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74" r:id="rId4"/>
    <p:sldMasterId id="2147483682" r:id="rId5"/>
  </p:sldMasterIdLst>
  <p:notesMasterIdLst>
    <p:notesMasterId r:id="rId44"/>
  </p:notesMasterIdLst>
  <p:handoutMasterIdLst>
    <p:handoutMasterId r:id="rId45"/>
  </p:handoutMasterIdLst>
  <p:sldIdLst>
    <p:sldId id="257" r:id="rId6"/>
    <p:sldId id="258" r:id="rId7"/>
    <p:sldId id="433" r:id="rId8"/>
    <p:sldId id="434" r:id="rId9"/>
    <p:sldId id="260" r:id="rId10"/>
    <p:sldId id="416" r:id="rId11"/>
    <p:sldId id="417" r:id="rId12"/>
    <p:sldId id="418" r:id="rId13"/>
    <p:sldId id="264" r:id="rId14"/>
    <p:sldId id="265" r:id="rId15"/>
    <p:sldId id="266" r:id="rId16"/>
    <p:sldId id="267" r:id="rId17"/>
    <p:sldId id="419" r:id="rId18"/>
    <p:sldId id="420" r:id="rId19"/>
    <p:sldId id="421" r:id="rId20"/>
    <p:sldId id="271" r:id="rId21"/>
    <p:sldId id="422" r:id="rId22"/>
    <p:sldId id="301" r:id="rId23"/>
    <p:sldId id="302" r:id="rId24"/>
    <p:sldId id="303" r:id="rId25"/>
    <p:sldId id="304" r:id="rId26"/>
    <p:sldId id="305" r:id="rId27"/>
    <p:sldId id="306" r:id="rId28"/>
    <p:sldId id="307" r:id="rId29"/>
    <p:sldId id="423" r:id="rId30"/>
    <p:sldId id="309" r:id="rId31"/>
    <p:sldId id="285" r:id="rId32"/>
    <p:sldId id="308" r:id="rId33"/>
    <p:sldId id="429" r:id="rId34"/>
    <p:sldId id="430" r:id="rId35"/>
    <p:sldId id="431" r:id="rId36"/>
    <p:sldId id="425" r:id="rId37"/>
    <p:sldId id="426" r:id="rId38"/>
    <p:sldId id="286" r:id="rId39"/>
    <p:sldId id="427" r:id="rId40"/>
    <p:sldId id="428" r:id="rId41"/>
    <p:sldId id="292" r:id="rId42"/>
    <p:sldId id="311"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89842" autoAdjust="0"/>
  </p:normalViewPr>
  <p:slideViewPr>
    <p:cSldViewPr snapToGrid="0" showGuides="1">
      <p:cViewPr varScale="1">
        <p:scale>
          <a:sx n="71" d="100"/>
          <a:sy n="71" d="100"/>
        </p:scale>
        <p:origin x="672" y="36"/>
      </p:cViewPr>
      <p:guideLst>
        <p:guide orient="horz" pos="2160"/>
        <p:guide pos="3840"/>
      </p:guideLst>
    </p:cSldViewPr>
  </p:slideViewPr>
  <p:notesTextViewPr>
    <p:cViewPr>
      <p:scale>
        <a:sx n="1" d="1"/>
        <a:sy n="1" d="1"/>
      </p:scale>
      <p:origin x="0" y="0"/>
    </p:cViewPr>
  </p:notesTextViewPr>
  <p:notesViewPr>
    <p:cSldViewPr snapToGrid="0" showGuides="1">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9E520D69-B2A6-4651-85F3-992158983495}" type="datetime1">
              <a:rPr lang="en-GB" smtClean="0"/>
              <a:t>05/02/2026</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6834459-7356-44BF-850D-8B30C4FB3B6B}" type="slidenum">
              <a:rPr lang="en-GB" smtClean="0"/>
              <a:t>‹#›</a:t>
            </a:fld>
            <a:endParaRPr lang="en-GB" dirty="0"/>
          </a:p>
        </p:txBody>
      </p:sp>
    </p:spTree>
    <p:extLst>
      <p:ext uri="{BB962C8B-B14F-4D97-AF65-F5344CB8AC3E}">
        <p14:creationId xmlns:p14="http://schemas.microsoft.com/office/powerpoint/2010/main" val="2469016529"/>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E10B0BC-5F5A-4563-8D5F-5EBE8705E78B}" type="datetime1">
              <a:rPr lang="en-GB" noProof="0" smtClean="0"/>
              <a:pPr/>
              <a:t>05/02/2026</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0A3C37BE-C303-496D-B5CD-85F2937540FC}" type="slidenum">
              <a:rPr lang="en-GB" noProof="0" smtClean="0"/>
              <a:t>‹#›</a:t>
            </a:fld>
            <a:endParaRPr lang="en-GB" noProof="0" dirty="0"/>
          </a:p>
        </p:txBody>
      </p:sp>
    </p:spTree>
    <p:extLst>
      <p:ext uri="{BB962C8B-B14F-4D97-AF65-F5344CB8AC3E}">
        <p14:creationId xmlns:p14="http://schemas.microsoft.com/office/powerpoint/2010/main" val="3350842207"/>
      </p:ext>
    </p:extLst>
  </p:cSld>
  <p:clrMap bg1="lt1" tx1="dk1" bg2="lt2" tx2="dk2" accent1="accent1" accent2="accent2" accent3="accent3" accent4="accent4" accent5="accent5" accent6="accent6" hlink="hlink" folHlink="folHlink"/>
  <p:hf hdr="0" ftr="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
        <p:nvSpPr>
          <p:cNvPr id="1741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Verdana" pitchFamily="34" charset="0"/>
                <a:cs typeface="Arial" charset="0"/>
              </a:defRPr>
            </a:lvl1pPr>
            <a:lvl2pPr marL="742950" indent="-285750" eaLnBrk="0" hangingPunct="0">
              <a:defRPr>
                <a:solidFill>
                  <a:schemeClr val="tx1"/>
                </a:solidFill>
                <a:latin typeface="Verdana" pitchFamily="34" charset="0"/>
                <a:cs typeface="Arial" charset="0"/>
              </a:defRPr>
            </a:lvl2pPr>
            <a:lvl3pPr marL="1143000" indent="-228600" eaLnBrk="0" hangingPunct="0">
              <a:defRPr>
                <a:solidFill>
                  <a:schemeClr val="tx1"/>
                </a:solidFill>
                <a:latin typeface="Verdana" pitchFamily="34" charset="0"/>
                <a:cs typeface="Arial" charset="0"/>
              </a:defRPr>
            </a:lvl3pPr>
            <a:lvl4pPr marL="1600200" indent="-228600" eaLnBrk="0" hangingPunct="0">
              <a:defRPr>
                <a:solidFill>
                  <a:schemeClr val="tx1"/>
                </a:solidFill>
                <a:latin typeface="Verdana" pitchFamily="34" charset="0"/>
                <a:cs typeface="Arial" charset="0"/>
              </a:defRPr>
            </a:lvl4pPr>
            <a:lvl5pPr marL="2057400" indent="-228600" eaLnBrk="0" hangingPunct="0">
              <a:defRPr>
                <a:solidFill>
                  <a:schemeClr val="tx1"/>
                </a:solidFill>
                <a:latin typeface="Verdana" pitchFamily="34" charset="0"/>
                <a:cs typeface="Arial" charset="0"/>
              </a:defRPr>
            </a:lvl5pPr>
            <a:lvl6pPr marL="2514600" indent="-228600" eaLnBrk="0" fontAlgn="base" hangingPunct="0">
              <a:spcBef>
                <a:spcPct val="0"/>
              </a:spcBef>
              <a:spcAft>
                <a:spcPct val="0"/>
              </a:spcAft>
              <a:defRPr>
                <a:solidFill>
                  <a:schemeClr val="tx1"/>
                </a:solidFill>
                <a:latin typeface="Verdana" pitchFamily="34" charset="0"/>
                <a:cs typeface="Arial" charset="0"/>
              </a:defRPr>
            </a:lvl6pPr>
            <a:lvl7pPr marL="2971800" indent="-228600" eaLnBrk="0" fontAlgn="base" hangingPunct="0">
              <a:spcBef>
                <a:spcPct val="0"/>
              </a:spcBef>
              <a:spcAft>
                <a:spcPct val="0"/>
              </a:spcAft>
              <a:defRPr>
                <a:solidFill>
                  <a:schemeClr val="tx1"/>
                </a:solidFill>
                <a:latin typeface="Verdana" pitchFamily="34" charset="0"/>
                <a:cs typeface="Arial" charset="0"/>
              </a:defRPr>
            </a:lvl7pPr>
            <a:lvl8pPr marL="3429000" indent="-228600" eaLnBrk="0" fontAlgn="base" hangingPunct="0">
              <a:spcBef>
                <a:spcPct val="0"/>
              </a:spcBef>
              <a:spcAft>
                <a:spcPct val="0"/>
              </a:spcAft>
              <a:defRPr>
                <a:solidFill>
                  <a:schemeClr val="tx1"/>
                </a:solidFill>
                <a:latin typeface="Verdana" pitchFamily="34" charset="0"/>
                <a:cs typeface="Arial" charset="0"/>
              </a:defRPr>
            </a:lvl8pPr>
            <a:lvl9pPr marL="3886200" indent="-228600" eaLnBrk="0" fontAlgn="base" hangingPunct="0">
              <a:spcBef>
                <a:spcPct val="0"/>
              </a:spcBef>
              <a:spcAft>
                <a:spcPct val="0"/>
              </a:spcAft>
              <a:defRPr>
                <a:solidFill>
                  <a:schemeClr val="tx1"/>
                </a:solidFill>
                <a:latin typeface="Verdana" pitchFamily="34" charset="0"/>
                <a:cs typeface="Arial" charset="0"/>
              </a:defRPr>
            </a:lvl9pPr>
          </a:lstStyle>
          <a:p>
            <a:pPr eaLnBrk="1" hangingPunct="1"/>
            <a:fld id="{9E628B3D-9915-4713-8F80-48CF6A7FC1C6}" type="slidenum">
              <a:rPr lang="en-GB" altLang="en-US" smtClean="0"/>
              <a:pPr eaLnBrk="1" hangingPunct="1"/>
              <a:t>20</a:t>
            </a:fld>
            <a:endParaRPr lang="en-GB" altLang="en-US"/>
          </a:p>
        </p:txBody>
      </p:sp>
    </p:spTree>
    <p:extLst>
      <p:ext uri="{BB962C8B-B14F-4D97-AF65-F5344CB8AC3E}">
        <p14:creationId xmlns:p14="http://schemas.microsoft.com/office/powerpoint/2010/main" val="34668076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
        <p:nvSpPr>
          <p:cNvPr id="19460" name="Slide Number Placeholder 3"/>
          <p:cNvSpPr txBox="1">
            <a:spLocks noGrp="1"/>
          </p:cNvSpPr>
          <p:nvPr/>
        </p:nvSpPr>
        <p:spPr bwMode="auto">
          <a:xfrm>
            <a:off x="3884354" y="8685357"/>
            <a:ext cx="2972108" cy="45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Verdana" pitchFamily="34" charset="0"/>
                <a:cs typeface="Arial" charset="0"/>
              </a:defRPr>
            </a:lvl1pPr>
            <a:lvl2pPr marL="742950" indent="-285750" eaLnBrk="0" hangingPunct="0">
              <a:defRPr>
                <a:solidFill>
                  <a:schemeClr val="tx1"/>
                </a:solidFill>
                <a:latin typeface="Verdana" pitchFamily="34" charset="0"/>
                <a:cs typeface="Arial" charset="0"/>
              </a:defRPr>
            </a:lvl2pPr>
            <a:lvl3pPr marL="1143000" indent="-228600" eaLnBrk="0" hangingPunct="0">
              <a:defRPr>
                <a:solidFill>
                  <a:schemeClr val="tx1"/>
                </a:solidFill>
                <a:latin typeface="Verdana" pitchFamily="34" charset="0"/>
                <a:cs typeface="Arial" charset="0"/>
              </a:defRPr>
            </a:lvl3pPr>
            <a:lvl4pPr marL="1600200" indent="-228600" eaLnBrk="0" hangingPunct="0">
              <a:defRPr>
                <a:solidFill>
                  <a:schemeClr val="tx1"/>
                </a:solidFill>
                <a:latin typeface="Verdana" pitchFamily="34" charset="0"/>
                <a:cs typeface="Arial" charset="0"/>
              </a:defRPr>
            </a:lvl4pPr>
            <a:lvl5pPr marL="2057400" indent="-228600" eaLnBrk="0" hangingPunct="0">
              <a:defRPr>
                <a:solidFill>
                  <a:schemeClr val="tx1"/>
                </a:solidFill>
                <a:latin typeface="Verdana" pitchFamily="34" charset="0"/>
                <a:cs typeface="Arial" charset="0"/>
              </a:defRPr>
            </a:lvl5pPr>
            <a:lvl6pPr marL="2514600" indent="-228600" eaLnBrk="0" fontAlgn="base" hangingPunct="0">
              <a:spcBef>
                <a:spcPct val="0"/>
              </a:spcBef>
              <a:spcAft>
                <a:spcPct val="0"/>
              </a:spcAft>
              <a:defRPr>
                <a:solidFill>
                  <a:schemeClr val="tx1"/>
                </a:solidFill>
                <a:latin typeface="Verdana" pitchFamily="34" charset="0"/>
                <a:cs typeface="Arial" charset="0"/>
              </a:defRPr>
            </a:lvl6pPr>
            <a:lvl7pPr marL="2971800" indent="-228600" eaLnBrk="0" fontAlgn="base" hangingPunct="0">
              <a:spcBef>
                <a:spcPct val="0"/>
              </a:spcBef>
              <a:spcAft>
                <a:spcPct val="0"/>
              </a:spcAft>
              <a:defRPr>
                <a:solidFill>
                  <a:schemeClr val="tx1"/>
                </a:solidFill>
                <a:latin typeface="Verdana" pitchFamily="34" charset="0"/>
                <a:cs typeface="Arial" charset="0"/>
              </a:defRPr>
            </a:lvl7pPr>
            <a:lvl8pPr marL="3429000" indent="-228600" eaLnBrk="0" fontAlgn="base" hangingPunct="0">
              <a:spcBef>
                <a:spcPct val="0"/>
              </a:spcBef>
              <a:spcAft>
                <a:spcPct val="0"/>
              </a:spcAft>
              <a:defRPr>
                <a:solidFill>
                  <a:schemeClr val="tx1"/>
                </a:solidFill>
                <a:latin typeface="Verdana" pitchFamily="34" charset="0"/>
                <a:cs typeface="Arial" charset="0"/>
              </a:defRPr>
            </a:lvl8pPr>
            <a:lvl9pPr marL="3886200" indent="-228600" eaLnBrk="0" fontAlgn="base" hangingPunct="0">
              <a:spcBef>
                <a:spcPct val="0"/>
              </a:spcBef>
              <a:spcAft>
                <a:spcPct val="0"/>
              </a:spcAft>
              <a:defRPr>
                <a:solidFill>
                  <a:schemeClr val="tx1"/>
                </a:solidFill>
                <a:latin typeface="Verdana" pitchFamily="34" charset="0"/>
                <a:cs typeface="Arial" charset="0"/>
              </a:defRPr>
            </a:lvl9pPr>
          </a:lstStyle>
          <a:p>
            <a:pPr algn="r" eaLnBrk="1" hangingPunct="1"/>
            <a:fld id="{BF0207A3-08C5-4190-8578-154033252F58}" type="slidenum">
              <a:rPr lang="en-GB" altLang="en-US" sz="1200"/>
              <a:pPr algn="r" eaLnBrk="1" hangingPunct="1"/>
              <a:t>21</a:t>
            </a:fld>
            <a:endParaRPr lang="en-GB" altLang="en-US" sz="1200"/>
          </a:p>
        </p:txBody>
      </p:sp>
    </p:spTree>
    <p:extLst>
      <p:ext uri="{BB962C8B-B14F-4D97-AF65-F5344CB8AC3E}">
        <p14:creationId xmlns:p14="http://schemas.microsoft.com/office/powerpoint/2010/main" val="28627555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spcBef>
                <a:spcPct val="0"/>
              </a:spcBef>
            </a:pPr>
            <a:endParaRPr lang="en-US" altLang="en-US"/>
          </a:p>
        </p:txBody>
      </p:sp>
      <p:sp>
        <p:nvSpPr>
          <p:cNvPr id="20484" name="Slide Number Placeholder 3"/>
          <p:cNvSpPr txBox="1">
            <a:spLocks noGrp="1"/>
          </p:cNvSpPr>
          <p:nvPr/>
        </p:nvSpPr>
        <p:spPr bwMode="auto">
          <a:xfrm>
            <a:off x="3884354" y="8685357"/>
            <a:ext cx="2972108" cy="457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eaLnBrk="0" hangingPunct="0">
              <a:defRPr>
                <a:solidFill>
                  <a:schemeClr val="tx1"/>
                </a:solidFill>
                <a:latin typeface="Verdana" pitchFamily="34" charset="0"/>
                <a:cs typeface="Arial" charset="0"/>
              </a:defRPr>
            </a:lvl1pPr>
            <a:lvl2pPr marL="742950" indent="-285750" eaLnBrk="0" hangingPunct="0">
              <a:defRPr>
                <a:solidFill>
                  <a:schemeClr val="tx1"/>
                </a:solidFill>
                <a:latin typeface="Verdana" pitchFamily="34" charset="0"/>
                <a:cs typeface="Arial" charset="0"/>
              </a:defRPr>
            </a:lvl2pPr>
            <a:lvl3pPr marL="1143000" indent="-228600" eaLnBrk="0" hangingPunct="0">
              <a:defRPr>
                <a:solidFill>
                  <a:schemeClr val="tx1"/>
                </a:solidFill>
                <a:latin typeface="Verdana" pitchFamily="34" charset="0"/>
                <a:cs typeface="Arial" charset="0"/>
              </a:defRPr>
            </a:lvl3pPr>
            <a:lvl4pPr marL="1600200" indent="-228600" eaLnBrk="0" hangingPunct="0">
              <a:defRPr>
                <a:solidFill>
                  <a:schemeClr val="tx1"/>
                </a:solidFill>
                <a:latin typeface="Verdana" pitchFamily="34" charset="0"/>
                <a:cs typeface="Arial" charset="0"/>
              </a:defRPr>
            </a:lvl4pPr>
            <a:lvl5pPr marL="2057400" indent="-228600" eaLnBrk="0" hangingPunct="0">
              <a:defRPr>
                <a:solidFill>
                  <a:schemeClr val="tx1"/>
                </a:solidFill>
                <a:latin typeface="Verdana" pitchFamily="34" charset="0"/>
                <a:cs typeface="Arial" charset="0"/>
              </a:defRPr>
            </a:lvl5pPr>
            <a:lvl6pPr marL="2514600" indent="-228600" eaLnBrk="0" fontAlgn="base" hangingPunct="0">
              <a:spcBef>
                <a:spcPct val="0"/>
              </a:spcBef>
              <a:spcAft>
                <a:spcPct val="0"/>
              </a:spcAft>
              <a:defRPr>
                <a:solidFill>
                  <a:schemeClr val="tx1"/>
                </a:solidFill>
                <a:latin typeface="Verdana" pitchFamily="34" charset="0"/>
                <a:cs typeface="Arial" charset="0"/>
              </a:defRPr>
            </a:lvl6pPr>
            <a:lvl7pPr marL="2971800" indent="-228600" eaLnBrk="0" fontAlgn="base" hangingPunct="0">
              <a:spcBef>
                <a:spcPct val="0"/>
              </a:spcBef>
              <a:spcAft>
                <a:spcPct val="0"/>
              </a:spcAft>
              <a:defRPr>
                <a:solidFill>
                  <a:schemeClr val="tx1"/>
                </a:solidFill>
                <a:latin typeface="Verdana" pitchFamily="34" charset="0"/>
                <a:cs typeface="Arial" charset="0"/>
              </a:defRPr>
            </a:lvl7pPr>
            <a:lvl8pPr marL="3429000" indent="-228600" eaLnBrk="0" fontAlgn="base" hangingPunct="0">
              <a:spcBef>
                <a:spcPct val="0"/>
              </a:spcBef>
              <a:spcAft>
                <a:spcPct val="0"/>
              </a:spcAft>
              <a:defRPr>
                <a:solidFill>
                  <a:schemeClr val="tx1"/>
                </a:solidFill>
                <a:latin typeface="Verdana" pitchFamily="34" charset="0"/>
                <a:cs typeface="Arial" charset="0"/>
              </a:defRPr>
            </a:lvl8pPr>
            <a:lvl9pPr marL="3886200" indent="-228600" eaLnBrk="0" fontAlgn="base" hangingPunct="0">
              <a:spcBef>
                <a:spcPct val="0"/>
              </a:spcBef>
              <a:spcAft>
                <a:spcPct val="0"/>
              </a:spcAft>
              <a:defRPr>
                <a:solidFill>
                  <a:schemeClr val="tx1"/>
                </a:solidFill>
                <a:latin typeface="Verdana" pitchFamily="34" charset="0"/>
                <a:cs typeface="Arial" charset="0"/>
              </a:defRPr>
            </a:lvl9pPr>
          </a:lstStyle>
          <a:p>
            <a:pPr algn="r" eaLnBrk="1" hangingPunct="1"/>
            <a:fld id="{D70E6E91-366B-4A44-B33D-4F3A2332D25A}" type="slidenum">
              <a:rPr lang="en-GB" altLang="en-US" sz="1200"/>
              <a:pPr algn="r" eaLnBrk="1" hangingPunct="1"/>
              <a:t>22</a:t>
            </a:fld>
            <a:endParaRPr lang="en-GB" altLang="en-US" sz="1200"/>
          </a:p>
        </p:txBody>
      </p:sp>
    </p:spTree>
    <p:extLst>
      <p:ext uri="{BB962C8B-B14F-4D97-AF65-F5344CB8AC3E}">
        <p14:creationId xmlns:p14="http://schemas.microsoft.com/office/powerpoint/2010/main" val="8385662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spect="1" noChangeArrowheads="1" noTextEdit="1"/>
          </p:cNvSpPr>
          <p:nvPr>
            <p:ph type="sldImg"/>
          </p:nvPr>
        </p:nvSpPr>
        <p:spPr>
          <a:ln/>
        </p:spPr>
      </p:sp>
      <p:sp>
        <p:nvSpPr>
          <p:cNvPr id="132099" name="Rectangle 3"/>
          <p:cNvSpPr>
            <a:spLocks noGrp="1" noChangeArrowheads="1"/>
          </p:cNvSpPr>
          <p:nvPr>
            <p:ph type="body" idx="1"/>
          </p:nvPr>
        </p:nvSpPr>
        <p:spPr/>
        <p:txBody>
          <a:bodyPr/>
          <a:lstStyle/>
          <a:p>
            <a:endParaRPr lang="en-GB" altLang="en-US" dirty="0"/>
          </a:p>
        </p:txBody>
      </p:sp>
    </p:spTree>
    <p:extLst>
      <p:ext uri="{BB962C8B-B14F-4D97-AF65-F5344CB8AC3E}">
        <p14:creationId xmlns:p14="http://schemas.microsoft.com/office/powerpoint/2010/main" val="41996551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05/02/2026</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31</a:t>
            </a:fld>
            <a:endParaRPr lang="en-GB" noProof="0" dirty="0"/>
          </a:p>
        </p:txBody>
      </p:sp>
    </p:spTree>
    <p:extLst>
      <p:ext uri="{BB962C8B-B14F-4D97-AF65-F5344CB8AC3E}">
        <p14:creationId xmlns:p14="http://schemas.microsoft.com/office/powerpoint/2010/main" val="37715793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C1B62E9-77F2-48F0-9646-AEC108A3F055}" type="slidenum">
              <a:rPr lang="en-GB" smtClean="0"/>
              <a:t>33</a:t>
            </a:fld>
            <a:endParaRPr lang="en-GB"/>
          </a:p>
        </p:txBody>
      </p:sp>
    </p:spTree>
    <p:extLst>
      <p:ext uri="{BB962C8B-B14F-4D97-AF65-F5344CB8AC3E}">
        <p14:creationId xmlns:p14="http://schemas.microsoft.com/office/powerpoint/2010/main" val="3822512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Date Placeholder 3"/>
          <p:cNvSpPr>
            <a:spLocks noGrp="1"/>
          </p:cNvSpPr>
          <p:nvPr>
            <p:ph type="dt" idx="1"/>
          </p:nvPr>
        </p:nvSpPr>
        <p:spPr/>
        <p:txBody>
          <a:bodyPr/>
          <a:lstStyle/>
          <a:p>
            <a:fld id="{FE10B0BC-5F5A-4563-8D5F-5EBE8705E78B}" type="datetime1">
              <a:rPr lang="en-GB" noProof="0" smtClean="0"/>
              <a:pPr/>
              <a:t>05/02/2026</a:t>
            </a:fld>
            <a:endParaRPr lang="en-GB" noProof="0" dirty="0"/>
          </a:p>
        </p:txBody>
      </p:sp>
      <p:sp>
        <p:nvSpPr>
          <p:cNvPr id="5" name="Slide Number Placeholder 4"/>
          <p:cNvSpPr>
            <a:spLocks noGrp="1"/>
          </p:cNvSpPr>
          <p:nvPr>
            <p:ph type="sldNum" sz="quarter" idx="5"/>
          </p:nvPr>
        </p:nvSpPr>
        <p:spPr/>
        <p:txBody>
          <a:bodyPr/>
          <a:lstStyle/>
          <a:p>
            <a:pPr rtl="0"/>
            <a:fld id="{0A3C37BE-C303-496D-B5CD-85F2937540FC}" type="slidenum">
              <a:rPr lang="en-GB" noProof="0" smtClean="0"/>
              <a:t>35</a:t>
            </a:fld>
            <a:endParaRPr lang="en-GB" noProof="0" dirty="0"/>
          </a:p>
        </p:txBody>
      </p:sp>
    </p:spTree>
    <p:extLst>
      <p:ext uri="{BB962C8B-B14F-4D97-AF65-F5344CB8AC3E}">
        <p14:creationId xmlns:p14="http://schemas.microsoft.com/office/powerpoint/2010/main" val="41119521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258730-AE93-FF0E-710A-F58BDEA4B57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5C8CAC4-FE14-692D-39DD-E8D37A7D6F9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32182173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592FF-730A-3ACC-F2C1-FD23CD86FDA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3D8554D-302E-6091-A417-1F656929E894}"/>
              </a:ext>
            </a:extLst>
          </p:cNvPr>
          <p:cNvSpPr>
            <a:spLocks noGrp="1"/>
          </p:cNvSpPr>
          <p:nvPr>
            <p:ph idx="1"/>
          </p:nvPr>
        </p:nvSpPr>
        <p:spPr>
          <a:xfrm>
            <a:off x="838200" y="1825626"/>
            <a:ext cx="10515600" cy="36408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3609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FDA8D8-3E08-E825-EEC7-DA6D9D83E5E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48770BF-58AF-3C36-FB4C-29139C11C436}"/>
              </a:ext>
            </a:extLst>
          </p:cNvPr>
          <p:cNvSpPr>
            <a:spLocks noGrp="1"/>
          </p:cNvSpPr>
          <p:nvPr>
            <p:ph sz="half" idx="1"/>
          </p:nvPr>
        </p:nvSpPr>
        <p:spPr>
          <a:xfrm>
            <a:off x="8382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B631763-20BB-AD5E-505E-1B10D5D9BDBA}"/>
              </a:ext>
            </a:extLst>
          </p:cNvPr>
          <p:cNvSpPr>
            <a:spLocks noGrp="1"/>
          </p:cNvSpPr>
          <p:nvPr>
            <p:ph sz="half" idx="2"/>
          </p:nvPr>
        </p:nvSpPr>
        <p:spPr>
          <a:xfrm>
            <a:off x="6197600" y="1825625"/>
            <a:ext cx="5156200" cy="38098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98468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BAB3A-AB48-2E71-E045-5905840D90D8}"/>
              </a:ext>
            </a:extLst>
          </p:cNvPr>
          <p:cNvSpPr>
            <a:spLocks noGrp="1"/>
          </p:cNvSpPr>
          <p:nvPr>
            <p:ph type="title"/>
          </p:nvPr>
        </p:nvSpPr>
        <p:spPr>
          <a:xfrm>
            <a:off x="840317" y="365126"/>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4D3FA62-806F-8FBE-B4E4-05253FC077EE}"/>
              </a:ext>
            </a:extLst>
          </p:cNvPr>
          <p:cNvSpPr>
            <a:spLocks noGrp="1"/>
          </p:cNvSpPr>
          <p:nvPr>
            <p:ph type="body" idx="1"/>
          </p:nvPr>
        </p:nvSpPr>
        <p:spPr>
          <a:xfrm>
            <a:off x="840318" y="1681163"/>
            <a:ext cx="5158316"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B42DAB3-9F42-9E68-2677-7F1BCD9DBCC1}"/>
              </a:ext>
            </a:extLst>
          </p:cNvPr>
          <p:cNvSpPr>
            <a:spLocks noGrp="1"/>
          </p:cNvSpPr>
          <p:nvPr>
            <p:ph sz="half" idx="2"/>
          </p:nvPr>
        </p:nvSpPr>
        <p:spPr>
          <a:xfrm>
            <a:off x="840318" y="2505075"/>
            <a:ext cx="5158316"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D676026-1C42-780C-0DA1-36F0677FB4C8}"/>
              </a:ext>
            </a:extLst>
          </p:cNvPr>
          <p:cNvSpPr>
            <a:spLocks noGrp="1"/>
          </p:cNvSpPr>
          <p:nvPr>
            <p:ph type="body" sz="quarter" idx="3"/>
          </p:nvPr>
        </p:nvSpPr>
        <p:spPr>
          <a:xfrm>
            <a:off x="6172200" y="1681163"/>
            <a:ext cx="518371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1FD8196-3603-CBCC-3637-B437E1B8CB5D}"/>
              </a:ext>
            </a:extLst>
          </p:cNvPr>
          <p:cNvSpPr>
            <a:spLocks noGrp="1"/>
          </p:cNvSpPr>
          <p:nvPr>
            <p:ph sz="quarter" idx="4"/>
          </p:nvPr>
        </p:nvSpPr>
        <p:spPr>
          <a:xfrm>
            <a:off x="6172200" y="2505075"/>
            <a:ext cx="5183717" cy="30807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4802422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32A9CC-E3FD-E6D5-35FF-D4EBDDABB6CE}"/>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09F3A581-13D0-8570-8E69-9821B85D70E3}"/>
              </a:ext>
            </a:extLst>
          </p:cNvPr>
          <p:cNvSpPr>
            <a:spLocks noGrp="1"/>
          </p:cNvSpPr>
          <p:nvPr>
            <p:ph idx="1"/>
          </p:nvPr>
        </p:nvSpPr>
        <p:spPr>
          <a:xfrm>
            <a:off x="5183717" y="457201"/>
            <a:ext cx="6172200" cy="540385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0F2BCBE-6ED5-3286-7E74-9AE28B2A2E71}"/>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812471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3CEE0-7BAA-340E-518E-5EC828F3BBEB}"/>
              </a:ext>
            </a:extLst>
          </p:cNvPr>
          <p:cNvSpPr>
            <a:spLocks noGrp="1"/>
          </p:cNvSpPr>
          <p:nvPr>
            <p:ph type="title"/>
          </p:nvPr>
        </p:nvSpPr>
        <p:spPr>
          <a:xfrm>
            <a:off x="840318" y="457200"/>
            <a:ext cx="393276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2AE6492-A546-CC16-D9B7-B3125889A403}"/>
              </a:ext>
            </a:extLst>
          </p:cNvPr>
          <p:cNvSpPr>
            <a:spLocks noGrp="1"/>
          </p:cNvSpPr>
          <p:nvPr>
            <p:ph type="pic" idx="1"/>
          </p:nvPr>
        </p:nvSpPr>
        <p:spPr>
          <a:xfrm>
            <a:off x="5183717" y="457200"/>
            <a:ext cx="6172200" cy="540385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EDA98CA9-D03F-6D93-BD5E-2BAE75F09913}"/>
              </a:ext>
            </a:extLst>
          </p:cNvPr>
          <p:cNvSpPr>
            <a:spLocks noGrp="1"/>
          </p:cNvSpPr>
          <p:nvPr>
            <p:ph type="body" sz="half" idx="2"/>
          </p:nvPr>
        </p:nvSpPr>
        <p:spPr>
          <a:xfrm>
            <a:off x="840318" y="2057400"/>
            <a:ext cx="393276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29632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05/02/2026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1965576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2293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E3192-90E1-27FC-C25C-C89A87F6B3B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F7E5DBF-A778-577B-1BD2-1AA3DBF0BABE}"/>
              </a:ext>
            </a:extLst>
          </p:cNvPr>
          <p:cNvSpPr>
            <a:spLocks noGrp="1"/>
          </p:cNvSpPr>
          <p:nvPr>
            <p:ph sz="half" idx="1"/>
          </p:nvPr>
        </p:nvSpPr>
        <p:spPr>
          <a:xfrm>
            <a:off x="838200" y="1825625"/>
            <a:ext cx="5181600" cy="4351338"/>
          </a:xfrm>
        </p:spPr>
        <p:txBody>
          <a:bodyPr/>
          <a:lstStyle>
            <a:lvl4pPr>
              <a:defRPr>
                <a:solidFill>
                  <a:srgbClr val="0B148B"/>
                </a:solidFill>
              </a:defRPr>
            </a:lvl4pPr>
            <a:lvl5pPr>
              <a:defRPr>
                <a:solidFill>
                  <a:srgbClr val="0B148B"/>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75641AD-105D-9F34-37D8-9A10CDC21E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94E0AE3-F4E2-ED81-A463-E606F79BB4E5}"/>
              </a:ext>
            </a:extLst>
          </p:cNvPr>
          <p:cNvSpPr>
            <a:spLocks noGrp="1"/>
          </p:cNvSpPr>
          <p:nvPr>
            <p:ph type="dt" sz="half" idx="10"/>
          </p:nvPr>
        </p:nvSpPr>
        <p:spPr/>
        <p:txBody>
          <a:bodyPr/>
          <a:lstStyle/>
          <a:p>
            <a:fld id="{B903B507-B5A5-4EB8-9ED0-F32979F097C2}" type="datetimeFigureOut">
              <a:rPr lang="en-GB" smtClean="0"/>
              <a:t>05/02/2026</a:t>
            </a:fld>
            <a:endParaRPr lang="en-GB"/>
          </a:p>
        </p:txBody>
      </p:sp>
      <p:sp>
        <p:nvSpPr>
          <p:cNvPr id="6" name="Footer Placeholder 5">
            <a:extLst>
              <a:ext uri="{FF2B5EF4-FFF2-40B4-BE49-F238E27FC236}">
                <a16:creationId xmlns:a16="http://schemas.microsoft.com/office/drawing/2014/main" id="{492B5224-9C61-911F-0A5E-3367004FB9D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06B68F9-14C5-5057-0C53-8D2888D6C6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3835754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9BA526-4704-11FC-D243-53754FC733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ADC08A-95D5-1E62-B5B3-ECE6AE44EFC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4915D-7391-2A6E-B874-056826CEC7D7}"/>
              </a:ext>
            </a:extLst>
          </p:cNvPr>
          <p:cNvSpPr>
            <a:spLocks noGrp="1"/>
          </p:cNvSpPr>
          <p:nvPr>
            <p:ph type="dt" sz="half" idx="10"/>
          </p:nvPr>
        </p:nvSpPr>
        <p:spPr/>
        <p:txBody>
          <a:bodyPr/>
          <a:lstStyle/>
          <a:p>
            <a:fld id="{B903B507-B5A5-4EB8-9ED0-F32979F097C2}" type="datetimeFigureOut">
              <a:rPr lang="en-GB" smtClean="0"/>
              <a:t>05/02/2026</a:t>
            </a:fld>
            <a:endParaRPr lang="en-GB"/>
          </a:p>
        </p:txBody>
      </p:sp>
      <p:sp>
        <p:nvSpPr>
          <p:cNvPr id="5" name="Footer Placeholder 4">
            <a:extLst>
              <a:ext uri="{FF2B5EF4-FFF2-40B4-BE49-F238E27FC236}">
                <a16:creationId xmlns:a16="http://schemas.microsoft.com/office/drawing/2014/main" id="{3CAE5F9D-27BC-AF43-9829-4357E21629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6149F3-C8F5-5B40-4385-3B873ED6F48F}"/>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35925303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0E3B291-0FEC-6E8F-2F15-8B00AAABB22F}"/>
              </a:ext>
            </a:extLst>
          </p:cNvPr>
          <p:cNvSpPr>
            <a:spLocks noGrp="1"/>
          </p:cNvSpPr>
          <p:nvPr>
            <p:ph type="dt" sz="half" idx="10"/>
          </p:nvPr>
        </p:nvSpPr>
        <p:spPr/>
        <p:txBody>
          <a:bodyPr/>
          <a:lstStyle/>
          <a:p>
            <a:fld id="{B903B507-B5A5-4EB8-9ED0-F32979F097C2}" type="datetimeFigureOut">
              <a:rPr lang="en-GB" smtClean="0"/>
              <a:t>05/02/2026</a:t>
            </a:fld>
            <a:endParaRPr lang="en-GB"/>
          </a:p>
        </p:txBody>
      </p:sp>
      <p:sp>
        <p:nvSpPr>
          <p:cNvPr id="3" name="Footer Placeholder 2">
            <a:extLst>
              <a:ext uri="{FF2B5EF4-FFF2-40B4-BE49-F238E27FC236}">
                <a16:creationId xmlns:a16="http://schemas.microsoft.com/office/drawing/2014/main" id="{42332CAF-12B5-9892-7095-451BFDD9331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994893C-EE42-2B04-4621-A1308C6FAF5B}"/>
              </a:ext>
            </a:extLst>
          </p:cNvPr>
          <p:cNvSpPr>
            <a:spLocks noGrp="1"/>
          </p:cNvSpPr>
          <p:nvPr>
            <p:ph type="sldNum" sz="quarter" idx="12"/>
          </p:nvPr>
        </p:nvSpPr>
        <p:spPr/>
        <p:txBody>
          <a:bodyPr/>
          <a:lstStyle/>
          <a:p>
            <a:fld id="{D16D0CCA-8A08-45F9-94D3-92FFB5BFEA84}" type="slidenum">
              <a:rPr lang="en-GB" smtClean="0"/>
              <a:t>‹#›</a:t>
            </a:fld>
            <a:endParaRPr lang="en-GB"/>
          </a:p>
        </p:txBody>
      </p:sp>
    </p:spTree>
    <p:extLst>
      <p:ext uri="{BB962C8B-B14F-4D97-AF65-F5344CB8AC3E}">
        <p14:creationId xmlns:p14="http://schemas.microsoft.com/office/powerpoint/2010/main" val="28865754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theme" Target="../theme/theme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0D12B95-E5E9-0A88-2236-8231CA4F8808}"/>
              </a:ext>
            </a:extLst>
          </p:cNvPr>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1E218A4-832E-EF8D-0DFA-D359DCE4D90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258DF01-6422-7867-AD66-61635F4058B1}"/>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03B507-B5A5-4EB8-9ED0-F32979F097C2}" type="datetimeFigureOut">
              <a:rPr lang="en-GB" smtClean="0"/>
              <a:t>05/02/2026</a:t>
            </a:fld>
            <a:endParaRPr lang="en-GB"/>
          </a:p>
        </p:txBody>
      </p:sp>
      <p:sp>
        <p:nvSpPr>
          <p:cNvPr id="5" name="Footer Placeholder 4">
            <a:extLst>
              <a:ext uri="{FF2B5EF4-FFF2-40B4-BE49-F238E27FC236}">
                <a16:creationId xmlns:a16="http://schemas.microsoft.com/office/drawing/2014/main" id="{327AB7A4-DB46-D777-91C4-92DB57F6145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7AD2823-7223-BDB7-2635-F1184CC9FD31}"/>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6D0CCA-8A08-45F9-94D3-92FFB5BFEA84}" type="slidenum">
              <a:rPr lang="en-GB" smtClean="0"/>
              <a:t>‹#›</a:t>
            </a:fld>
            <a:endParaRPr lang="en-GB"/>
          </a:p>
        </p:txBody>
      </p:sp>
      <p:pic>
        <p:nvPicPr>
          <p:cNvPr id="8" name="Picture 7" descr="A picture containing text, screenshot, businesscard, design&#10;&#10;Description automatically generated">
            <a:extLst>
              <a:ext uri="{FF2B5EF4-FFF2-40B4-BE49-F238E27FC236}">
                <a16:creationId xmlns:a16="http://schemas.microsoft.com/office/drawing/2014/main" id="{22DAAF22-B42F-17F3-6C35-7E6E3C1B7110}"/>
              </a:ext>
            </a:extLst>
          </p:cNvPr>
          <p:cNvPicPr>
            <a:picLocks noChangeAspect="1"/>
          </p:cNvPicPr>
          <p:nvPr/>
        </p:nvPicPr>
        <p:blipFill>
          <a:blip r:embed="rId9"/>
          <a:stretch>
            <a:fillRect/>
          </a:stretch>
        </p:blipFill>
        <p:spPr>
          <a:xfrm>
            <a:off x="0" y="0"/>
            <a:ext cx="12192000" cy="6858000"/>
          </a:xfrm>
          <a:prstGeom prst="rect">
            <a:avLst/>
          </a:prstGeom>
        </p:spPr>
      </p:pic>
    </p:spTree>
    <p:extLst>
      <p:ext uri="{BB962C8B-B14F-4D97-AF65-F5344CB8AC3E}">
        <p14:creationId xmlns:p14="http://schemas.microsoft.com/office/powerpoint/2010/main" val="445235916"/>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blue background with white text&#10;&#10;Description automatically generated with low confidence">
            <a:extLst>
              <a:ext uri="{FF2B5EF4-FFF2-40B4-BE49-F238E27FC236}">
                <a16:creationId xmlns:a16="http://schemas.microsoft.com/office/drawing/2014/main" id="{54B31FAD-A0B3-FC30-DEA7-D7A295A647D4}"/>
              </a:ext>
            </a:extLst>
          </p:cNvPr>
          <p:cNvPicPr>
            <a:picLocks noChangeAspect="1"/>
          </p:cNvPicPr>
          <p:nvPr/>
        </p:nvPicPr>
        <p:blipFill>
          <a:blip r:embed="rId6"/>
          <a:stretch>
            <a:fillRect/>
          </a:stretch>
        </p:blipFill>
        <p:spPr>
          <a:xfrm>
            <a:off x="0" y="0"/>
            <a:ext cx="12192000" cy="6858000"/>
          </a:xfrm>
          <a:prstGeom prst="rect">
            <a:avLst/>
          </a:prstGeom>
        </p:spPr>
      </p:pic>
    </p:spTree>
    <p:extLst>
      <p:ext uri="{BB962C8B-B14F-4D97-AF65-F5344CB8AC3E}">
        <p14:creationId xmlns:p14="http://schemas.microsoft.com/office/powerpoint/2010/main" val="2898941281"/>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etswales.org.uk/resource/g_2_Code_of_Occupational_Ethics_Feb_2012_Eng.pdf#:~:text=The%20Code%20of%20Occupational%20Ethics%20for%20the%20Youth,funded%20via%20grant%20aid%20from%20the%20Welsh%20Government."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p:txBody>
          <a:bodyPr/>
          <a:lstStyle/>
          <a:p>
            <a:pPr eaLnBrk="1" hangingPunct="1"/>
            <a:r>
              <a:rPr lang="en-GB" altLang="en-US" b="1" dirty="0"/>
              <a:t>ECYW4013</a:t>
            </a:r>
            <a:br>
              <a:rPr lang="en-GB" altLang="en-US" b="1" dirty="0"/>
            </a:br>
            <a:r>
              <a:rPr lang="en-GB" altLang="en-US" sz="3200" b="1" dirty="0"/>
              <a:t>05.02.26</a:t>
            </a:r>
            <a:endParaRPr lang="en-GB" altLang="en-US" b="1" dirty="0"/>
          </a:p>
        </p:txBody>
      </p:sp>
      <p:sp>
        <p:nvSpPr>
          <p:cNvPr id="3075" name="Rectangle 3"/>
          <p:cNvSpPr>
            <a:spLocks noGrp="1" noChangeArrowheads="1"/>
          </p:cNvSpPr>
          <p:nvPr>
            <p:ph type="subTitle" idx="1"/>
          </p:nvPr>
        </p:nvSpPr>
        <p:spPr>
          <a:xfrm>
            <a:off x="812169" y="3602038"/>
            <a:ext cx="10654748" cy="1655762"/>
          </a:xfrm>
        </p:spPr>
        <p:txBody>
          <a:bodyPr>
            <a:normAutofit/>
          </a:bodyPr>
          <a:lstStyle/>
          <a:p>
            <a:pPr algn="l" eaLnBrk="1" hangingPunct="1"/>
            <a:r>
              <a:rPr lang="en-GB" b="1" i="0" dirty="0" err="1">
                <a:solidFill>
                  <a:srgbClr val="3C4043"/>
                </a:solidFill>
                <a:effectLst/>
                <a:latin typeface="Roboto" panose="02000000000000000000" pitchFamily="2" charset="0"/>
              </a:rPr>
              <a:t>Yr</a:t>
            </a:r>
            <a:r>
              <a:rPr lang="en-GB" b="1" i="0" dirty="0">
                <a:solidFill>
                  <a:srgbClr val="3C4043"/>
                </a:solidFill>
                <a:effectLst/>
                <a:latin typeface="Roboto" panose="02000000000000000000" pitchFamily="2" charset="0"/>
              </a:rPr>
              <a:t> </a:t>
            </a:r>
            <a:r>
              <a:rPr lang="en-GB" b="1" i="0" dirty="0" err="1">
                <a:solidFill>
                  <a:srgbClr val="3C4043"/>
                </a:solidFill>
                <a:effectLst/>
                <a:latin typeface="Roboto" panose="02000000000000000000" pitchFamily="2" charset="0"/>
              </a:rPr>
              <a:t>ystod</a:t>
            </a:r>
            <a:r>
              <a:rPr lang="en-GB" b="1" i="0" dirty="0">
                <a:solidFill>
                  <a:srgbClr val="3C4043"/>
                </a:solidFill>
                <a:effectLst/>
                <a:latin typeface="Roboto" panose="02000000000000000000" pitchFamily="2" charset="0"/>
              </a:rPr>
              <a:t> </a:t>
            </a:r>
            <a:r>
              <a:rPr lang="en-GB" b="1" i="0" dirty="0" err="1">
                <a:solidFill>
                  <a:srgbClr val="3C4043"/>
                </a:solidFill>
                <a:effectLst/>
                <a:latin typeface="Roboto" panose="02000000000000000000" pitchFamily="2" charset="0"/>
              </a:rPr>
              <a:t>eang</a:t>
            </a:r>
            <a:r>
              <a:rPr lang="en-GB" b="1" i="0" dirty="0">
                <a:solidFill>
                  <a:srgbClr val="3C4043"/>
                </a:solidFill>
                <a:effectLst/>
                <a:latin typeface="Roboto" panose="02000000000000000000" pitchFamily="2" charset="0"/>
              </a:rPr>
              <a:t> o </a:t>
            </a:r>
            <a:r>
              <a:rPr lang="en-GB" b="1" i="0" dirty="0" err="1">
                <a:solidFill>
                  <a:srgbClr val="3C4043"/>
                </a:solidFill>
                <a:effectLst/>
                <a:latin typeface="Roboto" panose="02000000000000000000" pitchFamily="2" charset="0"/>
              </a:rPr>
              <a:t>waith</a:t>
            </a:r>
            <a:r>
              <a:rPr lang="en-GB" b="1" i="0" dirty="0">
                <a:solidFill>
                  <a:srgbClr val="3C4043"/>
                </a:solidFill>
                <a:effectLst/>
                <a:latin typeface="Roboto" panose="02000000000000000000" pitchFamily="2" charset="0"/>
              </a:rPr>
              <a:t> Ieuenctid                        </a:t>
            </a:r>
            <a:r>
              <a:rPr lang="en-GB" altLang="en-US" b="1" dirty="0">
                <a:solidFill>
                  <a:schemeClr val="accent5">
                    <a:lumMod val="75000"/>
                  </a:schemeClr>
                </a:solidFill>
              </a:rPr>
              <a:t>The wide range of youth work</a:t>
            </a:r>
          </a:p>
        </p:txBody>
      </p:sp>
    </p:spTree>
    <p:extLst>
      <p:ext uri="{BB962C8B-B14F-4D97-AF65-F5344CB8AC3E}">
        <p14:creationId xmlns:p14="http://schemas.microsoft.com/office/powerpoint/2010/main" val="16436504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br>
              <a:rPr lang="en-GB" altLang="en-US" b="1" dirty="0"/>
            </a:br>
            <a:r>
              <a:rPr lang="en-GB" b="1" i="0" dirty="0" err="1">
                <a:effectLst/>
              </a:rPr>
              <a:t>Yr</a:t>
            </a:r>
            <a:r>
              <a:rPr lang="en-GB" b="1" i="0" dirty="0">
                <a:effectLst/>
              </a:rPr>
              <a:t> </a:t>
            </a:r>
            <a:r>
              <a:rPr lang="en-GB" b="1" i="0" dirty="0" err="1">
                <a:effectLst/>
              </a:rPr>
              <a:t>ystod</a:t>
            </a:r>
            <a:r>
              <a:rPr lang="en-GB" b="1" i="0" dirty="0">
                <a:effectLst/>
              </a:rPr>
              <a:t> </a:t>
            </a:r>
            <a:r>
              <a:rPr lang="en-GB" b="1" i="0" dirty="0" err="1">
                <a:effectLst/>
              </a:rPr>
              <a:t>eang</a:t>
            </a:r>
            <a:r>
              <a:rPr lang="en-GB" b="1" i="0" dirty="0">
                <a:effectLst/>
              </a:rPr>
              <a:t> o </a:t>
            </a:r>
            <a:r>
              <a:rPr lang="en-GB" b="1" i="0" dirty="0" err="1">
                <a:effectLst/>
              </a:rPr>
              <a:t>waith</a:t>
            </a:r>
            <a:r>
              <a:rPr lang="en-GB" b="1" i="0" dirty="0">
                <a:effectLst/>
              </a:rPr>
              <a:t> Ieuenctid</a:t>
            </a:r>
            <a:br>
              <a:rPr lang="en-GB" b="1" i="0" dirty="0">
                <a:solidFill>
                  <a:srgbClr val="3C4043"/>
                </a:solidFill>
                <a:effectLst/>
              </a:rPr>
            </a:br>
            <a:r>
              <a:rPr lang="en-GB" altLang="en-US" b="1" dirty="0">
                <a:solidFill>
                  <a:schemeClr val="accent5">
                    <a:lumMod val="75000"/>
                  </a:schemeClr>
                </a:solidFill>
              </a:rPr>
              <a:t>The wide range of youth work</a:t>
            </a:r>
            <a:br>
              <a:rPr lang="en-GB" altLang="en-US" b="1" dirty="0"/>
            </a:br>
            <a:endParaRPr lang="en-GB" b="1" dirty="0"/>
          </a:p>
        </p:txBody>
      </p:sp>
      <p:sp>
        <p:nvSpPr>
          <p:cNvPr id="4099" name="Rectangle 5"/>
          <p:cNvSpPr>
            <a:spLocks noGrp="1" noChangeArrowheads="1"/>
          </p:cNvSpPr>
          <p:nvPr>
            <p:ph sz="half" idx="1"/>
          </p:nvPr>
        </p:nvSpPr>
        <p:spPr>
          <a:xfrm>
            <a:off x="0" y="1825625"/>
            <a:ext cx="6019800" cy="4351338"/>
          </a:xfrm>
        </p:spPr>
        <p:txBody>
          <a:bodyPr>
            <a:normAutofit fontScale="92500" lnSpcReduction="20000"/>
          </a:bodyPr>
          <a:lstStyle/>
          <a:p>
            <a:pPr lvl="1">
              <a:lnSpc>
                <a:spcPct val="120000"/>
              </a:lnSpc>
            </a:pPr>
            <a:r>
              <a:rPr lang="en-GB" altLang="en-US" sz="2100" dirty="0"/>
              <a:t>Mae Gwaith Ieuenctid </a:t>
            </a:r>
            <a:r>
              <a:rPr lang="en-GB" altLang="en-US" sz="2100" dirty="0" err="1"/>
              <a:t>yn</a:t>
            </a:r>
            <a:r>
              <a:rPr lang="en-GB" altLang="en-US" sz="2100" dirty="0"/>
              <a:t> </a:t>
            </a:r>
            <a:r>
              <a:rPr lang="en-GB" altLang="en-US" sz="2100" dirty="0" err="1"/>
              <a:t>digwydd</a:t>
            </a:r>
            <a:r>
              <a:rPr lang="en-GB" altLang="en-US" sz="2100" dirty="0"/>
              <a:t> </a:t>
            </a:r>
            <a:r>
              <a:rPr lang="en-GB" altLang="en-US" sz="2100" dirty="0" err="1"/>
              <a:t>mewn</a:t>
            </a:r>
            <a:r>
              <a:rPr lang="en-GB" altLang="en-US" sz="2100" dirty="0"/>
              <a:t> </a:t>
            </a:r>
            <a:r>
              <a:rPr lang="en-GB" altLang="en-US" sz="2100" dirty="0" err="1"/>
              <a:t>ystod</a:t>
            </a:r>
            <a:r>
              <a:rPr lang="en-GB" altLang="en-US" sz="2100" dirty="0"/>
              <a:t> </a:t>
            </a:r>
            <a:r>
              <a:rPr lang="en-GB" altLang="en-US" sz="2100" dirty="0" err="1"/>
              <a:t>eang</a:t>
            </a:r>
            <a:r>
              <a:rPr lang="en-GB" altLang="en-US" sz="2100" dirty="0"/>
              <a:t> </a:t>
            </a:r>
            <a:r>
              <a:rPr lang="en-GB" altLang="en-US" sz="2100" dirty="0" err="1"/>
              <a:t>iawn</a:t>
            </a:r>
            <a:r>
              <a:rPr lang="en-GB" altLang="en-US" sz="2100" dirty="0"/>
              <a:t> o </a:t>
            </a:r>
            <a:r>
              <a:rPr lang="en-GB" altLang="en-US" sz="2100" dirty="0" err="1"/>
              <a:t>leoliadau</a:t>
            </a:r>
            <a:r>
              <a:rPr lang="en-GB" altLang="en-US" sz="2100" dirty="0"/>
              <a:t> </a:t>
            </a:r>
            <a:r>
              <a:rPr lang="en-GB" altLang="en-US" sz="2100" dirty="0" err="1"/>
              <a:t>gan</a:t>
            </a:r>
            <a:r>
              <a:rPr lang="en-GB" altLang="en-US" sz="2100" dirty="0"/>
              <a:t> </a:t>
            </a:r>
            <a:r>
              <a:rPr lang="en-GB" altLang="en-US" sz="2100" dirty="0" err="1"/>
              <a:t>ddefnyddio</a:t>
            </a:r>
            <a:r>
              <a:rPr lang="en-GB" altLang="en-US" sz="2100" dirty="0"/>
              <a:t> set </a:t>
            </a:r>
            <a:r>
              <a:rPr lang="en-GB" altLang="en-US" sz="2100" dirty="0" err="1"/>
              <a:t>amrywiol</a:t>
            </a:r>
            <a:r>
              <a:rPr lang="en-GB" altLang="en-US" sz="2100" dirty="0"/>
              <a:t> o </a:t>
            </a:r>
            <a:r>
              <a:rPr lang="en-GB" altLang="en-US" sz="2100" dirty="0" err="1"/>
              <a:t>weithgareddau</a:t>
            </a:r>
            <a:r>
              <a:rPr lang="en-GB" altLang="en-US" sz="2100" dirty="0"/>
              <a:t>. Mae </a:t>
            </a:r>
            <a:r>
              <a:rPr lang="en-GB" altLang="en-US" sz="2100" dirty="0" err="1"/>
              <a:t>rhai</a:t>
            </a:r>
            <a:r>
              <a:rPr lang="en-GB" altLang="en-US" sz="2100" dirty="0"/>
              <a:t> </a:t>
            </a:r>
            <a:r>
              <a:rPr lang="en-GB" altLang="en-US" sz="2100" dirty="0" err="1"/>
              <a:t>enghreifftiau</a:t>
            </a:r>
            <a:r>
              <a:rPr lang="en-GB" altLang="en-US" sz="2100" dirty="0"/>
              <a:t> </a:t>
            </a:r>
            <a:r>
              <a:rPr lang="en-GB" altLang="en-US" sz="2100" dirty="0" err="1"/>
              <a:t>yn</a:t>
            </a:r>
            <a:r>
              <a:rPr lang="en-GB" altLang="en-US" sz="2100" dirty="0"/>
              <a:t> </a:t>
            </a:r>
            <a:r>
              <a:rPr lang="en-GB" altLang="en-US" sz="2100" dirty="0" err="1"/>
              <a:t>cynnwys</a:t>
            </a:r>
            <a:r>
              <a:rPr lang="en-GB" altLang="en-US" sz="2100" dirty="0"/>
              <a:t>:</a:t>
            </a:r>
          </a:p>
          <a:p>
            <a:pPr lvl="2">
              <a:lnSpc>
                <a:spcPct val="120000"/>
              </a:lnSpc>
            </a:pPr>
            <a:r>
              <a:rPr lang="en-GB" altLang="en-US" sz="1500" dirty="0"/>
              <a:t>Gwaith </a:t>
            </a:r>
            <a:r>
              <a:rPr lang="en-GB" altLang="en-US" sz="1500" dirty="0" err="1"/>
              <a:t>Datgysylltiedig</a:t>
            </a:r>
            <a:r>
              <a:rPr lang="en-GB" altLang="en-US" sz="1500" dirty="0"/>
              <a:t> neu </a:t>
            </a:r>
            <a:r>
              <a:rPr lang="en-GB" altLang="en-US" sz="1500" dirty="0" err="1"/>
              <a:t>allgymorth</a:t>
            </a:r>
            <a:endParaRPr lang="en-GB" altLang="en-US" sz="1500" dirty="0"/>
          </a:p>
          <a:p>
            <a:pPr lvl="2">
              <a:lnSpc>
                <a:spcPct val="120000"/>
              </a:lnSpc>
            </a:pPr>
            <a:r>
              <a:rPr lang="en-GB" altLang="en-US" sz="1500" dirty="0" err="1"/>
              <a:t>Gweithio</a:t>
            </a:r>
            <a:r>
              <a:rPr lang="en-GB" altLang="en-US" sz="1500" dirty="0"/>
              <a:t> </a:t>
            </a:r>
            <a:r>
              <a:rPr lang="en-GB" altLang="en-US" sz="1500" dirty="0" err="1"/>
              <a:t>mewn</a:t>
            </a:r>
            <a:r>
              <a:rPr lang="en-GB" altLang="en-US" sz="1500" dirty="0"/>
              <a:t> </a:t>
            </a:r>
            <a:r>
              <a:rPr lang="en-GB" altLang="en-US" sz="1500" dirty="0" err="1"/>
              <a:t>canolfannau</a:t>
            </a:r>
            <a:r>
              <a:rPr lang="en-GB" altLang="en-US" sz="1500" dirty="0"/>
              <a:t> </a:t>
            </a:r>
            <a:r>
              <a:rPr lang="en-GB" altLang="en-US" sz="1500" dirty="0" err="1"/>
              <a:t>symudol</a:t>
            </a:r>
            <a:endParaRPr lang="en-GB" altLang="en-US" sz="1500" dirty="0"/>
          </a:p>
          <a:p>
            <a:pPr lvl="2">
              <a:lnSpc>
                <a:spcPct val="120000"/>
              </a:lnSpc>
            </a:pPr>
            <a:r>
              <a:rPr lang="en-GB" altLang="en-US" sz="1500" dirty="0" err="1"/>
              <a:t>Clybiau</a:t>
            </a:r>
            <a:r>
              <a:rPr lang="en-GB" altLang="en-US" sz="1500" dirty="0"/>
              <a:t> a all </a:t>
            </a:r>
            <a:r>
              <a:rPr lang="en-GB" altLang="en-US" sz="1500" dirty="0" err="1"/>
              <a:t>weithredu</a:t>
            </a:r>
            <a:r>
              <a:rPr lang="en-GB" altLang="en-US" sz="1500" dirty="0"/>
              <a:t> bob </a:t>
            </a:r>
            <a:r>
              <a:rPr lang="en-GB" altLang="en-US" sz="1500" dirty="0" err="1"/>
              <a:t>nos</a:t>
            </a:r>
            <a:r>
              <a:rPr lang="en-GB" altLang="en-US" sz="1500" dirty="0"/>
              <a:t> </a:t>
            </a:r>
            <a:r>
              <a:rPr lang="en-GB" altLang="en-US" sz="1500" dirty="0" err="1"/>
              <a:t>o’r</a:t>
            </a:r>
            <a:r>
              <a:rPr lang="en-GB" altLang="en-US" sz="1500" dirty="0"/>
              <a:t> </a:t>
            </a:r>
            <a:r>
              <a:rPr lang="en-GB" altLang="en-US" sz="1500" dirty="0" err="1"/>
              <a:t>wythnos</a:t>
            </a:r>
            <a:r>
              <a:rPr lang="en-GB" altLang="en-US" sz="1500" dirty="0"/>
              <a:t> </a:t>
            </a:r>
            <a:r>
              <a:rPr lang="en-GB" altLang="en-US" sz="1500" dirty="0" err="1"/>
              <a:t>mewn</a:t>
            </a:r>
            <a:r>
              <a:rPr lang="en-GB" altLang="en-US" sz="1500" dirty="0"/>
              <a:t> </a:t>
            </a:r>
            <a:r>
              <a:rPr lang="en-GB" altLang="en-US" sz="1500" dirty="0" err="1"/>
              <a:t>canolfannau</a:t>
            </a:r>
            <a:r>
              <a:rPr lang="en-GB" altLang="en-US" sz="1500" dirty="0"/>
              <a:t> </a:t>
            </a:r>
            <a:r>
              <a:rPr lang="en-GB" altLang="en-US" sz="1500" dirty="0" err="1"/>
              <a:t>trefol</a:t>
            </a:r>
            <a:r>
              <a:rPr lang="en-GB" altLang="en-US" sz="1500" dirty="0"/>
              <a:t> </a:t>
            </a:r>
            <a:r>
              <a:rPr lang="en-GB" altLang="en-US" sz="1500" dirty="0" err="1"/>
              <a:t>mawr</a:t>
            </a:r>
            <a:r>
              <a:rPr lang="en-GB" altLang="en-US" sz="1500" dirty="0"/>
              <a:t>, neu </a:t>
            </a:r>
            <a:r>
              <a:rPr lang="en-GB" altLang="en-US" sz="1500" dirty="0" err="1"/>
              <a:t>unwaith</a:t>
            </a:r>
            <a:r>
              <a:rPr lang="en-GB" altLang="en-US" sz="1500" dirty="0"/>
              <a:t> </a:t>
            </a:r>
            <a:r>
              <a:rPr lang="en-GB" altLang="en-US" sz="1500" dirty="0" err="1"/>
              <a:t>yr</a:t>
            </a:r>
            <a:r>
              <a:rPr lang="en-GB" altLang="en-US" sz="1500" dirty="0"/>
              <a:t> </a:t>
            </a:r>
            <a:r>
              <a:rPr lang="en-GB" altLang="en-US" sz="1500" dirty="0" err="1"/>
              <a:t>wythnos</a:t>
            </a:r>
            <a:r>
              <a:rPr lang="en-GB" altLang="en-US" sz="1500" dirty="0"/>
              <a:t> </a:t>
            </a:r>
            <a:r>
              <a:rPr lang="en-GB" altLang="en-US" sz="1500" dirty="0" err="1"/>
              <a:t>mewn</a:t>
            </a:r>
            <a:r>
              <a:rPr lang="en-GB" altLang="en-US" sz="1500" dirty="0"/>
              <a:t> </a:t>
            </a:r>
            <a:r>
              <a:rPr lang="en-GB" altLang="en-US" sz="1500" dirty="0" err="1"/>
              <a:t>ardaloedd</a:t>
            </a:r>
            <a:r>
              <a:rPr lang="en-GB" altLang="en-US" sz="1500" dirty="0"/>
              <a:t> </a:t>
            </a:r>
            <a:r>
              <a:rPr lang="en-GB" altLang="en-US" sz="1500" dirty="0" err="1"/>
              <a:t>gwledig</a:t>
            </a:r>
            <a:endParaRPr lang="en-GB" altLang="en-US" sz="1500" dirty="0"/>
          </a:p>
          <a:p>
            <a:pPr lvl="2">
              <a:lnSpc>
                <a:spcPct val="120000"/>
              </a:lnSpc>
            </a:pPr>
            <a:r>
              <a:rPr lang="en-GB" altLang="en-US" sz="1500" dirty="0"/>
              <a:t>Gwaith </a:t>
            </a:r>
            <a:r>
              <a:rPr lang="en-GB" altLang="en-US" sz="1500" dirty="0" err="1"/>
              <a:t>prosiect</a:t>
            </a:r>
            <a:r>
              <a:rPr lang="en-GB" altLang="en-US" sz="1500" dirty="0"/>
              <a:t> </a:t>
            </a:r>
            <a:r>
              <a:rPr lang="en-GB" altLang="en-US" sz="1500" dirty="0" err="1"/>
              <a:t>penodol</a:t>
            </a:r>
            <a:r>
              <a:rPr lang="en-GB" altLang="en-US" sz="1500" dirty="0"/>
              <a:t>, er </a:t>
            </a:r>
            <a:r>
              <a:rPr lang="en-GB" altLang="en-US" sz="1500" dirty="0" err="1"/>
              <a:t>enghraifft</a:t>
            </a:r>
            <a:r>
              <a:rPr lang="en-GB" altLang="en-US" sz="1500" dirty="0"/>
              <a:t>, </a:t>
            </a:r>
            <a:r>
              <a:rPr lang="en-GB" altLang="en-US" sz="1500" dirty="0" err="1"/>
              <a:t>Gwobr</a:t>
            </a:r>
            <a:r>
              <a:rPr lang="en-GB" altLang="en-US" sz="1500" dirty="0"/>
              <a:t> Dug </a:t>
            </a:r>
            <a:r>
              <a:rPr lang="en-GB" altLang="en-US" sz="1500" dirty="0" err="1"/>
              <a:t>Caeredin</a:t>
            </a:r>
            <a:r>
              <a:rPr lang="en-GB" altLang="en-US" sz="1500" dirty="0"/>
              <a:t>, </a:t>
            </a:r>
            <a:r>
              <a:rPr lang="en-GB" altLang="en-US" sz="1500" dirty="0" err="1"/>
              <a:t>theatrau</a:t>
            </a:r>
            <a:r>
              <a:rPr lang="en-GB" altLang="en-US" sz="1500" dirty="0"/>
              <a:t> </a:t>
            </a:r>
            <a:r>
              <a:rPr lang="en-GB" altLang="en-US" sz="1500" dirty="0" err="1"/>
              <a:t>ieuenctid</a:t>
            </a:r>
            <a:r>
              <a:rPr lang="en-GB" altLang="en-US" sz="1500" dirty="0"/>
              <a:t>, </a:t>
            </a:r>
            <a:r>
              <a:rPr lang="en-GB" altLang="en-US" sz="1500" dirty="0" err="1"/>
              <a:t>clybiau</a:t>
            </a:r>
            <a:r>
              <a:rPr lang="en-GB" altLang="en-US" sz="1500" dirty="0"/>
              <a:t> </a:t>
            </a:r>
            <a:r>
              <a:rPr lang="en-GB" altLang="en-US" sz="1500" dirty="0" err="1"/>
              <a:t>antur</a:t>
            </a:r>
            <a:endParaRPr lang="en-GB" altLang="en-US" sz="1500" dirty="0"/>
          </a:p>
          <a:p>
            <a:pPr lvl="2">
              <a:lnSpc>
                <a:spcPct val="120000"/>
              </a:lnSpc>
            </a:pPr>
            <a:r>
              <a:rPr lang="en-GB" altLang="en-US" sz="1500" dirty="0" err="1"/>
              <a:t>Gweithio</a:t>
            </a:r>
            <a:r>
              <a:rPr lang="en-GB" altLang="en-US" sz="1500" dirty="0"/>
              <a:t> </a:t>
            </a:r>
            <a:r>
              <a:rPr lang="en-GB" altLang="en-US" sz="1500" dirty="0" err="1"/>
              <a:t>mewn</a:t>
            </a:r>
            <a:r>
              <a:rPr lang="en-GB" altLang="en-US" sz="1500" dirty="0"/>
              <a:t> </a:t>
            </a:r>
            <a:r>
              <a:rPr lang="en-GB" altLang="en-US" sz="1500" dirty="0" err="1"/>
              <a:t>unedau</a:t>
            </a:r>
            <a:r>
              <a:rPr lang="en-GB" altLang="en-US" sz="1500" dirty="0"/>
              <a:t> </a:t>
            </a:r>
            <a:r>
              <a:rPr lang="en-GB" altLang="en-US" sz="1500" dirty="0" err="1"/>
              <a:t>yn</a:t>
            </a:r>
            <a:r>
              <a:rPr lang="en-GB" altLang="en-US" sz="1500" dirty="0"/>
              <a:t> </a:t>
            </a:r>
            <a:r>
              <a:rPr lang="en-GB" altLang="en-US" sz="1500" dirty="0" err="1"/>
              <a:t>seiliedig</a:t>
            </a:r>
            <a:r>
              <a:rPr lang="en-GB" altLang="en-US" sz="1500" dirty="0"/>
              <a:t> </a:t>
            </a:r>
            <a:r>
              <a:rPr lang="en-GB" altLang="en-US" sz="1500" dirty="0" err="1"/>
              <a:t>ar</a:t>
            </a:r>
            <a:r>
              <a:rPr lang="en-GB" altLang="en-US" sz="1500" dirty="0"/>
              <a:t> </a:t>
            </a:r>
            <a:r>
              <a:rPr lang="en-GB" altLang="en-US" sz="1500" dirty="0" err="1"/>
              <a:t>hunaniaeth</a:t>
            </a:r>
            <a:r>
              <a:rPr lang="en-GB" altLang="en-US" sz="1500" dirty="0"/>
              <a:t> y </a:t>
            </a:r>
            <a:r>
              <a:rPr lang="en-GB" altLang="en-US" sz="1500" dirty="0" err="1"/>
              <a:t>bobl</a:t>
            </a:r>
            <a:r>
              <a:rPr lang="en-GB" altLang="en-US" sz="1500" dirty="0"/>
              <a:t> </a:t>
            </a:r>
            <a:r>
              <a:rPr lang="en-GB" altLang="en-US" sz="1500" dirty="0" err="1"/>
              <a:t>ifanc</a:t>
            </a:r>
            <a:r>
              <a:rPr lang="en-GB" altLang="en-US" sz="1500" dirty="0"/>
              <a:t> (</a:t>
            </a:r>
            <a:r>
              <a:rPr lang="en-GB" altLang="en-US" sz="1500" dirty="0" err="1"/>
              <a:t>grwpiau</a:t>
            </a:r>
            <a:r>
              <a:rPr lang="en-GB" altLang="en-US" sz="1500" dirty="0"/>
              <a:t> </a:t>
            </a:r>
            <a:r>
              <a:rPr lang="en-GB" altLang="en-US" sz="1500" dirty="0" err="1"/>
              <a:t>merched</a:t>
            </a:r>
            <a:r>
              <a:rPr lang="en-GB" altLang="en-US" sz="1500" dirty="0"/>
              <a:t> </a:t>
            </a:r>
            <a:r>
              <a:rPr lang="en-GB" altLang="en-US" sz="1500" dirty="0" err="1"/>
              <a:t>ifanc</a:t>
            </a:r>
            <a:r>
              <a:rPr lang="en-GB" altLang="en-US" sz="1500" dirty="0"/>
              <a:t>, </a:t>
            </a:r>
            <a:r>
              <a:rPr lang="en-GB" altLang="en-US" sz="1500" dirty="0" err="1"/>
              <a:t>grwpiau</a:t>
            </a:r>
            <a:r>
              <a:rPr lang="en-GB" altLang="en-US" sz="1500" dirty="0"/>
              <a:t> </a:t>
            </a:r>
            <a:r>
              <a:rPr lang="en-GB" altLang="en-US" sz="1500" dirty="0" err="1"/>
              <a:t>rhieni</a:t>
            </a:r>
            <a:r>
              <a:rPr lang="en-GB" altLang="en-US" sz="1500" dirty="0"/>
              <a:t> </a:t>
            </a:r>
            <a:r>
              <a:rPr lang="en-GB" altLang="en-US" sz="1500" dirty="0" err="1"/>
              <a:t>yn</a:t>
            </a:r>
            <a:r>
              <a:rPr lang="en-GB" altLang="en-US" sz="1500" dirty="0"/>
              <a:t> </a:t>
            </a:r>
            <a:r>
              <a:rPr lang="en-GB" altLang="en-US" sz="1500" dirty="0" err="1"/>
              <a:t>eu</a:t>
            </a:r>
            <a:r>
              <a:rPr lang="en-GB" altLang="en-US" sz="1500" dirty="0"/>
              <a:t> </a:t>
            </a:r>
            <a:r>
              <a:rPr lang="en-GB" altLang="en-US" sz="1500" dirty="0" err="1"/>
              <a:t>harddegau</a:t>
            </a:r>
            <a:r>
              <a:rPr lang="en-GB" altLang="en-US" sz="1500" dirty="0"/>
              <a:t>, </a:t>
            </a:r>
            <a:r>
              <a:rPr lang="en-GB" altLang="en-US" sz="1500" dirty="0" err="1"/>
              <a:t>grwpiau</a:t>
            </a:r>
            <a:r>
              <a:rPr lang="en-GB" altLang="en-US" sz="1500" dirty="0"/>
              <a:t> </a:t>
            </a:r>
            <a:r>
              <a:rPr lang="en-GB" altLang="en-US" sz="1500" dirty="0" err="1"/>
              <a:t>ar</a:t>
            </a:r>
            <a:r>
              <a:rPr lang="en-GB" altLang="en-US" sz="1500" dirty="0"/>
              <a:t> </a:t>
            </a:r>
            <a:r>
              <a:rPr lang="en-GB" altLang="en-US" sz="1500" dirty="0" err="1"/>
              <a:t>gyfer</a:t>
            </a:r>
            <a:r>
              <a:rPr lang="en-GB" altLang="en-US" sz="1500" dirty="0"/>
              <a:t> </a:t>
            </a:r>
            <a:r>
              <a:rPr lang="en-GB" altLang="en-US" sz="1500" dirty="0" err="1"/>
              <a:t>pobl</a:t>
            </a:r>
            <a:r>
              <a:rPr lang="en-GB" altLang="en-US" sz="1500" dirty="0"/>
              <a:t> </a:t>
            </a:r>
            <a:r>
              <a:rPr lang="en-GB" altLang="en-US" sz="1500" dirty="0" err="1"/>
              <a:t>ifanc</a:t>
            </a:r>
            <a:r>
              <a:rPr lang="en-GB" altLang="en-US" sz="1500" dirty="0"/>
              <a:t> LGBTQ+)</a:t>
            </a:r>
          </a:p>
          <a:p>
            <a:pPr lvl="2">
              <a:lnSpc>
                <a:spcPct val="120000"/>
              </a:lnSpc>
            </a:pPr>
            <a:r>
              <a:rPr lang="en-GB" altLang="en-US" sz="1500" dirty="0" err="1"/>
              <a:t>Mewn</a:t>
            </a:r>
            <a:r>
              <a:rPr lang="en-GB" altLang="en-US" sz="1500" dirty="0"/>
              <a:t> </a:t>
            </a:r>
            <a:r>
              <a:rPr lang="en-GB" altLang="en-US" sz="1500" dirty="0" err="1"/>
              <a:t>prosiectau</a:t>
            </a:r>
            <a:r>
              <a:rPr lang="en-GB" altLang="en-US" sz="1500" dirty="0"/>
              <a:t> </a:t>
            </a:r>
            <a:r>
              <a:rPr lang="en-GB" altLang="en-US" sz="1500" dirty="0" err="1"/>
              <a:t>arbenigol</a:t>
            </a:r>
            <a:r>
              <a:rPr lang="en-GB" altLang="en-US" sz="1500" dirty="0"/>
              <a:t> </a:t>
            </a:r>
            <a:r>
              <a:rPr lang="en-GB" altLang="en-US" sz="1500" dirty="0" err="1"/>
              <a:t>yn</a:t>
            </a:r>
            <a:r>
              <a:rPr lang="en-GB" altLang="en-US" sz="1500" dirty="0"/>
              <a:t> </a:t>
            </a:r>
            <a:r>
              <a:rPr lang="en-GB" altLang="en-US" sz="1500" dirty="0" err="1"/>
              <a:t>seiliedig</a:t>
            </a:r>
            <a:r>
              <a:rPr lang="en-GB" altLang="en-US" sz="1500" dirty="0"/>
              <a:t> </a:t>
            </a:r>
            <a:r>
              <a:rPr lang="en-GB" altLang="en-US" sz="1500" dirty="0" err="1"/>
              <a:t>ar</a:t>
            </a:r>
            <a:r>
              <a:rPr lang="en-GB" altLang="en-US" sz="1500" dirty="0"/>
              <a:t> iechyd, </a:t>
            </a:r>
            <a:r>
              <a:rPr lang="en-GB" altLang="en-US" sz="1500" dirty="0" err="1"/>
              <a:t>gofalwyr</a:t>
            </a:r>
            <a:r>
              <a:rPr lang="en-GB" altLang="en-US" sz="1500" dirty="0"/>
              <a:t> </a:t>
            </a:r>
            <a:r>
              <a:rPr lang="en-GB" altLang="en-US" sz="1500" dirty="0" err="1"/>
              <a:t>ifanc</a:t>
            </a:r>
            <a:endParaRPr lang="en-GB" altLang="en-US" sz="1500" dirty="0"/>
          </a:p>
          <a:p>
            <a:pPr lvl="2">
              <a:lnSpc>
                <a:spcPct val="120000"/>
              </a:lnSpc>
            </a:pPr>
            <a:r>
              <a:rPr lang="en-GB" altLang="en-US" sz="1500" dirty="0"/>
              <a:t>Mae </a:t>
            </a:r>
            <a:r>
              <a:rPr lang="en-GB" altLang="en-US" sz="1500" dirty="0" err="1"/>
              <a:t>yna</a:t>
            </a:r>
            <a:r>
              <a:rPr lang="en-GB" altLang="en-US" sz="1500" dirty="0"/>
              <a:t> </a:t>
            </a:r>
            <a:r>
              <a:rPr lang="en-GB" altLang="en-US" sz="1500" dirty="0" err="1"/>
              <a:t>wasanaethau</a:t>
            </a:r>
            <a:r>
              <a:rPr lang="en-GB" altLang="en-US" sz="1500" dirty="0"/>
              <a:t> </a:t>
            </a:r>
            <a:r>
              <a:rPr lang="en-GB" altLang="en-US" sz="1500" dirty="0" err="1"/>
              <a:t>gwybodaeth</a:t>
            </a:r>
            <a:r>
              <a:rPr lang="en-GB" altLang="en-US" sz="1500" dirty="0"/>
              <a:t>, </a:t>
            </a:r>
            <a:r>
              <a:rPr lang="en-GB" altLang="en-US" sz="1500" dirty="0" err="1"/>
              <a:t>siopau</a:t>
            </a:r>
            <a:r>
              <a:rPr lang="en-GB" altLang="en-US" sz="1500" dirty="0"/>
              <a:t> </a:t>
            </a:r>
            <a:r>
              <a:rPr lang="en-GB" altLang="en-US" sz="1500" dirty="0" err="1"/>
              <a:t>gwybodaeth</a:t>
            </a:r>
            <a:r>
              <a:rPr lang="en-GB" altLang="en-US" sz="1500" dirty="0"/>
              <a:t> un stop a </a:t>
            </a:r>
            <a:r>
              <a:rPr lang="en-GB" altLang="en-US" sz="1500" dirty="0" err="1"/>
              <a:t>chanolfannau</a:t>
            </a:r>
            <a:r>
              <a:rPr lang="en-GB" altLang="en-US" sz="1500" dirty="0"/>
              <a:t> </a:t>
            </a:r>
            <a:r>
              <a:rPr lang="en-GB" altLang="en-US" sz="1500" dirty="0" err="1"/>
              <a:t>sy'n</a:t>
            </a:r>
            <a:r>
              <a:rPr lang="en-GB" altLang="en-US" sz="1500" dirty="0"/>
              <a:t> </a:t>
            </a:r>
            <a:r>
              <a:rPr lang="en-GB" altLang="en-US" sz="1500" dirty="0" err="1"/>
              <a:t>cynnig</a:t>
            </a:r>
            <a:r>
              <a:rPr lang="en-GB" altLang="en-US" sz="1500" dirty="0"/>
              <a:t> </a:t>
            </a:r>
            <a:r>
              <a:rPr lang="en-GB" altLang="en-US" sz="1500" dirty="0" err="1"/>
              <a:t>cwnsela</a:t>
            </a:r>
            <a:r>
              <a:rPr lang="en-GB" altLang="en-US" sz="1500" dirty="0"/>
              <a:t>.</a:t>
            </a:r>
          </a:p>
        </p:txBody>
      </p:sp>
      <p:sp>
        <p:nvSpPr>
          <p:cNvPr id="3" name="Content Placeholder 2">
            <a:extLst>
              <a:ext uri="{FF2B5EF4-FFF2-40B4-BE49-F238E27FC236}">
                <a16:creationId xmlns:a16="http://schemas.microsoft.com/office/drawing/2014/main" id="{75750CEC-4537-0B5C-A894-564AE3AE4F1F}"/>
              </a:ext>
            </a:extLst>
          </p:cNvPr>
          <p:cNvSpPr>
            <a:spLocks noGrp="1"/>
          </p:cNvSpPr>
          <p:nvPr>
            <p:ph sz="half" idx="2"/>
          </p:nvPr>
        </p:nvSpPr>
        <p:spPr>
          <a:xfrm>
            <a:off x="6172199" y="1825625"/>
            <a:ext cx="5499179" cy="4351338"/>
          </a:xfrm>
        </p:spPr>
        <p:txBody>
          <a:bodyPr>
            <a:normAutofit fontScale="92500" lnSpcReduction="20000"/>
          </a:bodyPr>
          <a:lstStyle/>
          <a:p>
            <a:pPr>
              <a:lnSpc>
                <a:spcPct val="120000"/>
              </a:lnSpc>
            </a:pPr>
            <a:r>
              <a:rPr lang="en-GB" altLang="en-US" sz="2000" dirty="0">
                <a:solidFill>
                  <a:schemeClr val="accent5">
                    <a:lumMod val="75000"/>
                  </a:schemeClr>
                </a:solidFill>
              </a:rPr>
              <a:t>Youth Work takes place in a very wide range of settings using a diverse set of activities. Some examples include:</a:t>
            </a:r>
          </a:p>
          <a:p>
            <a:pPr lvl="1">
              <a:lnSpc>
                <a:spcPct val="110000"/>
              </a:lnSpc>
            </a:pPr>
            <a:r>
              <a:rPr lang="en-GB" altLang="en-US" sz="1700" dirty="0">
                <a:solidFill>
                  <a:schemeClr val="accent5">
                    <a:lumMod val="75000"/>
                  </a:schemeClr>
                </a:solidFill>
              </a:rPr>
              <a:t>Detached or outreach work</a:t>
            </a:r>
          </a:p>
          <a:p>
            <a:pPr lvl="1">
              <a:lnSpc>
                <a:spcPct val="110000"/>
              </a:lnSpc>
            </a:pPr>
            <a:r>
              <a:rPr lang="en-GB" altLang="en-US" sz="1700" dirty="0">
                <a:solidFill>
                  <a:schemeClr val="accent5">
                    <a:lumMod val="75000"/>
                  </a:schemeClr>
                </a:solidFill>
              </a:rPr>
              <a:t>Work in mobile centres</a:t>
            </a:r>
          </a:p>
          <a:p>
            <a:pPr lvl="1">
              <a:lnSpc>
                <a:spcPct val="110000"/>
              </a:lnSpc>
            </a:pPr>
            <a:r>
              <a:rPr lang="en-GB" altLang="en-US" sz="1700" dirty="0">
                <a:solidFill>
                  <a:schemeClr val="accent5">
                    <a:lumMod val="75000"/>
                  </a:schemeClr>
                </a:solidFill>
              </a:rPr>
              <a:t>Clubs that may operate every night of the week in large urban centres, or once a week in rural areas </a:t>
            </a:r>
          </a:p>
          <a:p>
            <a:pPr lvl="1">
              <a:lnSpc>
                <a:spcPct val="110000"/>
              </a:lnSpc>
            </a:pPr>
            <a:r>
              <a:rPr lang="en-GB" altLang="en-US" sz="1700" dirty="0">
                <a:solidFill>
                  <a:schemeClr val="accent5">
                    <a:lumMod val="75000"/>
                  </a:schemeClr>
                </a:solidFill>
              </a:rPr>
              <a:t>Specific project work, for example, the Duke of Edinburgh’s Award, youth theatres, adventure clubs</a:t>
            </a:r>
          </a:p>
          <a:p>
            <a:pPr lvl="1">
              <a:lnSpc>
                <a:spcPct val="110000"/>
              </a:lnSpc>
            </a:pPr>
            <a:r>
              <a:rPr lang="en-GB" altLang="en-US" sz="1700" dirty="0">
                <a:solidFill>
                  <a:schemeClr val="accent5">
                    <a:lumMod val="75000"/>
                  </a:schemeClr>
                </a:solidFill>
              </a:rPr>
              <a:t>Work in units based on the identity of the young people (young women’s groups, teenage parents’ groups, groups for LGBTQ+ young people)</a:t>
            </a:r>
          </a:p>
          <a:p>
            <a:pPr lvl="1">
              <a:lnSpc>
                <a:spcPct val="110000"/>
              </a:lnSpc>
            </a:pPr>
            <a:r>
              <a:rPr lang="en-GB" altLang="en-US" sz="1700" dirty="0">
                <a:solidFill>
                  <a:schemeClr val="accent5">
                    <a:lumMod val="75000"/>
                  </a:schemeClr>
                </a:solidFill>
              </a:rPr>
              <a:t>In specialist projects based around health, young carers</a:t>
            </a:r>
          </a:p>
          <a:p>
            <a:pPr lvl="1">
              <a:lnSpc>
                <a:spcPct val="110000"/>
              </a:lnSpc>
            </a:pPr>
            <a:r>
              <a:rPr lang="en-GB" altLang="en-US" sz="1700" dirty="0">
                <a:solidFill>
                  <a:schemeClr val="accent5">
                    <a:lumMod val="75000"/>
                  </a:schemeClr>
                </a:solidFill>
              </a:rPr>
              <a:t>There are information services, one stop information shops and centres that offer counselling.</a:t>
            </a:r>
          </a:p>
          <a:p>
            <a:endParaRPr lang="en-GB" dirty="0"/>
          </a:p>
        </p:txBody>
      </p:sp>
      <p:sp>
        <p:nvSpPr>
          <p:cNvPr id="6" name="Rectangle 8"/>
          <p:cNvSpPr txBox="1">
            <a:spLocks noChangeArrowheads="1"/>
          </p:cNvSpPr>
          <p:nvPr/>
        </p:nvSpPr>
        <p:spPr>
          <a:xfrm>
            <a:off x="7086600" y="1827213"/>
            <a:ext cx="3581400" cy="4114800"/>
          </a:xfrm>
          <a:prstGeom prst="rect">
            <a:avLst/>
          </a:prstGeom>
        </p:spPr>
        <p:txBody>
          <a:bodyPr vert="horz" lIns="91440" tIns="45720" rIns="91440" bIns="45720" rtlCol="0">
            <a:normAutofit/>
          </a:bodyPr>
          <a:lstStyle>
            <a:lvl1pPr marL="342900" indent="-22860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2"/>
                </a:solidFill>
                <a:latin typeface="+mn-lt"/>
                <a:ea typeface="+mn-ea"/>
                <a:cs typeface="+mn-cs"/>
              </a:defRPr>
            </a:lvl2pPr>
            <a:lvl3pPr marL="914400" indent="-228600" algn="l" defTabSz="914400" rtl="0" eaLnBrk="1" latinLnBrk="0" hangingPunct="1">
              <a:spcBef>
                <a:spcPct val="20000"/>
              </a:spcBef>
              <a:buClr>
                <a:schemeClr val="accent3"/>
              </a:buClr>
              <a:buFont typeface="Arial" pitchFamily="34" charset="0"/>
              <a:buChar char="•"/>
              <a:defRPr sz="1800" kern="1200">
                <a:solidFill>
                  <a:schemeClr val="tx2"/>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2"/>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600" kern="1200" baseline="0">
                <a:solidFill>
                  <a:schemeClr val="tx2"/>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a:solidFill>
                  <a:schemeClr val="tx2"/>
                </a:solidFill>
                <a:latin typeface="+mn-lt"/>
                <a:ea typeface="+mn-ea"/>
                <a:cs typeface="+mn-cs"/>
              </a:defRPr>
            </a:lvl6pPr>
            <a:lvl7pPr marL="2011680" indent="-182880" algn="l" defTabSz="914400" rtl="0" eaLnBrk="1" latinLnBrk="0" hangingPunct="1">
              <a:spcBef>
                <a:spcPct val="20000"/>
              </a:spcBef>
              <a:buClr>
                <a:schemeClr val="accent2"/>
              </a:buClr>
              <a:buFont typeface="Arial" pitchFamily="34" charset="0"/>
              <a:buChar char="•"/>
              <a:defRPr sz="1400" kern="1200">
                <a:solidFill>
                  <a:schemeClr val="tx2"/>
                </a:solidFill>
                <a:latin typeface="+mn-lt"/>
                <a:ea typeface="+mn-ea"/>
                <a:cs typeface="+mn-cs"/>
              </a:defRPr>
            </a:lvl7pPr>
            <a:lvl8pPr marL="2194560" indent="-182880" algn="l" defTabSz="914400" rtl="0" eaLnBrk="1" latinLnBrk="0" hangingPunct="1">
              <a:spcBef>
                <a:spcPct val="20000"/>
              </a:spcBef>
              <a:buClr>
                <a:schemeClr val="accent3"/>
              </a:buClr>
              <a:buFont typeface="Arial" pitchFamily="34" charset="0"/>
              <a:buChar char="•"/>
              <a:defRPr sz="1400" kern="1200">
                <a:solidFill>
                  <a:schemeClr val="tx2"/>
                </a:solidFill>
                <a:latin typeface="+mn-lt"/>
                <a:ea typeface="+mn-ea"/>
                <a:cs typeface="+mn-cs"/>
              </a:defRPr>
            </a:lvl8pPr>
            <a:lvl9pPr marL="2377440" indent="-182880" algn="l" defTabSz="914400" rtl="0" eaLnBrk="1" latinLnBrk="0" hangingPunct="1">
              <a:spcBef>
                <a:spcPct val="20000"/>
              </a:spcBef>
              <a:buClr>
                <a:schemeClr val="accent4"/>
              </a:buClr>
              <a:buFont typeface="Arial" pitchFamily="34" charset="0"/>
              <a:buChar char="•"/>
              <a:defRPr sz="1400" kern="1200">
                <a:solidFill>
                  <a:schemeClr val="tx2"/>
                </a:solidFill>
                <a:latin typeface="+mn-lt"/>
                <a:ea typeface="+mn-ea"/>
                <a:cs typeface="+mn-cs"/>
              </a:defRPr>
            </a:lvl9pPr>
          </a:lstStyle>
          <a:p>
            <a:pPr>
              <a:lnSpc>
                <a:spcPct val="80000"/>
              </a:lnSpc>
            </a:pPr>
            <a:endParaRPr lang="en-GB" altLang="en-US" sz="1700" dirty="0"/>
          </a:p>
        </p:txBody>
      </p:sp>
    </p:spTree>
    <p:extLst>
      <p:ext uri="{BB962C8B-B14F-4D97-AF65-F5344CB8AC3E}">
        <p14:creationId xmlns:p14="http://schemas.microsoft.com/office/powerpoint/2010/main" val="1809680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274EC-4231-CD7B-2CF1-4AA6C26BFEFD}"/>
              </a:ext>
            </a:extLst>
          </p:cNvPr>
          <p:cNvSpPr>
            <a:spLocks noGrp="1"/>
          </p:cNvSpPr>
          <p:nvPr>
            <p:ph type="title"/>
          </p:nvPr>
        </p:nvSpPr>
        <p:spPr/>
        <p:txBody>
          <a:bodyPr/>
          <a:lstStyle/>
          <a:p>
            <a:r>
              <a:rPr lang="en-GB" b="1" dirty="0"/>
              <a:t>Yr </a:t>
            </a:r>
            <a:r>
              <a:rPr lang="en-GB" b="1" dirty="0" err="1"/>
              <a:t>ystod</a:t>
            </a:r>
            <a:r>
              <a:rPr lang="en-GB" b="1" dirty="0"/>
              <a:t> </a:t>
            </a:r>
            <a:r>
              <a:rPr lang="en-GB" b="1" dirty="0" err="1"/>
              <a:t>eang</a:t>
            </a:r>
            <a:r>
              <a:rPr lang="en-GB" b="1" dirty="0"/>
              <a:t> o </a:t>
            </a:r>
            <a:r>
              <a:rPr lang="en-GB" b="1" dirty="0" err="1"/>
              <a:t>waith</a:t>
            </a:r>
            <a:r>
              <a:rPr lang="en-GB" b="1" dirty="0"/>
              <a:t> Ieuenctid</a:t>
            </a:r>
            <a:br>
              <a:rPr lang="en-GB" b="1" dirty="0">
                <a:solidFill>
                  <a:srgbClr val="3C4043"/>
                </a:solidFill>
              </a:rPr>
            </a:br>
            <a:r>
              <a:rPr lang="en-GB" altLang="en-US" b="1" dirty="0">
                <a:solidFill>
                  <a:schemeClr val="accent5">
                    <a:lumMod val="75000"/>
                  </a:schemeClr>
                </a:solidFill>
              </a:rPr>
              <a:t>The wide range of youth work</a:t>
            </a:r>
            <a:endParaRPr lang="en-GB" dirty="0"/>
          </a:p>
        </p:txBody>
      </p:sp>
      <p:sp>
        <p:nvSpPr>
          <p:cNvPr id="3" name="Content Placeholder 2">
            <a:extLst>
              <a:ext uri="{FF2B5EF4-FFF2-40B4-BE49-F238E27FC236}">
                <a16:creationId xmlns:a16="http://schemas.microsoft.com/office/drawing/2014/main" id="{C6755B41-D421-A3EF-A4AB-34165944E6A4}"/>
              </a:ext>
            </a:extLst>
          </p:cNvPr>
          <p:cNvSpPr>
            <a:spLocks noGrp="1"/>
          </p:cNvSpPr>
          <p:nvPr>
            <p:ph sz="half" idx="1"/>
          </p:nvPr>
        </p:nvSpPr>
        <p:spPr>
          <a:xfrm>
            <a:off x="838200" y="1825625"/>
            <a:ext cx="5156200" cy="4182368"/>
          </a:xfrm>
        </p:spPr>
        <p:txBody>
          <a:bodyPr>
            <a:normAutofit fontScale="25000" lnSpcReduction="20000"/>
          </a:bodyPr>
          <a:lstStyle/>
          <a:p>
            <a:pPr marL="0" indent="0">
              <a:buNone/>
            </a:pPr>
            <a:r>
              <a:rPr lang="en-GB" sz="4800" dirty="0"/>
              <a:t>Mae </a:t>
            </a:r>
            <a:r>
              <a:rPr lang="en-GB" sz="4800" dirty="0" err="1"/>
              <a:t>gweithwyr</a:t>
            </a:r>
            <a:r>
              <a:rPr lang="en-GB" sz="4800" dirty="0"/>
              <a:t> </a:t>
            </a:r>
            <a:r>
              <a:rPr lang="en-GB" sz="4800" dirty="0" err="1"/>
              <a:t>ieuenctid</a:t>
            </a:r>
            <a:r>
              <a:rPr lang="en-GB" sz="4800" dirty="0"/>
              <a:t> </a:t>
            </a:r>
            <a:r>
              <a:rPr lang="en-GB" sz="4800" dirty="0" err="1"/>
              <a:t>yn</a:t>
            </a:r>
            <a:r>
              <a:rPr lang="en-GB" sz="4800" dirty="0"/>
              <a:t> </a:t>
            </a:r>
            <a:r>
              <a:rPr lang="en-GB" sz="4800" dirty="0" err="1"/>
              <a:t>gweithredu</a:t>
            </a:r>
            <a:r>
              <a:rPr lang="en-GB" sz="4800" dirty="0"/>
              <a:t> </a:t>
            </a:r>
            <a:r>
              <a:rPr lang="en-GB" sz="4800" dirty="0" err="1"/>
              <a:t>mewn</a:t>
            </a:r>
            <a:r>
              <a:rPr lang="en-GB" sz="4800" dirty="0"/>
              <a:t> </a:t>
            </a:r>
            <a:r>
              <a:rPr lang="en-GB" sz="4800" dirty="0" err="1"/>
              <a:t>amrywiaeth</a:t>
            </a:r>
            <a:r>
              <a:rPr lang="en-GB" sz="4800" dirty="0"/>
              <a:t> </a:t>
            </a:r>
            <a:r>
              <a:rPr lang="en-GB" sz="4800" dirty="0" err="1"/>
              <a:t>eang</a:t>
            </a:r>
            <a:r>
              <a:rPr lang="en-GB" sz="4800" dirty="0"/>
              <a:t> o </a:t>
            </a:r>
            <a:r>
              <a:rPr lang="en-GB" sz="4800" dirty="0" err="1"/>
              <a:t>leoliadau</a:t>
            </a:r>
            <a:r>
              <a:rPr lang="en-GB" sz="4800" dirty="0"/>
              <a:t>, </a:t>
            </a:r>
            <a:r>
              <a:rPr lang="en-GB" sz="4800" dirty="0" err="1"/>
              <a:t>ffurfiol</a:t>
            </a:r>
            <a:r>
              <a:rPr lang="en-GB" sz="4800" dirty="0"/>
              <a:t> ac </a:t>
            </a:r>
            <a:r>
              <a:rPr lang="en-GB" sz="4800" dirty="0" err="1"/>
              <a:t>anffurfiol</a:t>
            </a:r>
            <a:r>
              <a:rPr lang="en-GB" sz="4800" dirty="0"/>
              <a:t>, </a:t>
            </a:r>
            <a:r>
              <a:rPr lang="en-GB" sz="4800" dirty="0" err="1"/>
              <a:t>lle</a:t>
            </a:r>
            <a:r>
              <a:rPr lang="en-GB" sz="4800" dirty="0"/>
              <a:t> </a:t>
            </a:r>
            <a:r>
              <a:rPr lang="en-GB" sz="4800" dirty="0" err="1"/>
              <a:t>bynnag</a:t>
            </a:r>
            <a:r>
              <a:rPr lang="en-GB" sz="4800" dirty="0"/>
              <a:t> y </a:t>
            </a:r>
            <a:r>
              <a:rPr lang="en-GB" sz="4800" dirty="0" err="1"/>
              <a:t>mae</a:t>
            </a:r>
            <a:r>
              <a:rPr lang="en-GB" sz="4800" dirty="0"/>
              <a:t> </a:t>
            </a:r>
            <a:r>
              <a:rPr lang="en-GB" sz="4800" dirty="0" err="1"/>
              <a:t>pobl</a:t>
            </a:r>
            <a:r>
              <a:rPr lang="en-GB" sz="4800" dirty="0"/>
              <a:t> </a:t>
            </a:r>
            <a:r>
              <a:rPr lang="en-GB" sz="4800" dirty="0" err="1"/>
              <a:t>ifanc</a:t>
            </a:r>
            <a:r>
              <a:rPr lang="en-GB" sz="4800" dirty="0"/>
              <a:t> </a:t>
            </a:r>
            <a:r>
              <a:rPr lang="en-GB" sz="4800" dirty="0" err="1"/>
              <a:t>yn</a:t>
            </a:r>
            <a:r>
              <a:rPr lang="en-GB" sz="4800" dirty="0"/>
              <a:t> </a:t>
            </a:r>
            <a:r>
              <a:rPr lang="en-GB" sz="4800" dirty="0" err="1"/>
              <a:t>treulio</a:t>
            </a:r>
            <a:r>
              <a:rPr lang="en-GB" sz="4800" dirty="0"/>
              <a:t> </a:t>
            </a:r>
            <a:r>
              <a:rPr lang="en-GB" sz="4800" dirty="0" err="1"/>
              <a:t>amser</a:t>
            </a:r>
            <a:r>
              <a:rPr lang="en-GB" sz="4800" dirty="0"/>
              <a:t> ac </a:t>
            </a:r>
            <a:r>
              <a:rPr lang="en-GB" sz="4800" dirty="0" err="1"/>
              <a:t>angen</a:t>
            </a:r>
            <a:r>
              <a:rPr lang="en-GB" sz="4800" dirty="0"/>
              <a:t> </a:t>
            </a:r>
            <a:r>
              <a:rPr lang="en-GB" sz="4800" dirty="0" err="1"/>
              <a:t>cefnogaeth</a:t>
            </a:r>
            <a:r>
              <a:rPr lang="en-GB" sz="4800" dirty="0"/>
              <a:t>. </a:t>
            </a:r>
            <a:r>
              <a:rPr lang="en-GB" sz="4800" dirty="0" err="1"/>
              <a:t>Mae'r</a:t>
            </a:r>
            <a:r>
              <a:rPr lang="en-GB" sz="4800" dirty="0"/>
              <a:t> </a:t>
            </a:r>
            <a:r>
              <a:rPr lang="en-GB" sz="4800" dirty="0" err="1"/>
              <a:t>lleoliadau</a:t>
            </a:r>
            <a:r>
              <a:rPr lang="en-GB" sz="4800" dirty="0"/>
              <a:t> </a:t>
            </a:r>
            <a:r>
              <a:rPr lang="en-GB" sz="4800" dirty="0" err="1"/>
              <a:t>hyn</a:t>
            </a:r>
            <a:r>
              <a:rPr lang="en-GB" sz="4800" dirty="0"/>
              <a:t> </a:t>
            </a:r>
            <a:r>
              <a:rPr lang="en-GB" sz="4800" dirty="0" err="1"/>
              <a:t>yn</a:t>
            </a:r>
            <a:r>
              <a:rPr lang="en-GB" sz="4800" dirty="0"/>
              <a:t> </a:t>
            </a:r>
            <a:r>
              <a:rPr lang="en-GB" sz="4800" dirty="0" err="1"/>
              <a:t>amrywio</a:t>
            </a:r>
            <a:r>
              <a:rPr lang="en-GB" sz="4800" dirty="0"/>
              <a:t> o </a:t>
            </a:r>
            <a:r>
              <a:rPr lang="en-GB" sz="4800" dirty="0" err="1"/>
              <a:t>fannau</a:t>
            </a:r>
            <a:r>
              <a:rPr lang="en-GB" sz="4800" dirty="0"/>
              <a:t> </a:t>
            </a:r>
            <a:r>
              <a:rPr lang="en-GB" sz="4800" dirty="0" err="1"/>
              <a:t>cymunedol</a:t>
            </a:r>
            <a:r>
              <a:rPr lang="en-GB" sz="4800" dirty="0"/>
              <a:t> ac </a:t>
            </a:r>
            <a:r>
              <a:rPr lang="en-GB" sz="4800" dirty="0" err="1"/>
              <a:t>ysgolion</a:t>
            </a:r>
            <a:r>
              <a:rPr lang="en-GB" sz="4800" dirty="0"/>
              <a:t> </a:t>
            </a:r>
            <a:r>
              <a:rPr lang="en-GB" sz="4800" dirty="0" err="1"/>
              <a:t>i</a:t>
            </a:r>
            <a:r>
              <a:rPr lang="en-GB" sz="4800" dirty="0"/>
              <a:t> </a:t>
            </a:r>
            <a:r>
              <a:rPr lang="en-GB" sz="4800" dirty="0" err="1"/>
              <a:t>amgylcheddau</a:t>
            </a:r>
            <a:r>
              <a:rPr lang="en-GB" sz="4800" dirty="0"/>
              <a:t> iechyd, </a:t>
            </a:r>
            <a:r>
              <a:rPr lang="en-GB" sz="4800" dirty="0" err="1"/>
              <a:t>cyfiawnder</a:t>
            </a:r>
            <a:r>
              <a:rPr lang="en-GB" sz="4800" dirty="0"/>
              <a:t> a </a:t>
            </a:r>
            <a:r>
              <a:rPr lang="en-GB" sz="4800" dirty="0" err="1"/>
              <a:t>phreswyl</a:t>
            </a:r>
            <a:r>
              <a:rPr lang="en-GB" sz="4800" dirty="0"/>
              <a:t> </a:t>
            </a:r>
            <a:r>
              <a:rPr lang="en-GB" sz="4800" dirty="0" err="1"/>
              <a:t>arbenigol</a:t>
            </a:r>
            <a:r>
              <a:rPr lang="en-GB" sz="4800" dirty="0"/>
              <a:t>.​</a:t>
            </a:r>
          </a:p>
          <a:p>
            <a:pPr marL="0" indent="0">
              <a:buNone/>
            </a:pPr>
            <a:r>
              <a:rPr lang="en-GB" sz="4800" b="1" dirty="0" err="1"/>
              <a:t>Mannau</a:t>
            </a:r>
            <a:r>
              <a:rPr lang="en-GB" sz="4800" b="1" dirty="0"/>
              <a:t> </a:t>
            </a:r>
            <a:r>
              <a:rPr lang="en-GB" sz="4800" b="1" dirty="0" err="1"/>
              <a:t>cymunedol</a:t>
            </a:r>
            <a:r>
              <a:rPr lang="en-GB" sz="4800" b="1" dirty="0"/>
              <a:t> ac </a:t>
            </a:r>
            <a:r>
              <a:rPr lang="en-GB" sz="4800" b="1" dirty="0" err="1"/>
              <a:t>ieuenctid</a:t>
            </a:r>
            <a:endParaRPr lang="en-GB" sz="4800" dirty="0"/>
          </a:p>
          <a:p>
            <a:pPr lvl="0"/>
            <a:r>
              <a:rPr lang="en-GB" sz="4800" dirty="0"/>
              <a:t>Mae </a:t>
            </a:r>
            <a:r>
              <a:rPr lang="en-GB" sz="4800" dirty="0" err="1"/>
              <a:t>gweithwyr</a:t>
            </a:r>
            <a:r>
              <a:rPr lang="en-GB" sz="4800" dirty="0"/>
              <a:t> </a:t>
            </a:r>
            <a:r>
              <a:rPr lang="en-GB" sz="4800" dirty="0" err="1"/>
              <a:t>ieuenctid</a:t>
            </a:r>
            <a:r>
              <a:rPr lang="en-GB" sz="4800" dirty="0"/>
              <a:t> </a:t>
            </a:r>
            <a:r>
              <a:rPr lang="en-GB" sz="4800" dirty="0" err="1"/>
              <a:t>yn</a:t>
            </a:r>
            <a:r>
              <a:rPr lang="en-GB" sz="4800" dirty="0"/>
              <a:t> </a:t>
            </a:r>
            <a:r>
              <a:rPr lang="en-GB" sz="4800" dirty="0" err="1"/>
              <a:t>aml</a:t>
            </a:r>
            <a:r>
              <a:rPr lang="en-GB" sz="4800" dirty="0"/>
              <a:t> </a:t>
            </a:r>
            <a:r>
              <a:rPr lang="en-GB" sz="4800" dirty="0" err="1"/>
              <a:t>yn</a:t>
            </a:r>
            <a:r>
              <a:rPr lang="en-GB" sz="4800" dirty="0"/>
              <a:t> </a:t>
            </a:r>
            <a:r>
              <a:rPr lang="en-GB" sz="4800" dirty="0" err="1"/>
              <a:t>gweithio</a:t>
            </a:r>
            <a:r>
              <a:rPr lang="en-GB" sz="4800" dirty="0"/>
              <a:t> </a:t>
            </a:r>
            <a:r>
              <a:rPr lang="en-GB" sz="4800" dirty="0" err="1"/>
              <a:t>mewn</a:t>
            </a:r>
            <a:r>
              <a:rPr lang="en-GB" sz="4800" dirty="0"/>
              <a:t> </a:t>
            </a:r>
            <a:r>
              <a:rPr lang="en-GB" sz="4800" dirty="0" err="1"/>
              <a:t>clybiau</a:t>
            </a:r>
            <a:r>
              <a:rPr lang="en-GB" sz="4800" dirty="0"/>
              <a:t> </a:t>
            </a:r>
            <a:r>
              <a:rPr lang="en-GB" sz="4800" dirty="0" err="1"/>
              <a:t>ieuenctid</a:t>
            </a:r>
            <a:r>
              <a:rPr lang="en-GB" sz="4800" dirty="0"/>
              <a:t> </a:t>
            </a:r>
            <a:r>
              <a:rPr lang="en-GB" sz="4800" dirty="0" err="1"/>
              <a:t>mynediad</a:t>
            </a:r>
            <a:r>
              <a:rPr lang="en-GB" sz="4800" dirty="0"/>
              <a:t> </a:t>
            </a:r>
            <a:r>
              <a:rPr lang="en-GB" sz="4800" dirty="0" err="1"/>
              <a:t>agored</a:t>
            </a:r>
            <a:r>
              <a:rPr lang="en-GB" sz="4800" dirty="0"/>
              <a:t>, </a:t>
            </a:r>
            <a:r>
              <a:rPr lang="en-GB" sz="4800" dirty="0" err="1"/>
              <a:t>canolfannau</a:t>
            </a:r>
            <a:r>
              <a:rPr lang="en-GB" sz="4800" dirty="0"/>
              <a:t> </a:t>
            </a:r>
            <a:r>
              <a:rPr lang="en-GB" sz="4800" dirty="0" err="1"/>
              <a:t>ieuenctid</a:t>
            </a:r>
            <a:r>
              <a:rPr lang="en-GB" sz="4800" dirty="0"/>
              <a:t> a </a:t>
            </a:r>
            <a:r>
              <a:rPr lang="en-GB" sz="4800" dirty="0" err="1"/>
              <a:t>chanolfannau</a:t>
            </a:r>
            <a:r>
              <a:rPr lang="en-GB" sz="4800" dirty="0"/>
              <a:t> </a:t>
            </a:r>
            <a:r>
              <a:rPr lang="en-GB" sz="4800" dirty="0" err="1"/>
              <a:t>cymunedol</a:t>
            </a:r>
            <a:r>
              <a:rPr lang="en-GB" sz="4800" dirty="0"/>
              <a:t> </a:t>
            </a:r>
            <a:r>
              <a:rPr lang="en-GB" sz="4800" dirty="0" err="1"/>
              <a:t>sy'n</a:t>
            </a:r>
            <a:r>
              <a:rPr lang="en-GB" sz="4800" dirty="0"/>
              <a:t> </a:t>
            </a:r>
            <a:r>
              <a:rPr lang="en-GB" sz="4800" dirty="0" err="1"/>
              <a:t>cynnig</a:t>
            </a:r>
            <a:r>
              <a:rPr lang="en-GB" sz="4800" dirty="0"/>
              <a:t> </a:t>
            </a:r>
            <a:r>
              <a:rPr lang="en-GB" sz="4800" dirty="0" err="1"/>
              <a:t>gweithgareddau</a:t>
            </a:r>
            <a:r>
              <a:rPr lang="en-GB" sz="4800" dirty="0"/>
              <a:t> </a:t>
            </a:r>
            <a:r>
              <a:rPr lang="en-GB" sz="4800" dirty="0" err="1"/>
              <a:t>addysg</a:t>
            </a:r>
            <a:r>
              <a:rPr lang="en-GB" sz="4800" dirty="0"/>
              <a:t> </a:t>
            </a:r>
            <a:r>
              <a:rPr lang="en-GB" sz="4800" dirty="0" err="1"/>
              <a:t>anffurfiol</a:t>
            </a:r>
            <a:r>
              <a:rPr lang="en-GB" sz="4800" dirty="0"/>
              <a:t>, </a:t>
            </a:r>
            <a:r>
              <a:rPr lang="en-GB" sz="4800" dirty="0" err="1"/>
              <a:t>hamdden</a:t>
            </a:r>
            <a:r>
              <a:rPr lang="en-GB" sz="4800" dirty="0"/>
              <a:t> a </a:t>
            </a:r>
            <a:r>
              <a:rPr lang="en-GB" sz="4800" dirty="0" err="1"/>
              <a:t>datblygiad</a:t>
            </a:r>
            <a:r>
              <a:rPr lang="en-GB" sz="4800" dirty="0"/>
              <a:t> </a:t>
            </a:r>
            <a:r>
              <a:rPr lang="en-GB" sz="4800" dirty="0" err="1"/>
              <a:t>personol</a:t>
            </a:r>
            <a:r>
              <a:rPr lang="en-GB" sz="4800" dirty="0"/>
              <a:t>. Gallant </a:t>
            </a:r>
            <a:r>
              <a:rPr lang="en-GB" sz="4800" dirty="0" err="1"/>
              <a:t>hefyd</a:t>
            </a:r>
            <a:r>
              <a:rPr lang="en-GB" sz="4800" dirty="0"/>
              <a:t> </a:t>
            </a:r>
            <a:r>
              <a:rPr lang="en-GB" sz="4800" dirty="0" err="1"/>
              <a:t>wneud</a:t>
            </a:r>
            <a:r>
              <a:rPr lang="en-GB" sz="4800" dirty="0"/>
              <a:t> </a:t>
            </a:r>
            <a:r>
              <a:rPr lang="en-GB" sz="4800" dirty="0" err="1"/>
              <a:t>gwaith</a:t>
            </a:r>
            <a:r>
              <a:rPr lang="en-GB" sz="4800" dirty="0"/>
              <a:t> </a:t>
            </a:r>
            <a:r>
              <a:rPr lang="en-GB" sz="4800" dirty="0" err="1"/>
              <a:t>ar</a:t>
            </a:r>
            <a:r>
              <a:rPr lang="en-GB" sz="4800" dirty="0"/>
              <a:t> </a:t>
            </a:r>
            <a:r>
              <a:rPr lang="en-GB" sz="4800" dirty="0" err="1"/>
              <a:t>wahân</a:t>
            </a:r>
            <a:r>
              <a:rPr lang="en-GB" sz="4800" dirty="0"/>
              <a:t> neu </a:t>
            </a:r>
            <a:r>
              <a:rPr lang="en-GB" sz="4800" dirty="0" err="1"/>
              <a:t>ar</a:t>
            </a:r>
            <a:r>
              <a:rPr lang="en-GB" sz="4800" dirty="0"/>
              <a:t> y </a:t>
            </a:r>
            <a:r>
              <a:rPr lang="en-GB" sz="4800" dirty="0" err="1"/>
              <a:t>stryd</a:t>
            </a:r>
            <a:r>
              <a:rPr lang="en-GB" sz="4800" dirty="0"/>
              <a:t>, </a:t>
            </a:r>
            <a:r>
              <a:rPr lang="en-GB" sz="4800" dirty="0" err="1"/>
              <a:t>gan</a:t>
            </a:r>
            <a:r>
              <a:rPr lang="en-GB" sz="4800" dirty="0"/>
              <a:t> </a:t>
            </a:r>
            <a:r>
              <a:rPr lang="en-GB" sz="4800" dirty="0" err="1"/>
              <a:t>gwrdd</a:t>
            </a:r>
            <a:r>
              <a:rPr lang="en-GB" sz="4800" dirty="0"/>
              <a:t> â </a:t>
            </a:r>
            <a:r>
              <a:rPr lang="en-GB" sz="4800" dirty="0" err="1"/>
              <a:t>phobl</a:t>
            </a:r>
            <a:r>
              <a:rPr lang="en-GB" sz="4800" dirty="0"/>
              <a:t> </a:t>
            </a:r>
            <a:r>
              <a:rPr lang="en-GB" sz="4800" dirty="0" err="1"/>
              <a:t>ifanc</a:t>
            </a:r>
            <a:r>
              <a:rPr lang="en-GB" sz="4800" dirty="0"/>
              <a:t> </a:t>
            </a:r>
            <a:r>
              <a:rPr lang="en-GB" sz="4800" dirty="0" err="1"/>
              <a:t>mewn</a:t>
            </a:r>
            <a:r>
              <a:rPr lang="en-GB" sz="4800" dirty="0"/>
              <a:t> </a:t>
            </a:r>
            <a:r>
              <a:rPr lang="en-GB" sz="4800" dirty="0" err="1"/>
              <a:t>parciau</a:t>
            </a:r>
            <a:r>
              <a:rPr lang="en-GB" sz="4800" dirty="0"/>
              <a:t>, </a:t>
            </a:r>
            <a:r>
              <a:rPr lang="en-GB" sz="4800" dirty="0" err="1"/>
              <a:t>ardaloedd</a:t>
            </a:r>
            <a:r>
              <a:rPr lang="en-GB" sz="4800" dirty="0"/>
              <a:t> </a:t>
            </a:r>
            <a:r>
              <a:rPr lang="en-GB" sz="4800" dirty="0" err="1"/>
              <a:t>siopa</a:t>
            </a:r>
            <a:r>
              <a:rPr lang="en-GB" sz="4800" dirty="0"/>
              <a:t> neu </a:t>
            </a:r>
            <a:r>
              <a:rPr lang="en-GB" sz="4800" dirty="0" err="1"/>
              <a:t>ystadau</a:t>
            </a:r>
            <a:r>
              <a:rPr lang="en-GB" sz="4800" dirty="0"/>
              <a:t> tai </a:t>
            </a:r>
            <a:r>
              <a:rPr lang="en-GB" sz="4800" dirty="0" err="1"/>
              <a:t>yn</a:t>
            </a:r>
            <a:r>
              <a:rPr lang="en-GB" sz="4800" dirty="0"/>
              <a:t> </a:t>
            </a:r>
            <a:r>
              <a:rPr lang="en-GB" sz="4800" dirty="0" err="1"/>
              <a:t>hytrach</a:t>
            </a:r>
            <a:r>
              <a:rPr lang="en-GB" sz="4800" dirty="0"/>
              <a:t> nag </a:t>
            </a:r>
            <a:r>
              <a:rPr lang="en-GB" sz="4800" dirty="0" err="1"/>
              <a:t>mewn</a:t>
            </a:r>
            <a:r>
              <a:rPr lang="en-GB" sz="4800" dirty="0"/>
              <a:t> </a:t>
            </a:r>
            <a:r>
              <a:rPr lang="en-GB" sz="4800" dirty="0" err="1"/>
              <a:t>adeilad</a:t>
            </a:r>
            <a:r>
              <a:rPr lang="en-GB" sz="4800" dirty="0"/>
              <a:t>.​</a:t>
            </a:r>
          </a:p>
          <a:p>
            <a:pPr marL="0" indent="0">
              <a:buNone/>
            </a:pPr>
            <a:r>
              <a:rPr lang="en-GB" sz="4800" b="1" dirty="0" err="1"/>
              <a:t>Lleoliadau</a:t>
            </a:r>
            <a:r>
              <a:rPr lang="en-GB" sz="4800" b="1" dirty="0"/>
              <a:t> </a:t>
            </a:r>
            <a:r>
              <a:rPr lang="en-GB" sz="4800" b="1" dirty="0" err="1"/>
              <a:t>sy'n</a:t>
            </a:r>
            <a:r>
              <a:rPr lang="en-GB" sz="4800" b="1" dirty="0"/>
              <a:t> </a:t>
            </a:r>
            <a:r>
              <a:rPr lang="en-GB" sz="4800" b="1" dirty="0" err="1"/>
              <a:t>gysylltiedig</a:t>
            </a:r>
            <a:r>
              <a:rPr lang="en-GB" sz="4800" b="1" dirty="0"/>
              <a:t> ag </a:t>
            </a:r>
            <a:r>
              <a:rPr lang="en-GB" sz="4800" b="1" dirty="0" err="1"/>
              <a:t>addysg</a:t>
            </a:r>
            <a:endParaRPr lang="en-GB" sz="4800" dirty="0"/>
          </a:p>
          <a:p>
            <a:pPr lvl="0"/>
            <a:r>
              <a:rPr lang="en-GB" sz="4800" dirty="0"/>
              <a:t>Mae </a:t>
            </a:r>
            <a:r>
              <a:rPr lang="en-GB" sz="4800" dirty="0" err="1"/>
              <a:t>llawer</a:t>
            </a:r>
            <a:r>
              <a:rPr lang="en-GB" sz="4800" dirty="0"/>
              <a:t> o </a:t>
            </a:r>
            <a:r>
              <a:rPr lang="en-GB" sz="4800" dirty="0" err="1"/>
              <a:t>weithwyr</a:t>
            </a:r>
            <a:r>
              <a:rPr lang="en-GB" sz="4800" dirty="0"/>
              <a:t> </a:t>
            </a:r>
            <a:r>
              <a:rPr lang="en-GB" sz="4800" dirty="0" err="1"/>
              <a:t>ieuenctid</a:t>
            </a:r>
            <a:r>
              <a:rPr lang="en-GB" sz="4800" dirty="0"/>
              <a:t> </a:t>
            </a:r>
            <a:r>
              <a:rPr lang="en-GB" sz="4800" dirty="0" err="1"/>
              <a:t>wedi'u</a:t>
            </a:r>
            <a:r>
              <a:rPr lang="en-GB" sz="4800" dirty="0"/>
              <a:t> </a:t>
            </a:r>
            <a:r>
              <a:rPr lang="en-GB" sz="4800" dirty="0" err="1"/>
              <a:t>lleoli</a:t>
            </a:r>
            <a:r>
              <a:rPr lang="en-GB" sz="4800" dirty="0"/>
              <a:t> </a:t>
            </a:r>
            <a:r>
              <a:rPr lang="en-GB" sz="4800" dirty="0" err="1"/>
              <a:t>mewn</a:t>
            </a:r>
            <a:r>
              <a:rPr lang="en-GB" sz="4800" dirty="0"/>
              <a:t> </a:t>
            </a:r>
            <a:r>
              <a:rPr lang="en-GB" sz="4800" dirty="0" err="1"/>
              <a:t>ysgolion</a:t>
            </a:r>
            <a:r>
              <a:rPr lang="en-GB" sz="4800" dirty="0"/>
              <a:t>, </a:t>
            </a:r>
            <a:r>
              <a:rPr lang="en-GB" sz="4800" dirty="0" err="1"/>
              <a:t>colegau</a:t>
            </a:r>
            <a:r>
              <a:rPr lang="en-GB" sz="4800" dirty="0"/>
              <a:t> a </a:t>
            </a:r>
            <a:r>
              <a:rPr lang="en-GB" sz="4800" dirty="0" err="1"/>
              <a:t>darpariaethau</a:t>
            </a:r>
            <a:r>
              <a:rPr lang="en-GB" sz="4800" dirty="0"/>
              <a:t> </a:t>
            </a:r>
            <a:r>
              <a:rPr lang="en-GB" sz="4800" dirty="0" err="1"/>
              <a:t>addysg</a:t>
            </a:r>
            <a:r>
              <a:rPr lang="en-GB" sz="4800" dirty="0"/>
              <a:t> </a:t>
            </a:r>
            <a:r>
              <a:rPr lang="en-GB" sz="4800" dirty="0" err="1"/>
              <a:t>amgen</a:t>
            </a:r>
            <a:r>
              <a:rPr lang="en-GB" sz="4800" dirty="0"/>
              <a:t> </a:t>
            </a:r>
            <a:r>
              <a:rPr lang="en-GB" sz="4800" dirty="0" err="1"/>
              <a:t>neu'n</a:t>
            </a:r>
            <a:r>
              <a:rPr lang="en-GB" sz="4800" dirty="0"/>
              <a:t> </a:t>
            </a:r>
            <a:r>
              <a:rPr lang="en-GB" sz="4800" dirty="0" err="1"/>
              <a:t>gysylltiedig</a:t>
            </a:r>
            <a:r>
              <a:rPr lang="en-GB" sz="4800" dirty="0"/>
              <a:t> â </a:t>
            </a:r>
            <a:r>
              <a:rPr lang="en-GB" sz="4800" dirty="0" err="1"/>
              <a:t>hwy</a:t>
            </a:r>
            <a:r>
              <a:rPr lang="en-GB" sz="4800" dirty="0"/>
              <a:t>, </a:t>
            </a:r>
            <a:r>
              <a:rPr lang="en-GB" sz="4800" dirty="0" err="1"/>
              <a:t>lle</a:t>
            </a:r>
            <a:r>
              <a:rPr lang="en-GB" sz="4800" dirty="0"/>
              <a:t> </a:t>
            </a:r>
            <a:r>
              <a:rPr lang="en-GB" sz="4800" dirty="0" err="1"/>
              <a:t>maent</a:t>
            </a:r>
            <a:r>
              <a:rPr lang="en-GB" sz="4800" dirty="0"/>
              <a:t> </a:t>
            </a:r>
            <a:r>
              <a:rPr lang="en-GB" sz="4800" dirty="0" err="1"/>
              <a:t>yn</a:t>
            </a:r>
            <a:r>
              <a:rPr lang="en-GB" sz="4800" dirty="0"/>
              <a:t> </a:t>
            </a:r>
            <a:r>
              <a:rPr lang="en-GB" sz="4800" dirty="0" err="1"/>
              <a:t>cefnogi</a:t>
            </a:r>
            <a:r>
              <a:rPr lang="en-GB" sz="4800" dirty="0"/>
              <a:t> </a:t>
            </a:r>
            <a:r>
              <a:rPr lang="en-GB" sz="4800" dirty="0" err="1"/>
              <a:t>ymgysylltu</a:t>
            </a:r>
            <a:r>
              <a:rPr lang="en-GB" sz="4800" dirty="0"/>
              <a:t>, </a:t>
            </a:r>
            <a:r>
              <a:rPr lang="en-GB" sz="4800" dirty="0" err="1"/>
              <a:t>ymddygiad</a:t>
            </a:r>
            <a:r>
              <a:rPr lang="en-GB" sz="4800" dirty="0"/>
              <a:t>, </a:t>
            </a:r>
            <a:r>
              <a:rPr lang="en-GB" sz="4800" dirty="0" err="1"/>
              <a:t>trawsnewidiadau</a:t>
            </a:r>
            <a:r>
              <a:rPr lang="en-GB" sz="4800" dirty="0"/>
              <a:t> a </a:t>
            </a:r>
            <a:r>
              <a:rPr lang="en-GB" sz="4800" dirty="0" err="1"/>
              <a:t>lles</a:t>
            </a:r>
            <a:r>
              <a:rPr lang="en-GB" sz="4800" dirty="0"/>
              <a:t>. Mae </a:t>
            </a:r>
            <a:r>
              <a:rPr lang="en-GB" sz="4800" dirty="0" err="1"/>
              <a:t>rhai</a:t>
            </a:r>
            <a:r>
              <a:rPr lang="en-GB" sz="4800" dirty="0"/>
              <a:t> </a:t>
            </a:r>
            <a:r>
              <a:rPr lang="en-GB" sz="4800" dirty="0" err="1"/>
              <a:t>yn</a:t>
            </a:r>
            <a:r>
              <a:rPr lang="en-GB" sz="4800" dirty="0"/>
              <a:t> </a:t>
            </a:r>
            <a:r>
              <a:rPr lang="en-GB" sz="4800" dirty="0" err="1"/>
              <a:t>gweithio</a:t>
            </a:r>
            <a:r>
              <a:rPr lang="en-GB" sz="4800" dirty="0"/>
              <a:t> </a:t>
            </a:r>
            <a:r>
              <a:rPr lang="en-GB" sz="4800" dirty="0" err="1"/>
              <a:t>mewn</a:t>
            </a:r>
            <a:r>
              <a:rPr lang="en-GB" sz="4800" dirty="0"/>
              <a:t> </a:t>
            </a:r>
            <a:r>
              <a:rPr lang="en-GB" sz="4800" dirty="0" err="1"/>
              <a:t>clybiau</a:t>
            </a:r>
            <a:r>
              <a:rPr lang="en-GB" sz="4800" dirty="0"/>
              <a:t> </a:t>
            </a:r>
            <a:r>
              <a:rPr lang="en-GB" sz="4800" dirty="0" err="1"/>
              <a:t>ar</a:t>
            </a:r>
            <a:r>
              <a:rPr lang="en-GB" sz="4800" dirty="0"/>
              <a:t> </a:t>
            </a:r>
            <a:r>
              <a:rPr lang="en-GB" sz="4800" dirty="0" err="1"/>
              <a:t>ôl</a:t>
            </a:r>
            <a:r>
              <a:rPr lang="en-GB" sz="4800" dirty="0"/>
              <a:t> </a:t>
            </a:r>
            <a:r>
              <a:rPr lang="en-GB" sz="4800" dirty="0" err="1"/>
              <a:t>ysgol</a:t>
            </a:r>
            <a:r>
              <a:rPr lang="en-GB" sz="4800" dirty="0"/>
              <a:t>, </a:t>
            </a:r>
            <a:r>
              <a:rPr lang="en-GB" sz="4800" dirty="0" err="1"/>
              <a:t>unedau</a:t>
            </a:r>
            <a:r>
              <a:rPr lang="en-GB" sz="4800" dirty="0"/>
              <a:t> </a:t>
            </a:r>
            <a:r>
              <a:rPr lang="en-GB" sz="4800" dirty="0" err="1"/>
              <a:t>cyfeirio</a:t>
            </a:r>
            <a:r>
              <a:rPr lang="en-GB" sz="4800" dirty="0"/>
              <a:t> </a:t>
            </a:r>
            <a:r>
              <a:rPr lang="en-GB" sz="4800" dirty="0" err="1"/>
              <a:t>disgyblion</a:t>
            </a:r>
            <a:r>
              <a:rPr lang="en-GB" sz="4800" dirty="0"/>
              <a:t> a </a:t>
            </a:r>
            <a:r>
              <a:rPr lang="en-GB" sz="4800" dirty="0" err="1"/>
              <a:t>rhaglenni</a:t>
            </a:r>
            <a:r>
              <a:rPr lang="en-GB" sz="4800" dirty="0"/>
              <a:t> </a:t>
            </a:r>
            <a:r>
              <a:rPr lang="en-GB" sz="4800" dirty="0" err="1"/>
              <a:t>hyfforddi</a:t>
            </a:r>
            <a:r>
              <a:rPr lang="en-GB" sz="4800" dirty="0"/>
              <a:t> neu </a:t>
            </a:r>
            <a:r>
              <a:rPr lang="en-GB" sz="4800" dirty="0" err="1"/>
              <a:t>gyflogadwyedd</a:t>
            </a:r>
            <a:r>
              <a:rPr lang="en-GB" sz="4800" dirty="0"/>
              <a:t> </a:t>
            </a:r>
            <a:r>
              <a:rPr lang="en-GB" sz="4800" dirty="0" err="1"/>
              <a:t>sy'n</a:t>
            </a:r>
            <a:r>
              <a:rPr lang="en-GB" sz="4800" dirty="0"/>
              <a:t> </a:t>
            </a:r>
            <a:r>
              <a:rPr lang="en-GB" sz="4800" dirty="0" err="1"/>
              <a:t>canolbwyntio</a:t>
            </a:r>
            <a:r>
              <a:rPr lang="en-GB" sz="4800" dirty="0"/>
              <a:t> </a:t>
            </a:r>
            <a:r>
              <a:rPr lang="en-GB" sz="4800" dirty="0" err="1"/>
              <a:t>ar</a:t>
            </a:r>
            <a:r>
              <a:rPr lang="en-GB" sz="4800" dirty="0"/>
              <a:t> </a:t>
            </a:r>
            <a:r>
              <a:rPr lang="en-GB" sz="4800" dirty="0" err="1"/>
              <a:t>ddatblygu</a:t>
            </a:r>
            <a:r>
              <a:rPr lang="en-GB" sz="4800" dirty="0"/>
              <a:t> </a:t>
            </a:r>
            <a:r>
              <a:rPr lang="en-GB" sz="4800" dirty="0" err="1"/>
              <a:t>sgiliau</a:t>
            </a:r>
            <a:r>
              <a:rPr lang="en-GB" sz="4800" dirty="0"/>
              <a:t> </a:t>
            </a:r>
            <a:r>
              <a:rPr lang="en-GB" sz="4800" dirty="0" err="1"/>
              <a:t>i</a:t>
            </a:r>
            <a:r>
              <a:rPr lang="en-GB" sz="4800" dirty="0"/>
              <a:t> </a:t>
            </a:r>
            <a:r>
              <a:rPr lang="en-GB" sz="4800" dirty="0" err="1"/>
              <a:t>bobl</a:t>
            </a:r>
            <a:r>
              <a:rPr lang="en-GB" sz="4800" dirty="0"/>
              <a:t> </a:t>
            </a:r>
            <a:r>
              <a:rPr lang="en-GB" sz="4800" dirty="0" err="1"/>
              <a:t>ifanc</a:t>
            </a:r>
            <a:r>
              <a:rPr lang="en-GB" sz="4800" dirty="0"/>
              <a:t>.​</a:t>
            </a:r>
          </a:p>
          <a:p>
            <a:pPr marL="0" indent="0">
              <a:buNone/>
            </a:pPr>
            <a:r>
              <a:rPr lang="en-GB" sz="4800" b="1" dirty="0" err="1"/>
              <a:t>Grwpiau</a:t>
            </a:r>
            <a:r>
              <a:rPr lang="en-GB" sz="4800" b="1" dirty="0"/>
              <a:t> </a:t>
            </a:r>
            <a:r>
              <a:rPr lang="en-GB" sz="4800" b="1" dirty="0" err="1"/>
              <a:t>gwirfoddol</a:t>
            </a:r>
            <a:r>
              <a:rPr lang="en-GB" sz="4800" b="1" dirty="0"/>
              <a:t>, </a:t>
            </a:r>
            <a:r>
              <a:rPr lang="en-GB" sz="4800" b="1" dirty="0" err="1"/>
              <a:t>ffydd</a:t>
            </a:r>
            <a:r>
              <a:rPr lang="en-GB" sz="4800" b="1" dirty="0"/>
              <a:t> a </a:t>
            </a:r>
            <a:r>
              <a:rPr lang="en-GB" sz="4800" b="1" dirty="0" err="1"/>
              <a:t>gwisg</a:t>
            </a:r>
            <a:endParaRPr lang="en-GB" sz="4800" dirty="0"/>
          </a:p>
          <a:p>
            <a:pPr lvl="0"/>
            <a:r>
              <a:rPr lang="en-GB" sz="4800" dirty="0"/>
              <a:t>Mae </a:t>
            </a:r>
            <a:r>
              <a:rPr lang="en-GB" sz="4800" dirty="0" err="1"/>
              <a:t>mudiadau</a:t>
            </a:r>
            <a:r>
              <a:rPr lang="en-GB" sz="4800" dirty="0"/>
              <a:t> </a:t>
            </a:r>
            <a:r>
              <a:rPr lang="en-GB" sz="4800" dirty="0" err="1"/>
              <a:t>gwirfoddol</a:t>
            </a:r>
            <a:r>
              <a:rPr lang="en-GB" sz="4800" dirty="0"/>
              <a:t> ac </a:t>
            </a:r>
            <a:r>
              <a:rPr lang="en-GB" sz="4800" dirty="0" err="1"/>
              <a:t>elusennau</a:t>
            </a:r>
            <a:r>
              <a:rPr lang="en-GB" sz="4800" dirty="0"/>
              <a:t> </a:t>
            </a:r>
            <a:r>
              <a:rPr lang="en-GB" sz="4800" dirty="0" err="1"/>
              <a:t>yn</a:t>
            </a:r>
            <a:r>
              <a:rPr lang="en-GB" sz="4800" dirty="0"/>
              <a:t> </a:t>
            </a:r>
            <a:r>
              <a:rPr lang="en-GB" sz="4800" dirty="0" err="1"/>
              <a:t>cyflogi</a:t>
            </a:r>
            <a:r>
              <a:rPr lang="en-GB" sz="4800" dirty="0"/>
              <a:t> </a:t>
            </a:r>
            <a:r>
              <a:rPr lang="en-GB" sz="4800" dirty="0" err="1"/>
              <a:t>gweithwyr</a:t>
            </a:r>
            <a:r>
              <a:rPr lang="en-GB" sz="4800" dirty="0"/>
              <a:t> </a:t>
            </a:r>
            <a:r>
              <a:rPr lang="en-GB" sz="4800" dirty="0" err="1"/>
              <a:t>ieuenctid</a:t>
            </a:r>
            <a:r>
              <a:rPr lang="en-GB" sz="4800" dirty="0"/>
              <a:t> </a:t>
            </a:r>
            <a:r>
              <a:rPr lang="en-GB" sz="4800" dirty="0" err="1"/>
              <a:t>mewn</a:t>
            </a:r>
            <a:r>
              <a:rPr lang="en-GB" sz="4800" dirty="0"/>
              <a:t> </a:t>
            </a:r>
            <a:r>
              <a:rPr lang="en-GB" sz="4800" dirty="0" err="1"/>
              <a:t>prosiectau</a:t>
            </a:r>
            <a:r>
              <a:rPr lang="en-GB" sz="4800" dirty="0"/>
              <a:t> </a:t>
            </a:r>
            <a:r>
              <a:rPr lang="en-GB" sz="4800" dirty="0" err="1"/>
              <a:t>fel</a:t>
            </a:r>
            <a:r>
              <a:rPr lang="en-GB" sz="4800" dirty="0"/>
              <a:t> </a:t>
            </a:r>
            <a:r>
              <a:rPr lang="en-GB" sz="4800" dirty="0" err="1"/>
              <a:t>cynlluniau</a:t>
            </a:r>
            <a:r>
              <a:rPr lang="en-GB" sz="4800" dirty="0"/>
              <a:t> </a:t>
            </a:r>
            <a:r>
              <a:rPr lang="en-GB" sz="4800" dirty="0" err="1"/>
              <a:t>mentora</a:t>
            </a:r>
            <a:r>
              <a:rPr lang="en-GB" sz="4800" dirty="0"/>
              <a:t>, </a:t>
            </a:r>
            <a:r>
              <a:rPr lang="en-GB" sz="4800" dirty="0" err="1"/>
              <a:t>rhaglenni</a:t>
            </a:r>
            <a:r>
              <a:rPr lang="en-GB" sz="4800" dirty="0"/>
              <a:t> </a:t>
            </a:r>
            <a:r>
              <a:rPr lang="en-GB" sz="4800" dirty="0" err="1"/>
              <a:t>celfyddydau</a:t>
            </a:r>
            <a:r>
              <a:rPr lang="en-GB" sz="4800" dirty="0"/>
              <a:t> neu </a:t>
            </a:r>
            <a:r>
              <a:rPr lang="en-GB" sz="4800" dirty="0" err="1"/>
              <a:t>chwaraeon</a:t>
            </a:r>
            <a:r>
              <a:rPr lang="en-GB" sz="4800" dirty="0"/>
              <a:t> a </a:t>
            </a:r>
            <a:r>
              <a:rPr lang="en-GB" sz="4800" dirty="0" err="1"/>
              <a:t>phrosiectau</a:t>
            </a:r>
            <a:r>
              <a:rPr lang="en-GB" sz="4800" dirty="0"/>
              <a:t> </a:t>
            </a:r>
            <a:r>
              <a:rPr lang="en-GB" sz="4800" dirty="0" err="1"/>
              <a:t>gweithredu</a:t>
            </a:r>
            <a:r>
              <a:rPr lang="en-GB" sz="4800" dirty="0"/>
              <a:t> </a:t>
            </a:r>
            <a:r>
              <a:rPr lang="en-GB" sz="4800" dirty="0" err="1"/>
              <a:t>cymdeithasol</a:t>
            </a:r>
            <a:r>
              <a:rPr lang="en-GB" sz="4800" dirty="0"/>
              <a:t>. Mae </a:t>
            </a:r>
            <a:r>
              <a:rPr lang="en-GB" sz="4800" dirty="0" err="1"/>
              <a:t>gweithwyr</a:t>
            </a:r>
            <a:r>
              <a:rPr lang="en-GB" sz="4800" dirty="0"/>
              <a:t> </a:t>
            </a:r>
            <a:r>
              <a:rPr lang="en-GB" sz="4800" dirty="0" err="1"/>
              <a:t>ieuenctid</a:t>
            </a:r>
            <a:r>
              <a:rPr lang="en-GB" sz="4800" dirty="0"/>
              <a:t> </a:t>
            </a:r>
            <a:r>
              <a:rPr lang="en-GB" sz="4800" dirty="0" err="1"/>
              <a:t>hefyd</a:t>
            </a:r>
            <a:r>
              <a:rPr lang="en-GB" sz="4800" dirty="0"/>
              <a:t> </a:t>
            </a:r>
            <a:r>
              <a:rPr lang="en-GB" sz="4800" dirty="0" err="1"/>
              <a:t>yn</a:t>
            </a:r>
            <a:r>
              <a:rPr lang="en-GB" sz="4800" dirty="0"/>
              <a:t> </a:t>
            </a:r>
            <a:r>
              <a:rPr lang="en-GB" sz="4800" dirty="0" err="1"/>
              <a:t>cefnogi</a:t>
            </a:r>
            <a:r>
              <a:rPr lang="en-GB" sz="4800" dirty="0"/>
              <a:t> </a:t>
            </a:r>
            <a:r>
              <a:rPr lang="en-GB" sz="4800" dirty="0" err="1"/>
              <a:t>pobl</a:t>
            </a:r>
            <a:r>
              <a:rPr lang="en-GB" sz="4800" dirty="0"/>
              <a:t> </a:t>
            </a:r>
            <a:r>
              <a:rPr lang="en-GB" sz="4800" dirty="0" err="1"/>
              <a:t>ifanc</a:t>
            </a:r>
            <a:r>
              <a:rPr lang="en-GB" sz="4800" dirty="0"/>
              <a:t> </a:t>
            </a:r>
            <a:r>
              <a:rPr lang="en-GB" sz="4800" dirty="0" err="1"/>
              <a:t>mewn</a:t>
            </a:r>
            <a:r>
              <a:rPr lang="en-GB" sz="4800" dirty="0"/>
              <a:t> </a:t>
            </a:r>
            <a:r>
              <a:rPr lang="en-GB" sz="4800" dirty="0" err="1"/>
              <a:t>prosiectau</a:t>
            </a:r>
            <a:r>
              <a:rPr lang="en-GB" sz="4800" dirty="0"/>
              <a:t> </a:t>
            </a:r>
            <a:r>
              <a:rPr lang="en-GB" sz="4800" dirty="0" err="1"/>
              <a:t>sy'n</a:t>
            </a:r>
            <a:r>
              <a:rPr lang="en-GB" sz="4800" dirty="0"/>
              <a:t> </a:t>
            </a:r>
            <a:r>
              <a:rPr lang="en-GB" sz="4800" dirty="0" err="1"/>
              <a:t>seiliedig</a:t>
            </a:r>
            <a:r>
              <a:rPr lang="en-GB" sz="4800" dirty="0"/>
              <a:t> </a:t>
            </a:r>
            <a:r>
              <a:rPr lang="en-GB" sz="4800" dirty="0" err="1"/>
              <a:t>ar</a:t>
            </a:r>
            <a:r>
              <a:rPr lang="en-GB" sz="4800" dirty="0"/>
              <a:t> </a:t>
            </a:r>
            <a:r>
              <a:rPr lang="en-GB" sz="4800" dirty="0" err="1"/>
              <a:t>ffydd</a:t>
            </a:r>
            <a:r>
              <a:rPr lang="en-GB" sz="4800" dirty="0"/>
              <a:t> a </a:t>
            </a:r>
            <a:r>
              <a:rPr lang="en-GB" sz="4800" dirty="0" err="1"/>
              <a:t>grwpiau</a:t>
            </a:r>
            <a:r>
              <a:rPr lang="en-GB" sz="4800" dirty="0"/>
              <a:t> </a:t>
            </a:r>
            <a:r>
              <a:rPr lang="en-GB" sz="4800" dirty="0" err="1"/>
              <a:t>gwisg</a:t>
            </a:r>
            <a:r>
              <a:rPr lang="en-GB" sz="4800" dirty="0"/>
              <a:t> </a:t>
            </a:r>
            <a:r>
              <a:rPr lang="en-GB" sz="4800" dirty="0" err="1"/>
              <a:t>fel</a:t>
            </a:r>
            <a:r>
              <a:rPr lang="en-GB" sz="4800" dirty="0"/>
              <a:t> </a:t>
            </a:r>
            <a:r>
              <a:rPr lang="en-GB" sz="4800" dirty="0" err="1"/>
              <a:t>sgowtiaid</a:t>
            </a:r>
            <a:r>
              <a:rPr lang="en-GB" sz="4800" dirty="0"/>
              <a:t> neu </a:t>
            </a:r>
            <a:r>
              <a:rPr lang="en-GB" sz="4800" dirty="0" err="1"/>
              <a:t>symudiadau</a:t>
            </a:r>
            <a:r>
              <a:rPr lang="en-GB" sz="4800" dirty="0"/>
              <a:t> </a:t>
            </a:r>
            <a:r>
              <a:rPr lang="en-GB" sz="4800" dirty="0" err="1"/>
              <a:t>tywys</a:t>
            </a:r>
            <a:r>
              <a:rPr lang="en-GB" sz="4800" dirty="0"/>
              <a:t>.​</a:t>
            </a:r>
          </a:p>
          <a:p>
            <a:endParaRPr lang="en-GB" dirty="0"/>
          </a:p>
        </p:txBody>
      </p:sp>
      <p:sp>
        <p:nvSpPr>
          <p:cNvPr id="4" name="Content Placeholder 3">
            <a:extLst>
              <a:ext uri="{FF2B5EF4-FFF2-40B4-BE49-F238E27FC236}">
                <a16:creationId xmlns:a16="http://schemas.microsoft.com/office/drawing/2014/main" id="{A234F785-CE60-F5CE-3A59-B945BF163FFC}"/>
              </a:ext>
            </a:extLst>
          </p:cNvPr>
          <p:cNvSpPr>
            <a:spLocks noGrp="1"/>
          </p:cNvSpPr>
          <p:nvPr>
            <p:ph sz="half" idx="2"/>
          </p:nvPr>
        </p:nvSpPr>
        <p:spPr>
          <a:xfrm>
            <a:off x="6197600" y="1825624"/>
            <a:ext cx="5156200" cy="4182369"/>
          </a:xfrm>
        </p:spPr>
        <p:txBody>
          <a:bodyPr>
            <a:normAutofit fontScale="25000" lnSpcReduction="20000"/>
          </a:bodyPr>
          <a:lstStyle/>
          <a:p>
            <a:pPr marL="0" indent="0">
              <a:buNone/>
            </a:pPr>
            <a:r>
              <a:rPr lang="en-GB" sz="5200" dirty="0">
                <a:solidFill>
                  <a:schemeClr val="accent1"/>
                </a:solidFill>
              </a:rPr>
              <a:t>Youth workers operate in a wide variety of settings, both formal and informal, wherever young people spend time and need support. These settings range from community spaces and schools to specialist health, justice and residential environments.​</a:t>
            </a:r>
          </a:p>
          <a:p>
            <a:pPr marL="0" indent="0">
              <a:buNone/>
            </a:pPr>
            <a:r>
              <a:rPr lang="en-GB" sz="5200" b="1" dirty="0">
                <a:solidFill>
                  <a:schemeClr val="accent1"/>
                </a:solidFill>
              </a:rPr>
              <a:t>Community and youth spaces</a:t>
            </a:r>
          </a:p>
          <a:p>
            <a:r>
              <a:rPr lang="en-GB" sz="5200" dirty="0">
                <a:solidFill>
                  <a:schemeClr val="accent1"/>
                </a:solidFill>
              </a:rPr>
              <a:t>Youth workers frequently work in open-access youth clubs, youth centres and community centres offering informal education, recreation and personal development activities. They may also do detached or street-based work, meeting young people in parks, shopping areas or housing estates rather than in a building.​</a:t>
            </a:r>
          </a:p>
          <a:p>
            <a:pPr marL="0" indent="0">
              <a:buNone/>
            </a:pPr>
            <a:r>
              <a:rPr lang="en-GB" sz="5200" b="1" dirty="0">
                <a:solidFill>
                  <a:schemeClr val="accent1"/>
                </a:solidFill>
              </a:rPr>
              <a:t>Education-related settings</a:t>
            </a:r>
          </a:p>
          <a:p>
            <a:r>
              <a:rPr lang="en-GB" sz="5200" dirty="0">
                <a:solidFill>
                  <a:schemeClr val="accent1"/>
                </a:solidFill>
              </a:rPr>
              <a:t>Many youth workers are based in or linked to schools, colleges and alternative education provisions, where they support engagement, behaviour, transitions and wellbeing. Some work in after-school clubs, pupil referral units and training or employability programmes focused on skills development for young people.​</a:t>
            </a:r>
          </a:p>
          <a:p>
            <a:pPr marL="0" indent="0">
              <a:buNone/>
            </a:pPr>
            <a:r>
              <a:rPr lang="en-GB" sz="5200" b="1" dirty="0">
                <a:solidFill>
                  <a:schemeClr val="accent1"/>
                </a:solidFill>
              </a:rPr>
              <a:t>Voluntary, faith and uniformed groups</a:t>
            </a:r>
          </a:p>
          <a:p>
            <a:r>
              <a:rPr lang="en-GB" sz="5200" dirty="0">
                <a:solidFill>
                  <a:schemeClr val="accent1"/>
                </a:solidFill>
              </a:rPr>
              <a:t>Voluntary organisations and charities employ youth workers in projects such as mentoring schemes, arts or sports programmes and social action projects. Youth workers also support young people in faith-based projects and uniformed groups like scouts or guiding-type movements.​</a:t>
            </a:r>
          </a:p>
          <a:p>
            <a:pPr marL="0" indent="0">
              <a:buNone/>
            </a:pPr>
            <a:endParaRPr lang="en-GB" dirty="0"/>
          </a:p>
        </p:txBody>
      </p:sp>
    </p:spTree>
    <p:extLst>
      <p:ext uri="{BB962C8B-B14F-4D97-AF65-F5344CB8AC3E}">
        <p14:creationId xmlns:p14="http://schemas.microsoft.com/office/powerpoint/2010/main" val="18292069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BDABA3F-2BCD-ACB4-33F2-D3D901C317FE}"/>
              </a:ext>
            </a:extLst>
          </p:cNvPr>
          <p:cNvSpPr>
            <a:spLocks noGrp="1"/>
          </p:cNvSpPr>
          <p:nvPr>
            <p:ph type="title"/>
          </p:nvPr>
        </p:nvSpPr>
        <p:spPr/>
        <p:txBody>
          <a:bodyPr/>
          <a:lstStyle/>
          <a:p>
            <a:r>
              <a:rPr lang="en-GB" b="1" dirty="0"/>
              <a:t>Yr </a:t>
            </a:r>
            <a:r>
              <a:rPr lang="en-GB" b="1" dirty="0" err="1"/>
              <a:t>ystod</a:t>
            </a:r>
            <a:r>
              <a:rPr lang="en-GB" b="1" dirty="0"/>
              <a:t> </a:t>
            </a:r>
            <a:r>
              <a:rPr lang="en-GB" b="1" dirty="0" err="1"/>
              <a:t>eang</a:t>
            </a:r>
            <a:r>
              <a:rPr lang="en-GB" b="1" dirty="0"/>
              <a:t> o </a:t>
            </a:r>
            <a:r>
              <a:rPr lang="en-GB" b="1" dirty="0" err="1"/>
              <a:t>waith</a:t>
            </a:r>
            <a:r>
              <a:rPr lang="en-GB" b="1" dirty="0"/>
              <a:t> Ieuenctid</a:t>
            </a:r>
            <a:br>
              <a:rPr lang="en-GB" b="1" dirty="0">
                <a:solidFill>
                  <a:srgbClr val="3C4043"/>
                </a:solidFill>
              </a:rPr>
            </a:br>
            <a:r>
              <a:rPr lang="en-GB" altLang="en-US" b="1" dirty="0">
                <a:solidFill>
                  <a:schemeClr val="accent5">
                    <a:lumMod val="75000"/>
                  </a:schemeClr>
                </a:solidFill>
              </a:rPr>
              <a:t>The wide range of youth work</a:t>
            </a:r>
            <a:endParaRPr lang="en-GB" dirty="0"/>
          </a:p>
        </p:txBody>
      </p:sp>
      <p:sp>
        <p:nvSpPr>
          <p:cNvPr id="6" name="Content Placeholder 5">
            <a:extLst>
              <a:ext uri="{FF2B5EF4-FFF2-40B4-BE49-F238E27FC236}">
                <a16:creationId xmlns:a16="http://schemas.microsoft.com/office/drawing/2014/main" id="{1A684141-A522-AD00-F06C-D462A909A832}"/>
              </a:ext>
            </a:extLst>
          </p:cNvPr>
          <p:cNvSpPr>
            <a:spLocks noGrp="1"/>
          </p:cNvSpPr>
          <p:nvPr>
            <p:ph sz="half" idx="1"/>
          </p:nvPr>
        </p:nvSpPr>
        <p:spPr>
          <a:xfrm>
            <a:off x="838200" y="1825624"/>
            <a:ext cx="5156200" cy="4158315"/>
          </a:xfrm>
        </p:spPr>
        <p:txBody>
          <a:bodyPr>
            <a:normAutofit fontScale="55000" lnSpcReduction="20000"/>
          </a:bodyPr>
          <a:lstStyle/>
          <a:p>
            <a:pPr marL="0" indent="0">
              <a:buNone/>
            </a:pPr>
            <a:r>
              <a:rPr lang="en-GB" sz="2500" b="1" dirty="0" err="1"/>
              <a:t>Gwasanaethau</a:t>
            </a:r>
            <a:r>
              <a:rPr lang="en-GB" sz="2500" b="1" dirty="0"/>
              <a:t> iechyd a </a:t>
            </a:r>
            <a:r>
              <a:rPr lang="en-GB" sz="2500" b="1" dirty="0" err="1"/>
              <a:t>lles</a:t>
            </a:r>
            <a:endParaRPr lang="en-GB" sz="2500" dirty="0"/>
          </a:p>
          <a:p>
            <a:pPr lvl="0"/>
            <a:r>
              <a:rPr lang="en-GB" sz="2500" dirty="0"/>
              <a:t>Gellir </a:t>
            </a:r>
            <a:r>
              <a:rPr lang="en-GB" sz="2500" dirty="0" err="1"/>
              <a:t>dod</a:t>
            </a:r>
            <a:r>
              <a:rPr lang="en-GB" sz="2500" dirty="0"/>
              <a:t> o </a:t>
            </a:r>
            <a:r>
              <a:rPr lang="en-GB" sz="2500" dirty="0" err="1"/>
              <a:t>hyd</a:t>
            </a:r>
            <a:r>
              <a:rPr lang="en-GB" sz="2500" dirty="0"/>
              <a:t> </a:t>
            </a:r>
            <a:r>
              <a:rPr lang="en-GB" sz="2500" dirty="0" err="1"/>
              <a:t>i</a:t>
            </a:r>
            <a:r>
              <a:rPr lang="en-GB" sz="2500" dirty="0"/>
              <a:t> </a:t>
            </a:r>
            <a:r>
              <a:rPr lang="en-GB" sz="2500" dirty="0" err="1"/>
              <a:t>weithwyr</a:t>
            </a:r>
            <a:r>
              <a:rPr lang="en-GB" sz="2500" dirty="0"/>
              <a:t> </a:t>
            </a:r>
            <a:r>
              <a:rPr lang="en-GB" sz="2500" dirty="0" err="1"/>
              <a:t>ieuenctid</a:t>
            </a:r>
            <a:r>
              <a:rPr lang="en-GB" sz="2500" dirty="0"/>
              <a:t> </a:t>
            </a:r>
            <a:r>
              <a:rPr lang="en-GB" sz="2500" dirty="0" err="1"/>
              <a:t>mewn</a:t>
            </a:r>
            <a:r>
              <a:rPr lang="en-GB" sz="2500" dirty="0"/>
              <a:t> </a:t>
            </a:r>
            <a:r>
              <a:rPr lang="en-GB" sz="2500" dirty="0" err="1"/>
              <a:t>asiantaethau</a:t>
            </a:r>
            <a:r>
              <a:rPr lang="en-GB" sz="2500" dirty="0"/>
              <a:t> iechyd </a:t>
            </a:r>
            <a:r>
              <a:rPr lang="en-GB" sz="2500" dirty="0" err="1"/>
              <a:t>cymunedol</a:t>
            </a:r>
            <a:r>
              <a:rPr lang="en-GB" sz="2500" dirty="0"/>
              <a:t>, </a:t>
            </a:r>
            <a:r>
              <a:rPr lang="en-GB" sz="2500" dirty="0" err="1"/>
              <a:t>prosiectau</a:t>
            </a:r>
            <a:r>
              <a:rPr lang="en-GB" sz="2500" dirty="0"/>
              <a:t> iechyd </a:t>
            </a:r>
            <a:r>
              <a:rPr lang="en-GB" sz="2500" dirty="0" err="1"/>
              <a:t>meddwl</a:t>
            </a:r>
            <a:r>
              <a:rPr lang="en-GB" sz="2500" dirty="0"/>
              <a:t> a </a:t>
            </a:r>
            <a:r>
              <a:rPr lang="en-GB" sz="2500" dirty="0" err="1"/>
              <a:t>mentrau</a:t>
            </a:r>
            <a:r>
              <a:rPr lang="en-GB" sz="2500" dirty="0"/>
              <a:t> </a:t>
            </a:r>
            <a:r>
              <a:rPr lang="en-GB" sz="2500" dirty="0" err="1"/>
              <a:t>hyrwyddo</a:t>
            </a:r>
            <a:r>
              <a:rPr lang="en-GB" sz="2500" dirty="0"/>
              <a:t> iechyd, </a:t>
            </a:r>
            <a:r>
              <a:rPr lang="en-GB" sz="2500" dirty="0" err="1"/>
              <a:t>gan</a:t>
            </a:r>
            <a:r>
              <a:rPr lang="en-GB" sz="2500" dirty="0"/>
              <a:t> </a:t>
            </a:r>
            <a:r>
              <a:rPr lang="en-GB" sz="2500" dirty="0" err="1"/>
              <a:t>helpu</a:t>
            </a:r>
            <a:r>
              <a:rPr lang="en-GB" sz="2500" dirty="0"/>
              <a:t> </a:t>
            </a:r>
            <a:r>
              <a:rPr lang="en-GB" sz="2500" dirty="0" err="1"/>
              <a:t>pobl</a:t>
            </a:r>
            <a:r>
              <a:rPr lang="en-GB" sz="2500" dirty="0"/>
              <a:t> </a:t>
            </a:r>
            <a:r>
              <a:rPr lang="en-GB" sz="2500" dirty="0" err="1"/>
              <a:t>ifanc</a:t>
            </a:r>
            <a:r>
              <a:rPr lang="en-GB" sz="2500" dirty="0"/>
              <a:t> </a:t>
            </a:r>
            <a:r>
              <a:rPr lang="en-GB" sz="2500" dirty="0" err="1"/>
              <a:t>gyda</a:t>
            </a:r>
            <a:r>
              <a:rPr lang="en-GB" sz="2500" dirty="0"/>
              <a:t> </a:t>
            </a:r>
            <a:r>
              <a:rPr lang="en-GB" sz="2500" dirty="0" err="1"/>
              <a:t>materion</a:t>
            </a:r>
            <a:r>
              <a:rPr lang="en-GB" sz="2500" dirty="0"/>
              <a:t> </a:t>
            </a:r>
            <a:r>
              <a:rPr lang="en-GB" sz="2500" dirty="0" err="1"/>
              <a:t>fel</a:t>
            </a:r>
            <a:r>
              <a:rPr lang="en-GB" sz="2500" dirty="0"/>
              <a:t> </a:t>
            </a:r>
            <a:r>
              <a:rPr lang="en-GB" sz="2500" dirty="0" err="1"/>
              <a:t>lles</a:t>
            </a:r>
            <a:r>
              <a:rPr lang="en-GB" sz="2500" dirty="0"/>
              <a:t> </a:t>
            </a:r>
            <a:r>
              <a:rPr lang="en-GB" sz="2500" dirty="0" err="1"/>
              <a:t>emosiynol</a:t>
            </a:r>
            <a:r>
              <a:rPr lang="en-GB" sz="2500" dirty="0"/>
              <a:t>, </a:t>
            </a:r>
            <a:r>
              <a:rPr lang="en-GB" sz="2500" dirty="0" err="1"/>
              <a:t>perthnasoedd</a:t>
            </a:r>
            <a:r>
              <a:rPr lang="en-GB" sz="2500" dirty="0"/>
              <a:t> a </a:t>
            </a:r>
            <a:r>
              <a:rPr lang="en-GB" sz="2500" dirty="0" err="1"/>
              <a:t>defnyddio</a:t>
            </a:r>
            <a:r>
              <a:rPr lang="en-GB" sz="2500" dirty="0"/>
              <a:t> </a:t>
            </a:r>
            <a:r>
              <a:rPr lang="en-GB" sz="2500" dirty="0" err="1"/>
              <a:t>sylweddau</a:t>
            </a:r>
            <a:r>
              <a:rPr lang="en-GB" sz="2500" dirty="0"/>
              <a:t>. Mae </a:t>
            </a:r>
            <a:r>
              <a:rPr lang="en-GB" sz="2500" dirty="0" err="1"/>
              <a:t>rhai</a:t>
            </a:r>
            <a:r>
              <a:rPr lang="en-GB" sz="2500" dirty="0"/>
              <a:t> </a:t>
            </a:r>
            <a:r>
              <a:rPr lang="en-GB" sz="2500" dirty="0" err="1"/>
              <a:t>wedi'u</a:t>
            </a:r>
            <a:r>
              <a:rPr lang="en-GB" sz="2500" dirty="0"/>
              <a:t> </a:t>
            </a:r>
            <a:r>
              <a:rPr lang="en-GB" sz="2500" dirty="0" err="1"/>
              <a:t>hymgorffori</a:t>
            </a:r>
            <a:r>
              <a:rPr lang="en-GB" sz="2500" dirty="0"/>
              <a:t> </a:t>
            </a:r>
            <a:r>
              <a:rPr lang="en-GB" sz="2500" dirty="0" err="1"/>
              <a:t>mewn</a:t>
            </a:r>
            <a:r>
              <a:rPr lang="en-GB" sz="2500" dirty="0"/>
              <a:t> </a:t>
            </a:r>
            <a:r>
              <a:rPr lang="en-GB" sz="2500" dirty="0" err="1"/>
              <a:t>ysbytai</a:t>
            </a:r>
            <a:r>
              <a:rPr lang="en-GB" sz="2500" dirty="0"/>
              <a:t> neu </a:t>
            </a:r>
            <a:r>
              <a:rPr lang="en-GB" sz="2500" dirty="0" err="1"/>
              <a:t>amgylcheddau</a:t>
            </a:r>
            <a:r>
              <a:rPr lang="en-GB" sz="2500" dirty="0"/>
              <a:t> iechyd </a:t>
            </a:r>
            <a:r>
              <a:rPr lang="en-GB" sz="2500" dirty="0" err="1"/>
              <a:t>eraill</a:t>
            </a:r>
            <a:r>
              <a:rPr lang="en-GB" sz="2500" dirty="0"/>
              <a:t> </a:t>
            </a:r>
            <a:r>
              <a:rPr lang="en-GB" sz="2500" dirty="0" err="1"/>
              <a:t>i</a:t>
            </a:r>
            <a:r>
              <a:rPr lang="en-GB" sz="2500" dirty="0"/>
              <a:t> </a:t>
            </a:r>
            <a:r>
              <a:rPr lang="en-GB" sz="2500" dirty="0" err="1"/>
              <a:t>ddarparu</a:t>
            </a:r>
            <a:r>
              <a:rPr lang="en-GB" sz="2500" dirty="0"/>
              <a:t> </a:t>
            </a:r>
            <a:r>
              <a:rPr lang="en-GB" sz="2500" dirty="0" err="1"/>
              <a:t>cymorth</a:t>
            </a:r>
            <a:r>
              <a:rPr lang="en-GB" sz="2500" dirty="0"/>
              <a:t> ac </a:t>
            </a:r>
            <a:r>
              <a:rPr lang="en-GB" sz="2500" dirty="0" err="1"/>
              <a:t>eiriolaeth</a:t>
            </a:r>
            <a:r>
              <a:rPr lang="en-GB" sz="2500" dirty="0"/>
              <a:t> </a:t>
            </a:r>
            <a:r>
              <a:rPr lang="en-GB" sz="2500" dirty="0" err="1"/>
              <a:t>sy'n</a:t>
            </a:r>
            <a:r>
              <a:rPr lang="en-GB" sz="2500" dirty="0"/>
              <a:t> </a:t>
            </a:r>
            <a:r>
              <a:rPr lang="en-GB" sz="2500" dirty="0" err="1"/>
              <a:t>briodol</a:t>
            </a:r>
            <a:r>
              <a:rPr lang="en-GB" sz="2500" dirty="0"/>
              <a:t> </a:t>
            </a:r>
            <a:r>
              <a:rPr lang="en-GB" sz="2500" dirty="0" err="1"/>
              <a:t>i</a:t>
            </a:r>
            <a:r>
              <a:rPr lang="en-GB" sz="2500" dirty="0"/>
              <a:t> </a:t>
            </a:r>
            <a:r>
              <a:rPr lang="en-GB" sz="2500" dirty="0" err="1"/>
              <a:t>oedran</a:t>
            </a:r>
            <a:r>
              <a:rPr lang="en-GB" sz="2500" dirty="0"/>
              <a:t>.​</a:t>
            </a:r>
          </a:p>
          <a:p>
            <a:pPr marL="0" indent="0">
              <a:buNone/>
            </a:pPr>
            <a:r>
              <a:rPr lang="en-GB" sz="2500" b="1" dirty="0" err="1"/>
              <a:t>Gofal</a:t>
            </a:r>
            <a:r>
              <a:rPr lang="en-GB" sz="2500" b="1" dirty="0"/>
              <a:t> </a:t>
            </a:r>
            <a:r>
              <a:rPr lang="en-GB" sz="2500" b="1" dirty="0" err="1"/>
              <a:t>cymdeithasol</a:t>
            </a:r>
            <a:r>
              <a:rPr lang="en-GB" sz="2500" b="1" dirty="0"/>
              <a:t>, </a:t>
            </a:r>
            <a:r>
              <a:rPr lang="en-GB" sz="2500" b="1" dirty="0" err="1"/>
              <a:t>cyfiawnder</a:t>
            </a:r>
            <a:r>
              <a:rPr lang="en-GB" sz="2500" b="1" dirty="0"/>
              <a:t> a </a:t>
            </a:r>
            <a:r>
              <a:rPr lang="en-GB" sz="2500" b="1" dirty="0" err="1"/>
              <a:t>lleoliadau</a:t>
            </a:r>
            <a:r>
              <a:rPr lang="en-GB" sz="2500" b="1" dirty="0"/>
              <a:t> </a:t>
            </a:r>
            <a:r>
              <a:rPr lang="en-GB" sz="2500" b="1" dirty="0" err="1"/>
              <a:t>preswyl</a:t>
            </a:r>
            <a:endParaRPr lang="en-GB" sz="2500" dirty="0"/>
          </a:p>
          <a:p>
            <a:pPr lvl="0"/>
            <a:r>
              <a:rPr lang="en-GB" sz="2500" dirty="0" err="1"/>
              <a:t>Mewn</a:t>
            </a:r>
            <a:r>
              <a:rPr lang="en-GB" sz="2500" dirty="0"/>
              <a:t> </a:t>
            </a:r>
            <a:r>
              <a:rPr lang="en-GB" sz="2500" dirty="0" err="1"/>
              <a:t>timau</a:t>
            </a:r>
            <a:r>
              <a:rPr lang="en-GB" sz="2500" dirty="0"/>
              <a:t> </a:t>
            </a:r>
            <a:r>
              <a:rPr lang="en-GB" sz="2500" dirty="0" err="1"/>
              <a:t>gwasanaethau</a:t>
            </a:r>
            <a:r>
              <a:rPr lang="en-GB" sz="2500" dirty="0"/>
              <a:t> </a:t>
            </a:r>
            <a:r>
              <a:rPr lang="en-GB" sz="2500" dirty="0" err="1"/>
              <a:t>cymdeithasol</a:t>
            </a:r>
            <a:r>
              <a:rPr lang="en-GB" sz="2500" dirty="0"/>
              <a:t> a </a:t>
            </a:r>
            <a:r>
              <a:rPr lang="en-GB" sz="2500" dirty="0" err="1"/>
              <a:t>gofal</a:t>
            </a:r>
            <a:r>
              <a:rPr lang="en-GB" sz="2500" dirty="0"/>
              <a:t> </a:t>
            </a:r>
            <a:r>
              <a:rPr lang="en-GB" sz="2500" dirty="0" err="1"/>
              <a:t>sy'n</a:t>
            </a:r>
            <a:r>
              <a:rPr lang="en-GB" sz="2500" dirty="0"/>
              <a:t> </a:t>
            </a:r>
            <a:r>
              <a:rPr lang="en-GB" sz="2500" dirty="0" err="1"/>
              <a:t>gadael</a:t>
            </a:r>
            <a:r>
              <a:rPr lang="en-GB" sz="2500" dirty="0"/>
              <a:t>, </a:t>
            </a:r>
            <a:r>
              <a:rPr lang="en-GB" sz="2500" dirty="0" err="1"/>
              <a:t>mae</a:t>
            </a:r>
            <a:r>
              <a:rPr lang="en-GB" sz="2500" dirty="0"/>
              <a:t> </a:t>
            </a:r>
            <a:r>
              <a:rPr lang="en-GB" sz="2500" dirty="0" err="1"/>
              <a:t>gweithwyr</a:t>
            </a:r>
            <a:r>
              <a:rPr lang="en-GB" sz="2500" dirty="0"/>
              <a:t> </a:t>
            </a:r>
            <a:r>
              <a:rPr lang="en-GB" sz="2500" dirty="0" err="1"/>
              <a:t>ieuenctid</a:t>
            </a:r>
            <a:r>
              <a:rPr lang="en-GB" sz="2500" dirty="0"/>
              <a:t> </a:t>
            </a:r>
            <a:r>
              <a:rPr lang="en-GB" sz="2500" dirty="0" err="1"/>
              <a:t>yn</a:t>
            </a:r>
            <a:r>
              <a:rPr lang="en-GB" sz="2500" dirty="0"/>
              <a:t> </a:t>
            </a:r>
            <a:r>
              <a:rPr lang="en-GB" sz="2500" dirty="0" err="1"/>
              <a:t>cefnogi</a:t>
            </a:r>
            <a:r>
              <a:rPr lang="en-GB" sz="2500" dirty="0"/>
              <a:t> </a:t>
            </a:r>
            <a:r>
              <a:rPr lang="en-GB" sz="2500" dirty="0" err="1"/>
              <a:t>pobl</a:t>
            </a:r>
            <a:r>
              <a:rPr lang="en-GB" sz="2500" dirty="0"/>
              <a:t> </a:t>
            </a:r>
            <a:r>
              <a:rPr lang="en-GB" sz="2500" dirty="0" err="1"/>
              <a:t>ifanc</a:t>
            </a:r>
            <a:r>
              <a:rPr lang="en-GB" sz="2500" dirty="0"/>
              <a:t> </a:t>
            </a:r>
            <a:r>
              <a:rPr lang="en-GB" sz="2500" dirty="0" err="1"/>
              <a:t>sy'n</a:t>
            </a:r>
            <a:r>
              <a:rPr lang="en-GB" sz="2500" dirty="0"/>
              <a:t> </a:t>
            </a:r>
            <a:r>
              <a:rPr lang="en-GB" sz="2500" dirty="0" err="1"/>
              <a:t>derbyn</a:t>
            </a:r>
            <a:r>
              <a:rPr lang="en-GB" sz="2500" dirty="0"/>
              <a:t> </a:t>
            </a:r>
            <a:r>
              <a:rPr lang="en-GB" sz="2500" dirty="0" err="1"/>
              <a:t>gofal</a:t>
            </a:r>
            <a:r>
              <a:rPr lang="en-GB" sz="2500" dirty="0"/>
              <a:t> a </a:t>
            </a:r>
            <a:r>
              <a:rPr lang="en-GB" sz="2500" dirty="0" err="1"/>
              <a:t>phobl</a:t>
            </a:r>
            <a:r>
              <a:rPr lang="en-GB" sz="2500" dirty="0"/>
              <a:t> </a:t>
            </a:r>
            <a:r>
              <a:rPr lang="en-GB" sz="2500" dirty="0" err="1"/>
              <a:t>sy'n</a:t>
            </a:r>
            <a:r>
              <a:rPr lang="en-GB" sz="2500" dirty="0"/>
              <a:t> </a:t>
            </a:r>
            <a:r>
              <a:rPr lang="en-GB" sz="2500" dirty="0" err="1"/>
              <a:t>gadael</a:t>
            </a:r>
            <a:r>
              <a:rPr lang="en-GB" sz="2500" dirty="0"/>
              <a:t> </a:t>
            </a:r>
            <a:r>
              <a:rPr lang="en-GB" sz="2500" dirty="0" err="1"/>
              <a:t>gofal</a:t>
            </a:r>
            <a:r>
              <a:rPr lang="en-GB" sz="2500" dirty="0"/>
              <a:t> </a:t>
            </a:r>
            <a:r>
              <a:rPr lang="en-GB" sz="2500" dirty="0" err="1"/>
              <a:t>gyda</a:t>
            </a:r>
            <a:r>
              <a:rPr lang="en-GB" sz="2500" dirty="0"/>
              <a:t> </a:t>
            </a:r>
            <a:r>
              <a:rPr lang="en-GB" sz="2500" dirty="0" err="1"/>
              <a:t>sgiliau</a:t>
            </a:r>
            <a:r>
              <a:rPr lang="en-GB" sz="2500" dirty="0"/>
              <a:t> </a:t>
            </a:r>
            <a:r>
              <a:rPr lang="en-GB" sz="2500" dirty="0" err="1"/>
              <a:t>bywyd</a:t>
            </a:r>
            <a:r>
              <a:rPr lang="en-GB" sz="2500" dirty="0"/>
              <a:t> ac </a:t>
            </a:r>
            <a:r>
              <a:rPr lang="en-GB" sz="2500" dirty="0" err="1"/>
              <a:t>annibyniaeth</a:t>
            </a:r>
            <a:r>
              <a:rPr lang="en-GB" sz="2500" dirty="0"/>
              <a:t>. Mae </a:t>
            </a:r>
            <a:r>
              <a:rPr lang="en-GB" sz="2500" dirty="0" err="1"/>
              <a:t>eraill</a:t>
            </a:r>
            <a:r>
              <a:rPr lang="en-GB" sz="2500" dirty="0"/>
              <a:t> </a:t>
            </a:r>
            <a:r>
              <a:rPr lang="en-GB" sz="2500" dirty="0" err="1"/>
              <a:t>yn</a:t>
            </a:r>
            <a:r>
              <a:rPr lang="en-GB" sz="2500" dirty="0"/>
              <a:t> </a:t>
            </a:r>
            <a:r>
              <a:rPr lang="en-GB" sz="2500" dirty="0" err="1"/>
              <a:t>gweithio</a:t>
            </a:r>
            <a:r>
              <a:rPr lang="en-GB" sz="2500" dirty="0"/>
              <a:t> </a:t>
            </a:r>
            <a:r>
              <a:rPr lang="en-GB" sz="2500" dirty="0" err="1"/>
              <a:t>mewn</a:t>
            </a:r>
            <a:r>
              <a:rPr lang="en-GB" sz="2500" dirty="0"/>
              <a:t> </a:t>
            </a:r>
            <a:r>
              <a:rPr lang="en-GB" sz="2500" dirty="0" err="1"/>
              <a:t>gwasanaethau</a:t>
            </a:r>
            <a:r>
              <a:rPr lang="en-GB" sz="2500" dirty="0"/>
              <a:t> </a:t>
            </a:r>
            <a:r>
              <a:rPr lang="en-GB" sz="2500" dirty="0" err="1"/>
              <a:t>cyfiawnder</a:t>
            </a:r>
            <a:r>
              <a:rPr lang="en-GB" sz="2500" dirty="0"/>
              <a:t> </a:t>
            </a:r>
            <a:r>
              <a:rPr lang="en-GB" sz="2500" dirty="0" err="1"/>
              <a:t>ieuenctid</a:t>
            </a:r>
            <a:r>
              <a:rPr lang="en-GB" sz="2500" dirty="0"/>
              <a:t>, </a:t>
            </a:r>
            <a:r>
              <a:rPr lang="en-GB" sz="2500" dirty="0" err="1"/>
              <a:t>gan</a:t>
            </a:r>
            <a:r>
              <a:rPr lang="en-GB" sz="2500" dirty="0"/>
              <a:t> </a:t>
            </a:r>
            <a:r>
              <a:rPr lang="en-GB" sz="2500" dirty="0" err="1"/>
              <a:t>gynnwys</a:t>
            </a:r>
            <a:r>
              <a:rPr lang="en-GB" sz="2500" dirty="0"/>
              <a:t> </a:t>
            </a:r>
            <a:r>
              <a:rPr lang="en-GB" sz="2500" dirty="0" err="1"/>
              <a:t>timau</a:t>
            </a:r>
            <a:r>
              <a:rPr lang="en-GB" sz="2500" dirty="0"/>
              <a:t> </a:t>
            </a:r>
            <a:r>
              <a:rPr lang="en-GB" sz="2500" dirty="0" err="1"/>
              <a:t>troseddau</a:t>
            </a:r>
            <a:r>
              <a:rPr lang="en-GB" sz="2500" dirty="0"/>
              <a:t> </a:t>
            </a:r>
            <a:r>
              <a:rPr lang="en-GB" sz="2500" dirty="0" err="1"/>
              <a:t>ieuenctid</a:t>
            </a:r>
            <a:r>
              <a:rPr lang="en-GB" sz="2500" dirty="0"/>
              <a:t>, </a:t>
            </a:r>
            <a:r>
              <a:rPr lang="en-GB" sz="2500" dirty="0" err="1"/>
              <a:t>cadw</a:t>
            </a:r>
            <a:r>
              <a:rPr lang="en-GB" sz="2500" dirty="0"/>
              <a:t> </a:t>
            </a:r>
            <a:r>
              <a:rPr lang="en-GB" sz="2500" dirty="0" err="1"/>
              <a:t>ieuenctid</a:t>
            </a:r>
            <a:r>
              <a:rPr lang="en-GB" sz="2500" dirty="0"/>
              <a:t>, </a:t>
            </a:r>
            <a:r>
              <a:rPr lang="en-GB" sz="2500" dirty="0" err="1"/>
              <a:t>unedau</a:t>
            </a:r>
            <a:r>
              <a:rPr lang="en-GB" sz="2500" dirty="0"/>
              <a:t> </a:t>
            </a:r>
            <a:r>
              <a:rPr lang="en-GB" sz="2500" dirty="0" err="1"/>
              <a:t>diogel</a:t>
            </a:r>
            <a:r>
              <a:rPr lang="en-GB" sz="2500" dirty="0"/>
              <a:t> a </a:t>
            </a:r>
            <a:r>
              <a:rPr lang="en-GB" sz="2500" dirty="0" err="1"/>
              <a:t>rhaglenni</a:t>
            </a:r>
            <a:r>
              <a:rPr lang="en-GB" sz="2500" dirty="0"/>
              <a:t> </a:t>
            </a:r>
            <a:r>
              <a:rPr lang="en-GB" sz="2500" dirty="0" err="1"/>
              <a:t>adsefydlu</a:t>
            </a:r>
            <a:r>
              <a:rPr lang="en-GB" sz="2500" dirty="0"/>
              <a:t> neu </a:t>
            </a:r>
            <a:r>
              <a:rPr lang="en-GB" sz="2500" dirty="0" err="1"/>
              <a:t>ddargyfeirio</a:t>
            </a:r>
            <a:r>
              <a:rPr lang="en-GB" sz="2500" dirty="0"/>
              <a:t> </a:t>
            </a:r>
            <a:r>
              <a:rPr lang="en-GB" sz="2500" dirty="0" err="1"/>
              <a:t>cymunedol</a:t>
            </a:r>
            <a:r>
              <a:rPr lang="en-GB" sz="2500" dirty="0"/>
              <a:t>.​</a:t>
            </a:r>
          </a:p>
          <a:p>
            <a:pPr marL="0" indent="0">
              <a:buNone/>
            </a:pPr>
            <a:r>
              <a:rPr lang="en-GB" sz="2500" b="1" dirty="0"/>
              <a:t>Cyd-</a:t>
            </a:r>
            <a:r>
              <a:rPr lang="en-GB" sz="2500" b="1" dirty="0" err="1"/>
              <a:t>destunau</a:t>
            </a:r>
            <a:r>
              <a:rPr lang="en-GB" sz="2500" b="1" dirty="0"/>
              <a:t> </a:t>
            </a:r>
            <a:r>
              <a:rPr lang="en-GB" sz="2500" b="1" dirty="0" err="1"/>
              <a:t>awyr</a:t>
            </a:r>
            <a:r>
              <a:rPr lang="en-GB" sz="2500" b="1" dirty="0"/>
              <a:t> </a:t>
            </a:r>
            <a:r>
              <a:rPr lang="en-GB" sz="2500" b="1" dirty="0" err="1"/>
              <a:t>agored</a:t>
            </a:r>
            <a:r>
              <a:rPr lang="en-GB" sz="2500" b="1" dirty="0"/>
              <a:t>, </a:t>
            </a:r>
            <a:r>
              <a:rPr lang="en-GB" sz="2500" b="1" dirty="0" err="1"/>
              <a:t>digidol</a:t>
            </a:r>
            <a:r>
              <a:rPr lang="en-GB" sz="2500" b="1" dirty="0"/>
              <a:t> a </a:t>
            </a:r>
            <a:r>
              <a:rPr lang="en-GB" sz="2500" b="1" dirty="0" err="1"/>
              <a:t>chyd-destunau</a:t>
            </a:r>
            <a:r>
              <a:rPr lang="en-GB" sz="2500" b="1" dirty="0"/>
              <a:t> </a:t>
            </a:r>
            <a:r>
              <a:rPr lang="en-GB" sz="2500" b="1" dirty="0" err="1"/>
              <a:t>eraill</a:t>
            </a:r>
            <a:endParaRPr lang="en-GB" sz="2500" dirty="0"/>
          </a:p>
          <a:p>
            <a:pPr lvl="0"/>
            <a:r>
              <a:rPr lang="en-GB" sz="2500" dirty="0"/>
              <a:t>Mae </a:t>
            </a:r>
            <a:r>
              <a:rPr lang="en-GB" sz="2500" dirty="0" err="1"/>
              <a:t>gwaith</a:t>
            </a:r>
            <a:r>
              <a:rPr lang="en-GB" sz="2500" dirty="0"/>
              <a:t> </a:t>
            </a:r>
            <a:r>
              <a:rPr lang="en-GB" sz="2500" dirty="0" err="1"/>
              <a:t>ieuenctid</a:t>
            </a:r>
            <a:r>
              <a:rPr lang="en-GB" sz="2500" dirty="0"/>
              <a:t> </a:t>
            </a:r>
            <a:r>
              <a:rPr lang="en-GB" sz="2500" dirty="0" err="1"/>
              <a:t>hefyd</a:t>
            </a:r>
            <a:r>
              <a:rPr lang="en-GB" sz="2500" dirty="0"/>
              <a:t> </a:t>
            </a:r>
            <a:r>
              <a:rPr lang="en-GB" sz="2500" dirty="0" err="1"/>
              <a:t>yn</a:t>
            </a:r>
            <a:r>
              <a:rPr lang="en-GB" sz="2500" dirty="0"/>
              <a:t> </a:t>
            </a:r>
            <a:r>
              <a:rPr lang="en-GB" sz="2500" dirty="0" err="1"/>
              <a:t>digwydd</a:t>
            </a:r>
            <a:r>
              <a:rPr lang="en-GB" sz="2500" dirty="0"/>
              <a:t> </a:t>
            </a:r>
            <a:r>
              <a:rPr lang="en-GB" sz="2500" dirty="0" err="1"/>
              <a:t>mewn</a:t>
            </a:r>
            <a:r>
              <a:rPr lang="en-GB" sz="2500" dirty="0"/>
              <a:t> </a:t>
            </a:r>
            <a:r>
              <a:rPr lang="en-GB" sz="2500" dirty="0" err="1"/>
              <a:t>lleoliadau</a:t>
            </a:r>
            <a:r>
              <a:rPr lang="en-GB" sz="2500" dirty="0"/>
              <a:t> </a:t>
            </a:r>
            <a:r>
              <a:rPr lang="en-GB" sz="2500" dirty="0" err="1"/>
              <a:t>awyr</a:t>
            </a:r>
            <a:r>
              <a:rPr lang="en-GB" sz="2500" dirty="0"/>
              <a:t> </a:t>
            </a:r>
            <a:r>
              <a:rPr lang="en-GB" sz="2500" dirty="0" err="1"/>
              <a:t>agored</a:t>
            </a:r>
            <a:r>
              <a:rPr lang="en-GB" sz="2500" dirty="0"/>
              <a:t> a </a:t>
            </a:r>
            <a:r>
              <a:rPr lang="en-GB" sz="2500" dirty="0" err="1"/>
              <a:t>phreswyl</a:t>
            </a:r>
            <a:r>
              <a:rPr lang="en-GB" sz="2500" dirty="0"/>
              <a:t> </a:t>
            </a:r>
            <a:r>
              <a:rPr lang="en-GB" sz="2500" dirty="0" err="1"/>
              <a:t>fel</a:t>
            </a:r>
            <a:r>
              <a:rPr lang="en-GB" sz="2500" dirty="0"/>
              <a:t> </a:t>
            </a:r>
            <a:r>
              <a:rPr lang="en-GB" sz="2500" dirty="0" err="1"/>
              <a:t>gwersylloedd</a:t>
            </a:r>
            <a:r>
              <a:rPr lang="en-GB" sz="2500" dirty="0"/>
              <a:t>, </a:t>
            </a:r>
            <a:r>
              <a:rPr lang="en-GB" sz="2500" dirty="0" err="1"/>
              <a:t>canolfannau</a:t>
            </a:r>
            <a:r>
              <a:rPr lang="en-GB" sz="2500" dirty="0"/>
              <a:t> </a:t>
            </a:r>
            <a:r>
              <a:rPr lang="en-GB" sz="2500" dirty="0" err="1"/>
              <a:t>addysg</a:t>
            </a:r>
            <a:r>
              <a:rPr lang="en-GB" sz="2500" dirty="0"/>
              <a:t> </a:t>
            </a:r>
            <a:r>
              <a:rPr lang="en-GB" sz="2500" dirty="0" err="1"/>
              <a:t>awyr</a:t>
            </a:r>
            <a:r>
              <a:rPr lang="en-GB" sz="2500" dirty="0"/>
              <a:t> </a:t>
            </a:r>
            <a:r>
              <a:rPr lang="en-GB" sz="2500" dirty="0" err="1"/>
              <a:t>agored</a:t>
            </a:r>
            <a:r>
              <a:rPr lang="en-GB" sz="2500" dirty="0"/>
              <a:t> a </a:t>
            </a:r>
            <a:r>
              <a:rPr lang="en-GB" sz="2500" dirty="0" err="1"/>
              <a:t>rhaglenni</a:t>
            </a:r>
            <a:r>
              <a:rPr lang="en-GB" sz="2500" dirty="0"/>
              <a:t> </a:t>
            </a:r>
            <a:r>
              <a:rPr lang="en-GB" sz="2500" dirty="0" err="1"/>
              <a:t>antur</a:t>
            </a:r>
            <a:r>
              <a:rPr lang="en-GB" sz="2500" dirty="0"/>
              <a:t>. Yn </a:t>
            </a:r>
            <a:r>
              <a:rPr lang="en-GB" sz="2500" dirty="0" err="1"/>
              <a:t>gynyddol</a:t>
            </a:r>
            <a:r>
              <a:rPr lang="en-GB" sz="2500" dirty="0"/>
              <a:t>, </a:t>
            </a:r>
            <a:r>
              <a:rPr lang="en-GB" sz="2500" dirty="0" err="1"/>
              <a:t>mae</a:t>
            </a:r>
            <a:r>
              <a:rPr lang="en-GB" sz="2500" dirty="0"/>
              <a:t> </a:t>
            </a:r>
            <a:r>
              <a:rPr lang="en-GB" sz="2500" dirty="0" err="1"/>
              <a:t>gweithwyr</a:t>
            </a:r>
            <a:r>
              <a:rPr lang="en-GB" sz="2500" dirty="0"/>
              <a:t> </a:t>
            </a:r>
            <a:r>
              <a:rPr lang="en-GB" sz="2500" dirty="0" err="1"/>
              <a:t>ieuenctid</a:t>
            </a:r>
            <a:r>
              <a:rPr lang="en-GB" sz="2500" dirty="0"/>
              <a:t> </a:t>
            </a:r>
            <a:r>
              <a:rPr lang="en-GB" sz="2500" dirty="0" err="1"/>
              <a:t>yn</a:t>
            </a:r>
            <a:r>
              <a:rPr lang="en-GB" sz="2500" dirty="0"/>
              <a:t> </a:t>
            </a:r>
            <a:r>
              <a:rPr lang="en-GB" sz="2500" dirty="0" err="1"/>
              <a:t>gweithredu</a:t>
            </a:r>
            <a:r>
              <a:rPr lang="en-GB" sz="2500" dirty="0"/>
              <a:t> </a:t>
            </a:r>
            <a:r>
              <a:rPr lang="en-GB" sz="2500" dirty="0" err="1"/>
              <a:t>mewn</a:t>
            </a:r>
            <a:r>
              <a:rPr lang="en-GB" sz="2500" dirty="0"/>
              <a:t> </a:t>
            </a:r>
            <a:r>
              <a:rPr lang="en-GB" sz="2500" dirty="0" err="1"/>
              <a:t>clybiau</a:t>
            </a:r>
            <a:r>
              <a:rPr lang="en-GB" sz="2500" dirty="0"/>
              <a:t> </a:t>
            </a:r>
            <a:r>
              <a:rPr lang="en-GB" sz="2500" dirty="0" err="1"/>
              <a:t>ieuenctid</a:t>
            </a:r>
            <a:r>
              <a:rPr lang="en-GB" sz="2500" dirty="0"/>
              <a:t> </a:t>
            </a:r>
            <a:r>
              <a:rPr lang="en-GB" sz="2500" dirty="0" err="1"/>
              <a:t>ar-lein</a:t>
            </a:r>
            <a:r>
              <a:rPr lang="en-GB" sz="2500" dirty="0"/>
              <a:t> a </a:t>
            </a:r>
            <a:r>
              <a:rPr lang="en-GB" sz="2500" dirty="0" err="1"/>
              <a:t>rhithwir</a:t>
            </a:r>
            <a:r>
              <a:rPr lang="en-GB" sz="2500" dirty="0"/>
              <a:t>, </a:t>
            </a:r>
            <a:r>
              <a:rPr lang="en-GB" sz="2500" dirty="0" err="1"/>
              <a:t>gan</a:t>
            </a:r>
            <a:r>
              <a:rPr lang="en-GB" sz="2500" dirty="0"/>
              <a:t> </a:t>
            </a:r>
            <a:r>
              <a:rPr lang="en-GB" sz="2500" dirty="0" err="1"/>
              <a:t>ddefnyddio</a:t>
            </a:r>
            <a:r>
              <a:rPr lang="en-GB" sz="2500" dirty="0"/>
              <a:t> </a:t>
            </a:r>
            <a:r>
              <a:rPr lang="en-GB" sz="2500" dirty="0" err="1"/>
              <a:t>llwyfannau</a:t>
            </a:r>
            <a:r>
              <a:rPr lang="en-GB" sz="2500" dirty="0"/>
              <a:t> </a:t>
            </a:r>
            <a:r>
              <a:rPr lang="en-GB" sz="2500" dirty="0" err="1"/>
              <a:t>digidol</a:t>
            </a:r>
            <a:r>
              <a:rPr lang="en-GB" sz="2500" dirty="0"/>
              <a:t> </a:t>
            </a:r>
            <a:r>
              <a:rPr lang="en-GB" sz="2500" dirty="0" err="1"/>
              <a:t>i</a:t>
            </a:r>
            <a:r>
              <a:rPr lang="en-GB" sz="2500" dirty="0"/>
              <a:t> </a:t>
            </a:r>
            <a:r>
              <a:rPr lang="en-GB" sz="2500" dirty="0" err="1"/>
              <a:t>gyrraedd</a:t>
            </a:r>
            <a:r>
              <a:rPr lang="en-GB" sz="2500" dirty="0"/>
              <a:t> a </a:t>
            </a:r>
            <a:r>
              <a:rPr lang="en-GB" sz="2500" dirty="0" err="1"/>
              <a:t>chefnogi</a:t>
            </a:r>
            <a:r>
              <a:rPr lang="en-GB" sz="2500" dirty="0"/>
              <a:t> </a:t>
            </a:r>
            <a:r>
              <a:rPr lang="en-GB" sz="2500" dirty="0" err="1"/>
              <a:t>pobl</a:t>
            </a:r>
            <a:r>
              <a:rPr lang="en-GB" sz="2500" dirty="0"/>
              <a:t> </a:t>
            </a:r>
            <a:r>
              <a:rPr lang="en-GB" sz="2500" dirty="0" err="1"/>
              <a:t>ifanc</a:t>
            </a:r>
            <a:r>
              <a:rPr lang="en-GB" sz="2500" dirty="0"/>
              <a:t> </a:t>
            </a:r>
            <a:r>
              <a:rPr lang="en-GB" sz="2500" dirty="0" err="1"/>
              <a:t>nad</a:t>
            </a:r>
            <a:r>
              <a:rPr lang="en-GB" sz="2500" dirty="0"/>
              <a:t> </a:t>
            </a:r>
            <a:r>
              <a:rPr lang="en-GB" sz="2500" dirty="0" err="1"/>
              <a:t>ydynt</a:t>
            </a:r>
            <a:r>
              <a:rPr lang="en-GB" sz="2500" dirty="0"/>
              <a:t> </a:t>
            </a:r>
            <a:r>
              <a:rPr lang="en-GB" sz="2500" dirty="0" err="1"/>
              <a:t>efallai</a:t>
            </a:r>
            <a:r>
              <a:rPr lang="en-GB" sz="2500" dirty="0"/>
              <a:t> </a:t>
            </a:r>
            <a:r>
              <a:rPr lang="en-GB" sz="2500" dirty="0" err="1"/>
              <a:t>yn</a:t>
            </a:r>
            <a:r>
              <a:rPr lang="en-GB" sz="2500" dirty="0"/>
              <a:t> </a:t>
            </a:r>
            <a:r>
              <a:rPr lang="en-GB" sz="2500" dirty="0" err="1"/>
              <a:t>mynychu</a:t>
            </a:r>
            <a:r>
              <a:rPr lang="en-GB" sz="2500" dirty="0"/>
              <a:t> </a:t>
            </a:r>
            <a:r>
              <a:rPr lang="en-GB" sz="2500" dirty="0" err="1"/>
              <a:t>darpariaeth</a:t>
            </a:r>
            <a:r>
              <a:rPr lang="en-GB" sz="2500" dirty="0"/>
              <a:t> </a:t>
            </a:r>
            <a:r>
              <a:rPr lang="en-GB" sz="2500" dirty="0" err="1"/>
              <a:t>gorfforol</a:t>
            </a:r>
            <a:r>
              <a:rPr lang="en-GB" sz="2500" dirty="0"/>
              <a:t>.</a:t>
            </a:r>
          </a:p>
          <a:p>
            <a:endParaRPr lang="en-GB" dirty="0"/>
          </a:p>
        </p:txBody>
      </p:sp>
      <p:sp>
        <p:nvSpPr>
          <p:cNvPr id="7" name="Content Placeholder 6">
            <a:extLst>
              <a:ext uri="{FF2B5EF4-FFF2-40B4-BE49-F238E27FC236}">
                <a16:creationId xmlns:a16="http://schemas.microsoft.com/office/drawing/2014/main" id="{2417EFC9-234E-D3D6-7D13-33ED8453D866}"/>
              </a:ext>
            </a:extLst>
          </p:cNvPr>
          <p:cNvSpPr>
            <a:spLocks noGrp="1"/>
          </p:cNvSpPr>
          <p:nvPr>
            <p:ph sz="half" idx="2"/>
          </p:nvPr>
        </p:nvSpPr>
        <p:spPr>
          <a:xfrm>
            <a:off x="6197600" y="1825625"/>
            <a:ext cx="5156200" cy="4158316"/>
          </a:xfrm>
        </p:spPr>
        <p:txBody>
          <a:bodyPr>
            <a:normAutofit fontScale="55000" lnSpcReduction="20000"/>
          </a:bodyPr>
          <a:lstStyle/>
          <a:p>
            <a:pPr marL="0" indent="0">
              <a:buNone/>
            </a:pPr>
            <a:r>
              <a:rPr lang="en-GB" b="1" dirty="0">
                <a:solidFill>
                  <a:schemeClr val="accent1"/>
                </a:solidFill>
              </a:rPr>
              <a:t>Health and wellbeing services</a:t>
            </a:r>
          </a:p>
          <a:p>
            <a:r>
              <a:rPr lang="en-GB" dirty="0">
                <a:solidFill>
                  <a:schemeClr val="accent1"/>
                </a:solidFill>
              </a:rPr>
              <a:t>Youth workers can be found in community health agencies, mental health projects and health promotion initiatives, helping young people with issues such as emotional wellbeing, relationships and substance use. Some are embedded in hospitals or other health environments to provide age-appropriate support and advocacy.​</a:t>
            </a:r>
          </a:p>
          <a:p>
            <a:pPr marL="0" indent="0">
              <a:buNone/>
            </a:pPr>
            <a:r>
              <a:rPr lang="en-GB" b="1" dirty="0">
                <a:solidFill>
                  <a:schemeClr val="accent1"/>
                </a:solidFill>
              </a:rPr>
              <a:t>Social care, justice and residential settings</a:t>
            </a:r>
          </a:p>
          <a:p>
            <a:r>
              <a:rPr lang="en-GB" dirty="0">
                <a:solidFill>
                  <a:schemeClr val="accent1"/>
                </a:solidFill>
              </a:rPr>
              <a:t>In social services and leaving-care teams, youth workers support looked-after young people and care leavers with life skills and independence. Others work in youth justice services, including youth offending teams, youth custody, secure units and community-based rehabilitation or diversion programmes.​</a:t>
            </a:r>
          </a:p>
          <a:p>
            <a:pPr marL="0" indent="0">
              <a:buNone/>
            </a:pPr>
            <a:r>
              <a:rPr lang="en-GB" b="1" dirty="0">
                <a:solidFill>
                  <a:schemeClr val="accent1"/>
                </a:solidFill>
              </a:rPr>
              <a:t>Outdoor, digital and other contexts</a:t>
            </a:r>
          </a:p>
          <a:p>
            <a:r>
              <a:rPr lang="en-GB" dirty="0">
                <a:solidFill>
                  <a:schemeClr val="accent1"/>
                </a:solidFill>
              </a:rPr>
              <a:t>Youth work also happens in outdoor and residential settings such as camps, outdoor education centres and adventure programmes. Increasingly, youth workers operate in online and virtual youth clubs, using digital platforms to reach and support young people who may not attend physical provision.</a:t>
            </a:r>
          </a:p>
          <a:p>
            <a:endParaRPr lang="en-GB" dirty="0"/>
          </a:p>
        </p:txBody>
      </p:sp>
    </p:spTree>
    <p:extLst>
      <p:ext uri="{BB962C8B-B14F-4D97-AF65-F5344CB8AC3E}">
        <p14:creationId xmlns:p14="http://schemas.microsoft.com/office/powerpoint/2010/main" val="12007747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4" name="Rectangle 6"/>
          <p:cNvSpPr>
            <a:spLocks noGrp="1" noChangeArrowheads="1"/>
          </p:cNvSpPr>
          <p:nvPr>
            <p:ph type="title"/>
          </p:nvPr>
        </p:nvSpPr>
        <p:spPr/>
        <p:txBody>
          <a:bodyPr>
            <a:normAutofit fontScale="90000"/>
          </a:bodyPr>
          <a:lstStyle/>
          <a:p>
            <a:br>
              <a:rPr lang="en-GB" altLang="en-US" b="1" dirty="0"/>
            </a:br>
            <a:r>
              <a:rPr lang="en-GB" b="1" i="0" dirty="0" err="1">
                <a:effectLst/>
              </a:rPr>
              <a:t>Yr</a:t>
            </a:r>
            <a:r>
              <a:rPr lang="en-GB" b="1" i="0" dirty="0">
                <a:effectLst/>
              </a:rPr>
              <a:t> </a:t>
            </a:r>
            <a:r>
              <a:rPr lang="en-GB" b="1" i="0" dirty="0" err="1">
                <a:effectLst/>
              </a:rPr>
              <a:t>ystod</a:t>
            </a:r>
            <a:r>
              <a:rPr lang="en-GB" b="1" i="0" dirty="0">
                <a:effectLst/>
              </a:rPr>
              <a:t> </a:t>
            </a:r>
            <a:r>
              <a:rPr lang="en-GB" b="1" i="0" dirty="0" err="1">
                <a:effectLst/>
              </a:rPr>
              <a:t>eang</a:t>
            </a:r>
            <a:r>
              <a:rPr lang="en-GB" b="1" i="0" dirty="0">
                <a:effectLst/>
              </a:rPr>
              <a:t> o </a:t>
            </a:r>
            <a:r>
              <a:rPr lang="en-GB" b="1" i="0" dirty="0" err="1">
                <a:effectLst/>
              </a:rPr>
              <a:t>waith</a:t>
            </a:r>
            <a:r>
              <a:rPr lang="en-GB" b="1" i="0" dirty="0">
                <a:effectLst/>
              </a:rPr>
              <a:t> Ieuenctid</a:t>
            </a:r>
            <a:br>
              <a:rPr lang="en-GB" b="1" i="0" dirty="0">
                <a:solidFill>
                  <a:srgbClr val="3C4043"/>
                </a:solidFill>
                <a:effectLst/>
              </a:rPr>
            </a:br>
            <a:r>
              <a:rPr lang="en-GB" altLang="en-US" b="1" dirty="0">
                <a:solidFill>
                  <a:schemeClr val="accent5">
                    <a:lumMod val="75000"/>
                  </a:schemeClr>
                </a:solidFill>
              </a:rPr>
              <a:t>The wide range of youth work</a:t>
            </a:r>
            <a:br>
              <a:rPr lang="en-GB" altLang="en-US" dirty="0"/>
            </a:br>
            <a:endParaRPr lang="en-US" altLang="en-US" dirty="0"/>
          </a:p>
        </p:txBody>
      </p:sp>
      <p:sp>
        <p:nvSpPr>
          <p:cNvPr id="7171" name="Rectangle 5"/>
          <p:cNvSpPr>
            <a:spLocks noGrp="1" noChangeArrowheads="1"/>
          </p:cNvSpPr>
          <p:nvPr>
            <p:ph sz="half" idx="1"/>
          </p:nvPr>
        </p:nvSpPr>
        <p:spPr>
          <a:xfrm>
            <a:off x="838200" y="1825625"/>
            <a:ext cx="5181600" cy="3876596"/>
          </a:xfrm>
        </p:spPr>
        <p:txBody>
          <a:bodyPr>
            <a:normAutofit fontScale="92500"/>
          </a:bodyPr>
          <a:lstStyle/>
          <a:p>
            <a:pPr eaLnBrk="1" hangingPunct="1">
              <a:lnSpc>
                <a:spcPct val="90000"/>
              </a:lnSpc>
            </a:pPr>
            <a:r>
              <a:rPr lang="en-GB" altLang="en-US" sz="2400" dirty="0"/>
              <a:t>Mae hon </a:t>
            </a:r>
            <a:r>
              <a:rPr lang="en-GB" altLang="en-US" sz="2400" dirty="0" err="1"/>
              <a:t>yn</a:t>
            </a:r>
            <a:r>
              <a:rPr lang="en-GB" altLang="en-US" sz="2400" dirty="0"/>
              <a:t> </a:t>
            </a:r>
            <a:r>
              <a:rPr lang="en-GB" altLang="en-US" sz="2400" dirty="0" err="1"/>
              <a:t>sefyllfa</a:t>
            </a:r>
            <a:r>
              <a:rPr lang="en-GB" altLang="en-US" sz="2400" dirty="0"/>
              <a:t> </a:t>
            </a:r>
            <a:r>
              <a:rPr lang="en-GB" altLang="en-US" sz="2400" dirty="0" err="1"/>
              <a:t>gymhleth</a:t>
            </a:r>
            <a:r>
              <a:rPr lang="en-GB" altLang="en-US" sz="2400" dirty="0"/>
              <a:t>, </a:t>
            </a:r>
            <a:r>
              <a:rPr lang="en-GB" altLang="en-US" sz="2400" dirty="0" err="1"/>
              <a:t>anodd</a:t>
            </a:r>
            <a:r>
              <a:rPr lang="en-GB" altLang="en-US" sz="2400" dirty="0"/>
              <a:t> </a:t>
            </a:r>
            <a:r>
              <a:rPr lang="en-GB" altLang="en-US" sz="2400" dirty="0" err="1"/>
              <a:t>ei</a:t>
            </a:r>
            <a:r>
              <a:rPr lang="en-GB" altLang="en-US" sz="2400" dirty="0"/>
              <a:t> </a:t>
            </a:r>
            <a:r>
              <a:rPr lang="en-GB" altLang="en-US" sz="2400" dirty="0" err="1"/>
              <a:t>hesbonio</a:t>
            </a:r>
            <a:r>
              <a:rPr lang="en-GB" altLang="en-US" sz="2400" dirty="0"/>
              <a:t> </a:t>
            </a:r>
            <a:r>
              <a:rPr lang="en-GB" altLang="en-US" sz="2400" dirty="0" err="1"/>
              <a:t>i</a:t>
            </a:r>
            <a:r>
              <a:rPr lang="en-GB" altLang="en-US" sz="2400" dirty="0"/>
              <a:t> </a:t>
            </a:r>
            <a:r>
              <a:rPr lang="en-GB" altLang="en-US" sz="2400" dirty="0" err="1"/>
              <a:t>bobl</a:t>
            </a:r>
            <a:r>
              <a:rPr lang="en-GB" altLang="en-US" sz="2400" dirty="0"/>
              <a:t> </a:t>
            </a:r>
            <a:r>
              <a:rPr lang="en-GB" altLang="en-US" sz="2400" dirty="0" err="1"/>
              <a:t>yn</a:t>
            </a:r>
            <a:r>
              <a:rPr lang="en-GB" altLang="en-US" sz="2400" dirty="0"/>
              <a:t> </a:t>
            </a:r>
            <a:r>
              <a:rPr lang="en-GB" altLang="en-US" sz="2400" dirty="0" err="1"/>
              <a:t>gyflym</a:t>
            </a:r>
            <a:r>
              <a:rPr lang="en-GB" altLang="en-US" sz="2400" dirty="0"/>
              <a:t>. </a:t>
            </a:r>
            <a:r>
              <a:rPr lang="en-GB" altLang="en-US" sz="2400" dirty="0" err="1"/>
              <a:t>Gellir</a:t>
            </a:r>
            <a:r>
              <a:rPr lang="en-GB" altLang="en-US" sz="2400" dirty="0"/>
              <a:t> </a:t>
            </a:r>
            <a:r>
              <a:rPr lang="en-GB" altLang="en-US" sz="2400" dirty="0" err="1"/>
              <a:t>ei</a:t>
            </a:r>
            <a:r>
              <a:rPr lang="en-GB" altLang="en-US" sz="2400" dirty="0"/>
              <a:t> </a:t>
            </a:r>
            <a:r>
              <a:rPr lang="en-GB" altLang="en-US" sz="2400" dirty="0" err="1"/>
              <a:t>roi</a:t>
            </a:r>
            <a:r>
              <a:rPr lang="en-GB" altLang="en-US" sz="2400" dirty="0"/>
              <a:t> </a:t>
            </a:r>
            <a:r>
              <a:rPr lang="en-GB" altLang="en-US" sz="2400" dirty="0" err="1"/>
              <a:t>fel</a:t>
            </a:r>
            <a:r>
              <a:rPr lang="en-GB" altLang="en-US" sz="2400" dirty="0"/>
              <a:t> </a:t>
            </a:r>
            <a:r>
              <a:rPr lang="en-GB" altLang="en-US" sz="2400" dirty="0" err="1"/>
              <a:t>hyn</a:t>
            </a:r>
            <a:r>
              <a:rPr lang="en-GB" altLang="en-US" sz="2400" dirty="0"/>
              <a:t>:</a:t>
            </a:r>
          </a:p>
          <a:p>
            <a:pPr lvl="1"/>
            <a:r>
              <a:rPr lang="en-GB" altLang="en-US" sz="2000" i="1" dirty="0"/>
              <a:t>Mae </a:t>
            </a:r>
            <a:r>
              <a:rPr lang="en-GB" altLang="en-US" sz="2000" i="1" dirty="0" err="1"/>
              <a:t>gweithwyr</a:t>
            </a:r>
            <a:r>
              <a:rPr lang="en-GB" altLang="en-US" sz="2000" i="1" dirty="0"/>
              <a:t> </a:t>
            </a:r>
            <a:r>
              <a:rPr lang="en-GB" altLang="en-US" sz="2000" i="1" dirty="0" err="1"/>
              <a:t>ieuenctid</a:t>
            </a:r>
            <a:r>
              <a:rPr lang="en-GB" altLang="en-US" sz="2000" i="1" dirty="0"/>
              <a:t> </a:t>
            </a:r>
            <a:r>
              <a:rPr lang="en-GB" altLang="en-US" sz="2000" i="1" dirty="0" err="1"/>
              <a:t>yn</a:t>
            </a:r>
            <a:r>
              <a:rPr lang="en-GB" altLang="en-US" sz="2000" i="1" dirty="0"/>
              <a:t> </a:t>
            </a:r>
            <a:r>
              <a:rPr lang="en-GB" altLang="en-US" sz="2000" i="1" dirty="0" err="1"/>
              <a:t>gweithio</a:t>
            </a:r>
            <a:r>
              <a:rPr lang="en-GB" altLang="en-US" sz="2000" i="1" dirty="0"/>
              <a:t> </a:t>
            </a:r>
            <a:r>
              <a:rPr lang="en-GB" altLang="en-US" sz="2000" i="1" dirty="0" err="1"/>
              <a:t>ble</a:t>
            </a:r>
            <a:r>
              <a:rPr lang="en-GB" altLang="en-US" sz="2000" i="1" dirty="0"/>
              <a:t> </a:t>
            </a:r>
            <a:r>
              <a:rPr lang="en-GB" altLang="en-US" sz="2000" i="1" dirty="0" err="1"/>
              <a:t>bynnag</a:t>
            </a:r>
            <a:r>
              <a:rPr lang="en-GB" altLang="en-US" sz="2000" i="1" dirty="0"/>
              <a:t> </a:t>
            </a:r>
            <a:r>
              <a:rPr lang="en-GB" altLang="en-US" sz="2000" i="1" dirty="0" err="1"/>
              <a:t>mae</a:t>
            </a:r>
            <a:r>
              <a:rPr lang="en-GB" altLang="en-US" sz="2000" i="1" dirty="0"/>
              <a:t> </a:t>
            </a:r>
            <a:r>
              <a:rPr lang="en-GB" altLang="en-US" sz="2000" i="1" dirty="0" err="1"/>
              <a:t>pobl</a:t>
            </a:r>
            <a:r>
              <a:rPr lang="en-GB" altLang="en-US" sz="2000" i="1" dirty="0"/>
              <a:t> </a:t>
            </a:r>
            <a:r>
              <a:rPr lang="en-GB" altLang="en-US" sz="2000" i="1" dirty="0" err="1"/>
              <a:t>ifanc</a:t>
            </a:r>
            <a:r>
              <a:rPr lang="en-GB" altLang="en-US" sz="2000" i="1" dirty="0"/>
              <a:t>: </a:t>
            </a:r>
            <a:r>
              <a:rPr lang="en-GB" altLang="en-US" sz="2000" i="1" dirty="0" err="1"/>
              <a:t>mewn</a:t>
            </a:r>
            <a:r>
              <a:rPr lang="en-GB" altLang="en-US" sz="2000" i="1" dirty="0"/>
              <a:t> </a:t>
            </a:r>
            <a:r>
              <a:rPr lang="en-GB" altLang="en-US" sz="2000" i="1" dirty="0" err="1"/>
              <a:t>clybiau</a:t>
            </a:r>
            <a:r>
              <a:rPr lang="en-GB" altLang="en-US" sz="2000" i="1" dirty="0"/>
              <a:t>, neu </a:t>
            </a:r>
            <a:r>
              <a:rPr lang="en-GB" altLang="en-US" sz="2000" i="1" dirty="0" err="1"/>
              <a:t>ar</a:t>
            </a:r>
            <a:r>
              <a:rPr lang="en-GB" altLang="en-US" sz="2000" i="1" dirty="0"/>
              <a:t> y </a:t>
            </a:r>
            <a:r>
              <a:rPr lang="en-GB" altLang="en-US" sz="2000" i="1" dirty="0" err="1"/>
              <a:t>strydoedd</a:t>
            </a:r>
            <a:r>
              <a:rPr lang="en-GB" altLang="en-US" sz="2000" i="1" dirty="0"/>
              <a:t>, </a:t>
            </a:r>
            <a:r>
              <a:rPr lang="en-GB" altLang="en-US" sz="2000" i="1" dirty="0" err="1"/>
              <a:t>mewn</a:t>
            </a:r>
            <a:r>
              <a:rPr lang="en-GB" altLang="en-US" sz="2000" i="1" dirty="0"/>
              <a:t> </a:t>
            </a:r>
            <a:r>
              <a:rPr lang="en-GB" altLang="en-US" sz="2000" i="1" dirty="0" err="1"/>
              <a:t>ysgolion</a:t>
            </a:r>
            <a:r>
              <a:rPr lang="en-GB" altLang="en-US" sz="2000" i="1" dirty="0"/>
              <a:t>. </a:t>
            </a:r>
            <a:r>
              <a:rPr lang="en-GB" altLang="en-US" sz="2000" i="1" dirty="0" err="1"/>
              <a:t>Mae'r</a:t>
            </a:r>
            <a:r>
              <a:rPr lang="en-GB" altLang="en-US" sz="2000" i="1" dirty="0"/>
              <a:t> </a:t>
            </a:r>
            <a:r>
              <a:rPr lang="en-GB" altLang="en-US" sz="2000" i="1" dirty="0" err="1"/>
              <a:t>gwaith</a:t>
            </a:r>
            <a:r>
              <a:rPr lang="en-GB" altLang="en-US" sz="2000" i="1" dirty="0"/>
              <a:t> </a:t>
            </a:r>
            <a:r>
              <a:rPr lang="en-GB" altLang="en-US" sz="2000" i="1" dirty="0" err="1"/>
              <a:t>yr</a:t>
            </a:r>
            <a:r>
              <a:rPr lang="en-GB" altLang="en-US" sz="2000" i="1" dirty="0"/>
              <a:t> un </a:t>
            </a:r>
            <a:r>
              <a:rPr lang="en-GB" altLang="en-US" sz="2000" i="1" dirty="0" err="1"/>
              <a:t>fath</a:t>
            </a:r>
            <a:r>
              <a:rPr lang="en-GB" altLang="en-US" sz="2000" i="1" dirty="0"/>
              <a:t>, </a:t>
            </a:r>
            <a:r>
              <a:rPr lang="en-GB" altLang="en-US" sz="2000" i="1" dirty="0" err="1"/>
              <a:t>mae'n</a:t>
            </a:r>
            <a:r>
              <a:rPr lang="en-GB" altLang="en-US" sz="2000" i="1" dirty="0"/>
              <a:t> </a:t>
            </a:r>
            <a:r>
              <a:rPr lang="en-GB" altLang="en-US" sz="2000" i="1" dirty="0" err="1"/>
              <a:t>digwydd</a:t>
            </a:r>
            <a:r>
              <a:rPr lang="en-GB" altLang="en-US" sz="2000" i="1" dirty="0"/>
              <a:t> </a:t>
            </a:r>
            <a:r>
              <a:rPr lang="en-GB" altLang="en-US" sz="2000" i="1" dirty="0" err="1"/>
              <a:t>mewn</a:t>
            </a:r>
            <a:r>
              <a:rPr lang="en-GB" altLang="en-US" sz="2000" i="1" dirty="0"/>
              <a:t> </a:t>
            </a:r>
            <a:r>
              <a:rPr lang="en-GB" altLang="en-US" sz="2000" i="1" dirty="0" err="1"/>
              <a:t>ystod</a:t>
            </a:r>
            <a:r>
              <a:rPr lang="en-GB" altLang="en-US" sz="2000" i="1" dirty="0"/>
              <a:t> o </a:t>
            </a:r>
            <a:r>
              <a:rPr lang="en-GB" altLang="en-US" sz="2000" i="1" dirty="0" err="1"/>
              <a:t>leoliadau</a:t>
            </a:r>
            <a:r>
              <a:rPr lang="en-GB" altLang="en-US" sz="2000" i="1" dirty="0"/>
              <a:t>.</a:t>
            </a:r>
          </a:p>
          <a:p>
            <a:pPr eaLnBrk="1" hangingPunct="1">
              <a:lnSpc>
                <a:spcPct val="90000"/>
              </a:lnSpc>
            </a:pPr>
            <a:r>
              <a:rPr lang="en-GB" altLang="en-US" sz="2400" dirty="0"/>
              <a:t>Mae </a:t>
            </a:r>
            <a:r>
              <a:rPr lang="en-GB" altLang="en-US" sz="2400" dirty="0" err="1"/>
              <a:t>rhai</a:t>
            </a:r>
            <a:r>
              <a:rPr lang="en-GB" altLang="en-US" sz="2400" dirty="0"/>
              <a:t> </a:t>
            </a:r>
            <a:r>
              <a:rPr lang="en-GB" altLang="en-US" sz="2400" dirty="0" err="1"/>
              <a:t>gweithwyr</a:t>
            </a:r>
            <a:r>
              <a:rPr lang="en-GB" altLang="en-US" sz="2400" dirty="0"/>
              <a:t> </a:t>
            </a:r>
            <a:r>
              <a:rPr lang="en-GB" altLang="en-US" sz="2400" dirty="0" err="1"/>
              <a:t>yn</a:t>
            </a:r>
            <a:r>
              <a:rPr lang="en-GB" altLang="en-US" sz="2400" dirty="0"/>
              <a:t> </a:t>
            </a:r>
            <a:r>
              <a:rPr lang="en-GB" altLang="en-US" sz="2400" dirty="0" err="1"/>
              <a:t>aml</a:t>
            </a:r>
            <a:r>
              <a:rPr lang="en-GB" altLang="en-US" sz="2400" dirty="0"/>
              <a:t> </a:t>
            </a:r>
            <a:r>
              <a:rPr lang="en-GB" altLang="en-US" sz="2400" dirty="0" err="1"/>
              <a:t>yn</a:t>
            </a:r>
            <a:r>
              <a:rPr lang="en-GB" altLang="en-US" sz="2400" dirty="0"/>
              <a:t> </a:t>
            </a:r>
            <a:r>
              <a:rPr lang="en-GB" altLang="en-US" sz="2400" dirty="0" err="1"/>
              <a:t>gweld</a:t>
            </a:r>
            <a:r>
              <a:rPr lang="en-GB" altLang="en-US" sz="2400" dirty="0"/>
              <a:t> y </a:t>
            </a:r>
            <a:r>
              <a:rPr lang="en-GB" altLang="en-US" sz="2400" dirty="0" err="1"/>
              <a:t>gwaith</a:t>
            </a:r>
            <a:r>
              <a:rPr lang="en-GB" altLang="en-US" sz="2400" dirty="0"/>
              <a:t> </a:t>
            </a:r>
            <a:r>
              <a:rPr lang="en-GB" altLang="en-US" sz="2400" dirty="0" err="1"/>
              <a:t>yn</a:t>
            </a:r>
            <a:r>
              <a:rPr lang="en-GB" altLang="en-US" sz="2400" dirty="0"/>
              <a:t> </a:t>
            </a:r>
            <a:r>
              <a:rPr lang="en-GB" altLang="en-US" sz="2400" dirty="0" err="1"/>
              <a:t>eu</a:t>
            </a:r>
            <a:r>
              <a:rPr lang="en-GB" altLang="en-US" sz="2400" dirty="0"/>
              <a:t> </a:t>
            </a:r>
            <a:r>
              <a:rPr lang="en-GB" altLang="en-US" sz="2400" dirty="0" err="1"/>
              <a:t>lleoliad</a:t>
            </a:r>
            <a:r>
              <a:rPr lang="en-GB" altLang="en-US" sz="2400" dirty="0"/>
              <a:t> </a:t>
            </a:r>
            <a:r>
              <a:rPr lang="en-GB" altLang="en-US" sz="2400" dirty="0" err="1"/>
              <a:t>yn</a:t>
            </a:r>
            <a:r>
              <a:rPr lang="en-GB" altLang="en-US" sz="2400" dirty="0"/>
              <a:t> </a:t>
            </a:r>
            <a:r>
              <a:rPr lang="en-GB" altLang="en-US" sz="2400" dirty="0" err="1"/>
              <a:t>fwy</a:t>
            </a:r>
            <a:r>
              <a:rPr lang="en-GB" altLang="en-US" sz="2400" dirty="0"/>
              <a:t> </a:t>
            </a:r>
            <a:r>
              <a:rPr lang="en-GB" altLang="en-US" sz="2400" dirty="0" err="1"/>
              <a:t>perthnasol</a:t>
            </a:r>
            <a:r>
              <a:rPr lang="en-GB" altLang="en-US" sz="2400" dirty="0"/>
              <a:t> a </a:t>
            </a:r>
            <a:r>
              <a:rPr lang="en-GB" altLang="en-US" sz="2400" dirty="0" err="1"/>
              <a:t>phriodol</a:t>
            </a:r>
            <a:r>
              <a:rPr lang="en-GB" altLang="en-US" sz="2400" dirty="0"/>
              <a:t> </a:t>
            </a:r>
            <a:r>
              <a:rPr lang="en-GB" altLang="en-US" sz="2400" dirty="0" err="1"/>
              <a:t>na</a:t>
            </a:r>
            <a:r>
              <a:rPr lang="en-GB" altLang="en-US" sz="2400" dirty="0"/>
              <a:t> </a:t>
            </a:r>
            <a:r>
              <a:rPr lang="en-GB" altLang="en-US" sz="2400" dirty="0" err="1"/>
              <a:t>gwaith</a:t>
            </a:r>
            <a:r>
              <a:rPr lang="en-GB" altLang="en-US" sz="2400" dirty="0"/>
              <a:t> </a:t>
            </a:r>
            <a:r>
              <a:rPr lang="en-GB" altLang="en-US" sz="2400" dirty="0" err="1"/>
              <a:t>mewn</a:t>
            </a:r>
            <a:r>
              <a:rPr lang="en-GB" altLang="en-US" sz="2400" dirty="0"/>
              <a:t> </a:t>
            </a:r>
            <a:r>
              <a:rPr lang="en-GB" altLang="en-US" sz="2400" dirty="0" err="1"/>
              <a:t>lleoliad</a:t>
            </a:r>
            <a:r>
              <a:rPr lang="en-GB" altLang="en-US" sz="2400" dirty="0"/>
              <a:t> </a:t>
            </a:r>
            <a:r>
              <a:rPr lang="en-GB" altLang="en-US" sz="2400" dirty="0" err="1"/>
              <a:t>arall</a:t>
            </a:r>
            <a:endParaRPr lang="en-GB" altLang="en-US" sz="2400" dirty="0"/>
          </a:p>
          <a:p>
            <a:pPr marL="0" indent="0" algn="r" eaLnBrk="1" hangingPunct="1">
              <a:lnSpc>
                <a:spcPct val="90000"/>
              </a:lnSpc>
              <a:buNone/>
            </a:pPr>
            <a:r>
              <a:rPr lang="en-GB" altLang="en-US" sz="2400" dirty="0"/>
              <a:t>(Harrison &amp; Wise, 2005, </a:t>
            </a:r>
            <a:r>
              <a:rPr lang="en-GB" altLang="en-US" sz="2400" dirty="0" err="1"/>
              <a:t>tt</a:t>
            </a:r>
            <a:r>
              <a:rPr lang="en-GB" altLang="en-US" sz="2400" dirty="0"/>
              <a:t>. 13-14)</a:t>
            </a:r>
          </a:p>
        </p:txBody>
      </p:sp>
      <p:sp>
        <p:nvSpPr>
          <p:cNvPr id="2" name="Content Placeholder 1">
            <a:extLst>
              <a:ext uri="{FF2B5EF4-FFF2-40B4-BE49-F238E27FC236}">
                <a16:creationId xmlns:a16="http://schemas.microsoft.com/office/drawing/2014/main" id="{2860A5F0-1789-A3A6-7FAB-D268F135B109}"/>
              </a:ext>
            </a:extLst>
          </p:cNvPr>
          <p:cNvSpPr>
            <a:spLocks noGrp="1"/>
          </p:cNvSpPr>
          <p:nvPr>
            <p:ph sz="half" idx="2"/>
          </p:nvPr>
        </p:nvSpPr>
        <p:spPr/>
        <p:txBody>
          <a:bodyPr>
            <a:normAutofit fontScale="92500"/>
          </a:bodyPr>
          <a:lstStyle/>
          <a:p>
            <a:r>
              <a:rPr lang="en-GB" altLang="en-US" sz="2400" dirty="0">
                <a:solidFill>
                  <a:schemeClr val="accent5">
                    <a:lumMod val="75000"/>
                  </a:schemeClr>
                </a:solidFill>
              </a:rPr>
              <a:t>This is a complex situation, difficult to explain to people quickly. It can be put like this:</a:t>
            </a:r>
            <a:endParaRPr lang="en-GB" altLang="en-US" sz="2400" i="1" dirty="0">
              <a:solidFill>
                <a:schemeClr val="accent5">
                  <a:lumMod val="75000"/>
                </a:schemeClr>
              </a:solidFill>
            </a:endParaRPr>
          </a:p>
          <a:p>
            <a:pPr lvl="1"/>
            <a:r>
              <a:rPr lang="en-GB" altLang="en-US" sz="2000" i="1" dirty="0">
                <a:solidFill>
                  <a:schemeClr val="accent5">
                    <a:lumMod val="75000"/>
                  </a:schemeClr>
                </a:solidFill>
              </a:rPr>
              <a:t>Youth workers work wherever young people are: in clubs, or on the streets, in schools. The work is the same, it just takes place in a range of settings.</a:t>
            </a:r>
            <a:endParaRPr lang="en-GB" altLang="en-US" sz="2000" dirty="0">
              <a:solidFill>
                <a:schemeClr val="accent5">
                  <a:lumMod val="75000"/>
                </a:schemeClr>
              </a:solidFill>
            </a:endParaRPr>
          </a:p>
          <a:p>
            <a:r>
              <a:rPr lang="en-GB" altLang="en-US" sz="2200" dirty="0">
                <a:solidFill>
                  <a:schemeClr val="accent5">
                    <a:lumMod val="75000"/>
                  </a:schemeClr>
                </a:solidFill>
              </a:rPr>
              <a:t>Some workers often see the work in their setting as being more relevant and appropriate than work in another setting</a:t>
            </a:r>
          </a:p>
          <a:p>
            <a:pPr algn="r">
              <a:buNone/>
            </a:pPr>
            <a:r>
              <a:rPr lang="en-GB" altLang="en-US" sz="2200" dirty="0">
                <a:solidFill>
                  <a:schemeClr val="accent5">
                    <a:lumMod val="75000"/>
                  </a:schemeClr>
                </a:solidFill>
              </a:rPr>
              <a:t>(Harrison &amp; Wise, 2005, pp. 13-14)</a:t>
            </a:r>
          </a:p>
          <a:p>
            <a:pPr marL="0" indent="0">
              <a:buNone/>
            </a:pPr>
            <a:endParaRPr lang="en-GB" dirty="0"/>
          </a:p>
        </p:txBody>
      </p:sp>
    </p:spTree>
    <p:extLst>
      <p:ext uri="{BB962C8B-B14F-4D97-AF65-F5344CB8AC3E}">
        <p14:creationId xmlns:p14="http://schemas.microsoft.com/office/powerpoint/2010/main" val="16468470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2481943" y="1834480"/>
            <a:ext cx="6815404" cy="3021495"/>
          </a:xfrm>
          <a:prstGeom prst="wedgeRoundRectCallout">
            <a:avLst>
              <a:gd name="adj1" fmla="val -48725"/>
              <a:gd name="adj2" fmla="val 7459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400" dirty="0"/>
              <a:t>Detached work is where it’s at. We work with young people on their territory. This gives the young people the power….they don’t see us as an institution like building-based work.</a:t>
            </a:r>
          </a:p>
        </p:txBody>
      </p:sp>
      <p:sp>
        <p:nvSpPr>
          <p:cNvPr id="3" name="Title 2"/>
          <p:cNvSpPr>
            <a:spLocks noGrp="1"/>
          </p:cNvSpPr>
          <p:nvPr>
            <p:ph type="title"/>
          </p:nvPr>
        </p:nvSpPr>
        <p:spPr/>
        <p:txBody>
          <a:bodyPr/>
          <a:lstStyle/>
          <a:p>
            <a:r>
              <a:rPr lang="en-GB" b="1" dirty="0"/>
              <a:t>Er </a:t>
            </a:r>
            <a:r>
              <a:rPr lang="en-GB" b="1" dirty="0" err="1"/>
              <a:t>enghraifft</a:t>
            </a:r>
            <a:r>
              <a:rPr lang="en-GB" b="1" dirty="0"/>
              <a:t>, </a:t>
            </a:r>
            <a:r>
              <a:rPr lang="en-GB" b="1" dirty="0" err="1"/>
              <a:t>dywed</a:t>
            </a:r>
            <a:r>
              <a:rPr lang="en-GB" b="1" dirty="0"/>
              <a:t> </a:t>
            </a:r>
            <a:r>
              <a:rPr lang="en-GB" b="1" dirty="0" err="1"/>
              <a:t>gweithwyr</a:t>
            </a:r>
            <a:r>
              <a:rPr lang="en-GB" b="1" dirty="0"/>
              <a:t>:</a:t>
            </a:r>
            <a:br>
              <a:rPr lang="en-GB" b="1" dirty="0"/>
            </a:br>
            <a:r>
              <a:rPr lang="en-GB" b="1" dirty="0">
                <a:solidFill>
                  <a:schemeClr val="accent5">
                    <a:lumMod val="75000"/>
                  </a:schemeClr>
                </a:solidFill>
              </a:rPr>
              <a:t>For example, workers say:</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3954" y="4961251"/>
            <a:ext cx="66024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75414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2491543" y="1917136"/>
            <a:ext cx="6602413" cy="3023727"/>
          </a:xfrm>
          <a:prstGeom prst="wedgeRoundRectCallout">
            <a:avLst>
              <a:gd name="adj1" fmla="val -48725"/>
              <a:gd name="adj2" fmla="val 7459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400" dirty="0"/>
              <a:t>I work in a youth club, everyone says we are irrelevant and old-fashioned but where else is the work so embedded in the community? The workers are off the estate: many were members themselves. Young people hear about the club from their parents, we’re part of their scene…each generation makes the club their own.</a:t>
            </a:r>
          </a:p>
        </p:txBody>
      </p:sp>
      <p:sp>
        <p:nvSpPr>
          <p:cNvPr id="3" name="Title 2"/>
          <p:cNvSpPr>
            <a:spLocks noGrp="1"/>
          </p:cNvSpPr>
          <p:nvPr>
            <p:ph type="title"/>
          </p:nvPr>
        </p:nvSpPr>
        <p:spPr/>
        <p:txBody>
          <a:bodyPr/>
          <a:lstStyle/>
          <a:p>
            <a:r>
              <a:rPr lang="en-GB" b="1" dirty="0"/>
              <a:t>Er </a:t>
            </a:r>
            <a:r>
              <a:rPr lang="en-GB" b="1" dirty="0" err="1"/>
              <a:t>enghraifft</a:t>
            </a:r>
            <a:r>
              <a:rPr lang="en-GB" b="1" dirty="0"/>
              <a:t>, </a:t>
            </a:r>
            <a:r>
              <a:rPr lang="en-GB" b="1" dirty="0" err="1"/>
              <a:t>dywed</a:t>
            </a:r>
            <a:r>
              <a:rPr lang="en-GB" b="1" dirty="0"/>
              <a:t> </a:t>
            </a:r>
            <a:r>
              <a:rPr lang="en-GB" b="1" dirty="0" err="1"/>
              <a:t>gweithwyr</a:t>
            </a:r>
            <a:r>
              <a:rPr lang="en-GB" b="1" dirty="0"/>
              <a:t>:</a:t>
            </a:r>
            <a:br>
              <a:rPr lang="en-GB" b="1" dirty="0"/>
            </a:br>
            <a:r>
              <a:rPr lang="en-GB" b="1" dirty="0">
                <a:solidFill>
                  <a:schemeClr val="accent5">
                    <a:lumMod val="75000"/>
                  </a:schemeClr>
                </a:solidFill>
              </a:rPr>
              <a:t>For example, workers say:</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12239" y="5245226"/>
            <a:ext cx="66024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54072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ular Callout 1"/>
          <p:cNvSpPr/>
          <p:nvPr/>
        </p:nvSpPr>
        <p:spPr>
          <a:xfrm>
            <a:off x="2792556" y="1990970"/>
            <a:ext cx="6379841" cy="2876060"/>
          </a:xfrm>
          <a:prstGeom prst="wedgeRoundRectCallout">
            <a:avLst>
              <a:gd name="adj1" fmla="val -48725"/>
              <a:gd name="adj2" fmla="val 7459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GB" sz="2200" dirty="0"/>
              <a:t>The Duke of Edinburgh’s Award is fantastic. Ok, so we do appeal to lots of kids who achieve more, they’ve got needs too, but we also run groups aimed at including disaffected young people. Our young people get a tremendous sense of achievement; a nationally recognised qualification…</a:t>
            </a:r>
          </a:p>
        </p:txBody>
      </p:sp>
      <p:sp>
        <p:nvSpPr>
          <p:cNvPr id="3" name="Title 2"/>
          <p:cNvSpPr>
            <a:spLocks noGrp="1"/>
          </p:cNvSpPr>
          <p:nvPr>
            <p:ph type="title"/>
          </p:nvPr>
        </p:nvSpPr>
        <p:spPr/>
        <p:txBody>
          <a:bodyPr/>
          <a:lstStyle/>
          <a:p>
            <a:r>
              <a:rPr lang="en-GB" b="1" dirty="0"/>
              <a:t>Er </a:t>
            </a:r>
            <a:r>
              <a:rPr lang="en-GB" b="1" dirty="0" err="1"/>
              <a:t>enghraifft</a:t>
            </a:r>
            <a:r>
              <a:rPr lang="en-GB" b="1" dirty="0"/>
              <a:t>, </a:t>
            </a:r>
            <a:r>
              <a:rPr lang="en-GB" b="1" dirty="0" err="1"/>
              <a:t>dywed</a:t>
            </a:r>
            <a:r>
              <a:rPr lang="en-GB" b="1" dirty="0"/>
              <a:t> </a:t>
            </a:r>
            <a:r>
              <a:rPr lang="en-GB" b="1" dirty="0" err="1"/>
              <a:t>gweithwyr</a:t>
            </a:r>
            <a:r>
              <a:rPr lang="en-GB" b="1" dirty="0"/>
              <a:t>:</a:t>
            </a:r>
            <a:br>
              <a:rPr lang="en-GB" b="1" dirty="0"/>
            </a:br>
            <a:r>
              <a:rPr lang="en-GB" b="1" dirty="0">
                <a:solidFill>
                  <a:schemeClr val="accent5">
                    <a:lumMod val="75000"/>
                  </a:schemeClr>
                </a:solidFill>
              </a:rPr>
              <a:t>For example, workers say: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9957" y="5124130"/>
            <a:ext cx="6602413"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99262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0" name="Rectangle 6"/>
          <p:cNvSpPr>
            <a:spLocks noGrp="1" noChangeArrowheads="1"/>
          </p:cNvSpPr>
          <p:nvPr>
            <p:ph type="title"/>
          </p:nvPr>
        </p:nvSpPr>
        <p:spPr/>
        <p:txBody>
          <a:bodyPr>
            <a:normAutofit/>
          </a:bodyPr>
          <a:lstStyle/>
          <a:p>
            <a:r>
              <a:rPr lang="en-GB" b="1" i="0" dirty="0" err="1">
                <a:effectLst/>
              </a:rPr>
              <a:t>Yr</a:t>
            </a:r>
            <a:r>
              <a:rPr lang="en-GB" b="1" i="0" dirty="0">
                <a:effectLst/>
              </a:rPr>
              <a:t> </a:t>
            </a:r>
            <a:r>
              <a:rPr lang="en-GB" b="1" i="0" dirty="0" err="1">
                <a:effectLst/>
              </a:rPr>
              <a:t>ystod</a:t>
            </a:r>
            <a:r>
              <a:rPr lang="en-GB" b="1" i="0" dirty="0">
                <a:effectLst/>
              </a:rPr>
              <a:t> </a:t>
            </a:r>
            <a:r>
              <a:rPr lang="en-GB" b="1" i="0" dirty="0" err="1">
                <a:effectLst/>
              </a:rPr>
              <a:t>eang</a:t>
            </a:r>
            <a:r>
              <a:rPr lang="en-GB" b="1" i="0" dirty="0">
                <a:effectLst/>
              </a:rPr>
              <a:t> o </a:t>
            </a:r>
            <a:r>
              <a:rPr lang="en-GB" b="1" i="0" dirty="0" err="1">
                <a:effectLst/>
              </a:rPr>
              <a:t>waith</a:t>
            </a:r>
            <a:r>
              <a:rPr lang="en-GB" b="1" i="0" dirty="0">
                <a:effectLst/>
              </a:rPr>
              <a:t> Ieuenctid</a:t>
            </a:r>
            <a:br>
              <a:rPr lang="en-GB" b="0" i="0" dirty="0">
                <a:solidFill>
                  <a:srgbClr val="3C4043"/>
                </a:solidFill>
                <a:effectLst/>
              </a:rPr>
            </a:br>
            <a:r>
              <a:rPr lang="en-GB" altLang="en-US" b="1" dirty="0">
                <a:solidFill>
                  <a:schemeClr val="accent5">
                    <a:lumMod val="75000"/>
                  </a:schemeClr>
                </a:solidFill>
              </a:rPr>
              <a:t>The wide range of youth work</a:t>
            </a:r>
            <a:endParaRPr lang="en-US" altLang="en-US" b="1" dirty="0">
              <a:solidFill>
                <a:schemeClr val="accent5">
                  <a:lumMod val="75000"/>
                </a:schemeClr>
              </a:solidFill>
            </a:endParaRPr>
          </a:p>
        </p:txBody>
      </p:sp>
      <p:sp>
        <p:nvSpPr>
          <p:cNvPr id="11267" name="Rectangle 3"/>
          <p:cNvSpPr>
            <a:spLocks noGrp="1" noChangeArrowheads="1"/>
          </p:cNvSpPr>
          <p:nvPr>
            <p:ph sz="half" idx="1"/>
          </p:nvPr>
        </p:nvSpPr>
        <p:spPr/>
        <p:txBody>
          <a:bodyPr>
            <a:normAutofit fontScale="92500" lnSpcReduction="10000"/>
          </a:bodyPr>
          <a:lstStyle/>
          <a:p>
            <a:pPr eaLnBrk="1" hangingPunct="1">
              <a:lnSpc>
                <a:spcPct val="80000"/>
              </a:lnSpc>
            </a:pPr>
            <a:r>
              <a:rPr lang="en-GB" altLang="en-US" sz="2400" dirty="0"/>
              <a:t>Mae </a:t>
            </a:r>
            <a:r>
              <a:rPr lang="en-GB" altLang="en-US" sz="2400" dirty="0" err="1"/>
              <a:t>angen</a:t>
            </a:r>
            <a:r>
              <a:rPr lang="en-GB" altLang="en-US" sz="2400" dirty="0"/>
              <a:t> </a:t>
            </a:r>
            <a:r>
              <a:rPr lang="en-GB" altLang="en-US" sz="2400" dirty="0" err="1"/>
              <a:t>i</a:t>
            </a:r>
            <a:r>
              <a:rPr lang="en-GB" altLang="en-US" sz="2400" dirty="0"/>
              <a:t> </a:t>
            </a:r>
            <a:r>
              <a:rPr lang="en-GB" altLang="en-US" sz="2400" dirty="0" err="1"/>
              <a:t>weithwyr</a:t>
            </a:r>
            <a:r>
              <a:rPr lang="en-GB" altLang="en-US" sz="2400" dirty="0"/>
              <a:t> </a:t>
            </a:r>
            <a:r>
              <a:rPr lang="en-GB" altLang="en-US" sz="2400" dirty="0" err="1"/>
              <a:t>ieuenctid</a:t>
            </a:r>
            <a:r>
              <a:rPr lang="en-GB" altLang="en-US" sz="2400" dirty="0"/>
              <a:t> </a:t>
            </a:r>
            <a:r>
              <a:rPr lang="en-GB" altLang="en-US" sz="2400" dirty="0" err="1"/>
              <a:t>ddathlu</a:t>
            </a:r>
            <a:r>
              <a:rPr lang="en-GB" altLang="en-US" sz="2400" dirty="0"/>
              <a:t> </a:t>
            </a:r>
            <a:r>
              <a:rPr lang="en-GB" altLang="en-US" sz="2400" dirty="0" err="1"/>
              <a:t>eu</a:t>
            </a:r>
            <a:r>
              <a:rPr lang="en-GB" altLang="en-US" sz="2400" dirty="0"/>
              <a:t> bod </a:t>
            </a:r>
            <a:r>
              <a:rPr lang="en-GB" altLang="en-US" sz="2400" dirty="0" err="1"/>
              <a:t>yn</a:t>
            </a:r>
            <a:r>
              <a:rPr lang="en-GB" altLang="en-US" sz="2400" dirty="0"/>
              <a:t> </a:t>
            </a:r>
            <a:r>
              <a:rPr lang="en-GB" altLang="en-US" sz="2400" dirty="0" err="1"/>
              <a:t>gweithio</a:t>
            </a:r>
            <a:r>
              <a:rPr lang="en-GB" altLang="en-US" sz="2400" dirty="0"/>
              <a:t> </a:t>
            </a:r>
            <a:r>
              <a:rPr lang="en-GB" altLang="en-US" sz="2400" dirty="0" err="1"/>
              <a:t>mewn</a:t>
            </a:r>
            <a:r>
              <a:rPr lang="en-GB" altLang="en-US" sz="2400" dirty="0"/>
              <a:t> </a:t>
            </a:r>
            <a:r>
              <a:rPr lang="en-GB" altLang="en-US" sz="2400" dirty="0" err="1"/>
              <a:t>ystod</a:t>
            </a:r>
            <a:r>
              <a:rPr lang="en-GB" altLang="en-US" sz="2400" dirty="0"/>
              <a:t> o </a:t>
            </a:r>
            <a:r>
              <a:rPr lang="en-GB" altLang="en-US" sz="2400" dirty="0" err="1"/>
              <a:t>wahanol</a:t>
            </a:r>
            <a:r>
              <a:rPr lang="en-GB" altLang="en-US" sz="2400" dirty="0"/>
              <a:t> </a:t>
            </a:r>
            <a:r>
              <a:rPr lang="en-GB" altLang="en-US" sz="2400" dirty="0" err="1"/>
              <a:t>ffyrdd</a:t>
            </a:r>
            <a:r>
              <a:rPr lang="en-GB" altLang="en-US" sz="2400" dirty="0"/>
              <a:t>.</a:t>
            </a:r>
          </a:p>
          <a:p>
            <a:pPr eaLnBrk="1" hangingPunct="1">
              <a:lnSpc>
                <a:spcPct val="80000"/>
              </a:lnSpc>
            </a:pPr>
            <a:r>
              <a:rPr lang="en-GB" altLang="en-US" sz="2400" dirty="0" err="1"/>
              <a:t>Mae'r</a:t>
            </a:r>
            <a:r>
              <a:rPr lang="en-GB" altLang="en-US" sz="2400" dirty="0"/>
              <a:t> </a:t>
            </a:r>
            <a:r>
              <a:rPr lang="en-GB" altLang="en-US" sz="2400" dirty="0" err="1"/>
              <a:t>lefel</a:t>
            </a:r>
            <a:r>
              <a:rPr lang="en-GB" altLang="en-US" sz="2400" dirty="0"/>
              <a:t> hon o </a:t>
            </a:r>
            <a:r>
              <a:rPr lang="en-GB" altLang="en-US" sz="2400" dirty="0" err="1"/>
              <a:t>wahaniaethu</a:t>
            </a:r>
            <a:r>
              <a:rPr lang="en-GB" altLang="en-US" sz="2400" dirty="0"/>
              <a:t> </a:t>
            </a:r>
            <a:r>
              <a:rPr lang="en-GB" altLang="en-US" sz="2400" dirty="0" err="1"/>
              <a:t>yn</a:t>
            </a:r>
            <a:r>
              <a:rPr lang="en-GB" altLang="en-US" sz="2400" dirty="0"/>
              <a:t> </a:t>
            </a:r>
            <a:r>
              <a:rPr lang="en-GB" altLang="en-US" sz="2400" dirty="0" err="1"/>
              <a:t>golygu</a:t>
            </a:r>
            <a:r>
              <a:rPr lang="en-GB" altLang="en-US" sz="2400" dirty="0"/>
              <a:t> bod </a:t>
            </a:r>
            <a:r>
              <a:rPr lang="en-GB" altLang="en-US" sz="2400" dirty="0" err="1"/>
              <a:t>anghenion</a:t>
            </a:r>
            <a:r>
              <a:rPr lang="en-GB" altLang="en-US" sz="2400" dirty="0"/>
              <a:t> </a:t>
            </a:r>
            <a:r>
              <a:rPr lang="en-GB" altLang="en-US" sz="2400" dirty="0" err="1"/>
              <a:t>ystod</a:t>
            </a:r>
            <a:r>
              <a:rPr lang="en-GB" altLang="en-US" sz="2400" dirty="0"/>
              <a:t> </a:t>
            </a:r>
            <a:r>
              <a:rPr lang="en-GB" altLang="en-US" sz="2400" dirty="0" err="1"/>
              <a:t>eang</a:t>
            </a:r>
            <a:r>
              <a:rPr lang="en-GB" altLang="en-US" sz="2400" dirty="0"/>
              <a:t> o </a:t>
            </a:r>
            <a:r>
              <a:rPr lang="en-GB" altLang="en-US" sz="2400" dirty="0" err="1"/>
              <a:t>bobl</a:t>
            </a:r>
            <a:r>
              <a:rPr lang="en-GB" altLang="en-US" sz="2400" dirty="0"/>
              <a:t> </a:t>
            </a:r>
            <a:r>
              <a:rPr lang="en-GB" altLang="en-US" sz="2400" dirty="0" err="1"/>
              <a:t>ifanc</a:t>
            </a:r>
            <a:r>
              <a:rPr lang="en-GB" altLang="en-US" sz="2400" dirty="0"/>
              <a:t> </a:t>
            </a:r>
            <a:r>
              <a:rPr lang="en-GB" altLang="en-US" sz="2400" dirty="0" err="1"/>
              <a:t>yn</a:t>
            </a:r>
            <a:r>
              <a:rPr lang="en-GB" altLang="en-US" sz="2400" dirty="0"/>
              <a:t> </a:t>
            </a:r>
            <a:r>
              <a:rPr lang="en-GB" altLang="en-US" sz="2400" dirty="0" err="1"/>
              <a:t>cael</a:t>
            </a:r>
            <a:r>
              <a:rPr lang="en-GB" altLang="en-US" sz="2400" dirty="0"/>
              <a:t> </a:t>
            </a:r>
            <a:r>
              <a:rPr lang="en-GB" altLang="en-US" sz="2400" dirty="0" err="1"/>
              <a:t>eu</a:t>
            </a:r>
            <a:r>
              <a:rPr lang="en-GB" altLang="en-US" sz="2400" dirty="0"/>
              <a:t> </a:t>
            </a:r>
            <a:r>
              <a:rPr lang="en-GB" altLang="en-US" sz="2400" dirty="0" err="1"/>
              <a:t>diwallu</a:t>
            </a:r>
            <a:r>
              <a:rPr lang="en-GB" altLang="en-US" sz="2400" dirty="0"/>
              <a:t>.</a:t>
            </a:r>
          </a:p>
          <a:p>
            <a:pPr eaLnBrk="1" hangingPunct="1">
              <a:lnSpc>
                <a:spcPct val="80000"/>
              </a:lnSpc>
            </a:pPr>
            <a:r>
              <a:rPr lang="en-GB" altLang="en-US" sz="2400" dirty="0"/>
              <a:t>Yn </a:t>
            </a:r>
            <a:r>
              <a:rPr lang="en-GB" altLang="en-US" sz="2400" dirty="0" err="1"/>
              <a:t>ogystal</a:t>
            </a:r>
            <a:r>
              <a:rPr lang="en-GB" altLang="en-US" sz="2400" dirty="0"/>
              <a:t>, gallant </a:t>
            </a:r>
            <a:r>
              <a:rPr lang="en-GB" altLang="en-US" sz="2400" dirty="0" err="1"/>
              <a:t>symud</a:t>
            </a:r>
            <a:r>
              <a:rPr lang="en-GB" altLang="en-US" sz="2400" dirty="0"/>
              <a:t> </a:t>
            </a:r>
            <a:r>
              <a:rPr lang="en-GB" altLang="en-US" sz="2400" dirty="0" err="1"/>
              <a:t>ymlaen</a:t>
            </a:r>
            <a:r>
              <a:rPr lang="en-GB" altLang="en-US" sz="2400" dirty="0"/>
              <a:t> </a:t>
            </a:r>
            <a:r>
              <a:rPr lang="en-GB" altLang="en-US" sz="2400" dirty="0" err="1"/>
              <a:t>i</a:t>
            </a:r>
            <a:r>
              <a:rPr lang="en-GB" altLang="en-US" sz="2400" dirty="0"/>
              <a:t> </a:t>
            </a:r>
            <a:r>
              <a:rPr lang="en-GB" altLang="en-US" sz="2400" dirty="0" err="1"/>
              <a:t>wahanol</a:t>
            </a:r>
            <a:r>
              <a:rPr lang="en-GB" altLang="en-US" sz="2400" dirty="0"/>
              <a:t> </a:t>
            </a:r>
            <a:r>
              <a:rPr lang="en-GB" altLang="en-US" sz="2400" dirty="0" err="1"/>
              <a:t>bethau</a:t>
            </a:r>
            <a:r>
              <a:rPr lang="en-GB" altLang="en-US" sz="2400" dirty="0"/>
              <a:t> </a:t>
            </a:r>
            <a:r>
              <a:rPr lang="en-GB" altLang="en-US" sz="2400" dirty="0" err="1"/>
              <a:t>wrth</a:t>
            </a:r>
            <a:r>
              <a:rPr lang="en-GB" altLang="en-US" sz="2400" dirty="0"/>
              <a:t> </a:t>
            </a:r>
            <a:r>
              <a:rPr lang="en-GB" altLang="en-US" sz="2400" dirty="0" err="1"/>
              <a:t>i'w</a:t>
            </a:r>
            <a:r>
              <a:rPr lang="en-GB" altLang="en-US" sz="2400" dirty="0"/>
              <a:t> </a:t>
            </a:r>
            <a:r>
              <a:rPr lang="en-GB" altLang="en-US" sz="2400" dirty="0" err="1"/>
              <a:t>hanghenion</a:t>
            </a:r>
            <a:r>
              <a:rPr lang="en-GB" altLang="en-US" sz="2400" dirty="0"/>
              <a:t> </a:t>
            </a:r>
            <a:r>
              <a:rPr lang="en-GB" altLang="en-US" sz="2400" dirty="0" err="1"/>
              <a:t>newid</a:t>
            </a:r>
            <a:r>
              <a:rPr lang="en-GB" altLang="en-US" sz="2400" dirty="0"/>
              <a:t>.</a:t>
            </a:r>
          </a:p>
          <a:p>
            <a:pPr eaLnBrk="1" hangingPunct="1">
              <a:lnSpc>
                <a:spcPct val="80000"/>
              </a:lnSpc>
            </a:pPr>
            <a:r>
              <a:rPr lang="en-GB" altLang="en-US" sz="2400" dirty="0"/>
              <a:t>Mae </a:t>
            </a:r>
            <a:r>
              <a:rPr lang="en-GB" altLang="en-US" sz="2400" dirty="0" err="1"/>
              <a:t>gweithwyr</a:t>
            </a:r>
            <a:r>
              <a:rPr lang="en-GB" altLang="en-US" sz="2400" dirty="0"/>
              <a:t> </a:t>
            </a:r>
            <a:r>
              <a:rPr lang="en-GB" altLang="en-US" sz="2400" dirty="0" err="1"/>
              <a:t>ieuenctid</a:t>
            </a:r>
            <a:r>
              <a:rPr lang="en-GB" altLang="en-US" sz="2400" dirty="0"/>
              <a:t> </a:t>
            </a:r>
            <a:r>
              <a:rPr lang="en-GB" altLang="en-US" sz="2400" dirty="0" err="1"/>
              <a:t>yn</a:t>
            </a:r>
            <a:r>
              <a:rPr lang="en-GB" altLang="en-US" sz="2400" dirty="0"/>
              <a:t> </a:t>
            </a:r>
            <a:r>
              <a:rPr lang="en-GB" altLang="en-US" sz="2400" dirty="0" err="1"/>
              <a:t>cynnig</a:t>
            </a:r>
            <a:r>
              <a:rPr lang="en-GB" altLang="en-US" sz="2400" dirty="0"/>
              <a:t> </a:t>
            </a:r>
            <a:r>
              <a:rPr lang="en-GB" altLang="en-US" sz="2400" dirty="0" err="1"/>
              <a:t>gwasanaeth</a:t>
            </a:r>
            <a:r>
              <a:rPr lang="en-GB" altLang="en-US" sz="2400" dirty="0"/>
              <a:t> </a:t>
            </a:r>
            <a:r>
              <a:rPr lang="en-GB" altLang="en-US" sz="2400" dirty="0" err="1"/>
              <a:t>hygyrch</a:t>
            </a:r>
            <a:r>
              <a:rPr lang="en-GB" altLang="en-US" sz="2400" dirty="0"/>
              <a:t> a </a:t>
            </a:r>
            <a:r>
              <a:rPr lang="en-GB" altLang="en-US" sz="2400" dirty="0" err="1"/>
              <a:t>gwahaniaethol</a:t>
            </a:r>
            <a:r>
              <a:rPr lang="en-GB" altLang="en-US" sz="2400" dirty="0"/>
              <a:t> </a:t>
            </a:r>
            <a:r>
              <a:rPr lang="en-GB" altLang="en-US" sz="2400" dirty="0" err="1"/>
              <a:t>iawn</a:t>
            </a:r>
            <a:r>
              <a:rPr lang="en-GB" altLang="en-US" sz="2400" dirty="0"/>
              <a:t>.</a:t>
            </a:r>
          </a:p>
          <a:p>
            <a:pPr marL="0" indent="0" algn="r" eaLnBrk="1" hangingPunct="1">
              <a:lnSpc>
                <a:spcPct val="80000"/>
              </a:lnSpc>
              <a:buNone/>
            </a:pPr>
            <a:r>
              <a:rPr lang="en-GB" altLang="en-US" sz="2400" dirty="0"/>
              <a:t>(Harrison &amp; Wise, 2005, t. 14)</a:t>
            </a:r>
          </a:p>
        </p:txBody>
      </p:sp>
      <p:sp>
        <p:nvSpPr>
          <p:cNvPr id="2" name="Content Placeholder 1">
            <a:extLst>
              <a:ext uri="{FF2B5EF4-FFF2-40B4-BE49-F238E27FC236}">
                <a16:creationId xmlns:a16="http://schemas.microsoft.com/office/drawing/2014/main" id="{74F3561E-ED88-9B77-D612-EF65D905C087}"/>
              </a:ext>
            </a:extLst>
          </p:cNvPr>
          <p:cNvSpPr>
            <a:spLocks noGrp="1"/>
          </p:cNvSpPr>
          <p:nvPr>
            <p:ph sz="half" idx="2"/>
          </p:nvPr>
        </p:nvSpPr>
        <p:spPr/>
        <p:txBody>
          <a:bodyPr>
            <a:normAutofit fontScale="92500" lnSpcReduction="10000"/>
          </a:bodyPr>
          <a:lstStyle/>
          <a:p>
            <a:pPr>
              <a:lnSpc>
                <a:spcPct val="80000"/>
              </a:lnSpc>
            </a:pPr>
            <a:r>
              <a:rPr lang="en-GB" altLang="en-US" sz="2600" dirty="0">
                <a:solidFill>
                  <a:schemeClr val="accent5">
                    <a:lumMod val="75000"/>
                  </a:schemeClr>
                </a:solidFill>
              </a:rPr>
              <a:t>There is a need for youth workers to celebrate that they work in a range of different ways. </a:t>
            </a:r>
          </a:p>
          <a:p>
            <a:pPr>
              <a:lnSpc>
                <a:spcPct val="80000"/>
              </a:lnSpc>
            </a:pPr>
            <a:r>
              <a:rPr lang="en-GB" altLang="en-US" sz="2600" dirty="0">
                <a:solidFill>
                  <a:schemeClr val="accent5">
                    <a:lumMod val="75000"/>
                  </a:schemeClr>
                </a:solidFill>
              </a:rPr>
              <a:t>This level of differentiation means that a wide range of young people have their needs met. </a:t>
            </a:r>
          </a:p>
          <a:p>
            <a:pPr>
              <a:lnSpc>
                <a:spcPct val="80000"/>
              </a:lnSpc>
            </a:pPr>
            <a:r>
              <a:rPr lang="en-GB" altLang="en-US" sz="2600" dirty="0">
                <a:solidFill>
                  <a:schemeClr val="accent5">
                    <a:lumMod val="75000"/>
                  </a:schemeClr>
                </a:solidFill>
              </a:rPr>
              <a:t>Additionally, they can move on to different things as their needs change.  </a:t>
            </a:r>
          </a:p>
          <a:p>
            <a:pPr>
              <a:lnSpc>
                <a:spcPct val="80000"/>
              </a:lnSpc>
            </a:pPr>
            <a:r>
              <a:rPr lang="en-GB" altLang="en-US" sz="2600" dirty="0">
                <a:solidFill>
                  <a:schemeClr val="accent5">
                    <a:lumMod val="75000"/>
                  </a:schemeClr>
                </a:solidFill>
              </a:rPr>
              <a:t>Youth workers offer a highly accessible and differentiated service.</a:t>
            </a:r>
          </a:p>
          <a:p>
            <a:pPr algn="r">
              <a:lnSpc>
                <a:spcPct val="80000"/>
              </a:lnSpc>
              <a:buNone/>
            </a:pPr>
            <a:r>
              <a:rPr lang="en-GB" altLang="en-US" sz="2600" dirty="0">
                <a:solidFill>
                  <a:schemeClr val="accent5">
                    <a:lumMod val="75000"/>
                  </a:schemeClr>
                </a:solidFill>
              </a:rPr>
              <a:t>(Harrison &amp; Wise, 2005, p. 14)</a:t>
            </a:r>
          </a:p>
          <a:p>
            <a:endParaRPr lang="en-GB" dirty="0"/>
          </a:p>
        </p:txBody>
      </p:sp>
    </p:spTree>
    <p:extLst>
      <p:ext uri="{BB962C8B-B14F-4D97-AF65-F5344CB8AC3E}">
        <p14:creationId xmlns:p14="http://schemas.microsoft.com/office/powerpoint/2010/main" val="37149360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E8CD400-8E06-95A6-5F79-64C9CF62EFBA}"/>
              </a:ext>
            </a:extLst>
          </p:cNvPr>
          <p:cNvSpPr>
            <a:spLocks noGrp="1"/>
          </p:cNvSpPr>
          <p:nvPr>
            <p:ph type="title"/>
          </p:nvPr>
        </p:nvSpPr>
        <p:spPr>
          <a:xfrm>
            <a:off x="541175" y="365126"/>
            <a:ext cx="11178073" cy="1325563"/>
          </a:xfrm>
        </p:spPr>
        <p:txBody>
          <a:bodyPr>
            <a:noAutofit/>
          </a:bodyPr>
          <a:lstStyle/>
          <a:p>
            <a:r>
              <a:rPr lang="en-GB" sz="3200" b="1" dirty="0"/>
              <a:t>Mae </a:t>
            </a:r>
            <a:r>
              <a:rPr lang="en-GB" sz="3200" b="1" dirty="0" err="1"/>
              <a:t>gweithio</a:t>
            </a:r>
            <a:r>
              <a:rPr lang="en-GB" sz="3200" b="1" dirty="0"/>
              <a:t> </a:t>
            </a:r>
            <a:r>
              <a:rPr lang="en-GB" sz="3200" b="1" dirty="0" err="1"/>
              <a:t>mewn</a:t>
            </a:r>
            <a:r>
              <a:rPr lang="en-GB" sz="3200" b="1" dirty="0"/>
              <a:t> </a:t>
            </a:r>
            <a:r>
              <a:rPr lang="en-GB" sz="3200" b="1" dirty="0" err="1"/>
              <a:t>gwahanol</a:t>
            </a:r>
            <a:r>
              <a:rPr lang="en-GB" sz="3200" b="1" dirty="0"/>
              <a:t> </a:t>
            </a:r>
            <a:r>
              <a:rPr lang="en-GB" sz="3200" b="1" dirty="0" err="1"/>
              <a:t>ffyrdd</a:t>
            </a:r>
            <a:r>
              <a:rPr lang="en-GB" sz="3200" b="1" dirty="0"/>
              <a:t> </a:t>
            </a:r>
            <a:r>
              <a:rPr lang="en-GB" sz="3200" b="1" dirty="0" err="1"/>
              <a:t>yn</a:t>
            </a:r>
            <a:r>
              <a:rPr lang="en-GB" sz="3200" b="1" dirty="0"/>
              <a:t> </a:t>
            </a:r>
            <a:r>
              <a:rPr lang="en-GB" sz="3200" b="1" dirty="0" err="1"/>
              <a:t>gofyn</a:t>
            </a:r>
            <a:r>
              <a:rPr lang="en-GB" sz="3200" b="1" dirty="0"/>
              <a:t> am </a:t>
            </a:r>
            <a:r>
              <a:rPr lang="en-GB" sz="3200" b="1" dirty="0" err="1"/>
              <a:t>ystod</a:t>
            </a:r>
            <a:r>
              <a:rPr lang="en-GB" sz="3200" b="1" dirty="0"/>
              <a:t> o </a:t>
            </a:r>
            <a:r>
              <a:rPr lang="en-GB" sz="3200" b="1" dirty="0" err="1"/>
              <a:t>sgiliau</a:t>
            </a:r>
            <a:r>
              <a:rPr lang="en-GB" sz="3200" b="1" dirty="0"/>
              <a:t>…</a:t>
            </a:r>
            <a:br>
              <a:rPr lang="en-GB" sz="3200" dirty="0"/>
            </a:br>
            <a:r>
              <a:rPr lang="en-GB" sz="3200" b="1" dirty="0">
                <a:solidFill>
                  <a:schemeClr val="accent5">
                    <a:lumMod val="75000"/>
                  </a:schemeClr>
                </a:solidFill>
              </a:rPr>
              <a:t>Working in different ways requires a range of skills</a:t>
            </a:r>
            <a:r>
              <a:rPr lang="en-GB" sz="3200" dirty="0">
                <a:solidFill>
                  <a:schemeClr val="accent5">
                    <a:lumMod val="75000"/>
                  </a:schemeClr>
                </a:solidFill>
              </a:rPr>
              <a:t>…</a:t>
            </a:r>
          </a:p>
        </p:txBody>
      </p:sp>
      <p:pic>
        <p:nvPicPr>
          <p:cNvPr id="12292" name="Picture 5"/>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a:xfrm>
            <a:off x="3862872" y="2903744"/>
            <a:ext cx="4258342" cy="2919582"/>
          </a:xfrm>
          <a:noFill/>
        </p:spPr>
      </p:pic>
      <p:sp>
        <p:nvSpPr>
          <p:cNvPr id="12291" name="Rectangle 3"/>
          <p:cNvSpPr>
            <a:spLocks noGrp="1" noChangeArrowheads="1"/>
          </p:cNvSpPr>
          <p:nvPr>
            <p:ph sz="half" idx="2"/>
          </p:nvPr>
        </p:nvSpPr>
        <p:spPr>
          <a:xfrm>
            <a:off x="6297149" y="2104173"/>
            <a:ext cx="5181600" cy="4351338"/>
          </a:xfrm>
        </p:spPr>
        <p:txBody>
          <a:bodyPr/>
          <a:lstStyle/>
          <a:p>
            <a:pPr eaLnBrk="1" hangingPunct="1"/>
            <a:r>
              <a:rPr lang="en-GB" altLang="en-US" sz="2500" dirty="0">
                <a:solidFill>
                  <a:schemeClr val="accent5">
                    <a:lumMod val="75000"/>
                  </a:schemeClr>
                </a:solidFill>
              </a:rPr>
              <a:t>Youth workers are multi-talented…</a:t>
            </a:r>
          </a:p>
        </p:txBody>
      </p:sp>
      <p:sp>
        <p:nvSpPr>
          <p:cNvPr id="5" name="TextBox 4">
            <a:extLst>
              <a:ext uri="{FF2B5EF4-FFF2-40B4-BE49-F238E27FC236}">
                <a16:creationId xmlns:a16="http://schemas.microsoft.com/office/drawing/2014/main" id="{9AFA2BE3-4864-D41A-C7C7-D349C22C4E69}"/>
              </a:ext>
            </a:extLst>
          </p:cNvPr>
          <p:cNvSpPr txBox="1"/>
          <p:nvPr/>
        </p:nvSpPr>
        <p:spPr>
          <a:xfrm>
            <a:off x="838200" y="2104173"/>
            <a:ext cx="4859694" cy="861774"/>
          </a:xfrm>
          <a:prstGeom prst="rect">
            <a:avLst/>
          </a:prstGeom>
          <a:noFill/>
        </p:spPr>
        <p:txBody>
          <a:bodyPr wrap="square">
            <a:spAutoFit/>
          </a:bodyPr>
          <a:lstStyle/>
          <a:p>
            <a:pPr marL="285750" indent="-285750">
              <a:buFont typeface="Arial" panose="020B0604020202020204" pitchFamily="34" charset="0"/>
              <a:buChar char="•"/>
            </a:pPr>
            <a:r>
              <a:rPr lang="en-GB" sz="2500" dirty="0"/>
              <a:t>Mae </a:t>
            </a:r>
            <a:r>
              <a:rPr lang="en-GB" sz="2500" dirty="0" err="1"/>
              <a:t>gweithwyr</a:t>
            </a:r>
            <a:r>
              <a:rPr lang="en-GB" sz="2500" dirty="0"/>
              <a:t> </a:t>
            </a:r>
            <a:r>
              <a:rPr lang="en-GB" sz="2500" dirty="0" err="1"/>
              <a:t>ieuenctid</a:t>
            </a:r>
            <a:r>
              <a:rPr lang="en-GB" sz="2500" dirty="0"/>
              <a:t> </a:t>
            </a:r>
            <a:r>
              <a:rPr lang="en-GB" sz="2500" dirty="0" err="1"/>
              <a:t>yn</a:t>
            </a:r>
            <a:r>
              <a:rPr lang="en-GB" sz="2500" dirty="0"/>
              <a:t> </a:t>
            </a:r>
            <a:r>
              <a:rPr lang="en-GB" sz="2500" dirty="0" err="1"/>
              <a:t>aml-dalentog</a:t>
            </a:r>
            <a:r>
              <a:rPr lang="en-GB" dirty="0"/>
              <a:t>…</a:t>
            </a:r>
          </a:p>
        </p:txBody>
      </p:sp>
    </p:spTree>
    <p:extLst>
      <p:ext uri="{BB962C8B-B14F-4D97-AF65-F5344CB8AC3E}">
        <p14:creationId xmlns:p14="http://schemas.microsoft.com/office/powerpoint/2010/main" val="12041964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normAutofit/>
          </a:bodyPr>
          <a:lstStyle/>
          <a:p>
            <a:pPr eaLnBrk="1" hangingPunct="1"/>
            <a:r>
              <a:rPr lang="en-GB" altLang="en-US" sz="3200" b="1" dirty="0"/>
              <a:t>Gwaith Ieuenctid: </a:t>
            </a:r>
            <a:r>
              <a:rPr lang="en-GB" altLang="en-US" sz="3200" b="1" dirty="0" err="1"/>
              <a:t>Adnabod</a:t>
            </a:r>
            <a:r>
              <a:rPr lang="en-GB" altLang="en-US" sz="3200" b="1" dirty="0"/>
              <a:t> y </a:t>
            </a:r>
            <a:r>
              <a:rPr lang="en-GB" altLang="en-US" sz="3200" b="1" dirty="0" err="1"/>
              <a:t>Sgiliau</a:t>
            </a:r>
            <a:r>
              <a:rPr lang="en-GB" altLang="en-US" sz="3200" b="1" dirty="0"/>
              <a:t> </a:t>
            </a:r>
            <a:r>
              <a:rPr lang="en-GB" altLang="en-US" sz="3200" b="1" dirty="0" err="1"/>
              <a:t>a'r</a:t>
            </a:r>
            <a:r>
              <a:rPr lang="en-GB" altLang="en-US" sz="3200" b="1" dirty="0"/>
              <a:t> </a:t>
            </a:r>
            <a:r>
              <a:rPr lang="en-GB" altLang="en-US" sz="3200" b="1" dirty="0" err="1"/>
              <a:t>Gwerthoedd</a:t>
            </a:r>
            <a:br>
              <a:rPr lang="en-GB" altLang="en-US" sz="3200" b="1" dirty="0"/>
            </a:br>
            <a:r>
              <a:rPr lang="en-GB" altLang="en-US" sz="3200" b="1" dirty="0">
                <a:solidFill>
                  <a:schemeClr val="accent5">
                    <a:lumMod val="75000"/>
                  </a:schemeClr>
                </a:solidFill>
              </a:rPr>
              <a:t>Youth Work: Identifying the Skills and Values</a:t>
            </a:r>
            <a:r>
              <a:rPr lang="en-GB" altLang="en-US" sz="3200" dirty="0">
                <a:solidFill>
                  <a:schemeClr val="accent5">
                    <a:lumMod val="75000"/>
                  </a:schemeClr>
                </a:solidFill>
              </a:rPr>
              <a:t> </a:t>
            </a:r>
          </a:p>
        </p:txBody>
      </p:sp>
      <p:sp>
        <p:nvSpPr>
          <p:cNvPr id="13315" name="Rectangle 4"/>
          <p:cNvSpPr>
            <a:spLocks noGrp="1" noChangeArrowheads="1"/>
          </p:cNvSpPr>
          <p:nvPr>
            <p:ph sz="half" idx="1"/>
          </p:nvPr>
        </p:nvSpPr>
        <p:spPr/>
        <p:txBody>
          <a:bodyPr>
            <a:normAutofit/>
          </a:bodyPr>
          <a:lstStyle/>
          <a:p>
            <a:pPr eaLnBrk="1" hangingPunct="1"/>
            <a:r>
              <a:rPr lang="en-GB" altLang="en-US" sz="3200" dirty="0"/>
              <a:t>Gwaith </a:t>
            </a:r>
            <a:r>
              <a:rPr lang="en-GB" altLang="en-US" sz="3200" dirty="0" err="1"/>
              <a:t>grŵp</a:t>
            </a:r>
            <a:r>
              <a:rPr lang="en-GB" altLang="en-US" sz="3200" dirty="0"/>
              <a:t>:</a:t>
            </a:r>
          </a:p>
          <a:p>
            <a:pPr lvl="1"/>
            <a:r>
              <a:rPr lang="en-GB" altLang="en-US" dirty="0" err="1"/>
              <a:t>Mewn</a:t>
            </a:r>
            <a:r>
              <a:rPr lang="en-GB" altLang="en-US" dirty="0"/>
              <a:t> </a:t>
            </a:r>
            <a:r>
              <a:rPr lang="en-GB" altLang="en-US" dirty="0" err="1"/>
              <a:t>grwpiau</a:t>
            </a:r>
            <a:r>
              <a:rPr lang="en-GB" altLang="en-US" dirty="0"/>
              <a:t> </a:t>
            </a:r>
            <a:r>
              <a:rPr lang="en-GB" altLang="en-US" dirty="0" err="1"/>
              <a:t>darllenwch</a:t>
            </a:r>
            <a:r>
              <a:rPr lang="en-GB" altLang="en-US" dirty="0"/>
              <a:t> </a:t>
            </a:r>
            <a:r>
              <a:rPr lang="en-GB" altLang="en-US" dirty="0" err="1"/>
              <a:t>hysbyseb</a:t>
            </a:r>
            <a:r>
              <a:rPr lang="en-GB" altLang="en-US" dirty="0"/>
              <a:t> </a:t>
            </a:r>
            <a:r>
              <a:rPr lang="en-GB" altLang="en-US" dirty="0" err="1"/>
              <a:t>swydd</a:t>
            </a:r>
            <a:r>
              <a:rPr lang="en-GB" altLang="en-US" dirty="0"/>
              <a:t> </a:t>
            </a:r>
            <a:r>
              <a:rPr lang="en-GB" altLang="en-US" dirty="0" err="1"/>
              <a:t>gweithiwr</a:t>
            </a:r>
            <a:r>
              <a:rPr lang="en-GB" altLang="en-US" dirty="0"/>
              <a:t> </a:t>
            </a:r>
            <a:r>
              <a:rPr lang="en-GB" altLang="en-US" dirty="0" err="1"/>
              <a:t>ieuenctid</a:t>
            </a:r>
            <a:r>
              <a:rPr lang="en-GB" altLang="en-US" dirty="0"/>
              <a:t>, a </a:t>
            </a:r>
            <a:r>
              <a:rPr lang="en-GB" altLang="en-US" dirty="0" err="1"/>
              <a:t>nodwch</a:t>
            </a:r>
            <a:r>
              <a:rPr lang="en-GB" altLang="en-US" dirty="0"/>
              <a:t> y </a:t>
            </a:r>
            <a:r>
              <a:rPr lang="en-GB" altLang="en-US" dirty="0" err="1"/>
              <a:t>sgiliau</a:t>
            </a:r>
            <a:r>
              <a:rPr lang="en-GB" altLang="en-US" dirty="0"/>
              <a:t> </a:t>
            </a:r>
            <a:r>
              <a:rPr lang="en-GB" altLang="en-US" dirty="0" err="1"/>
              <a:t>sydd</a:t>
            </a:r>
            <a:r>
              <a:rPr lang="en-GB" altLang="en-US" dirty="0"/>
              <a:t> </a:t>
            </a:r>
            <a:r>
              <a:rPr lang="en-GB" altLang="en-US" dirty="0" err="1"/>
              <a:t>eu</a:t>
            </a:r>
            <a:r>
              <a:rPr lang="en-GB" altLang="en-US" dirty="0"/>
              <a:t> </a:t>
            </a:r>
            <a:r>
              <a:rPr lang="en-GB" altLang="en-US" dirty="0" err="1"/>
              <a:t>hangen</a:t>
            </a:r>
            <a:r>
              <a:rPr lang="en-GB" altLang="en-US" dirty="0"/>
              <a:t> </a:t>
            </a:r>
            <a:r>
              <a:rPr lang="en-GB" altLang="en-US" dirty="0" err="1"/>
              <a:t>i</a:t>
            </a:r>
            <a:r>
              <a:rPr lang="en-GB" altLang="en-US" dirty="0"/>
              <a:t> </a:t>
            </a:r>
            <a:r>
              <a:rPr lang="en-GB" altLang="en-US" dirty="0" err="1"/>
              <a:t>ymgymryd</a:t>
            </a:r>
            <a:r>
              <a:rPr lang="en-GB" altLang="en-US" dirty="0"/>
              <a:t> </a:t>
            </a:r>
            <a:r>
              <a:rPr lang="en-GB" altLang="en-US" dirty="0" err="1"/>
              <a:t>â'r</a:t>
            </a:r>
            <a:r>
              <a:rPr lang="en-GB" altLang="en-US" dirty="0"/>
              <a:t> </a:t>
            </a:r>
            <a:r>
              <a:rPr lang="en-GB" altLang="en-US" dirty="0" err="1"/>
              <a:t>swydd</a:t>
            </a:r>
            <a:r>
              <a:rPr lang="en-GB" altLang="en-US" dirty="0"/>
              <a:t> </a:t>
            </a:r>
            <a:r>
              <a:rPr lang="en-GB" altLang="en-US" dirty="0" err="1"/>
              <a:t>yn</a:t>
            </a:r>
            <a:r>
              <a:rPr lang="en-GB" altLang="en-US" dirty="0"/>
              <a:t> </a:t>
            </a:r>
            <a:r>
              <a:rPr lang="en-GB" altLang="en-US" dirty="0" err="1"/>
              <a:t>effeithiol</a:t>
            </a:r>
            <a:r>
              <a:rPr lang="en-GB" altLang="en-US" sz="2800" dirty="0"/>
              <a:t>.</a:t>
            </a:r>
          </a:p>
          <a:p>
            <a:pPr eaLnBrk="1" hangingPunct="1"/>
            <a:r>
              <a:rPr lang="en-GB" altLang="en-US" sz="3200" dirty="0" err="1"/>
              <a:t>Rhowch</a:t>
            </a:r>
            <a:r>
              <a:rPr lang="en-GB" altLang="en-US" sz="3200" dirty="0"/>
              <a:t> </a:t>
            </a:r>
            <a:r>
              <a:rPr lang="en-GB" altLang="en-US" sz="3200" dirty="0" err="1"/>
              <a:t>adborth</a:t>
            </a:r>
            <a:r>
              <a:rPr lang="en-GB" altLang="en-US" sz="3200" dirty="0"/>
              <a:t> </a:t>
            </a:r>
            <a:r>
              <a:rPr lang="en-GB" altLang="en-US" sz="3200" dirty="0" err="1"/>
              <a:t>ar</a:t>
            </a:r>
            <a:r>
              <a:rPr lang="en-GB" altLang="en-US" sz="3200" dirty="0"/>
              <a:t> </a:t>
            </a:r>
            <a:r>
              <a:rPr lang="en-GB" altLang="en-US" sz="3200" dirty="0" err="1"/>
              <a:t>eich</a:t>
            </a:r>
            <a:r>
              <a:rPr lang="en-GB" altLang="en-US" sz="3200" dirty="0"/>
              <a:t> </a:t>
            </a:r>
            <a:r>
              <a:rPr lang="en-GB" altLang="en-US" sz="3200" dirty="0" err="1"/>
              <a:t>canfyddiadau</a:t>
            </a:r>
            <a:endParaRPr lang="en-GB" altLang="en-US" sz="3200" dirty="0"/>
          </a:p>
        </p:txBody>
      </p:sp>
      <p:sp>
        <p:nvSpPr>
          <p:cNvPr id="2" name="Content Placeholder 1">
            <a:extLst>
              <a:ext uri="{FF2B5EF4-FFF2-40B4-BE49-F238E27FC236}">
                <a16:creationId xmlns:a16="http://schemas.microsoft.com/office/drawing/2014/main" id="{36FDA1D4-768F-07E0-03FA-81343DC0FFDA}"/>
              </a:ext>
            </a:extLst>
          </p:cNvPr>
          <p:cNvSpPr>
            <a:spLocks noGrp="1"/>
          </p:cNvSpPr>
          <p:nvPr>
            <p:ph sz="half" idx="2"/>
          </p:nvPr>
        </p:nvSpPr>
        <p:spPr/>
        <p:txBody>
          <a:bodyPr/>
          <a:lstStyle/>
          <a:p>
            <a:r>
              <a:rPr lang="en-GB" altLang="en-US" sz="3200" dirty="0">
                <a:solidFill>
                  <a:schemeClr val="accent5">
                    <a:lumMod val="75000"/>
                  </a:schemeClr>
                </a:solidFill>
              </a:rPr>
              <a:t>Group work:</a:t>
            </a:r>
          </a:p>
          <a:p>
            <a:pPr lvl="1"/>
            <a:r>
              <a:rPr lang="en-GB" altLang="en-US" dirty="0">
                <a:solidFill>
                  <a:schemeClr val="accent5">
                    <a:lumMod val="75000"/>
                  </a:schemeClr>
                </a:solidFill>
              </a:rPr>
              <a:t>In groups read the youth worker job advertisement, and identify the skills needed to effectively undertake the post.</a:t>
            </a:r>
          </a:p>
          <a:p>
            <a:r>
              <a:rPr lang="en-GB" altLang="en-US" sz="3200" dirty="0">
                <a:solidFill>
                  <a:schemeClr val="accent5">
                    <a:lumMod val="75000"/>
                  </a:schemeClr>
                </a:solidFill>
              </a:rPr>
              <a:t>Feedback your findings </a:t>
            </a:r>
          </a:p>
          <a:p>
            <a:endParaRPr lang="en-GB" dirty="0"/>
          </a:p>
        </p:txBody>
      </p:sp>
    </p:spTree>
    <p:extLst>
      <p:ext uri="{BB962C8B-B14F-4D97-AF65-F5344CB8AC3E}">
        <p14:creationId xmlns:p14="http://schemas.microsoft.com/office/powerpoint/2010/main" val="23887512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b="1" dirty="0" err="1"/>
              <a:t>Adnabod</a:t>
            </a:r>
            <a:r>
              <a:rPr lang="en-GB" altLang="en-US" b="1" dirty="0"/>
              <a:t> y </a:t>
            </a:r>
            <a:r>
              <a:rPr lang="en-GB" altLang="en-US" b="1" dirty="0" err="1"/>
              <a:t>sgiliau</a:t>
            </a:r>
            <a:br>
              <a:rPr lang="en-GB" altLang="en-US" b="1" dirty="0"/>
            </a:br>
            <a:r>
              <a:rPr lang="en-GB" altLang="en-US" b="1" dirty="0">
                <a:solidFill>
                  <a:schemeClr val="accent5">
                    <a:lumMod val="75000"/>
                  </a:schemeClr>
                </a:solidFill>
              </a:rPr>
              <a:t>Identifying the skills</a:t>
            </a:r>
            <a:r>
              <a:rPr lang="en-GB" altLang="en-US" dirty="0">
                <a:solidFill>
                  <a:schemeClr val="accent5">
                    <a:lumMod val="75000"/>
                  </a:schemeClr>
                </a:solidFill>
              </a:rPr>
              <a:t> </a:t>
            </a:r>
          </a:p>
        </p:txBody>
      </p:sp>
      <p:sp>
        <p:nvSpPr>
          <p:cNvPr id="14339" name="Rectangle 4"/>
          <p:cNvSpPr>
            <a:spLocks noGrp="1" noChangeArrowheads="1"/>
          </p:cNvSpPr>
          <p:nvPr>
            <p:ph sz="half" idx="1"/>
          </p:nvPr>
        </p:nvSpPr>
        <p:spPr/>
        <p:txBody>
          <a:bodyPr>
            <a:noAutofit/>
          </a:bodyPr>
          <a:lstStyle/>
          <a:p>
            <a:pPr eaLnBrk="1" hangingPunct="1">
              <a:lnSpc>
                <a:spcPct val="80000"/>
              </a:lnSpc>
            </a:pPr>
            <a:r>
              <a:rPr lang="en-GB" altLang="en-US" sz="2200" dirty="0" err="1"/>
              <a:t>Cyfathrebu</a:t>
            </a:r>
            <a:r>
              <a:rPr lang="en-GB" altLang="en-US" sz="2200" dirty="0"/>
              <a:t> ac </a:t>
            </a:r>
            <a:r>
              <a:rPr lang="en-GB" altLang="en-US" sz="2200" dirty="0" err="1"/>
              <a:t>ymgysylltu</a:t>
            </a:r>
            <a:r>
              <a:rPr lang="en-GB" altLang="en-US" sz="2200" dirty="0"/>
              <a:t> </a:t>
            </a:r>
            <a:r>
              <a:rPr lang="en-GB" altLang="en-US" sz="2200" dirty="0" err="1"/>
              <a:t>effeithiol</a:t>
            </a:r>
            <a:endParaRPr lang="en-GB" altLang="en-US" sz="2200" dirty="0"/>
          </a:p>
          <a:p>
            <a:pPr eaLnBrk="1" hangingPunct="1">
              <a:lnSpc>
                <a:spcPct val="80000"/>
              </a:lnSpc>
            </a:pPr>
            <a:r>
              <a:rPr lang="en-GB" altLang="en-US" sz="2200" dirty="0" err="1"/>
              <a:t>Gwrando</a:t>
            </a:r>
            <a:r>
              <a:rPr lang="en-GB" altLang="en-US" sz="2200" dirty="0"/>
              <a:t>, </a:t>
            </a:r>
            <a:r>
              <a:rPr lang="en-GB" altLang="en-US" sz="2200" dirty="0" err="1"/>
              <a:t>cwestiynu</a:t>
            </a:r>
            <a:r>
              <a:rPr lang="en-GB" altLang="en-US" sz="2200" dirty="0"/>
              <a:t>, </a:t>
            </a:r>
            <a:r>
              <a:rPr lang="en-GB" altLang="en-US" sz="2200" dirty="0" err="1"/>
              <a:t>deall</a:t>
            </a:r>
            <a:r>
              <a:rPr lang="en-GB" altLang="en-US" sz="2200" dirty="0"/>
              <a:t> ac </a:t>
            </a:r>
            <a:r>
              <a:rPr lang="en-GB" altLang="en-US" sz="2200" dirty="0" err="1"/>
              <a:t>ymateb</a:t>
            </a:r>
            <a:r>
              <a:rPr lang="en-GB" altLang="en-US" sz="2200" dirty="0"/>
              <a:t> </a:t>
            </a:r>
            <a:r>
              <a:rPr lang="en-GB" altLang="en-US" sz="2200" dirty="0" err="1"/>
              <a:t>i'r</a:t>
            </a:r>
            <a:r>
              <a:rPr lang="en-GB" altLang="en-US" sz="2200" dirty="0"/>
              <a:t> </a:t>
            </a:r>
            <a:r>
              <a:rPr lang="en-GB" altLang="en-US" sz="2200" dirty="0" err="1"/>
              <a:t>hyn</a:t>
            </a:r>
            <a:r>
              <a:rPr lang="en-GB" altLang="en-US" sz="2200" dirty="0"/>
              <a:t> </a:t>
            </a:r>
            <a:r>
              <a:rPr lang="en-GB" altLang="en-US" sz="2200" dirty="0" err="1"/>
              <a:t>sy'n</a:t>
            </a:r>
            <a:r>
              <a:rPr lang="en-GB" altLang="en-US" sz="2200" dirty="0"/>
              <a:t> </a:t>
            </a:r>
            <a:r>
              <a:rPr lang="en-GB" altLang="en-US" sz="2200" dirty="0" err="1"/>
              <a:t>cael</a:t>
            </a:r>
            <a:r>
              <a:rPr lang="en-GB" altLang="en-US" sz="2200" dirty="0"/>
              <a:t> </a:t>
            </a:r>
            <a:r>
              <a:rPr lang="en-GB" altLang="en-US" sz="2200" dirty="0" err="1"/>
              <a:t>ei</a:t>
            </a:r>
            <a:r>
              <a:rPr lang="en-GB" altLang="en-US" sz="2200" dirty="0"/>
              <a:t> </a:t>
            </a:r>
            <a:r>
              <a:rPr lang="en-GB" altLang="en-US" sz="2200" dirty="0" err="1"/>
              <a:t>gyfathrebu</a:t>
            </a:r>
            <a:endParaRPr lang="en-GB" altLang="en-US" sz="2200" dirty="0"/>
          </a:p>
          <a:p>
            <a:pPr eaLnBrk="1" hangingPunct="1">
              <a:lnSpc>
                <a:spcPct val="80000"/>
              </a:lnSpc>
            </a:pPr>
            <a:r>
              <a:rPr lang="en-GB" altLang="en-US" sz="2200" dirty="0" err="1"/>
              <a:t>Mae'n</a:t>
            </a:r>
            <a:r>
              <a:rPr lang="en-GB" altLang="en-US" sz="2200" dirty="0"/>
              <a:t> </a:t>
            </a:r>
            <a:r>
              <a:rPr lang="en-GB" altLang="en-US" sz="2200" dirty="0" err="1"/>
              <a:t>bwysig</a:t>
            </a:r>
            <a:r>
              <a:rPr lang="en-GB" altLang="en-US" sz="2200" dirty="0"/>
              <a:t> </a:t>
            </a:r>
            <a:r>
              <a:rPr lang="en-GB" altLang="en-US" sz="2200" dirty="0" err="1"/>
              <a:t>gallu</a:t>
            </a:r>
            <a:r>
              <a:rPr lang="en-GB" altLang="en-US" sz="2200" dirty="0"/>
              <a:t> </a:t>
            </a:r>
            <a:r>
              <a:rPr lang="en-GB" altLang="en-US" sz="2200" dirty="0" err="1"/>
              <a:t>cyfathrebu</a:t>
            </a:r>
            <a:r>
              <a:rPr lang="en-GB" altLang="en-US" sz="2200" dirty="0"/>
              <a:t> </a:t>
            </a:r>
            <a:r>
              <a:rPr lang="en-GB" altLang="en-US" sz="2200" dirty="0" err="1"/>
              <a:t>ar</a:t>
            </a:r>
            <a:r>
              <a:rPr lang="en-GB" altLang="en-US" sz="2200" dirty="0"/>
              <a:t> sail un-</a:t>
            </a:r>
            <a:r>
              <a:rPr lang="en-GB" altLang="en-US" sz="2200" dirty="0" err="1"/>
              <a:t>i</a:t>
            </a:r>
            <a:r>
              <a:rPr lang="en-GB" altLang="en-US" sz="2200" dirty="0"/>
              <a:t>-un ac </a:t>
            </a:r>
            <a:r>
              <a:rPr lang="en-GB" altLang="en-US" sz="2200" dirty="0" err="1"/>
              <a:t>mewn</a:t>
            </a:r>
            <a:r>
              <a:rPr lang="en-GB" altLang="en-US" sz="2200" dirty="0"/>
              <a:t> </a:t>
            </a:r>
            <a:r>
              <a:rPr lang="en-GB" altLang="en-US" sz="2200" dirty="0" err="1"/>
              <a:t>cyd-destun</a:t>
            </a:r>
            <a:r>
              <a:rPr lang="en-GB" altLang="en-US" sz="2200" dirty="0"/>
              <a:t> </a:t>
            </a:r>
            <a:r>
              <a:rPr lang="en-GB" altLang="en-US" sz="2200" dirty="0" err="1"/>
              <a:t>grŵp</a:t>
            </a:r>
            <a:endParaRPr lang="en-GB" altLang="en-US" sz="2200" dirty="0"/>
          </a:p>
          <a:p>
            <a:pPr eaLnBrk="1" hangingPunct="1">
              <a:lnSpc>
                <a:spcPct val="80000"/>
              </a:lnSpc>
            </a:pPr>
            <a:r>
              <a:rPr lang="en-GB" altLang="en-US" sz="2200" dirty="0" err="1"/>
              <a:t>Nid</a:t>
            </a:r>
            <a:r>
              <a:rPr lang="en-GB" altLang="en-US" sz="2200" dirty="0"/>
              <a:t> </a:t>
            </a:r>
            <a:r>
              <a:rPr lang="en-GB" altLang="en-US" sz="2200" dirty="0" err="1"/>
              <a:t>yw</a:t>
            </a:r>
            <a:r>
              <a:rPr lang="en-GB" altLang="en-US" sz="2200" dirty="0"/>
              <a:t> </a:t>
            </a:r>
            <a:r>
              <a:rPr lang="en-GB" altLang="en-US" sz="2200" dirty="0" err="1"/>
              <a:t>cyfathrebu</a:t>
            </a:r>
            <a:r>
              <a:rPr lang="en-GB" altLang="en-US" sz="2200" dirty="0"/>
              <a:t> </a:t>
            </a:r>
            <a:r>
              <a:rPr lang="en-GB" altLang="en-US" sz="2200" dirty="0" err="1"/>
              <a:t>yn</a:t>
            </a:r>
            <a:r>
              <a:rPr lang="en-GB" altLang="en-US" sz="2200" dirty="0"/>
              <a:t> </a:t>
            </a:r>
            <a:r>
              <a:rPr lang="en-GB" altLang="en-US" sz="2200" dirty="0" err="1"/>
              <a:t>ymwneud</a:t>
            </a:r>
            <a:r>
              <a:rPr lang="en-GB" altLang="en-US" sz="2200" dirty="0"/>
              <a:t> </a:t>
            </a:r>
            <a:r>
              <a:rPr lang="en-GB" altLang="en-US" sz="2200" dirty="0" err="1"/>
              <a:t>â’r</a:t>
            </a:r>
            <a:r>
              <a:rPr lang="en-GB" altLang="en-US" sz="2200" dirty="0"/>
              <a:t> </a:t>
            </a:r>
            <a:r>
              <a:rPr lang="en-GB" altLang="en-US" sz="2200" dirty="0" err="1"/>
              <a:t>geiriau</a:t>
            </a:r>
            <a:r>
              <a:rPr lang="en-GB" altLang="en-US" sz="2200" dirty="0"/>
              <a:t> a </a:t>
            </a:r>
            <a:r>
              <a:rPr lang="en-GB" altLang="en-US" sz="2200" dirty="0" err="1"/>
              <a:t>ddefnyddiwch</a:t>
            </a:r>
            <a:r>
              <a:rPr lang="en-GB" altLang="en-US" sz="2200" dirty="0"/>
              <a:t> </a:t>
            </a:r>
            <a:r>
              <a:rPr lang="en-GB" altLang="en-US" sz="2200" dirty="0" err="1"/>
              <a:t>yn</a:t>
            </a:r>
            <a:r>
              <a:rPr lang="en-GB" altLang="en-US" sz="2200" dirty="0"/>
              <a:t> </a:t>
            </a:r>
            <a:r>
              <a:rPr lang="en-GB" altLang="en-US" sz="2200" dirty="0" err="1"/>
              <a:t>unig</a:t>
            </a:r>
            <a:r>
              <a:rPr lang="en-GB" altLang="en-US" sz="2200" dirty="0"/>
              <a:t>, </a:t>
            </a:r>
            <a:r>
              <a:rPr lang="en-GB" altLang="en-US" sz="2200" dirty="0" err="1"/>
              <a:t>ond</a:t>
            </a:r>
            <a:r>
              <a:rPr lang="en-GB" altLang="en-US" sz="2200" dirty="0"/>
              <a:t> </a:t>
            </a:r>
            <a:r>
              <a:rPr lang="en-GB" altLang="en-US" sz="2200" dirty="0" err="1"/>
              <a:t>hefyd</a:t>
            </a:r>
            <a:r>
              <a:rPr lang="en-GB" altLang="en-US" sz="2200" dirty="0"/>
              <a:t> </a:t>
            </a:r>
            <a:r>
              <a:rPr lang="en-GB" altLang="en-US" sz="2200" dirty="0" err="1"/>
              <a:t>eich</a:t>
            </a:r>
            <a:r>
              <a:rPr lang="en-GB" altLang="en-US" sz="2200" dirty="0"/>
              <a:t> dull o </a:t>
            </a:r>
            <a:r>
              <a:rPr lang="en-GB" altLang="en-US" sz="2200" dirty="0" err="1"/>
              <a:t>siarad</a:t>
            </a:r>
            <a:r>
              <a:rPr lang="en-GB" altLang="en-US" sz="2200" dirty="0"/>
              <a:t>, </a:t>
            </a:r>
            <a:r>
              <a:rPr lang="en-GB" altLang="en-US" sz="2200" dirty="0" err="1"/>
              <a:t>iaith</a:t>
            </a:r>
            <a:r>
              <a:rPr lang="en-GB" altLang="en-US" sz="2200" dirty="0"/>
              <a:t> y </a:t>
            </a:r>
            <a:r>
              <a:rPr lang="en-GB" altLang="en-US" sz="2200" dirty="0" err="1"/>
              <a:t>corff</a:t>
            </a:r>
            <a:r>
              <a:rPr lang="en-GB" altLang="en-US" sz="2200" dirty="0"/>
              <a:t> ac, </a:t>
            </a:r>
            <a:r>
              <a:rPr lang="en-GB" altLang="en-US" sz="2200" dirty="0" err="1"/>
              <a:t>yn</a:t>
            </a:r>
            <a:r>
              <a:rPr lang="en-GB" altLang="en-US" sz="2200" dirty="0"/>
              <a:t> </a:t>
            </a:r>
            <a:r>
              <a:rPr lang="en-GB" altLang="en-US" sz="2200" dirty="0" err="1"/>
              <a:t>anad</a:t>
            </a:r>
            <a:r>
              <a:rPr lang="en-GB" altLang="en-US" sz="2200" dirty="0"/>
              <a:t> dim, pa mor </a:t>
            </a:r>
            <a:r>
              <a:rPr lang="en-GB" altLang="en-US" sz="2200" dirty="0" err="1"/>
              <a:t>effeithiol</a:t>
            </a:r>
            <a:r>
              <a:rPr lang="en-GB" altLang="en-US" sz="2200" dirty="0"/>
              <a:t> </a:t>
            </a:r>
            <a:r>
              <a:rPr lang="en-GB" altLang="en-US" sz="2200" dirty="0" err="1"/>
              <a:t>yr</a:t>
            </a:r>
            <a:r>
              <a:rPr lang="en-GB" altLang="en-US" sz="2200" dirty="0"/>
              <a:t> </a:t>
            </a:r>
            <a:r>
              <a:rPr lang="en-GB" altLang="en-US" sz="2200" dirty="0" err="1"/>
              <a:t>ydych</a:t>
            </a:r>
            <a:r>
              <a:rPr lang="en-GB" altLang="en-US" sz="2200" dirty="0"/>
              <a:t> </a:t>
            </a:r>
            <a:r>
              <a:rPr lang="en-GB" altLang="en-US" sz="2200" dirty="0" err="1"/>
              <a:t>yn</a:t>
            </a:r>
            <a:r>
              <a:rPr lang="en-GB" altLang="en-US" sz="2200" dirty="0"/>
              <a:t> </a:t>
            </a:r>
            <a:r>
              <a:rPr lang="en-GB" altLang="en-US" sz="2200" dirty="0" err="1"/>
              <a:t>gwrando</a:t>
            </a:r>
            <a:r>
              <a:rPr lang="en-GB" altLang="en-US" sz="2200" dirty="0"/>
              <a:t> </a:t>
            </a:r>
            <a:r>
              <a:rPr lang="en-GB" altLang="en-US" sz="2200" dirty="0" err="1"/>
              <a:t>arno</a:t>
            </a:r>
            <a:r>
              <a:rPr lang="en-GB" altLang="en-US" sz="2200" dirty="0"/>
              <a:t>.</a:t>
            </a:r>
          </a:p>
        </p:txBody>
      </p:sp>
      <p:sp>
        <p:nvSpPr>
          <p:cNvPr id="2" name="Content Placeholder 1">
            <a:extLst>
              <a:ext uri="{FF2B5EF4-FFF2-40B4-BE49-F238E27FC236}">
                <a16:creationId xmlns:a16="http://schemas.microsoft.com/office/drawing/2014/main" id="{0D6F41EE-9B9A-B80C-477F-2549FE75301F}"/>
              </a:ext>
            </a:extLst>
          </p:cNvPr>
          <p:cNvSpPr>
            <a:spLocks noGrp="1"/>
          </p:cNvSpPr>
          <p:nvPr>
            <p:ph sz="half" idx="2"/>
          </p:nvPr>
        </p:nvSpPr>
        <p:spPr/>
        <p:txBody>
          <a:bodyPr>
            <a:normAutofit/>
          </a:bodyPr>
          <a:lstStyle/>
          <a:p>
            <a:pPr>
              <a:lnSpc>
                <a:spcPct val="80000"/>
              </a:lnSpc>
            </a:pPr>
            <a:r>
              <a:rPr lang="en-GB" altLang="en-US" sz="2200" dirty="0">
                <a:solidFill>
                  <a:schemeClr val="accent5">
                    <a:lumMod val="75000"/>
                  </a:schemeClr>
                </a:solidFill>
              </a:rPr>
              <a:t>Effective communication and engagement</a:t>
            </a:r>
          </a:p>
          <a:p>
            <a:pPr>
              <a:lnSpc>
                <a:spcPct val="80000"/>
              </a:lnSpc>
            </a:pPr>
            <a:r>
              <a:rPr lang="en-GB" altLang="en-US" sz="2200" dirty="0">
                <a:solidFill>
                  <a:schemeClr val="accent5">
                    <a:lumMod val="75000"/>
                  </a:schemeClr>
                </a:solidFill>
              </a:rPr>
              <a:t>Listening, questioning, understanding and responding to what is being communicated</a:t>
            </a:r>
          </a:p>
          <a:p>
            <a:pPr>
              <a:lnSpc>
                <a:spcPct val="80000"/>
              </a:lnSpc>
            </a:pPr>
            <a:r>
              <a:rPr lang="en-GB" altLang="en-US" sz="2200" dirty="0">
                <a:solidFill>
                  <a:schemeClr val="accent5">
                    <a:lumMod val="75000"/>
                  </a:schemeClr>
                </a:solidFill>
              </a:rPr>
              <a:t>It is important to be able to communicate both on a one-to-one basis and in a group context</a:t>
            </a:r>
          </a:p>
          <a:p>
            <a:pPr>
              <a:lnSpc>
                <a:spcPct val="80000"/>
              </a:lnSpc>
            </a:pPr>
            <a:r>
              <a:rPr lang="en-GB" altLang="en-US" sz="2200" dirty="0">
                <a:solidFill>
                  <a:schemeClr val="accent5">
                    <a:lumMod val="75000"/>
                  </a:schemeClr>
                </a:solidFill>
              </a:rPr>
              <a:t>Communication is not just about the words you use, but also your manner of speaking, body language and, above all, the effectiveness with which you listen</a:t>
            </a:r>
          </a:p>
          <a:p>
            <a:endParaRPr lang="en-GB" dirty="0"/>
          </a:p>
        </p:txBody>
      </p:sp>
    </p:spTree>
    <p:extLst>
      <p:ext uri="{BB962C8B-B14F-4D97-AF65-F5344CB8AC3E}">
        <p14:creationId xmlns:p14="http://schemas.microsoft.com/office/powerpoint/2010/main" val="1111704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b="1" dirty="0" err="1"/>
              <a:t>Adnabod</a:t>
            </a:r>
            <a:r>
              <a:rPr lang="en-GB" altLang="en-US" b="1" dirty="0"/>
              <a:t> y </a:t>
            </a:r>
            <a:r>
              <a:rPr lang="en-GB" altLang="en-US" b="1" dirty="0" err="1"/>
              <a:t>sgiliau</a:t>
            </a:r>
            <a:br>
              <a:rPr lang="en-GB" altLang="en-US" b="1" dirty="0"/>
            </a:br>
            <a:r>
              <a:rPr lang="en-GB" altLang="en-US" b="1" dirty="0">
                <a:solidFill>
                  <a:schemeClr val="accent5">
                    <a:lumMod val="75000"/>
                  </a:schemeClr>
                </a:solidFill>
              </a:rPr>
              <a:t>Identifying the skills</a:t>
            </a:r>
            <a:r>
              <a:rPr lang="en-GB" altLang="en-US" dirty="0">
                <a:solidFill>
                  <a:schemeClr val="accent5">
                    <a:lumMod val="75000"/>
                  </a:schemeClr>
                </a:solidFill>
              </a:rPr>
              <a:t> </a:t>
            </a:r>
          </a:p>
        </p:txBody>
      </p:sp>
      <p:sp>
        <p:nvSpPr>
          <p:cNvPr id="15363" name="Rectangle 4"/>
          <p:cNvSpPr>
            <a:spLocks noGrp="1" noChangeArrowheads="1"/>
          </p:cNvSpPr>
          <p:nvPr>
            <p:ph sz="half" idx="1"/>
          </p:nvPr>
        </p:nvSpPr>
        <p:spPr/>
        <p:txBody>
          <a:bodyPr>
            <a:noAutofit/>
          </a:bodyPr>
          <a:lstStyle/>
          <a:p>
            <a:pPr eaLnBrk="1" hangingPunct="1">
              <a:lnSpc>
                <a:spcPct val="80000"/>
              </a:lnSpc>
            </a:pPr>
            <a:r>
              <a:rPr lang="en-GB" altLang="en-US" sz="2300" dirty="0" err="1"/>
              <a:t>Sefydlu</a:t>
            </a:r>
            <a:r>
              <a:rPr lang="en-GB" altLang="en-US" sz="2300" dirty="0"/>
              <a:t> </a:t>
            </a:r>
            <a:r>
              <a:rPr lang="en-GB" altLang="en-US" sz="2300" dirty="0" err="1"/>
              <a:t>perthynas</a:t>
            </a:r>
            <a:r>
              <a:rPr lang="en-GB" altLang="en-US" sz="2300" dirty="0"/>
              <a:t> a </a:t>
            </a:r>
            <a:r>
              <a:rPr lang="en-GB" altLang="en-US" sz="2300" dirty="0" err="1"/>
              <a:t>pherthnasoedd</a:t>
            </a:r>
            <a:r>
              <a:rPr lang="en-GB" altLang="en-US" sz="2300" dirty="0"/>
              <a:t> </a:t>
            </a:r>
            <a:r>
              <a:rPr lang="en-GB" altLang="en-US" sz="2300" dirty="0" err="1"/>
              <a:t>parchus</a:t>
            </a:r>
            <a:r>
              <a:rPr lang="en-GB" altLang="en-US" sz="2300" dirty="0"/>
              <a:t>, </a:t>
            </a:r>
            <a:r>
              <a:rPr lang="en-GB" altLang="en-US" sz="2300" dirty="0" err="1"/>
              <a:t>llawn</a:t>
            </a:r>
            <a:r>
              <a:rPr lang="en-GB" altLang="en-US" sz="2300" dirty="0"/>
              <a:t> </a:t>
            </a:r>
            <a:r>
              <a:rPr lang="en-GB" altLang="en-US" sz="2300" dirty="0" err="1"/>
              <a:t>ymddiriedaeth</a:t>
            </a:r>
            <a:endParaRPr lang="en-GB" altLang="en-US" sz="2300" dirty="0"/>
          </a:p>
          <a:p>
            <a:pPr eaLnBrk="1" hangingPunct="1">
              <a:lnSpc>
                <a:spcPct val="80000"/>
              </a:lnSpc>
            </a:pPr>
            <a:r>
              <a:rPr lang="en-GB" altLang="en-US" sz="2300" dirty="0" err="1"/>
              <a:t>Meithrin</a:t>
            </a:r>
            <a:r>
              <a:rPr lang="en-GB" altLang="en-US" sz="2300" dirty="0"/>
              <a:t> </a:t>
            </a:r>
            <a:r>
              <a:rPr lang="en-GB" altLang="en-US" sz="2300" dirty="0" err="1"/>
              <a:t>perthnasoedd</a:t>
            </a:r>
            <a:r>
              <a:rPr lang="en-GB" altLang="en-US" sz="2300" dirty="0"/>
              <a:t> </a:t>
            </a:r>
            <a:r>
              <a:rPr lang="en-GB" altLang="en-US" sz="2300" dirty="0" err="1"/>
              <a:t>agored</a:t>
            </a:r>
            <a:r>
              <a:rPr lang="en-GB" altLang="en-US" sz="2300" dirty="0"/>
              <a:t> a </a:t>
            </a:r>
            <a:r>
              <a:rPr lang="en-GB" altLang="en-US" sz="2300" dirty="0" err="1"/>
              <a:t>gonest</a:t>
            </a:r>
            <a:r>
              <a:rPr lang="en-GB" altLang="en-US" sz="2300" dirty="0"/>
              <a:t> </a:t>
            </a:r>
            <a:r>
              <a:rPr lang="en-GB" altLang="en-US" sz="2300" dirty="0" err="1"/>
              <a:t>trwy</a:t>
            </a:r>
            <a:r>
              <a:rPr lang="en-GB" altLang="en-US" sz="2300" dirty="0"/>
              <a:t> </a:t>
            </a:r>
            <a:r>
              <a:rPr lang="en-GB" altLang="en-US" sz="2300" dirty="0" err="1"/>
              <a:t>barchu</a:t>
            </a:r>
            <a:r>
              <a:rPr lang="en-GB" altLang="en-US" sz="2300" dirty="0"/>
              <a:t> </a:t>
            </a:r>
            <a:r>
              <a:rPr lang="en-GB" altLang="en-US" sz="2300" dirty="0" err="1"/>
              <a:t>pobl</a:t>
            </a:r>
            <a:r>
              <a:rPr lang="en-GB" altLang="en-US" sz="2300" dirty="0"/>
              <a:t> </a:t>
            </a:r>
            <a:r>
              <a:rPr lang="en-GB" altLang="en-US" sz="2300" dirty="0" err="1"/>
              <a:t>ifanc</a:t>
            </a:r>
            <a:r>
              <a:rPr lang="en-GB" altLang="en-US" sz="2300" dirty="0"/>
              <a:t> a </a:t>
            </a:r>
            <a:r>
              <a:rPr lang="en-GB" altLang="en-US" sz="2300" dirty="0" err="1"/>
              <a:t>gwneud</a:t>
            </a:r>
            <a:r>
              <a:rPr lang="en-GB" altLang="en-US" sz="2300" dirty="0"/>
              <a:t> </a:t>
            </a:r>
            <a:r>
              <a:rPr lang="en-GB" altLang="en-US" sz="2300" dirty="0" err="1"/>
              <a:t>iddynt</a:t>
            </a:r>
            <a:r>
              <a:rPr lang="en-GB" altLang="en-US" sz="2300" dirty="0"/>
              <a:t> </a:t>
            </a:r>
            <a:r>
              <a:rPr lang="en-GB" altLang="en-US" sz="2300" dirty="0" err="1"/>
              <a:t>deimlo</a:t>
            </a:r>
            <a:r>
              <a:rPr lang="en-GB" altLang="en-US" sz="2300" dirty="0"/>
              <a:t> </a:t>
            </a:r>
            <a:r>
              <a:rPr lang="en-GB" altLang="en-US" sz="2300" dirty="0" err="1"/>
              <a:t>eu</a:t>
            </a:r>
            <a:r>
              <a:rPr lang="en-GB" altLang="en-US" sz="2300" dirty="0"/>
              <a:t> bod </a:t>
            </a:r>
            <a:r>
              <a:rPr lang="en-GB" altLang="en-US" sz="2300" dirty="0" err="1"/>
              <a:t>yn</a:t>
            </a:r>
            <a:r>
              <a:rPr lang="en-GB" altLang="en-US" sz="2300" dirty="0"/>
              <a:t> </a:t>
            </a:r>
            <a:r>
              <a:rPr lang="en-GB" altLang="en-US" sz="2300" dirty="0" err="1"/>
              <a:t>cael</a:t>
            </a:r>
            <a:r>
              <a:rPr lang="en-GB" altLang="en-US" sz="2300" dirty="0"/>
              <a:t> </a:t>
            </a:r>
            <a:r>
              <a:rPr lang="en-GB" altLang="en-US" sz="2300" dirty="0" err="1"/>
              <a:t>eu</a:t>
            </a:r>
            <a:r>
              <a:rPr lang="en-GB" altLang="en-US" sz="2300" dirty="0"/>
              <a:t> </a:t>
            </a:r>
            <a:r>
              <a:rPr lang="en-GB" altLang="en-US" sz="2300" dirty="0" err="1"/>
              <a:t>gwerthfawrogi</a:t>
            </a:r>
            <a:r>
              <a:rPr lang="en-GB" altLang="en-US" sz="2300" dirty="0"/>
              <a:t> </a:t>
            </a:r>
            <a:r>
              <a:rPr lang="en-GB" altLang="en-US" sz="2300" dirty="0" err="1"/>
              <a:t>fel</a:t>
            </a:r>
            <a:r>
              <a:rPr lang="en-GB" altLang="en-US" sz="2300" dirty="0"/>
              <a:t> </a:t>
            </a:r>
            <a:r>
              <a:rPr lang="en-GB" altLang="en-US" sz="2300" dirty="0" err="1"/>
              <a:t>partneriaid</a:t>
            </a:r>
            <a:endParaRPr lang="en-GB" altLang="en-US" sz="2300" dirty="0"/>
          </a:p>
          <a:p>
            <a:pPr eaLnBrk="1" hangingPunct="1">
              <a:lnSpc>
                <a:spcPct val="80000"/>
              </a:lnSpc>
            </a:pPr>
            <a:r>
              <a:rPr lang="en-GB" altLang="en-US" sz="2300" dirty="0" err="1"/>
              <a:t>Cynnal</a:t>
            </a:r>
            <a:r>
              <a:rPr lang="en-GB" altLang="en-US" sz="2300" dirty="0"/>
              <a:t> </a:t>
            </a:r>
            <a:r>
              <a:rPr lang="en-GB" altLang="en-US" sz="2300" dirty="0" err="1"/>
              <a:t>sgyrsiau</a:t>
            </a:r>
            <a:r>
              <a:rPr lang="en-GB" altLang="en-US" sz="2300" dirty="0"/>
              <a:t> </a:t>
            </a:r>
            <a:r>
              <a:rPr lang="en-GB" altLang="en-US" sz="2300" dirty="0" err="1"/>
              <a:t>ar</a:t>
            </a:r>
            <a:r>
              <a:rPr lang="en-GB" altLang="en-US" sz="2300" dirty="0"/>
              <a:t> </a:t>
            </a:r>
            <a:r>
              <a:rPr lang="en-GB" altLang="en-US" sz="2300" dirty="0" err="1"/>
              <a:t>yr</a:t>
            </a:r>
            <a:r>
              <a:rPr lang="en-GB" altLang="en-US" sz="2300" dirty="0"/>
              <a:t> </a:t>
            </a:r>
            <a:r>
              <a:rPr lang="en-GB" altLang="en-US" sz="2300" dirty="0" err="1"/>
              <a:t>amser</a:t>
            </a:r>
            <a:r>
              <a:rPr lang="en-GB" altLang="en-US" sz="2300" dirty="0"/>
              <a:t> </a:t>
            </a:r>
            <a:r>
              <a:rPr lang="en-GB" altLang="en-US" sz="2300" dirty="0" err="1"/>
              <a:t>a'r</a:t>
            </a:r>
            <a:r>
              <a:rPr lang="en-GB" altLang="en-US" sz="2300" dirty="0"/>
              <a:t> </a:t>
            </a:r>
            <a:r>
              <a:rPr lang="en-GB" altLang="en-US" sz="2300" dirty="0" err="1"/>
              <a:t>lle</a:t>
            </a:r>
            <a:r>
              <a:rPr lang="en-GB" altLang="en-US" sz="2300" dirty="0"/>
              <a:t> </a:t>
            </a:r>
            <a:r>
              <a:rPr lang="en-GB" altLang="en-US" sz="2300" dirty="0" err="1"/>
              <a:t>priodol</a:t>
            </a:r>
            <a:r>
              <a:rPr lang="en-GB" altLang="en-US" sz="2300" dirty="0"/>
              <a:t>, </a:t>
            </a:r>
            <a:r>
              <a:rPr lang="en-GB" altLang="en-US" sz="2300" dirty="0" err="1"/>
              <a:t>gan</a:t>
            </a:r>
            <a:r>
              <a:rPr lang="en-GB" altLang="en-US" sz="2300" dirty="0"/>
              <a:t> </a:t>
            </a:r>
            <a:r>
              <a:rPr lang="en-GB" altLang="en-US" sz="2300" dirty="0" err="1"/>
              <a:t>ddeall</a:t>
            </a:r>
            <a:r>
              <a:rPr lang="en-GB" altLang="en-US" sz="2300" dirty="0"/>
              <a:t> </a:t>
            </a:r>
            <a:r>
              <a:rPr lang="en-GB" altLang="en-US" sz="2300" dirty="0" err="1"/>
              <a:t>gwerth</a:t>
            </a:r>
            <a:r>
              <a:rPr lang="en-GB" altLang="en-US" sz="2300" dirty="0"/>
              <a:t> </a:t>
            </a:r>
            <a:r>
              <a:rPr lang="en-GB" altLang="en-US" sz="2300" dirty="0" err="1"/>
              <a:t>cyswllt</a:t>
            </a:r>
            <a:r>
              <a:rPr lang="en-GB" altLang="en-US" sz="2300" dirty="0"/>
              <a:t> o </a:t>
            </a:r>
            <a:r>
              <a:rPr lang="en-GB" altLang="en-US" sz="2300" dirty="0" err="1"/>
              <a:t>ddydd</a:t>
            </a:r>
            <a:r>
              <a:rPr lang="en-GB" altLang="en-US" sz="2300" dirty="0"/>
              <a:t> </a:t>
            </a:r>
            <a:r>
              <a:rPr lang="en-GB" altLang="en-US" sz="2300" dirty="0" err="1"/>
              <a:t>i</a:t>
            </a:r>
            <a:r>
              <a:rPr lang="en-GB" altLang="en-US" sz="2300" dirty="0"/>
              <a:t> </a:t>
            </a:r>
            <a:r>
              <a:rPr lang="en-GB" altLang="en-US" sz="2300" dirty="0" err="1"/>
              <a:t>ddydd</a:t>
            </a:r>
            <a:endParaRPr lang="en-GB" altLang="en-US" sz="2300" dirty="0"/>
          </a:p>
          <a:p>
            <a:pPr eaLnBrk="1" hangingPunct="1">
              <a:lnSpc>
                <a:spcPct val="80000"/>
              </a:lnSpc>
            </a:pPr>
            <a:r>
              <a:rPr lang="en-GB" altLang="en-US" sz="2300" dirty="0" err="1"/>
              <a:t>Sgiliau</a:t>
            </a:r>
            <a:r>
              <a:rPr lang="en-GB" altLang="en-US" sz="2300" dirty="0"/>
              <a:t> </a:t>
            </a:r>
            <a:r>
              <a:rPr lang="en-GB" altLang="en-US" sz="2300" dirty="0" err="1"/>
              <a:t>ymgynghori</a:t>
            </a:r>
            <a:r>
              <a:rPr lang="en-GB" altLang="en-US" sz="2300" dirty="0"/>
              <a:t> a </a:t>
            </a:r>
            <a:r>
              <a:rPr lang="en-GB" altLang="en-US" sz="2300" dirty="0" err="1"/>
              <a:t>thrafod</a:t>
            </a:r>
            <a:endParaRPr lang="en-GB" altLang="en-US" sz="2300" dirty="0"/>
          </a:p>
          <a:p>
            <a:pPr eaLnBrk="1" hangingPunct="1">
              <a:lnSpc>
                <a:spcPct val="80000"/>
              </a:lnSpc>
            </a:pPr>
            <a:r>
              <a:rPr lang="en-GB" altLang="en-US" sz="2300" dirty="0" err="1"/>
              <a:t>Arsylwi</a:t>
            </a:r>
            <a:r>
              <a:rPr lang="en-GB" altLang="en-US" sz="2300" dirty="0"/>
              <a:t> a barn</a:t>
            </a:r>
          </a:p>
        </p:txBody>
      </p:sp>
      <p:sp>
        <p:nvSpPr>
          <p:cNvPr id="2" name="Content Placeholder 1">
            <a:extLst>
              <a:ext uri="{FF2B5EF4-FFF2-40B4-BE49-F238E27FC236}">
                <a16:creationId xmlns:a16="http://schemas.microsoft.com/office/drawing/2014/main" id="{59ADF615-21D4-4819-01EC-18A69CA27687}"/>
              </a:ext>
            </a:extLst>
          </p:cNvPr>
          <p:cNvSpPr>
            <a:spLocks noGrp="1"/>
          </p:cNvSpPr>
          <p:nvPr>
            <p:ph sz="half" idx="2"/>
          </p:nvPr>
        </p:nvSpPr>
        <p:spPr/>
        <p:txBody>
          <a:bodyPr>
            <a:normAutofit/>
          </a:bodyPr>
          <a:lstStyle/>
          <a:p>
            <a:pPr>
              <a:lnSpc>
                <a:spcPct val="80000"/>
              </a:lnSpc>
            </a:pPr>
            <a:r>
              <a:rPr lang="en-GB" altLang="en-US" sz="2300" dirty="0">
                <a:solidFill>
                  <a:schemeClr val="accent5">
                    <a:lumMod val="75000"/>
                  </a:schemeClr>
                </a:solidFill>
              </a:rPr>
              <a:t>Establish rapport and respectful, trusting relationships</a:t>
            </a:r>
          </a:p>
          <a:p>
            <a:pPr>
              <a:lnSpc>
                <a:spcPct val="80000"/>
              </a:lnSpc>
            </a:pPr>
            <a:r>
              <a:rPr lang="en-GB" altLang="en-US" sz="2300" dirty="0">
                <a:solidFill>
                  <a:schemeClr val="accent5">
                    <a:lumMod val="75000"/>
                  </a:schemeClr>
                </a:solidFill>
              </a:rPr>
              <a:t>Build open and honest relationships by respecting young people and making them feel valued as partners</a:t>
            </a:r>
          </a:p>
          <a:p>
            <a:pPr>
              <a:lnSpc>
                <a:spcPct val="80000"/>
              </a:lnSpc>
            </a:pPr>
            <a:r>
              <a:rPr lang="en-GB" altLang="en-US" sz="2300" dirty="0">
                <a:solidFill>
                  <a:schemeClr val="accent5">
                    <a:lumMod val="75000"/>
                  </a:schemeClr>
                </a:solidFill>
              </a:rPr>
              <a:t>Hold conversations at the appropriate time and place, understanding the value of day-to-day contact</a:t>
            </a:r>
          </a:p>
          <a:p>
            <a:pPr>
              <a:lnSpc>
                <a:spcPct val="80000"/>
              </a:lnSpc>
            </a:pPr>
            <a:r>
              <a:rPr lang="en-GB" altLang="en-US" sz="2300" dirty="0">
                <a:solidFill>
                  <a:schemeClr val="accent5">
                    <a:lumMod val="75000"/>
                  </a:schemeClr>
                </a:solidFill>
              </a:rPr>
              <a:t>Consultation and negotiation skills</a:t>
            </a:r>
          </a:p>
          <a:p>
            <a:pPr>
              <a:lnSpc>
                <a:spcPct val="80000"/>
              </a:lnSpc>
            </a:pPr>
            <a:r>
              <a:rPr lang="en-GB" altLang="en-US" sz="2300" dirty="0">
                <a:solidFill>
                  <a:schemeClr val="accent5">
                    <a:lumMod val="75000"/>
                  </a:schemeClr>
                </a:solidFill>
              </a:rPr>
              <a:t>Observation and judgement</a:t>
            </a:r>
            <a:endParaRPr lang="en-GB" sz="2300" dirty="0">
              <a:solidFill>
                <a:schemeClr val="accent5">
                  <a:lumMod val="75000"/>
                </a:schemeClr>
              </a:solidFill>
            </a:endParaRPr>
          </a:p>
        </p:txBody>
      </p:sp>
    </p:spTree>
    <p:extLst>
      <p:ext uri="{BB962C8B-B14F-4D97-AF65-F5344CB8AC3E}">
        <p14:creationId xmlns:p14="http://schemas.microsoft.com/office/powerpoint/2010/main" val="13189045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b="1" dirty="0" err="1"/>
              <a:t>Adnabod</a:t>
            </a:r>
            <a:r>
              <a:rPr lang="en-GB" altLang="en-US" b="1" dirty="0"/>
              <a:t> y </a:t>
            </a:r>
            <a:r>
              <a:rPr lang="en-GB" altLang="en-US" b="1" dirty="0" err="1"/>
              <a:t>sgiliau</a:t>
            </a:r>
            <a:br>
              <a:rPr lang="en-GB" altLang="en-US" b="1" dirty="0"/>
            </a:br>
            <a:r>
              <a:rPr lang="en-GB" altLang="en-US" b="1" dirty="0">
                <a:solidFill>
                  <a:schemeClr val="accent5">
                    <a:lumMod val="75000"/>
                  </a:schemeClr>
                </a:solidFill>
              </a:rPr>
              <a:t>Identifying the skills</a:t>
            </a:r>
            <a:r>
              <a:rPr lang="en-GB" altLang="en-US" dirty="0">
                <a:solidFill>
                  <a:schemeClr val="accent5">
                    <a:lumMod val="75000"/>
                  </a:schemeClr>
                </a:solidFill>
              </a:rPr>
              <a:t> </a:t>
            </a:r>
          </a:p>
        </p:txBody>
      </p:sp>
      <p:sp>
        <p:nvSpPr>
          <p:cNvPr id="16387" name="Rectangle 4"/>
          <p:cNvSpPr>
            <a:spLocks noGrp="1" noChangeArrowheads="1"/>
          </p:cNvSpPr>
          <p:nvPr>
            <p:ph sz="half" idx="1"/>
          </p:nvPr>
        </p:nvSpPr>
        <p:spPr/>
        <p:txBody>
          <a:bodyPr>
            <a:normAutofit/>
          </a:bodyPr>
          <a:lstStyle/>
          <a:p>
            <a:pPr eaLnBrk="1" hangingPunct="1">
              <a:lnSpc>
                <a:spcPct val="80000"/>
              </a:lnSpc>
            </a:pPr>
            <a:r>
              <a:rPr lang="en-GB" altLang="en-US" sz="2400" dirty="0" err="1"/>
              <a:t>Arsylwi</a:t>
            </a:r>
            <a:r>
              <a:rPr lang="en-GB" altLang="en-US" sz="2400" dirty="0"/>
              <a:t> </a:t>
            </a:r>
            <a:r>
              <a:rPr lang="en-GB" altLang="en-US" sz="2400" dirty="0" err="1"/>
              <a:t>ymddygiad</a:t>
            </a:r>
            <a:r>
              <a:rPr lang="en-GB" altLang="en-US" sz="2400" dirty="0"/>
              <a:t> person </a:t>
            </a:r>
            <a:r>
              <a:rPr lang="en-GB" altLang="en-US" sz="2400" dirty="0" err="1"/>
              <a:t>ifanc</a:t>
            </a:r>
            <a:r>
              <a:rPr lang="en-GB" altLang="en-US" sz="2400" dirty="0"/>
              <a:t>, </a:t>
            </a:r>
            <a:r>
              <a:rPr lang="en-GB" altLang="en-US" sz="2400" dirty="0" err="1"/>
              <a:t>deall</a:t>
            </a:r>
            <a:r>
              <a:rPr lang="en-GB" altLang="en-US" sz="2400" dirty="0"/>
              <a:t> </a:t>
            </a:r>
            <a:r>
              <a:rPr lang="en-GB" altLang="en-US" sz="2400" dirty="0" err="1"/>
              <a:t>ei</a:t>
            </a:r>
            <a:r>
              <a:rPr lang="en-GB" altLang="en-US" sz="2400" dirty="0"/>
              <a:t> </a:t>
            </a:r>
            <a:r>
              <a:rPr lang="en-GB" altLang="en-US" sz="2400" dirty="0" err="1"/>
              <a:t>gyd-destun</a:t>
            </a:r>
            <a:r>
              <a:rPr lang="en-GB" altLang="en-US" sz="2400" dirty="0"/>
              <a:t>, a </a:t>
            </a:r>
            <a:r>
              <a:rPr lang="en-GB" altLang="en-US" sz="2400" dirty="0" err="1"/>
              <a:t>sylwi</a:t>
            </a:r>
            <a:r>
              <a:rPr lang="en-GB" altLang="en-US" sz="2400" dirty="0"/>
              <a:t> </a:t>
            </a:r>
            <a:r>
              <a:rPr lang="en-GB" altLang="en-US" sz="2400" dirty="0" err="1"/>
              <a:t>ar</a:t>
            </a:r>
            <a:r>
              <a:rPr lang="en-GB" altLang="en-US" sz="2400" dirty="0"/>
              <a:t> </a:t>
            </a:r>
            <a:r>
              <a:rPr lang="en-GB" altLang="en-US" sz="2400" dirty="0" err="1"/>
              <a:t>unrhyw</a:t>
            </a:r>
            <a:r>
              <a:rPr lang="en-GB" altLang="en-US" sz="2400" dirty="0"/>
              <a:t> </a:t>
            </a:r>
            <a:r>
              <a:rPr lang="en-GB" altLang="en-US" sz="2400" dirty="0" err="1"/>
              <a:t>newidiadau</a:t>
            </a:r>
            <a:r>
              <a:rPr lang="en-GB" altLang="en-US" sz="2400" dirty="0"/>
              <a:t> </a:t>
            </a:r>
            <a:r>
              <a:rPr lang="en-GB" altLang="en-US" sz="2400" dirty="0" err="1"/>
              <a:t>annisgwyl</a:t>
            </a:r>
            <a:endParaRPr lang="en-GB" altLang="en-US" sz="2400" dirty="0"/>
          </a:p>
          <a:p>
            <a:pPr eaLnBrk="1" hangingPunct="1">
              <a:lnSpc>
                <a:spcPct val="80000"/>
              </a:lnSpc>
            </a:pPr>
            <a:r>
              <a:rPr lang="en-GB" altLang="en-US" sz="2400" dirty="0" err="1"/>
              <a:t>Gallu</a:t>
            </a:r>
            <a:r>
              <a:rPr lang="en-GB" altLang="en-US" sz="2400" dirty="0"/>
              <a:t> </a:t>
            </a:r>
            <a:r>
              <a:rPr lang="en-GB" altLang="en-US" sz="2400" dirty="0" err="1"/>
              <a:t>adnabod</a:t>
            </a:r>
            <a:r>
              <a:rPr lang="en-GB" altLang="en-US" sz="2400" dirty="0"/>
              <a:t> </a:t>
            </a:r>
            <a:r>
              <a:rPr lang="en-GB" altLang="en-US" sz="2400" dirty="0" err="1"/>
              <a:t>arwyddion</a:t>
            </a:r>
            <a:r>
              <a:rPr lang="en-GB" altLang="en-US" sz="2400" dirty="0"/>
              <a:t> o </a:t>
            </a:r>
            <a:r>
              <a:rPr lang="en-GB" altLang="en-US" sz="2400" dirty="0" err="1"/>
              <a:t>oedi</a:t>
            </a:r>
            <a:r>
              <a:rPr lang="en-GB" altLang="en-US" sz="2400" dirty="0"/>
              <a:t> </a:t>
            </a:r>
            <a:r>
              <a:rPr lang="en-GB" altLang="en-US" sz="2400" dirty="0" err="1"/>
              <a:t>datblygiadol</a:t>
            </a:r>
            <a:r>
              <a:rPr lang="en-GB" altLang="en-US" sz="2400" dirty="0"/>
              <a:t> </a:t>
            </a:r>
            <a:r>
              <a:rPr lang="en-GB" altLang="en-US" sz="2400" dirty="0" err="1"/>
              <a:t>posibl</a:t>
            </a:r>
            <a:endParaRPr lang="en-GB" altLang="en-US" sz="2400" dirty="0"/>
          </a:p>
          <a:p>
            <a:pPr eaLnBrk="1" hangingPunct="1">
              <a:lnSpc>
                <a:spcPct val="80000"/>
              </a:lnSpc>
            </a:pPr>
            <a:r>
              <a:rPr lang="en-GB" altLang="en-US" sz="2400" dirty="0" err="1"/>
              <a:t>Gwneud</a:t>
            </a:r>
            <a:r>
              <a:rPr lang="en-GB" altLang="en-US" sz="2400" dirty="0"/>
              <a:t> </a:t>
            </a:r>
            <a:r>
              <a:rPr lang="en-GB" altLang="en-US" sz="2400" dirty="0" err="1"/>
              <a:t>penderfyniadau</a:t>
            </a:r>
            <a:r>
              <a:rPr lang="en-GB" altLang="en-US" sz="2400" dirty="0"/>
              <a:t> </a:t>
            </a:r>
            <a:r>
              <a:rPr lang="en-GB" altLang="en-US" sz="2400" dirty="0" err="1"/>
              <a:t>ystyriol</a:t>
            </a:r>
            <a:r>
              <a:rPr lang="en-GB" altLang="en-US" sz="2400" dirty="0"/>
              <a:t> </a:t>
            </a:r>
            <a:r>
              <a:rPr lang="en-GB" altLang="en-US" sz="2400" dirty="0" err="1"/>
              <a:t>ynghylch</a:t>
            </a:r>
            <a:r>
              <a:rPr lang="en-GB" altLang="en-US" sz="2400" dirty="0"/>
              <a:t> a </a:t>
            </a:r>
            <a:r>
              <a:rPr lang="en-GB" altLang="en-US" sz="2400" dirty="0" err="1"/>
              <a:t>ellir</a:t>
            </a:r>
            <a:r>
              <a:rPr lang="en-GB" altLang="en-US" sz="2400" dirty="0"/>
              <a:t> </a:t>
            </a:r>
            <a:r>
              <a:rPr lang="en-GB" altLang="en-US" sz="2400" dirty="0" err="1"/>
              <a:t>mynd</a:t>
            </a:r>
            <a:r>
              <a:rPr lang="en-GB" altLang="en-US" sz="2400" dirty="0"/>
              <a:t> </a:t>
            </a:r>
            <a:r>
              <a:rPr lang="en-GB" altLang="en-US" sz="2400" dirty="0" err="1"/>
              <a:t>i’r</a:t>
            </a:r>
            <a:r>
              <a:rPr lang="en-GB" altLang="en-US" sz="2400" dirty="0"/>
              <a:t> </a:t>
            </a:r>
            <a:r>
              <a:rPr lang="en-GB" altLang="en-US" sz="2400" dirty="0" err="1"/>
              <a:t>afael</a:t>
            </a:r>
            <a:r>
              <a:rPr lang="en-GB" altLang="en-US" sz="2400" dirty="0"/>
              <a:t> â </a:t>
            </a:r>
            <a:r>
              <a:rPr lang="en-GB" altLang="en-US" sz="2400" dirty="0" err="1"/>
              <a:t>phryderon</a:t>
            </a:r>
            <a:r>
              <a:rPr lang="en-GB" altLang="en-US" sz="2400" dirty="0"/>
              <a:t> </a:t>
            </a:r>
            <a:r>
              <a:rPr lang="en-GB" altLang="en-US" sz="2400" dirty="0" err="1"/>
              <a:t>drwy</a:t>
            </a:r>
            <a:r>
              <a:rPr lang="en-GB" altLang="en-US" sz="2400" dirty="0"/>
              <a:t> </a:t>
            </a:r>
            <a:r>
              <a:rPr lang="en-GB" altLang="en-US" sz="2400" dirty="0" err="1"/>
              <a:t>ddarparu</a:t>
            </a:r>
            <a:r>
              <a:rPr lang="en-GB" altLang="en-US" sz="2400" dirty="0"/>
              <a:t> neu </a:t>
            </a:r>
            <a:r>
              <a:rPr lang="en-GB" altLang="en-US" sz="2400" dirty="0" err="1"/>
              <a:t>gyfeirio</a:t>
            </a:r>
            <a:r>
              <a:rPr lang="en-GB" altLang="en-US" sz="2400" dirty="0"/>
              <a:t> at </a:t>
            </a:r>
            <a:r>
              <a:rPr lang="en-GB" altLang="en-US" sz="2400" dirty="0" err="1"/>
              <a:t>ffynonellau</a:t>
            </a:r>
            <a:r>
              <a:rPr lang="en-GB" altLang="en-US" sz="2400" dirty="0"/>
              <a:t> </a:t>
            </a:r>
            <a:r>
              <a:rPr lang="en-GB" altLang="en-US" sz="2400" dirty="0" err="1"/>
              <a:t>gwybodaeth</a:t>
            </a:r>
            <a:r>
              <a:rPr lang="en-GB" altLang="en-US" sz="2400" dirty="0"/>
              <a:t> neu </a:t>
            </a:r>
            <a:r>
              <a:rPr lang="en-GB" altLang="en-US" sz="2400" dirty="0" err="1"/>
              <a:t>gyngor</a:t>
            </a:r>
            <a:r>
              <a:rPr lang="en-GB" altLang="en-US" sz="2400" dirty="0"/>
              <a:t> </a:t>
            </a:r>
            <a:r>
              <a:rPr lang="en-GB" altLang="en-US" sz="2400" dirty="0" err="1"/>
              <a:t>ychwanegol</a:t>
            </a:r>
            <a:endParaRPr lang="en-GB" altLang="en-US" sz="2400" dirty="0"/>
          </a:p>
        </p:txBody>
      </p:sp>
      <p:sp>
        <p:nvSpPr>
          <p:cNvPr id="2" name="Content Placeholder 1">
            <a:extLst>
              <a:ext uri="{FF2B5EF4-FFF2-40B4-BE49-F238E27FC236}">
                <a16:creationId xmlns:a16="http://schemas.microsoft.com/office/drawing/2014/main" id="{AE98D680-3598-95B8-DFA4-8FC32ECA941C}"/>
              </a:ext>
            </a:extLst>
          </p:cNvPr>
          <p:cNvSpPr>
            <a:spLocks noGrp="1"/>
          </p:cNvSpPr>
          <p:nvPr>
            <p:ph sz="half" idx="2"/>
          </p:nvPr>
        </p:nvSpPr>
        <p:spPr/>
        <p:txBody>
          <a:bodyPr>
            <a:normAutofit/>
          </a:bodyPr>
          <a:lstStyle/>
          <a:p>
            <a:pPr>
              <a:lnSpc>
                <a:spcPct val="80000"/>
              </a:lnSpc>
            </a:pPr>
            <a:r>
              <a:rPr lang="en-GB" altLang="en-US" sz="2400" dirty="0">
                <a:solidFill>
                  <a:schemeClr val="accent5">
                    <a:lumMod val="75000"/>
                  </a:schemeClr>
                </a:solidFill>
              </a:rPr>
              <a:t>Observe a young person’s behaviour, understand its context, and notice any unexpected changes</a:t>
            </a:r>
          </a:p>
          <a:p>
            <a:pPr>
              <a:lnSpc>
                <a:spcPct val="80000"/>
              </a:lnSpc>
            </a:pPr>
            <a:r>
              <a:rPr lang="en-GB" altLang="en-US" sz="2400" dirty="0">
                <a:solidFill>
                  <a:schemeClr val="accent5">
                    <a:lumMod val="75000"/>
                  </a:schemeClr>
                </a:solidFill>
              </a:rPr>
              <a:t>Be able to recognise the signs of a possible developmental delay</a:t>
            </a:r>
          </a:p>
          <a:p>
            <a:pPr>
              <a:lnSpc>
                <a:spcPct val="80000"/>
              </a:lnSpc>
            </a:pPr>
            <a:r>
              <a:rPr lang="en-GB" altLang="en-US" sz="2400" dirty="0">
                <a:solidFill>
                  <a:schemeClr val="accent5">
                    <a:lumMod val="75000"/>
                  </a:schemeClr>
                </a:solidFill>
              </a:rPr>
              <a:t>Make considered decisions on whether concerns can be addressed by providing or signposting additional sources of information or advice</a:t>
            </a:r>
          </a:p>
          <a:p>
            <a:endParaRPr lang="en-GB" dirty="0"/>
          </a:p>
        </p:txBody>
      </p:sp>
    </p:spTree>
    <p:extLst>
      <p:ext uri="{BB962C8B-B14F-4D97-AF65-F5344CB8AC3E}">
        <p14:creationId xmlns:p14="http://schemas.microsoft.com/office/powerpoint/2010/main" val="8545072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ltLang="en-US" b="1" dirty="0" err="1"/>
              <a:t>Adnabod</a:t>
            </a:r>
            <a:r>
              <a:rPr lang="en-GB" altLang="en-US" b="1" dirty="0"/>
              <a:t> y </a:t>
            </a:r>
            <a:r>
              <a:rPr lang="en-GB" altLang="en-US" b="1" dirty="0" err="1"/>
              <a:t>sgiliau</a:t>
            </a:r>
            <a:br>
              <a:rPr lang="en-GB" altLang="en-US" b="1" dirty="0"/>
            </a:br>
            <a:r>
              <a:rPr lang="en-GB" altLang="en-US" b="1" dirty="0">
                <a:solidFill>
                  <a:schemeClr val="accent5">
                    <a:lumMod val="75000"/>
                  </a:schemeClr>
                </a:solidFill>
              </a:rPr>
              <a:t>Identifying the skills</a:t>
            </a:r>
            <a:r>
              <a:rPr lang="en-GB" altLang="en-US" dirty="0">
                <a:solidFill>
                  <a:schemeClr val="accent5">
                    <a:lumMod val="75000"/>
                  </a:schemeClr>
                </a:solidFill>
              </a:rPr>
              <a:t> </a:t>
            </a:r>
          </a:p>
        </p:txBody>
      </p:sp>
      <p:sp>
        <p:nvSpPr>
          <p:cNvPr id="17411" name="Rectangle 4"/>
          <p:cNvSpPr>
            <a:spLocks noGrp="1" noChangeArrowheads="1"/>
          </p:cNvSpPr>
          <p:nvPr>
            <p:ph sz="half" idx="1"/>
          </p:nvPr>
        </p:nvSpPr>
        <p:spPr/>
        <p:txBody>
          <a:bodyPr>
            <a:normAutofit/>
          </a:bodyPr>
          <a:lstStyle/>
          <a:p>
            <a:pPr eaLnBrk="1" hangingPunct="1">
              <a:lnSpc>
                <a:spcPct val="90000"/>
              </a:lnSpc>
            </a:pPr>
            <a:r>
              <a:rPr lang="en-GB" altLang="en-US" sz="2400" dirty="0" err="1"/>
              <a:t>Empathi</a:t>
            </a:r>
            <a:r>
              <a:rPr lang="en-GB" altLang="en-US" sz="2400" dirty="0"/>
              <a:t> a </a:t>
            </a:r>
            <a:r>
              <a:rPr lang="en-GB" altLang="en-US" sz="2400" dirty="0" err="1"/>
              <a:t>dealltwriaeth</a:t>
            </a:r>
            <a:endParaRPr lang="en-GB" altLang="en-US" sz="2400" dirty="0"/>
          </a:p>
          <a:p>
            <a:pPr eaLnBrk="1" hangingPunct="1">
              <a:lnSpc>
                <a:spcPct val="90000"/>
              </a:lnSpc>
            </a:pPr>
            <a:r>
              <a:rPr lang="en-GB" altLang="en-US" sz="2400" dirty="0" err="1"/>
              <a:t>Dangoswch</a:t>
            </a:r>
            <a:r>
              <a:rPr lang="en-GB" altLang="en-US" sz="2400" dirty="0"/>
              <a:t> </a:t>
            </a:r>
            <a:r>
              <a:rPr lang="en-GB" altLang="en-US" sz="2400" dirty="0" err="1"/>
              <a:t>eich</a:t>
            </a:r>
            <a:r>
              <a:rPr lang="en-GB" altLang="en-US" sz="2400" dirty="0"/>
              <a:t> </a:t>
            </a:r>
            <a:r>
              <a:rPr lang="en-GB" altLang="en-US" sz="2400" dirty="0" err="1"/>
              <a:t>ymrwymiad</a:t>
            </a:r>
            <a:r>
              <a:rPr lang="en-GB" altLang="en-US" sz="2400" dirty="0"/>
              <a:t> </a:t>
            </a:r>
            <a:r>
              <a:rPr lang="en-GB" altLang="en-US" sz="2400" dirty="0" err="1"/>
              <a:t>i</a:t>
            </a:r>
            <a:r>
              <a:rPr lang="en-GB" altLang="en-US" sz="2400" dirty="0"/>
              <a:t> </a:t>
            </a:r>
            <a:r>
              <a:rPr lang="en-GB" altLang="en-US" sz="2400" dirty="0" err="1"/>
              <a:t>gyrraedd</a:t>
            </a:r>
            <a:r>
              <a:rPr lang="en-GB" altLang="en-US" sz="2400" dirty="0"/>
              <a:t> </a:t>
            </a:r>
            <a:r>
              <a:rPr lang="en-GB" altLang="en-US" sz="2400" dirty="0" err="1"/>
              <a:t>cyd-ddealltwriaeth</a:t>
            </a:r>
            <a:r>
              <a:rPr lang="en-GB" altLang="en-US" sz="2400" dirty="0"/>
              <a:t> </a:t>
            </a:r>
            <a:r>
              <a:rPr lang="en-GB" altLang="en-US" sz="2400" dirty="0" err="1"/>
              <a:t>gyda</a:t>
            </a:r>
            <a:r>
              <a:rPr lang="en-GB" altLang="en-US" sz="2400" dirty="0"/>
              <a:t> </a:t>
            </a:r>
            <a:r>
              <a:rPr lang="en-GB" altLang="en-US" sz="2400" dirty="0" err="1"/>
              <a:t>pherson</a:t>
            </a:r>
            <a:r>
              <a:rPr lang="en-GB" altLang="en-US" sz="2400" dirty="0"/>
              <a:t> </a:t>
            </a:r>
            <a:r>
              <a:rPr lang="en-GB" altLang="en-US" sz="2400" dirty="0" err="1"/>
              <a:t>ifanc</a:t>
            </a:r>
            <a:r>
              <a:rPr lang="en-GB" altLang="en-US" sz="2400" dirty="0"/>
              <a:t> </a:t>
            </a:r>
            <a:r>
              <a:rPr lang="en-GB" altLang="en-US" sz="2400" dirty="0" err="1"/>
              <a:t>trwy</a:t>
            </a:r>
            <a:r>
              <a:rPr lang="en-GB" altLang="en-US" sz="2400" dirty="0"/>
              <a:t> </a:t>
            </a:r>
            <a:r>
              <a:rPr lang="en-GB" altLang="en-US" sz="2400" dirty="0" err="1"/>
              <a:t>siarad</a:t>
            </a:r>
            <a:r>
              <a:rPr lang="en-GB" altLang="en-US" sz="2400" dirty="0"/>
              <a:t> a </a:t>
            </a:r>
            <a:r>
              <a:rPr lang="en-GB" altLang="en-US" sz="2400" dirty="0" err="1"/>
              <a:t>gwrando'n</a:t>
            </a:r>
            <a:r>
              <a:rPr lang="en-GB" altLang="en-US" sz="2400" dirty="0"/>
              <a:t> </a:t>
            </a:r>
            <a:r>
              <a:rPr lang="en-GB" altLang="en-US" sz="2400" dirty="0" err="1"/>
              <a:t>effeithiol</a:t>
            </a:r>
            <a:endParaRPr lang="en-GB" altLang="en-US" sz="2400" dirty="0"/>
          </a:p>
          <a:p>
            <a:pPr eaLnBrk="1" hangingPunct="1">
              <a:lnSpc>
                <a:spcPct val="90000"/>
              </a:lnSpc>
            </a:pPr>
            <a:r>
              <a:rPr lang="en-GB" altLang="en-US" sz="2400" dirty="0" err="1"/>
              <a:t>Gallu</a:t>
            </a:r>
            <a:r>
              <a:rPr lang="en-GB" altLang="en-US" sz="2400" dirty="0"/>
              <a:t> </a:t>
            </a:r>
            <a:r>
              <a:rPr lang="en-GB" altLang="en-US" sz="2400" dirty="0" err="1"/>
              <a:t>cefnogi</a:t>
            </a:r>
            <a:r>
              <a:rPr lang="en-GB" altLang="en-US" sz="2400" dirty="0"/>
              <a:t> person </a:t>
            </a:r>
            <a:r>
              <a:rPr lang="en-GB" altLang="en-US" sz="2400" dirty="0" err="1"/>
              <a:t>ifanc</a:t>
            </a:r>
            <a:r>
              <a:rPr lang="en-GB" altLang="en-US" sz="2400" dirty="0"/>
              <a:t> </a:t>
            </a:r>
            <a:r>
              <a:rPr lang="en-GB" altLang="en-US" sz="2400" dirty="0" err="1"/>
              <a:t>i</a:t>
            </a:r>
            <a:r>
              <a:rPr lang="en-GB" altLang="en-US" sz="2400" dirty="0"/>
              <a:t> </a:t>
            </a:r>
            <a:r>
              <a:rPr lang="en-GB" altLang="en-US" sz="2400" dirty="0" err="1"/>
              <a:t>wneud</a:t>
            </a:r>
            <a:r>
              <a:rPr lang="en-GB" altLang="en-US" sz="2400" dirty="0"/>
              <a:t> </a:t>
            </a:r>
            <a:r>
              <a:rPr lang="en-GB" altLang="en-US" sz="2400" dirty="0" err="1"/>
              <a:t>ei</a:t>
            </a:r>
            <a:r>
              <a:rPr lang="en-GB" altLang="en-US" sz="2400" dirty="0"/>
              <a:t> </a:t>
            </a:r>
            <a:r>
              <a:rPr lang="en-GB" altLang="en-US" sz="2400" dirty="0" err="1"/>
              <a:t>benderfyniadau</a:t>
            </a:r>
            <a:r>
              <a:rPr lang="en-GB" altLang="en-US" sz="2400" dirty="0"/>
              <a:t> </a:t>
            </a:r>
            <a:r>
              <a:rPr lang="en-GB" altLang="en-US" sz="2400" dirty="0" err="1"/>
              <a:t>ei</a:t>
            </a:r>
            <a:r>
              <a:rPr lang="en-GB" altLang="en-US" sz="2400" dirty="0"/>
              <a:t> </a:t>
            </a:r>
            <a:r>
              <a:rPr lang="en-GB" altLang="en-US" sz="2400" dirty="0" err="1"/>
              <a:t>hun</a:t>
            </a:r>
            <a:r>
              <a:rPr lang="en-GB" altLang="en-US" sz="2400" dirty="0"/>
              <a:t> (</a:t>
            </a:r>
            <a:r>
              <a:rPr lang="en-GB" altLang="en-US" sz="2400" dirty="0" err="1"/>
              <a:t>gan</a:t>
            </a:r>
            <a:r>
              <a:rPr lang="en-GB" altLang="en-US" sz="2400" dirty="0"/>
              <a:t> </a:t>
            </a:r>
            <a:r>
              <a:rPr lang="en-GB" altLang="en-US" sz="2400" dirty="0" err="1"/>
              <a:t>ystyried</a:t>
            </a:r>
            <a:r>
              <a:rPr lang="en-GB" altLang="en-US" sz="2400" dirty="0"/>
              <a:t> </a:t>
            </a:r>
            <a:r>
              <a:rPr lang="en-GB" altLang="en-US" sz="2400" dirty="0" err="1"/>
              <a:t>materion</a:t>
            </a:r>
            <a:r>
              <a:rPr lang="en-GB" altLang="en-US" sz="2400" dirty="0"/>
              <a:t> iechyd a </a:t>
            </a:r>
            <a:r>
              <a:rPr lang="en-GB" altLang="en-US" sz="2400" dirty="0" err="1"/>
              <a:t>diogelwch</a:t>
            </a:r>
            <a:r>
              <a:rPr lang="en-GB" altLang="en-US" sz="2400" dirty="0"/>
              <a:t> ac </a:t>
            </a:r>
            <a:r>
              <a:rPr lang="en-GB" altLang="en-US" sz="2400" dirty="0" err="1"/>
              <a:t>amddiffyn</a:t>
            </a:r>
            <a:r>
              <a:rPr lang="en-GB" altLang="en-US" sz="2400" dirty="0"/>
              <a:t> plant)</a:t>
            </a:r>
          </a:p>
        </p:txBody>
      </p:sp>
      <p:sp>
        <p:nvSpPr>
          <p:cNvPr id="2" name="Content Placeholder 1">
            <a:extLst>
              <a:ext uri="{FF2B5EF4-FFF2-40B4-BE49-F238E27FC236}">
                <a16:creationId xmlns:a16="http://schemas.microsoft.com/office/drawing/2014/main" id="{F74D6D39-3E6F-DB0C-47ED-4A5107A11356}"/>
              </a:ext>
            </a:extLst>
          </p:cNvPr>
          <p:cNvSpPr>
            <a:spLocks noGrp="1"/>
          </p:cNvSpPr>
          <p:nvPr>
            <p:ph sz="half" idx="2"/>
          </p:nvPr>
        </p:nvSpPr>
        <p:spPr/>
        <p:txBody>
          <a:bodyPr>
            <a:normAutofit/>
          </a:bodyPr>
          <a:lstStyle/>
          <a:p>
            <a:r>
              <a:rPr lang="en-GB" altLang="en-US" sz="2400" dirty="0">
                <a:solidFill>
                  <a:schemeClr val="accent5">
                    <a:lumMod val="75000"/>
                  </a:schemeClr>
                </a:solidFill>
              </a:rPr>
              <a:t>Empathy and understanding</a:t>
            </a:r>
          </a:p>
          <a:p>
            <a:r>
              <a:rPr lang="en-GB" altLang="en-US" sz="2400" dirty="0">
                <a:solidFill>
                  <a:schemeClr val="accent5">
                    <a:lumMod val="75000"/>
                  </a:schemeClr>
                </a:solidFill>
              </a:rPr>
              <a:t>Demonstrate your commitment to reaching a shared understanding with a young person by talking and listening effectively</a:t>
            </a:r>
          </a:p>
          <a:p>
            <a:r>
              <a:rPr lang="en-GB" altLang="en-US" sz="2400" dirty="0">
                <a:solidFill>
                  <a:schemeClr val="accent5">
                    <a:lumMod val="75000"/>
                  </a:schemeClr>
                </a:solidFill>
              </a:rPr>
              <a:t>Be able to support a young person to reach their own decisions (while taking into account health and safety and child protection issues)</a:t>
            </a:r>
          </a:p>
          <a:p>
            <a:endParaRPr lang="en-GB" dirty="0"/>
          </a:p>
        </p:txBody>
      </p:sp>
    </p:spTree>
    <p:extLst>
      <p:ext uri="{BB962C8B-B14F-4D97-AF65-F5344CB8AC3E}">
        <p14:creationId xmlns:p14="http://schemas.microsoft.com/office/powerpoint/2010/main" val="40163304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a:bodyPr>
          <a:lstStyle/>
          <a:p>
            <a:pPr eaLnBrk="1" hangingPunct="1"/>
            <a:r>
              <a:rPr lang="en-GB" altLang="en-US" sz="3200" b="1" dirty="0" err="1"/>
              <a:t>Pwysigrwydd</a:t>
            </a:r>
            <a:r>
              <a:rPr lang="en-GB" altLang="en-US" sz="3200" b="1" dirty="0"/>
              <a:t> </a:t>
            </a:r>
            <a:r>
              <a:rPr lang="en-GB" altLang="en-US" sz="3200" b="1" dirty="0" err="1"/>
              <a:t>moeseg</a:t>
            </a:r>
            <a:r>
              <a:rPr lang="en-GB" altLang="en-US" sz="3200" b="1" dirty="0"/>
              <a:t> </a:t>
            </a:r>
            <a:r>
              <a:rPr lang="en-GB" altLang="en-US" sz="3200" b="1" dirty="0" err="1"/>
              <a:t>mewn</a:t>
            </a:r>
            <a:r>
              <a:rPr lang="en-GB" altLang="en-US" sz="3200" b="1" dirty="0"/>
              <a:t> </a:t>
            </a:r>
            <a:r>
              <a:rPr lang="en-GB" altLang="en-US" sz="3200" b="1" dirty="0" err="1"/>
              <a:t>gwaith</a:t>
            </a:r>
            <a:r>
              <a:rPr lang="en-GB" altLang="en-US" sz="3200" b="1" dirty="0"/>
              <a:t> Ieuenctid</a:t>
            </a:r>
            <a:br>
              <a:rPr lang="en-GB" altLang="en-US" sz="3200" b="1" dirty="0"/>
            </a:br>
            <a:r>
              <a:rPr lang="en-GB" altLang="en-US" sz="3200" b="1" dirty="0">
                <a:solidFill>
                  <a:schemeClr val="accent5">
                    <a:lumMod val="75000"/>
                  </a:schemeClr>
                </a:solidFill>
              </a:rPr>
              <a:t>The importance of ethics in youth work</a:t>
            </a:r>
            <a:r>
              <a:rPr lang="en-GB" altLang="en-US" sz="3200" dirty="0">
                <a:solidFill>
                  <a:schemeClr val="accent5">
                    <a:lumMod val="75000"/>
                  </a:schemeClr>
                </a:solidFill>
              </a:rPr>
              <a:t> </a:t>
            </a:r>
          </a:p>
        </p:txBody>
      </p:sp>
      <p:sp>
        <p:nvSpPr>
          <p:cNvPr id="18435" name="Rectangle 4"/>
          <p:cNvSpPr>
            <a:spLocks noGrp="1" noChangeArrowheads="1"/>
          </p:cNvSpPr>
          <p:nvPr>
            <p:ph sz="half" idx="1"/>
          </p:nvPr>
        </p:nvSpPr>
        <p:spPr/>
        <p:txBody>
          <a:bodyPr/>
          <a:lstStyle/>
          <a:p>
            <a:pPr eaLnBrk="1" hangingPunct="1"/>
            <a:r>
              <a:rPr lang="en-GB" altLang="en-US" sz="2500" dirty="0"/>
              <a:t>Yn </a:t>
            </a:r>
            <a:r>
              <a:rPr lang="en-GB" altLang="en-US" sz="2500" dirty="0" err="1"/>
              <a:t>gyffredinol</a:t>
            </a:r>
            <a:r>
              <a:rPr lang="en-GB" altLang="en-US" sz="2500" dirty="0"/>
              <a:t>, </a:t>
            </a:r>
            <a:r>
              <a:rPr lang="en-GB" altLang="en-US" sz="2500" dirty="0" err="1"/>
              <a:t>mae</a:t>
            </a:r>
            <a:r>
              <a:rPr lang="en-GB" altLang="en-US" sz="2500" dirty="0"/>
              <a:t> </a:t>
            </a:r>
            <a:r>
              <a:rPr lang="en-GB" altLang="en-US" sz="2500" dirty="0" err="1"/>
              <a:t>moeseg</a:t>
            </a:r>
            <a:r>
              <a:rPr lang="en-GB" altLang="en-US" sz="2500" dirty="0"/>
              <a:t> </a:t>
            </a:r>
            <a:r>
              <a:rPr lang="en-GB" altLang="en-US" sz="2500" dirty="0" err="1"/>
              <a:t>yn</a:t>
            </a:r>
            <a:r>
              <a:rPr lang="en-GB" altLang="en-US" sz="2500" dirty="0"/>
              <a:t> </a:t>
            </a:r>
            <a:r>
              <a:rPr lang="en-GB" altLang="en-US" sz="2500" dirty="0" err="1"/>
              <a:t>cael</a:t>
            </a:r>
            <a:r>
              <a:rPr lang="en-GB" altLang="en-US" sz="2500" dirty="0"/>
              <a:t> </a:t>
            </a:r>
            <a:r>
              <a:rPr lang="en-GB" altLang="en-US" sz="2500" dirty="0" err="1"/>
              <a:t>ei</a:t>
            </a:r>
            <a:r>
              <a:rPr lang="en-GB" altLang="en-US" sz="2500" dirty="0"/>
              <a:t> </a:t>
            </a:r>
            <a:r>
              <a:rPr lang="en-GB" altLang="en-US" sz="2500" dirty="0" err="1"/>
              <a:t>hystyried</a:t>
            </a:r>
            <a:r>
              <a:rPr lang="en-GB" altLang="en-US" sz="2500" dirty="0"/>
              <a:t> </a:t>
            </a:r>
            <a:r>
              <a:rPr lang="en-GB" altLang="en-US" sz="2500" dirty="0" err="1"/>
              <a:t>yn</a:t>
            </a:r>
            <a:r>
              <a:rPr lang="en-GB" altLang="en-US" sz="2500" dirty="0"/>
              <a:t> </a:t>
            </a:r>
            <a:r>
              <a:rPr lang="en-GB" altLang="en-US" sz="2500" dirty="0" err="1"/>
              <a:t>ymwneud</a:t>
            </a:r>
            <a:r>
              <a:rPr lang="en-GB" altLang="en-US" sz="2500" dirty="0"/>
              <a:t> </a:t>
            </a:r>
            <a:r>
              <a:rPr lang="en-GB" altLang="en-US" sz="2500" dirty="0" err="1"/>
              <a:t>â'r</a:t>
            </a:r>
            <a:r>
              <a:rPr lang="en-GB" altLang="en-US" sz="2500" dirty="0"/>
              <a:t> </a:t>
            </a:r>
            <a:r>
              <a:rPr lang="en-GB" altLang="en-US" sz="2500" dirty="0" err="1"/>
              <a:t>normau</a:t>
            </a:r>
            <a:r>
              <a:rPr lang="en-GB" altLang="en-US" sz="2500" dirty="0"/>
              <a:t> </a:t>
            </a:r>
            <a:r>
              <a:rPr lang="en-GB" altLang="en-US" sz="2500" dirty="0" err="1"/>
              <a:t>ymddygiad</a:t>
            </a:r>
            <a:r>
              <a:rPr lang="en-GB" altLang="en-US" sz="2500" dirty="0"/>
              <a:t> y </a:t>
            </a:r>
            <a:r>
              <a:rPr lang="en-GB" altLang="en-US" sz="2500" dirty="0" err="1"/>
              <a:t>mae</a:t>
            </a:r>
            <a:r>
              <a:rPr lang="en-GB" altLang="en-US" sz="2500" dirty="0"/>
              <a:t> </a:t>
            </a:r>
            <a:r>
              <a:rPr lang="en-GB" altLang="en-US" sz="2500" dirty="0" err="1"/>
              <a:t>pobl</a:t>
            </a:r>
            <a:r>
              <a:rPr lang="en-GB" altLang="en-US" sz="2500" dirty="0"/>
              <a:t> </a:t>
            </a:r>
            <a:r>
              <a:rPr lang="en-GB" altLang="en-US" sz="2500" dirty="0" err="1"/>
              <a:t>yn</a:t>
            </a:r>
            <a:r>
              <a:rPr lang="en-GB" altLang="en-US" sz="2500" dirty="0"/>
              <a:t> </a:t>
            </a:r>
            <a:r>
              <a:rPr lang="en-GB" altLang="en-US" sz="2500" dirty="0" err="1"/>
              <a:t>eu</a:t>
            </a:r>
            <a:r>
              <a:rPr lang="en-GB" altLang="en-US" sz="2500" dirty="0"/>
              <a:t> </a:t>
            </a:r>
            <a:r>
              <a:rPr lang="en-GB" altLang="en-US" sz="2500" dirty="0" err="1"/>
              <a:t>dilyn</a:t>
            </a:r>
            <a:r>
              <a:rPr lang="en-GB" altLang="en-US" sz="2500" dirty="0"/>
              <a:t> o ran </a:t>
            </a:r>
            <a:r>
              <a:rPr lang="en-GB" altLang="en-US" sz="2500" dirty="0" err="1"/>
              <a:t>yr</a:t>
            </a:r>
            <a:r>
              <a:rPr lang="en-GB" altLang="en-US" sz="2500" dirty="0"/>
              <a:t> </a:t>
            </a:r>
            <a:r>
              <a:rPr lang="en-GB" altLang="en-US" sz="2500" dirty="0" err="1"/>
              <a:t>hyn</a:t>
            </a:r>
            <a:r>
              <a:rPr lang="en-GB" altLang="en-US" sz="2500" dirty="0"/>
              <a:t> </a:t>
            </a:r>
            <a:r>
              <a:rPr lang="en-GB" altLang="en-US" sz="2500" dirty="0" err="1"/>
              <a:t>sy'n</a:t>
            </a:r>
            <a:r>
              <a:rPr lang="en-GB" altLang="en-US" sz="2500" dirty="0"/>
              <a:t> </a:t>
            </a:r>
            <a:r>
              <a:rPr lang="en-GB" altLang="en-US" sz="2500" dirty="0" err="1"/>
              <a:t>dda</a:t>
            </a:r>
            <a:r>
              <a:rPr lang="en-GB" altLang="en-US" sz="2500" dirty="0"/>
              <a:t> </a:t>
            </a:r>
            <a:r>
              <a:rPr lang="en-GB" altLang="en-US" sz="2500" dirty="0" err="1"/>
              <a:t>neu'n</a:t>
            </a:r>
            <a:r>
              <a:rPr lang="en-GB" altLang="en-US" sz="2500" dirty="0"/>
              <a:t> </a:t>
            </a:r>
            <a:r>
              <a:rPr lang="en-GB" altLang="en-US" sz="2500" dirty="0" err="1"/>
              <a:t>ddrwg</a:t>
            </a:r>
            <a:r>
              <a:rPr lang="en-GB" altLang="en-US" sz="2500" dirty="0"/>
              <a:t>, </a:t>
            </a:r>
            <a:r>
              <a:rPr lang="en-GB" altLang="en-US" sz="2500" dirty="0" err="1"/>
              <a:t>yn</a:t>
            </a:r>
            <a:r>
              <a:rPr lang="en-GB" altLang="en-US" sz="2500" dirty="0"/>
              <a:t> </a:t>
            </a:r>
            <a:r>
              <a:rPr lang="en-GB" altLang="en-US" sz="2500" dirty="0" err="1"/>
              <a:t>dda</a:t>
            </a:r>
            <a:r>
              <a:rPr lang="en-GB" altLang="en-US" sz="2500" dirty="0"/>
              <a:t> </a:t>
            </a:r>
            <a:r>
              <a:rPr lang="en-GB" altLang="en-US" sz="2500" dirty="0" err="1"/>
              <a:t>neu'n</a:t>
            </a:r>
            <a:r>
              <a:rPr lang="en-GB" altLang="en-US" sz="2500" dirty="0"/>
              <a:t> </a:t>
            </a:r>
            <a:r>
              <a:rPr lang="en-GB" altLang="en-US" sz="2500" dirty="0" err="1"/>
              <a:t>anghywir</a:t>
            </a:r>
            <a:r>
              <a:rPr lang="en-GB" altLang="en-US" sz="2500" dirty="0"/>
              <a:t>.</a:t>
            </a:r>
          </a:p>
          <a:p>
            <a:pPr eaLnBrk="1" hangingPunct="1"/>
            <a:r>
              <a:rPr lang="en-GB" altLang="en-US" sz="2500" dirty="0" err="1"/>
              <a:t>Fel</a:t>
            </a:r>
            <a:r>
              <a:rPr lang="en-GB" altLang="en-US" sz="2500" dirty="0"/>
              <a:t> </a:t>
            </a:r>
            <a:r>
              <a:rPr lang="en-GB" altLang="en-US" sz="2500" dirty="0" err="1"/>
              <a:t>arfer</a:t>
            </a:r>
            <a:r>
              <a:rPr lang="en-GB" altLang="en-US" sz="2500" dirty="0"/>
              <a:t> </a:t>
            </a:r>
            <a:r>
              <a:rPr lang="en-GB" altLang="en-US" sz="2500" dirty="0" err="1"/>
              <a:t>mae</a:t>
            </a:r>
            <a:r>
              <a:rPr lang="en-GB" altLang="en-US" sz="2500" dirty="0"/>
              <a:t> </a:t>
            </a:r>
            <a:r>
              <a:rPr lang="en-GB" altLang="en-US" sz="2500" dirty="0" err="1"/>
              <a:t>materion</a:t>
            </a:r>
            <a:r>
              <a:rPr lang="en-GB" altLang="en-US" sz="2500" dirty="0"/>
              <a:t> </a:t>
            </a:r>
            <a:r>
              <a:rPr lang="en-GB" altLang="en-US" sz="2500" dirty="0" err="1"/>
              <a:t>moesegol</a:t>
            </a:r>
            <a:r>
              <a:rPr lang="en-GB" altLang="en-US" sz="2500" dirty="0"/>
              <a:t> </a:t>
            </a:r>
            <a:r>
              <a:rPr lang="en-GB" altLang="en-US" sz="2500" dirty="0" err="1"/>
              <a:t>yn</a:t>
            </a:r>
            <a:r>
              <a:rPr lang="en-GB" altLang="en-US" sz="2500" dirty="0"/>
              <a:t> </a:t>
            </a:r>
            <a:r>
              <a:rPr lang="en-GB" altLang="en-US" sz="2500" dirty="0" err="1"/>
              <a:t>ymwneud</a:t>
            </a:r>
            <a:r>
              <a:rPr lang="en-GB" altLang="en-US" sz="2500" dirty="0"/>
              <a:t> â </a:t>
            </a:r>
            <a:r>
              <a:rPr lang="en-GB" altLang="en-US" sz="2500" dirty="0" err="1"/>
              <a:t>lles</a:t>
            </a:r>
            <a:r>
              <a:rPr lang="en-GB" altLang="en-US" sz="2500" dirty="0"/>
              <a:t> neu les </a:t>
            </a:r>
            <a:r>
              <a:rPr lang="en-GB" altLang="en-US" sz="2500" dirty="0" err="1"/>
              <a:t>dynol</a:t>
            </a:r>
            <a:r>
              <a:rPr lang="en-GB" altLang="en-US" sz="2500" dirty="0"/>
              <a:t>.</a:t>
            </a:r>
          </a:p>
        </p:txBody>
      </p:sp>
      <p:sp>
        <p:nvSpPr>
          <p:cNvPr id="2" name="Content Placeholder 1">
            <a:extLst>
              <a:ext uri="{FF2B5EF4-FFF2-40B4-BE49-F238E27FC236}">
                <a16:creationId xmlns:a16="http://schemas.microsoft.com/office/drawing/2014/main" id="{FF8420F1-0A5A-0079-7775-135E4FB0C6C4}"/>
              </a:ext>
            </a:extLst>
          </p:cNvPr>
          <p:cNvSpPr>
            <a:spLocks noGrp="1"/>
          </p:cNvSpPr>
          <p:nvPr>
            <p:ph sz="half" idx="2"/>
          </p:nvPr>
        </p:nvSpPr>
        <p:spPr/>
        <p:txBody>
          <a:bodyPr/>
          <a:lstStyle/>
          <a:p>
            <a:r>
              <a:rPr lang="en-GB" altLang="en-US" dirty="0">
                <a:solidFill>
                  <a:schemeClr val="accent5">
                    <a:lumMod val="75000"/>
                  </a:schemeClr>
                </a:solidFill>
              </a:rPr>
              <a:t>Ethics is generally regarded as being about the norms of behaviour people follow regarding what is good or bad, right or wrong. </a:t>
            </a:r>
          </a:p>
          <a:p>
            <a:r>
              <a:rPr lang="en-GB" altLang="en-US" dirty="0">
                <a:solidFill>
                  <a:schemeClr val="accent5">
                    <a:lumMod val="75000"/>
                  </a:schemeClr>
                </a:solidFill>
              </a:rPr>
              <a:t>Usually, ethical issues are about matters of human wellbeing or welfare.</a:t>
            </a:r>
          </a:p>
          <a:p>
            <a:endParaRPr lang="en-GB" dirty="0"/>
          </a:p>
        </p:txBody>
      </p:sp>
    </p:spTree>
    <p:extLst>
      <p:ext uri="{BB962C8B-B14F-4D97-AF65-F5344CB8AC3E}">
        <p14:creationId xmlns:p14="http://schemas.microsoft.com/office/powerpoint/2010/main" val="1409757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pPr algn="l"/>
            <a:r>
              <a:rPr lang="en-GB" sz="3100" b="1" dirty="0"/>
              <a:t>Cod </a:t>
            </a:r>
            <a:r>
              <a:rPr lang="en-GB" sz="3100" b="1" dirty="0" err="1"/>
              <a:t>Moeseg</a:t>
            </a:r>
            <a:r>
              <a:rPr lang="en-GB" sz="3100" b="1" dirty="0"/>
              <a:t> </a:t>
            </a:r>
            <a:r>
              <a:rPr lang="en-GB" sz="3100" b="1" dirty="0" err="1"/>
              <a:t>Galwedigaethol</a:t>
            </a:r>
            <a:r>
              <a:rPr lang="en-GB" sz="3100" b="1" dirty="0"/>
              <a:t> </a:t>
            </a:r>
            <a:r>
              <a:rPr lang="en-GB" sz="3100" b="1" dirty="0" err="1"/>
              <a:t>Ar</a:t>
            </a:r>
            <a:r>
              <a:rPr lang="en-GB" sz="3100" b="1" dirty="0"/>
              <a:t> </a:t>
            </a:r>
            <a:r>
              <a:rPr lang="en-GB" sz="3100" b="1" dirty="0" err="1"/>
              <a:t>Gyfer</a:t>
            </a:r>
            <a:r>
              <a:rPr lang="en-GB" sz="3100" b="1" dirty="0"/>
              <a:t> y </a:t>
            </a:r>
            <a:r>
              <a:rPr lang="en-GB" sz="3100" b="1" dirty="0" err="1"/>
              <a:t>Gwasanaeth</a:t>
            </a:r>
            <a:r>
              <a:rPr lang="en-GB" sz="3100" b="1" dirty="0"/>
              <a:t> Ieuenctid </a:t>
            </a:r>
            <a:r>
              <a:rPr lang="en-GB" sz="3100" b="1" dirty="0" err="1"/>
              <a:t>yng</a:t>
            </a:r>
            <a:r>
              <a:rPr lang="en-GB" sz="3100" b="1" dirty="0"/>
              <a:t> </a:t>
            </a:r>
            <a:r>
              <a:rPr lang="en-GB" sz="3100" b="1" dirty="0" err="1"/>
              <a:t>Nghymru</a:t>
            </a:r>
            <a:br>
              <a:rPr lang="en-GB" sz="3100" b="1" dirty="0">
                <a:solidFill>
                  <a:schemeClr val="accent6">
                    <a:lumMod val="75000"/>
                  </a:schemeClr>
                </a:solidFill>
              </a:rPr>
            </a:br>
            <a:r>
              <a:rPr lang="en-GB" sz="3100" b="1" dirty="0">
                <a:solidFill>
                  <a:schemeClr val="accent5">
                    <a:lumMod val="75000"/>
                  </a:schemeClr>
                </a:solidFill>
              </a:rPr>
              <a:t>Code Of Occupational Ethics For The Youth Service in Wales</a:t>
            </a:r>
            <a:endParaRPr lang="en-GB" b="1" dirty="0">
              <a:solidFill>
                <a:schemeClr val="accent5">
                  <a:lumMod val="75000"/>
                </a:schemeClr>
              </a:solidFill>
            </a:endParaRPr>
          </a:p>
        </p:txBody>
      </p:sp>
      <p:sp>
        <p:nvSpPr>
          <p:cNvPr id="6" name="Content Placeholder 5"/>
          <p:cNvSpPr>
            <a:spLocks noGrp="1"/>
          </p:cNvSpPr>
          <p:nvPr>
            <p:ph sz="half" idx="1"/>
          </p:nvPr>
        </p:nvSpPr>
        <p:spPr>
          <a:xfrm>
            <a:off x="838199" y="2065400"/>
            <a:ext cx="5181600" cy="4351338"/>
          </a:xfrm>
        </p:spPr>
        <p:txBody>
          <a:bodyPr>
            <a:normAutofit/>
          </a:bodyPr>
          <a:lstStyle/>
          <a:p>
            <a:r>
              <a:rPr lang="en-GB" sz="2400" dirty="0"/>
              <a:t>Mae </a:t>
            </a:r>
            <a:r>
              <a:rPr lang="en-GB" sz="2400" dirty="0" err="1"/>
              <a:t>gan</a:t>
            </a:r>
            <a:r>
              <a:rPr lang="en-GB" sz="2400" dirty="0"/>
              <a:t> y </a:t>
            </a:r>
            <a:r>
              <a:rPr lang="en-GB" sz="2400" dirty="0" err="1"/>
              <a:t>Gwasanaeth</a:t>
            </a:r>
            <a:r>
              <a:rPr lang="en-GB" sz="2400" dirty="0"/>
              <a:t> Ieuenctid </a:t>
            </a:r>
            <a:r>
              <a:rPr lang="en-GB" sz="2400" dirty="0" err="1"/>
              <a:t>yng</a:t>
            </a:r>
            <a:r>
              <a:rPr lang="en-GB" sz="2400" dirty="0"/>
              <a:t> </a:t>
            </a:r>
            <a:r>
              <a:rPr lang="en-GB" sz="2400" dirty="0" err="1"/>
              <a:t>Nghymru</a:t>
            </a:r>
            <a:r>
              <a:rPr lang="en-GB" sz="2400" dirty="0"/>
              <a:t> </a:t>
            </a:r>
            <a:r>
              <a:rPr lang="en-GB" sz="2400" dirty="0" err="1"/>
              <a:t>ei</a:t>
            </a:r>
            <a:r>
              <a:rPr lang="en-GB" sz="2400" dirty="0"/>
              <a:t> god </a:t>
            </a:r>
            <a:r>
              <a:rPr lang="en-GB" sz="2400" dirty="0" err="1"/>
              <a:t>moeseg</a:t>
            </a:r>
            <a:r>
              <a:rPr lang="en-GB" sz="2400" dirty="0"/>
              <a:t> </a:t>
            </a:r>
            <a:r>
              <a:rPr lang="en-GB" sz="2400" dirty="0" err="1"/>
              <a:t>galwedigaethol</a:t>
            </a:r>
            <a:r>
              <a:rPr lang="en-GB" sz="2400" dirty="0"/>
              <a:t> </a:t>
            </a:r>
            <a:r>
              <a:rPr lang="en-GB" sz="2400" dirty="0" err="1"/>
              <a:t>ei</a:t>
            </a:r>
            <a:r>
              <a:rPr lang="en-GB" sz="2400" dirty="0"/>
              <a:t> </a:t>
            </a:r>
            <a:r>
              <a:rPr lang="en-GB" sz="2400" dirty="0" err="1"/>
              <a:t>hun</a:t>
            </a:r>
            <a:r>
              <a:rPr lang="en-GB" sz="2400" dirty="0"/>
              <a:t>, y </a:t>
            </a:r>
            <a:r>
              <a:rPr lang="en-GB" sz="2400" dirty="0" err="1"/>
              <a:t>gellir</a:t>
            </a:r>
            <a:r>
              <a:rPr lang="en-GB" sz="2400" dirty="0"/>
              <a:t> </a:t>
            </a:r>
            <a:r>
              <a:rPr lang="en-GB" sz="2400" dirty="0" err="1"/>
              <a:t>ei</a:t>
            </a:r>
            <a:r>
              <a:rPr lang="en-GB" sz="2400" dirty="0"/>
              <a:t> </a:t>
            </a:r>
            <a:r>
              <a:rPr lang="en-GB" sz="2400" dirty="0" err="1"/>
              <a:t>leoli</a:t>
            </a:r>
            <a:r>
              <a:rPr lang="en-GB" sz="2400" dirty="0"/>
              <a:t> </a:t>
            </a:r>
            <a:r>
              <a:rPr lang="en-GB" sz="2400" dirty="0" err="1"/>
              <a:t>yma</a:t>
            </a:r>
            <a:r>
              <a:rPr lang="en-GB" sz="2400" dirty="0"/>
              <a:t>:</a:t>
            </a:r>
          </a:p>
          <a:p>
            <a:pPr lvl="1"/>
            <a:r>
              <a:rPr lang="en-GB" sz="2000" dirty="0">
                <a:hlinkClick r:id="rId2"/>
              </a:rPr>
              <a:t>Code of Occupational Ethics Feb 2012 Eng (etswales.org.uk)</a:t>
            </a:r>
            <a:endParaRPr lang="en-GB" sz="2000" dirty="0"/>
          </a:p>
          <a:p>
            <a:pPr lvl="1"/>
            <a:r>
              <a:rPr lang="en-GB" sz="2000" dirty="0"/>
              <a:t>Mae </a:t>
            </a:r>
            <a:r>
              <a:rPr lang="en-GB" sz="2000" dirty="0" err="1"/>
              <a:t>copi</a:t>
            </a:r>
            <a:r>
              <a:rPr lang="en-GB" sz="2000" dirty="0"/>
              <a:t> </a:t>
            </a:r>
            <a:r>
              <a:rPr lang="en-GB" sz="2000" dirty="0" err="1"/>
              <a:t>hefyd</a:t>
            </a:r>
            <a:r>
              <a:rPr lang="en-GB" sz="2000" dirty="0"/>
              <a:t> </a:t>
            </a:r>
            <a:r>
              <a:rPr lang="en-GB" sz="2000" dirty="0" err="1"/>
              <a:t>ar</a:t>
            </a:r>
            <a:r>
              <a:rPr lang="en-GB" sz="2000" dirty="0"/>
              <a:t> Moodle.</a:t>
            </a:r>
          </a:p>
          <a:p>
            <a:r>
              <a:rPr lang="en-GB" sz="2400" dirty="0" err="1"/>
              <a:t>Cymerwch</a:t>
            </a:r>
            <a:r>
              <a:rPr lang="en-GB" sz="2400" dirty="0"/>
              <a:t> </a:t>
            </a:r>
            <a:r>
              <a:rPr lang="en-GB" sz="2400" dirty="0" err="1"/>
              <a:t>amser</a:t>
            </a:r>
            <a:r>
              <a:rPr lang="en-GB" sz="2400" dirty="0"/>
              <a:t> </a:t>
            </a:r>
            <a:r>
              <a:rPr lang="en-GB" sz="2400" dirty="0" err="1"/>
              <a:t>i</a:t>
            </a:r>
            <a:r>
              <a:rPr lang="en-GB" sz="2400" dirty="0"/>
              <a:t> </a:t>
            </a:r>
            <a:r>
              <a:rPr lang="en-GB" sz="2400" dirty="0" err="1"/>
              <a:t>ddarllen</a:t>
            </a:r>
            <a:r>
              <a:rPr lang="en-GB" sz="2400" dirty="0"/>
              <a:t> a </a:t>
            </a:r>
            <a:r>
              <a:rPr lang="en-GB" sz="2400" dirty="0" err="1"/>
              <a:t>chrynhoi'r</a:t>
            </a:r>
            <a:r>
              <a:rPr lang="en-GB" sz="2400" dirty="0"/>
              <a:t> </a:t>
            </a:r>
            <a:r>
              <a:rPr lang="en-GB" sz="2400" dirty="0" err="1"/>
              <a:t>wybodaeth</a:t>
            </a:r>
            <a:r>
              <a:rPr lang="en-GB" sz="2400" dirty="0"/>
              <a:t> hon</a:t>
            </a:r>
          </a:p>
        </p:txBody>
      </p:sp>
      <p:sp>
        <p:nvSpPr>
          <p:cNvPr id="2" name="Content Placeholder 1">
            <a:extLst>
              <a:ext uri="{FF2B5EF4-FFF2-40B4-BE49-F238E27FC236}">
                <a16:creationId xmlns:a16="http://schemas.microsoft.com/office/drawing/2014/main" id="{B8DEAD39-8637-8E11-5F9B-1FDB99718230}"/>
              </a:ext>
            </a:extLst>
          </p:cNvPr>
          <p:cNvSpPr>
            <a:spLocks noGrp="1"/>
          </p:cNvSpPr>
          <p:nvPr>
            <p:ph sz="half" idx="2"/>
          </p:nvPr>
        </p:nvSpPr>
        <p:spPr>
          <a:xfrm>
            <a:off x="6172203" y="2065400"/>
            <a:ext cx="5181600" cy="4351338"/>
          </a:xfrm>
        </p:spPr>
        <p:txBody>
          <a:bodyPr/>
          <a:lstStyle/>
          <a:p>
            <a:r>
              <a:rPr lang="en-GB" sz="2400" dirty="0">
                <a:solidFill>
                  <a:schemeClr val="accent5">
                    <a:lumMod val="75000"/>
                  </a:schemeClr>
                </a:solidFill>
              </a:rPr>
              <a:t>The Youth Service in Wales has its own code of occupational ethics, which can be located here:</a:t>
            </a:r>
          </a:p>
          <a:p>
            <a:pPr lvl="1"/>
            <a:r>
              <a:rPr lang="en-GB" sz="2000" dirty="0">
                <a:solidFill>
                  <a:schemeClr val="accent5">
                    <a:lumMod val="75000"/>
                  </a:schemeClr>
                </a:solidFill>
                <a:hlinkClick r:id="rId2">
                  <a:extLst>
                    <a:ext uri="{A12FA001-AC4F-418D-AE19-62706E023703}">
                      <ahyp:hlinkClr xmlns:ahyp="http://schemas.microsoft.com/office/drawing/2018/hyperlinkcolor" val="tx"/>
                    </a:ext>
                  </a:extLst>
                </a:hlinkClick>
              </a:rPr>
              <a:t>Code of Occupational Ethics Feb 2012 Eng (etswales.org.uk)</a:t>
            </a:r>
            <a:endParaRPr lang="en-GB" sz="2000" dirty="0">
              <a:solidFill>
                <a:schemeClr val="accent5">
                  <a:lumMod val="75000"/>
                </a:schemeClr>
              </a:solidFill>
            </a:endParaRPr>
          </a:p>
          <a:p>
            <a:pPr lvl="1"/>
            <a:r>
              <a:rPr lang="en-GB" sz="2000" dirty="0">
                <a:solidFill>
                  <a:schemeClr val="accent5">
                    <a:lumMod val="75000"/>
                  </a:schemeClr>
                </a:solidFill>
              </a:rPr>
              <a:t>A copy is also on Moodle.  </a:t>
            </a:r>
          </a:p>
          <a:p>
            <a:r>
              <a:rPr lang="en-GB" sz="2400" dirty="0">
                <a:solidFill>
                  <a:schemeClr val="accent5">
                    <a:lumMod val="75000"/>
                  </a:schemeClr>
                </a:solidFill>
              </a:rPr>
              <a:t>Please take the time to read and digest this information</a:t>
            </a:r>
          </a:p>
          <a:p>
            <a:pPr marL="0" indent="0">
              <a:buNone/>
            </a:pPr>
            <a:endParaRPr lang="en-GB" dirty="0"/>
          </a:p>
        </p:txBody>
      </p:sp>
    </p:spTree>
    <p:extLst>
      <p:ext uri="{BB962C8B-B14F-4D97-AF65-F5344CB8AC3E}">
        <p14:creationId xmlns:p14="http://schemas.microsoft.com/office/powerpoint/2010/main" val="709500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54314" y="492827"/>
            <a:ext cx="10515600" cy="1325563"/>
          </a:xfrm>
        </p:spPr>
        <p:txBody>
          <a:bodyPr>
            <a:normAutofit fontScale="90000"/>
          </a:bodyPr>
          <a:lstStyle/>
          <a:p>
            <a:pPr algn="l"/>
            <a:r>
              <a:rPr lang="en-GB" sz="3200" b="1" dirty="0"/>
              <a:t>Cod </a:t>
            </a:r>
            <a:r>
              <a:rPr lang="en-GB" sz="3200" b="1" dirty="0" err="1"/>
              <a:t>Moeseg</a:t>
            </a:r>
            <a:r>
              <a:rPr lang="en-GB" sz="3200" b="1" dirty="0"/>
              <a:t> </a:t>
            </a:r>
            <a:r>
              <a:rPr lang="en-GB" sz="3200" b="1" dirty="0" err="1"/>
              <a:t>Galwedigaethol</a:t>
            </a:r>
            <a:r>
              <a:rPr lang="en-GB" sz="3200" b="1" dirty="0"/>
              <a:t> </a:t>
            </a:r>
            <a:r>
              <a:rPr lang="en-GB" sz="3200" b="1" dirty="0" err="1"/>
              <a:t>Ar</a:t>
            </a:r>
            <a:r>
              <a:rPr lang="en-GB" sz="3200" b="1" dirty="0"/>
              <a:t> </a:t>
            </a:r>
            <a:r>
              <a:rPr lang="en-GB" sz="3200" b="1" dirty="0" err="1"/>
              <a:t>Gyfer</a:t>
            </a:r>
            <a:r>
              <a:rPr lang="en-GB" sz="3200" b="1" dirty="0"/>
              <a:t> y </a:t>
            </a:r>
            <a:r>
              <a:rPr lang="en-GB" sz="3200" b="1" dirty="0" err="1"/>
              <a:t>Gwasanaeth</a:t>
            </a:r>
            <a:r>
              <a:rPr lang="en-GB" sz="3200" b="1" dirty="0"/>
              <a:t> Ieuenctid </a:t>
            </a:r>
            <a:r>
              <a:rPr lang="en-GB" sz="3200" b="1" dirty="0" err="1"/>
              <a:t>yng</a:t>
            </a:r>
            <a:r>
              <a:rPr lang="en-GB" sz="3200" b="1" dirty="0"/>
              <a:t> </a:t>
            </a:r>
            <a:r>
              <a:rPr lang="en-GB" sz="3200" b="1" dirty="0" err="1"/>
              <a:t>Nghymru</a:t>
            </a:r>
            <a:br>
              <a:rPr lang="en-GB" sz="3200" b="1" dirty="0">
                <a:solidFill>
                  <a:schemeClr val="accent6">
                    <a:lumMod val="75000"/>
                  </a:schemeClr>
                </a:solidFill>
              </a:rPr>
            </a:br>
            <a:r>
              <a:rPr lang="en-GB" sz="3200" b="1" dirty="0">
                <a:solidFill>
                  <a:schemeClr val="accent5">
                    <a:lumMod val="75000"/>
                  </a:schemeClr>
                </a:solidFill>
              </a:rPr>
              <a:t>Code Of Occupational Ethics For The Youth Service in Wales</a:t>
            </a:r>
            <a:endParaRPr lang="en-GB" dirty="0">
              <a:solidFill>
                <a:schemeClr val="accent5">
                  <a:lumMod val="75000"/>
                </a:schemeClr>
              </a:solidFill>
            </a:endParaRPr>
          </a:p>
        </p:txBody>
      </p:sp>
      <p:sp>
        <p:nvSpPr>
          <p:cNvPr id="3" name="Content Placeholder 2"/>
          <p:cNvSpPr>
            <a:spLocks noGrp="1"/>
          </p:cNvSpPr>
          <p:nvPr>
            <p:ph idx="1"/>
          </p:nvPr>
        </p:nvSpPr>
        <p:spPr>
          <a:xfrm>
            <a:off x="954314" y="2267571"/>
            <a:ext cx="10515600" cy="5033461"/>
          </a:xfrm>
        </p:spPr>
        <p:txBody>
          <a:bodyPr>
            <a:normAutofit/>
          </a:bodyPr>
          <a:lstStyle/>
          <a:p>
            <a:pPr marL="114300" indent="0">
              <a:buNone/>
            </a:pPr>
            <a:r>
              <a:rPr lang="en-GB" sz="2400" dirty="0"/>
              <a:t>“A code of ethics is a set of principles of conduct within an organisation that guide decision making and behaviour. The purpose of this code is to provide Youth Service workers with guidelines for making ethical choices in the conduct of their work.  Occupational integrity is the cornerstone of workers’ credibility. All those involved in the framework adopt an occupational code of ethics to share a dedication to ethical behaviour and to declare the occupational principles and standards of their practice”.</a:t>
            </a:r>
          </a:p>
          <a:p>
            <a:pPr marL="114300" indent="0" algn="r">
              <a:buNone/>
            </a:pPr>
            <a:r>
              <a:rPr lang="en-GB" sz="1800" dirty="0"/>
              <a:t>(ETS Cymru and YMCA Wales Community College, 2012, p. 1)</a:t>
            </a:r>
          </a:p>
        </p:txBody>
      </p:sp>
    </p:spTree>
    <p:extLst>
      <p:ext uri="{BB962C8B-B14F-4D97-AF65-F5344CB8AC3E}">
        <p14:creationId xmlns:p14="http://schemas.microsoft.com/office/powerpoint/2010/main" val="37253973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3200" b="1" dirty="0" err="1"/>
              <a:t>Cyfyng-gyngor</a:t>
            </a:r>
            <a:r>
              <a:rPr lang="en-GB" sz="3200" b="1" dirty="0"/>
              <a:t> </a:t>
            </a:r>
            <a:r>
              <a:rPr lang="en-GB" sz="3200" b="1" dirty="0" err="1"/>
              <a:t>Moesegol</a:t>
            </a:r>
            <a:r>
              <a:rPr lang="en-GB" sz="3200" b="1" dirty="0"/>
              <a:t> </a:t>
            </a:r>
            <a:r>
              <a:rPr lang="en-GB" sz="3200" b="1" dirty="0" err="1"/>
              <a:t>mewn</a:t>
            </a:r>
            <a:r>
              <a:rPr lang="en-GB" sz="3200" b="1" dirty="0"/>
              <a:t> </a:t>
            </a:r>
            <a:r>
              <a:rPr lang="en-GB" sz="3200" b="1" dirty="0" err="1"/>
              <a:t>gwaith</a:t>
            </a:r>
            <a:r>
              <a:rPr lang="en-GB" sz="3200" b="1" dirty="0"/>
              <a:t> Ieuenctid</a:t>
            </a:r>
            <a:br>
              <a:rPr lang="en-GB" sz="3200" b="1" dirty="0">
                <a:solidFill>
                  <a:schemeClr val="accent6">
                    <a:lumMod val="75000"/>
                  </a:schemeClr>
                </a:solidFill>
              </a:rPr>
            </a:br>
            <a:r>
              <a:rPr lang="en-GB" sz="3200" b="1" dirty="0">
                <a:solidFill>
                  <a:schemeClr val="accent5">
                    <a:lumMod val="75000"/>
                  </a:schemeClr>
                </a:solidFill>
              </a:rPr>
              <a:t>Ethical Dilemmas in youth work </a:t>
            </a:r>
            <a:endParaRPr lang="en-GB" dirty="0">
              <a:solidFill>
                <a:schemeClr val="accent5">
                  <a:lumMod val="75000"/>
                </a:schemeClr>
              </a:solidFill>
            </a:endParaRPr>
          </a:p>
        </p:txBody>
      </p:sp>
      <p:sp>
        <p:nvSpPr>
          <p:cNvPr id="3" name="Content Placeholder 2"/>
          <p:cNvSpPr>
            <a:spLocks noGrp="1"/>
          </p:cNvSpPr>
          <p:nvPr>
            <p:ph sz="half" idx="1"/>
          </p:nvPr>
        </p:nvSpPr>
        <p:spPr/>
        <p:txBody>
          <a:bodyPr/>
          <a:lstStyle/>
          <a:p>
            <a:r>
              <a:rPr lang="en-GB" dirty="0" err="1"/>
              <a:t>Tasg</a:t>
            </a:r>
            <a:r>
              <a:rPr lang="en-GB" dirty="0"/>
              <a:t> </a:t>
            </a:r>
            <a:r>
              <a:rPr lang="en-GB" dirty="0" err="1"/>
              <a:t>grŵp</a:t>
            </a:r>
            <a:r>
              <a:rPr lang="en-GB" dirty="0"/>
              <a:t>…</a:t>
            </a:r>
          </a:p>
        </p:txBody>
      </p:sp>
      <p:sp>
        <p:nvSpPr>
          <p:cNvPr id="4" name="Content Placeholder 3">
            <a:extLst>
              <a:ext uri="{FF2B5EF4-FFF2-40B4-BE49-F238E27FC236}">
                <a16:creationId xmlns:a16="http://schemas.microsoft.com/office/drawing/2014/main" id="{38019F96-74FE-978A-BE7F-A6156ACDD186}"/>
              </a:ext>
            </a:extLst>
          </p:cNvPr>
          <p:cNvSpPr>
            <a:spLocks noGrp="1"/>
          </p:cNvSpPr>
          <p:nvPr>
            <p:ph sz="half" idx="2"/>
          </p:nvPr>
        </p:nvSpPr>
        <p:spPr/>
        <p:txBody>
          <a:bodyPr/>
          <a:lstStyle/>
          <a:p>
            <a:r>
              <a:rPr lang="en-GB" dirty="0">
                <a:solidFill>
                  <a:schemeClr val="accent5">
                    <a:lumMod val="75000"/>
                  </a:schemeClr>
                </a:solidFill>
              </a:rPr>
              <a:t>Group task…</a:t>
            </a:r>
          </a:p>
          <a:p>
            <a:endParaRPr lang="en-GB" dirty="0"/>
          </a:p>
        </p:txBody>
      </p:sp>
    </p:spTree>
    <p:extLst>
      <p:ext uri="{BB962C8B-B14F-4D97-AF65-F5344CB8AC3E}">
        <p14:creationId xmlns:p14="http://schemas.microsoft.com/office/powerpoint/2010/main" val="1008726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nchor="b">
            <a:normAutofit fontScale="90000"/>
          </a:bodyPr>
          <a:lstStyle/>
          <a:p>
            <a:br>
              <a:rPr lang="en-GB" altLang="en-US" b="1" dirty="0"/>
            </a:br>
            <a:br>
              <a:rPr lang="en-GB" altLang="en-US" b="1" dirty="0"/>
            </a:br>
            <a:br>
              <a:rPr lang="en-GB" altLang="en-US" b="1" dirty="0"/>
            </a:br>
            <a:br>
              <a:rPr lang="en-GB" altLang="en-US" b="1" dirty="0"/>
            </a:br>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endParaRPr lang="cy-GB" altLang="en-US" b="1" dirty="0">
              <a:solidFill>
                <a:schemeClr val="accent5">
                  <a:lumMod val="75000"/>
                </a:schemeClr>
              </a:solidFill>
            </a:endParaRPr>
          </a:p>
        </p:txBody>
      </p:sp>
      <p:sp>
        <p:nvSpPr>
          <p:cNvPr id="5123" name="Rectangle 3"/>
          <p:cNvSpPr>
            <a:spLocks noGrp="1" noChangeArrowheads="1"/>
          </p:cNvSpPr>
          <p:nvPr>
            <p:ph sz="half" idx="1"/>
          </p:nvPr>
        </p:nvSpPr>
        <p:spPr>
          <a:xfrm>
            <a:off x="838200" y="1763421"/>
            <a:ext cx="5156200" cy="4164628"/>
          </a:xfrm>
        </p:spPr>
        <p:txBody>
          <a:bodyPr>
            <a:normAutofit fontScale="47500" lnSpcReduction="20000"/>
          </a:bodyPr>
          <a:lstStyle/>
          <a:p>
            <a:r>
              <a:rPr lang="en-GB" altLang="en-US" sz="3600" dirty="0"/>
              <a:t>Mae </a:t>
            </a:r>
            <a:r>
              <a:rPr lang="en-GB" altLang="en-US" sz="3600" dirty="0" err="1"/>
              <a:t>gan</a:t>
            </a:r>
            <a:r>
              <a:rPr lang="en-GB" altLang="en-US" sz="3600" dirty="0"/>
              <a:t> </a:t>
            </a:r>
            <a:r>
              <a:rPr lang="en-GB" altLang="en-US" sz="3600" dirty="0" err="1"/>
              <a:t>Waith</a:t>
            </a:r>
            <a:r>
              <a:rPr lang="en-GB" altLang="en-US" sz="3600" dirty="0"/>
              <a:t> Ieuenctid </a:t>
            </a:r>
            <a:r>
              <a:rPr lang="en-GB" altLang="en-US" sz="3600" dirty="0" err="1"/>
              <a:t>gyfres</a:t>
            </a:r>
            <a:r>
              <a:rPr lang="en-GB" altLang="en-US" sz="3600" dirty="0"/>
              <a:t> o </a:t>
            </a:r>
            <a:r>
              <a:rPr lang="en-GB" altLang="en-US" sz="3600" dirty="0" err="1"/>
              <a:t>werthoedd</a:t>
            </a:r>
            <a:r>
              <a:rPr lang="en-GB" altLang="en-US" sz="3600" dirty="0"/>
              <a:t> (</a:t>
            </a:r>
            <a:r>
              <a:rPr lang="en-GB" sz="3600" dirty="0"/>
              <a:t>CLD Standards Council Scotland</a:t>
            </a:r>
            <a:r>
              <a:rPr lang="en-GB" altLang="en-US" sz="3600" dirty="0"/>
              <a:t>, 2019) </a:t>
            </a:r>
            <a:r>
              <a:rPr lang="en-GB" altLang="en-US" sz="3600" dirty="0" err="1"/>
              <a:t>sy’n</a:t>
            </a:r>
            <a:r>
              <a:rPr lang="en-GB" altLang="en-US" sz="3600" dirty="0"/>
              <a:t> </a:t>
            </a:r>
            <a:r>
              <a:rPr lang="en-GB" altLang="en-US" sz="3600" dirty="0" err="1"/>
              <a:t>gwahaniaethu</a:t>
            </a:r>
            <a:r>
              <a:rPr lang="en-GB" altLang="en-US" sz="3600" dirty="0"/>
              <a:t> </a:t>
            </a:r>
            <a:r>
              <a:rPr lang="en-GB" altLang="en-US" sz="3600" dirty="0" err="1"/>
              <a:t>gwaith</a:t>
            </a:r>
            <a:r>
              <a:rPr lang="en-GB" altLang="en-US" sz="3600" dirty="0"/>
              <a:t> </a:t>
            </a:r>
            <a:r>
              <a:rPr lang="en-GB" altLang="en-US" sz="3600" dirty="0" err="1"/>
              <a:t>ieuenctid</a:t>
            </a:r>
            <a:r>
              <a:rPr lang="en-GB" altLang="en-US" sz="3600" dirty="0"/>
              <a:t> </a:t>
            </a:r>
            <a:r>
              <a:rPr lang="en-GB" altLang="en-US" sz="3600" dirty="0" err="1"/>
              <a:t>oddi</a:t>
            </a:r>
            <a:r>
              <a:rPr lang="en-GB" altLang="en-US" sz="3600" dirty="0"/>
              <a:t> </a:t>
            </a:r>
            <a:r>
              <a:rPr lang="en-GB" altLang="en-US" sz="3600" dirty="0" err="1"/>
              <a:t>wrth</a:t>
            </a:r>
            <a:r>
              <a:rPr lang="en-GB" altLang="en-US" sz="3600" dirty="0"/>
              <a:t> </a:t>
            </a:r>
            <a:r>
              <a:rPr lang="en-GB" altLang="en-US" sz="3600" dirty="0" err="1"/>
              <a:t>weithgareddau</a:t>
            </a:r>
            <a:r>
              <a:rPr lang="en-GB" altLang="en-US" sz="3600" dirty="0"/>
              <a:t> </a:t>
            </a:r>
            <a:r>
              <a:rPr lang="en-GB" altLang="en-US" sz="3600" dirty="0" err="1"/>
              <a:t>eraill</a:t>
            </a:r>
            <a:r>
              <a:rPr lang="en-GB" altLang="en-US" sz="3600" dirty="0"/>
              <a:t>, </a:t>
            </a:r>
            <a:r>
              <a:rPr lang="en-GB" altLang="en-US" sz="3600" dirty="0" err="1"/>
              <a:t>sydd</a:t>
            </a:r>
            <a:r>
              <a:rPr lang="en-GB" altLang="en-US" sz="3600" dirty="0"/>
              <a:t> </a:t>
            </a:r>
            <a:r>
              <a:rPr lang="en-GB" altLang="en-US" sz="3600" dirty="0" err="1"/>
              <a:t>weithiau’n</a:t>
            </a:r>
            <a:r>
              <a:rPr lang="en-GB" altLang="en-US" sz="3600" dirty="0"/>
              <a:t> </a:t>
            </a:r>
            <a:r>
              <a:rPr lang="en-GB" altLang="en-US" sz="3600" dirty="0" err="1"/>
              <a:t>gysylltiedig</a:t>
            </a:r>
            <a:r>
              <a:rPr lang="en-GB" altLang="en-US" sz="3600" dirty="0"/>
              <a:t>, </a:t>
            </a:r>
            <a:r>
              <a:rPr lang="en-GB" altLang="en-US" sz="3600" dirty="0" err="1"/>
              <a:t>yn</a:t>
            </a:r>
            <a:r>
              <a:rPr lang="en-GB" altLang="en-US" sz="3600" dirty="0"/>
              <a:t> </a:t>
            </a:r>
            <a:r>
              <a:rPr lang="en-GB" altLang="en-US" sz="3600" dirty="0" err="1"/>
              <a:t>ymwneud</a:t>
            </a:r>
            <a:r>
              <a:rPr lang="en-GB" altLang="en-US" sz="3600" dirty="0"/>
              <a:t> â </a:t>
            </a:r>
            <a:r>
              <a:rPr lang="en-GB" altLang="en-US" sz="3600" dirty="0" err="1"/>
              <a:t>phobl</a:t>
            </a:r>
            <a:r>
              <a:rPr lang="en-GB" altLang="en-US" sz="3600" dirty="0"/>
              <a:t> </a:t>
            </a:r>
            <a:r>
              <a:rPr lang="en-GB" altLang="en-US" sz="3600" dirty="0" err="1"/>
              <a:t>ifanc</a:t>
            </a:r>
            <a:r>
              <a:rPr lang="en-GB" altLang="en-US" sz="3600" dirty="0"/>
              <a:t>.</a:t>
            </a:r>
          </a:p>
          <a:p>
            <a:r>
              <a:rPr lang="en-GB" altLang="en-US" sz="3600" dirty="0" err="1"/>
              <a:t>Mae’r</a:t>
            </a:r>
            <a:r>
              <a:rPr lang="en-GB" altLang="en-US" sz="3600" dirty="0"/>
              <a:t> </a:t>
            </a:r>
            <a:r>
              <a:rPr lang="en-GB" altLang="en-US" sz="3600" dirty="0" err="1"/>
              <a:t>gwerthoedd</a:t>
            </a:r>
            <a:r>
              <a:rPr lang="en-GB" altLang="en-US" sz="3600" dirty="0"/>
              <a:t> </a:t>
            </a:r>
            <a:r>
              <a:rPr lang="en-GB" altLang="en-US" sz="3600" dirty="0" err="1"/>
              <a:t>hyn</a:t>
            </a:r>
            <a:r>
              <a:rPr lang="en-GB" altLang="en-US" sz="3600" dirty="0"/>
              <a:t> </a:t>
            </a:r>
            <a:r>
              <a:rPr lang="en-GB" altLang="en-US" sz="3600" dirty="0" err="1"/>
              <a:t>wrth</a:t>
            </a:r>
            <a:r>
              <a:rPr lang="en-GB" altLang="en-US" sz="3600" dirty="0"/>
              <a:t> </a:t>
            </a:r>
            <a:r>
              <a:rPr lang="en-GB" altLang="en-US" sz="3600" dirty="0" err="1"/>
              <a:t>wraidd</a:t>
            </a:r>
            <a:r>
              <a:rPr lang="en-GB" altLang="en-US" sz="3600" dirty="0"/>
              <a:t> y </a:t>
            </a:r>
            <a:r>
              <a:rPr lang="en-GB" altLang="en-US" sz="3600" dirty="0" err="1"/>
              <a:t>gwaith</a:t>
            </a:r>
            <a:r>
              <a:rPr lang="en-GB" altLang="en-US" sz="3600" dirty="0"/>
              <a:t> a </a:t>
            </a:r>
            <a:r>
              <a:rPr lang="en-GB" altLang="en-US" sz="3600" dirty="0" err="1"/>
              <a:t>wneir</a:t>
            </a:r>
            <a:r>
              <a:rPr lang="en-GB" altLang="en-US" sz="3600" dirty="0"/>
              <a:t> o </a:t>
            </a:r>
            <a:r>
              <a:rPr lang="en-GB" altLang="en-US" sz="3600" dirty="0" err="1"/>
              <a:t>fewn</a:t>
            </a:r>
            <a:r>
              <a:rPr lang="en-GB" altLang="en-US" sz="3600" dirty="0"/>
              <a:t> </a:t>
            </a:r>
            <a:r>
              <a:rPr lang="en-GB" altLang="en-US" sz="3600" dirty="0" err="1"/>
              <a:t>gwaith</a:t>
            </a:r>
            <a:r>
              <a:rPr lang="en-GB" altLang="en-US" sz="3600" dirty="0"/>
              <a:t> </a:t>
            </a:r>
            <a:r>
              <a:rPr lang="en-GB" altLang="en-US" sz="3600" dirty="0" err="1"/>
              <a:t>ieuenctid</a:t>
            </a:r>
            <a:r>
              <a:rPr lang="en-GB" altLang="en-US" sz="3600" dirty="0"/>
              <a:t> ac </a:t>
            </a:r>
            <a:r>
              <a:rPr lang="en-GB" altLang="en-US" sz="3600" dirty="0" err="1"/>
              <a:t>yn</a:t>
            </a:r>
            <a:r>
              <a:rPr lang="en-GB" altLang="en-US" sz="3600" dirty="0"/>
              <a:t> sail </a:t>
            </a:r>
            <a:r>
              <a:rPr lang="en-GB" altLang="en-US" sz="3600" dirty="0" err="1"/>
              <a:t>i’r</a:t>
            </a:r>
            <a:r>
              <a:rPr lang="en-GB" altLang="en-US" sz="3600" dirty="0"/>
              <a:t> </a:t>
            </a:r>
            <a:r>
              <a:rPr lang="en-GB" altLang="en-US" sz="3600" dirty="0" err="1"/>
              <a:t>Safonau</a:t>
            </a:r>
            <a:r>
              <a:rPr lang="en-GB" altLang="en-US" sz="3600" dirty="0"/>
              <a:t> </a:t>
            </a:r>
            <a:r>
              <a:rPr lang="en-GB" altLang="en-US" sz="3600" dirty="0" err="1"/>
              <a:t>Galwedigaethol</a:t>
            </a:r>
            <a:r>
              <a:rPr lang="en-GB" altLang="en-US" sz="3600" dirty="0"/>
              <a:t> </a:t>
            </a:r>
            <a:r>
              <a:rPr lang="en-GB" altLang="en-US" sz="3600" dirty="0" err="1"/>
              <a:t>Cenedlaethol</a:t>
            </a:r>
            <a:r>
              <a:rPr lang="en-GB" altLang="en-US" sz="3600" dirty="0"/>
              <a:t> (CLD Standards Council Scotland, 2019), </a:t>
            </a:r>
            <a:r>
              <a:rPr lang="en-GB" altLang="en-US" sz="3600" dirty="0" err="1"/>
              <a:t>gan</a:t>
            </a:r>
            <a:r>
              <a:rPr lang="en-GB" altLang="en-US" sz="3600" dirty="0"/>
              <a:t> </a:t>
            </a:r>
            <a:r>
              <a:rPr lang="en-GB" altLang="en-US" sz="3600" dirty="0" err="1"/>
              <a:t>gydnabod</a:t>
            </a:r>
            <a:r>
              <a:rPr lang="en-GB" altLang="en-US" sz="3600" dirty="0"/>
              <a:t> bod dull </a:t>
            </a:r>
            <a:r>
              <a:rPr lang="en-GB" altLang="en-US" sz="3600" dirty="0" err="1"/>
              <a:t>sy’n</a:t>
            </a:r>
            <a:r>
              <a:rPr lang="en-GB" altLang="en-US" sz="3600" dirty="0"/>
              <a:t> </a:t>
            </a:r>
            <a:r>
              <a:rPr lang="en-GB" altLang="en-US" sz="3600" dirty="0" err="1"/>
              <a:t>cael</a:t>
            </a:r>
            <a:r>
              <a:rPr lang="en-GB" altLang="en-US" sz="3600" dirty="0"/>
              <a:t> </a:t>
            </a:r>
            <a:r>
              <a:rPr lang="en-GB" altLang="en-US" sz="3600" dirty="0" err="1"/>
              <a:t>ei</a:t>
            </a:r>
            <a:r>
              <a:rPr lang="en-GB" altLang="en-US" sz="3600" dirty="0"/>
              <a:t> </a:t>
            </a:r>
            <a:r>
              <a:rPr lang="en-GB" altLang="en-US" sz="3600" dirty="0" err="1"/>
              <a:t>arwain</a:t>
            </a:r>
            <a:r>
              <a:rPr lang="en-GB" altLang="en-US" sz="3600" dirty="0"/>
              <a:t> </a:t>
            </a:r>
            <a:r>
              <a:rPr lang="en-GB" altLang="en-US" sz="3600" dirty="0" err="1"/>
              <a:t>gan</a:t>
            </a:r>
            <a:r>
              <a:rPr lang="en-GB" altLang="en-US" sz="3600" dirty="0"/>
              <a:t> </a:t>
            </a:r>
            <a:r>
              <a:rPr lang="en-GB" altLang="en-US" sz="3600" dirty="0" err="1"/>
              <a:t>bobl</a:t>
            </a:r>
            <a:r>
              <a:rPr lang="en-GB" altLang="en-US" sz="3600" dirty="0"/>
              <a:t> </a:t>
            </a:r>
            <a:r>
              <a:rPr lang="en-GB" altLang="en-US" sz="3600" dirty="0" err="1"/>
              <a:t>ifanc</a:t>
            </a:r>
            <a:r>
              <a:rPr lang="en-GB" altLang="en-US" sz="3600" dirty="0"/>
              <a:t> </a:t>
            </a:r>
            <a:r>
              <a:rPr lang="en-GB" altLang="en-US" sz="3600" dirty="0" err="1"/>
              <a:t>wrth</a:t>
            </a:r>
            <a:r>
              <a:rPr lang="en-GB" altLang="en-US" sz="3600" dirty="0"/>
              <a:t> </a:t>
            </a:r>
            <a:r>
              <a:rPr lang="en-GB" altLang="en-US" sz="3600" dirty="0" err="1"/>
              <a:t>galon</a:t>
            </a:r>
            <a:r>
              <a:rPr lang="en-GB" altLang="en-US" sz="3600" dirty="0"/>
              <a:t> </a:t>
            </a:r>
            <a:r>
              <a:rPr lang="en-GB" altLang="en-US" sz="3600" dirty="0" err="1"/>
              <a:t>pob</a:t>
            </a:r>
            <a:r>
              <a:rPr lang="en-GB" altLang="en-US" sz="3600" dirty="0"/>
              <a:t> </a:t>
            </a:r>
            <a:r>
              <a:rPr lang="en-GB" altLang="en-US" sz="3600" dirty="0" err="1"/>
              <a:t>gwaith</a:t>
            </a:r>
            <a:r>
              <a:rPr lang="en-GB" altLang="en-US" sz="3600" dirty="0"/>
              <a:t> </a:t>
            </a:r>
            <a:r>
              <a:rPr lang="en-GB" altLang="en-US" sz="3600" dirty="0" err="1"/>
              <a:t>ieuenctid</a:t>
            </a:r>
            <a:r>
              <a:rPr lang="en-GB" altLang="en-US" sz="3600" dirty="0"/>
              <a:t>.</a:t>
            </a:r>
          </a:p>
          <a:p>
            <a:r>
              <a:rPr lang="en-GB" altLang="en-US" sz="3600" dirty="0" err="1"/>
              <a:t>Cydnabyddir</a:t>
            </a:r>
            <a:r>
              <a:rPr lang="en-GB" altLang="en-US" sz="3600" dirty="0"/>
              <a:t> </a:t>
            </a:r>
            <a:r>
              <a:rPr lang="en-GB" altLang="en-US" sz="3600" dirty="0" err="1"/>
              <a:t>hefyd</a:t>
            </a:r>
            <a:r>
              <a:rPr lang="en-GB" altLang="en-US" sz="3600" dirty="0"/>
              <a:t> bod </a:t>
            </a:r>
            <a:r>
              <a:rPr lang="en-GB" altLang="en-US" sz="3600" dirty="0" err="1"/>
              <a:t>angen</a:t>
            </a:r>
            <a:r>
              <a:rPr lang="en-GB" altLang="en-US" sz="3600" dirty="0"/>
              <a:t> </a:t>
            </a:r>
            <a:r>
              <a:rPr lang="en-GB" altLang="en-US" sz="3600" dirty="0" err="1"/>
              <a:t>gosod</a:t>
            </a:r>
            <a:r>
              <a:rPr lang="en-GB" altLang="en-US" sz="3600" dirty="0"/>
              <a:t> y </a:t>
            </a:r>
            <a:r>
              <a:rPr lang="en-GB" altLang="en-US" sz="3600" dirty="0" err="1"/>
              <a:t>gwerthoedd</a:t>
            </a:r>
            <a:r>
              <a:rPr lang="en-GB" altLang="en-US" sz="3600" dirty="0"/>
              <a:t> </a:t>
            </a:r>
            <a:r>
              <a:rPr lang="en-GB" altLang="en-US" sz="3600" dirty="0" err="1"/>
              <a:t>hyn</a:t>
            </a:r>
            <a:r>
              <a:rPr lang="en-GB" altLang="en-US" sz="3600" dirty="0"/>
              <a:t> o </a:t>
            </a:r>
            <a:r>
              <a:rPr lang="en-GB" altLang="en-US" sz="3600" dirty="0" err="1"/>
              <a:t>fewn</a:t>
            </a:r>
            <a:r>
              <a:rPr lang="en-GB" altLang="en-US" sz="3600" dirty="0"/>
              <a:t> y </a:t>
            </a:r>
            <a:r>
              <a:rPr lang="en-GB" altLang="en-US" sz="3600" dirty="0" err="1"/>
              <a:t>cyd-destun</a:t>
            </a:r>
            <a:r>
              <a:rPr lang="en-GB" altLang="en-US" sz="3600" dirty="0"/>
              <a:t> </a:t>
            </a:r>
            <a:r>
              <a:rPr lang="en-GB" altLang="en-US" sz="3600" dirty="0" err="1"/>
              <a:t>lleol</a:t>
            </a:r>
            <a:r>
              <a:rPr lang="en-GB" altLang="en-US" sz="3600" dirty="0"/>
              <a:t>, </a:t>
            </a:r>
            <a:r>
              <a:rPr lang="en-GB" altLang="en-US" sz="3600" dirty="0" err="1"/>
              <a:t>cymdeithasol</a:t>
            </a:r>
            <a:r>
              <a:rPr lang="en-GB" altLang="en-US" sz="3600" dirty="0"/>
              <a:t> a </a:t>
            </a:r>
            <a:r>
              <a:rPr lang="en-GB" altLang="en-US" sz="3600" dirty="0" err="1"/>
              <a:t>gwleidyddol</a:t>
            </a:r>
            <a:r>
              <a:rPr lang="en-GB" altLang="en-US" sz="3600" dirty="0"/>
              <a:t> y </a:t>
            </a:r>
            <a:r>
              <a:rPr lang="en-GB" altLang="en-US" sz="3600" dirty="0" err="1"/>
              <a:t>cynhelir</a:t>
            </a:r>
            <a:r>
              <a:rPr lang="en-GB" altLang="en-US" sz="3600" dirty="0"/>
              <a:t> </a:t>
            </a:r>
            <a:r>
              <a:rPr lang="en-GB" altLang="en-US" sz="3600" dirty="0" err="1"/>
              <a:t>gweithgareddau</a:t>
            </a:r>
            <a:r>
              <a:rPr lang="en-GB" altLang="en-US" sz="3600" dirty="0"/>
              <a:t> </a:t>
            </a:r>
            <a:r>
              <a:rPr lang="en-GB" altLang="en-US" sz="3600" dirty="0" err="1"/>
              <a:t>gwaith</a:t>
            </a:r>
            <a:r>
              <a:rPr lang="en-GB" altLang="en-US" sz="3600" dirty="0"/>
              <a:t> </a:t>
            </a:r>
            <a:r>
              <a:rPr lang="en-GB" altLang="en-US" sz="3600" dirty="0" err="1"/>
              <a:t>ieuenctid</a:t>
            </a:r>
            <a:r>
              <a:rPr lang="en-GB" altLang="en-US" sz="3600" dirty="0"/>
              <a:t> </a:t>
            </a:r>
            <a:r>
              <a:rPr lang="en-GB" altLang="en-US" sz="3600" dirty="0" err="1"/>
              <a:t>oddi</a:t>
            </a:r>
            <a:r>
              <a:rPr lang="en-GB" altLang="en-US" sz="3600" dirty="0"/>
              <a:t> </a:t>
            </a:r>
            <a:r>
              <a:rPr lang="en-GB" altLang="en-US" sz="3600" dirty="0" err="1"/>
              <a:t>mewn</a:t>
            </a:r>
            <a:r>
              <a:rPr lang="en-GB" altLang="en-US" sz="3600" dirty="0"/>
              <a:t> </a:t>
            </a:r>
            <a:r>
              <a:rPr lang="en-GB" altLang="en-US" sz="3600" dirty="0" err="1"/>
              <a:t>iddo</a:t>
            </a:r>
            <a:r>
              <a:rPr lang="en-GB" altLang="en-US" sz="3600" dirty="0"/>
              <a:t>, ac y </a:t>
            </a:r>
            <a:r>
              <a:rPr lang="en-GB" altLang="en-US" sz="3600" dirty="0" err="1"/>
              <a:t>bydd</a:t>
            </a:r>
            <a:r>
              <a:rPr lang="en-GB" altLang="en-US" sz="3600" dirty="0"/>
              <a:t> </a:t>
            </a:r>
            <a:r>
              <a:rPr lang="en-GB" altLang="en-US" sz="3600" dirty="0" err="1"/>
              <a:t>angen</a:t>
            </a:r>
            <a:r>
              <a:rPr lang="en-GB" altLang="en-US" sz="3600" dirty="0"/>
              <a:t> </a:t>
            </a:r>
            <a:r>
              <a:rPr lang="en-GB" altLang="en-US" sz="3600" dirty="0" err="1"/>
              <a:t>i</a:t>
            </a:r>
            <a:r>
              <a:rPr lang="en-GB" altLang="en-US" sz="3600" dirty="0"/>
              <a:t> </a:t>
            </a:r>
            <a:r>
              <a:rPr lang="en-GB" altLang="en-US" sz="3600" dirty="0" err="1"/>
              <a:t>weithwyr</a:t>
            </a:r>
            <a:r>
              <a:rPr lang="en-GB" altLang="en-US" sz="3600" dirty="0"/>
              <a:t> </a:t>
            </a:r>
            <a:r>
              <a:rPr lang="en-GB" altLang="en-US" sz="3600" dirty="0" err="1"/>
              <a:t>ieuenctid</a:t>
            </a:r>
            <a:r>
              <a:rPr lang="en-GB" altLang="en-US" sz="3600" dirty="0"/>
              <a:t> </a:t>
            </a:r>
            <a:r>
              <a:rPr lang="en-GB" altLang="en-US" sz="3600" dirty="0" err="1"/>
              <a:t>fod</a:t>
            </a:r>
            <a:r>
              <a:rPr lang="en-GB" altLang="en-US" sz="3600" dirty="0"/>
              <a:t> </a:t>
            </a:r>
            <a:r>
              <a:rPr lang="en-GB" altLang="en-US" sz="3600" dirty="0" err="1"/>
              <a:t>yn</a:t>
            </a:r>
            <a:r>
              <a:rPr lang="en-GB" altLang="en-US" sz="3600" dirty="0"/>
              <a:t> </a:t>
            </a:r>
            <a:r>
              <a:rPr lang="en-GB" altLang="en-US" sz="3600" dirty="0" err="1"/>
              <a:t>ymwybodol</a:t>
            </a:r>
            <a:r>
              <a:rPr lang="en-GB" altLang="en-US" sz="3600" dirty="0"/>
              <a:t> </a:t>
            </a:r>
            <a:r>
              <a:rPr lang="en-GB" altLang="en-US" sz="3600" dirty="0" err="1"/>
              <a:t>ohono</a:t>
            </a:r>
            <a:r>
              <a:rPr lang="en-GB" altLang="en-US" sz="3600" dirty="0"/>
              <a:t>.</a:t>
            </a:r>
          </a:p>
          <a:p>
            <a:r>
              <a:rPr lang="en-GB" altLang="en-US" sz="3600" dirty="0" err="1"/>
              <a:t>Mae'r</a:t>
            </a:r>
            <a:r>
              <a:rPr lang="en-GB" altLang="en-US" sz="3600" dirty="0"/>
              <a:t> </a:t>
            </a:r>
            <a:r>
              <a:rPr lang="en-GB" altLang="en-US" sz="3600" dirty="0" err="1"/>
              <a:t>gwerthoedd</a:t>
            </a:r>
            <a:r>
              <a:rPr lang="en-GB" altLang="en-US" sz="3600" dirty="0"/>
              <a:t> </a:t>
            </a:r>
            <a:r>
              <a:rPr lang="en-GB" altLang="en-US" sz="3600" dirty="0" err="1"/>
              <a:t>hyn</a:t>
            </a:r>
            <a:r>
              <a:rPr lang="en-GB" altLang="en-US" sz="3600" dirty="0"/>
              <a:t> </a:t>
            </a:r>
            <a:r>
              <a:rPr lang="en-GB" altLang="en-US" sz="3600" dirty="0" err="1"/>
              <a:t>hefyd</a:t>
            </a:r>
            <a:r>
              <a:rPr lang="en-GB" altLang="en-US" sz="3600" dirty="0"/>
              <a:t> </a:t>
            </a:r>
            <a:r>
              <a:rPr lang="en-GB" altLang="en-US" sz="3600" dirty="0" err="1"/>
              <a:t>yn</a:t>
            </a:r>
            <a:r>
              <a:rPr lang="en-GB" altLang="en-US" sz="3600" dirty="0"/>
              <a:t> </a:t>
            </a:r>
            <a:r>
              <a:rPr lang="en-GB" altLang="en-US" sz="3600" dirty="0" err="1"/>
              <a:t>dangos</a:t>
            </a:r>
            <a:r>
              <a:rPr lang="en-GB" altLang="en-US" sz="3600" dirty="0"/>
              <a:t> </a:t>
            </a:r>
            <a:r>
              <a:rPr lang="en-GB" altLang="en-US" sz="3600" dirty="0" err="1"/>
              <a:t>sut</a:t>
            </a:r>
            <a:r>
              <a:rPr lang="en-GB" altLang="en-US" sz="3600" dirty="0"/>
              <a:t> </a:t>
            </a:r>
            <a:r>
              <a:rPr lang="en-GB" altLang="en-US" sz="3600" dirty="0" err="1"/>
              <a:t>mae</a:t>
            </a:r>
            <a:r>
              <a:rPr lang="en-GB" altLang="en-US" sz="3600" dirty="0"/>
              <a:t> </a:t>
            </a:r>
            <a:r>
              <a:rPr lang="en-GB" altLang="en-US" sz="3600" dirty="0" err="1"/>
              <a:t>gwaith</a:t>
            </a:r>
            <a:r>
              <a:rPr lang="en-GB" altLang="en-US" sz="3600" dirty="0"/>
              <a:t> </a:t>
            </a:r>
            <a:r>
              <a:rPr lang="en-GB" altLang="en-US" sz="3600" dirty="0" err="1"/>
              <a:t>ieuenctid</a:t>
            </a:r>
            <a:r>
              <a:rPr lang="en-GB" altLang="en-US" sz="3600" dirty="0"/>
              <a:t> </a:t>
            </a:r>
            <a:r>
              <a:rPr lang="en-GB" altLang="en-US" sz="3600" dirty="0" err="1"/>
              <a:t>yn</a:t>
            </a:r>
            <a:r>
              <a:rPr lang="en-GB" altLang="en-US" sz="3600" dirty="0"/>
              <a:t> </a:t>
            </a:r>
            <a:r>
              <a:rPr lang="en-GB" altLang="en-US" sz="3600" dirty="0" err="1"/>
              <a:t>rhan</a:t>
            </a:r>
            <a:r>
              <a:rPr lang="en-GB" altLang="en-US" sz="3600" dirty="0"/>
              <a:t> o </a:t>
            </a:r>
            <a:r>
              <a:rPr lang="en-GB" altLang="en-US" sz="3600" dirty="0" err="1"/>
              <a:t>ddatblygiad</a:t>
            </a:r>
            <a:r>
              <a:rPr lang="en-GB" altLang="en-US" sz="3600" dirty="0"/>
              <a:t> </a:t>
            </a:r>
            <a:r>
              <a:rPr lang="en-GB" altLang="en-US" sz="3600" dirty="0" err="1"/>
              <a:t>cyfannol</a:t>
            </a:r>
            <a:r>
              <a:rPr lang="en-GB" altLang="en-US" sz="3600" dirty="0"/>
              <a:t> </a:t>
            </a:r>
            <a:r>
              <a:rPr lang="en-GB" altLang="en-US" sz="3600" dirty="0" err="1"/>
              <a:t>pobl</a:t>
            </a:r>
            <a:r>
              <a:rPr lang="en-GB" altLang="en-US" sz="3600" dirty="0"/>
              <a:t> </a:t>
            </a:r>
            <a:r>
              <a:rPr lang="en-GB" altLang="en-US" sz="3600" dirty="0" err="1"/>
              <a:t>ifanc</a:t>
            </a:r>
            <a:r>
              <a:rPr lang="en-GB" altLang="en-US" sz="3600" dirty="0"/>
              <a:t>.</a:t>
            </a:r>
          </a:p>
          <a:p>
            <a:pPr marL="0" indent="0">
              <a:buNone/>
            </a:pPr>
            <a:endParaRPr lang="en-GB" altLang="en-US" dirty="0"/>
          </a:p>
          <a:p>
            <a:pPr marL="0" indent="0">
              <a:buNone/>
            </a:pPr>
            <a:endParaRPr lang="en-GB" altLang="en-US" dirty="0"/>
          </a:p>
        </p:txBody>
      </p:sp>
      <p:sp>
        <p:nvSpPr>
          <p:cNvPr id="2" name="Content Placeholder 1">
            <a:extLst>
              <a:ext uri="{FF2B5EF4-FFF2-40B4-BE49-F238E27FC236}">
                <a16:creationId xmlns:a16="http://schemas.microsoft.com/office/drawing/2014/main" id="{D9FE8D8D-1B88-6AD9-764B-0F2F954603E9}"/>
              </a:ext>
            </a:extLst>
          </p:cNvPr>
          <p:cNvSpPr>
            <a:spLocks noGrp="1"/>
          </p:cNvSpPr>
          <p:nvPr>
            <p:ph sz="half" idx="2"/>
          </p:nvPr>
        </p:nvSpPr>
        <p:spPr>
          <a:xfrm>
            <a:off x="6197600" y="1763421"/>
            <a:ext cx="5156200" cy="3878489"/>
          </a:xfrm>
        </p:spPr>
        <p:txBody>
          <a:bodyPr>
            <a:noAutofit/>
          </a:bodyPr>
          <a:lstStyle/>
          <a:p>
            <a:r>
              <a:rPr lang="en-GB" altLang="en-US" sz="1700" dirty="0">
                <a:solidFill>
                  <a:schemeClr val="accent5">
                    <a:lumMod val="75000"/>
                  </a:schemeClr>
                </a:solidFill>
              </a:rPr>
              <a:t>Youth Work has a suite of values (</a:t>
            </a:r>
            <a:r>
              <a:rPr lang="en-GB" sz="1700" dirty="0">
                <a:solidFill>
                  <a:schemeClr val="accent5">
                    <a:lumMod val="75000"/>
                  </a:schemeClr>
                </a:solidFill>
              </a:rPr>
              <a:t>CLD Standards Council Scotland, 2019</a:t>
            </a:r>
            <a:r>
              <a:rPr lang="en-GB" altLang="en-US" sz="1700" dirty="0">
                <a:solidFill>
                  <a:schemeClr val="accent5">
                    <a:lumMod val="75000"/>
                  </a:schemeClr>
                </a:solidFill>
              </a:rPr>
              <a:t>) which distinguishes youth work from other, sometimes related, activities involving young people.</a:t>
            </a:r>
          </a:p>
          <a:p>
            <a:r>
              <a:rPr lang="en-GB" altLang="en-US" sz="1700" dirty="0">
                <a:solidFill>
                  <a:schemeClr val="accent5">
                    <a:lumMod val="75000"/>
                  </a:schemeClr>
                </a:solidFill>
              </a:rPr>
              <a:t>These values are at the core of the work undertaken within youth work and underpin the National Occupational Standards (</a:t>
            </a:r>
            <a:r>
              <a:rPr lang="en-GB" sz="1700" dirty="0">
                <a:solidFill>
                  <a:schemeClr val="accent5">
                    <a:lumMod val="75000"/>
                  </a:schemeClr>
                </a:solidFill>
              </a:rPr>
              <a:t>CLD Standards Council Scotland, 2019</a:t>
            </a:r>
            <a:r>
              <a:rPr lang="en-GB" altLang="en-US" sz="1700" dirty="0">
                <a:solidFill>
                  <a:schemeClr val="accent5">
                    <a:lumMod val="75000"/>
                  </a:schemeClr>
                </a:solidFill>
              </a:rPr>
              <a:t>), recognising that at the heart of all youth work is a young person led approach.</a:t>
            </a:r>
          </a:p>
          <a:p>
            <a:r>
              <a:rPr lang="en-GB" altLang="en-US" sz="1700" dirty="0">
                <a:solidFill>
                  <a:schemeClr val="accent5">
                    <a:lumMod val="75000"/>
                  </a:schemeClr>
                </a:solidFill>
              </a:rPr>
              <a:t>It is also recognised that these values need to be placed within the local, social and political context within which youth work activities are undertaken, and of which youth workers will need to be aware. </a:t>
            </a:r>
          </a:p>
          <a:p>
            <a:r>
              <a:rPr lang="en-GB" altLang="en-US" sz="1700" dirty="0">
                <a:solidFill>
                  <a:schemeClr val="accent5">
                    <a:lumMod val="75000"/>
                  </a:schemeClr>
                </a:solidFill>
              </a:rPr>
              <a:t>These values also illustrate how youth work is involved in the holistic development of young people.</a:t>
            </a:r>
          </a:p>
          <a:p>
            <a:pPr marL="114300" indent="0" algn="r">
              <a:buNone/>
            </a:pPr>
            <a:r>
              <a:rPr lang="en-GB" sz="1100" dirty="0">
                <a:solidFill>
                  <a:schemeClr val="accent5">
                    <a:lumMod val="75000"/>
                  </a:schemeClr>
                </a:solidFill>
              </a:rPr>
              <a:t>(CLD Standards Council Scotland, 2019)</a:t>
            </a:r>
            <a:endParaRPr lang="en-GB" altLang="en-US" sz="1100" dirty="0">
              <a:solidFill>
                <a:schemeClr val="accent5">
                  <a:lumMod val="75000"/>
                </a:schemeClr>
              </a:solidFill>
            </a:endParaRPr>
          </a:p>
        </p:txBody>
      </p:sp>
    </p:spTree>
    <p:extLst>
      <p:ext uri="{BB962C8B-B14F-4D97-AF65-F5344CB8AC3E}">
        <p14:creationId xmlns:p14="http://schemas.microsoft.com/office/powerpoint/2010/main" val="17644410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nchor="b">
            <a:normAutofit/>
          </a:bodyPr>
          <a:lstStyle/>
          <a:p>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endParaRPr lang="cy-GB" altLang="en-US" b="1" dirty="0">
              <a:solidFill>
                <a:schemeClr val="accent5">
                  <a:lumMod val="75000"/>
                </a:schemeClr>
              </a:solidFill>
            </a:endParaRPr>
          </a:p>
        </p:txBody>
      </p:sp>
      <p:sp>
        <p:nvSpPr>
          <p:cNvPr id="7171" name="Rectangle 3"/>
          <p:cNvSpPr>
            <a:spLocks noGrp="1" noChangeArrowheads="1"/>
          </p:cNvSpPr>
          <p:nvPr>
            <p:ph sz="half" idx="1"/>
          </p:nvPr>
        </p:nvSpPr>
        <p:spPr>
          <a:xfrm>
            <a:off x="838200" y="1825625"/>
            <a:ext cx="5181600" cy="4183288"/>
          </a:xfrm>
        </p:spPr>
        <p:txBody>
          <a:bodyPr>
            <a:normAutofit fontScale="62500" lnSpcReduction="20000"/>
          </a:bodyPr>
          <a:lstStyle/>
          <a:p>
            <a:pPr>
              <a:lnSpc>
                <a:spcPct val="80000"/>
              </a:lnSpc>
            </a:pPr>
            <a:r>
              <a:rPr lang="en-GB" altLang="en-US" b="1" dirty="0" err="1"/>
              <a:t>Cyfranogiad</a:t>
            </a:r>
            <a:r>
              <a:rPr lang="en-GB" altLang="en-US" b="1" dirty="0"/>
              <a:t> a </a:t>
            </a:r>
            <a:r>
              <a:rPr lang="en-GB" altLang="en-US" b="1" dirty="0" err="1"/>
              <a:t>chyfranogiad</a:t>
            </a:r>
            <a:r>
              <a:rPr lang="en-GB" altLang="en-US" b="1" dirty="0"/>
              <a:t> </a:t>
            </a:r>
            <a:r>
              <a:rPr lang="en-GB" altLang="en-US" b="1" dirty="0" err="1"/>
              <a:t>gweithredol</a:t>
            </a:r>
            <a:endParaRPr lang="en-GB" altLang="en-US" b="1" dirty="0"/>
          </a:p>
          <a:p>
            <a:pPr lvl="1">
              <a:lnSpc>
                <a:spcPct val="120000"/>
              </a:lnSpc>
            </a:pPr>
            <a:r>
              <a:rPr lang="en-GB" altLang="en-US" dirty="0"/>
              <a:t>Mae </a:t>
            </a:r>
            <a:r>
              <a:rPr lang="en-GB" altLang="en-US" dirty="0" err="1"/>
              <a:t>pobl</a:t>
            </a:r>
            <a:r>
              <a:rPr lang="en-GB" altLang="en-US" dirty="0"/>
              <a:t> </a:t>
            </a:r>
            <a:r>
              <a:rPr lang="en-GB" altLang="en-US" dirty="0" err="1"/>
              <a:t>ifanc</a:t>
            </a:r>
            <a:r>
              <a:rPr lang="en-GB" altLang="en-US" dirty="0"/>
              <a:t> </a:t>
            </a:r>
            <a:r>
              <a:rPr lang="en-GB" altLang="en-US" dirty="0" err="1"/>
              <a:t>yn</a:t>
            </a:r>
            <a:r>
              <a:rPr lang="en-GB" altLang="en-US" dirty="0"/>
              <a:t> </a:t>
            </a:r>
            <a:r>
              <a:rPr lang="en-GB" altLang="en-US" dirty="0" err="1"/>
              <a:t>dewis</a:t>
            </a:r>
            <a:r>
              <a:rPr lang="en-GB" altLang="en-US" dirty="0"/>
              <a:t> </a:t>
            </a:r>
            <a:r>
              <a:rPr lang="en-GB" altLang="en-US" dirty="0" err="1"/>
              <a:t>cymryd</a:t>
            </a:r>
            <a:r>
              <a:rPr lang="en-GB" altLang="en-US" dirty="0"/>
              <a:t> </a:t>
            </a:r>
            <a:r>
              <a:rPr lang="en-GB" altLang="en-US" dirty="0" err="1"/>
              <a:t>rhan</a:t>
            </a:r>
            <a:r>
              <a:rPr lang="en-GB" altLang="en-US" dirty="0"/>
              <a:t>, </a:t>
            </a:r>
            <a:r>
              <a:rPr lang="en-GB" altLang="en-US" dirty="0" err="1"/>
              <a:t>yn</a:t>
            </a:r>
            <a:r>
              <a:rPr lang="en-GB" altLang="en-US" dirty="0"/>
              <a:t> </a:t>
            </a:r>
            <a:r>
              <a:rPr lang="en-GB" altLang="en-US" dirty="0" err="1"/>
              <a:t>bennaf</a:t>
            </a:r>
            <a:r>
              <a:rPr lang="en-GB" altLang="en-US" dirty="0"/>
              <a:t> </a:t>
            </a:r>
            <a:r>
              <a:rPr lang="en-GB" altLang="en-US" dirty="0" err="1"/>
              <a:t>oherwydd</a:t>
            </a:r>
            <a:r>
              <a:rPr lang="en-GB" altLang="en-US" dirty="0"/>
              <a:t> </a:t>
            </a:r>
            <a:r>
              <a:rPr lang="en-GB" altLang="en-US" dirty="0" err="1"/>
              <a:t>eu</a:t>
            </a:r>
            <a:r>
              <a:rPr lang="en-GB" altLang="en-US" dirty="0"/>
              <a:t> bod </a:t>
            </a:r>
            <a:r>
              <a:rPr lang="en-GB" altLang="en-US" dirty="0" err="1"/>
              <a:t>eisiau</a:t>
            </a:r>
            <a:r>
              <a:rPr lang="en-GB" altLang="en-US" dirty="0"/>
              <a:t> </a:t>
            </a:r>
            <a:r>
              <a:rPr lang="en-GB" altLang="en-US" dirty="0" err="1"/>
              <a:t>ymlacio</a:t>
            </a:r>
            <a:r>
              <a:rPr lang="en-GB" altLang="en-US" dirty="0"/>
              <a:t>, </a:t>
            </a:r>
            <a:r>
              <a:rPr lang="en-GB" altLang="en-US" dirty="0" err="1"/>
              <a:t>cwrdd</a:t>
            </a:r>
            <a:r>
              <a:rPr lang="en-GB" altLang="en-US" dirty="0"/>
              <a:t> â </a:t>
            </a:r>
            <a:r>
              <a:rPr lang="en-GB" altLang="en-US" dirty="0" err="1"/>
              <a:t>ffrindiau</a:t>
            </a:r>
            <a:r>
              <a:rPr lang="en-GB" altLang="en-US" dirty="0"/>
              <a:t>, </a:t>
            </a:r>
            <a:r>
              <a:rPr lang="en-GB" altLang="en-US" dirty="0" err="1"/>
              <a:t>gwneud</a:t>
            </a:r>
            <a:r>
              <a:rPr lang="en-GB" altLang="en-US" dirty="0"/>
              <a:t> </a:t>
            </a:r>
            <a:r>
              <a:rPr lang="en-GB" altLang="en-US" dirty="0" err="1"/>
              <a:t>perthnasoedd</a:t>
            </a:r>
            <a:r>
              <a:rPr lang="en-GB" altLang="en-US" dirty="0"/>
              <a:t> </a:t>
            </a:r>
            <a:r>
              <a:rPr lang="en-GB" altLang="en-US" dirty="0" err="1"/>
              <a:t>newydd</a:t>
            </a:r>
            <a:r>
              <a:rPr lang="en-GB" altLang="en-US" dirty="0"/>
              <a:t>, </a:t>
            </a:r>
            <a:r>
              <a:rPr lang="en-GB" altLang="en-US" dirty="0" err="1"/>
              <a:t>cael</a:t>
            </a:r>
            <a:r>
              <a:rPr lang="en-GB" altLang="en-US" dirty="0"/>
              <a:t> hwyl, a </a:t>
            </a:r>
            <a:r>
              <a:rPr lang="en-GB" altLang="en-US" dirty="0" err="1"/>
              <a:t>dod</a:t>
            </a:r>
            <a:r>
              <a:rPr lang="en-GB" altLang="en-US" dirty="0"/>
              <a:t> o </a:t>
            </a:r>
            <a:r>
              <a:rPr lang="en-GB" altLang="en-US" dirty="0" err="1"/>
              <a:t>hyd</a:t>
            </a:r>
            <a:r>
              <a:rPr lang="en-GB" altLang="en-US" dirty="0"/>
              <a:t> </a:t>
            </a:r>
            <a:r>
              <a:rPr lang="en-GB" altLang="en-US" dirty="0" err="1"/>
              <a:t>i</a:t>
            </a:r>
            <a:r>
              <a:rPr lang="en-GB" altLang="en-US" dirty="0"/>
              <a:t> </a:t>
            </a:r>
            <a:r>
              <a:rPr lang="en-GB" altLang="en-US" dirty="0" err="1"/>
              <a:t>gefnogaeth</a:t>
            </a:r>
            <a:r>
              <a:rPr lang="en-GB" altLang="en-US" dirty="0"/>
              <a:t>,</a:t>
            </a:r>
          </a:p>
          <a:p>
            <a:pPr lvl="1">
              <a:lnSpc>
                <a:spcPct val="120000"/>
              </a:lnSpc>
            </a:pPr>
            <a:r>
              <a:rPr lang="en-GB" altLang="en-US" dirty="0" err="1"/>
              <a:t>Mae’r</a:t>
            </a:r>
            <a:r>
              <a:rPr lang="en-GB" altLang="en-US" dirty="0"/>
              <a:t> </a:t>
            </a:r>
            <a:r>
              <a:rPr lang="en-GB" altLang="en-US" dirty="0" err="1"/>
              <a:t>gwaith</a:t>
            </a:r>
            <a:r>
              <a:rPr lang="en-GB" altLang="en-US" dirty="0"/>
              <a:t> </a:t>
            </a:r>
            <a:r>
              <a:rPr lang="en-GB" altLang="en-US" dirty="0" err="1"/>
              <a:t>yn</a:t>
            </a:r>
            <a:r>
              <a:rPr lang="en-GB" altLang="en-US" dirty="0"/>
              <a:t> </a:t>
            </a:r>
            <a:r>
              <a:rPr lang="en-GB" altLang="en-US" dirty="0" err="1"/>
              <a:t>dechrau</a:t>
            </a:r>
            <a:r>
              <a:rPr lang="en-GB" altLang="en-US" dirty="0"/>
              <a:t> o </a:t>
            </a:r>
            <a:r>
              <a:rPr lang="en-GB" altLang="en-US" dirty="0" err="1"/>
              <a:t>ble</a:t>
            </a:r>
            <a:r>
              <a:rPr lang="en-GB" altLang="en-US" dirty="0"/>
              <a:t> </a:t>
            </a:r>
            <a:r>
              <a:rPr lang="en-GB" altLang="en-US" dirty="0" err="1"/>
              <a:t>mae</a:t>
            </a:r>
            <a:r>
              <a:rPr lang="en-GB" altLang="en-US" dirty="0"/>
              <a:t> </a:t>
            </a:r>
            <a:r>
              <a:rPr lang="en-GB" altLang="en-US" dirty="0" err="1"/>
              <a:t>pobl</a:t>
            </a:r>
            <a:r>
              <a:rPr lang="en-GB" altLang="en-US" dirty="0"/>
              <a:t> </a:t>
            </a:r>
            <a:r>
              <a:rPr lang="en-GB" altLang="en-US" dirty="0" err="1"/>
              <a:t>ifanc</a:t>
            </a:r>
            <a:r>
              <a:rPr lang="en-GB" altLang="en-US" dirty="0"/>
              <a:t> </a:t>
            </a:r>
            <a:r>
              <a:rPr lang="en-GB" altLang="en-US" dirty="0" err="1"/>
              <a:t>mewn</a:t>
            </a:r>
            <a:r>
              <a:rPr lang="en-GB" altLang="en-US" dirty="0"/>
              <a:t> </a:t>
            </a:r>
            <a:r>
              <a:rPr lang="en-GB" altLang="en-US" dirty="0" err="1"/>
              <a:t>perthynas</a:t>
            </a:r>
            <a:r>
              <a:rPr lang="en-GB" altLang="en-US" dirty="0"/>
              <a:t> </a:t>
            </a:r>
            <a:r>
              <a:rPr lang="en-GB" altLang="en-US" dirty="0" err="1"/>
              <a:t>â’u</a:t>
            </a:r>
            <a:r>
              <a:rPr lang="en-GB" altLang="en-US" dirty="0"/>
              <a:t> </a:t>
            </a:r>
            <a:r>
              <a:rPr lang="en-GB" altLang="en-US" dirty="0" err="1"/>
              <a:t>gwerthoedd</a:t>
            </a:r>
            <a:r>
              <a:rPr lang="en-GB" altLang="en-US" dirty="0"/>
              <a:t>, </a:t>
            </a:r>
            <a:r>
              <a:rPr lang="en-GB" altLang="en-US" dirty="0" err="1"/>
              <a:t>eu</a:t>
            </a:r>
            <a:r>
              <a:rPr lang="en-GB" altLang="en-US" dirty="0"/>
              <a:t> </a:t>
            </a:r>
            <a:r>
              <a:rPr lang="en-GB" altLang="en-US" dirty="0" err="1"/>
              <a:t>safbwyntiau</a:t>
            </a:r>
            <a:r>
              <a:rPr lang="en-GB" altLang="en-US" dirty="0"/>
              <a:t> </a:t>
            </a:r>
            <a:r>
              <a:rPr lang="en-GB" altLang="en-US" dirty="0" err="1"/>
              <a:t>a’u</a:t>
            </a:r>
            <a:r>
              <a:rPr lang="en-GB" altLang="en-US" dirty="0"/>
              <a:t> </a:t>
            </a:r>
            <a:r>
              <a:rPr lang="en-GB" altLang="en-US" dirty="0" err="1"/>
              <a:t>hegwyddorion</a:t>
            </a:r>
            <a:r>
              <a:rPr lang="en-GB" altLang="en-US" dirty="0"/>
              <a:t> </a:t>
            </a:r>
            <a:r>
              <a:rPr lang="en-GB" altLang="en-US" dirty="0" err="1"/>
              <a:t>eu</a:t>
            </a:r>
            <a:r>
              <a:rPr lang="en-GB" altLang="en-US" dirty="0"/>
              <a:t> </a:t>
            </a:r>
            <a:r>
              <a:rPr lang="en-GB" altLang="en-US" dirty="0" err="1"/>
              <a:t>hunain</a:t>
            </a:r>
            <a:r>
              <a:rPr lang="en-GB" altLang="en-US" dirty="0"/>
              <a:t>, </a:t>
            </a:r>
            <a:r>
              <a:rPr lang="en-GB" altLang="en-US" dirty="0" err="1"/>
              <a:t>yn</a:t>
            </a:r>
            <a:r>
              <a:rPr lang="en-GB" altLang="en-US" dirty="0"/>
              <a:t> </a:t>
            </a:r>
            <a:r>
              <a:rPr lang="en-GB" altLang="en-US" dirty="0" err="1"/>
              <a:t>ogystal</a:t>
            </a:r>
            <a:r>
              <a:rPr lang="en-GB" altLang="en-US" dirty="0"/>
              <a:t> </a:t>
            </a:r>
            <a:r>
              <a:rPr lang="en-GB" altLang="en-US" dirty="0" err="1"/>
              <a:t>â’u</a:t>
            </a:r>
            <a:r>
              <a:rPr lang="en-GB" altLang="en-US" dirty="0"/>
              <a:t> </a:t>
            </a:r>
            <a:r>
              <a:rPr lang="en-GB" altLang="en-US" dirty="0" err="1"/>
              <a:t>gofod</a:t>
            </a:r>
            <a:r>
              <a:rPr lang="en-GB" altLang="en-US" dirty="0"/>
              <a:t> </a:t>
            </a:r>
            <a:r>
              <a:rPr lang="en-GB" altLang="en-US" dirty="0" err="1"/>
              <a:t>personol</a:t>
            </a:r>
            <a:r>
              <a:rPr lang="en-GB" altLang="en-US" dirty="0"/>
              <a:t> a </a:t>
            </a:r>
            <a:r>
              <a:rPr lang="en-GB" altLang="en-US" dirty="0" err="1"/>
              <a:t>chymdeithasol</a:t>
            </a:r>
            <a:r>
              <a:rPr lang="en-GB" altLang="en-US" dirty="0"/>
              <a:t> </a:t>
            </a:r>
            <a:r>
              <a:rPr lang="en-GB" altLang="en-US" dirty="0" err="1"/>
              <a:t>eu</a:t>
            </a:r>
            <a:r>
              <a:rPr lang="en-GB" altLang="en-US" dirty="0"/>
              <a:t> </a:t>
            </a:r>
            <a:r>
              <a:rPr lang="en-GB" altLang="en-US" dirty="0" err="1"/>
              <a:t>hunain</a:t>
            </a:r>
            <a:r>
              <a:rPr lang="en-GB" altLang="en-US" dirty="0"/>
              <a:t>,</a:t>
            </a:r>
          </a:p>
          <a:p>
            <a:pPr lvl="1">
              <a:lnSpc>
                <a:spcPct val="120000"/>
              </a:lnSpc>
            </a:pPr>
            <a:r>
              <a:rPr lang="en-GB" altLang="en-US" dirty="0" err="1"/>
              <a:t>Mae’n</a:t>
            </a:r>
            <a:r>
              <a:rPr lang="en-GB" altLang="en-US" dirty="0"/>
              <a:t> </a:t>
            </a:r>
            <a:r>
              <a:rPr lang="en-GB" altLang="en-US" dirty="0" err="1"/>
              <a:t>ceisio</a:t>
            </a:r>
            <a:r>
              <a:rPr lang="en-GB" altLang="en-US" dirty="0"/>
              <a:t> </a:t>
            </a:r>
            <a:r>
              <a:rPr lang="en-GB" altLang="en-US" dirty="0" err="1"/>
              <a:t>mynd</a:t>
            </a:r>
            <a:r>
              <a:rPr lang="en-GB" altLang="en-US" dirty="0"/>
              <a:t> y </a:t>
            </a:r>
            <a:r>
              <a:rPr lang="en-GB" altLang="en-US" dirty="0" err="1"/>
              <a:t>tu</a:t>
            </a:r>
            <a:r>
              <a:rPr lang="en-GB" altLang="en-US" dirty="0"/>
              <a:t> </a:t>
            </a:r>
            <a:r>
              <a:rPr lang="en-GB" altLang="en-US" dirty="0" err="1"/>
              <a:t>hwnt</a:t>
            </a:r>
            <a:r>
              <a:rPr lang="en-GB" altLang="en-US" dirty="0"/>
              <a:t> </a:t>
            </a:r>
            <a:r>
              <a:rPr lang="en-GB" altLang="en-US" dirty="0" err="1"/>
              <a:t>i</a:t>
            </a:r>
            <a:r>
              <a:rPr lang="en-GB" altLang="en-US" dirty="0"/>
              <a:t> le </a:t>
            </a:r>
            <a:r>
              <a:rPr lang="en-GB" altLang="en-US" dirty="0" err="1"/>
              <a:t>mae</a:t>
            </a:r>
            <a:r>
              <a:rPr lang="en-GB" altLang="en-US" dirty="0"/>
              <a:t> </a:t>
            </a:r>
            <a:r>
              <a:rPr lang="en-GB" altLang="en-US" dirty="0" err="1"/>
              <a:t>pobl</a:t>
            </a:r>
            <a:r>
              <a:rPr lang="en-GB" altLang="en-US" dirty="0"/>
              <a:t> </a:t>
            </a:r>
            <a:r>
              <a:rPr lang="en-GB" altLang="en-US" dirty="0" err="1"/>
              <a:t>ifanc</a:t>
            </a:r>
            <a:r>
              <a:rPr lang="en-GB" altLang="en-US" dirty="0"/>
              <a:t> </a:t>
            </a:r>
            <a:r>
              <a:rPr lang="en-GB" altLang="en-US" dirty="0" err="1"/>
              <a:t>yn</a:t>
            </a:r>
            <a:r>
              <a:rPr lang="en-GB" altLang="en-US" dirty="0"/>
              <a:t> </a:t>
            </a:r>
            <a:r>
              <a:rPr lang="en-GB" altLang="en-US" dirty="0" err="1"/>
              <a:t>dechrau</a:t>
            </a:r>
            <a:r>
              <a:rPr lang="en-GB" altLang="en-US" dirty="0"/>
              <a:t>, </a:t>
            </a:r>
            <a:r>
              <a:rPr lang="en-GB" altLang="en-US" dirty="0" err="1"/>
              <a:t>i</a:t>
            </a:r>
            <a:r>
              <a:rPr lang="en-GB" altLang="en-US" dirty="0"/>
              <a:t> </a:t>
            </a:r>
            <a:r>
              <a:rPr lang="en-GB" altLang="en-US" dirty="0" err="1"/>
              <a:t>ehangu</a:t>
            </a:r>
            <a:r>
              <a:rPr lang="en-GB" altLang="en-US" dirty="0"/>
              <a:t> </a:t>
            </a:r>
            <a:r>
              <a:rPr lang="en-GB" altLang="en-US" dirty="0" err="1"/>
              <a:t>eu</a:t>
            </a:r>
            <a:r>
              <a:rPr lang="en-GB" altLang="en-US" dirty="0"/>
              <a:t> </a:t>
            </a:r>
            <a:r>
              <a:rPr lang="en-GB" altLang="en-US" dirty="0" err="1"/>
              <a:t>gorwelion</a:t>
            </a:r>
            <a:r>
              <a:rPr lang="en-GB" altLang="en-US" dirty="0"/>
              <a:t>, </a:t>
            </a:r>
            <a:r>
              <a:rPr lang="en-GB" altLang="en-US" dirty="0" err="1"/>
              <a:t>hyrwyddo</a:t>
            </a:r>
            <a:r>
              <a:rPr lang="en-GB" altLang="en-US" dirty="0"/>
              <a:t> </a:t>
            </a:r>
            <a:r>
              <a:rPr lang="en-GB" altLang="en-US" dirty="0" err="1"/>
              <a:t>cyfranogiad</a:t>
            </a:r>
            <a:r>
              <a:rPr lang="en-GB" altLang="en-US" dirty="0"/>
              <a:t> a </a:t>
            </a:r>
            <a:r>
              <a:rPr lang="en-GB" altLang="en-US" dirty="0" err="1"/>
              <a:t>gwahodd</a:t>
            </a:r>
            <a:r>
              <a:rPr lang="en-GB" altLang="en-US" dirty="0"/>
              <a:t> </a:t>
            </a:r>
            <a:r>
              <a:rPr lang="en-GB" altLang="en-US" dirty="0" err="1"/>
              <a:t>ymrwymiad</a:t>
            </a:r>
            <a:r>
              <a:rPr lang="en-GB" altLang="en-US" dirty="0"/>
              <a:t> </a:t>
            </a:r>
            <a:r>
              <a:rPr lang="en-GB" altLang="en-US" dirty="0" err="1"/>
              <a:t>cymdeithasol</a:t>
            </a:r>
            <a:r>
              <a:rPr lang="en-GB" altLang="en-US" dirty="0"/>
              <a:t>, </a:t>
            </a:r>
            <a:r>
              <a:rPr lang="en-GB" altLang="en-US" dirty="0" err="1"/>
              <a:t>yn</a:t>
            </a:r>
            <a:r>
              <a:rPr lang="en-GB" altLang="en-US" dirty="0"/>
              <a:t> </a:t>
            </a:r>
            <a:r>
              <a:rPr lang="en-GB" altLang="en-US" dirty="0" err="1"/>
              <a:t>arbennig</a:t>
            </a:r>
            <a:r>
              <a:rPr lang="en-GB" altLang="en-US" dirty="0"/>
              <a:t> </a:t>
            </a:r>
            <a:r>
              <a:rPr lang="en-GB" altLang="en-US" dirty="0" err="1"/>
              <a:t>trwy</a:t>
            </a:r>
            <a:r>
              <a:rPr lang="en-GB" altLang="en-US" dirty="0"/>
              <a:t> </a:t>
            </a:r>
            <a:r>
              <a:rPr lang="en-GB" altLang="en-US" dirty="0" err="1"/>
              <a:t>eu</a:t>
            </a:r>
            <a:r>
              <a:rPr lang="en-GB" altLang="en-US" dirty="0"/>
              <a:t> </a:t>
            </a:r>
            <a:r>
              <a:rPr lang="en-GB" altLang="en-US" dirty="0" err="1"/>
              <a:t>hannog</a:t>
            </a:r>
            <a:r>
              <a:rPr lang="en-GB" altLang="en-US" dirty="0"/>
              <a:t> </a:t>
            </a:r>
            <a:r>
              <a:rPr lang="en-GB" altLang="en-US" dirty="0" err="1"/>
              <a:t>i</a:t>
            </a:r>
            <a:r>
              <a:rPr lang="en-GB" altLang="en-US" dirty="0"/>
              <a:t> </a:t>
            </a:r>
            <a:r>
              <a:rPr lang="en-GB" altLang="en-US" dirty="0" err="1"/>
              <a:t>fod</a:t>
            </a:r>
            <a:r>
              <a:rPr lang="en-GB" altLang="en-US" dirty="0"/>
              <a:t> </a:t>
            </a:r>
            <a:r>
              <a:rPr lang="en-GB" altLang="en-US" dirty="0" err="1"/>
              <a:t>yn</a:t>
            </a:r>
            <a:r>
              <a:rPr lang="en-GB" altLang="en-US" dirty="0"/>
              <a:t> </a:t>
            </a:r>
            <a:r>
              <a:rPr lang="en-GB" altLang="en-US" dirty="0" err="1"/>
              <a:t>feirniadol</a:t>
            </a:r>
            <a:r>
              <a:rPr lang="en-GB" altLang="en-US" dirty="0"/>
              <a:t> ac </a:t>
            </a:r>
            <a:r>
              <a:rPr lang="en-GB" altLang="en-US" dirty="0" err="1"/>
              <a:t>yn</a:t>
            </a:r>
            <a:r>
              <a:rPr lang="en-GB" altLang="en-US" dirty="0"/>
              <a:t> </a:t>
            </a:r>
            <a:r>
              <a:rPr lang="en-GB" altLang="en-US" dirty="0" err="1"/>
              <a:t>greadigol</a:t>
            </a:r>
            <a:r>
              <a:rPr lang="en-GB" altLang="en-US" dirty="0"/>
              <a:t> </a:t>
            </a:r>
            <a:r>
              <a:rPr lang="en-GB" altLang="en-US" dirty="0" err="1"/>
              <a:t>yn</a:t>
            </a:r>
            <a:r>
              <a:rPr lang="en-GB" altLang="en-US" dirty="0"/>
              <a:t> </a:t>
            </a:r>
            <a:r>
              <a:rPr lang="en-GB" altLang="en-US" dirty="0" err="1"/>
              <a:t>eu</a:t>
            </a:r>
            <a:r>
              <a:rPr lang="en-GB" altLang="en-US" dirty="0"/>
              <a:t> </a:t>
            </a:r>
            <a:r>
              <a:rPr lang="en-GB" altLang="en-US" dirty="0" err="1"/>
              <a:t>hymatebion</a:t>
            </a:r>
            <a:r>
              <a:rPr lang="en-GB" altLang="en-US" dirty="0"/>
              <a:t> </a:t>
            </a:r>
            <a:r>
              <a:rPr lang="en-GB" altLang="en-US" dirty="0" err="1"/>
              <a:t>i’w</a:t>
            </a:r>
            <a:r>
              <a:rPr lang="en-GB" altLang="en-US" dirty="0"/>
              <a:t> </a:t>
            </a:r>
            <a:r>
              <a:rPr lang="en-GB" altLang="en-US" dirty="0" err="1"/>
              <a:t>profiad</a:t>
            </a:r>
            <a:r>
              <a:rPr lang="en-GB" altLang="en-US" dirty="0"/>
              <a:t> </a:t>
            </a:r>
            <a:r>
              <a:rPr lang="en-GB" altLang="en-US" dirty="0" err="1"/>
              <a:t>a’r</a:t>
            </a:r>
            <a:r>
              <a:rPr lang="en-GB" altLang="en-US" dirty="0"/>
              <a:t> </a:t>
            </a:r>
            <a:r>
              <a:rPr lang="en-GB" altLang="en-US" dirty="0" err="1"/>
              <a:t>byd</a:t>
            </a:r>
            <a:r>
              <a:rPr lang="en-GB" altLang="en-US" dirty="0"/>
              <a:t> </a:t>
            </a:r>
            <a:r>
              <a:rPr lang="en-GB" altLang="en-US" dirty="0" err="1"/>
              <a:t>o’u</a:t>
            </a:r>
            <a:r>
              <a:rPr lang="en-GB" altLang="en-US" dirty="0"/>
              <a:t> </a:t>
            </a:r>
            <a:r>
              <a:rPr lang="en-GB" altLang="en-US" dirty="0" err="1"/>
              <a:t>cwmpas</a:t>
            </a:r>
            <a:r>
              <a:rPr lang="en-GB" altLang="en-US" dirty="0"/>
              <a:t>,</a:t>
            </a:r>
          </a:p>
        </p:txBody>
      </p:sp>
      <p:sp>
        <p:nvSpPr>
          <p:cNvPr id="2" name="Content Placeholder 1">
            <a:extLst>
              <a:ext uri="{FF2B5EF4-FFF2-40B4-BE49-F238E27FC236}">
                <a16:creationId xmlns:a16="http://schemas.microsoft.com/office/drawing/2014/main" id="{5C60A704-4AB4-0BAA-E7E1-6C512B221E4B}"/>
              </a:ext>
            </a:extLst>
          </p:cNvPr>
          <p:cNvSpPr>
            <a:spLocks noGrp="1"/>
          </p:cNvSpPr>
          <p:nvPr>
            <p:ph sz="half" idx="2"/>
          </p:nvPr>
        </p:nvSpPr>
        <p:spPr>
          <a:xfrm>
            <a:off x="6172200" y="1825624"/>
            <a:ext cx="5181600" cy="4183289"/>
          </a:xfrm>
        </p:spPr>
        <p:txBody>
          <a:bodyPr>
            <a:normAutofit fontScale="62500" lnSpcReduction="20000"/>
          </a:bodyPr>
          <a:lstStyle/>
          <a:p>
            <a:pPr>
              <a:lnSpc>
                <a:spcPct val="80000"/>
              </a:lnSpc>
            </a:pPr>
            <a:r>
              <a:rPr lang="en-GB" altLang="en-US" sz="2900" b="1" dirty="0">
                <a:solidFill>
                  <a:schemeClr val="accent5">
                    <a:lumMod val="75000"/>
                  </a:schemeClr>
                </a:solidFill>
              </a:rPr>
              <a:t>Participation and active involvement</a:t>
            </a:r>
          </a:p>
          <a:p>
            <a:pPr lvl="1">
              <a:lnSpc>
                <a:spcPct val="120000"/>
              </a:lnSpc>
            </a:pPr>
            <a:r>
              <a:rPr lang="en-GB" altLang="en-US" sz="2600" dirty="0">
                <a:solidFill>
                  <a:schemeClr val="accent5">
                    <a:lumMod val="75000"/>
                  </a:schemeClr>
                </a:solidFill>
              </a:rPr>
              <a:t>Young people choose to be involved, not least because they want to relax, meet friends, make new relationships, to have fun, and to find support,</a:t>
            </a:r>
          </a:p>
          <a:p>
            <a:pPr lvl="1">
              <a:lnSpc>
                <a:spcPct val="120000"/>
              </a:lnSpc>
            </a:pPr>
            <a:r>
              <a:rPr lang="en-GB" altLang="en-US" sz="2600" dirty="0">
                <a:solidFill>
                  <a:schemeClr val="accent5">
                    <a:lumMod val="75000"/>
                  </a:schemeClr>
                </a:solidFill>
              </a:rPr>
              <a:t>The work starts from where young people are in relation to their own values, views and principles, as well as their own personal and social space,</a:t>
            </a:r>
          </a:p>
          <a:p>
            <a:pPr lvl="1">
              <a:lnSpc>
                <a:spcPct val="120000"/>
              </a:lnSpc>
            </a:pPr>
            <a:r>
              <a:rPr lang="en-GB" altLang="en-US" sz="2600" dirty="0">
                <a:solidFill>
                  <a:schemeClr val="accent5">
                    <a:lumMod val="75000"/>
                  </a:schemeClr>
                </a:solidFill>
              </a:rPr>
              <a:t>It seeks to go beyond where young people start, to widen their horizons, promote participation and invite social commitment, in particular by encouraging them to be critical and creative in their responses to their experience and the world around them,</a:t>
            </a:r>
          </a:p>
          <a:p>
            <a:endParaRPr lang="en-GB" dirty="0"/>
          </a:p>
        </p:txBody>
      </p:sp>
    </p:spTree>
    <p:extLst>
      <p:ext uri="{BB962C8B-B14F-4D97-AF65-F5344CB8AC3E}">
        <p14:creationId xmlns:p14="http://schemas.microsoft.com/office/powerpoint/2010/main" val="11576574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nchor="b">
            <a:normAutofit/>
          </a:bodyPr>
          <a:lstStyle/>
          <a:p>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endParaRPr lang="cy-GB" altLang="en-US" b="1" dirty="0">
              <a:solidFill>
                <a:schemeClr val="accent5">
                  <a:lumMod val="75000"/>
                </a:schemeClr>
              </a:solidFill>
            </a:endParaRPr>
          </a:p>
        </p:txBody>
      </p:sp>
      <p:sp>
        <p:nvSpPr>
          <p:cNvPr id="8195" name="Rectangle 3"/>
          <p:cNvSpPr>
            <a:spLocks noGrp="1" noChangeArrowheads="1"/>
          </p:cNvSpPr>
          <p:nvPr>
            <p:ph sz="half" idx="1"/>
          </p:nvPr>
        </p:nvSpPr>
        <p:spPr>
          <a:xfrm>
            <a:off x="838200" y="1825625"/>
            <a:ext cx="5181600" cy="3914775"/>
          </a:xfrm>
        </p:spPr>
        <p:txBody>
          <a:bodyPr>
            <a:normAutofit fontScale="62500" lnSpcReduction="20000"/>
          </a:bodyPr>
          <a:lstStyle/>
          <a:p>
            <a:pPr>
              <a:lnSpc>
                <a:spcPct val="120000"/>
              </a:lnSpc>
            </a:pPr>
            <a:r>
              <a:rPr lang="en-GB" altLang="en-US" b="1" dirty="0" err="1"/>
              <a:t>Cydraddoldeb</a:t>
            </a:r>
            <a:r>
              <a:rPr lang="en-GB" altLang="en-US" b="1" dirty="0"/>
              <a:t>, </a:t>
            </a:r>
            <a:r>
              <a:rPr lang="en-GB" altLang="en-US" b="1" dirty="0" err="1"/>
              <a:t>amrywiaeth</a:t>
            </a:r>
            <a:r>
              <a:rPr lang="en-GB" altLang="en-US" b="1" dirty="0"/>
              <a:t> a </a:t>
            </a:r>
            <a:r>
              <a:rPr lang="en-GB" altLang="en-US" b="1" dirty="0" err="1"/>
              <a:t>chynhwysiant</a:t>
            </a:r>
            <a:r>
              <a:rPr lang="en-GB" altLang="en-US" b="1" dirty="0"/>
              <a:t>:</a:t>
            </a:r>
          </a:p>
          <a:p>
            <a:pPr lvl="1">
              <a:lnSpc>
                <a:spcPct val="120000"/>
              </a:lnSpc>
            </a:pPr>
            <a:r>
              <a:rPr lang="en-GB" altLang="en-US" sz="2900" dirty="0" err="1"/>
              <a:t>Mae’n</a:t>
            </a:r>
            <a:r>
              <a:rPr lang="en-GB" altLang="en-US" sz="2900" dirty="0"/>
              <a:t> trin </a:t>
            </a:r>
            <a:r>
              <a:rPr lang="en-GB" altLang="en-US" sz="2900" dirty="0" err="1"/>
              <a:t>pobl</a:t>
            </a:r>
            <a:r>
              <a:rPr lang="en-GB" altLang="en-US" sz="2900" dirty="0"/>
              <a:t> </a:t>
            </a:r>
            <a:r>
              <a:rPr lang="en-GB" altLang="en-US" sz="2900" dirty="0" err="1"/>
              <a:t>ifanc</a:t>
            </a:r>
            <a:r>
              <a:rPr lang="en-GB" altLang="en-US" sz="2900" dirty="0"/>
              <a:t> â </a:t>
            </a:r>
            <a:r>
              <a:rPr lang="en-GB" altLang="en-US" sz="2900" dirty="0" err="1"/>
              <a:t>pharch</a:t>
            </a:r>
            <a:r>
              <a:rPr lang="en-GB" altLang="en-US" sz="2900" dirty="0"/>
              <a:t>, </a:t>
            </a:r>
            <a:r>
              <a:rPr lang="en-GB" altLang="en-US" sz="2900" dirty="0" err="1"/>
              <a:t>gan</a:t>
            </a:r>
            <a:r>
              <a:rPr lang="en-GB" altLang="en-US" sz="2900" dirty="0"/>
              <a:t> </a:t>
            </a:r>
            <a:r>
              <a:rPr lang="en-GB" altLang="en-US" sz="2900" dirty="0" err="1"/>
              <a:t>werthfawrogi</a:t>
            </a:r>
            <a:r>
              <a:rPr lang="en-GB" altLang="en-US" sz="2900" dirty="0"/>
              <a:t> </a:t>
            </a:r>
            <a:r>
              <a:rPr lang="en-GB" altLang="en-US" sz="2900" dirty="0" err="1"/>
              <a:t>pob</a:t>
            </a:r>
            <a:r>
              <a:rPr lang="en-GB" altLang="en-US" sz="2900" dirty="0"/>
              <a:t> </a:t>
            </a:r>
            <a:r>
              <a:rPr lang="en-GB" altLang="en-US" sz="2900" dirty="0" err="1"/>
              <a:t>unigolyn</a:t>
            </a:r>
            <a:r>
              <a:rPr lang="en-GB" altLang="en-US" sz="2900" dirty="0"/>
              <a:t> </a:t>
            </a:r>
            <a:r>
              <a:rPr lang="en-GB" altLang="en-US" sz="2900" dirty="0" err="1"/>
              <a:t>a’u</a:t>
            </a:r>
            <a:r>
              <a:rPr lang="en-GB" altLang="en-US" sz="2900" dirty="0"/>
              <a:t> </a:t>
            </a:r>
            <a:r>
              <a:rPr lang="en-GB" altLang="en-US" sz="2900" dirty="0" err="1"/>
              <a:t>gwahaniaethau</a:t>
            </a:r>
            <a:r>
              <a:rPr lang="en-GB" altLang="en-US" sz="2900" dirty="0"/>
              <a:t>, a </a:t>
            </a:r>
            <a:r>
              <a:rPr lang="en-GB" altLang="en-US" sz="2900" dirty="0" err="1"/>
              <a:t>hyrwyddo</a:t>
            </a:r>
            <a:r>
              <a:rPr lang="en-GB" altLang="en-US" sz="2900" dirty="0"/>
              <a:t> </a:t>
            </a:r>
            <a:r>
              <a:rPr lang="en-GB" altLang="en-US" sz="2900" dirty="0" err="1"/>
              <a:t>derbyniad</a:t>
            </a:r>
            <a:r>
              <a:rPr lang="en-GB" altLang="en-US" sz="2900" dirty="0"/>
              <a:t> a </a:t>
            </a:r>
            <a:r>
              <a:rPr lang="en-GB" altLang="en-US" sz="2900" dirty="0" err="1"/>
              <a:t>dealltwriaeth</a:t>
            </a:r>
            <a:r>
              <a:rPr lang="en-GB" altLang="en-US" sz="2900" dirty="0"/>
              <a:t> o </a:t>
            </a:r>
            <a:r>
              <a:rPr lang="en-GB" altLang="en-US" sz="2900" dirty="0" err="1"/>
              <a:t>eraill</a:t>
            </a:r>
            <a:r>
              <a:rPr lang="en-GB" altLang="en-US" sz="2900" dirty="0"/>
              <a:t>, </a:t>
            </a:r>
            <a:r>
              <a:rPr lang="en-GB" altLang="en-US" sz="2900" dirty="0" err="1"/>
              <a:t>gan</a:t>
            </a:r>
            <a:r>
              <a:rPr lang="en-GB" altLang="en-US" sz="2900" dirty="0"/>
              <a:t> </a:t>
            </a:r>
            <a:r>
              <a:rPr lang="en-GB" altLang="en-US" sz="2900" dirty="0" err="1"/>
              <a:t>herio</a:t>
            </a:r>
            <a:r>
              <a:rPr lang="en-GB" altLang="en-US" sz="2900" dirty="0"/>
              <a:t> </a:t>
            </a:r>
            <a:r>
              <a:rPr lang="en-GB" altLang="en-US" sz="2900" dirty="0" err="1"/>
              <a:t>ymddygiad</a:t>
            </a:r>
            <a:r>
              <a:rPr lang="en-GB" altLang="en-US" sz="2900" dirty="0"/>
              <a:t> a </a:t>
            </a:r>
            <a:r>
              <a:rPr lang="en-GB" altLang="en-US" sz="2900" dirty="0" err="1"/>
              <a:t>syniadau</a:t>
            </a:r>
            <a:r>
              <a:rPr lang="en-GB" altLang="en-US" sz="2900" dirty="0"/>
              <a:t> </a:t>
            </a:r>
            <a:r>
              <a:rPr lang="en-GB" altLang="en-US" sz="2900" dirty="0" err="1"/>
              <a:t>gormesol</a:t>
            </a:r>
            <a:r>
              <a:rPr lang="en-GB" altLang="en-US" sz="2900" dirty="0"/>
              <a:t>,</a:t>
            </a:r>
          </a:p>
          <a:p>
            <a:pPr lvl="1">
              <a:lnSpc>
                <a:spcPct val="120000"/>
              </a:lnSpc>
            </a:pPr>
            <a:r>
              <a:rPr lang="en-GB" altLang="en-US" sz="2900" dirty="0" err="1"/>
              <a:t>Mae’n</a:t>
            </a:r>
            <a:r>
              <a:rPr lang="en-GB" altLang="en-US" sz="2900" dirty="0"/>
              <a:t> </a:t>
            </a:r>
            <a:r>
              <a:rPr lang="en-GB" altLang="en-US" sz="2900" dirty="0" err="1"/>
              <a:t>parchu</a:t>
            </a:r>
            <a:r>
              <a:rPr lang="en-GB" altLang="en-US" sz="2900" dirty="0"/>
              <a:t> ac </a:t>
            </a:r>
            <a:r>
              <a:rPr lang="en-GB" altLang="en-US" sz="2900" dirty="0" err="1"/>
              <a:t>yn</a:t>
            </a:r>
            <a:r>
              <a:rPr lang="en-GB" altLang="en-US" sz="2900" dirty="0"/>
              <a:t> </a:t>
            </a:r>
            <a:r>
              <a:rPr lang="en-GB" altLang="en-US" sz="2900" dirty="0" err="1"/>
              <a:t>gwerthfawrogi</a:t>
            </a:r>
            <a:r>
              <a:rPr lang="en-GB" altLang="en-US" sz="2900" dirty="0"/>
              <a:t> </a:t>
            </a:r>
            <a:r>
              <a:rPr lang="en-GB" altLang="en-US" sz="2900" dirty="0" err="1"/>
              <a:t>gwahaniaethau</a:t>
            </a:r>
            <a:r>
              <a:rPr lang="en-GB" altLang="en-US" sz="2900" dirty="0"/>
              <a:t> </a:t>
            </a:r>
            <a:r>
              <a:rPr lang="en-GB" altLang="en-US" sz="2900" dirty="0" err="1"/>
              <a:t>unigol</a:t>
            </a:r>
            <a:r>
              <a:rPr lang="en-GB" altLang="en-US" sz="2900" dirty="0"/>
              <a:t> </a:t>
            </a:r>
            <a:r>
              <a:rPr lang="en-GB" altLang="en-US" sz="2900" dirty="0" err="1"/>
              <a:t>trwy</a:t>
            </a:r>
            <a:r>
              <a:rPr lang="en-GB" altLang="en-US" sz="2900" dirty="0"/>
              <a:t> </a:t>
            </a:r>
            <a:r>
              <a:rPr lang="en-GB" altLang="en-US" sz="2900" dirty="0" err="1"/>
              <a:t>gefnogi</a:t>
            </a:r>
            <a:r>
              <a:rPr lang="en-GB" altLang="en-US" sz="2900" dirty="0"/>
              <a:t> a </a:t>
            </a:r>
            <a:r>
              <a:rPr lang="en-GB" altLang="en-US" sz="2900" dirty="0" err="1"/>
              <a:t>chryfhau</a:t>
            </a:r>
            <a:r>
              <a:rPr lang="en-GB" altLang="en-US" sz="2900" dirty="0"/>
              <a:t> cred </a:t>
            </a:r>
            <a:r>
              <a:rPr lang="en-GB" altLang="en-US" sz="2900" dirty="0" err="1"/>
              <a:t>pobl</a:t>
            </a:r>
            <a:r>
              <a:rPr lang="en-GB" altLang="en-US" sz="2900" dirty="0"/>
              <a:t> </a:t>
            </a:r>
            <a:r>
              <a:rPr lang="en-GB" altLang="en-US" sz="2900" dirty="0" err="1"/>
              <a:t>ifanc</a:t>
            </a:r>
            <a:r>
              <a:rPr lang="en-GB" altLang="en-US" sz="2900" dirty="0"/>
              <a:t> </a:t>
            </a:r>
            <a:r>
              <a:rPr lang="en-GB" altLang="en-US" sz="2900" dirty="0" err="1"/>
              <a:t>ynddynt</a:t>
            </a:r>
            <a:r>
              <a:rPr lang="en-GB" altLang="en-US" sz="2900" dirty="0"/>
              <a:t> </a:t>
            </a:r>
            <a:r>
              <a:rPr lang="en-GB" altLang="en-US" sz="2900" dirty="0" err="1"/>
              <a:t>eu</a:t>
            </a:r>
            <a:r>
              <a:rPr lang="en-GB" altLang="en-US" sz="2900" dirty="0"/>
              <a:t> </a:t>
            </a:r>
            <a:r>
              <a:rPr lang="en-GB" altLang="en-US" sz="2900" dirty="0" err="1"/>
              <a:t>hunain</a:t>
            </a:r>
            <a:r>
              <a:rPr lang="en-GB" altLang="en-US" sz="2900" dirty="0"/>
              <a:t>, </a:t>
            </a:r>
            <a:r>
              <a:rPr lang="en-GB" altLang="en-US" sz="2900" dirty="0" err="1"/>
              <a:t>a’u</a:t>
            </a:r>
            <a:r>
              <a:rPr lang="en-GB" altLang="en-US" sz="2900" dirty="0"/>
              <a:t> </a:t>
            </a:r>
            <a:r>
              <a:rPr lang="en-GB" altLang="en-US" sz="2900" dirty="0" err="1"/>
              <a:t>gallu</a:t>
            </a:r>
            <a:r>
              <a:rPr lang="en-GB" altLang="en-US" sz="2900" dirty="0"/>
              <a:t> </a:t>
            </a:r>
            <a:r>
              <a:rPr lang="en-GB" altLang="en-US" sz="2900" dirty="0" err="1"/>
              <a:t>i</a:t>
            </a:r>
            <a:r>
              <a:rPr lang="en-GB" altLang="en-US" sz="2900" dirty="0"/>
              <a:t> </a:t>
            </a:r>
            <a:r>
              <a:rPr lang="en-GB" altLang="en-US" sz="2900" dirty="0" err="1"/>
              <a:t>dyfu</a:t>
            </a:r>
            <a:r>
              <a:rPr lang="en-GB" altLang="en-US" sz="2900" dirty="0"/>
              <a:t> a </a:t>
            </a:r>
            <a:r>
              <a:rPr lang="en-GB" altLang="en-US" sz="2900" dirty="0" err="1"/>
              <a:t>newid</a:t>
            </a:r>
            <a:r>
              <a:rPr lang="en-GB" altLang="en-US" sz="2900" dirty="0"/>
              <a:t> </a:t>
            </a:r>
            <a:r>
              <a:rPr lang="en-GB" altLang="en-US" sz="2900" dirty="0" err="1"/>
              <a:t>trwy</a:t>
            </a:r>
            <a:r>
              <a:rPr lang="en-GB" altLang="en-US" sz="2900" dirty="0"/>
              <a:t> </a:t>
            </a:r>
            <a:r>
              <a:rPr lang="en-GB" altLang="en-US" sz="2900" dirty="0" err="1"/>
              <a:t>amgylchedd</a:t>
            </a:r>
            <a:r>
              <a:rPr lang="en-GB" altLang="en-US" sz="2900" dirty="0"/>
              <a:t> </a:t>
            </a:r>
            <a:r>
              <a:rPr lang="en-GB" altLang="en-US" sz="2900" dirty="0" err="1"/>
              <a:t>grŵp</a:t>
            </a:r>
            <a:r>
              <a:rPr lang="en-GB" altLang="en-US" sz="2900" dirty="0"/>
              <a:t> </a:t>
            </a:r>
            <a:r>
              <a:rPr lang="en-GB" altLang="en-US" sz="2900" dirty="0" err="1"/>
              <a:t>cefnogol</a:t>
            </a:r>
            <a:r>
              <a:rPr lang="en-GB" altLang="en-US" sz="2900" dirty="0"/>
              <a:t>,</a:t>
            </a:r>
          </a:p>
          <a:p>
            <a:pPr lvl="1">
              <a:lnSpc>
                <a:spcPct val="120000"/>
              </a:lnSpc>
            </a:pPr>
            <a:r>
              <a:rPr lang="en-GB" altLang="en-US" sz="2900" dirty="0" err="1"/>
              <a:t>Mae’n</a:t>
            </a:r>
            <a:r>
              <a:rPr lang="en-GB" altLang="en-US" sz="2900" dirty="0"/>
              <a:t> </a:t>
            </a:r>
            <a:r>
              <a:rPr lang="en-GB" altLang="en-US" sz="2900" dirty="0" err="1"/>
              <a:t>seiliedig</a:t>
            </a:r>
            <a:r>
              <a:rPr lang="en-GB" altLang="en-US" sz="2900" dirty="0"/>
              <a:t> </a:t>
            </a:r>
            <a:r>
              <a:rPr lang="en-GB" altLang="en-US" sz="2900" dirty="0" err="1"/>
              <a:t>ar</a:t>
            </a:r>
            <a:r>
              <a:rPr lang="en-GB" altLang="en-US" sz="2900" dirty="0"/>
              <a:t> </a:t>
            </a:r>
            <a:r>
              <a:rPr lang="en-GB" altLang="en-US" sz="2900" dirty="0" err="1"/>
              <a:t>egwyddorion</a:t>
            </a:r>
            <a:r>
              <a:rPr lang="en-GB" altLang="en-US" sz="2900" dirty="0"/>
              <a:t> </a:t>
            </a:r>
            <a:r>
              <a:rPr lang="en-GB" altLang="en-US" sz="2900" dirty="0" err="1"/>
              <a:t>tegwch</a:t>
            </a:r>
            <a:r>
              <a:rPr lang="en-GB" altLang="en-US" sz="2900" dirty="0"/>
              <a:t>, </a:t>
            </a:r>
            <a:r>
              <a:rPr lang="en-GB" altLang="en-US" sz="2900" dirty="0" err="1"/>
              <a:t>amrywiaeth</a:t>
            </a:r>
            <a:r>
              <a:rPr lang="en-GB" altLang="en-US" sz="2900" dirty="0"/>
              <a:t> a </a:t>
            </a:r>
            <a:r>
              <a:rPr lang="en-GB" altLang="en-US" sz="2900" dirty="0" err="1"/>
              <a:t>chyd-ddibyniaeth</a:t>
            </a:r>
            <a:r>
              <a:rPr lang="en-GB" altLang="en-US" sz="2900" dirty="0"/>
              <a:t>,</a:t>
            </a:r>
          </a:p>
        </p:txBody>
      </p:sp>
      <p:sp>
        <p:nvSpPr>
          <p:cNvPr id="5" name="Content Placeholder 4">
            <a:extLst>
              <a:ext uri="{FF2B5EF4-FFF2-40B4-BE49-F238E27FC236}">
                <a16:creationId xmlns:a16="http://schemas.microsoft.com/office/drawing/2014/main" id="{57B07D29-5311-A56C-254F-FB5897FAF3A0}"/>
              </a:ext>
            </a:extLst>
          </p:cNvPr>
          <p:cNvSpPr>
            <a:spLocks noGrp="1"/>
          </p:cNvSpPr>
          <p:nvPr>
            <p:ph sz="half" idx="2"/>
          </p:nvPr>
        </p:nvSpPr>
        <p:spPr/>
        <p:txBody>
          <a:bodyPr>
            <a:normAutofit fontScale="62500" lnSpcReduction="20000"/>
          </a:bodyPr>
          <a:lstStyle/>
          <a:p>
            <a:pPr>
              <a:lnSpc>
                <a:spcPct val="80000"/>
              </a:lnSpc>
            </a:pPr>
            <a:r>
              <a:rPr lang="en-GB" altLang="en-US" sz="2900" b="1" dirty="0">
                <a:solidFill>
                  <a:schemeClr val="accent5">
                    <a:lumMod val="75000"/>
                  </a:schemeClr>
                </a:solidFill>
              </a:rPr>
              <a:t>Equity, diversity and inclusion:</a:t>
            </a:r>
          </a:p>
          <a:p>
            <a:pPr lvl="1">
              <a:lnSpc>
                <a:spcPct val="120000"/>
              </a:lnSpc>
            </a:pPr>
            <a:r>
              <a:rPr lang="en-GB" altLang="en-US" sz="2700" dirty="0">
                <a:solidFill>
                  <a:schemeClr val="accent5">
                    <a:lumMod val="75000"/>
                  </a:schemeClr>
                </a:solidFill>
              </a:rPr>
              <a:t>It treats young people with respect, valuing each individual and their differences, and promoting the acceptance and understanding of others, whilst challenging oppressive behaviour and ideas,</a:t>
            </a:r>
          </a:p>
          <a:p>
            <a:pPr lvl="1">
              <a:lnSpc>
                <a:spcPct val="120000"/>
              </a:lnSpc>
            </a:pPr>
            <a:r>
              <a:rPr lang="en-GB" altLang="en-US" sz="2700" dirty="0">
                <a:solidFill>
                  <a:schemeClr val="accent5">
                    <a:lumMod val="75000"/>
                  </a:schemeClr>
                </a:solidFill>
              </a:rPr>
              <a:t>It respects and values individual differences by supporting and strengthening young people’s belief in themselves, and their capacity to grow and to change through a supportive group environment,</a:t>
            </a:r>
          </a:p>
          <a:p>
            <a:pPr lvl="1">
              <a:lnSpc>
                <a:spcPct val="120000"/>
              </a:lnSpc>
            </a:pPr>
            <a:r>
              <a:rPr lang="en-GB" altLang="en-US" sz="2700" dirty="0">
                <a:solidFill>
                  <a:schemeClr val="accent5">
                    <a:lumMod val="75000"/>
                  </a:schemeClr>
                </a:solidFill>
              </a:rPr>
              <a:t>It is underpinned by the principles of equity, diversity and interdependence,</a:t>
            </a:r>
          </a:p>
          <a:p>
            <a:endParaRPr lang="en-GB" dirty="0"/>
          </a:p>
        </p:txBody>
      </p:sp>
    </p:spTree>
    <p:extLst>
      <p:ext uri="{BB962C8B-B14F-4D97-AF65-F5344CB8AC3E}">
        <p14:creationId xmlns:p14="http://schemas.microsoft.com/office/powerpoint/2010/main" val="21824561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chor="b">
            <a:normAutofit/>
          </a:bodyPr>
          <a:lstStyle/>
          <a:p>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p>
        </p:txBody>
      </p:sp>
      <p:sp>
        <p:nvSpPr>
          <p:cNvPr id="9219" name="Rectangle 3"/>
          <p:cNvSpPr>
            <a:spLocks noGrp="1" noChangeArrowheads="1"/>
          </p:cNvSpPr>
          <p:nvPr>
            <p:ph sz="half" idx="1"/>
          </p:nvPr>
        </p:nvSpPr>
        <p:spPr>
          <a:xfrm>
            <a:off x="838200" y="1825625"/>
            <a:ext cx="5181600" cy="4195730"/>
          </a:xfrm>
        </p:spPr>
        <p:txBody>
          <a:bodyPr>
            <a:normAutofit fontScale="62500" lnSpcReduction="20000"/>
          </a:bodyPr>
          <a:lstStyle/>
          <a:p>
            <a:pPr>
              <a:lnSpc>
                <a:spcPct val="80000"/>
              </a:lnSpc>
            </a:pPr>
            <a:r>
              <a:rPr lang="en-GB" altLang="en-US" sz="2600" b="1" dirty="0" err="1"/>
              <a:t>Partneriaeth</a:t>
            </a:r>
            <a:r>
              <a:rPr lang="en-GB" altLang="en-US" sz="2600" b="1" dirty="0"/>
              <a:t> </a:t>
            </a:r>
            <a:r>
              <a:rPr lang="en-GB" altLang="en-US" sz="2600" b="1" dirty="0" err="1"/>
              <a:t>gyda</a:t>
            </a:r>
            <a:r>
              <a:rPr lang="en-GB" altLang="en-US" sz="2600" b="1" dirty="0"/>
              <a:t> </a:t>
            </a:r>
            <a:r>
              <a:rPr lang="en-GB" altLang="en-US" sz="2600" b="1" dirty="0" err="1"/>
              <a:t>phobl</a:t>
            </a:r>
            <a:r>
              <a:rPr lang="en-GB" altLang="en-US" sz="2600" b="1" dirty="0"/>
              <a:t> </a:t>
            </a:r>
            <a:r>
              <a:rPr lang="en-GB" altLang="en-US" sz="2600" b="1" dirty="0" err="1"/>
              <a:t>ifanc</a:t>
            </a:r>
            <a:r>
              <a:rPr lang="en-GB" altLang="en-US" sz="2600" b="1" dirty="0"/>
              <a:t> ac </a:t>
            </a:r>
            <a:r>
              <a:rPr lang="en-GB" altLang="en-US" sz="2600" b="1" dirty="0" err="1"/>
              <a:t>eraill</a:t>
            </a:r>
            <a:endParaRPr lang="en-GB" altLang="en-US" sz="2600" b="1" dirty="0"/>
          </a:p>
          <a:p>
            <a:pPr lvl="1">
              <a:lnSpc>
                <a:spcPct val="120000"/>
              </a:lnSpc>
            </a:pPr>
            <a:r>
              <a:rPr lang="en-GB" altLang="en-US" sz="2600" dirty="0" err="1"/>
              <a:t>Mae’n</a:t>
            </a:r>
            <a:r>
              <a:rPr lang="en-GB" altLang="en-US" sz="2600" dirty="0"/>
              <a:t> </a:t>
            </a:r>
            <a:r>
              <a:rPr lang="en-GB" altLang="en-US" sz="2600" dirty="0" err="1"/>
              <a:t>cydnabod</a:t>
            </a:r>
            <a:r>
              <a:rPr lang="en-GB" altLang="en-US" sz="2600" dirty="0"/>
              <a:t>, </a:t>
            </a:r>
            <a:r>
              <a:rPr lang="en-GB" altLang="en-US" sz="2600" dirty="0" err="1"/>
              <a:t>yn</a:t>
            </a:r>
            <a:r>
              <a:rPr lang="en-GB" altLang="en-US" sz="2600" dirty="0"/>
              <a:t> </a:t>
            </a:r>
            <a:r>
              <a:rPr lang="en-GB" altLang="en-US" sz="2600" dirty="0" err="1"/>
              <a:t>parchu</a:t>
            </a:r>
            <a:r>
              <a:rPr lang="en-GB" altLang="en-US" sz="2600" dirty="0"/>
              <a:t> ac </a:t>
            </a:r>
            <a:r>
              <a:rPr lang="en-GB" altLang="en-US" sz="2600" dirty="0" err="1"/>
              <a:t>yn</a:t>
            </a:r>
            <a:r>
              <a:rPr lang="en-GB" altLang="en-US" sz="2600" dirty="0"/>
              <a:t> </a:t>
            </a:r>
            <a:r>
              <a:rPr lang="en-GB" altLang="en-US" sz="2600" dirty="0" err="1"/>
              <a:t>ymateb</a:t>
            </a:r>
            <a:r>
              <a:rPr lang="en-GB" altLang="en-US" sz="2600" dirty="0"/>
              <a:t> </a:t>
            </a:r>
            <a:r>
              <a:rPr lang="en-GB" altLang="en-US" sz="2600" dirty="0" err="1"/>
              <a:t>yn</a:t>
            </a:r>
            <a:r>
              <a:rPr lang="en-GB" altLang="en-US" sz="2600" dirty="0"/>
              <a:t> </a:t>
            </a:r>
            <a:r>
              <a:rPr lang="en-GB" altLang="en-US" sz="2600" dirty="0" err="1"/>
              <a:t>weithredol</a:t>
            </a:r>
            <a:r>
              <a:rPr lang="en-GB" altLang="en-US" sz="2600" dirty="0"/>
              <a:t> </a:t>
            </a:r>
            <a:r>
              <a:rPr lang="en-GB" altLang="en-US" sz="2600" dirty="0" err="1"/>
              <a:t>i’r</a:t>
            </a:r>
            <a:r>
              <a:rPr lang="en-GB" altLang="en-US" sz="2600" dirty="0"/>
              <a:t> </a:t>
            </a:r>
            <a:r>
              <a:rPr lang="en-GB" altLang="en-US" sz="2600" dirty="0" err="1"/>
              <a:t>rhwydweithiau</a:t>
            </a:r>
            <a:r>
              <a:rPr lang="en-GB" altLang="en-US" sz="2600" dirty="0"/>
              <a:t> </a:t>
            </a:r>
            <a:r>
              <a:rPr lang="en-GB" altLang="en-US" sz="2600" dirty="0" err="1"/>
              <a:t>ehangach</a:t>
            </a:r>
            <a:r>
              <a:rPr lang="en-GB" altLang="en-US" sz="2600" dirty="0"/>
              <a:t> o </a:t>
            </a:r>
            <a:r>
              <a:rPr lang="en-GB" altLang="en-US" sz="2600" dirty="0" err="1"/>
              <a:t>gyfoedion</a:t>
            </a:r>
            <a:r>
              <a:rPr lang="en-GB" altLang="en-US" sz="2600" dirty="0"/>
              <a:t>, </a:t>
            </a:r>
            <a:r>
              <a:rPr lang="en-GB" altLang="en-US" sz="2600" dirty="0" err="1"/>
              <a:t>cymunedau</a:t>
            </a:r>
            <a:r>
              <a:rPr lang="en-GB" altLang="en-US" sz="2600" dirty="0"/>
              <a:t>, </a:t>
            </a:r>
            <a:r>
              <a:rPr lang="en-GB" altLang="en-US" sz="2600" dirty="0" err="1"/>
              <a:t>teuluoedd</a:t>
            </a:r>
            <a:r>
              <a:rPr lang="en-GB" altLang="en-US" sz="2600" dirty="0"/>
              <a:t> a </a:t>
            </a:r>
            <a:r>
              <a:rPr lang="en-GB" altLang="en-US" sz="2600" dirty="0" err="1"/>
              <a:t>diwylliannau</a:t>
            </a:r>
            <a:r>
              <a:rPr lang="en-GB" altLang="en-US" sz="2600" dirty="0"/>
              <a:t> </a:t>
            </a:r>
            <a:r>
              <a:rPr lang="en-GB" altLang="en-US" sz="2600" dirty="0" err="1"/>
              <a:t>sy’n</a:t>
            </a:r>
            <a:r>
              <a:rPr lang="en-GB" altLang="en-US" sz="2600" dirty="0"/>
              <a:t> </a:t>
            </a:r>
            <a:r>
              <a:rPr lang="en-GB" altLang="en-US" sz="2600" dirty="0" err="1"/>
              <a:t>bwysig</a:t>
            </a:r>
            <a:r>
              <a:rPr lang="en-GB" altLang="en-US" sz="2600" dirty="0"/>
              <a:t> </a:t>
            </a:r>
            <a:r>
              <a:rPr lang="en-GB" altLang="en-US" sz="2600" dirty="0" err="1"/>
              <a:t>i</a:t>
            </a:r>
            <a:r>
              <a:rPr lang="en-GB" altLang="en-US" sz="2600" dirty="0"/>
              <a:t> </a:t>
            </a:r>
            <a:r>
              <a:rPr lang="en-GB" altLang="en-US" sz="2600" dirty="0" err="1"/>
              <a:t>bobl</a:t>
            </a:r>
            <a:r>
              <a:rPr lang="en-GB" altLang="en-US" sz="2600" dirty="0"/>
              <a:t> </a:t>
            </a:r>
            <a:r>
              <a:rPr lang="en-GB" altLang="en-US" sz="2600" dirty="0" err="1"/>
              <a:t>ifanc</a:t>
            </a:r>
            <a:r>
              <a:rPr lang="en-GB" altLang="en-US" sz="2600" dirty="0"/>
              <a:t>, a </a:t>
            </a:r>
            <a:r>
              <a:rPr lang="en-GB" altLang="en-US" sz="2600" dirty="0" err="1"/>
              <a:t>thrwy’r</a:t>
            </a:r>
            <a:r>
              <a:rPr lang="en-GB" altLang="en-US" sz="2600" dirty="0"/>
              <a:t> </a:t>
            </a:r>
            <a:r>
              <a:rPr lang="en-GB" altLang="en-US" sz="2600" dirty="0" err="1"/>
              <a:t>rhwydweithiau</a:t>
            </a:r>
            <a:r>
              <a:rPr lang="en-GB" altLang="en-US" sz="2600" dirty="0"/>
              <a:t> </a:t>
            </a:r>
            <a:r>
              <a:rPr lang="en-GB" altLang="en-US" sz="2600" dirty="0" err="1"/>
              <a:t>hyn</a:t>
            </a:r>
            <a:r>
              <a:rPr lang="en-GB" altLang="en-US" sz="2600" dirty="0"/>
              <a:t> </a:t>
            </a:r>
            <a:r>
              <a:rPr lang="en-GB" altLang="en-US" sz="2600" dirty="0" err="1"/>
              <a:t>mae’n</a:t>
            </a:r>
            <a:r>
              <a:rPr lang="en-GB" altLang="en-US" sz="2600" dirty="0"/>
              <a:t> </a:t>
            </a:r>
            <a:r>
              <a:rPr lang="en-GB" altLang="en-US" sz="2600" dirty="0" err="1"/>
              <a:t>ceisio</a:t>
            </a:r>
            <a:r>
              <a:rPr lang="en-GB" altLang="en-US" sz="2600" dirty="0"/>
              <a:t> </a:t>
            </a:r>
            <a:r>
              <a:rPr lang="en-GB" altLang="en-US" sz="2600" dirty="0" err="1"/>
              <a:t>helpu</a:t>
            </a:r>
            <a:r>
              <a:rPr lang="en-GB" altLang="en-US" sz="2600" dirty="0"/>
              <a:t> </a:t>
            </a:r>
            <a:r>
              <a:rPr lang="en-GB" altLang="en-US" sz="2600" dirty="0" err="1"/>
              <a:t>pobl</a:t>
            </a:r>
            <a:r>
              <a:rPr lang="en-GB" altLang="en-US" sz="2600" dirty="0"/>
              <a:t> </a:t>
            </a:r>
            <a:r>
              <a:rPr lang="en-GB" altLang="en-US" sz="2600" dirty="0" err="1"/>
              <a:t>ifanc</a:t>
            </a:r>
            <a:r>
              <a:rPr lang="en-GB" altLang="en-US" sz="2600" dirty="0"/>
              <a:t> </a:t>
            </a:r>
            <a:r>
              <a:rPr lang="en-GB" altLang="en-US" sz="2600" dirty="0" err="1"/>
              <a:t>i</a:t>
            </a:r>
            <a:r>
              <a:rPr lang="en-GB" altLang="en-US" sz="2600" dirty="0"/>
              <a:t> </a:t>
            </a:r>
            <a:r>
              <a:rPr lang="en-GB" altLang="en-US" sz="2600" dirty="0" err="1"/>
              <a:t>gyflawni</a:t>
            </a:r>
            <a:r>
              <a:rPr lang="en-GB" altLang="en-US" sz="2600" dirty="0"/>
              <a:t> </a:t>
            </a:r>
            <a:r>
              <a:rPr lang="en-GB" altLang="en-US" sz="2600" dirty="0" err="1"/>
              <a:t>perthnasoedd</a:t>
            </a:r>
            <a:r>
              <a:rPr lang="en-GB" altLang="en-US" sz="2600" dirty="0"/>
              <a:t> </a:t>
            </a:r>
            <a:r>
              <a:rPr lang="en-GB" altLang="en-US" sz="2600" dirty="0" err="1"/>
              <a:t>cryfach</a:t>
            </a:r>
            <a:r>
              <a:rPr lang="en-GB" altLang="en-US" sz="2600" dirty="0"/>
              <a:t> a </a:t>
            </a:r>
            <a:r>
              <a:rPr lang="en-GB" altLang="en-US" sz="2600" dirty="0" err="1"/>
              <a:t>hunaniaeth</a:t>
            </a:r>
            <a:r>
              <a:rPr lang="en-GB" altLang="en-US" sz="2600" dirty="0"/>
              <a:t> </a:t>
            </a:r>
            <a:r>
              <a:rPr lang="en-GB" altLang="en-US" sz="2600" dirty="0" err="1"/>
              <a:t>gyfunol</a:t>
            </a:r>
            <a:r>
              <a:rPr lang="en-GB" altLang="en-US" sz="2600" dirty="0"/>
              <a:t>, </a:t>
            </a:r>
            <a:r>
              <a:rPr lang="en-GB" altLang="en-US" sz="2600" dirty="0" err="1"/>
              <a:t>trwy</a:t>
            </a:r>
            <a:r>
              <a:rPr lang="en-GB" altLang="en-US" sz="2600" dirty="0"/>
              <a:t> </a:t>
            </a:r>
            <a:r>
              <a:rPr lang="en-GB" altLang="en-US" sz="2600" dirty="0" err="1"/>
              <a:t>hyrwyddo</a:t>
            </a:r>
            <a:r>
              <a:rPr lang="en-GB" altLang="en-US" sz="2600" dirty="0"/>
              <a:t> </a:t>
            </a:r>
            <a:r>
              <a:rPr lang="en-GB" altLang="en-US" sz="2600" dirty="0" err="1"/>
              <a:t>cynhwysiant</a:t>
            </a:r>
            <a:r>
              <a:rPr lang="en-GB" altLang="en-US" sz="2600" dirty="0"/>
              <a:t>,</a:t>
            </a:r>
          </a:p>
          <a:p>
            <a:pPr lvl="1">
              <a:lnSpc>
                <a:spcPct val="120000"/>
              </a:lnSpc>
            </a:pPr>
            <a:r>
              <a:rPr lang="en-GB" altLang="en-US" sz="2600" dirty="0" err="1"/>
              <a:t>Mae’n</a:t>
            </a:r>
            <a:r>
              <a:rPr lang="en-GB" altLang="en-US" sz="2600" dirty="0"/>
              <a:t> </a:t>
            </a:r>
            <a:r>
              <a:rPr lang="en-GB" altLang="en-US" sz="2600" dirty="0" err="1"/>
              <a:t>gweithio</a:t>
            </a:r>
            <a:r>
              <a:rPr lang="en-GB" altLang="en-US" sz="2600" dirty="0"/>
              <a:t> </a:t>
            </a:r>
            <a:r>
              <a:rPr lang="en-GB" altLang="en-US" sz="2600" dirty="0" err="1"/>
              <a:t>mewn</a:t>
            </a:r>
            <a:r>
              <a:rPr lang="en-GB" altLang="en-US" sz="2600" dirty="0"/>
              <a:t> </a:t>
            </a:r>
            <a:r>
              <a:rPr lang="en-GB" altLang="en-US" sz="2600" dirty="0" err="1"/>
              <a:t>partneriaeth</a:t>
            </a:r>
            <a:r>
              <a:rPr lang="en-GB" altLang="en-US" sz="2600" dirty="0"/>
              <a:t> â </a:t>
            </a:r>
            <a:r>
              <a:rPr lang="en-GB" altLang="en-US" sz="2600" dirty="0" err="1"/>
              <a:t>phobl</a:t>
            </a:r>
            <a:r>
              <a:rPr lang="en-GB" altLang="en-US" sz="2600" dirty="0"/>
              <a:t> </a:t>
            </a:r>
            <a:r>
              <a:rPr lang="en-GB" altLang="en-US" sz="2600" dirty="0" err="1"/>
              <a:t>ifanc</a:t>
            </a:r>
            <a:r>
              <a:rPr lang="en-GB" altLang="en-US" sz="2600" dirty="0"/>
              <a:t> ac </a:t>
            </a:r>
            <a:r>
              <a:rPr lang="en-GB" altLang="en-US" sz="2600" dirty="0" err="1"/>
              <a:t>asiantaethau</a:t>
            </a:r>
            <a:r>
              <a:rPr lang="en-GB" altLang="en-US" sz="2600" dirty="0"/>
              <a:t> </a:t>
            </a:r>
            <a:r>
              <a:rPr lang="en-GB" altLang="en-US" sz="2600" dirty="0" err="1"/>
              <a:t>eraill</a:t>
            </a:r>
            <a:r>
              <a:rPr lang="en-GB" altLang="en-US" sz="2600" dirty="0"/>
              <a:t> </a:t>
            </a:r>
            <a:r>
              <a:rPr lang="en-GB" altLang="en-US" sz="2600" dirty="0" err="1"/>
              <a:t>sy’n</a:t>
            </a:r>
            <a:r>
              <a:rPr lang="en-GB" altLang="en-US" sz="2600" dirty="0"/>
              <a:t> </a:t>
            </a:r>
            <a:r>
              <a:rPr lang="en-GB" altLang="en-US" sz="2600" dirty="0" err="1"/>
              <a:t>cyfrannu</a:t>
            </a:r>
            <a:r>
              <a:rPr lang="en-GB" altLang="en-US" sz="2600" dirty="0"/>
              <a:t> at </a:t>
            </a:r>
            <a:r>
              <a:rPr lang="en-GB" altLang="en-US" sz="2600" dirty="0" err="1"/>
              <a:t>ddatblygiad</a:t>
            </a:r>
            <a:r>
              <a:rPr lang="en-GB" altLang="en-US" sz="2600" dirty="0"/>
              <a:t> </a:t>
            </a:r>
            <a:r>
              <a:rPr lang="en-GB" altLang="en-US" sz="2600" dirty="0" err="1"/>
              <a:t>cymdeithasol</a:t>
            </a:r>
            <a:r>
              <a:rPr lang="en-GB" altLang="en-US" sz="2600" dirty="0"/>
              <a:t>, </a:t>
            </a:r>
            <a:r>
              <a:rPr lang="en-GB" altLang="en-US" sz="2600" dirty="0" err="1"/>
              <a:t>addysgol</a:t>
            </a:r>
            <a:r>
              <a:rPr lang="en-GB" altLang="en-US" sz="2600" dirty="0"/>
              <a:t> a </a:t>
            </a:r>
            <a:r>
              <a:rPr lang="en-GB" altLang="en-US" sz="2600" dirty="0" err="1"/>
              <a:t>phersonol</a:t>
            </a:r>
            <a:r>
              <a:rPr lang="en-GB" altLang="en-US" sz="2600" dirty="0"/>
              <a:t> </a:t>
            </a:r>
            <a:r>
              <a:rPr lang="en-GB" altLang="en-US" sz="2600" dirty="0" err="1"/>
              <a:t>pobl</a:t>
            </a:r>
            <a:r>
              <a:rPr lang="en-GB" altLang="en-US" sz="2600" dirty="0"/>
              <a:t> </a:t>
            </a:r>
            <a:r>
              <a:rPr lang="en-GB" altLang="en-US" sz="2600" dirty="0" err="1"/>
              <a:t>ifanc</a:t>
            </a:r>
            <a:r>
              <a:rPr lang="en-GB" altLang="en-US" sz="2600" dirty="0"/>
              <a:t>.</a:t>
            </a:r>
          </a:p>
          <a:p>
            <a:pPr lvl="1">
              <a:lnSpc>
                <a:spcPct val="120000"/>
              </a:lnSpc>
            </a:pPr>
            <a:r>
              <a:rPr lang="en-GB" altLang="en-US" sz="2600" dirty="0" err="1"/>
              <a:t>Mae’n</a:t>
            </a:r>
            <a:r>
              <a:rPr lang="en-GB" altLang="en-US" sz="2600" dirty="0"/>
              <a:t> </a:t>
            </a:r>
            <a:r>
              <a:rPr lang="en-GB" altLang="en-US" sz="2600" dirty="0" err="1"/>
              <a:t>cydnabod</a:t>
            </a:r>
            <a:r>
              <a:rPr lang="en-GB" altLang="en-US" sz="2600" dirty="0"/>
              <a:t> y person </a:t>
            </a:r>
            <a:r>
              <a:rPr lang="en-GB" altLang="en-US" sz="2600" dirty="0" err="1"/>
              <a:t>ifanc</a:t>
            </a:r>
            <a:r>
              <a:rPr lang="en-GB" altLang="en-US" sz="2600" dirty="0"/>
              <a:t> </a:t>
            </a:r>
            <a:r>
              <a:rPr lang="en-GB" altLang="en-US" sz="2600" dirty="0" err="1"/>
              <a:t>fel</a:t>
            </a:r>
            <a:r>
              <a:rPr lang="en-GB" altLang="en-US" sz="2600" dirty="0"/>
              <a:t> partner </a:t>
            </a:r>
            <a:r>
              <a:rPr lang="en-GB" altLang="en-US" sz="2600" dirty="0" err="1"/>
              <a:t>mewn</a:t>
            </a:r>
            <a:r>
              <a:rPr lang="en-GB" altLang="en-US" sz="2600" dirty="0"/>
              <a:t> proses </a:t>
            </a:r>
            <a:r>
              <a:rPr lang="en-GB" altLang="en-US" sz="2600" dirty="0" err="1"/>
              <a:t>ddysgu</a:t>
            </a:r>
            <a:r>
              <a:rPr lang="en-GB" altLang="en-US" sz="2600" dirty="0"/>
              <a:t>, </a:t>
            </a:r>
            <a:r>
              <a:rPr lang="en-GB" altLang="en-US" sz="2600" dirty="0" err="1"/>
              <a:t>gan</a:t>
            </a:r>
            <a:r>
              <a:rPr lang="en-GB" altLang="en-US" sz="2600" dirty="0"/>
              <a:t> </a:t>
            </a:r>
            <a:r>
              <a:rPr lang="en-GB" altLang="en-US" sz="2600" dirty="0" err="1"/>
              <a:t>ategu</a:t>
            </a:r>
            <a:r>
              <a:rPr lang="en-GB" altLang="en-US" sz="2600" dirty="0"/>
              <a:t> </a:t>
            </a:r>
            <a:r>
              <a:rPr lang="en-GB" altLang="en-US" sz="2600" dirty="0" err="1"/>
              <a:t>addysg</a:t>
            </a:r>
            <a:r>
              <a:rPr lang="en-GB" altLang="en-US" sz="2600" dirty="0"/>
              <a:t> </a:t>
            </a:r>
            <a:r>
              <a:rPr lang="en-GB" altLang="en-US" sz="2600" dirty="0" err="1"/>
              <a:t>ffurfiol</a:t>
            </a:r>
            <a:r>
              <a:rPr lang="en-GB" altLang="en-US" sz="2600" dirty="0"/>
              <a:t>, </a:t>
            </a:r>
            <a:r>
              <a:rPr lang="en-GB" altLang="en-US" sz="2600" dirty="0" err="1"/>
              <a:t>hyrwyddo</a:t>
            </a:r>
            <a:r>
              <a:rPr lang="en-GB" altLang="en-US" sz="2600" dirty="0"/>
              <a:t> </a:t>
            </a:r>
            <a:r>
              <a:rPr lang="en-GB" altLang="en-US" sz="2600" dirty="0" err="1"/>
              <a:t>mynediad</a:t>
            </a:r>
            <a:r>
              <a:rPr lang="en-GB" altLang="en-US" sz="2600" dirty="0"/>
              <a:t> </a:t>
            </a:r>
            <a:r>
              <a:rPr lang="en-GB" altLang="en-US" sz="2600" dirty="0" err="1"/>
              <a:t>i</a:t>
            </a:r>
            <a:r>
              <a:rPr lang="en-GB" altLang="en-US" sz="2600" dirty="0"/>
              <a:t> </a:t>
            </a:r>
            <a:r>
              <a:rPr lang="en-GB" altLang="en-US" sz="2600" dirty="0" err="1"/>
              <a:t>gyfleoedd</a:t>
            </a:r>
            <a:r>
              <a:rPr lang="en-GB" altLang="en-US" sz="2600" dirty="0"/>
              <a:t> </a:t>
            </a:r>
            <a:r>
              <a:rPr lang="en-GB" altLang="en-US" sz="2600" dirty="0" err="1"/>
              <a:t>dysgu</a:t>
            </a:r>
            <a:r>
              <a:rPr lang="en-GB" altLang="en-US" sz="2600" dirty="0"/>
              <a:t> </a:t>
            </a:r>
            <a:r>
              <a:rPr lang="en-GB" altLang="en-US" sz="2600" dirty="0" err="1"/>
              <a:t>sy’n</a:t>
            </a:r>
            <a:r>
              <a:rPr lang="en-GB" altLang="en-US" sz="2600" dirty="0"/>
              <a:t> </a:t>
            </a:r>
            <a:r>
              <a:rPr lang="en-GB" altLang="en-US" sz="2600" dirty="0" err="1"/>
              <a:t>eu</a:t>
            </a:r>
            <a:r>
              <a:rPr lang="en-GB" altLang="en-US" sz="2600" dirty="0"/>
              <a:t> </a:t>
            </a:r>
            <a:r>
              <a:rPr lang="en-GB" altLang="en-US" sz="2600" dirty="0" err="1"/>
              <a:t>galluogi</a:t>
            </a:r>
            <a:r>
              <a:rPr lang="en-GB" altLang="en-US" sz="2600" dirty="0"/>
              <a:t> </a:t>
            </a:r>
            <a:r>
              <a:rPr lang="en-GB" altLang="en-US" sz="2600" dirty="0" err="1"/>
              <a:t>i</a:t>
            </a:r>
            <a:r>
              <a:rPr lang="en-GB" altLang="en-US" sz="2600" dirty="0"/>
              <a:t> </a:t>
            </a:r>
            <a:r>
              <a:rPr lang="en-GB" altLang="en-US" sz="2600" dirty="0" err="1"/>
              <a:t>gyflawni</a:t>
            </a:r>
            <a:r>
              <a:rPr lang="en-GB" altLang="en-US" sz="2600" dirty="0"/>
              <a:t> </a:t>
            </a:r>
            <a:r>
              <a:rPr lang="en-GB" altLang="en-US" sz="2600" dirty="0" err="1"/>
              <a:t>eu</a:t>
            </a:r>
            <a:r>
              <a:rPr lang="en-GB" altLang="en-US" sz="2600" dirty="0"/>
              <a:t> </a:t>
            </a:r>
            <a:r>
              <a:rPr lang="en-GB" altLang="en-US" sz="2600" dirty="0" err="1"/>
              <a:t>potensial</a:t>
            </a:r>
            <a:r>
              <a:rPr lang="en-GB" altLang="en-US" sz="2600" dirty="0"/>
              <a:t>,</a:t>
            </a:r>
          </a:p>
        </p:txBody>
      </p:sp>
      <p:sp>
        <p:nvSpPr>
          <p:cNvPr id="2" name="Content Placeholder 1">
            <a:extLst>
              <a:ext uri="{FF2B5EF4-FFF2-40B4-BE49-F238E27FC236}">
                <a16:creationId xmlns:a16="http://schemas.microsoft.com/office/drawing/2014/main" id="{8ACFF001-6544-3E9D-8DC7-D287E5D4D024}"/>
              </a:ext>
            </a:extLst>
          </p:cNvPr>
          <p:cNvSpPr>
            <a:spLocks noGrp="1"/>
          </p:cNvSpPr>
          <p:nvPr>
            <p:ph sz="half" idx="2"/>
          </p:nvPr>
        </p:nvSpPr>
        <p:spPr>
          <a:xfrm>
            <a:off x="6172200" y="1825624"/>
            <a:ext cx="5181600" cy="4495347"/>
          </a:xfrm>
        </p:spPr>
        <p:txBody>
          <a:bodyPr>
            <a:normAutofit fontScale="62500" lnSpcReduction="20000"/>
          </a:bodyPr>
          <a:lstStyle/>
          <a:p>
            <a:pPr>
              <a:lnSpc>
                <a:spcPct val="80000"/>
              </a:lnSpc>
            </a:pPr>
            <a:r>
              <a:rPr lang="en-GB" altLang="en-US" sz="2600" b="1" dirty="0">
                <a:solidFill>
                  <a:schemeClr val="accent5">
                    <a:lumMod val="75000"/>
                  </a:schemeClr>
                </a:solidFill>
              </a:rPr>
              <a:t>Partnership with young people and others</a:t>
            </a:r>
          </a:p>
          <a:p>
            <a:pPr lvl="1">
              <a:lnSpc>
                <a:spcPct val="120000"/>
              </a:lnSpc>
            </a:pPr>
            <a:r>
              <a:rPr lang="en-GB" altLang="en-US" sz="2600" dirty="0">
                <a:solidFill>
                  <a:schemeClr val="accent5">
                    <a:lumMod val="75000"/>
                  </a:schemeClr>
                </a:solidFill>
              </a:rPr>
              <a:t>It recognises, respects and is actively responsive to the wider networks of peers, communities, families and cultures which are important to young people, and through these networks seeks to help young people to achieve stronger relationships and collective identities, through the promotion of inclusivity,</a:t>
            </a:r>
          </a:p>
          <a:p>
            <a:pPr lvl="1">
              <a:lnSpc>
                <a:spcPct val="120000"/>
              </a:lnSpc>
            </a:pPr>
            <a:r>
              <a:rPr lang="en-GB" altLang="en-US" sz="2600" dirty="0">
                <a:solidFill>
                  <a:schemeClr val="accent5">
                    <a:lumMod val="75000"/>
                  </a:schemeClr>
                </a:solidFill>
              </a:rPr>
              <a:t>It works in partnership with young people and other agencies which contribute to young people’s social, educational and personal development,</a:t>
            </a:r>
          </a:p>
          <a:p>
            <a:pPr lvl="1">
              <a:lnSpc>
                <a:spcPct val="120000"/>
              </a:lnSpc>
            </a:pPr>
            <a:r>
              <a:rPr lang="en-GB" altLang="en-US" sz="2600" dirty="0">
                <a:solidFill>
                  <a:schemeClr val="accent5">
                    <a:lumMod val="75000"/>
                  </a:schemeClr>
                </a:solidFill>
              </a:rPr>
              <a:t>It recognises the young person as a partner in a learning process, complementing formal education, promoting their access to learning opportunities which enable them to fulfil their potential,</a:t>
            </a:r>
          </a:p>
          <a:p>
            <a:pPr marL="0" indent="0">
              <a:buNone/>
            </a:pPr>
            <a:endParaRPr lang="en-GB" dirty="0"/>
          </a:p>
        </p:txBody>
      </p:sp>
    </p:spTree>
    <p:extLst>
      <p:ext uri="{BB962C8B-B14F-4D97-AF65-F5344CB8AC3E}">
        <p14:creationId xmlns:p14="http://schemas.microsoft.com/office/powerpoint/2010/main" val="8678205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chor="b">
            <a:normAutofit/>
          </a:bodyPr>
          <a:lstStyle/>
          <a:p>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p>
        </p:txBody>
      </p:sp>
      <p:sp>
        <p:nvSpPr>
          <p:cNvPr id="10243" name="Rectangle 3"/>
          <p:cNvSpPr>
            <a:spLocks noGrp="1" noChangeArrowheads="1"/>
          </p:cNvSpPr>
          <p:nvPr>
            <p:ph sz="half" idx="1"/>
          </p:nvPr>
        </p:nvSpPr>
        <p:spPr>
          <a:xfrm>
            <a:off x="838200" y="1825625"/>
            <a:ext cx="5181600" cy="4133526"/>
          </a:xfrm>
        </p:spPr>
        <p:txBody>
          <a:bodyPr>
            <a:normAutofit fontScale="92500" lnSpcReduction="10000"/>
          </a:bodyPr>
          <a:lstStyle/>
          <a:p>
            <a:pPr>
              <a:lnSpc>
                <a:spcPct val="90000"/>
              </a:lnSpc>
            </a:pPr>
            <a:r>
              <a:rPr lang="en-GB" altLang="en-US" sz="2600" b="1" dirty="0" err="1"/>
              <a:t>Datblygiad</a:t>
            </a:r>
            <a:r>
              <a:rPr lang="en-GB" altLang="en-US" sz="2600" b="1" dirty="0"/>
              <a:t> </a:t>
            </a:r>
            <a:r>
              <a:rPr lang="en-GB" altLang="en-US" sz="2600" b="1" dirty="0" err="1"/>
              <a:t>personol</a:t>
            </a:r>
            <a:r>
              <a:rPr lang="en-GB" altLang="en-US" sz="2600" b="1" dirty="0"/>
              <a:t>, </a:t>
            </a:r>
            <a:r>
              <a:rPr lang="en-GB" altLang="en-US" sz="2600" b="1" dirty="0" err="1"/>
              <a:t>cymdeithasol</a:t>
            </a:r>
            <a:r>
              <a:rPr lang="en-GB" altLang="en-US" sz="2600" b="1" dirty="0"/>
              <a:t> a </a:t>
            </a:r>
            <a:r>
              <a:rPr lang="en-GB" altLang="en-US" sz="2600" b="1" dirty="0" err="1"/>
              <a:t>gwleidyddol</a:t>
            </a:r>
            <a:r>
              <a:rPr lang="en-GB" altLang="en-US" sz="2600" b="1" dirty="0"/>
              <a:t>:</a:t>
            </a:r>
          </a:p>
          <a:p>
            <a:pPr lvl="1"/>
            <a:r>
              <a:rPr lang="en-GB" altLang="en-US" sz="2100" dirty="0" err="1"/>
              <a:t>Mae’n</a:t>
            </a:r>
            <a:r>
              <a:rPr lang="en-GB" altLang="en-US" sz="2100" dirty="0"/>
              <a:t> </a:t>
            </a:r>
            <a:r>
              <a:rPr lang="en-GB" altLang="en-US" sz="2100" dirty="0" err="1"/>
              <a:t>ymwneud</a:t>
            </a:r>
            <a:r>
              <a:rPr lang="en-GB" altLang="en-US" sz="2100" dirty="0"/>
              <a:t> â </a:t>
            </a:r>
            <a:r>
              <a:rPr lang="en-GB" altLang="en-US" sz="2100" dirty="0" err="1"/>
              <a:t>sut</a:t>
            </a:r>
            <a:r>
              <a:rPr lang="en-GB" altLang="en-US" sz="2100" dirty="0"/>
              <a:t> </a:t>
            </a:r>
            <a:r>
              <a:rPr lang="en-GB" altLang="en-US" sz="2100" dirty="0" err="1"/>
              <a:t>mae</a:t>
            </a:r>
            <a:r>
              <a:rPr lang="en-GB" altLang="en-US" sz="2100" dirty="0"/>
              <a:t> </a:t>
            </a:r>
            <a:r>
              <a:rPr lang="en-GB" altLang="en-US" sz="2100" dirty="0" err="1"/>
              <a:t>pobl</a:t>
            </a:r>
            <a:r>
              <a:rPr lang="en-GB" altLang="en-US" sz="2100" dirty="0"/>
              <a:t> </a:t>
            </a:r>
            <a:r>
              <a:rPr lang="en-GB" altLang="en-US" sz="2100" dirty="0" err="1"/>
              <a:t>ifanc</a:t>
            </a:r>
            <a:r>
              <a:rPr lang="en-GB" altLang="en-US" sz="2100" dirty="0"/>
              <a:t> </a:t>
            </a:r>
            <a:r>
              <a:rPr lang="en-GB" altLang="en-US" sz="2100" dirty="0" err="1"/>
              <a:t>yn</a:t>
            </a:r>
            <a:r>
              <a:rPr lang="en-GB" altLang="en-US" sz="2100" dirty="0"/>
              <a:t> </a:t>
            </a:r>
            <a:r>
              <a:rPr lang="en-GB" altLang="en-US" sz="2100" dirty="0" err="1"/>
              <a:t>teimlo</a:t>
            </a:r>
            <a:r>
              <a:rPr lang="en-GB" altLang="en-US" sz="2100" dirty="0"/>
              <a:t>, ac </a:t>
            </a:r>
            <a:r>
              <a:rPr lang="en-GB" altLang="en-US" sz="2100" dirty="0" err="1"/>
              <a:t>nid</a:t>
            </a:r>
            <a:r>
              <a:rPr lang="en-GB" altLang="en-US" sz="2100" dirty="0"/>
              <a:t> dim </a:t>
            </a:r>
            <a:r>
              <a:rPr lang="en-GB" altLang="en-US" sz="2100" dirty="0" err="1"/>
              <a:t>ond</a:t>
            </a:r>
            <a:r>
              <a:rPr lang="en-GB" altLang="en-US" sz="2100" dirty="0"/>
              <a:t> </a:t>
            </a:r>
            <a:r>
              <a:rPr lang="en-GB" altLang="en-US" sz="2100" dirty="0" err="1"/>
              <a:t>â’r</a:t>
            </a:r>
            <a:r>
              <a:rPr lang="en-GB" altLang="en-US" sz="2100" dirty="0"/>
              <a:t> </a:t>
            </a:r>
            <a:r>
              <a:rPr lang="en-GB" altLang="en-US" sz="2100" dirty="0" err="1"/>
              <a:t>hyn</a:t>
            </a:r>
            <a:r>
              <a:rPr lang="en-GB" altLang="en-US" sz="2100" dirty="0"/>
              <a:t> y </a:t>
            </a:r>
            <a:r>
              <a:rPr lang="en-GB" altLang="en-US" sz="2100" dirty="0" err="1"/>
              <a:t>maent</a:t>
            </a:r>
            <a:r>
              <a:rPr lang="en-GB" altLang="en-US" sz="2100" dirty="0"/>
              <a:t> </a:t>
            </a:r>
            <a:r>
              <a:rPr lang="en-GB" altLang="en-US" sz="2100" dirty="0" err="1"/>
              <a:t>yn</a:t>
            </a:r>
            <a:r>
              <a:rPr lang="en-GB" altLang="en-US" sz="2100" dirty="0"/>
              <a:t> </a:t>
            </a:r>
            <a:r>
              <a:rPr lang="en-GB" altLang="en-US" sz="2100" dirty="0" err="1"/>
              <a:t>ei</a:t>
            </a:r>
            <a:r>
              <a:rPr lang="en-GB" altLang="en-US" sz="2100" dirty="0"/>
              <a:t> </a:t>
            </a:r>
            <a:r>
              <a:rPr lang="en-GB" altLang="en-US" sz="2100" dirty="0" err="1"/>
              <a:t>wybod</a:t>
            </a:r>
            <a:r>
              <a:rPr lang="en-GB" altLang="en-US" sz="2100" dirty="0"/>
              <a:t> ac </a:t>
            </a:r>
            <a:r>
              <a:rPr lang="en-GB" altLang="en-US" sz="2100" dirty="0" err="1"/>
              <a:t>yn</a:t>
            </a:r>
            <a:r>
              <a:rPr lang="en-GB" altLang="en-US" sz="2100" dirty="0"/>
              <a:t> </a:t>
            </a:r>
            <a:r>
              <a:rPr lang="en-GB" altLang="en-US" sz="2100" dirty="0" err="1"/>
              <a:t>gallu</a:t>
            </a:r>
            <a:r>
              <a:rPr lang="en-GB" altLang="en-US" sz="2100" dirty="0"/>
              <a:t> </a:t>
            </a:r>
            <a:r>
              <a:rPr lang="en-GB" altLang="en-US" sz="2100" dirty="0" err="1"/>
              <a:t>ei</a:t>
            </a:r>
            <a:r>
              <a:rPr lang="en-GB" altLang="en-US" sz="2100" dirty="0"/>
              <a:t> </a:t>
            </a:r>
            <a:r>
              <a:rPr lang="en-GB" altLang="en-US" sz="2100" dirty="0" err="1"/>
              <a:t>wneud</a:t>
            </a:r>
            <a:r>
              <a:rPr lang="en-GB" altLang="en-US" sz="2100" dirty="0"/>
              <a:t>.</a:t>
            </a:r>
          </a:p>
          <a:p>
            <a:pPr lvl="1"/>
            <a:r>
              <a:rPr lang="en-GB" altLang="en-US" sz="2100" dirty="0" err="1"/>
              <a:t>Mae’n</a:t>
            </a:r>
            <a:r>
              <a:rPr lang="en-GB" altLang="en-US" sz="2100" dirty="0"/>
              <a:t> </a:t>
            </a:r>
            <a:r>
              <a:rPr lang="en-GB" altLang="en-US" sz="2100" dirty="0" err="1"/>
              <a:t>ymwneud</a:t>
            </a:r>
            <a:r>
              <a:rPr lang="en-GB" altLang="en-US" sz="2100" dirty="0"/>
              <a:t> â </a:t>
            </a:r>
            <a:r>
              <a:rPr lang="en-GB" altLang="en-US" sz="2100" dirty="0" err="1"/>
              <a:t>hwyluso</a:t>
            </a:r>
            <a:r>
              <a:rPr lang="en-GB" altLang="en-US" sz="2100" dirty="0"/>
              <a:t> a </a:t>
            </a:r>
            <a:r>
              <a:rPr lang="en-GB" altLang="en-US" sz="2100" dirty="0" err="1"/>
              <a:t>grymuso</a:t>
            </a:r>
            <a:r>
              <a:rPr lang="en-GB" altLang="en-US" sz="2100" dirty="0"/>
              <a:t> </a:t>
            </a:r>
            <a:r>
              <a:rPr lang="en-GB" altLang="en-US" sz="2100" dirty="0" err="1"/>
              <a:t>llais</a:t>
            </a:r>
            <a:r>
              <a:rPr lang="en-GB" altLang="en-US" sz="2100" dirty="0"/>
              <a:t> </a:t>
            </a:r>
            <a:r>
              <a:rPr lang="en-GB" altLang="en-US" sz="2100" dirty="0" err="1"/>
              <a:t>pobl</a:t>
            </a:r>
            <a:r>
              <a:rPr lang="en-GB" altLang="en-US" sz="2100" dirty="0"/>
              <a:t> </a:t>
            </a:r>
            <a:r>
              <a:rPr lang="en-GB" altLang="en-US" sz="2100" dirty="0" err="1"/>
              <a:t>ifanc</a:t>
            </a:r>
            <a:r>
              <a:rPr lang="en-GB" altLang="en-US" sz="2100" dirty="0"/>
              <a:t>, </a:t>
            </a:r>
            <a:r>
              <a:rPr lang="en-GB" altLang="en-US" sz="2100" dirty="0" err="1"/>
              <a:t>gan</a:t>
            </a:r>
            <a:r>
              <a:rPr lang="en-GB" altLang="en-US" sz="2100" dirty="0"/>
              <a:t> </a:t>
            </a:r>
            <a:r>
              <a:rPr lang="en-GB" altLang="en-US" sz="2100" dirty="0" err="1"/>
              <a:t>eu</a:t>
            </a:r>
            <a:r>
              <a:rPr lang="en-GB" altLang="en-US" sz="2100" dirty="0"/>
              <a:t> </a:t>
            </a:r>
            <a:r>
              <a:rPr lang="en-GB" altLang="en-US" sz="2100" dirty="0" err="1"/>
              <a:t>hannog</a:t>
            </a:r>
            <a:r>
              <a:rPr lang="en-GB" altLang="en-US" sz="2100" dirty="0"/>
              <a:t> </a:t>
            </a:r>
            <a:r>
              <a:rPr lang="en-GB" altLang="en-US" sz="2100" dirty="0" err="1"/>
              <a:t>a’u</a:t>
            </a:r>
            <a:r>
              <a:rPr lang="en-GB" altLang="en-US" sz="2100" dirty="0"/>
              <a:t> </a:t>
            </a:r>
            <a:r>
              <a:rPr lang="en-GB" altLang="en-US" sz="2100" dirty="0" err="1"/>
              <a:t>galluogi</a:t>
            </a:r>
            <a:r>
              <a:rPr lang="en-GB" altLang="en-US" sz="2100" dirty="0"/>
              <a:t> </a:t>
            </a:r>
            <a:r>
              <a:rPr lang="en-GB" altLang="en-US" sz="2100" dirty="0" err="1"/>
              <a:t>i</a:t>
            </a:r>
            <a:r>
              <a:rPr lang="en-GB" altLang="en-US" sz="2100" dirty="0"/>
              <a:t> </a:t>
            </a:r>
            <a:r>
              <a:rPr lang="en-GB" altLang="en-US" sz="2100" dirty="0" err="1"/>
              <a:t>ddylanwadu</a:t>
            </a:r>
            <a:r>
              <a:rPr lang="en-GB" altLang="en-US" sz="2100" dirty="0"/>
              <a:t> </a:t>
            </a:r>
            <a:r>
              <a:rPr lang="en-GB" altLang="en-US" sz="2100" dirty="0" err="1"/>
              <a:t>ar</a:t>
            </a:r>
            <a:r>
              <a:rPr lang="en-GB" altLang="en-US" sz="2100" dirty="0"/>
              <a:t> </a:t>
            </a:r>
            <a:r>
              <a:rPr lang="en-GB" altLang="en-US" sz="2100" dirty="0" err="1"/>
              <a:t>yr</a:t>
            </a:r>
            <a:r>
              <a:rPr lang="en-GB" altLang="en-US" sz="2100" dirty="0"/>
              <a:t> </a:t>
            </a:r>
            <a:r>
              <a:rPr lang="en-GB" altLang="en-US" sz="2100" dirty="0" err="1"/>
              <a:t>amgylchedd</a:t>
            </a:r>
            <a:r>
              <a:rPr lang="en-GB" altLang="en-US" sz="2100" dirty="0"/>
              <a:t> y </a:t>
            </a:r>
            <a:r>
              <a:rPr lang="en-GB" altLang="en-US" sz="2100" dirty="0" err="1"/>
              <a:t>maent</a:t>
            </a:r>
            <a:r>
              <a:rPr lang="en-GB" altLang="en-US" sz="2100" dirty="0"/>
              <a:t> </a:t>
            </a:r>
            <a:r>
              <a:rPr lang="en-GB" altLang="en-US" sz="2100" dirty="0" err="1"/>
              <a:t>yn</a:t>
            </a:r>
            <a:r>
              <a:rPr lang="en-GB" altLang="en-US" sz="2100" dirty="0"/>
              <a:t> </a:t>
            </a:r>
            <a:r>
              <a:rPr lang="en-GB" altLang="en-US" sz="2100" dirty="0" err="1"/>
              <a:t>byw</a:t>
            </a:r>
            <a:r>
              <a:rPr lang="en-GB" altLang="en-US" sz="2100" dirty="0"/>
              <a:t> </a:t>
            </a:r>
            <a:r>
              <a:rPr lang="en-GB" altLang="en-US" sz="2100" dirty="0" err="1"/>
              <a:t>ynddo</a:t>
            </a:r>
            <a:r>
              <a:rPr lang="en-GB" altLang="en-US" sz="2100" dirty="0"/>
              <a:t>.</a:t>
            </a:r>
          </a:p>
          <a:p>
            <a:pPr lvl="1"/>
            <a:r>
              <a:rPr lang="en-GB" altLang="en-US" sz="2100" dirty="0" err="1"/>
              <a:t>Mae’n</a:t>
            </a:r>
            <a:r>
              <a:rPr lang="en-GB" altLang="en-US" sz="2100" dirty="0"/>
              <a:t> </a:t>
            </a:r>
            <a:r>
              <a:rPr lang="en-GB" altLang="en-US" sz="2100" dirty="0" err="1"/>
              <a:t>diogelu</a:t>
            </a:r>
            <a:r>
              <a:rPr lang="en-GB" altLang="en-US" sz="2100" dirty="0"/>
              <a:t> </a:t>
            </a:r>
            <a:r>
              <a:rPr lang="en-GB" altLang="en-US" sz="2100" dirty="0" err="1"/>
              <a:t>lles</a:t>
            </a:r>
            <a:r>
              <a:rPr lang="en-GB" altLang="en-US" sz="2100" dirty="0"/>
              <a:t> </a:t>
            </a:r>
            <a:r>
              <a:rPr lang="en-GB" altLang="en-US" sz="2100" dirty="0" err="1"/>
              <a:t>pobl</a:t>
            </a:r>
            <a:r>
              <a:rPr lang="en-GB" altLang="en-US" sz="2100" dirty="0"/>
              <a:t> </a:t>
            </a:r>
            <a:r>
              <a:rPr lang="en-GB" altLang="en-US" sz="2100" dirty="0" err="1"/>
              <a:t>ifanc</a:t>
            </a:r>
            <a:r>
              <a:rPr lang="en-GB" altLang="en-US" sz="2100" dirty="0"/>
              <a:t>, ac </a:t>
            </a:r>
            <a:r>
              <a:rPr lang="en-GB" altLang="en-US" sz="2100" dirty="0" err="1"/>
              <a:t>yn</a:t>
            </a:r>
            <a:r>
              <a:rPr lang="en-GB" altLang="en-US" sz="2100" dirty="0"/>
              <a:t> </a:t>
            </a:r>
            <a:r>
              <a:rPr lang="en-GB" altLang="en-US" sz="2100" dirty="0" err="1"/>
              <a:t>darparu</a:t>
            </a:r>
            <a:r>
              <a:rPr lang="en-GB" altLang="en-US" sz="2100" dirty="0"/>
              <a:t> </a:t>
            </a:r>
            <a:r>
              <a:rPr lang="en-GB" altLang="en-US" sz="2100" dirty="0" err="1"/>
              <a:t>amgylchedd</a:t>
            </a:r>
            <a:r>
              <a:rPr lang="en-GB" altLang="en-US" sz="2100" dirty="0"/>
              <a:t> </a:t>
            </a:r>
            <a:r>
              <a:rPr lang="en-GB" altLang="en-US" sz="2100" dirty="0" err="1"/>
              <a:t>diogel</a:t>
            </a:r>
            <a:r>
              <a:rPr lang="en-GB" altLang="en-US" sz="2100" dirty="0"/>
              <a:t> </a:t>
            </a:r>
            <a:r>
              <a:rPr lang="en-GB" altLang="en-US" sz="2100" dirty="0" err="1"/>
              <a:t>iddynt</a:t>
            </a:r>
            <a:r>
              <a:rPr lang="en-GB" altLang="en-US" sz="2100" dirty="0"/>
              <a:t> </a:t>
            </a:r>
            <a:r>
              <a:rPr lang="en-GB" altLang="en-US" sz="2100" dirty="0" err="1"/>
              <a:t>archwilio</a:t>
            </a:r>
            <a:r>
              <a:rPr lang="en-GB" altLang="en-US" sz="2100" dirty="0"/>
              <a:t> </a:t>
            </a:r>
            <a:r>
              <a:rPr lang="en-GB" altLang="en-US" sz="2100" dirty="0" err="1"/>
              <a:t>eu</a:t>
            </a:r>
            <a:r>
              <a:rPr lang="en-GB" altLang="en-US" sz="2100" dirty="0"/>
              <a:t> </a:t>
            </a:r>
            <a:r>
              <a:rPr lang="en-GB" altLang="en-US" sz="2100" dirty="0" err="1"/>
              <a:t>gwerthoedd</a:t>
            </a:r>
            <a:r>
              <a:rPr lang="en-GB" altLang="en-US" sz="2100" dirty="0"/>
              <a:t>, </a:t>
            </a:r>
            <a:r>
              <a:rPr lang="en-GB" altLang="en-US" sz="2100" dirty="0" err="1"/>
              <a:t>credoau</a:t>
            </a:r>
            <a:r>
              <a:rPr lang="en-GB" altLang="en-US" sz="2100" dirty="0"/>
              <a:t>, </a:t>
            </a:r>
            <a:r>
              <a:rPr lang="en-GB" altLang="en-US" sz="2100" dirty="0" err="1"/>
              <a:t>syniadau</a:t>
            </a:r>
            <a:r>
              <a:rPr lang="en-GB" altLang="en-US" sz="2100" dirty="0"/>
              <a:t> a </a:t>
            </a:r>
            <a:r>
              <a:rPr lang="en-GB" altLang="en-US" sz="2100" dirty="0" err="1"/>
              <a:t>materion</a:t>
            </a:r>
            <a:r>
              <a:rPr lang="en-GB" altLang="en-US" sz="2100" dirty="0"/>
              <a:t>.</a:t>
            </a:r>
          </a:p>
          <a:p>
            <a:pPr marL="0" indent="0">
              <a:lnSpc>
                <a:spcPct val="90000"/>
              </a:lnSpc>
              <a:buNone/>
            </a:pPr>
            <a:endParaRPr lang="en-GB" altLang="en-US" sz="2100" dirty="0"/>
          </a:p>
        </p:txBody>
      </p:sp>
      <p:sp>
        <p:nvSpPr>
          <p:cNvPr id="2" name="Content Placeholder 1">
            <a:extLst>
              <a:ext uri="{FF2B5EF4-FFF2-40B4-BE49-F238E27FC236}">
                <a16:creationId xmlns:a16="http://schemas.microsoft.com/office/drawing/2014/main" id="{9808E15A-F94D-EF31-BD9F-A942521FBB24}"/>
              </a:ext>
            </a:extLst>
          </p:cNvPr>
          <p:cNvSpPr>
            <a:spLocks noGrp="1"/>
          </p:cNvSpPr>
          <p:nvPr>
            <p:ph sz="half" idx="2"/>
          </p:nvPr>
        </p:nvSpPr>
        <p:spPr>
          <a:xfrm>
            <a:off x="6197600" y="1825624"/>
            <a:ext cx="5156200" cy="4133525"/>
          </a:xfrm>
        </p:spPr>
        <p:txBody>
          <a:bodyPr>
            <a:normAutofit fontScale="92500" lnSpcReduction="10000"/>
          </a:bodyPr>
          <a:lstStyle/>
          <a:p>
            <a:pPr>
              <a:lnSpc>
                <a:spcPct val="90000"/>
              </a:lnSpc>
            </a:pPr>
            <a:r>
              <a:rPr lang="en-GB" altLang="en-US" sz="2600" b="1" dirty="0">
                <a:solidFill>
                  <a:schemeClr val="accent5">
                    <a:lumMod val="75000"/>
                  </a:schemeClr>
                </a:solidFill>
              </a:rPr>
              <a:t>Personal, social and political development:</a:t>
            </a:r>
          </a:p>
          <a:p>
            <a:pPr lvl="1">
              <a:lnSpc>
                <a:spcPct val="90000"/>
              </a:lnSpc>
            </a:pPr>
            <a:r>
              <a:rPr lang="en-GB" altLang="en-US" sz="2100" dirty="0">
                <a:solidFill>
                  <a:schemeClr val="accent5">
                    <a:lumMod val="75000"/>
                  </a:schemeClr>
                </a:solidFill>
              </a:rPr>
              <a:t>It is concerned with how young people feel, and not just with what they know and can do,</a:t>
            </a:r>
          </a:p>
          <a:p>
            <a:pPr lvl="1">
              <a:lnSpc>
                <a:spcPct val="90000"/>
              </a:lnSpc>
            </a:pPr>
            <a:r>
              <a:rPr lang="en-GB" altLang="en-US" sz="2100" dirty="0">
                <a:solidFill>
                  <a:schemeClr val="accent5">
                    <a:lumMod val="75000"/>
                  </a:schemeClr>
                </a:solidFill>
              </a:rPr>
              <a:t>It is concerned with facilitating and empowering the voice of young people, encouraging and enabling them to influence the environment in which they live</a:t>
            </a:r>
          </a:p>
          <a:p>
            <a:pPr lvl="1">
              <a:lnSpc>
                <a:spcPct val="90000"/>
              </a:lnSpc>
            </a:pPr>
            <a:r>
              <a:rPr lang="en-GB" altLang="en-US" sz="2100" dirty="0">
                <a:solidFill>
                  <a:schemeClr val="accent5">
                    <a:lumMod val="75000"/>
                  </a:schemeClr>
                </a:solidFill>
              </a:rPr>
              <a:t>It safeguards the welfare of young people, and provides them with a safe environment in which to explore their values, beliefs, ideas and issues</a:t>
            </a:r>
            <a:endParaRPr lang="en-GB" dirty="0">
              <a:solidFill>
                <a:schemeClr val="accent5">
                  <a:lumMod val="75000"/>
                </a:schemeClr>
              </a:solidFill>
            </a:endParaRPr>
          </a:p>
          <a:p>
            <a:pPr lvl="1" algn="r">
              <a:lnSpc>
                <a:spcPct val="90000"/>
              </a:lnSpc>
              <a:buFont typeface="Wingdings" pitchFamily="2" charset="2"/>
              <a:buNone/>
            </a:pPr>
            <a:r>
              <a:rPr lang="en-GB" sz="2100" dirty="0">
                <a:solidFill>
                  <a:schemeClr val="accent5">
                    <a:lumMod val="75000"/>
                  </a:schemeClr>
                </a:solidFill>
              </a:rPr>
              <a:t>(CLD Standards Council Scotland, 2019)</a:t>
            </a:r>
            <a:endParaRPr lang="en-GB" altLang="en-US" sz="2100" dirty="0">
              <a:solidFill>
                <a:schemeClr val="accent5">
                  <a:lumMod val="75000"/>
                </a:schemeClr>
              </a:solidFill>
            </a:endParaRPr>
          </a:p>
          <a:p>
            <a:endParaRPr lang="en-GB" dirty="0"/>
          </a:p>
        </p:txBody>
      </p:sp>
    </p:spTree>
    <p:extLst>
      <p:ext uri="{BB962C8B-B14F-4D97-AF65-F5344CB8AC3E}">
        <p14:creationId xmlns:p14="http://schemas.microsoft.com/office/powerpoint/2010/main" val="41090846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endParaRPr lang="en-GB" altLang="en-US" dirty="0">
              <a:solidFill>
                <a:schemeClr val="accent5">
                  <a:lumMod val="75000"/>
                </a:schemeClr>
              </a:solidFill>
            </a:endParaRPr>
          </a:p>
        </p:txBody>
      </p:sp>
      <p:sp>
        <p:nvSpPr>
          <p:cNvPr id="24579" name="Rectangle 4"/>
          <p:cNvSpPr>
            <a:spLocks noGrp="1" noChangeArrowheads="1"/>
          </p:cNvSpPr>
          <p:nvPr>
            <p:ph sz="half" idx="1"/>
          </p:nvPr>
        </p:nvSpPr>
        <p:spPr/>
        <p:txBody>
          <a:bodyPr>
            <a:noAutofit/>
          </a:bodyPr>
          <a:lstStyle/>
          <a:p>
            <a:r>
              <a:rPr lang="en-GB" altLang="en-US" sz="2000" dirty="0"/>
              <a:t>Pam </a:t>
            </a:r>
            <a:r>
              <a:rPr lang="en-GB" altLang="en-US" sz="2000" dirty="0" err="1"/>
              <a:t>ydych</a:t>
            </a:r>
            <a:r>
              <a:rPr lang="en-GB" altLang="en-US" sz="2000" dirty="0"/>
              <a:t> </a:t>
            </a:r>
            <a:r>
              <a:rPr lang="en-GB" altLang="en-US" sz="2000" dirty="0" err="1"/>
              <a:t>chi’n</a:t>
            </a:r>
            <a:r>
              <a:rPr lang="en-GB" altLang="en-US" sz="2000" dirty="0"/>
              <a:t> </a:t>
            </a:r>
            <a:r>
              <a:rPr lang="en-GB" altLang="en-US" sz="2000" dirty="0" err="1"/>
              <a:t>meddwl</a:t>
            </a:r>
            <a:r>
              <a:rPr lang="en-GB" altLang="en-US" sz="2000" dirty="0"/>
              <a:t> bod </a:t>
            </a:r>
            <a:r>
              <a:rPr lang="en-GB" altLang="en-US" sz="2000" dirty="0" err="1"/>
              <a:t>ein</a:t>
            </a:r>
            <a:r>
              <a:rPr lang="en-GB" altLang="en-US" sz="2000" dirty="0"/>
              <a:t> </a:t>
            </a:r>
            <a:r>
              <a:rPr lang="en-GB" altLang="en-US" sz="2000" dirty="0" err="1"/>
              <a:t>gwerthoedd</a:t>
            </a:r>
            <a:r>
              <a:rPr lang="en-GB" altLang="en-US" sz="2000" dirty="0"/>
              <a:t> </a:t>
            </a:r>
            <a:r>
              <a:rPr lang="en-GB" altLang="en-US" sz="2000" dirty="0" err="1"/>
              <a:t>a’n</a:t>
            </a:r>
            <a:r>
              <a:rPr lang="en-GB" altLang="en-US" sz="2000" dirty="0"/>
              <a:t> </a:t>
            </a:r>
            <a:r>
              <a:rPr lang="en-GB" altLang="en-US" sz="2000" dirty="0" err="1"/>
              <a:t>hegwyddorion</a:t>
            </a:r>
            <a:r>
              <a:rPr lang="en-GB" altLang="en-US" sz="2000" dirty="0"/>
              <a:t> mor </a:t>
            </a:r>
            <a:r>
              <a:rPr lang="en-GB" altLang="en-US" sz="2000" dirty="0" err="1"/>
              <a:t>bwysig</a:t>
            </a:r>
            <a:r>
              <a:rPr lang="en-GB" altLang="en-US" sz="2000" dirty="0"/>
              <a:t> </a:t>
            </a:r>
            <a:r>
              <a:rPr lang="en-GB" altLang="en-US" sz="2000" dirty="0" err="1"/>
              <a:t>i</a:t>
            </a:r>
            <a:r>
              <a:rPr lang="en-GB" altLang="en-US" sz="2000" dirty="0"/>
              <a:t> </a:t>
            </a:r>
            <a:r>
              <a:rPr lang="en-GB" altLang="en-US" sz="2000" dirty="0" err="1"/>
              <a:t>ni</a:t>
            </a:r>
            <a:r>
              <a:rPr lang="en-GB" altLang="en-US" sz="2000" dirty="0"/>
              <a:t> </a:t>
            </a:r>
            <a:r>
              <a:rPr lang="en-GB" altLang="en-US" sz="2000" dirty="0" err="1"/>
              <a:t>fel</a:t>
            </a:r>
            <a:r>
              <a:rPr lang="en-GB" altLang="en-US" sz="2000" dirty="0"/>
              <a:t> </a:t>
            </a:r>
            <a:r>
              <a:rPr lang="en-GB" altLang="en-US" sz="2000" dirty="0" err="1"/>
              <a:t>gweithwyr</a:t>
            </a:r>
            <a:r>
              <a:rPr lang="en-GB" altLang="en-US" sz="2000" dirty="0"/>
              <a:t> </a:t>
            </a:r>
            <a:r>
              <a:rPr lang="en-GB" altLang="en-US" sz="2000" dirty="0" err="1"/>
              <a:t>ieuenctid</a:t>
            </a:r>
            <a:r>
              <a:rPr lang="en-GB" altLang="en-US" sz="2000" dirty="0"/>
              <a:t>, ac mor </a:t>
            </a:r>
            <a:r>
              <a:rPr lang="en-GB" altLang="en-US" sz="2000" dirty="0" err="1"/>
              <a:t>bwysig</a:t>
            </a:r>
            <a:r>
              <a:rPr lang="en-GB" altLang="en-US" sz="2000" dirty="0"/>
              <a:t> </a:t>
            </a:r>
            <a:r>
              <a:rPr lang="en-GB" altLang="en-US" sz="2000" dirty="0" err="1"/>
              <a:t>i</a:t>
            </a:r>
            <a:r>
              <a:rPr lang="en-GB" altLang="en-US" sz="2000" dirty="0"/>
              <a:t> </a:t>
            </a:r>
            <a:r>
              <a:rPr lang="en-GB" altLang="en-US" sz="2000" dirty="0" err="1"/>
              <a:t>ni</a:t>
            </a:r>
            <a:r>
              <a:rPr lang="en-GB" altLang="en-US" sz="2000" dirty="0"/>
              <a:t> </a:t>
            </a:r>
            <a:r>
              <a:rPr lang="en-GB" altLang="en-US" sz="2000" dirty="0" err="1"/>
              <a:t>fel</a:t>
            </a:r>
            <a:r>
              <a:rPr lang="en-GB" altLang="en-US" sz="2000" dirty="0"/>
              <a:t> </a:t>
            </a:r>
            <a:r>
              <a:rPr lang="en-GB" altLang="en-US" sz="2000" dirty="0" err="1"/>
              <a:t>proffesiwn</a:t>
            </a:r>
            <a:r>
              <a:rPr lang="en-GB" altLang="en-US" sz="2000" dirty="0"/>
              <a:t> </a:t>
            </a:r>
            <a:r>
              <a:rPr lang="en-GB" altLang="en-US" sz="2000" dirty="0" err="1"/>
              <a:t>gwaith</a:t>
            </a:r>
            <a:r>
              <a:rPr lang="en-GB" altLang="en-US" sz="2000" dirty="0"/>
              <a:t> </a:t>
            </a:r>
            <a:r>
              <a:rPr lang="en-GB" altLang="en-US" sz="2000" dirty="0" err="1"/>
              <a:t>ieuenctid</a:t>
            </a:r>
            <a:r>
              <a:rPr lang="en-GB" altLang="en-US" sz="2000" dirty="0"/>
              <a:t>?</a:t>
            </a:r>
          </a:p>
          <a:p>
            <a:r>
              <a:rPr lang="en-GB" altLang="en-US" sz="2000" dirty="0"/>
              <a:t>Mae </a:t>
            </a:r>
            <a:r>
              <a:rPr lang="en-GB" altLang="en-US" sz="2000" dirty="0" err="1"/>
              <a:t>gan</a:t>
            </a:r>
            <a:r>
              <a:rPr lang="en-GB" altLang="en-US" sz="2000" dirty="0"/>
              <a:t> </a:t>
            </a:r>
            <a:r>
              <a:rPr lang="en-GB" altLang="en-US" sz="2000" dirty="0" err="1"/>
              <a:t>weithwyr</a:t>
            </a:r>
            <a:r>
              <a:rPr lang="en-GB" altLang="en-US" sz="2000" dirty="0"/>
              <a:t> </a:t>
            </a:r>
            <a:r>
              <a:rPr lang="en-GB" altLang="en-US" sz="2000" dirty="0" err="1"/>
              <a:t>ieuenctid</a:t>
            </a:r>
            <a:r>
              <a:rPr lang="en-GB" altLang="en-US" sz="2000" dirty="0"/>
              <a:t> </a:t>
            </a:r>
            <a:r>
              <a:rPr lang="en-GB" altLang="en-US" sz="2000" dirty="0" err="1"/>
              <a:t>lawer</a:t>
            </a:r>
            <a:r>
              <a:rPr lang="en-GB" altLang="en-US" sz="2000" dirty="0"/>
              <a:t> o </a:t>
            </a:r>
            <a:r>
              <a:rPr lang="en-GB" altLang="en-US" sz="2000" dirty="0" err="1"/>
              <a:t>awdurdod</a:t>
            </a:r>
            <a:r>
              <a:rPr lang="en-GB" altLang="en-US" sz="2000" dirty="0"/>
              <a:t>, </a:t>
            </a:r>
            <a:r>
              <a:rPr lang="en-GB" altLang="en-US" sz="2000" dirty="0" err="1"/>
              <a:t>pŵer</a:t>
            </a:r>
            <a:r>
              <a:rPr lang="en-GB" altLang="en-US" sz="2000" dirty="0"/>
              <a:t> a </a:t>
            </a:r>
            <a:r>
              <a:rPr lang="en-GB" altLang="en-US" sz="2000" dirty="0" err="1"/>
              <a:t>dylanwad</a:t>
            </a:r>
            <a:r>
              <a:rPr lang="en-GB" altLang="en-US" sz="2000" dirty="0"/>
              <a:t> </a:t>
            </a:r>
            <a:r>
              <a:rPr lang="en-GB" altLang="en-US" sz="2000" dirty="0" err="1"/>
              <a:t>dros</a:t>
            </a:r>
            <a:r>
              <a:rPr lang="en-GB" altLang="en-US" sz="2000" dirty="0"/>
              <a:t> </a:t>
            </a:r>
            <a:r>
              <a:rPr lang="en-GB" altLang="en-US" sz="2000" dirty="0" err="1"/>
              <a:t>bobl</a:t>
            </a:r>
            <a:r>
              <a:rPr lang="en-GB" altLang="en-US" sz="2000" dirty="0"/>
              <a:t> </a:t>
            </a:r>
            <a:r>
              <a:rPr lang="en-GB" altLang="en-US" sz="2000" dirty="0" err="1"/>
              <a:t>ifanc</a:t>
            </a:r>
            <a:r>
              <a:rPr lang="en-GB" altLang="en-US" sz="2000" dirty="0"/>
              <a:t> – </a:t>
            </a:r>
            <a:r>
              <a:rPr lang="en-GB" altLang="en-US" sz="2000" dirty="0" err="1"/>
              <a:t>yn</a:t>
            </a:r>
            <a:r>
              <a:rPr lang="en-GB" altLang="en-US" sz="2000" dirty="0"/>
              <a:t> </a:t>
            </a:r>
            <a:r>
              <a:rPr lang="en-GB" altLang="en-US" sz="2000" dirty="0" err="1"/>
              <a:t>seiliedig</a:t>
            </a:r>
            <a:r>
              <a:rPr lang="en-GB" altLang="en-US" sz="2000" dirty="0"/>
              <a:t> </a:t>
            </a:r>
            <a:r>
              <a:rPr lang="en-GB" altLang="en-US" sz="2000" dirty="0" err="1"/>
              <a:t>ar</a:t>
            </a:r>
            <a:r>
              <a:rPr lang="en-GB" altLang="en-US" sz="2000" dirty="0"/>
              <a:t> </a:t>
            </a:r>
            <a:r>
              <a:rPr lang="en-GB" altLang="en-US" sz="2000" dirty="0" err="1"/>
              <a:t>ein</a:t>
            </a:r>
            <a:r>
              <a:rPr lang="en-GB" altLang="en-US" sz="2000" dirty="0"/>
              <a:t> </a:t>
            </a:r>
            <a:r>
              <a:rPr lang="en-GB" altLang="en-US" sz="2000" dirty="0" err="1"/>
              <a:t>gwybodaeth</a:t>
            </a:r>
            <a:r>
              <a:rPr lang="en-GB" altLang="en-US" sz="2000" dirty="0"/>
              <a:t>, </a:t>
            </a:r>
            <a:r>
              <a:rPr lang="en-GB" altLang="en-US" sz="2000" dirty="0" err="1"/>
              <a:t>ein</a:t>
            </a:r>
            <a:r>
              <a:rPr lang="en-GB" altLang="en-US" sz="2000" dirty="0"/>
              <a:t> </a:t>
            </a:r>
            <a:r>
              <a:rPr lang="en-GB" altLang="en-US" sz="2000" dirty="0" err="1"/>
              <a:t>harbenigedd</a:t>
            </a:r>
            <a:r>
              <a:rPr lang="en-GB" altLang="en-US" sz="2000" dirty="0"/>
              <a:t>, </a:t>
            </a:r>
            <a:r>
              <a:rPr lang="en-GB" altLang="en-US" sz="2000" dirty="0" err="1"/>
              <a:t>ein</a:t>
            </a:r>
            <a:r>
              <a:rPr lang="en-GB" altLang="en-US" sz="2000" dirty="0"/>
              <a:t> </a:t>
            </a:r>
            <a:r>
              <a:rPr lang="en-GB" altLang="en-US" sz="2000" dirty="0" err="1"/>
              <a:t>safle</a:t>
            </a:r>
            <a:r>
              <a:rPr lang="en-GB" altLang="en-US" sz="2000" dirty="0"/>
              <a:t> </a:t>
            </a:r>
            <a:r>
              <a:rPr lang="en-GB" altLang="en-US" sz="2000" dirty="0" err="1"/>
              <a:t>yn</a:t>
            </a:r>
            <a:r>
              <a:rPr lang="en-GB" altLang="en-US" sz="2000" dirty="0"/>
              <a:t> y </a:t>
            </a:r>
            <a:r>
              <a:rPr lang="en-GB" altLang="en-US" sz="2000" dirty="0" err="1"/>
              <a:t>gymuned</a:t>
            </a:r>
            <a:r>
              <a:rPr lang="en-GB" altLang="en-US" sz="2000" dirty="0"/>
              <a:t>, </a:t>
            </a:r>
            <a:r>
              <a:rPr lang="en-GB" altLang="en-US" sz="2000" dirty="0" err="1"/>
              <a:t>ein</a:t>
            </a:r>
            <a:r>
              <a:rPr lang="en-GB" altLang="en-US" sz="2000" dirty="0"/>
              <a:t> </a:t>
            </a:r>
            <a:r>
              <a:rPr lang="en-GB" altLang="en-US" sz="2000" dirty="0" err="1"/>
              <a:t>hoedran</a:t>
            </a:r>
            <a:r>
              <a:rPr lang="en-GB" altLang="en-US" sz="2000" dirty="0"/>
              <a:t>, </a:t>
            </a:r>
            <a:r>
              <a:rPr lang="en-GB" altLang="en-US" sz="2000" dirty="0" err="1"/>
              <a:t>rhyw</a:t>
            </a:r>
            <a:r>
              <a:rPr lang="en-GB" altLang="en-US" sz="2000" dirty="0"/>
              <a:t>, </a:t>
            </a:r>
            <a:r>
              <a:rPr lang="en-GB" altLang="en-US" sz="2000" dirty="0" err="1"/>
              <a:t>hil</a:t>
            </a:r>
            <a:r>
              <a:rPr lang="en-GB" altLang="en-US" sz="2000" dirty="0"/>
              <a:t>, </a:t>
            </a:r>
            <a:r>
              <a:rPr lang="en-GB" altLang="en-US" sz="2000" dirty="0" err="1"/>
              <a:t>ein</a:t>
            </a:r>
            <a:r>
              <a:rPr lang="en-GB" altLang="en-US" sz="2000" dirty="0"/>
              <a:t> </a:t>
            </a:r>
            <a:r>
              <a:rPr lang="en-GB" altLang="en-US" sz="2000" dirty="0" err="1"/>
              <a:t>gallu</a:t>
            </a:r>
            <a:r>
              <a:rPr lang="en-GB" altLang="en-US" sz="2000" dirty="0"/>
              <a:t> </a:t>
            </a:r>
            <a:r>
              <a:rPr lang="en-GB" altLang="en-US" sz="2000" dirty="0" err="1"/>
              <a:t>i</a:t>
            </a:r>
            <a:r>
              <a:rPr lang="en-GB" altLang="en-US" sz="2000" dirty="0"/>
              <a:t> </a:t>
            </a:r>
            <a:r>
              <a:rPr lang="en-GB" altLang="en-US" sz="2000" dirty="0" err="1"/>
              <a:t>gynnig</a:t>
            </a:r>
            <a:r>
              <a:rPr lang="en-GB" altLang="en-US" sz="2000" dirty="0"/>
              <a:t> </a:t>
            </a:r>
            <a:r>
              <a:rPr lang="en-GB" altLang="en-US" sz="2000" dirty="0" err="1"/>
              <a:t>adnoddau</a:t>
            </a:r>
            <a:r>
              <a:rPr lang="en-GB" altLang="en-US" sz="2000" dirty="0"/>
              <a:t> </a:t>
            </a:r>
            <a:r>
              <a:rPr lang="en-GB" altLang="en-US" sz="2000" dirty="0" err="1"/>
              <a:t>i’r</a:t>
            </a:r>
            <a:r>
              <a:rPr lang="en-GB" altLang="en-US" sz="2000" dirty="0"/>
              <a:t> </a:t>
            </a:r>
            <a:r>
              <a:rPr lang="en-GB" altLang="en-US" sz="2000" dirty="0" err="1"/>
              <a:t>gymuned</a:t>
            </a:r>
            <a:r>
              <a:rPr lang="en-GB" altLang="en-US" sz="2000" dirty="0"/>
              <a:t> </a:t>
            </a:r>
            <a:r>
              <a:rPr lang="en-GB" altLang="en-US" sz="2000" dirty="0" err="1"/>
              <a:t>honno</a:t>
            </a:r>
            <a:r>
              <a:rPr lang="en-GB" altLang="en-US" sz="2000" dirty="0"/>
              <a:t> ac </a:t>
            </a:r>
            <a:r>
              <a:rPr lang="en-GB" altLang="en-US" sz="2000" dirty="0" err="1"/>
              <a:t>ati</a:t>
            </a:r>
            <a:r>
              <a:rPr lang="en-GB" altLang="en-US" sz="2000" dirty="0"/>
              <a:t>.</a:t>
            </a:r>
          </a:p>
          <a:p>
            <a:r>
              <a:rPr lang="en-GB" altLang="en-US" sz="2000" dirty="0"/>
              <a:t>Mae </a:t>
            </a:r>
            <a:r>
              <a:rPr lang="en-GB" altLang="en-US" sz="2000" dirty="0" err="1"/>
              <a:t>sut</a:t>
            </a:r>
            <a:r>
              <a:rPr lang="en-GB" altLang="en-US" sz="2000" dirty="0"/>
              <a:t> </a:t>
            </a:r>
            <a:r>
              <a:rPr lang="en-GB" altLang="en-US" sz="2000" dirty="0" err="1"/>
              <a:t>rydym</a:t>
            </a:r>
            <a:r>
              <a:rPr lang="en-GB" altLang="en-US" sz="2000" dirty="0"/>
              <a:t> </a:t>
            </a:r>
            <a:r>
              <a:rPr lang="en-GB" altLang="en-US" sz="2000" dirty="0" err="1"/>
              <a:t>yn</a:t>
            </a:r>
            <a:r>
              <a:rPr lang="en-GB" altLang="en-US" sz="2000" dirty="0"/>
              <a:t> </a:t>
            </a:r>
            <a:r>
              <a:rPr lang="en-GB" altLang="en-US" sz="2000" dirty="0" err="1"/>
              <a:t>arfer</a:t>
            </a:r>
            <a:r>
              <a:rPr lang="en-GB" altLang="en-US" sz="2000" dirty="0"/>
              <a:t> </a:t>
            </a:r>
            <a:r>
              <a:rPr lang="en-GB" altLang="en-US" sz="2000" dirty="0" err="1"/>
              <a:t>dylanwad</a:t>
            </a:r>
            <a:r>
              <a:rPr lang="en-GB" altLang="en-US" sz="2000" dirty="0"/>
              <a:t> </a:t>
            </a:r>
            <a:r>
              <a:rPr lang="en-GB" altLang="en-US" sz="2000" dirty="0" err="1"/>
              <a:t>o’r</a:t>
            </a:r>
            <a:r>
              <a:rPr lang="en-GB" altLang="en-US" sz="2000" dirty="0"/>
              <a:t> </a:t>
            </a:r>
            <a:r>
              <a:rPr lang="en-GB" altLang="en-US" sz="2000" dirty="0" err="1"/>
              <a:t>fath</a:t>
            </a:r>
            <a:r>
              <a:rPr lang="en-GB" altLang="en-US" sz="2000" dirty="0"/>
              <a:t> </a:t>
            </a:r>
            <a:r>
              <a:rPr lang="en-GB" altLang="en-US" sz="2000" dirty="0" err="1"/>
              <a:t>yn</a:t>
            </a:r>
            <a:r>
              <a:rPr lang="en-GB" altLang="en-US" sz="2000" dirty="0"/>
              <a:t> </a:t>
            </a:r>
            <a:r>
              <a:rPr lang="en-GB" altLang="en-US" sz="2000" dirty="0" err="1"/>
              <a:t>agwedd</a:t>
            </a:r>
            <a:r>
              <a:rPr lang="en-GB" altLang="en-US" sz="2000" dirty="0"/>
              <a:t> </a:t>
            </a:r>
            <a:r>
              <a:rPr lang="en-GB" altLang="en-US" sz="2000" dirty="0" err="1"/>
              <a:t>allweddol</a:t>
            </a:r>
            <a:r>
              <a:rPr lang="en-GB" altLang="en-US" sz="2000" dirty="0"/>
              <a:t> </a:t>
            </a:r>
            <a:r>
              <a:rPr lang="en-GB" altLang="en-US" sz="2000" dirty="0" err="1"/>
              <a:t>ar</a:t>
            </a:r>
            <a:r>
              <a:rPr lang="en-GB" altLang="en-US" sz="2000" dirty="0"/>
              <a:t> </a:t>
            </a:r>
            <a:r>
              <a:rPr lang="en-GB" altLang="en-US" sz="2000" dirty="0" err="1"/>
              <a:t>arfer</a:t>
            </a:r>
            <a:r>
              <a:rPr lang="en-GB" altLang="en-US" sz="2000" dirty="0"/>
              <a:t> </a:t>
            </a:r>
            <a:r>
              <a:rPr lang="en-GB" altLang="en-US" sz="2000" dirty="0" err="1"/>
              <a:t>proffesiynol</a:t>
            </a:r>
            <a:endParaRPr lang="en-GB" altLang="en-US" sz="2000" dirty="0"/>
          </a:p>
          <a:p>
            <a:pPr marL="0" indent="0" eaLnBrk="1" hangingPunct="1">
              <a:buNone/>
            </a:pPr>
            <a:endParaRPr lang="en-GB" altLang="en-US" sz="2000" dirty="0"/>
          </a:p>
        </p:txBody>
      </p:sp>
      <p:sp>
        <p:nvSpPr>
          <p:cNvPr id="2" name="Content Placeholder 1">
            <a:extLst>
              <a:ext uri="{FF2B5EF4-FFF2-40B4-BE49-F238E27FC236}">
                <a16:creationId xmlns:a16="http://schemas.microsoft.com/office/drawing/2014/main" id="{519441DD-F1A8-8FCC-A335-B65883A66D22}"/>
              </a:ext>
            </a:extLst>
          </p:cNvPr>
          <p:cNvSpPr>
            <a:spLocks noGrp="1"/>
          </p:cNvSpPr>
          <p:nvPr>
            <p:ph sz="half" idx="2"/>
          </p:nvPr>
        </p:nvSpPr>
        <p:spPr/>
        <p:txBody>
          <a:bodyPr>
            <a:normAutofit fontScale="77500" lnSpcReduction="20000"/>
          </a:bodyPr>
          <a:lstStyle/>
          <a:p>
            <a:r>
              <a:rPr lang="en-GB" altLang="en-US" sz="2800" dirty="0">
                <a:solidFill>
                  <a:schemeClr val="accent5">
                    <a:lumMod val="75000"/>
                  </a:schemeClr>
                </a:solidFill>
              </a:rPr>
              <a:t>Why do you think our values and principles are so important to us as youth workers, and so important to us as a youth work profession?</a:t>
            </a:r>
          </a:p>
          <a:p>
            <a:r>
              <a:rPr lang="en-GB" altLang="en-US" sz="2800" dirty="0">
                <a:solidFill>
                  <a:schemeClr val="accent5">
                    <a:lumMod val="75000"/>
                  </a:schemeClr>
                </a:solidFill>
              </a:rPr>
              <a:t>Youth workers hold a lot of authority, power and influence over young people – based upon our knowledge, our expertise, our position in the community, our age, gender, race, our ability to offer resources to that community and so on</a:t>
            </a:r>
          </a:p>
          <a:p>
            <a:pPr eaLnBrk="1" hangingPunct="1"/>
            <a:r>
              <a:rPr lang="en-GB" altLang="en-US" sz="2800" dirty="0">
                <a:solidFill>
                  <a:schemeClr val="accent5">
                    <a:lumMod val="75000"/>
                  </a:schemeClr>
                </a:solidFill>
              </a:rPr>
              <a:t>How we exercise such influence is a key aspect of professional practice</a:t>
            </a:r>
          </a:p>
          <a:p>
            <a:pPr marL="114300" indent="0" algn="r">
              <a:buNone/>
            </a:pPr>
            <a:r>
              <a:rPr lang="en-GB" altLang="en-US" sz="2800" dirty="0">
                <a:solidFill>
                  <a:schemeClr val="accent5">
                    <a:lumMod val="75000"/>
                  </a:schemeClr>
                </a:solidFill>
              </a:rPr>
              <a:t>(Payne, 2005, p. 129)</a:t>
            </a:r>
            <a:r>
              <a:rPr lang="en-GB" altLang="en-US" sz="2800" i="1" dirty="0">
                <a:solidFill>
                  <a:schemeClr val="accent5">
                    <a:lumMod val="75000"/>
                  </a:schemeClr>
                </a:solidFill>
              </a:rPr>
              <a:t> </a:t>
            </a:r>
            <a:endParaRPr lang="en-GB" altLang="en-US" sz="2800" dirty="0">
              <a:solidFill>
                <a:schemeClr val="accent5">
                  <a:lumMod val="75000"/>
                </a:schemeClr>
              </a:solidFill>
            </a:endParaRPr>
          </a:p>
          <a:p>
            <a:endParaRPr lang="en-GB" dirty="0"/>
          </a:p>
        </p:txBody>
      </p:sp>
    </p:spTree>
    <p:extLst>
      <p:ext uri="{BB962C8B-B14F-4D97-AF65-F5344CB8AC3E}">
        <p14:creationId xmlns:p14="http://schemas.microsoft.com/office/powerpoint/2010/main" val="20833261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altLang="en-US" b="1" dirty="0" err="1"/>
              <a:t>Gwerthoedd</a:t>
            </a:r>
            <a:r>
              <a:rPr lang="en-GB" altLang="en-US" b="1" dirty="0"/>
              <a:t> ac </a:t>
            </a:r>
            <a:r>
              <a:rPr lang="en-GB" altLang="en-US" b="1" dirty="0" err="1"/>
              <a:t>Egwyddorion</a:t>
            </a:r>
            <a:r>
              <a:rPr lang="en-GB" altLang="en-US" b="1" dirty="0"/>
              <a:t> </a:t>
            </a:r>
            <a:br>
              <a:rPr lang="en-GB" altLang="en-US" b="1" dirty="0"/>
            </a:br>
            <a:r>
              <a:rPr lang="en-GB" altLang="en-US" b="1" dirty="0">
                <a:solidFill>
                  <a:schemeClr val="accent5">
                    <a:lumMod val="75000"/>
                  </a:schemeClr>
                </a:solidFill>
              </a:rPr>
              <a:t>Values and Principles</a:t>
            </a:r>
            <a:endParaRPr lang="en-GB" dirty="0">
              <a:solidFill>
                <a:schemeClr val="accent5">
                  <a:lumMod val="75000"/>
                </a:schemeClr>
              </a:solidFill>
            </a:endParaRPr>
          </a:p>
        </p:txBody>
      </p:sp>
      <p:sp>
        <p:nvSpPr>
          <p:cNvPr id="6" name="Content Placeholder 5"/>
          <p:cNvSpPr>
            <a:spLocks noGrp="1"/>
          </p:cNvSpPr>
          <p:nvPr>
            <p:ph sz="half" idx="1"/>
          </p:nvPr>
        </p:nvSpPr>
        <p:spPr/>
        <p:txBody>
          <a:bodyPr>
            <a:normAutofit fontScale="92500" lnSpcReduction="20000"/>
          </a:bodyPr>
          <a:lstStyle/>
          <a:p>
            <a:r>
              <a:rPr lang="en-GB" sz="2000" dirty="0" err="1"/>
              <a:t>Mae’n</a:t>
            </a:r>
            <a:r>
              <a:rPr lang="en-GB" sz="2000" dirty="0"/>
              <a:t> </a:t>
            </a:r>
            <a:r>
              <a:rPr lang="en-GB" sz="2000" dirty="0" err="1"/>
              <a:t>amlwg</a:t>
            </a:r>
            <a:r>
              <a:rPr lang="en-GB" sz="2000" dirty="0"/>
              <a:t>, </a:t>
            </a:r>
            <a:r>
              <a:rPr lang="en-GB" sz="2000" dirty="0" err="1"/>
              <a:t>fel</a:t>
            </a:r>
            <a:r>
              <a:rPr lang="en-GB" sz="2000" dirty="0"/>
              <a:t> </a:t>
            </a:r>
            <a:r>
              <a:rPr lang="en-GB" sz="2000" dirty="0" err="1"/>
              <a:t>addysgwyr</a:t>
            </a:r>
            <a:r>
              <a:rPr lang="en-GB" sz="2000" dirty="0"/>
              <a:t> </a:t>
            </a:r>
            <a:r>
              <a:rPr lang="en-GB" sz="2000" dirty="0" err="1"/>
              <a:t>anffurfiol</a:t>
            </a:r>
            <a:r>
              <a:rPr lang="en-GB" sz="2000" dirty="0"/>
              <a:t>, </a:t>
            </a:r>
            <a:r>
              <a:rPr lang="en-GB" sz="2000" dirty="0" err="1"/>
              <a:t>nad</a:t>
            </a:r>
            <a:r>
              <a:rPr lang="en-GB" sz="2000" dirty="0"/>
              <a:t> </a:t>
            </a:r>
            <a:r>
              <a:rPr lang="en-GB" sz="2000" dirty="0" err="1"/>
              <a:t>yw</a:t>
            </a:r>
            <a:r>
              <a:rPr lang="en-GB" sz="2000" dirty="0"/>
              <a:t> </a:t>
            </a:r>
            <a:r>
              <a:rPr lang="en-GB" sz="2000" dirty="0" err="1"/>
              <a:t>ein</a:t>
            </a:r>
            <a:r>
              <a:rPr lang="en-GB" sz="2000" dirty="0"/>
              <a:t> </a:t>
            </a:r>
            <a:r>
              <a:rPr lang="en-GB" sz="2000" dirty="0" err="1"/>
              <a:t>bwriadau</a:t>
            </a:r>
            <a:r>
              <a:rPr lang="en-GB" sz="2000" dirty="0"/>
              <a:t> </a:t>
            </a:r>
            <a:r>
              <a:rPr lang="en-GB" sz="2000" dirty="0" err="1"/>
              <a:t>i</a:t>
            </a:r>
            <a:r>
              <a:rPr lang="en-GB" sz="2000" dirty="0"/>
              <a:t> </a:t>
            </a:r>
            <a:r>
              <a:rPr lang="en-GB" sz="2000" dirty="0" err="1"/>
              <a:t>hyrwyddo</a:t>
            </a:r>
            <a:r>
              <a:rPr lang="en-GB" sz="2000" dirty="0"/>
              <a:t> </a:t>
            </a:r>
            <a:r>
              <a:rPr lang="en-GB" sz="2000" dirty="0" err="1"/>
              <a:t>dysgu</a:t>
            </a:r>
            <a:r>
              <a:rPr lang="en-GB" sz="2000" dirty="0"/>
              <a:t> </a:t>
            </a:r>
            <a:r>
              <a:rPr lang="en-GB" sz="2000" dirty="0" err="1"/>
              <a:t>byth</a:t>
            </a:r>
            <a:r>
              <a:rPr lang="en-GB" sz="2000" dirty="0"/>
              <a:t> </a:t>
            </a:r>
            <a:r>
              <a:rPr lang="en-GB" sz="2000" dirty="0" err="1"/>
              <a:t>yn</a:t>
            </a:r>
            <a:r>
              <a:rPr lang="en-GB" sz="2000" dirty="0"/>
              <a:t> </a:t>
            </a:r>
            <a:r>
              <a:rPr lang="en-GB" sz="2000" dirty="0" err="1"/>
              <a:t>ddi-werth</a:t>
            </a:r>
            <a:r>
              <a:rPr lang="en-GB" sz="2000" dirty="0"/>
              <a:t>. </a:t>
            </a:r>
            <a:r>
              <a:rPr lang="en-GB" sz="2000" dirty="0" err="1"/>
              <a:t>Credwn</a:t>
            </a:r>
            <a:r>
              <a:rPr lang="en-GB" sz="2000" dirty="0"/>
              <a:t> </a:t>
            </a:r>
            <a:r>
              <a:rPr lang="en-GB" sz="2000" dirty="0" err="1"/>
              <a:t>fod</a:t>
            </a:r>
            <a:r>
              <a:rPr lang="en-GB" sz="2000" dirty="0"/>
              <a:t> </a:t>
            </a:r>
            <a:r>
              <a:rPr lang="en-GB" sz="2000" dirty="0" err="1"/>
              <a:t>rhai</a:t>
            </a:r>
            <a:r>
              <a:rPr lang="en-GB" sz="2000" dirty="0"/>
              <a:t> </a:t>
            </a:r>
            <a:r>
              <a:rPr lang="en-GB" sz="2000" dirty="0" err="1"/>
              <a:t>gwerthoedd</a:t>
            </a:r>
            <a:r>
              <a:rPr lang="en-GB" sz="2000" dirty="0"/>
              <a:t> </a:t>
            </a:r>
            <a:r>
              <a:rPr lang="en-GB" sz="2000" dirty="0" err="1"/>
              <a:t>dynol</a:t>
            </a:r>
            <a:r>
              <a:rPr lang="en-GB" sz="2000" dirty="0"/>
              <a:t> </a:t>
            </a:r>
            <a:r>
              <a:rPr lang="en-GB" sz="2000" dirty="0" err="1"/>
              <a:t>yn</a:t>
            </a:r>
            <a:r>
              <a:rPr lang="en-GB" sz="2000" dirty="0"/>
              <a:t> </a:t>
            </a:r>
            <a:r>
              <a:rPr lang="en-GB" sz="2000" dirty="0" err="1"/>
              <a:t>bwysig</a:t>
            </a:r>
            <a:r>
              <a:rPr lang="en-GB" sz="2000" dirty="0"/>
              <a:t>, ac </a:t>
            </a:r>
            <a:r>
              <a:rPr lang="en-GB" sz="2000" dirty="0" err="1"/>
              <a:t>mae</a:t>
            </a:r>
            <a:r>
              <a:rPr lang="en-GB" sz="2000" dirty="0"/>
              <a:t> </a:t>
            </a:r>
            <a:r>
              <a:rPr lang="en-GB" sz="2000" dirty="0" err="1"/>
              <a:t>hyn</a:t>
            </a:r>
            <a:r>
              <a:rPr lang="en-GB" sz="2000" dirty="0"/>
              <a:t> </a:t>
            </a:r>
            <a:r>
              <a:rPr lang="en-GB" sz="2000" dirty="0" err="1"/>
              <a:t>yn</a:t>
            </a:r>
            <a:r>
              <a:rPr lang="en-GB" sz="2000" dirty="0"/>
              <a:t> </a:t>
            </a:r>
            <a:r>
              <a:rPr lang="en-GB" sz="2000" dirty="0" err="1"/>
              <a:t>arwain</a:t>
            </a:r>
            <a:r>
              <a:rPr lang="en-GB" sz="2000" dirty="0"/>
              <a:t> at agenda </a:t>
            </a:r>
            <a:r>
              <a:rPr lang="en-GB" sz="2000" dirty="0" err="1"/>
              <a:t>ar</a:t>
            </a:r>
            <a:r>
              <a:rPr lang="en-GB" sz="2000" dirty="0"/>
              <a:t> </a:t>
            </a:r>
            <a:r>
              <a:rPr lang="en-GB" sz="2000" dirty="0" err="1"/>
              <a:t>gyfer</a:t>
            </a:r>
            <a:r>
              <a:rPr lang="en-GB" sz="2000" dirty="0"/>
              <a:t> y </a:t>
            </a:r>
            <a:r>
              <a:rPr lang="en-GB" sz="2000" dirty="0" err="1"/>
              <a:t>dysgu</a:t>
            </a:r>
            <a:r>
              <a:rPr lang="en-GB" sz="2000" dirty="0"/>
              <a:t> </a:t>
            </a:r>
            <a:r>
              <a:rPr lang="en-GB" sz="2000" dirty="0" err="1"/>
              <a:t>yr</a:t>
            </a:r>
            <a:r>
              <a:rPr lang="en-GB" sz="2000" dirty="0"/>
              <a:t> </a:t>
            </a:r>
            <a:r>
              <a:rPr lang="en-GB" sz="2000" dirty="0" err="1"/>
              <a:t>ydym</a:t>
            </a:r>
            <a:r>
              <a:rPr lang="en-GB" sz="2000" dirty="0"/>
              <a:t> am </a:t>
            </a:r>
            <a:r>
              <a:rPr lang="en-GB" sz="2000" dirty="0" err="1"/>
              <a:t>ei</a:t>
            </a:r>
            <a:r>
              <a:rPr lang="en-GB" sz="2000" dirty="0"/>
              <a:t> </a:t>
            </a:r>
            <a:r>
              <a:rPr lang="en-GB" sz="2000" dirty="0" err="1"/>
              <a:t>hyrwyddo</a:t>
            </a:r>
            <a:r>
              <a:rPr lang="en-GB" sz="2000" dirty="0"/>
              <a:t>. Yn </a:t>
            </a:r>
            <a:r>
              <a:rPr lang="en-GB" sz="2000" dirty="0" err="1"/>
              <a:t>wir</a:t>
            </a:r>
            <a:r>
              <a:rPr lang="en-GB" sz="2000" dirty="0"/>
              <a:t>, </a:t>
            </a:r>
            <a:r>
              <a:rPr lang="en-GB" sz="2000" dirty="0" err="1"/>
              <a:t>byddai</a:t>
            </a:r>
            <a:r>
              <a:rPr lang="en-GB" sz="2000" dirty="0"/>
              <a:t> </a:t>
            </a:r>
            <a:r>
              <a:rPr lang="en-GB" sz="2000" dirty="0" err="1"/>
              <a:t>rhai</a:t>
            </a:r>
            <a:r>
              <a:rPr lang="en-GB" sz="2000" dirty="0"/>
              <a:t> </a:t>
            </a:r>
            <a:r>
              <a:rPr lang="en-GB" sz="2000" dirty="0" err="1"/>
              <a:t>yn</a:t>
            </a:r>
            <a:r>
              <a:rPr lang="en-GB" sz="2000" dirty="0"/>
              <a:t> </a:t>
            </a:r>
            <a:r>
              <a:rPr lang="en-GB" sz="2000" dirty="0" err="1"/>
              <a:t>dadlau</a:t>
            </a:r>
            <a:r>
              <a:rPr lang="en-GB" sz="2000" dirty="0"/>
              <a:t> </a:t>
            </a:r>
            <a:r>
              <a:rPr lang="en-GB" sz="2000" dirty="0" err="1"/>
              <a:t>mai’r</a:t>
            </a:r>
            <a:r>
              <a:rPr lang="en-GB" sz="2000" dirty="0"/>
              <a:t> </a:t>
            </a:r>
            <a:r>
              <a:rPr lang="en-GB" sz="2000" dirty="0" err="1"/>
              <a:t>dasg</a:t>
            </a:r>
            <a:r>
              <a:rPr lang="en-GB" sz="2000" dirty="0"/>
              <a:t> </a:t>
            </a:r>
            <a:r>
              <a:rPr lang="en-GB" sz="2000" dirty="0" err="1"/>
              <a:t>addysg</a:t>
            </a:r>
            <a:r>
              <a:rPr lang="en-GB" sz="2000" dirty="0"/>
              <a:t> </a:t>
            </a:r>
            <a:r>
              <a:rPr lang="en-GB" sz="2000" dirty="0" err="1"/>
              <a:t>anffurfiol</a:t>
            </a:r>
            <a:r>
              <a:rPr lang="en-GB" sz="2000" dirty="0"/>
              <a:t> </a:t>
            </a:r>
            <a:r>
              <a:rPr lang="en-GB" sz="2000" dirty="0" err="1"/>
              <a:t>yw</a:t>
            </a:r>
            <a:r>
              <a:rPr lang="en-GB" sz="2000" dirty="0"/>
              <a:t> </a:t>
            </a:r>
            <a:r>
              <a:rPr lang="en-GB" sz="2000" dirty="0" err="1"/>
              <a:t>hybu</a:t>
            </a:r>
            <a:r>
              <a:rPr lang="en-GB" sz="2000" dirty="0"/>
              <a:t> </a:t>
            </a:r>
            <a:r>
              <a:rPr lang="en-GB" sz="2000" dirty="0" err="1"/>
              <a:t>dysgu</a:t>
            </a:r>
            <a:r>
              <a:rPr lang="en-GB" sz="2000" dirty="0"/>
              <a:t> am </a:t>
            </a:r>
            <a:r>
              <a:rPr lang="en-GB" sz="2000" dirty="0" err="1"/>
              <a:t>werthoedd</a:t>
            </a:r>
            <a:endParaRPr lang="en-GB" sz="2000" dirty="0"/>
          </a:p>
          <a:p>
            <a:pPr marL="0" indent="0" algn="r">
              <a:buNone/>
            </a:pPr>
            <a:r>
              <a:rPr lang="en-GB" sz="2000" dirty="0"/>
              <a:t>(Young, 1999, t. 3)</a:t>
            </a:r>
          </a:p>
          <a:p>
            <a:r>
              <a:rPr lang="en-GB" sz="2000" dirty="0" err="1"/>
              <a:t>Rhoi</a:t>
            </a:r>
            <a:r>
              <a:rPr lang="en-GB" sz="2000" dirty="0"/>
              <a:t> </a:t>
            </a:r>
            <a:r>
              <a:rPr lang="en-GB" sz="2000" dirty="0" err="1"/>
              <a:t>cyfleoedd</a:t>
            </a:r>
            <a:r>
              <a:rPr lang="en-GB" sz="2000" dirty="0"/>
              <a:t> </a:t>
            </a:r>
            <a:r>
              <a:rPr lang="en-GB" sz="2000" dirty="0" err="1"/>
              <a:t>i</a:t>
            </a:r>
            <a:r>
              <a:rPr lang="en-GB" sz="2000" dirty="0"/>
              <a:t> </a:t>
            </a:r>
            <a:r>
              <a:rPr lang="en-GB" sz="2000" dirty="0" err="1"/>
              <a:t>bobl</a:t>
            </a:r>
            <a:r>
              <a:rPr lang="en-GB" sz="2000" dirty="0"/>
              <a:t> </a:t>
            </a:r>
            <a:r>
              <a:rPr lang="en-GB" sz="2000" dirty="0" err="1"/>
              <a:t>ifanc</a:t>
            </a:r>
            <a:r>
              <a:rPr lang="en-GB" sz="2000" dirty="0"/>
              <a:t> </a:t>
            </a:r>
            <a:r>
              <a:rPr lang="en-GB" sz="2000" dirty="0" err="1"/>
              <a:t>archwilio</a:t>
            </a:r>
            <a:r>
              <a:rPr lang="en-GB" sz="2000" dirty="0"/>
              <a:t> </a:t>
            </a:r>
            <a:r>
              <a:rPr lang="en-GB" sz="2000" dirty="0" err="1"/>
              <a:t>eu</a:t>
            </a:r>
            <a:r>
              <a:rPr lang="en-GB" sz="2000" dirty="0"/>
              <a:t> </a:t>
            </a:r>
            <a:r>
              <a:rPr lang="en-GB" sz="2000" dirty="0" err="1"/>
              <a:t>gwerthoedd</a:t>
            </a:r>
            <a:r>
              <a:rPr lang="en-GB" sz="2000" dirty="0"/>
              <a:t> </a:t>
            </a:r>
            <a:r>
              <a:rPr lang="en-GB" sz="2000" dirty="0" err="1"/>
              <a:t>eu</a:t>
            </a:r>
            <a:r>
              <a:rPr lang="en-GB" sz="2000" dirty="0"/>
              <a:t> </a:t>
            </a:r>
            <a:r>
              <a:rPr lang="en-GB" sz="2000" dirty="0" err="1"/>
              <a:t>hunain</a:t>
            </a:r>
            <a:r>
              <a:rPr lang="en-GB" sz="2000" dirty="0"/>
              <a:t>, </a:t>
            </a:r>
            <a:r>
              <a:rPr lang="en-GB" sz="2000" dirty="0" err="1"/>
              <a:t>meddwl</a:t>
            </a:r>
            <a:r>
              <a:rPr lang="en-GB" sz="2000" dirty="0"/>
              <a:t> am </a:t>
            </a:r>
            <a:r>
              <a:rPr lang="en-GB" sz="2000" dirty="0" err="1"/>
              <a:t>yr</a:t>
            </a:r>
            <a:r>
              <a:rPr lang="en-GB" sz="2000" dirty="0"/>
              <a:t> </a:t>
            </a:r>
            <a:r>
              <a:rPr lang="en-GB" sz="2000" dirty="0" err="1"/>
              <a:t>egwyddorion</a:t>
            </a:r>
            <a:r>
              <a:rPr lang="en-GB" sz="2000" dirty="0"/>
              <a:t> y </a:t>
            </a:r>
            <a:r>
              <a:rPr lang="en-GB" sz="2000" dirty="0" err="1"/>
              <a:t>maent</a:t>
            </a:r>
            <a:r>
              <a:rPr lang="en-GB" sz="2000" dirty="0"/>
              <a:t> </a:t>
            </a:r>
            <a:r>
              <a:rPr lang="en-GB" sz="2000" dirty="0" err="1"/>
              <a:t>yn</a:t>
            </a:r>
            <a:r>
              <a:rPr lang="en-GB" sz="2000" dirty="0"/>
              <a:t> </a:t>
            </a:r>
            <a:r>
              <a:rPr lang="en-GB" sz="2000" dirty="0" err="1"/>
              <a:t>seiliedig</a:t>
            </a:r>
            <a:r>
              <a:rPr lang="en-GB" sz="2000" dirty="0"/>
              <a:t> </a:t>
            </a:r>
            <a:r>
              <a:rPr lang="en-GB" sz="2000" dirty="0" err="1"/>
              <a:t>arnynt</a:t>
            </a:r>
            <a:r>
              <a:rPr lang="en-GB" sz="2000" dirty="0"/>
              <a:t>, a </a:t>
            </a:r>
            <a:r>
              <a:rPr lang="en-GB" sz="2000" dirty="0" err="1"/>
              <a:t>gwneud</a:t>
            </a:r>
            <a:r>
              <a:rPr lang="en-GB" sz="2000" dirty="0"/>
              <a:t> </a:t>
            </a:r>
            <a:r>
              <a:rPr lang="en-GB" sz="2000" dirty="0" err="1"/>
              <a:t>penderfyniadau</a:t>
            </a:r>
            <a:r>
              <a:rPr lang="en-GB" sz="2000" dirty="0"/>
              <a:t> a </a:t>
            </a:r>
            <a:r>
              <a:rPr lang="en-GB" sz="2000" dirty="0" err="1"/>
              <a:t>dewisiadau</a:t>
            </a:r>
            <a:r>
              <a:rPr lang="en-GB" sz="2000" dirty="0"/>
              <a:t> </a:t>
            </a:r>
            <a:r>
              <a:rPr lang="en-GB" sz="2000" dirty="0" err="1"/>
              <a:t>gwybodus</a:t>
            </a:r>
            <a:endParaRPr lang="en-GB" sz="2000" dirty="0"/>
          </a:p>
          <a:p>
            <a:pPr marL="0" indent="0" algn="r">
              <a:buNone/>
            </a:pPr>
            <a:r>
              <a:rPr lang="en-GB" sz="2000" dirty="0"/>
              <a:t>(Payne, 2005, t. 131)</a:t>
            </a:r>
          </a:p>
        </p:txBody>
      </p:sp>
      <p:sp>
        <p:nvSpPr>
          <p:cNvPr id="2" name="Content Placeholder 1">
            <a:extLst>
              <a:ext uri="{FF2B5EF4-FFF2-40B4-BE49-F238E27FC236}">
                <a16:creationId xmlns:a16="http://schemas.microsoft.com/office/drawing/2014/main" id="{E5967AA0-7A26-F342-D7D2-54FFDFA8A278}"/>
              </a:ext>
            </a:extLst>
          </p:cNvPr>
          <p:cNvSpPr>
            <a:spLocks noGrp="1"/>
          </p:cNvSpPr>
          <p:nvPr>
            <p:ph sz="half" idx="2"/>
          </p:nvPr>
        </p:nvSpPr>
        <p:spPr/>
        <p:txBody>
          <a:bodyPr>
            <a:normAutofit fontScale="92500" lnSpcReduction="20000"/>
          </a:bodyPr>
          <a:lstStyle/>
          <a:p>
            <a:r>
              <a:rPr lang="en-GB" altLang="en-US" sz="2200" dirty="0">
                <a:solidFill>
                  <a:schemeClr val="accent5">
                    <a:lumMod val="75000"/>
                  </a:schemeClr>
                </a:solidFill>
              </a:rPr>
              <a:t>It is clear that, as informal educators, our intentions to promote learning are never value-free.  We believe certain human values to be important, and this gives rise to an agenda for the learning we want to promote.  Indeed, some would argue that the informal education task is the promotion of learning about values</a:t>
            </a:r>
          </a:p>
          <a:p>
            <a:pPr marL="114300" indent="0" algn="r">
              <a:buNone/>
            </a:pPr>
            <a:r>
              <a:rPr lang="en-GB" altLang="en-US" sz="2200" dirty="0">
                <a:solidFill>
                  <a:schemeClr val="accent5">
                    <a:lumMod val="75000"/>
                  </a:schemeClr>
                </a:solidFill>
              </a:rPr>
              <a:t>(Young, 1999, p. 3)</a:t>
            </a:r>
          </a:p>
          <a:p>
            <a:r>
              <a:rPr lang="en-GB" altLang="en-US" sz="2200" dirty="0">
                <a:solidFill>
                  <a:schemeClr val="accent5">
                    <a:lumMod val="75000"/>
                  </a:schemeClr>
                </a:solidFill>
              </a:rPr>
              <a:t>Giving young people opportunities to examine their own values, think about the principles on which they are based, and make informed decisions and choices</a:t>
            </a:r>
          </a:p>
          <a:p>
            <a:pPr marL="114300" indent="0" algn="r">
              <a:buNone/>
            </a:pPr>
            <a:r>
              <a:rPr lang="en-GB" altLang="en-US" sz="2200" dirty="0">
                <a:solidFill>
                  <a:schemeClr val="accent5">
                    <a:lumMod val="75000"/>
                  </a:schemeClr>
                </a:solidFill>
              </a:rPr>
              <a:t>(Payne, 2005, p. 131)</a:t>
            </a:r>
          </a:p>
          <a:p>
            <a:endParaRPr lang="en-GB" dirty="0"/>
          </a:p>
        </p:txBody>
      </p:sp>
    </p:spTree>
    <p:extLst>
      <p:ext uri="{BB962C8B-B14F-4D97-AF65-F5344CB8AC3E}">
        <p14:creationId xmlns:p14="http://schemas.microsoft.com/office/powerpoint/2010/main" val="12713610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a:extLst>
              <a:ext uri="{FF2B5EF4-FFF2-40B4-BE49-F238E27FC236}">
                <a16:creationId xmlns:a16="http://schemas.microsoft.com/office/drawing/2014/main" id="{FEEECB06-51C4-BE13-EF41-7151DB6E83DF}"/>
              </a:ext>
            </a:extLst>
          </p:cNvPr>
          <p:cNvSpPr>
            <a:spLocks noGrp="1" noChangeArrowheads="1"/>
          </p:cNvSpPr>
          <p:nvPr>
            <p:ph type="title"/>
          </p:nvPr>
        </p:nvSpPr>
        <p:spPr>
          <a:xfrm>
            <a:off x="838200" y="365126"/>
            <a:ext cx="10515600" cy="1325563"/>
          </a:xfrm>
        </p:spPr>
        <p:txBody>
          <a:bodyPr anchor="ctr">
            <a:normAutofit/>
          </a:bodyPr>
          <a:lstStyle/>
          <a:p>
            <a:r>
              <a:rPr lang="en-GB" altLang="en-US" b="1" dirty="0" err="1"/>
              <a:t>Egwyl</a:t>
            </a:r>
            <a:r>
              <a:rPr lang="en-GB" altLang="en-US" b="1" dirty="0"/>
              <a:t>!</a:t>
            </a:r>
            <a:br>
              <a:rPr lang="en-GB" altLang="en-US" b="1" dirty="0"/>
            </a:br>
            <a:r>
              <a:rPr lang="en-GB" altLang="en-US" b="1" dirty="0">
                <a:solidFill>
                  <a:schemeClr val="accent5">
                    <a:lumMod val="75000"/>
                  </a:schemeClr>
                </a:solidFill>
              </a:rPr>
              <a:t>Break!</a:t>
            </a:r>
          </a:p>
        </p:txBody>
      </p:sp>
      <p:pic>
        <p:nvPicPr>
          <p:cNvPr id="11" name="Content Placeholder 10" descr="Black coffee in a white cup on a wooden table">
            <a:extLst>
              <a:ext uri="{FF2B5EF4-FFF2-40B4-BE49-F238E27FC236}">
                <a16:creationId xmlns:a16="http://schemas.microsoft.com/office/drawing/2014/main" id="{AA5FF814-7B67-3296-AADF-ACCCD138F15F}"/>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rcRect t="45796" b="2334"/>
          <a:stretch/>
        </p:blipFill>
        <p:spPr>
          <a:xfrm>
            <a:off x="838200" y="1825626"/>
            <a:ext cx="10515600" cy="3640897"/>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175076"/>
            <a:ext cx="9144000" cy="2387600"/>
          </a:xfrm>
        </p:spPr>
        <p:txBody>
          <a:bodyPr>
            <a:normAutofit fontScale="90000"/>
          </a:bodyPr>
          <a:lstStyle/>
          <a:p>
            <a:br>
              <a:rPr lang="en-GB" b="1" dirty="0">
                <a:solidFill>
                  <a:schemeClr val="accent6">
                    <a:lumMod val="75000"/>
                  </a:schemeClr>
                </a:solidFill>
              </a:rPr>
            </a:br>
            <a:br>
              <a:rPr lang="en-GB" b="1" dirty="0">
                <a:solidFill>
                  <a:schemeClr val="accent6">
                    <a:lumMod val="75000"/>
                  </a:schemeClr>
                </a:solidFill>
              </a:rPr>
            </a:br>
            <a:r>
              <a:rPr lang="en-GB" b="1" dirty="0" err="1"/>
              <a:t>Modelau</a:t>
            </a:r>
            <a:r>
              <a:rPr lang="en-GB" b="1" dirty="0"/>
              <a:t> </a:t>
            </a:r>
            <a:r>
              <a:rPr lang="en-GB" b="1" dirty="0" err="1"/>
              <a:t>Gwahanol</a:t>
            </a:r>
            <a:r>
              <a:rPr lang="en-GB" b="1" dirty="0"/>
              <a:t> o </a:t>
            </a:r>
            <a:r>
              <a:rPr lang="en-GB" b="1" dirty="0" err="1"/>
              <a:t>Waith</a:t>
            </a:r>
            <a:r>
              <a:rPr lang="en-GB" b="1" dirty="0"/>
              <a:t> Ieuenctid</a:t>
            </a:r>
            <a:br>
              <a:rPr lang="en-GB" b="1" dirty="0">
                <a:solidFill>
                  <a:schemeClr val="accent6">
                    <a:lumMod val="75000"/>
                  </a:schemeClr>
                </a:solidFill>
              </a:rPr>
            </a:br>
            <a:r>
              <a:rPr lang="en-GB" b="1" dirty="0">
                <a:solidFill>
                  <a:schemeClr val="accent5">
                    <a:lumMod val="75000"/>
                  </a:schemeClr>
                </a:solidFill>
              </a:rPr>
              <a:t>Different Models of Youth Work</a:t>
            </a:r>
          </a:p>
        </p:txBody>
      </p:sp>
    </p:spTree>
    <p:extLst>
      <p:ext uri="{BB962C8B-B14F-4D97-AF65-F5344CB8AC3E}">
        <p14:creationId xmlns:p14="http://schemas.microsoft.com/office/powerpoint/2010/main" val="274392244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9F9E13E-CD1C-31E9-39B6-763D5485D2E3}"/>
              </a:ext>
            </a:extLst>
          </p:cNvPr>
          <p:cNvSpPr>
            <a:spLocks noGrp="1"/>
          </p:cNvSpPr>
          <p:nvPr>
            <p:ph type="title"/>
          </p:nvPr>
        </p:nvSpPr>
        <p:spPr/>
        <p:txBody>
          <a:bodyPr>
            <a:normAutofit/>
          </a:bodyPr>
          <a:lstStyle/>
          <a:p>
            <a:r>
              <a:rPr lang="en-GB" altLang="en-US" sz="4400" b="1" dirty="0"/>
              <a:t>Gwaith Ieuenctid </a:t>
            </a:r>
            <a:r>
              <a:rPr lang="en-GB" altLang="en-US" sz="4400" b="1" dirty="0" err="1"/>
              <a:t>mewn</a:t>
            </a:r>
            <a:r>
              <a:rPr lang="en-GB" altLang="en-US" sz="4400" b="1" dirty="0"/>
              <a:t> </a:t>
            </a:r>
            <a:r>
              <a:rPr lang="en-GB" altLang="en-US" sz="4400" b="1" dirty="0" err="1"/>
              <a:t>Canolfan</a:t>
            </a:r>
            <a:br>
              <a:rPr lang="en-GB" altLang="en-US" sz="4400" b="1" dirty="0"/>
            </a:br>
            <a:r>
              <a:rPr lang="en-GB" altLang="en-US" sz="4400" b="1" dirty="0">
                <a:solidFill>
                  <a:schemeClr val="accent5">
                    <a:lumMod val="75000"/>
                  </a:schemeClr>
                </a:solidFill>
              </a:rPr>
              <a:t>Centre Based Youth Work</a:t>
            </a:r>
            <a:endParaRPr lang="en-GB" dirty="0">
              <a:solidFill>
                <a:schemeClr val="accent5">
                  <a:lumMod val="75000"/>
                </a:schemeClr>
              </a:solidFill>
            </a:endParaRPr>
          </a:p>
        </p:txBody>
      </p:sp>
      <p:sp>
        <p:nvSpPr>
          <p:cNvPr id="5" name="Content Placeholder 4">
            <a:extLst>
              <a:ext uri="{FF2B5EF4-FFF2-40B4-BE49-F238E27FC236}">
                <a16:creationId xmlns:a16="http://schemas.microsoft.com/office/drawing/2014/main" id="{1DAE3CE3-8D25-EC4A-48F4-4A7335C9CDF1}"/>
              </a:ext>
            </a:extLst>
          </p:cNvPr>
          <p:cNvSpPr>
            <a:spLocks noGrp="1"/>
          </p:cNvSpPr>
          <p:nvPr>
            <p:ph sz="half" idx="1"/>
          </p:nvPr>
        </p:nvSpPr>
        <p:spPr>
          <a:xfrm>
            <a:off x="838200" y="1690688"/>
            <a:ext cx="5181600" cy="4351338"/>
          </a:xfrm>
        </p:spPr>
        <p:txBody>
          <a:bodyPr>
            <a:noAutofit/>
          </a:bodyPr>
          <a:lstStyle/>
          <a:p>
            <a:pPr>
              <a:lnSpc>
                <a:spcPct val="120000"/>
              </a:lnSpc>
            </a:pPr>
            <a:r>
              <a:rPr lang="en-GB" sz="1300" dirty="0"/>
              <a:t>Term </a:t>
            </a:r>
            <a:r>
              <a:rPr lang="en-GB" sz="1300" dirty="0" err="1"/>
              <a:t>cyffredinol</a:t>
            </a:r>
            <a:r>
              <a:rPr lang="en-GB" sz="1300" dirty="0"/>
              <a:t> </a:t>
            </a:r>
            <a:r>
              <a:rPr lang="en-GB" sz="1300" dirty="0" err="1"/>
              <a:t>ar</a:t>
            </a:r>
            <a:r>
              <a:rPr lang="en-GB" sz="1300" dirty="0"/>
              <a:t> </a:t>
            </a:r>
            <a:r>
              <a:rPr lang="en-GB" sz="1300" dirty="0" err="1"/>
              <a:t>gyfer</a:t>
            </a:r>
            <a:r>
              <a:rPr lang="en-GB" sz="1300" dirty="0"/>
              <a:t> </a:t>
            </a:r>
            <a:r>
              <a:rPr lang="en-GB" sz="1300" dirty="0" err="1"/>
              <a:t>defnyddio</a:t>
            </a:r>
            <a:r>
              <a:rPr lang="en-GB" sz="1300" dirty="0"/>
              <a:t> a </a:t>
            </a:r>
            <a:r>
              <a:rPr lang="en-GB" sz="1300" dirty="0" err="1"/>
              <a:t>datblygu</a:t>
            </a:r>
            <a:r>
              <a:rPr lang="en-GB" sz="1300" dirty="0"/>
              <a:t> </a:t>
            </a:r>
            <a:r>
              <a:rPr lang="en-GB" sz="1300" dirty="0" err="1"/>
              <a:t>adeiladau</a:t>
            </a:r>
            <a:r>
              <a:rPr lang="en-GB" sz="1300" dirty="0"/>
              <a:t> </a:t>
            </a:r>
            <a:r>
              <a:rPr lang="en-GB" sz="1300" dirty="0" err="1"/>
              <a:t>fel</a:t>
            </a:r>
            <a:r>
              <a:rPr lang="en-GB" sz="1300" dirty="0"/>
              <a:t> </a:t>
            </a:r>
            <a:r>
              <a:rPr lang="en-GB" sz="1300" dirty="0" err="1"/>
              <a:t>adnodd</a:t>
            </a:r>
            <a:r>
              <a:rPr lang="en-GB" sz="1300" dirty="0"/>
              <a:t> a </a:t>
            </a:r>
            <a:r>
              <a:rPr lang="en-GB" sz="1300" dirty="0" err="1"/>
              <a:t>ffocws</a:t>
            </a:r>
            <a:r>
              <a:rPr lang="en-GB" sz="1300" dirty="0"/>
              <a:t> </a:t>
            </a:r>
            <a:r>
              <a:rPr lang="en-GB" sz="1300" dirty="0" err="1"/>
              <a:t>ar</a:t>
            </a:r>
            <a:r>
              <a:rPr lang="en-GB" sz="1300" dirty="0"/>
              <a:t> </a:t>
            </a:r>
            <a:r>
              <a:rPr lang="en-GB" sz="1300" dirty="0" err="1"/>
              <a:t>gyfer</a:t>
            </a:r>
            <a:r>
              <a:rPr lang="en-GB" sz="1300" dirty="0"/>
              <a:t> </a:t>
            </a:r>
            <a:r>
              <a:rPr lang="en-GB" sz="1300" dirty="0" err="1"/>
              <a:t>rhaglenni</a:t>
            </a:r>
            <a:r>
              <a:rPr lang="en-GB" sz="1300" dirty="0"/>
              <a:t> </a:t>
            </a:r>
            <a:r>
              <a:rPr lang="en-GB" sz="1300" dirty="0" err="1"/>
              <a:t>gwaith</a:t>
            </a:r>
            <a:r>
              <a:rPr lang="en-GB" sz="1300" dirty="0"/>
              <a:t> </a:t>
            </a:r>
            <a:r>
              <a:rPr lang="en-GB" sz="1300" dirty="0" err="1"/>
              <a:t>ieuenctid</a:t>
            </a:r>
            <a:r>
              <a:rPr lang="en-GB" sz="1300" dirty="0"/>
              <a:t> – </a:t>
            </a:r>
            <a:r>
              <a:rPr lang="en-GB" sz="1300" dirty="0" err="1"/>
              <a:t>gan</a:t>
            </a:r>
            <a:r>
              <a:rPr lang="en-GB" sz="1300" dirty="0"/>
              <a:t> </a:t>
            </a:r>
            <a:r>
              <a:rPr lang="en-GB" sz="1300" dirty="0" err="1"/>
              <a:t>gynnwys</a:t>
            </a:r>
            <a:r>
              <a:rPr lang="en-GB" sz="1300" dirty="0"/>
              <a:t> </a:t>
            </a:r>
            <a:r>
              <a:rPr lang="en-GB" sz="1300" dirty="0" err="1"/>
              <a:t>fel</a:t>
            </a:r>
            <a:r>
              <a:rPr lang="en-GB" sz="1300" dirty="0"/>
              <a:t> ‘</a:t>
            </a:r>
            <a:r>
              <a:rPr lang="en-GB" sz="1300" dirty="0" err="1"/>
              <a:t>canolfan</a:t>
            </a:r>
            <a:r>
              <a:rPr lang="en-GB" sz="1300" dirty="0"/>
              <a:t>’ </a:t>
            </a:r>
            <a:r>
              <a:rPr lang="en-GB" sz="1300" dirty="0" err="1"/>
              <a:t>ar</a:t>
            </a:r>
            <a:r>
              <a:rPr lang="en-GB" sz="1300" dirty="0"/>
              <a:t> </a:t>
            </a:r>
            <a:r>
              <a:rPr lang="en-GB" sz="1300" dirty="0" err="1"/>
              <a:t>gyfer</a:t>
            </a:r>
            <a:r>
              <a:rPr lang="en-GB" sz="1300" dirty="0"/>
              <a:t> </a:t>
            </a:r>
            <a:r>
              <a:rPr lang="en-GB" sz="1300" dirty="0" err="1"/>
              <a:t>gwaith</a:t>
            </a:r>
            <a:r>
              <a:rPr lang="en-GB" sz="1300" dirty="0"/>
              <a:t> </a:t>
            </a:r>
            <a:r>
              <a:rPr lang="en-GB" sz="1300" dirty="0" err="1"/>
              <a:t>ieuenctid</a:t>
            </a:r>
            <a:r>
              <a:rPr lang="en-GB" sz="1300" dirty="0"/>
              <a:t> </a:t>
            </a:r>
            <a:r>
              <a:rPr lang="en-GB" sz="1300" dirty="0" err="1"/>
              <a:t>stryd</a:t>
            </a:r>
            <a:r>
              <a:rPr lang="en-GB" sz="1300" dirty="0"/>
              <a:t> (</a:t>
            </a:r>
            <a:r>
              <a:rPr lang="en-GB" sz="1300" dirty="0" err="1"/>
              <a:t>canolfannau</a:t>
            </a:r>
            <a:r>
              <a:rPr lang="en-GB" sz="1300" dirty="0"/>
              <a:t> </a:t>
            </a:r>
            <a:r>
              <a:rPr lang="en-GB" sz="1300" dirty="0" err="1"/>
              <a:t>ieuenctid</a:t>
            </a:r>
            <a:r>
              <a:rPr lang="en-GB" sz="1300" dirty="0"/>
              <a:t>, </a:t>
            </a:r>
            <a:r>
              <a:rPr lang="en-GB" sz="1300" dirty="0" err="1"/>
              <a:t>canolfannau</a:t>
            </a:r>
            <a:r>
              <a:rPr lang="en-GB" sz="1300" dirty="0"/>
              <a:t> </a:t>
            </a:r>
            <a:r>
              <a:rPr lang="en-GB" sz="1300" dirty="0" err="1"/>
              <a:t>cymunedol</a:t>
            </a:r>
            <a:r>
              <a:rPr lang="en-GB" sz="1300" dirty="0"/>
              <a:t>, </a:t>
            </a:r>
            <a:r>
              <a:rPr lang="en-GB" sz="1300" dirty="0" err="1"/>
              <a:t>neuaddau</a:t>
            </a:r>
            <a:r>
              <a:rPr lang="en-GB" sz="1300" dirty="0"/>
              <a:t> </a:t>
            </a:r>
            <a:r>
              <a:rPr lang="en-GB" sz="1300" dirty="0" err="1"/>
              <a:t>pentref</a:t>
            </a:r>
            <a:r>
              <a:rPr lang="en-GB" sz="1300" dirty="0"/>
              <a:t> ac </a:t>
            </a:r>
            <a:r>
              <a:rPr lang="en-GB" sz="1300" dirty="0" err="1"/>
              <a:t>ati</a:t>
            </a:r>
            <a:r>
              <a:rPr lang="en-GB" sz="1300" dirty="0"/>
              <a:t>).</a:t>
            </a:r>
          </a:p>
          <a:p>
            <a:pPr>
              <a:lnSpc>
                <a:spcPct val="120000"/>
              </a:lnSpc>
            </a:pPr>
            <a:r>
              <a:rPr lang="en-GB" sz="1300" dirty="0"/>
              <a:t>Mae </a:t>
            </a:r>
            <a:r>
              <a:rPr lang="en-GB" sz="1300" dirty="0" err="1"/>
              <a:t>cyfran</a:t>
            </a:r>
            <a:r>
              <a:rPr lang="en-GB" sz="1300" dirty="0"/>
              <a:t> </a:t>
            </a:r>
            <a:r>
              <a:rPr lang="en-GB" sz="1300" dirty="0" err="1"/>
              <a:t>sylweddol</a:t>
            </a:r>
            <a:r>
              <a:rPr lang="en-GB" sz="1300" dirty="0"/>
              <a:t> o </a:t>
            </a:r>
            <a:r>
              <a:rPr lang="en-GB" sz="1300" dirty="0" err="1"/>
              <a:t>waith</a:t>
            </a:r>
            <a:r>
              <a:rPr lang="en-GB" sz="1300" dirty="0"/>
              <a:t> </a:t>
            </a:r>
            <a:r>
              <a:rPr lang="en-GB" sz="1300" dirty="0" err="1"/>
              <a:t>ieuenctid</a:t>
            </a:r>
            <a:r>
              <a:rPr lang="en-GB" sz="1300" dirty="0"/>
              <a:t> </a:t>
            </a:r>
            <a:r>
              <a:rPr lang="en-GB" sz="1300" dirty="0" err="1"/>
              <a:t>yn</a:t>
            </a:r>
            <a:r>
              <a:rPr lang="en-GB" sz="1300" dirty="0"/>
              <a:t> </a:t>
            </a:r>
            <a:r>
              <a:rPr lang="en-GB" sz="1300" dirty="0" err="1"/>
              <a:t>digwydd</a:t>
            </a:r>
            <a:r>
              <a:rPr lang="en-GB" sz="1300" dirty="0"/>
              <a:t> </a:t>
            </a:r>
            <a:r>
              <a:rPr lang="en-GB" sz="1300" dirty="0" err="1"/>
              <a:t>mewn</a:t>
            </a:r>
            <a:r>
              <a:rPr lang="en-GB" sz="1300" dirty="0"/>
              <a:t> </a:t>
            </a:r>
            <a:r>
              <a:rPr lang="en-GB" sz="1300" dirty="0" err="1"/>
              <a:t>canolfannau</a:t>
            </a:r>
            <a:r>
              <a:rPr lang="en-GB" sz="1300" dirty="0"/>
              <a:t> </a:t>
            </a:r>
            <a:r>
              <a:rPr lang="en-GB" sz="1300" dirty="0" err="1"/>
              <a:t>ieuenctid</a:t>
            </a:r>
            <a:r>
              <a:rPr lang="en-GB" sz="1300" dirty="0"/>
              <a:t>. Mae </a:t>
            </a:r>
            <a:r>
              <a:rPr lang="en-GB" sz="1300" dirty="0" err="1"/>
              <a:t>gwaith</a:t>
            </a:r>
            <a:r>
              <a:rPr lang="en-GB" sz="1300" dirty="0"/>
              <a:t> </a:t>
            </a:r>
            <a:r>
              <a:rPr lang="en-GB" sz="1300" dirty="0" err="1"/>
              <a:t>ieuenctid</a:t>
            </a:r>
            <a:r>
              <a:rPr lang="en-GB" sz="1300" dirty="0"/>
              <a:t> </a:t>
            </a:r>
            <a:r>
              <a:rPr lang="en-GB" sz="1300" dirty="0" err="1"/>
              <a:t>mewn</a:t>
            </a:r>
            <a:r>
              <a:rPr lang="en-GB" sz="1300" dirty="0"/>
              <a:t> </a:t>
            </a:r>
            <a:r>
              <a:rPr lang="en-GB" sz="1300" dirty="0" err="1"/>
              <a:t>canolfan</a:t>
            </a:r>
            <a:r>
              <a:rPr lang="en-GB" sz="1300" dirty="0"/>
              <a:t> </a:t>
            </a:r>
            <a:r>
              <a:rPr lang="en-GB" sz="1300" dirty="0" err="1"/>
              <a:t>yn</a:t>
            </a:r>
            <a:r>
              <a:rPr lang="en-GB" sz="1300" dirty="0"/>
              <a:t> </a:t>
            </a:r>
            <a:r>
              <a:rPr lang="en-GB" sz="1300" dirty="0" err="1"/>
              <a:t>parhau</a:t>
            </a:r>
            <a:r>
              <a:rPr lang="en-GB" sz="1300" dirty="0"/>
              <a:t> </a:t>
            </a:r>
            <a:r>
              <a:rPr lang="en-GB" sz="1300" dirty="0" err="1"/>
              <a:t>i</a:t>
            </a:r>
            <a:r>
              <a:rPr lang="en-GB" sz="1300" dirty="0"/>
              <a:t> </a:t>
            </a:r>
            <a:r>
              <a:rPr lang="en-GB" sz="1300" dirty="0" err="1"/>
              <a:t>ddarparu</a:t>
            </a:r>
            <a:r>
              <a:rPr lang="en-GB" sz="1300" dirty="0"/>
              <a:t> </a:t>
            </a:r>
            <a:r>
              <a:rPr lang="en-GB" sz="1300" dirty="0" err="1"/>
              <a:t>amgylchedd</a:t>
            </a:r>
            <a:r>
              <a:rPr lang="en-GB" sz="1300" dirty="0"/>
              <a:t> </a:t>
            </a:r>
            <a:r>
              <a:rPr lang="en-GB" sz="1300" dirty="0" err="1"/>
              <a:t>anffurfiol</a:t>
            </a:r>
            <a:r>
              <a:rPr lang="en-GB" sz="1300" dirty="0"/>
              <a:t> </a:t>
            </a:r>
            <a:r>
              <a:rPr lang="en-GB" sz="1300" dirty="0" err="1"/>
              <a:t>difyr</a:t>
            </a:r>
            <a:r>
              <a:rPr lang="en-GB" sz="1300" dirty="0"/>
              <a:t> </a:t>
            </a:r>
            <a:r>
              <a:rPr lang="en-GB" sz="1300" dirty="0" err="1"/>
              <a:t>i</a:t>
            </a:r>
            <a:r>
              <a:rPr lang="en-GB" sz="1300" dirty="0"/>
              <a:t> </a:t>
            </a:r>
            <a:r>
              <a:rPr lang="en-GB" sz="1300" dirty="0" err="1"/>
              <a:t>bobl</a:t>
            </a:r>
            <a:r>
              <a:rPr lang="en-GB" sz="1300" dirty="0"/>
              <a:t> </a:t>
            </a:r>
            <a:r>
              <a:rPr lang="en-GB" sz="1300" dirty="0" err="1"/>
              <a:t>ifanc</a:t>
            </a:r>
            <a:r>
              <a:rPr lang="en-GB" sz="1300" dirty="0"/>
              <a:t> </a:t>
            </a:r>
            <a:r>
              <a:rPr lang="en-GB" sz="1300" dirty="0" err="1"/>
              <a:t>lle</a:t>
            </a:r>
            <a:r>
              <a:rPr lang="en-GB" sz="1300" dirty="0"/>
              <a:t> gallant </a:t>
            </a:r>
            <a:r>
              <a:rPr lang="en-GB" sz="1300" dirty="0" err="1"/>
              <a:t>ddysgu</a:t>
            </a:r>
            <a:r>
              <a:rPr lang="en-GB" sz="1300" dirty="0"/>
              <a:t> ac </a:t>
            </a:r>
            <a:r>
              <a:rPr lang="en-GB" sz="1300" dirty="0" err="1"/>
              <a:t>elwa</a:t>
            </a:r>
            <a:r>
              <a:rPr lang="en-GB" sz="1300" dirty="0"/>
              <a:t> </a:t>
            </a:r>
            <a:r>
              <a:rPr lang="en-GB" sz="1300" dirty="0" err="1"/>
              <a:t>ar</a:t>
            </a:r>
            <a:r>
              <a:rPr lang="en-GB" sz="1300" dirty="0"/>
              <a:t> </a:t>
            </a:r>
            <a:r>
              <a:rPr lang="en-GB" sz="1300" dirty="0" err="1"/>
              <a:t>ganlyniadau</a:t>
            </a:r>
            <a:r>
              <a:rPr lang="en-GB" sz="1300" dirty="0"/>
              <a:t> </a:t>
            </a:r>
            <a:r>
              <a:rPr lang="en-GB" sz="1300" dirty="0" err="1"/>
              <a:t>cadarnhaol</a:t>
            </a:r>
            <a:r>
              <a:rPr lang="en-GB" sz="1300" dirty="0"/>
              <a:t>.</a:t>
            </a:r>
          </a:p>
          <a:p>
            <a:pPr>
              <a:lnSpc>
                <a:spcPct val="120000"/>
              </a:lnSpc>
            </a:pPr>
            <a:r>
              <a:rPr lang="en-GB" sz="1300" dirty="0"/>
              <a:t>Gall </a:t>
            </a:r>
            <a:r>
              <a:rPr lang="en-GB" sz="1300" dirty="0" err="1"/>
              <a:t>amgylcheddau</a:t>
            </a:r>
            <a:r>
              <a:rPr lang="en-GB" sz="1300" dirty="0"/>
              <a:t> </a:t>
            </a:r>
            <a:r>
              <a:rPr lang="en-GB" sz="1300" dirty="0" err="1"/>
              <a:t>mewn</a:t>
            </a:r>
            <a:r>
              <a:rPr lang="en-GB" sz="1300" dirty="0"/>
              <a:t> </a:t>
            </a:r>
            <a:r>
              <a:rPr lang="en-GB" sz="1300" dirty="0" err="1"/>
              <a:t>Canolfannau</a:t>
            </a:r>
            <a:r>
              <a:rPr lang="en-GB" sz="1300" dirty="0"/>
              <a:t> Ieuenctid </a:t>
            </a:r>
            <a:r>
              <a:rPr lang="en-GB" sz="1300" dirty="0" err="1"/>
              <a:t>fod</a:t>
            </a:r>
            <a:r>
              <a:rPr lang="en-GB" sz="1300" dirty="0"/>
              <a:t> </a:t>
            </a:r>
            <a:r>
              <a:rPr lang="en-GB" sz="1300" dirty="0" err="1"/>
              <a:t>yn</a:t>
            </a:r>
            <a:r>
              <a:rPr lang="en-GB" sz="1300" dirty="0"/>
              <a:t> </a:t>
            </a:r>
            <a:r>
              <a:rPr lang="en-GB" sz="1300" dirty="0" err="1"/>
              <a:t>bont</a:t>
            </a:r>
            <a:r>
              <a:rPr lang="en-GB" sz="1300" dirty="0"/>
              <a:t> </a:t>
            </a:r>
            <a:r>
              <a:rPr lang="en-GB" sz="1300" dirty="0" err="1"/>
              <a:t>rhwng</a:t>
            </a:r>
            <a:r>
              <a:rPr lang="en-GB" sz="1300" dirty="0"/>
              <a:t> </a:t>
            </a:r>
            <a:r>
              <a:rPr lang="en-GB" sz="1300" dirty="0" err="1"/>
              <a:t>pobl</a:t>
            </a:r>
            <a:r>
              <a:rPr lang="en-GB" sz="1300" dirty="0"/>
              <a:t> </a:t>
            </a:r>
            <a:r>
              <a:rPr lang="en-GB" sz="1300" dirty="0" err="1"/>
              <a:t>ifanc</a:t>
            </a:r>
            <a:r>
              <a:rPr lang="en-GB" sz="1300" dirty="0"/>
              <a:t> </a:t>
            </a:r>
            <a:r>
              <a:rPr lang="en-GB" sz="1300" dirty="0" err="1"/>
              <a:t>a'u</a:t>
            </a:r>
            <a:r>
              <a:rPr lang="en-GB" sz="1300" dirty="0"/>
              <a:t> </a:t>
            </a:r>
            <a:r>
              <a:rPr lang="en-GB" sz="1300" dirty="0" err="1"/>
              <a:t>cymunedau</a:t>
            </a:r>
            <a:r>
              <a:rPr lang="en-GB" sz="1300" dirty="0"/>
              <a:t>. </a:t>
            </a:r>
            <a:r>
              <a:rPr lang="en-GB" sz="1300" dirty="0" err="1"/>
              <a:t>Yno</a:t>
            </a:r>
            <a:r>
              <a:rPr lang="en-GB" sz="1300" dirty="0"/>
              <a:t>, gall </a:t>
            </a:r>
            <a:r>
              <a:rPr lang="en-GB" sz="1300" dirty="0" err="1"/>
              <a:t>pobl</a:t>
            </a:r>
            <a:r>
              <a:rPr lang="en-GB" sz="1300" dirty="0"/>
              <a:t> </a:t>
            </a:r>
            <a:r>
              <a:rPr lang="en-GB" sz="1300" dirty="0" err="1"/>
              <a:t>ifanc</a:t>
            </a:r>
            <a:r>
              <a:rPr lang="en-GB" sz="1300" dirty="0"/>
              <a:t> </a:t>
            </a:r>
            <a:r>
              <a:rPr lang="en-GB" sz="1300" dirty="0" err="1"/>
              <a:t>ddod</a:t>
            </a:r>
            <a:r>
              <a:rPr lang="en-GB" sz="1300" dirty="0"/>
              <a:t> </a:t>
            </a:r>
            <a:r>
              <a:rPr lang="en-GB" sz="1300" dirty="0" err="1"/>
              <a:t>yn</a:t>
            </a:r>
            <a:r>
              <a:rPr lang="en-GB" sz="1300" dirty="0"/>
              <a:t> </a:t>
            </a:r>
            <a:r>
              <a:rPr lang="en-GB" sz="1300" dirty="0" err="1"/>
              <a:t>aelodau</a:t>
            </a:r>
            <a:r>
              <a:rPr lang="en-GB" sz="1300" dirty="0"/>
              <a:t> o </a:t>
            </a:r>
            <a:r>
              <a:rPr lang="en-GB" sz="1300" dirty="0" err="1"/>
              <a:t>gymunedau</a:t>
            </a:r>
            <a:r>
              <a:rPr lang="en-GB" sz="1300" dirty="0"/>
              <a:t> </a:t>
            </a:r>
            <a:r>
              <a:rPr lang="en-GB" sz="1300" dirty="0" err="1"/>
              <a:t>gwybodus</a:t>
            </a:r>
            <a:r>
              <a:rPr lang="en-GB" sz="1300" dirty="0"/>
              <a:t>, </a:t>
            </a:r>
            <a:r>
              <a:rPr lang="en-GB" sz="1300" dirty="0" err="1"/>
              <a:t>llawn</a:t>
            </a:r>
            <a:r>
              <a:rPr lang="en-GB" sz="1300" dirty="0"/>
              <a:t> </a:t>
            </a:r>
            <a:r>
              <a:rPr lang="en-GB" sz="1300" dirty="0" err="1"/>
              <a:t>cymhelliant</a:t>
            </a:r>
            <a:r>
              <a:rPr lang="en-GB" sz="1300" dirty="0"/>
              <a:t> </a:t>
            </a:r>
            <a:r>
              <a:rPr lang="en-GB" sz="1300" dirty="0" err="1"/>
              <a:t>sy'n</a:t>
            </a:r>
            <a:r>
              <a:rPr lang="en-GB" sz="1300" dirty="0"/>
              <a:t> </a:t>
            </a:r>
            <a:r>
              <a:rPr lang="en-GB" sz="1300" dirty="0" err="1"/>
              <a:t>cymryd</a:t>
            </a:r>
            <a:r>
              <a:rPr lang="en-GB" sz="1300" dirty="0"/>
              <a:t> </a:t>
            </a:r>
            <a:r>
              <a:rPr lang="en-GB" sz="1300" dirty="0" err="1"/>
              <a:t>rhan</a:t>
            </a:r>
            <a:r>
              <a:rPr lang="en-GB" sz="1300" dirty="0"/>
              <a:t> </a:t>
            </a:r>
            <a:r>
              <a:rPr lang="en-GB" sz="1300" dirty="0" err="1"/>
              <a:t>weithredol</a:t>
            </a:r>
            <a:r>
              <a:rPr lang="en-GB" sz="1300" dirty="0"/>
              <a:t>.</a:t>
            </a:r>
          </a:p>
          <a:p>
            <a:pPr>
              <a:lnSpc>
                <a:spcPct val="120000"/>
              </a:lnSpc>
            </a:pPr>
            <a:r>
              <a:rPr lang="en-GB" sz="1300" dirty="0"/>
              <a:t>Gall </a:t>
            </a:r>
            <a:r>
              <a:rPr lang="en-GB" sz="1300" dirty="0" err="1"/>
              <a:t>dysgu</a:t>
            </a:r>
            <a:r>
              <a:rPr lang="en-GB" sz="1300" dirty="0"/>
              <a:t> </a:t>
            </a:r>
            <a:r>
              <a:rPr lang="en-GB" sz="1300" dirty="0" err="1"/>
              <a:t>mewn</a:t>
            </a:r>
            <a:r>
              <a:rPr lang="en-GB" sz="1300" dirty="0"/>
              <a:t> </a:t>
            </a:r>
            <a:r>
              <a:rPr lang="en-GB" sz="1300" dirty="0" err="1"/>
              <a:t>canolfannau</a:t>
            </a:r>
            <a:r>
              <a:rPr lang="en-GB" sz="1300" dirty="0"/>
              <a:t> </a:t>
            </a:r>
            <a:r>
              <a:rPr lang="en-GB" sz="1300" dirty="0" err="1"/>
              <a:t>ieuenctid</a:t>
            </a:r>
            <a:r>
              <a:rPr lang="en-GB" sz="1300" dirty="0"/>
              <a:t> </a:t>
            </a:r>
            <a:r>
              <a:rPr lang="en-GB" sz="1300" dirty="0" err="1"/>
              <a:t>fod</a:t>
            </a:r>
            <a:r>
              <a:rPr lang="en-GB" sz="1300" dirty="0"/>
              <a:t> </a:t>
            </a:r>
            <a:r>
              <a:rPr lang="en-GB" sz="1300" dirty="0" err="1"/>
              <a:t>yn</a:t>
            </a:r>
            <a:r>
              <a:rPr lang="en-GB" sz="1300" dirty="0"/>
              <a:t> </a:t>
            </a:r>
            <a:r>
              <a:rPr lang="en-GB" sz="1300" dirty="0" err="1"/>
              <a:t>anffurfiol</a:t>
            </a:r>
            <a:r>
              <a:rPr lang="en-GB" sz="1300" dirty="0"/>
              <a:t> a </a:t>
            </a:r>
            <a:r>
              <a:rPr lang="en-GB" sz="1300" dirty="0" err="1"/>
              <a:t>heb</a:t>
            </a:r>
            <a:r>
              <a:rPr lang="en-GB" sz="1300" dirty="0"/>
              <a:t> </a:t>
            </a:r>
            <a:r>
              <a:rPr lang="en-GB" sz="1300" dirty="0" err="1"/>
              <a:t>fod</a:t>
            </a:r>
            <a:r>
              <a:rPr lang="en-GB" sz="1300" dirty="0"/>
              <a:t> </a:t>
            </a:r>
            <a:r>
              <a:rPr lang="en-GB" sz="1300" dirty="0" err="1"/>
              <a:t>yn</a:t>
            </a:r>
            <a:r>
              <a:rPr lang="en-GB" sz="1300" dirty="0"/>
              <a:t> </a:t>
            </a:r>
            <a:r>
              <a:rPr lang="en-GB" sz="1300" dirty="0" err="1"/>
              <a:t>ffurfiol</a:t>
            </a:r>
            <a:r>
              <a:rPr lang="en-GB" sz="1300" dirty="0"/>
              <a:t> </a:t>
            </a:r>
            <a:r>
              <a:rPr lang="en-GB" sz="1300" dirty="0" err="1"/>
              <a:t>ei</a:t>
            </a:r>
            <a:r>
              <a:rPr lang="en-GB" sz="1300" dirty="0"/>
              <a:t> </a:t>
            </a:r>
            <a:r>
              <a:rPr lang="en-GB" sz="1300" dirty="0" err="1"/>
              <a:t>natur</a:t>
            </a:r>
            <a:r>
              <a:rPr lang="en-GB" sz="1300" dirty="0"/>
              <a:t>. </a:t>
            </a:r>
            <a:r>
              <a:rPr lang="en-GB" sz="1300" dirty="0" err="1"/>
              <a:t>Hynny</a:t>
            </a:r>
            <a:r>
              <a:rPr lang="en-GB" sz="1300" dirty="0"/>
              <a:t> </a:t>
            </a:r>
            <a:r>
              <a:rPr lang="en-GB" sz="1300" dirty="0" err="1"/>
              <a:t>yw</a:t>
            </a:r>
            <a:r>
              <a:rPr lang="en-GB" sz="1300" dirty="0"/>
              <a:t>, gall </a:t>
            </a:r>
            <a:r>
              <a:rPr lang="en-GB" sz="1300" dirty="0" err="1"/>
              <a:t>dysgu</a:t>
            </a:r>
            <a:r>
              <a:rPr lang="en-GB" sz="1300" dirty="0"/>
              <a:t> </a:t>
            </a:r>
            <a:r>
              <a:rPr lang="en-GB" sz="1300" dirty="0" err="1"/>
              <a:t>ddigwydd</a:t>
            </a:r>
            <a:r>
              <a:rPr lang="en-GB" sz="1300" dirty="0"/>
              <a:t> </a:t>
            </a:r>
            <a:r>
              <a:rPr lang="en-GB" sz="1300" dirty="0" err="1"/>
              <a:t>mewn</a:t>
            </a:r>
            <a:r>
              <a:rPr lang="en-GB" sz="1300" dirty="0"/>
              <a:t> </a:t>
            </a:r>
            <a:r>
              <a:rPr lang="en-GB" sz="1300" dirty="0" err="1"/>
              <a:t>sgyrsiau</a:t>
            </a:r>
            <a:r>
              <a:rPr lang="en-GB" sz="1300" dirty="0"/>
              <a:t> a </a:t>
            </a:r>
            <a:r>
              <a:rPr lang="en-GB" sz="1300" dirty="0" err="1"/>
              <a:t>gweithgareddau</a:t>
            </a:r>
            <a:r>
              <a:rPr lang="en-GB" sz="1300" dirty="0"/>
              <a:t> </a:t>
            </a:r>
            <a:r>
              <a:rPr lang="en-GB" sz="1300" dirty="0" err="1"/>
              <a:t>cefndir</a:t>
            </a:r>
            <a:r>
              <a:rPr lang="en-GB" sz="1300" dirty="0"/>
              <a:t> </a:t>
            </a:r>
            <a:r>
              <a:rPr lang="en-GB" sz="1300" dirty="0" err="1"/>
              <a:t>heb</a:t>
            </a:r>
            <a:r>
              <a:rPr lang="en-GB" sz="1300" dirty="0"/>
              <a:t> </a:t>
            </a:r>
            <a:r>
              <a:rPr lang="en-GB" sz="1300" dirty="0" err="1"/>
              <a:t>strwythur</a:t>
            </a:r>
            <a:r>
              <a:rPr lang="en-GB" sz="1300" dirty="0"/>
              <a:t>, </a:t>
            </a:r>
            <a:r>
              <a:rPr lang="en-GB" sz="1300" dirty="0" err="1"/>
              <a:t>ond</a:t>
            </a:r>
            <a:r>
              <a:rPr lang="en-GB" sz="1300" dirty="0"/>
              <a:t> gall </a:t>
            </a:r>
            <a:r>
              <a:rPr lang="en-GB" sz="1300" dirty="0" err="1"/>
              <a:t>dysgu</a:t>
            </a:r>
            <a:r>
              <a:rPr lang="en-GB" sz="1300" dirty="0"/>
              <a:t> </a:t>
            </a:r>
            <a:r>
              <a:rPr lang="en-GB" sz="1300" dirty="0" err="1"/>
              <a:t>ddigwydd</a:t>
            </a:r>
            <a:r>
              <a:rPr lang="en-GB" sz="1300" dirty="0"/>
              <a:t> </a:t>
            </a:r>
            <a:r>
              <a:rPr lang="en-GB" sz="1300" dirty="0" err="1"/>
              <a:t>hefyd</a:t>
            </a:r>
            <a:r>
              <a:rPr lang="en-GB" sz="1300" dirty="0"/>
              <a:t> </a:t>
            </a:r>
            <a:r>
              <a:rPr lang="en-GB" sz="1300" dirty="0" err="1"/>
              <a:t>mewn</a:t>
            </a:r>
            <a:r>
              <a:rPr lang="en-GB" sz="1300" dirty="0"/>
              <a:t> </a:t>
            </a:r>
            <a:r>
              <a:rPr lang="en-GB" sz="1300" dirty="0" err="1"/>
              <a:t>rhaglenni</a:t>
            </a:r>
            <a:r>
              <a:rPr lang="en-GB" sz="1300" dirty="0"/>
              <a:t> </a:t>
            </a:r>
            <a:r>
              <a:rPr lang="en-GB" sz="1300" dirty="0" err="1"/>
              <a:t>strwythuredig</a:t>
            </a:r>
            <a:r>
              <a:rPr lang="en-GB" sz="1300" dirty="0"/>
              <a:t> a </a:t>
            </a:r>
            <a:r>
              <a:rPr lang="en-GB" sz="1300" dirty="0" err="1"/>
              <a:t>ddarperir</a:t>
            </a:r>
            <a:r>
              <a:rPr lang="en-GB" sz="1300" dirty="0"/>
              <a:t> </a:t>
            </a:r>
            <a:r>
              <a:rPr lang="en-GB" sz="1300" dirty="0" err="1"/>
              <a:t>yn</a:t>
            </a:r>
            <a:r>
              <a:rPr lang="en-GB" sz="1300" dirty="0"/>
              <a:t> y </a:t>
            </a:r>
            <a:r>
              <a:rPr lang="en-GB" sz="1300" dirty="0" err="1"/>
              <a:t>ganolfan</a:t>
            </a:r>
            <a:r>
              <a:rPr lang="en-GB" sz="1300" dirty="0"/>
              <a:t> </a:t>
            </a:r>
            <a:r>
              <a:rPr lang="en-GB" sz="1350" dirty="0" err="1"/>
              <a:t>ieuenctid</a:t>
            </a:r>
            <a:r>
              <a:rPr lang="en-GB" sz="1350" dirty="0"/>
              <a:t>.</a:t>
            </a:r>
          </a:p>
        </p:txBody>
      </p:sp>
      <p:sp>
        <p:nvSpPr>
          <p:cNvPr id="6" name="Content Placeholder 5">
            <a:extLst>
              <a:ext uri="{FF2B5EF4-FFF2-40B4-BE49-F238E27FC236}">
                <a16:creationId xmlns:a16="http://schemas.microsoft.com/office/drawing/2014/main" id="{CB0A46F7-FFAB-5304-F5D5-413686393494}"/>
              </a:ext>
            </a:extLst>
          </p:cNvPr>
          <p:cNvSpPr>
            <a:spLocks noGrp="1"/>
          </p:cNvSpPr>
          <p:nvPr>
            <p:ph sz="half" idx="2"/>
          </p:nvPr>
        </p:nvSpPr>
        <p:spPr>
          <a:xfrm>
            <a:off x="6172200" y="1690687"/>
            <a:ext cx="5181600" cy="4660350"/>
          </a:xfrm>
        </p:spPr>
        <p:txBody>
          <a:bodyPr>
            <a:normAutofit fontScale="70000" lnSpcReduction="20000"/>
          </a:bodyPr>
          <a:lstStyle/>
          <a:p>
            <a:pPr lvl="1" eaLnBrk="1" hangingPunct="1">
              <a:lnSpc>
                <a:spcPct val="120000"/>
              </a:lnSpc>
            </a:pPr>
            <a:r>
              <a:rPr lang="en-GB" altLang="en-US" sz="2000" dirty="0">
                <a:solidFill>
                  <a:schemeClr val="accent5">
                    <a:lumMod val="75000"/>
                  </a:schemeClr>
                </a:solidFill>
              </a:rPr>
              <a:t>An umbrella term for the use and developments of buildings as a resource and focus for programmes of youth work – including as a ‘base’ for street based youth work (youth centres, community centres, village halls etc).</a:t>
            </a:r>
          </a:p>
          <a:p>
            <a:pPr lvl="1" eaLnBrk="1" hangingPunct="1">
              <a:lnSpc>
                <a:spcPct val="120000"/>
              </a:lnSpc>
            </a:pPr>
            <a:r>
              <a:rPr lang="en-GB" altLang="en-US" sz="2000" dirty="0">
                <a:solidFill>
                  <a:schemeClr val="accent5">
                    <a:lumMod val="75000"/>
                  </a:schemeClr>
                </a:solidFill>
              </a:rPr>
              <a:t>A significant proportion of youth work takes place in youth centres. Centre based youth work continues to provide an engaging informal environment for young people in which they can learn and benefit from positive outcomes. </a:t>
            </a:r>
          </a:p>
          <a:p>
            <a:pPr lvl="1" eaLnBrk="1" hangingPunct="1">
              <a:lnSpc>
                <a:spcPct val="120000"/>
              </a:lnSpc>
            </a:pPr>
            <a:r>
              <a:rPr lang="en-GB" altLang="en-US" sz="2000" dirty="0">
                <a:solidFill>
                  <a:schemeClr val="accent5">
                    <a:lumMod val="75000"/>
                  </a:schemeClr>
                </a:solidFill>
              </a:rPr>
              <a:t>Environments in Youth Centres can provide a bridge between young people and their communities. There, young people can become members of well-informed, well-motivated and actively participating communities. </a:t>
            </a:r>
          </a:p>
          <a:p>
            <a:pPr lvl="1" eaLnBrk="1" hangingPunct="1">
              <a:lnSpc>
                <a:spcPct val="120000"/>
              </a:lnSpc>
            </a:pPr>
            <a:r>
              <a:rPr lang="en-GB" altLang="en-US" sz="2000" dirty="0">
                <a:solidFill>
                  <a:schemeClr val="accent5">
                    <a:lumMod val="75000"/>
                  </a:schemeClr>
                </a:solidFill>
              </a:rPr>
              <a:t>Learning in youth centres can be informal and non-formal in nature. That is, learning can take place in conversations and un-structured background activities, but learning can also take place in structured programmes delivered within the youth centre. </a:t>
            </a:r>
          </a:p>
          <a:p>
            <a:endParaRPr lang="en-GB" dirty="0"/>
          </a:p>
        </p:txBody>
      </p:sp>
    </p:spTree>
    <p:extLst>
      <p:ext uri="{BB962C8B-B14F-4D97-AF65-F5344CB8AC3E}">
        <p14:creationId xmlns:p14="http://schemas.microsoft.com/office/powerpoint/2010/main" val="1316257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FFFB04-C592-8A37-5060-B43AD155DE42}"/>
              </a:ext>
            </a:extLst>
          </p:cNvPr>
          <p:cNvSpPr>
            <a:spLocks noGrp="1"/>
          </p:cNvSpPr>
          <p:nvPr>
            <p:ph type="title"/>
          </p:nvPr>
        </p:nvSpPr>
        <p:spPr/>
        <p:txBody>
          <a:bodyPr/>
          <a:lstStyle/>
          <a:p>
            <a:r>
              <a:rPr lang="en-GB" b="1" dirty="0" err="1"/>
              <a:t>Clybiau</a:t>
            </a:r>
            <a:r>
              <a:rPr lang="en-GB" b="1" dirty="0"/>
              <a:t> Ieuenctid</a:t>
            </a:r>
            <a:br>
              <a:rPr lang="en-GB" b="1" dirty="0"/>
            </a:br>
            <a:r>
              <a:rPr lang="en-GB" b="1" dirty="0">
                <a:solidFill>
                  <a:schemeClr val="accent5">
                    <a:lumMod val="75000"/>
                  </a:schemeClr>
                </a:solidFill>
              </a:rPr>
              <a:t>Youth Clubs</a:t>
            </a:r>
          </a:p>
        </p:txBody>
      </p:sp>
      <p:sp>
        <p:nvSpPr>
          <p:cNvPr id="3" name="Content Placeholder 2">
            <a:extLst>
              <a:ext uri="{FF2B5EF4-FFF2-40B4-BE49-F238E27FC236}">
                <a16:creationId xmlns:a16="http://schemas.microsoft.com/office/drawing/2014/main" id="{81AF1132-7CEC-B1B9-74A3-62529C8713DF}"/>
              </a:ext>
            </a:extLst>
          </p:cNvPr>
          <p:cNvSpPr>
            <a:spLocks noGrp="1"/>
          </p:cNvSpPr>
          <p:nvPr>
            <p:ph sz="half" idx="1"/>
          </p:nvPr>
        </p:nvSpPr>
        <p:spPr>
          <a:xfrm>
            <a:off x="838200" y="1825624"/>
            <a:ext cx="5156200" cy="4108643"/>
          </a:xfrm>
        </p:spPr>
        <p:txBody>
          <a:bodyPr>
            <a:normAutofit fontScale="55000" lnSpcReduction="20000"/>
          </a:bodyPr>
          <a:lstStyle/>
          <a:p>
            <a:r>
              <a:rPr lang="en-GB" sz="3300" dirty="0"/>
              <a:t>Mae </a:t>
            </a:r>
            <a:r>
              <a:rPr lang="en-GB" sz="3300" dirty="0" err="1"/>
              <a:t>pobl</a:t>
            </a:r>
            <a:r>
              <a:rPr lang="en-GB" sz="3300" dirty="0"/>
              <a:t> </a:t>
            </a:r>
            <a:r>
              <a:rPr lang="en-GB" sz="3300" dirty="0" err="1"/>
              <a:t>ifanc</a:t>
            </a:r>
            <a:r>
              <a:rPr lang="en-GB" sz="3300" dirty="0"/>
              <a:t> </a:t>
            </a:r>
            <a:r>
              <a:rPr lang="en-GB" sz="3300" dirty="0" err="1"/>
              <a:t>yn</a:t>
            </a:r>
            <a:r>
              <a:rPr lang="en-GB" sz="3300" dirty="0"/>
              <a:t> </a:t>
            </a:r>
            <a:r>
              <a:rPr lang="en-GB" sz="3300" dirty="0" err="1"/>
              <a:t>ymgynnull</a:t>
            </a:r>
            <a:r>
              <a:rPr lang="en-GB" sz="3300" dirty="0"/>
              <a:t> </a:t>
            </a:r>
            <a:r>
              <a:rPr lang="en-GB" sz="3300" dirty="0" err="1"/>
              <a:t>mewn</a:t>
            </a:r>
            <a:r>
              <a:rPr lang="en-GB" sz="3300" dirty="0"/>
              <a:t> </a:t>
            </a:r>
            <a:r>
              <a:rPr lang="en-GB" sz="3300" dirty="0" err="1"/>
              <a:t>clybiau</a:t>
            </a:r>
            <a:r>
              <a:rPr lang="en-GB" sz="3300" dirty="0"/>
              <a:t> </a:t>
            </a:r>
            <a:r>
              <a:rPr lang="en-GB" sz="3300" dirty="0" err="1"/>
              <a:t>ieuenctid</a:t>
            </a:r>
            <a:endParaRPr lang="en-GB" sz="3300" dirty="0"/>
          </a:p>
          <a:p>
            <a:pPr lvl="1"/>
            <a:r>
              <a:rPr lang="en-GB" sz="2500" dirty="0" err="1"/>
              <a:t>i</a:t>
            </a:r>
            <a:r>
              <a:rPr lang="en-GB" sz="2500" dirty="0"/>
              <a:t> </a:t>
            </a:r>
            <a:r>
              <a:rPr lang="en-GB" sz="2500" dirty="0" err="1"/>
              <a:t>gwrdd</a:t>
            </a:r>
            <a:r>
              <a:rPr lang="en-GB" sz="2500" dirty="0"/>
              <a:t> </a:t>
            </a:r>
            <a:r>
              <a:rPr lang="en-GB" sz="2500" dirty="0" err="1"/>
              <a:t>â'i</a:t>
            </a:r>
            <a:r>
              <a:rPr lang="en-GB" sz="2500" dirty="0"/>
              <a:t> </a:t>
            </a:r>
            <a:r>
              <a:rPr lang="en-GB" sz="2500" dirty="0" err="1"/>
              <a:t>gilydd</a:t>
            </a:r>
            <a:r>
              <a:rPr lang="en-GB" sz="2500" dirty="0"/>
              <a:t>, </a:t>
            </a:r>
            <a:r>
              <a:rPr lang="en-GB" sz="2500" dirty="0" err="1"/>
              <a:t>i</a:t>
            </a:r>
            <a:r>
              <a:rPr lang="en-GB" sz="2500" dirty="0"/>
              <a:t> </a:t>
            </a:r>
            <a:r>
              <a:rPr lang="en-GB" sz="2500" dirty="0" err="1"/>
              <a:t>sgwrsio</a:t>
            </a:r>
            <a:r>
              <a:rPr lang="en-GB" sz="2500" dirty="0"/>
              <a:t>, </a:t>
            </a:r>
            <a:r>
              <a:rPr lang="en-GB" sz="2500" dirty="0" err="1"/>
              <a:t>i</a:t>
            </a:r>
            <a:r>
              <a:rPr lang="en-GB" sz="2500" dirty="0"/>
              <a:t> </a:t>
            </a:r>
            <a:r>
              <a:rPr lang="en-GB" sz="2500" dirty="0" err="1"/>
              <a:t>wneud</a:t>
            </a:r>
            <a:r>
              <a:rPr lang="en-GB" sz="2500" dirty="0"/>
              <a:t> </a:t>
            </a:r>
            <a:r>
              <a:rPr lang="en-GB" sz="2500" dirty="0" err="1"/>
              <a:t>gweithgareddau</a:t>
            </a:r>
            <a:r>
              <a:rPr lang="en-GB" sz="2500" dirty="0"/>
              <a:t>, </a:t>
            </a:r>
            <a:r>
              <a:rPr lang="en-GB" sz="2500" dirty="0" err="1"/>
              <a:t>i</a:t>
            </a:r>
            <a:r>
              <a:rPr lang="en-GB" sz="2500" dirty="0"/>
              <a:t> </a:t>
            </a:r>
            <a:r>
              <a:rPr lang="en-GB" sz="2500" dirty="0" err="1"/>
              <a:t>weithio</a:t>
            </a:r>
            <a:r>
              <a:rPr lang="en-GB" sz="2500" dirty="0"/>
              <a:t> </a:t>
            </a:r>
            <a:r>
              <a:rPr lang="en-GB" sz="2500" dirty="0" err="1"/>
              <a:t>ar</a:t>
            </a:r>
            <a:r>
              <a:rPr lang="en-GB" sz="2500" dirty="0"/>
              <a:t> </a:t>
            </a:r>
            <a:r>
              <a:rPr lang="en-GB" sz="2500" dirty="0" err="1"/>
              <a:t>brosiectau</a:t>
            </a:r>
            <a:r>
              <a:rPr lang="en-GB" sz="2500" dirty="0"/>
              <a:t>, </a:t>
            </a:r>
            <a:r>
              <a:rPr lang="en-GB" sz="2500" dirty="0" err="1"/>
              <a:t>i</a:t>
            </a:r>
            <a:r>
              <a:rPr lang="en-GB" sz="2500" dirty="0"/>
              <a:t> </a:t>
            </a:r>
            <a:r>
              <a:rPr lang="en-GB" sz="2500" dirty="0" err="1"/>
              <a:t>fynd</a:t>
            </a:r>
            <a:r>
              <a:rPr lang="en-GB" sz="2500" dirty="0"/>
              <a:t> </a:t>
            </a:r>
            <a:r>
              <a:rPr lang="en-GB" sz="2500" dirty="0" err="1"/>
              <a:t>ar</a:t>
            </a:r>
            <a:r>
              <a:rPr lang="en-GB" sz="2500" dirty="0"/>
              <a:t> </a:t>
            </a:r>
            <a:r>
              <a:rPr lang="en-GB" sz="2500" dirty="0" err="1"/>
              <a:t>deithiau</a:t>
            </a:r>
            <a:r>
              <a:rPr lang="en-GB" sz="2500" dirty="0"/>
              <a:t>, </a:t>
            </a:r>
            <a:r>
              <a:rPr lang="en-GB" sz="2500" dirty="0" err="1"/>
              <a:t>i</a:t>
            </a:r>
            <a:r>
              <a:rPr lang="en-GB" sz="2500" dirty="0"/>
              <a:t> </a:t>
            </a:r>
            <a:r>
              <a:rPr lang="en-GB" sz="2500" dirty="0" err="1"/>
              <a:t>chwarae</a:t>
            </a:r>
            <a:r>
              <a:rPr lang="en-GB" sz="2500" dirty="0"/>
              <a:t> </a:t>
            </a:r>
            <a:r>
              <a:rPr lang="en-GB" sz="2500" dirty="0" err="1"/>
              <a:t>gemau</a:t>
            </a:r>
            <a:r>
              <a:rPr lang="en-GB" sz="2500" dirty="0"/>
              <a:t> ac </a:t>
            </a:r>
            <a:r>
              <a:rPr lang="en-GB" sz="2500" dirty="0" err="1"/>
              <a:t>i</a:t>
            </a:r>
            <a:r>
              <a:rPr lang="en-GB" sz="2500" dirty="0"/>
              <a:t> </a:t>
            </a:r>
            <a:r>
              <a:rPr lang="en-GB" sz="2500" dirty="0" err="1"/>
              <a:t>drafod</a:t>
            </a:r>
            <a:r>
              <a:rPr lang="en-GB" sz="2500" dirty="0"/>
              <a:t> </a:t>
            </a:r>
            <a:r>
              <a:rPr lang="en-GB" sz="2500" dirty="0" err="1"/>
              <a:t>materion</a:t>
            </a:r>
            <a:r>
              <a:rPr lang="en-GB" sz="2500" dirty="0"/>
              <a:t>.</a:t>
            </a:r>
          </a:p>
          <a:p>
            <a:r>
              <a:rPr lang="en-GB" sz="3300" dirty="0"/>
              <a:t>Mae </a:t>
            </a:r>
            <a:r>
              <a:rPr lang="en-GB" sz="3300" dirty="0" err="1"/>
              <a:t>clwb</a:t>
            </a:r>
            <a:r>
              <a:rPr lang="en-GB" sz="3300" dirty="0"/>
              <a:t> </a:t>
            </a:r>
            <a:r>
              <a:rPr lang="en-GB" sz="3300" dirty="0" err="1"/>
              <a:t>ieuenctid</a:t>
            </a:r>
            <a:r>
              <a:rPr lang="en-GB" sz="3300" dirty="0"/>
              <a:t> </a:t>
            </a:r>
            <a:r>
              <a:rPr lang="en-GB" sz="3300" dirty="0" err="1"/>
              <a:t>yn</a:t>
            </a:r>
            <a:r>
              <a:rPr lang="en-GB" sz="3300" dirty="0"/>
              <a:t> fan </a:t>
            </a:r>
            <a:r>
              <a:rPr lang="en-GB" sz="3300" dirty="0" err="1"/>
              <a:t>lle</a:t>
            </a:r>
            <a:r>
              <a:rPr lang="en-GB" sz="3300" dirty="0"/>
              <a:t> gall </a:t>
            </a:r>
            <a:r>
              <a:rPr lang="en-GB" sz="3300" dirty="0" err="1"/>
              <a:t>pobl</a:t>
            </a:r>
            <a:r>
              <a:rPr lang="en-GB" sz="3300" dirty="0"/>
              <a:t> </a:t>
            </a:r>
            <a:r>
              <a:rPr lang="en-GB" sz="3300" dirty="0" err="1"/>
              <a:t>ifanc</a:t>
            </a:r>
            <a:r>
              <a:rPr lang="en-GB" sz="3300" dirty="0"/>
              <a:t> </a:t>
            </a:r>
            <a:r>
              <a:rPr lang="en-GB" sz="3300" dirty="0" err="1"/>
              <a:t>gwrdd</a:t>
            </a:r>
            <a:r>
              <a:rPr lang="en-GB" sz="3300" dirty="0"/>
              <a:t> a </a:t>
            </a:r>
            <a:r>
              <a:rPr lang="en-GB" sz="3300" dirty="0" err="1"/>
              <a:t>mwynhau</a:t>
            </a:r>
            <a:r>
              <a:rPr lang="en-GB" sz="3300" dirty="0"/>
              <a:t> </a:t>
            </a:r>
            <a:r>
              <a:rPr lang="en-GB" sz="3300" dirty="0" err="1"/>
              <a:t>gweithgareddau</a:t>
            </a:r>
            <a:endParaRPr lang="en-GB" sz="3300" dirty="0"/>
          </a:p>
          <a:p>
            <a:pPr lvl="1"/>
            <a:r>
              <a:rPr lang="en-GB" sz="2500" dirty="0"/>
              <a:t>Er </a:t>
            </a:r>
            <a:r>
              <a:rPr lang="en-GB" sz="2500" dirty="0" err="1"/>
              <a:t>enghraifft</a:t>
            </a:r>
            <a:r>
              <a:rPr lang="en-GB" sz="2500" dirty="0"/>
              <a:t> </a:t>
            </a:r>
            <a:r>
              <a:rPr lang="en-GB" sz="2500" dirty="0" err="1"/>
              <a:t>pŵl</a:t>
            </a:r>
            <a:r>
              <a:rPr lang="en-GB" sz="2500" dirty="0"/>
              <a:t>, tennis </a:t>
            </a:r>
            <a:r>
              <a:rPr lang="en-GB" sz="2500" dirty="0" err="1"/>
              <a:t>bwrdd</a:t>
            </a:r>
            <a:r>
              <a:rPr lang="en-GB" sz="2500" dirty="0"/>
              <a:t> neu </a:t>
            </a:r>
            <a:r>
              <a:rPr lang="en-GB" sz="2500" dirty="0" err="1"/>
              <a:t>gemau</a:t>
            </a:r>
            <a:r>
              <a:rPr lang="en-GB" sz="2500" dirty="0"/>
              <a:t> </a:t>
            </a:r>
            <a:r>
              <a:rPr lang="en-GB" sz="2500" dirty="0" err="1"/>
              <a:t>fideo</a:t>
            </a:r>
            <a:r>
              <a:rPr lang="en-GB" sz="2500" dirty="0"/>
              <a:t>.</a:t>
            </a:r>
          </a:p>
          <a:p>
            <a:r>
              <a:rPr lang="en-GB" sz="3100" dirty="0" err="1"/>
              <a:t>Fodd</a:t>
            </a:r>
            <a:r>
              <a:rPr lang="en-GB" sz="3100" dirty="0"/>
              <a:t> </a:t>
            </a:r>
            <a:r>
              <a:rPr lang="en-GB" sz="3100" dirty="0" err="1"/>
              <a:t>bynnag</a:t>
            </a:r>
            <a:r>
              <a:rPr lang="en-GB" sz="3100" dirty="0"/>
              <a:t>, </a:t>
            </a:r>
            <a:r>
              <a:rPr lang="en-GB" sz="3100" dirty="0" err="1"/>
              <a:t>mae</a:t>
            </a:r>
            <a:r>
              <a:rPr lang="en-GB" sz="3100" dirty="0"/>
              <a:t> </a:t>
            </a:r>
            <a:r>
              <a:rPr lang="en-GB" sz="3100" dirty="0" err="1"/>
              <a:t>gwaith</a:t>
            </a:r>
            <a:r>
              <a:rPr lang="en-GB" sz="3100" dirty="0"/>
              <a:t> </a:t>
            </a:r>
            <a:r>
              <a:rPr lang="en-GB" sz="3100" dirty="0" err="1"/>
              <a:t>ieuenctid</a:t>
            </a:r>
            <a:r>
              <a:rPr lang="en-GB" sz="3100" dirty="0"/>
              <a:t> </a:t>
            </a:r>
            <a:r>
              <a:rPr lang="en-GB" sz="3100" dirty="0" err="1"/>
              <a:t>yn</a:t>
            </a:r>
            <a:r>
              <a:rPr lang="en-GB" sz="3100" dirty="0"/>
              <a:t> </a:t>
            </a:r>
            <a:r>
              <a:rPr lang="en-GB" sz="3100" dirty="0" err="1"/>
              <a:t>llawer</a:t>
            </a:r>
            <a:r>
              <a:rPr lang="en-GB" sz="3100" dirty="0"/>
              <a:t> </a:t>
            </a:r>
            <a:r>
              <a:rPr lang="en-GB" sz="3100" dirty="0" err="1"/>
              <a:t>dyfnach</a:t>
            </a:r>
            <a:r>
              <a:rPr lang="en-GB" sz="3100" dirty="0"/>
              <a:t> </a:t>
            </a:r>
            <a:r>
              <a:rPr lang="en-GB" sz="3100" dirty="0" err="1"/>
              <a:t>na</a:t>
            </a:r>
            <a:r>
              <a:rPr lang="en-GB" sz="3100" dirty="0"/>
              <a:t> </a:t>
            </a:r>
            <a:r>
              <a:rPr lang="en-GB" sz="3100" dirty="0" err="1"/>
              <a:t>hyn</a:t>
            </a:r>
            <a:r>
              <a:rPr lang="en-GB" sz="3100" dirty="0"/>
              <a:t>. </a:t>
            </a:r>
            <a:r>
              <a:rPr lang="en-GB" sz="3100" dirty="0" err="1"/>
              <a:t>Defnyddir</a:t>
            </a:r>
            <a:r>
              <a:rPr lang="en-GB" sz="3100" dirty="0"/>
              <a:t> y </a:t>
            </a:r>
            <a:r>
              <a:rPr lang="en-GB" sz="3100" dirty="0" err="1"/>
              <a:t>gweithgareddau</a:t>
            </a:r>
            <a:r>
              <a:rPr lang="en-GB" sz="3100" dirty="0"/>
              <a:t> </a:t>
            </a:r>
            <a:r>
              <a:rPr lang="en-GB" sz="3100" b="1" dirty="0" err="1"/>
              <a:t>fel</a:t>
            </a:r>
            <a:r>
              <a:rPr lang="en-GB" sz="3100" b="1" dirty="0"/>
              <a:t> arf </a:t>
            </a:r>
            <a:r>
              <a:rPr lang="en-GB" sz="3100" dirty="0" err="1"/>
              <a:t>i</a:t>
            </a:r>
            <a:r>
              <a:rPr lang="en-GB" sz="3100" dirty="0"/>
              <a:t> </a:t>
            </a:r>
            <a:r>
              <a:rPr lang="en-GB" sz="3100" dirty="0" err="1"/>
              <a:t>feithrin</a:t>
            </a:r>
            <a:r>
              <a:rPr lang="en-GB" sz="3100" dirty="0"/>
              <a:t> </a:t>
            </a:r>
            <a:r>
              <a:rPr lang="en-GB" sz="3100" dirty="0" err="1"/>
              <a:t>perthnasoedd</a:t>
            </a:r>
            <a:r>
              <a:rPr lang="en-GB" sz="3100" dirty="0"/>
              <a:t> </a:t>
            </a:r>
            <a:r>
              <a:rPr lang="en-GB" sz="3100" dirty="0" err="1"/>
              <a:t>fel</a:t>
            </a:r>
            <a:r>
              <a:rPr lang="en-GB" sz="3100" dirty="0"/>
              <a:t> y gall </a:t>
            </a:r>
            <a:r>
              <a:rPr lang="en-GB" sz="3100" dirty="0" err="1"/>
              <a:t>gweithwyr</a:t>
            </a:r>
            <a:r>
              <a:rPr lang="en-GB" sz="3100" dirty="0"/>
              <a:t> </a:t>
            </a:r>
            <a:r>
              <a:rPr lang="en-GB" sz="3100" dirty="0" err="1"/>
              <a:t>ieuenctid</a:t>
            </a:r>
            <a:r>
              <a:rPr lang="en-GB" sz="3100" dirty="0"/>
              <a:t> </a:t>
            </a:r>
            <a:r>
              <a:rPr lang="en-GB" sz="3100" dirty="0" err="1"/>
              <a:t>alluogi</a:t>
            </a:r>
            <a:r>
              <a:rPr lang="en-GB" sz="3100" dirty="0"/>
              <a:t> a </a:t>
            </a:r>
            <a:r>
              <a:rPr lang="en-GB" sz="3100" dirty="0" err="1"/>
              <a:t>chefnogi</a:t>
            </a:r>
            <a:r>
              <a:rPr lang="en-GB" sz="3100" dirty="0"/>
              <a:t> </a:t>
            </a:r>
            <a:r>
              <a:rPr lang="en-GB" sz="3100" dirty="0" err="1"/>
              <a:t>pobl</a:t>
            </a:r>
            <a:r>
              <a:rPr lang="en-GB" sz="3100" dirty="0"/>
              <a:t> </a:t>
            </a:r>
            <a:r>
              <a:rPr lang="en-GB" sz="3100" dirty="0" err="1"/>
              <a:t>ifanc</a:t>
            </a:r>
            <a:r>
              <a:rPr lang="en-GB" sz="3100" dirty="0"/>
              <a:t>, </a:t>
            </a:r>
            <a:r>
              <a:rPr lang="en-GB" sz="3100" dirty="0" err="1"/>
              <a:t>ar</a:t>
            </a:r>
            <a:r>
              <a:rPr lang="en-GB" sz="3100" dirty="0"/>
              <a:t> </a:t>
            </a:r>
            <a:r>
              <a:rPr lang="en-GB" sz="3100" dirty="0" err="1"/>
              <a:t>adegau</a:t>
            </a:r>
            <a:r>
              <a:rPr lang="en-GB" sz="3100" dirty="0"/>
              <a:t> </a:t>
            </a:r>
            <a:r>
              <a:rPr lang="en-GB" sz="3100" dirty="0" err="1"/>
              <a:t>tyngedfennol</a:t>
            </a:r>
            <a:r>
              <a:rPr lang="en-GB" sz="3100" dirty="0"/>
              <a:t> </a:t>
            </a:r>
            <a:r>
              <a:rPr lang="en-GB" sz="3100" dirty="0" err="1"/>
              <a:t>yn</a:t>
            </a:r>
            <a:r>
              <a:rPr lang="en-GB" sz="3100" dirty="0"/>
              <a:t> </a:t>
            </a:r>
            <a:r>
              <a:rPr lang="en-GB" sz="3100" dirty="0" err="1"/>
              <a:t>eu</a:t>
            </a:r>
            <a:r>
              <a:rPr lang="en-GB" sz="3100" dirty="0"/>
              <a:t> </a:t>
            </a:r>
            <a:r>
              <a:rPr lang="en-GB" sz="3100" dirty="0" err="1"/>
              <a:t>bywydau</a:t>
            </a:r>
            <a:r>
              <a:rPr lang="en-GB" sz="3100" dirty="0"/>
              <a:t>, a </a:t>
            </a:r>
            <a:r>
              <a:rPr lang="en-GB" sz="3100" dirty="0" err="1"/>
              <a:t>hyrwyddo</a:t>
            </a:r>
            <a:r>
              <a:rPr lang="en-GB" sz="3100" dirty="0"/>
              <a:t> </a:t>
            </a:r>
            <a:r>
              <a:rPr lang="en-GB" sz="3100" dirty="0" err="1"/>
              <a:t>datblygiad</a:t>
            </a:r>
            <a:r>
              <a:rPr lang="en-GB" sz="3100" dirty="0"/>
              <a:t> </a:t>
            </a:r>
            <a:r>
              <a:rPr lang="en-GB" sz="3100" dirty="0" err="1"/>
              <a:t>personol</a:t>
            </a:r>
            <a:r>
              <a:rPr lang="en-GB" sz="3100" dirty="0"/>
              <a:t> a </a:t>
            </a:r>
            <a:r>
              <a:rPr lang="en-GB" sz="3100" dirty="0" err="1"/>
              <a:t>chymdeithasol</a:t>
            </a:r>
            <a:r>
              <a:rPr lang="en-GB" sz="3100" dirty="0"/>
              <a:t> </a:t>
            </a:r>
            <a:r>
              <a:rPr lang="en-GB" sz="3100" dirty="0" err="1"/>
              <a:t>pobl</a:t>
            </a:r>
            <a:r>
              <a:rPr lang="en-GB" sz="3100" dirty="0"/>
              <a:t> </a:t>
            </a:r>
            <a:r>
              <a:rPr lang="en-GB" sz="3100" dirty="0" err="1"/>
              <a:t>ifanc</a:t>
            </a:r>
            <a:r>
              <a:rPr lang="en-GB" sz="3100" dirty="0"/>
              <a:t>.</a:t>
            </a:r>
          </a:p>
          <a:p>
            <a:r>
              <a:rPr lang="en-GB" sz="3100" dirty="0"/>
              <a:t>Mae </a:t>
            </a:r>
            <a:r>
              <a:rPr lang="en-GB" sz="3100" dirty="0" err="1"/>
              <a:t>llawer</a:t>
            </a:r>
            <a:r>
              <a:rPr lang="en-GB" sz="3100" dirty="0"/>
              <a:t> o </a:t>
            </a:r>
            <a:r>
              <a:rPr lang="en-GB" sz="3100" dirty="0" err="1"/>
              <a:t>glybiau</a:t>
            </a:r>
            <a:r>
              <a:rPr lang="en-GB" sz="3100" dirty="0"/>
              <a:t> </a:t>
            </a:r>
            <a:r>
              <a:rPr lang="en-GB" sz="3100" dirty="0" err="1"/>
              <a:t>ieuenctid</a:t>
            </a:r>
            <a:r>
              <a:rPr lang="en-GB" sz="3100" dirty="0"/>
              <a:t> </a:t>
            </a:r>
            <a:r>
              <a:rPr lang="en-GB" sz="3100" dirty="0" err="1"/>
              <a:t>yn</a:t>
            </a:r>
            <a:r>
              <a:rPr lang="en-GB" sz="3100" dirty="0"/>
              <a:t> </a:t>
            </a:r>
            <a:r>
              <a:rPr lang="en-GB" sz="3100" dirty="0" err="1"/>
              <a:t>cael</a:t>
            </a:r>
            <a:r>
              <a:rPr lang="en-GB" sz="3100" dirty="0"/>
              <a:t> </a:t>
            </a:r>
            <a:r>
              <a:rPr lang="en-GB" sz="3100" dirty="0" err="1"/>
              <a:t>eu</a:t>
            </a:r>
            <a:r>
              <a:rPr lang="en-GB" sz="3100" dirty="0"/>
              <a:t> </a:t>
            </a:r>
            <a:r>
              <a:rPr lang="en-GB" sz="3100" dirty="0" err="1"/>
              <a:t>sefydlu</a:t>
            </a:r>
            <a:r>
              <a:rPr lang="en-GB" sz="3100" dirty="0"/>
              <a:t> </a:t>
            </a:r>
            <a:r>
              <a:rPr lang="en-GB" sz="3100" dirty="0" err="1"/>
              <a:t>i</a:t>
            </a:r>
            <a:r>
              <a:rPr lang="en-GB" sz="3100" dirty="0"/>
              <a:t> </a:t>
            </a:r>
            <a:r>
              <a:rPr lang="en-GB" sz="3100" dirty="0" err="1"/>
              <a:t>ddarparu</a:t>
            </a:r>
            <a:r>
              <a:rPr lang="en-GB" sz="3100" dirty="0"/>
              <a:t> </a:t>
            </a:r>
            <a:r>
              <a:rPr lang="en-GB" sz="3100" dirty="0" err="1"/>
              <a:t>gweithgareddau</a:t>
            </a:r>
            <a:r>
              <a:rPr lang="en-GB" sz="3100" dirty="0"/>
              <a:t> </a:t>
            </a:r>
            <a:r>
              <a:rPr lang="en-GB" sz="3100" dirty="0" err="1"/>
              <a:t>i</a:t>
            </a:r>
            <a:r>
              <a:rPr lang="en-GB" sz="3100" dirty="0"/>
              <a:t> </a:t>
            </a:r>
            <a:r>
              <a:rPr lang="en-GB" sz="3100" dirty="0" err="1"/>
              <a:t>bobl</a:t>
            </a:r>
            <a:r>
              <a:rPr lang="en-GB" sz="3100" dirty="0"/>
              <a:t> </a:t>
            </a:r>
            <a:r>
              <a:rPr lang="en-GB" sz="3100" dirty="0" err="1"/>
              <a:t>ifanc</a:t>
            </a:r>
            <a:r>
              <a:rPr lang="en-GB" sz="3100" dirty="0"/>
              <a:t> o </a:t>
            </a:r>
            <a:r>
              <a:rPr lang="en-GB" sz="3100" dirty="0" err="1"/>
              <a:t>fewn</a:t>
            </a:r>
            <a:r>
              <a:rPr lang="en-GB" sz="3100" dirty="0"/>
              <a:t> </a:t>
            </a:r>
            <a:r>
              <a:rPr lang="en-GB" sz="3100" dirty="0" err="1"/>
              <a:t>ardal</a:t>
            </a:r>
            <a:r>
              <a:rPr lang="en-GB" sz="3100" dirty="0"/>
              <a:t> </a:t>
            </a:r>
            <a:r>
              <a:rPr lang="en-GB" sz="3100" dirty="0" err="1"/>
              <a:t>sydd</a:t>
            </a:r>
            <a:r>
              <a:rPr lang="en-GB" sz="3100" dirty="0"/>
              <a:t> </a:t>
            </a:r>
            <a:r>
              <a:rPr lang="en-GB" sz="3100" dirty="0" err="1"/>
              <a:t>wedi’u</a:t>
            </a:r>
            <a:r>
              <a:rPr lang="en-GB" sz="3100" dirty="0"/>
              <a:t> </a:t>
            </a:r>
            <a:r>
              <a:rPr lang="en-GB" sz="3100" dirty="0" err="1"/>
              <a:t>cynllunio</a:t>
            </a:r>
            <a:r>
              <a:rPr lang="en-GB" sz="3100" dirty="0"/>
              <a:t> </a:t>
            </a:r>
            <a:r>
              <a:rPr lang="en-GB" sz="3100" dirty="0" err="1"/>
              <a:t>i’w</a:t>
            </a:r>
            <a:r>
              <a:rPr lang="en-GB" sz="3100" dirty="0"/>
              <a:t> ‘</a:t>
            </a:r>
            <a:r>
              <a:rPr lang="en-GB" sz="3100" dirty="0" err="1"/>
              <a:t>cadw</a:t>
            </a:r>
            <a:r>
              <a:rPr lang="en-GB" sz="3100" dirty="0"/>
              <a:t> </a:t>
            </a:r>
            <a:r>
              <a:rPr lang="en-GB" sz="3100" dirty="0" err="1"/>
              <a:t>oddi</a:t>
            </a:r>
            <a:r>
              <a:rPr lang="en-GB" sz="3100" dirty="0"/>
              <a:t> </a:t>
            </a:r>
            <a:r>
              <a:rPr lang="en-GB" sz="3100" dirty="0" err="1"/>
              <a:t>ar</a:t>
            </a:r>
            <a:r>
              <a:rPr lang="en-GB" sz="3100" dirty="0"/>
              <a:t> y </a:t>
            </a:r>
            <a:r>
              <a:rPr lang="en-GB" sz="3100" dirty="0" err="1"/>
              <a:t>strydoedd</a:t>
            </a:r>
            <a:r>
              <a:rPr lang="en-GB" sz="3100" dirty="0"/>
              <a:t>’.</a:t>
            </a:r>
          </a:p>
        </p:txBody>
      </p:sp>
      <p:sp>
        <p:nvSpPr>
          <p:cNvPr id="4" name="Content Placeholder 3">
            <a:extLst>
              <a:ext uri="{FF2B5EF4-FFF2-40B4-BE49-F238E27FC236}">
                <a16:creationId xmlns:a16="http://schemas.microsoft.com/office/drawing/2014/main" id="{9C8F7C83-AE64-F84F-523B-FD3E04F696FD}"/>
              </a:ext>
            </a:extLst>
          </p:cNvPr>
          <p:cNvSpPr>
            <a:spLocks noGrp="1"/>
          </p:cNvSpPr>
          <p:nvPr>
            <p:ph sz="half" idx="2"/>
          </p:nvPr>
        </p:nvSpPr>
        <p:spPr>
          <a:xfrm>
            <a:off x="6172200" y="1825625"/>
            <a:ext cx="5181600" cy="4108644"/>
          </a:xfrm>
        </p:spPr>
        <p:txBody>
          <a:bodyPr>
            <a:normAutofit fontScale="55000" lnSpcReduction="20000"/>
          </a:bodyPr>
          <a:lstStyle/>
          <a:p>
            <a:pPr eaLnBrk="1" hangingPunct="1"/>
            <a:r>
              <a:rPr lang="en-GB" altLang="en-US" sz="3300" dirty="0">
                <a:solidFill>
                  <a:schemeClr val="accent5">
                    <a:lumMod val="75000"/>
                  </a:schemeClr>
                </a:solidFill>
              </a:rPr>
              <a:t>Young people gather together in youth clubs </a:t>
            </a:r>
          </a:p>
          <a:p>
            <a:pPr lvl="1"/>
            <a:r>
              <a:rPr lang="en-GB" altLang="en-US" sz="2900" dirty="0">
                <a:solidFill>
                  <a:schemeClr val="accent5">
                    <a:lumMod val="75000"/>
                  </a:schemeClr>
                </a:solidFill>
              </a:rPr>
              <a:t>to meet each other, to chat, to do activities, to work on projects, to go on trips, to play games and to discuss issues.</a:t>
            </a:r>
          </a:p>
          <a:p>
            <a:pPr eaLnBrk="1" hangingPunct="1"/>
            <a:r>
              <a:rPr lang="en-GB" altLang="en-US" sz="3300" dirty="0">
                <a:solidFill>
                  <a:schemeClr val="accent5">
                    <a:lumMod val="75000"/>
                  </a:schemeClr>
                </a:solidFill>
              </a:rPr>
              <a:t>A youth club is a place where young people can meet and enjoy activities</a:t>
            </a:r>
          </a:p>
          <a:p>
            <a:pPr lvl="1"/>
            <a:r>
              <a:rPr lang="en-GB" altLang="en-US" sz="2900" dirty="0">
                <a:solidFill>
                  <a:schemeClr val="accent5">
                    <a:lumMod val="75000"/>
                  </a:schemeClr>
                </a:solidFill>
              </a:rPr>
              <a:t>For example pool, table tennis or video games. </a:t>
            </a:r>
          </a:p>
          <a:p>
            <a:pPr eaLnBrk="1" hangingPunct="1"/>
            <a:r>
              <a:rPr lang="en-GB" altLang="en-US" sz="3300" dirty="0">
                <a:solidFill>
                  <a:schemeClr val="accent5">
                    <a:lumMod val="75000"/>
                  </a:schemeClr>
                </a:solidFill>
              </a:rPr>
              <a:t>However, youth work is much deeper than this.  The activities are </a:t>
            </a:r>
            <a:r>
              <a:rPr lang="en-GB" altLang="en-US" sz="3300" b="1" dirty="0">
                <a:solidFill>
                  <a:schemeClr val="accent5">
                    <a:lumMod val="75000"/>
                  </a:schemeClr>
                </a:solidFill>
              </a:rPr>
              <a:t>used as a tool</a:t>
            </a:r>
            <a:r>
              <a:rPr lang="en-GB" altLang="en-US" sz="3300" dirty="0">
                <a:solidFill>
                  <a:schemeClr val="accent5">
                    <a:lumMod val="75000"/>
                  </a:schemeClr>
                </a:solidFill>
              </a:rPr>
              <a:t> to build relationships so that youth workers can enable and support young people, at critical moments in their lives, and promote young people’s personal and social development. </a:t>
            </a:r>
          </a:p>
          <a:p>
            <a:pPr eaLnBrk="1" hangingPunct="1"/>
            <a:r>
              <a:rPr lang="en-GB" altLang="en-US" sz="3300" dirty="0">
                <a:solidFill>
                  <a:schemeClr val="accent5">
                    <a:lumMod val="75000"/>
                  </a:schemeClr>
                </a:solidFill>
              </a:rPr>
              <a:t>Many youth clubs are set up to provide young people within an area with activities designed to ‘keep them off the streets’.</a:t>
            </a:r>
            <a:endParaRPr lang="en-GB" altLang="en-US" sz="3300" b="1" dirty="0">
              <a:solidFill>
                <a:schemeClr val="accent5">
                  <a:lumMod val="75000"/>
                </a:schemeClr>
              </a:solidFill>
            </a:endParaRPr>
          </a:p>
          <a:p>
            <a:endParaRPr lang="en-GB" dirty="0"/>
          </a:p>
        </p:txBody>
      </p:sp>
    </p:spTree>
    <p:extLst>
      <p:ext uri="{BB962C8B-B14F-4D97-AF65-F5344CB8AC3E}">
        <p14:creationId xmlns:p14="http://schemas.microsoft.com/office/powerpoint/2010/main" val="5427313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70E2DA-CCAF-08BA-6C76-6F67964C7FA1}"/>
              </a:ext>
            </a:extLst>
          </p:cNvPr>
          <p:cNvSpPr>
            <a:spLocks noGrp="1"/>
          </p:cNvSpPr>
          <p:nvPr>
            <p:ph type="title"/>
          </p:nvPr>
        </p:nvSpPr>
        <p:spPr/>
        <p:txBody>
          <a:bodyPr/>
          <a:lstStyle/>
          <a:p>
            <a:r>
              <a:rPr lang="en-GB" b="1" dirty="0" err="1"/>
              <a:t>Clybiau</a:t>
            </a:r>
            <a:r>
              <a:rPr lang="en-GB" b="1" dirty="0"/>
              <a:t> Ieuenctid</a:t>
            </a:r>
            <a:br>
              <a:rPr lang="en-GB" b="1" dirty="0"/>
            </a:br>
            <a:r>
              <a:rPr lang="en-GB" b="1" dirty="0">
                <a:solidFill>
                  <a:schemeClr val="accent5">
                    <a:lumMod val="75000"/>
                  </a:schemeClr>
                </a:solidFill>
              </a:rPr>
              <a:t>Youth Clubs</a:t>
            </a:r>
            <a:endParaRPr lang="en-GB" dirty="0">
              <a:solidFill>
                <a:schemeClr val="accent5">
                  <a:lumMod val="75000"/>
                </a:schemeClr>
              </a:solidFill>
            </a:endParaRPr>
          </a:p>
        </p:txBody>
      </p:sp>
      <p:sp>
        <p:nvSpPr>
          <p:cNvPr id="3" name="Content Placeholder 2">
            <a:extLst>
              <a:ext uri="{FF2B5EF4-FFF2-40B4-BE49-F238E27FC236}">
                <a16:creationId xmlns:a16="http://schemas.microsoft.com/office/drawing/2014/main" id="{52A56BA6-7C95-A695-4862-F022D785FED7}"/>
              </a:ext>
            </a:extLst>
          </p:cNvPr>
          <p:cNvSpPr>
            <a:spLocks noGrp="1"/>
          </p:cNvSpPr>
          <p:nvPr>
            <p:ph sz="half" idx="1"/>
          </p:nvPr>
        </p:nvSpPr>
        <p:spPr>
          <a:xfrm>
            <a:off x="838200" y="1825625"/>
            <a:ext cx="5156200" cy="4469428"/>
          </a:xfrm>
        </p:spPr>
        <p:txBody>
          <a:bodyPr>
            <a:normAutofit fontScale="47500" lnSpcReduction="20000"/>
          </a:bodyPr>
          <a:lstStyle/>
          <a:p>
            <a:pPr>
              <a:lnSpc>
                <a:spcPct val="120000"/>
              </a:lnSpc>
            </a:pPr>
            <a:r>
              <a:rPr lang="en-GB" dirty="0"/>
              <a:t>Yn </a:t>
            </a:r>
            <a:r>
              <a:rPr lang="en-GB" dirty="0" err="1"/>
              <a:t>agored</a:t>
            </a:r>
            <a:r>
              <a:rPr lang="en-GB" dirty="0"/>
              <a:t> </a:t>
            </a:r>
            <a:r>
              <a:rPr lang="en-GB" dirty="0" err="1"/>
              <a:t>i</a:t>
            </a:r>
            <a:r>
              <a:rPr lang="en-GB" dirty="0"/>
              <a:t> </a:t>
            </a:r>
            <a:r>
              <a:rPr lang="en-GB" dirty="0" err="1"/>
              <a:t>bawb</a:t>
            </a:r>
            <a:r>
              <a:rPr lang="en-GB" dirty="0"/>
              <a:t> </a:t>
            </a:r>
            <a:r>
              <a:rPr lang="en-GB" dirty="0" err="1"/>
              <a:t>rhwng</a:t>
            </a:r>
            <a:r>
              <a:rPr lang="en-GB" dirty="0"/>
              <a:t> 11 a 25 </a:t>
            </a:r>
            <a:r>
              <a:rPr lang="en-GB" dirty="0" err="1"/>
              <a:t>oed</a:t>
            </a:r>
            <a:r>
              <a:rPr lang="en-GB" dirty="0"/>
              <a:t>, ac </a:t>
            </a:r>
            <a:r>
              <a:rPr lang="en-GB" dirty="0" err="1"/>
              <a:t>maent</a:t>
            </a:r>
            <a:r>
              <a:rPr lang="en-GB" dirty="0"/>
              <a:t> </a:t>
            </a:r>
            <a:r>
              <a:rPr lang="en-GB" dirty="0" err="1"/>
              <a:t>yn</a:t>
            </a:r>
            <a:r>
              <a:rPr lang="en-GB" dirty="0"/>
              <a:t> </a:t>
            </a:r>
            <a:r>
              <a:rPr lang="en-GB" dirty="0" err="1"/>
              <a:t>lleoedd</a:t>
            </a:r>
            <a:r>
              <a:rPr lang="en-GB" dirty="0"/>
              <a:t> </a:t>
            </a:r>
            <a:r>
              <a:rPr lang="en-GB" dirty="0" err="1"/>
              <a:t>lle</a:t>
            </a:r>
            <a:r>
              <a:rPr lang="en-GB" dirty="0"/>
              <a:t> gall </a:t>
            </a:r>
            <a:r>
              <a:rPr lang="en-GB" dirty="0" err="1"/>
              <a:t>pobl</a:t>
            </a:r>
            <a:r>
              <a:rPr lang="en-GB" dirty="0"/>
              <a:t> </a:t>
            </a:r>
            <a:r>
              <a:rPr lang="en-GB" dirty="0" err="1"/>
              <a:t>ifanc</a:t>
            </a:r>
            <a:r>
              <a:rPr lang="en-GB" dirty="0"/>
              <a:t> </a:t>
            </a:r>
            <a:r>
              <a:rPr lang="en-GB" dirty="0" err="1"/>
              <a:t>fynd</a:t>
            </a:r>
            <a:r>
              <a:rPr lang="en-GB" dirty="0"/>
              <a:t> </a:t>
            </a:r>
            <a:r>
              <a:rPr lang="en-GB" dirty="0" err="1"/>
              <a:t>i</a:t>
            </a:r>
            <a:r>
              <a:rPr lang="en-GB" dirty="0"/>
              <a:t> </a:t>
            </a:r>
            <a:r>
              <a:rPr lang="en-GB" dirty="0" err="1"/>
              <a:t>gwrdd</a:t>
            </a:r>
            <a:r>
              <a:rPr lang="en-GB" dirty="0"/>
              <a:t> â </a:t>
            </a:r>
            <a:r>
              <a:rPr lang="en-GB" dirty="0" err="1"/>
              <a:t>ffrindiau</a:t>
            </a:r>
            <a:r>
              <a:rPr lang="en-GB" dirty="0"/>
              <a:t>, </a:t>
            </a:r>
            <a:r>
              <a:rPr lang="en-GB" dirty="0" err="1"/>
              <a:t>gwneud</a:t>
            </a:r>
            <a:r>
              <a:rPr lang="en-GB" dirty="0"/>
              <a:t> </a:t>
            </a:r>
            <a:r>
              <a:rPr lang="en-GB" dirty="0" err="1"/>
              <a:t>ffrindiau</a:t>
            </a:r>
            <a:r>
              <a:rPr lang="en-GB" dirty="0"/>
              <a:t> </a:t>
            </a:r>
            <a:r>
              <a:rPr lang="en-GB" dirty="0" err="1"/>
              <a:t>newydd</a:t>
            </a:r>
            <a:r>
              <a:rPr lang="en-GB" dirty="0"/>
              <a:t>, </a:t>
            </a:r>
            <a:r>
              <a:rPr lang="en-GB" dirty="0" err="1"/>
              <a:t>profi</a:t>
            </a:r>
            <a:r>
              <a:rPr lang="en-GB" dirty="0"/>
              <a:t> </a:t>
            </a:r>
            <a:r>
              <a:rPr lang="en-GB" dirty="0" err="1"/>
              <a:t>gweithgareddau</a:t>
            </a:r>
            <a:r>
              <a:rPr lang="en-GB" dirty="0"/>
              <a:t> </a:t>
            </a:r>
            <a:r>
              <a:rPr lang="en-GB" dirty="0" err="1"/>
              <a:t>newydd</a:t>
            </a:r>
            <a:r>
              <a:rPr lang="en-GB" dirty="0"/>
              <a:t> a </a:t>
            </a:r>
            <a:r>
              <a:rPr lang="en-GB" dirty="0" err="1"/>
              <a:t>dysgu</a:t>
            </a:r>
            <a:r>
              <a:rPr lang="en-GB" dirty="0"/>
              <a:t>.</a:t>
            </a:r>
          </a:p>
          <a:p>
            <a:pPr>
              <a:lnSpc>
                <a:spcPct val="120000"/>
              </a:lnSpc>
            </a:pPr>
            <a:r>
              <a:rPr lang="en-GB" dirty="0" err="1"/>
              <a:t>Bydd</a:t>
            </a:r>
            <a:r>
              <a:rPr lang="en-GB" dirty="0"/>
              <a:t> </a:t>
            </a:r>
            <a:r>
              <a:rPr lang="en-GB" dirty="0" err="1"/>
              <a:t>gweithwyr</a:t>
            </a:r>
            <a:r>
              <a:rPr lang="en-GB" dirty="0"/>
              <a:t> </a:t>
            </a:r>
            <a:r>
              <a:rPr lang="en-GB" dirty="0" err="1"/>
              <a:t>ieuenctid</a:t>
            </a:r>
            <a:r>
              <a:rPr lang="en-GB" dirty="0"/>
              <a:t> </a:t>
            </a:r>
            <a:r>
              <a:rPr lang="en-GB" dirty="0" err="1"/>
              <a:t>yn</a:t>
            </a:r>
            <a:r>
              <a:rPr lang="en-GB" dirty="0"/>
              <a:t> </a:t>
            </a:r>
            <a:r>
              <a:rPr lang="en-GB" dirty="0" err="1"/>
              <a:t>annog</a:t>
            </a:r>
            <a:r>
              <a:rPr lang="en-GB" dirty="0"/>
              <a:t> </a:t>
            </a:r>
            <a:r>
              <a:rPr lang="en-GB" dirty="0" err="1"/>
              <a:t>pobl</a:t>
            </a:r>
            <a:r>
              <a:rPr lang="en-GB" dirty="0"/>
              <a:t> </a:t>
            </a:r>
            <a:r>
              <a:rPr lang="en-GB" dirty="0" err="1"/>
              <a:t>ifanc</a:t>
            </a:r>
            <a:r>
              <a:rPr lang="en-GB" dirty="0"/>
              <a:t> </a:t>
            </a:r>
            <a:r>
              <a:rPr lang="en-GB" dirty="0" err="1"/>
              <a:t>i</a:t>
            </a:r>
            <a:r>
              <a:rPr lang="en-GB" dirty="0"/>
              <a:t> </a:t>
            </a:r>
            <a:r>
              <a:rPr lang="en-GB" dirty="0" err="1"/>
              <a:t>ymuno</a:t>
            </a:r>
            <a:r>
              <a:rPr lang="en-GB" dirty="0"/>
              <a:t> â </a:t>
            </a:r>
            <a:r>
              <a:rPr lang="en-GB" dirty="0" err="1"/>
              <a:t>rhaglen</a:t>
            </a:r>
            <a:r>
              <a:rPr lang="en-GB" dirty="0"/>
              <a:t> y </a:t>
            </a:r>
            <a:r>
              <a:rPr lang="en-GB" dirty="0" err="1"/>
              <a:t>clwb</a:t>
            </a:r>
            <a:r>
              <a:rPr lang="en-GB" dirty="0"/>
              <a:t> </a:t>
            </a:r>
            <a:r>
              <a:rPr lang="en-GB" dirty="0" err="1"/>
              <a:t>lle</a:t>
            </a:r>
            <a:r>
              <a:rPr lang="en-GB" dirty="0"/>
              <a:t> </a:t>
            </a:r>
            <a:r>
              <a:rPr lang="en-GB" dirty="0" err="1"/>
              <a:t>gallent</a:t>
            </a:r>
            <a:r>
              <a:rPr lang="en-GB" dirty="0"/>
              <a:t> </a:t>
            </a:r>
            <a:r>
              <a:rPr lang="en-GB" dirty="0" err="1"/>
              <a:t>ddysgu</a:t>
            </a:r>
            <a:r>
              <a:rPr lang="en-GB" dirty="0"/>
              <a:t> </a:t>
            </a:r>
            <a:r>
              <a:rPr lang="en-GB" dirty="0" err="1"/>
              <a:t>sgiliau</a:t>
            </a:r>
            <a:r>
              <a:rPr lang="en-GB" dirty="0"/>
              <a:t> </a:t>
            </a:r>
            <a:r>
              <a:rPr lang="en-GB" dirty="0" err="1"/>
              <a:t>newydd</a:t>
            </a:r>
            <a:endParaRPr lang="en-GB" dirty="0"/>
          </a:p>
          <a:p>
            <a:pPr lvl="1">
              <a:lnSpc>
                <a:spcPct val="120000"/>
              </a:lnSpc>
            </a:pPr>
            <a:r>
              <a:rPr lang="en-GB" dirty="0"/>
              <a:t>Er </a:t>
            </a:r>
            <a:r>
              <a:rPr lang="en-GB" dirty="0" err="1"/>
              <a:t>enghraifft</a:t>
            </a:r>
            <a:r>
              <a:rPr lang="en-GB" dirty="0"/>
              <a:t> </a:t>
            </a:r>
            <a:r>
              <a:rPr lang="en-GB" dirty="0" err="1"/>
              <a:t>cerddoriaeth</a:t>
            </a:r>
            <a:r>
              <a:rPr lang="en-GB" dirty="0"/>
              <a:t> neu </a:t>
            </a:r>
            <a:r>
              <a:rPr lang="en-GB" dirty="0" err="1"/>
              <a:t>gyfrifiadura</a:t>
            </a:r>
            <a:r>
              <a:rPr lang="en-GB" dirty="0"/>
              <a:t>, </a:t>
            </a:r>
            <a:r>
              <a:rPr lang="en-GB" dirty="0" err="1"/>
              <a:t>sgiliau</a:t>
            </a:r>
            <a:r>
              <a:rPr lang="en-GB" dirty="0"/>
              <a:t> </a:t>
            </a:r>
            <a:r>
              <a:rPr lang="en-GB" dirty="0" err="1"/>
              <a:t>trefnu</a:t>
            </a:r>
            <a:r>
              <a:rPr lang="en-GB" dirty="0"/>
              <a:t> </a:t>
            </a:r>
            <a:r>
              <a:rPr lang="en-GB" dirty="0" err="1"/>
              <a:t>trwy</a:t>
            </a:r>
            <a:r>
              <a:rPr lang="en-GB" dirty="0"/>
              <a:t> </a:t>
            </a:r>
            <a:r>
              <a:rPr lang="en-GB" dirty="0" err="1"/>
              <a:t>gynllunio</a:t>
            </a:r>
            <a:r>
              <a:rPr lang="en-GB" dirty="0"/>
              <a:t> </a:t>
            </a:r>
            <a:r>
              <a:rPr lang="en-GB" dirty="0" err="1"/>
              <a:t>taith</a:t>
            </a:r>
            <a:r>
              <a:rPr lang="en-GB" dirty="0"/>
              <a:t> </a:t>
            </a:r>
            <a:r>
              <a:rPr lang="en-GB" dirty="0" err="1"/>
              <a:t>i</a:t>
            </a:r>
            <a:r>
              <a:rPr lang="en-GB" dirty="0"/>
              <a:t> </a:t>
            </a:r>
            <a:r>
              <a:rPr lang="en-GB" dirty="0" err="1"/>
              <a:t>ffwrdd</a:t>
            </a:r>
            <a:r>
              <a:rPr lang="en-GB" dirty="0"/>
              <a:t>.</a:t>
            </a:r>
          </a:p>
          <a:p>
            <a:pPr>
              <a:lnSpc>
                <a:spcPct val="120000"/>
              </a:lnSpc>
            </a:pPr>
            <a:r>
              <a:rPr lang="en-GB" dirty="0" err="1"/>
              <a:t>Bydd</a:t>
            </a:r>
            <a:r>
              <a:rPr lang="en-GB" dirty="0"/>
              <a:t> </a:t>
            </a:r>
            <a:r>
              <a:rPr lang="en-GB" dirty="0" err="1"/>
              <a:t>gweithwyr</a:t>
            </a:r>
            <a:r>
              <a:rPr lang="en-GB" dirty="0"/>
              <a:t> </a:t>
            </a:r>
            <a:r>
              <a:rPr lang="en-GB" dirty="0" err="1"/>
              <a:t>ieuenctid</a:t>
            </a:r>
            <a:r>
              <a:rPr lang="en-GB" dirty="0"/>
              <a:t> </a:t>
            </a:r>
            <a:r>
              <a:rPr lang="en-GB" dirty="0" err="1"/>
              <a:t>yn</a:t>
            </a:r>
            <a:r>
              <a:rPr lang="en-GB" dirty="0"/>
              <a:t> </a:t>
            </a:r>
            <a:r>
              <a:rPr lang="en-GB" dirty="0" err="1"/>
              <a:t>ymgynghori</a:t>
            </a:r>
            <a:r>
              <a:rPr lang="en-GB" dirty="0"/>
              <a:t> </a:t>
            </a:r>
            <a:r>
              <a:rPr lang="en-GB" dirty="0" err="1"/>
              <a:t>â’r</a:t>
            </a:r>
            <a:r>
              <a:rPr lang="en-GB" dirty="0"/>
              <a:t> </a:t>
            </a:r>
            <a:r>
              <a:rPr lang="en-GB" dirty="0" err="1"/>
              <a:t>bobl</a:t>
            </a:r>
            <a:r>
              <a:rPr lang="en-GB" dirty="0"/>
              <a:t> </a:t>
            </a:r>
            <a:r>
              <a:rPr lang="en-GB" dirty="0" err="1"/>
              <a:t>ifanc</a:t>
            </a:r>
            <a:r>
              <a:rPr lang="en-GB" dirty="0"/>
              <a:t> pan </a:t>
            </a:r>
            <a:r>
              <a:rPr lang="en-GB" dirty="0" err="1"/>
              <a:t>ddaw’n</a:t>
            </a:r>
            <a:r>
              <a:rPr lang="en-GB" dirty="0"/>
              <a:t> </a:t>
            </a:r>
            <a:r>
              <a:rPr lang="en-GB" dirty="0" err="1"/>
              <a:t>amser</a:t>
            </a:r>
            <a:r>
              <a:rPr lang="en-GB" dirty="0"/>
              <a:t> </a:t>
            </a:r>
            <a:r>
              <a:rPr lang="en-GB" dirty="0" err="1"/>
              <a:t>paratoi</a:t>
            </a:r>
            <a:r>
              <a:rPr lang="en-GB" dirty="0"/>
              <a:t> </a:t>
            </a:r>
            <a:r>
              <a:rPr lang="en-GB" dirty="0" err="1"/>
              <a:t>rhaglen</a:t>
            </a:r>
            <a:r>
              <a:rPr lang="en-GB" dirty="0"/>
              <a:t> y </a:t>
            </a:r>
            <a:r>
              <a:rPr lang="en-GB" dirty="0" err="1"/>
              <a:t>clwb</a:t>
            </a:r>
            <a:r>
              <a:rPr lang="en-GB" dirty="0"/>
              <a:t> </a:t>
            </a:r>
            <a:r>
              <a:rPr lang="en-GB" dirty="0" err="1"/>
              <a:t>ieuenctid</a:t>
            </a:r>
            <a:r>
              <a:rPr lang="en-GB" dirty="0"/>
              <a:t>.</a:t>
            </a:r>
          </a:p>
          <a:p>
            <a:pPr lvl="1">
              <a:lnSpc>
                <a:spcPct val="120000"/>
              </a:lnSpc>
            </a:pPr>
            <a:r>
              <a:rPr lang="en-GB" dirty="0"/>
              <a:t>Pam </a:t>
            </a:r>
            <a:r>
              <a:rPr lang="en-GB" dirty="0" err="1"/>
              <a:t>fod</a:t>
            </a:r>
            <a:r>
              <a:rPr lang="en-GB" dirty="0"/>
              <a:t> </a:t>
            </a:r>
            <a:r>
              <a:rPr lang="en-GB" dirty="0" err="1"/>
              <a:t>hyn</a:t>
            </a:r>
            <a:r>
              <a:rPr lang="en-GB" dirty="0"/>
              <a:t> </a:t>
            </a:r>
            <a:r>
              <a:rPr lang="en-GB" dirty="0" err="1"/>
              <a:t>yn</a:t>
            </a:r>
            <a:r>
              <a:rPr lang="en-GB" dirty="0"/>
              <a:t> </a:t>
            </a:r>
            <a:r>
              <a:rPr lang="en-GB" dirty="0" err="1"/>
              <a:t>bwysig</a:t>
            </a:r>
            <a:r>
              <a:rPr lang="en-GB" dirty="0"/>
              <a:t>?</a:t>
            </a:r>
          </a:p>
          <a:p>
            <a:pPr>
              <a:lnSpc>
                <a:spcPct val="120000"/>
              </a:lnSpc>
            </a:pPr>
            <a:r>
              <a:rPr lang="en-GB" dirty="0"/>
              <a:t>Mae </a:t>
            </a:r>
            <a:r>
              <a:rPr lang="en-GB" dirty="0" err="1"/>
              <a:t>clwb</a:t>
            </a:r>
            <a:r>
              <a:rPr lang="en-GB" dirty="0"/>
              <a:t> </a:t>
            </a:r>
            <a:r>
              <a:rPr lang="en-GB" dirty="0" err="1"/>
              <a:t>ieuenctid</a:t>
            </a:r>
            <a:r>
              <a:rPr lang="en-GB" dirty="0"/>
              <a:t> </a:t>
            </a:r>
            <a:r>
              <a:rPr lang="en-GB" dirty="0" err="1"/>
              <a:t>hefyd</a:t>
            </a:r>
            <a:r>
              <a:rPr lang="en-GB" dirty="0"/>
              <a:t> </a:t>
            </a:r>
            <a:r>
              <a:rPr lang="en-GB" dirty="0" err="1"/>
              <a:t>yn</a:t>
            </a:r>
            <a:r>
              <a:rPr lang="en-GB" dirty="0"/>
              <a:t> </a:t>
            </a:r>
            <a:r>
              <a:rPr lang="en-GB" dirty="0" err="1"/>
              <a:t>rhywle</a:t>
            </a:r>
            <a:r>
              <a:rPr lang="en-GB" dirty="0"/>
              <a:t> </a:t>
            </a:r>
            <a:r>
              <a:rPr lang="en-GB" dirty="0" err="1"/>
              <a:t>i</a:t>
            </a:r>
            <a:r>
              <a:rPr lang="en-GB" dirty="0"/>
              <a:t> </a:t>
            </a:r>
            <a:r>
              <a:rPr lang="en-GB" dirty="0" err="1"/>
              <a:t>bobl</a:t>
            </a:r>
            <a:r>
              <a:rPr lang="en-GB" dirty="0"/>
              <a:t> </a:t>
            </a:r>
            <a:r>
              <a:rPr lang="en-GB" dirty="0" err="1"/>
              <a:t>ifanc</a:t>
            </a:r>
            <a:r>
              <a:rPr lang="en-GB" dirty="0"/>
              <a:t> </a:t>
            </a:r>
            <a:r>
              <a:rPr lang="en-GB" dirty="0" err="1"/>
              <a:t>ymlacio</a:t>
            </a:r>
            <a:endParaRPr lang="en-GB" dirty="0"/>
          </a:p>
          <a:p>
            <a:pPr>
              <a:lnSpc>
                <a:spcPct val="120000"/>
              </a:lnSpc>
            </a:pPr>
            <a:r>
              <a:rPr lang="en-GB" dirty="0" err="1"/>
              <a:t>Bydd</a:t>
            </a:r>
            <a:r>
              <a:rPr lang="en-GB" dirty="0"/>
              <a:t> </a:t>
            </a:r>
            <a:r>
              <a:rPr lang="en-GB" dirty="0" err="1"/>
              <a:t>gan</a:t>
            </a:r>
            <a:r>
              <a:rPr lang="en-GB" dirty="0"/>
              <a:t> </a:t>
            </a:r>
            <a:r>
              <a:rPr lang="en-GB" dirty="0" err="1"/>
              <a:t>lawer</a:t>
            </a:r>
            <a:r>
              <a:rPr lang="en-GB" dirty="0"/>
              <a:t> o </a:t>
            </a:r>
            <a:r>
              <a:rPr lang="en-GB" dirty="0" err="1"/>
              <a:t>glybiau</a:t>
            </a:r>
            <a:r>
              <a:rPr lang="en-GB" dirty="0"/>
              <a:t>/</a:t>
            </a:r>
            <a:r>
              <a:rPr lang="en-GB" dirty="0" err="1"/>
              <a:t>prosiectau</a:t>
            </a:r>
            <a:r>
              <a:rPr lang="en-GB" dirty="0"/>
              <a:t> </a:t>
            </a:r>
            <a:r>
              <a:rPr lang="en-GB" dirty="0" err="1"/>
              <a:t>ieuenctid</a:t>
            </a:r>
            <a:r>
              <a:rPr lang="en-GB" dirty="0"/>
              <a:t> </a:t>
            </a:r>
            <a:r>
              <a:rPr lang="en-GB" dirty="0" err="1"/>
              <a:t>bamffledi</a:t>
            </a:r>
            <a:r>
              <a:rPr lang="en-GB" dirty="0"/>
              <a:t> </a:t>
            </a:r>
            <a:r>
              <a:rPr lang="en-GB" dirty="0" err="1"/>
              <a:t>gwybodaeth</a:t>
            </a:r>
            <a:r>
              <a:rPr lang="en-GB" dirty="0"/>
              <a:t>/</a:t>
            </a:r>
            <a:r>
              <a:rPr lang="en-GB" dirty="0" err="1"/>
              <a:t>byrddau</a:t>
            </a:r>
            <a:r>
              <a:rPr lang="en-GB" dirty="0"/>
              <a:t> </a:t>
            </a:r>
            <a:r>
              <a:rPr lang="en-GB" dirty="0" err="1"/>
              <a:t>gwybodaeth</a:t>
            </a:r>
            <a:r>
              <a:rPr lang="en-GB" dirty="0"/>
              <a:t> </a:t>
            </a:r>
            <a:r>
              <a:rPr lang="en-GB" dirty="0" err="1"/>
              <a:t>dynodedig</a:t>
            </a:r>
            <a:r>
              <a:rPr lang="en-GB" dirty="0"/>
              <a:t> </a:t>
            </a:r>
            <a:r>
              <a:rPr lang="en-GB" dirty="0" err="1"/>
              <a:t>ar</a:t>
            </a:r>
            <a:r>
              <a:rPr lang="en-GB" dirty="0"/>
              <a:t> </a:t>
            </a:r>
            <a:r>
              <a:rPr lang="en-GB" dirty="0" err="1"/>
              <a:t>gael</a:t>
            </a:r>
            <a:r>
              <a:rPr lang="en-GB" dirty="0"/>
              <a:t> </a:t>
            </a:r>
            <a:r>
              <a:rPr lang="en-GB" dirty="0" err="1"/>
              <a:t>i</a:t>
            </a:r>
            <a:r>
              <a:rPr lang="en-GB" dirty="0"/>
              <a:t> </a:t>
            </a:r>
            <a:r>
              <a:rPr lang="en-GB" dirty="0" err="1"/>
              <a:t>helpu</a:t>
            </a:r>
            <a:r>
              <a:rPr lang="en-GB" dirty="0"/>
              <a:t> person </a:t>
            </a:r>
            <a:r>
              <a:rPr lang="en-GB" dirty="0" err="1"/>
              <a:t>ifanc</a:t>
            </a:r>
            <a:r>
              <a:rPr lang="en-GB" dirty="0"/>
              <a:t> </a:t>
            </a:r>
            <a:r>
              <a:rPr lang="en-GB" dirty="0" err="1"/>
              <a:t>os</a:t>
            </a:r>
            <a:r>
              <a:rPr lang="en-GB" dirty="0"/>
              <a:t> </a:t>
            </a:r>
            <a:r>
              <a:rPr lang="en-GB" dirty="0" err="1"/>
              <a:t>ydynt</a:t>
            </a:r>
            <a:r>
              <a:rPr lang="en-GB" dirty="0"/>
              <a:t> </a:t>
            </a:r>
            <a:r>
              <a:rPr lang="en-GB" dirty="0" err="1"/>
              <a:t>yn</a:t>
            </a:r>
            <a:r>
              <a:rPr lang="en-GB" dirty="0"/>
              <a:t> </a:t>
            </a:r>
            <a:r>
              <a:rPr lang="en-GB" dirty="0" err="1"/>
              <a:t>cael</a:t>
            </a:r>
            <a:r>
              <a:rPr lang="en-GB" dirty="0"/>
              <a:t> problem </a:t>
            </a:r>
            <a:r>
              <a:rPr lang="en-GB" dirty="0" err="1"/>
              <a:t>yn</a:t>
            </a:r>
            <a:r>
              <a:rPr lang="en-GB" dirty="0"/>
              <a:t> </a:t>
            </a:r>
            <a:r>
              <a:rPr lang="en-GB" dirty="0" err="1"/>
              <a:t>yr</a:t>
            </a:r>
            <a:r>
              <a:rPr lang="en-GB" dirty="0"/>
              <a:t> </a:t>
            </a:r>
            <a:r>
              <a:rPr lang="en-GB" dirty="0" err="1"/>
              <a:t>ysgol</a:t>
            </a:r>
            <a:r>
              <a:rPr lang="en-GB" dirty="0"/>
              <a:t> neu </a:t>
            </a:r>
            <a:r>
              <a:rPr lang="en-GB" dirty="0" err="1"/>
              <a:t>gartref</a:t>
            </a:r>
            <a:r>
              <a:rPr lang="en-GB" dirty="0"/>
              <a:t>, ac </a:t>
            </a:r>
            <a:r>
              <a:rPr lang="en-GB" dirty="0" err="1"/>
              <a:t>mae</a:t>
            </a:r>
            <a:r>
              <a:rPr lang="en-GB" dirty="0"/>
              <a:t> </a:t>
            </a:r>
            <a:r>
              <a:rPr lang="en-GB" dirty="0" err="1"/>
              <a:t>gweithwyr</a:t>
            </a:r>
            <a:r>
              <a:rPr lang="en-GB" dirty="0"/>
              <a:t> </a:t>
            </a:r>
            <a:r>
              <a:rPr lang="en-GB" dirty="0" err="1"/>
              <a:t>ieuenctid</a:t>
            </a:r>
            <a:r>
              <a:rPr lang="en-GB" dirty="0"/>
              <a:t> </a:t>
            </a:r>
            <a:r>
              <a:rPr lang="en-GB" dirty="0" err="1"/>
              <a:t>yno</a:t>
            </a:r>
            <a:r>
              <a:rPr lang="en-GB" dirty="0"/>
              <a:t> </a:t>
            </a:r>
            <a:r>
              <a:rPr lang="en-GB" dirty="0" err="1"/>
              <a:t>i</a:t>
            </a:r>
            <a:r>
              <a:rPr lang="en-GB" dirty="0"/>
              <a:t> </a:t>
            </a:r>
            <a:r>
              <a:rPr lang="en-GB" dirty="0" err="1"/>
              <a:t>wrando</a:t>
            </a:r>
            <a:r>
              <a:rPr lang="en-GB" dirty="0"/>
              <a:t> </a:t>
            </a:r>
            <a:r>
              <a:rPr lang="en-GB" dirty="0" err="1"/>
              <a:t>ar</a:t>
            </a:r>
            <a:r>
              <a:rPr lang="en-GB" dirty="0"/>
              <a:t> </a:t>
            </a:r>
            <a:r>
              <a:rPr lang="en-GB" dirty="0" err="1"/>
              <a:t>unrhyw</a:t>
            </a:r>
            <a:r>
              <a:rPr lang="en-GB" dirty="0"/>
              <a:t> </a:t>
            </a:r>
            <a:r>
              <a:rPr lang="en-GB" dirty="0" err="1"/>
              <a:t>bryderon</a:t>
            </a:r>
            <a:r>
              <a:rPr lang="en-GB" dirty="0"/>
              <a:t>.</a:t>
            </a:r>
          </a:p>
        </p:txBody>
      </p:sp>
      <p:sp>
        <p:nvSpPr>
          <p:cNvPr id="4" name="Content Placeholder 3">
            <a:extLst>
              <a:ext uri="{FF2B5EF4-FFF2-40B4-BE49-F238E27FC236}">
                <a16:creationId xmlns:a16="http://schemas.microsoft.com/office/drawing/2014/main" id="{0FD200A3-5D75-2481-1481-061FC9CB96E5}"/>
              </a:ext>
            </a:extLst>
          </p:cNvPr>
          <p:cNvSpPr>
            <a:spLocks noGrp="1"/>
          </p:cNvSpPr>
          <p:nvPr>
            <p:ph sz="half" idx="2"/>
          </p:nvPr>
        </p:nvSpPr>
        <p:spPr>
          <a:xfrm>
            <a:off x="6197600" y="1825625"/>
            <a:ext cx="5156200" cy="4133526"/>
          </a:xfrm>
        </p:spPr>
        <p:txBody>
          <a:bodyPr>
            <a:normAutofit fontScale="47500" lnSpcReduction="20000"/>
          </a:bodyPr>
          <a:lstStyle/>
          <a:p>
            <a:pPr eaLnBrk="1" hangingPunct="1">
              <a:lnSpc>
                <a:spcPct val="120000"/>
              </a:lnSpc>
            </a:pPr>
            <a:r>
              <a:rPr lang="en-GB" altLang="en-US" sz="2900" dirty="0">
                <a:solidFill>
                  <a:schemeClr val="accent5">
                    <a:lumMod val="75000"/>
                  </a:schemeClr>
                </a:solidFill>
              </a:rPr>
              <a:t>Open to all people aged 11-25 years old, and are places where young people can go to meet friends, make new friends, experience new activities and learn. </a:t>
            </a:r>
          </a:p>
          <a:p>
            <a:pPr eaLnBrk="1" hangingPunct="1">
              <a:lnSpc>
                <a:spcPct val="120000"/>
              </a:lnSpc>
            </a:pPr>
            <a:r>
              <a:rPr lang="en-GB" altLang="en-US" sz="2900" dirty="0">
                <a:solidFill>
                  <a:schemeClr val="accent5">
                    <a:lumMod val="75000"/>
                  </a:schemeClr>
                </a:solidFill>
              </a:rPr>
              <a:t>Youth workers will encourage young people to join in the club's programme where they could learn new skills</a:t>
            </a:r>
          </a:p>
          <a:p>
            <a:pPr lvl="1">
              <a:lnSpc>
                <a:spcPct val="120000"/>
              </a:lnSpc>
            </a:pPr>
            <a:r>
              <a:rPr lang="en-GB" altLang="en-US" sz="2500" dirty="0">
                <a:solidFill>
                  <a:schemeClr val="accent5">
                    <a:lumMod val="75000"/>
                  </a:schemeClr>
                </a:solidFill>
              </a:rPr>
              <a:t>For example music or computing, organisational skills through planning a trip away. </a:t>
            </a:r>
          </a:p>
          <a:p>
            <a:pPr eaLnBrk="1" hangingPunct="1">
              <a:lnSpc>
                <a:spcPct val="120000"/>
              </a:lnSpc>
            </a:pPr>
            <a:r>
              <a:rPr lang="en-GB" altLang="en-US" sz="2900" dirty="0">
                <a:solidFill>
                  <a:schemeClr val="accent5">
                    <a:lumMod val="75000"/>
                  </a:schemeClr>
                </a:solidFill>
              </a:rPr>
              <a:t>Youth workers will consult with the young people when it comes to preparing the youth club’s programme.</a:t>
            </a:r>
          </a:p>
          <a:p>
            <a:pPr lvl="1">
              <a:lnSpc>
                <a:spcPct val="120000"/>
              </a:lnSpc>
            </a:pPr>
            <a:r>
              <a:rPr lang="en-GB" altLang="en-US" sz="2500" dirty="0">
                <a:solidFill>
                  <a:schemeClr val="accent5">
                    <a:lumMod val="75000"/>
                  </a:schemeClr>
                </a:solidFill>
              </a:rPr>
              <a:t>Why is this important?</a:t>
            </a:r>
          </a:p>
          <a:p>
            <a:pPr eaLnBrk="1" hangingPunct="1">
              <a:lnSpc>
                <a:spcPct val="120000"/>
              </a:lnSpc>
            </a:pPr>
            <a:r>
              <a:rPr lang="en-GB" altLang="en-US" sz="2900" dirty="0">
                <a:solidFill>
                  <a:schemeClr val="accent5">
                    <a:lumMod val="75000"/>
                  </a:schemeClr>
                </a:solidFill>
              </a:rPr>
              <a:t>A youth club is also somewhere for young people to relax</a:t>
            </a:r>
          </a:p>
          <a:p>
            <a:pPr eaLnBrk="1" hangingPunct="1">
              <a:lnSpc>
                <a:spcPct val="120000"/>
              </a:lnSpc>
            </a:pPr>
            <a:r>
              <a:rPr lang="en-GB" altLang="en-US" sz="2900" dirty="0">
                <a:solidFill>
                  <a:schemeClr val="accent5">
                    <a:lumMod val="75000"/>
                  </a:schemeClr>
                </a:solidFill>
              </a:rPr>
              <a:t>Many youth clubs/projects will have information pamphlets/designated information boards available to help a young person if they are having a problem at school or at home, and youth workers are there to listen to any concerns.</a:t>
            </a:r>
          </a:p>
          <a:p>
            <a:endParaRPr lang="en-GB" dirty="0"/>
          </a:p>
        </p:txBody>
      </p:sp>
    </p:spTree>
    <p:extLst>
      <p:ext uri="{BB962C8B-B14F-4D97-AF65-F5344CB8AC3E}">
        <p14:creationId xmlns:p14="http://schemas.microsoft.com/office/powerpoint/2010/main" val="36468696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rmAutofit/>
          </a:bodyPr>
          <a:lstStyle/>
          <a:p>
            <a:pPr eaLnBrk="1" hangingPunct="1"/>
            <a:r>
              <a:rPr lang="en-GB" altLang="en-US" b="1" dirty="0"/>
              <a:t>Gwaith Ieuenctid </a:t>
            </a:r>
            <a:r>
              <a:rPr lang="en-GB" altLang="en-US" b="1" dirty="0" err="1"/>
              <a:t>yn</a:t>
            </a:r>
            <a:r>
              <a:rPr lang="en-GB" altLang="en-US" b="1" dirty="0"/>
              <a:t> </a:t>
            </a:r>
            <a:r>
              <a:rPr lang="en-GB" altLang="en-US" b="1" dirty="0" err="1"/>
              <a:t>seiliedig</a:t>
            </a:r>
            <a:r>
              <a:rPr lang="en-GB" altLang="en-US" b="1" dirty="0"/>
              <a:t> </a:t>
            </a:r>
            <a:r>
              <a:rPr lang="en-GB" altLang="en-US" b="1" dirty="0" err="1"/>
              <a:t>ar</a:t>
            </a:r>
            <a:r>
              <a:rPr lang="en-GB" altLang="en-US" b="1" dirty="0"/>
              <a:t> </a:t>
            </a:r>
            <a:r>
              <a:rPr lang="en-GB" altLang="en-US" b="1" dirty="0" err="1"/>
              <a:t>faterion</a:t>
            </a:r>
            <a:br>
              <a:rPr lang="en-GB" altLang="en-US" b="1" dirty="0"/>
            </a:br>
            <a:r>
              <a:rPr lang="en-GB" altLang="en-US" b="1" dirty="0">
                <a:solidFill>
                  <a:schemeClr val="accent5">
                    <a:lumMod val="75000"/>
                  </a:schemeClr>
                </a:solidFill>
              </a:rPr>
              <a:t>Issue based Youth Work</a:t>
            </a:r>
          </a:p>
        </p:txBody>
      </p:sp>
      <p:sp>
        <p:nvSpPr>
          <p:cNvPr id="37891" name="Rectangle 4"/>
          <p:cNvSpPr>
            <a:spLocks noGrp="1" noChangeArrowheads="1"/>
          </p:cNvSpPr>
          <p:nvPr>
            <p:ph sz="half" idx="1"/>
          </p:nvPr>
        </p:nvSpPr>
        <p:spPr>
          <a:xfrm>
            <a:off x="838201" y="1645320"/>
            <a:ext cx="5181600" cy="4847553"/>
          </a:xfrm>
        </p:spPr>
        <p:txBody>
          <a:bodyPr>
            <a:noAutofit/>
          </a:bodyPr>
          <a:lstStyle/>
          <a:p>
            <a:pPr>
              <a:lnSpc>
                <a:spcPct val="100000"/>
              </a:lnSpc>
            </a:pPr>
            <a:r>
              <a:rPr lang="en-GB" altLang="en-US" sz="1400" dirty="0"/>
              <a:t>Mae </a:t>
            </a:r>
            <a:r>
              <a:rPr lang="en-GB" altLang="en-US" sz="1400" dirty="0" err="1"/>
              <a:t>gweithwyr</a:t>
            </a:r>
            <a:r>
              <a:rPr lang="en-GB" altLang="en-US" sz="1400" dirty="0"/>
              <a:t> </a:t>
            </a:r>
            <a:r>
              <a:rPr lang="en-GB" altLang="en-US" sz="1400" dirty="0" err="1"/>
              <a:t>ieuenctid</a:t>
            </a:r>
            <a:r>
              <a:rPr lang="en-GB" altLang="en-US" sz="1400" dirty="0"/>
              <a:t> a </a:t>
            </a:r>
            <a:r>
              <a:rPr lang="en-GB" altLang="en-US" sz="1400" dirty="0" err="1"/>
              <a:t>sefydliadau</a:t>
            </a:r>
            <a:r>
              <a:rPr lang="en-GB" altLang="en-US" sz="1400" dirty="0"/>
              <a:t> </a:t>
            </a:r>
            <a:r>
              <a:rPr lang="en-GB" altLang="en-US" sz="1400" dirty="0" err="1"/>
              <a:t>gwaith</a:t>
            </a:r>
            <a:r>
              <a:rPr lang="en-GB" altLang="en-US" sz="1400" dirty="0"/>
              <a:t> </a:t>
            </a:r>
            <a:r>
              <a:rPr lang="en-GB" altLang="en-US" sz="1400" dirty="0" err="1"/>
              <a:t>ieuenctid</a:t>
            </a:r>
            <a:r>
              <a:rPr lang="en-GB" altLang="en-US" sz="1400" dirty="0"/>
              <a:t> </a:t>
            </a:r>
            <a:r>
              <a:rPr lang="en-GB" altLang="en-US" sz="1400" dirty="0" err="1"/>
              <a:t>yn</a:t>
            </a:r>
            <a:r>
              <a:rPr lang="en-GB" altLang="en-US" sz="1400" dirty="0"/>
              <a:t> </a:t>
            </a:r>
            <a:r>
              <a:rPr lang="en-GB" altLang="en-US" sz="1400" dirty="0" err="1"/>
              <a:t>ymgysylltu</a:t>
            </a:r>
            <a:r>
              <a:rPr lang="en-GB" altLang="en-US" sz="1400" dirty="0"/>
              <a:t> â </a:t>
            </a:r>
            <a:r>
              <a:rPr lang="en-GB" altLang="en-US" sz="1400" dirty="0" err="1"/>
              <a:t>phobl</a:t>
            </a:r>
            <a:r>
              <a:rPr lang="en-GB" altLang="en-US" sz="1400" dirty="0"/>
              <a:t> </a:t>
            </a:r>
            <a:r>
              <a:rPr lang="en-GB" altLang="en-US" sz="1400" dirty="0" err="1"/>
              <a:t>ifanc</a:t>
            </a:r>
            <a:r>
              <a:rPr lang="en-GB" altLang="en-US" sz="1400" dirty="0"/>
              <a:t> </a:t>
            </a:r>
            <a:r>
              <a:rPr lang="en-GB" altLang="en-US" sz="1400" dirty="0" err="1"/>
              <a:t>mewn</a:t>
            </a:r>
            <a:r>
              <a:rPr lang="en-GB" altLang="en-US" sz="1400" dirty="0"/>
              <a:t> </a:t>
            </a:r>
            <a:r>
              <a:rPr lang="en-GB" altLang="en-US" sz="1400" dirty="0" err="1"/>
              <a:t>amrywiaeth</a:t>
            </a:r>
            <a:r>
              <a:rPr lang="en-GB" altLang="en-US" sz="1400" dirty="0"/>
              <a:t> o </a:t>
            </a:r>
            <a:r>
              <a:rPr lang="en-GB" altLang="en-US" sz="1400" dirty="0" err="1"/>
              <a:t>waith</a:t>
            </a:r>
            <a:r>
              <a:rPr lang="en-GB" altLang="en-US" sz="1400" dirty="0"/>
              <a:t> </a:t>
            </a:r>
            <a:r>
              <a:rPr lang="en-GB" altLang="en-US" sz="1400" dirty="0" err="1"/>
              <a:t>sy'n</a:t>
            </a:r>
            <a:r>
              <a:rPr lang="en-GB" altLang="en-US" sz="1400" dirty="0"/>
              <a:t> </a:t>
            </a:r>
            <a:r>
              <a:rPr lang="en-GB" altLang="en-US" sz="1400" dirty="0" err="1"/>
              <a:t>seiliedig</a:t>
            </a:r>
            <a:r>
              <a:rPr lang="en-GB" altLang="en-US" sz="1400" dirty="0"/>
              <a:t> </a:t>
            </a:r>
            <a:r>
              <a:rPr lang="en-GB" altLang="en-US" sz="1400" dirty="0" err="1"/>
              <a:t>ar</a:t>
            </a:r>
            <a:r>
              <a:rPr lang="en-GB" altLang="en-US" sz="1400" dirty="0"/>
              <a:t> </a:t>
            </a:r>
            <a:r>
              <a:rPr lang="en-GB" altLang="en-US" sz="1400" dirty="0" err="1"/>
              <a:t>faterion</a:t>
            </a:r>
            <a:r>
              <a:rPr lang="en-GB" altLang="en-US" sz="1400" dirty="0"/>
              <a:t>. </a:t>
            </a:r>
            <a:r>
              <a:rPr lang="en-GB" altLang="en-US" sz="1400" dirty="0" err="1"/>
              <a:t>Mae'r</a:t>
            </a:r>
            <a:r>
              <a:rPr lang="en-GB" altLang="en-US" sz="1400" dirty="0"/>
              <a:t> </a:t>
            </a:r>
            <a:r>
              <a:rPr lang="en-GB" altLang="en-US" sz="1400" dirty="0" err="1"/>
              <a:t>prosiectau</a:t>
            </a:r>
            <a:r>
              <a:rPr lang="en-GB" altLang="en-US" sz="1400" dirty="0"/>
              <a:t> </a:t>
            </a:r>
            <a:r>
              <a:rPr lang="en-GB" altLang="en-US" sz="1400" dirty="0" err="1"/>
              <a:t>a'r</a:t>
            </a:r>
            <a:r>
              <a:rPr lang="en-GB" altLang="en-US" sz="1400" dirty="0"/>
              <a:t> </a:t>
            </a:r>
            <a:r>
              <a:rPr lang="en-GB" altLang="en-US" sz="1400" dirty="0" err="1"/>
              <a:t>rhaglenni</a:t>
            </a:r>
            <a:r>
              <a:rPr lang="en-GB" altLang="en-US" sz="1400" dirty="0"/>
              <a:t> </a:t>
            </a:r>
            <a:r>
              <a:rPr lang="en-GB" altLang="en-US" sz="1400" dirty="0" err="1"/>
              <a:t>strwythuredig</a:t>
            </a:r>
            <a:r>
              <a:rPr lang="en-GB" altLang="en-US" sz="1400" dirty="0"/>
              <a:t> ac </a:t>
            </a:r>
            <a:r>
              <a:rPr lang="en-GB" altLang="en-US" sz="1400" dirty="0" err="1"/>
              <a:t>anffurfiol</a:t>
            </a:r>
            <a:r>
              <a:rPr lang="en-GB" altLang="en-US" sz="1400" dirty="0"/>
              <a:t> </a:t>
            </a:r>
            <a:r>
              <a:rPr lang="en-GB" altLang="en-US" sz="1400" dirty="0" err="1"/>
              <a:t>hyn</a:t>
            </a:r>
            <a:r>
              <a:rPr lang="en-GB" altLang="en-US" sz="1400" dirty="0"/>
              <a:t> </a:t>
            </a:r>
            <a:r>
              <a:rPr lang="en-GB" altLang="en-US" sz="1400" dirty="0" err="1"/>
              <a:t>yn</a:t>
            </a:r>
            <a:r>
              <a:rPr lang="en-GB" altLang="en-US" sz="1400" dirty="0"/>
              <a:t> </a:t>
            </a:r>
            <a:r>
              <a:rPr lang="en-GB" altLang="en-US" sz="1400" dirty="0" err="1"/>
              <a:t>aml</a:t>
            </a:r>
            <a:r>
              <a:rPr lang="en-GB" altLang="en-US" sz="1400" dirty="0"/>
              <a:t> </a:t>
            </a:r>
            <a:r>
              <a:rPr lang="en-GB" altLang="en-US" sz="1400" dirty="0" err="1"/>
              <a:t>yn</a:t>
            </a:r>
            <a:r>
              <a:rPr lang="en-GB" altLang="en-US" sz="1400" dirty="0"/>
              <a:t> </a:t>
            </a:r>
            <a:r>
              <a:rPr lang="en-GB" altLang="en-US" sz="1400" dirty="0" err="1"/>
              <a:t>cael</a:t>
            </a:r>
            <a:r>
              <a:rPr lang="en-GB" altLang="en-US" sz="1400" dirty="0"/>
              <a:t> </a:t>
            </a:r>
            <a:r>
              <a:rPr lang="en-GB" altLang="en-US" sz="1400" dirty="0" err="1"/>
              <a:t>eu</a:t>
            </a:r>
            <a:r>
              <a:rPr lang="en-GB" altLang="en-US" sz="1400" dirty="0"/>
              <a:t> </a:t>
            </a:r>
            <a:r>
              <a:rPr lang="en-GB" altLang="en-US" sz="1400" dirty="0" err="1"/>
              <a:t>datblygu</a:t>
            </a:r>
            <a:r>
              <a:rPr lang="en-GB" altLang="en-US" sz="1400" dirty="0"/>
              <a:t> </a:t>
            </a:r>
            <a:r>
              <a:rPr lang="en-GB" altLang="en-US" sz="1400" dirty="0" err="1"/>
              <a:t>mewn</a:t>
            </a:r>
            <a:r>
              <a:rPr lang="en-GB" altLang="en-US" sz="1400" dirty="0"/>
              <a:t> </a:t>
            </a:r>
            <a:r>
              <a:rPr lang="en-GB" altLang="en-US" sz="1400" dirty="0" err="1"/>
              <a:t>partneriaeth</a:t>
            </a:r>
            <a:r>
              <a:rPr lang="en-GB" altLang="en-US" sz="1400" dirty="0"/>
              <a:t> â </a:t>
            </a:r>
            <a:r>
              <a:rPr lang="en-GB" altLang="en-US" sz="1400" dirty="0" err="1"/>
              <a:t>phobl</a:t>
            </a:r>
            <a:r>
              <a:rPr lang="en-GB" altLang="en-US" sz="1400" dirty="0"/>
              <a:t> </a:t>
            </a:r>
            <a:r>
              <a:rPr lang="en-GB" altLang="en-US" sz="1400" dirty="0" err="1"/>
              <a:t>ifanc</a:t>
            </a:r>
            <a:r>
              <a:rPr lang="en-GB" altLang="en-US" sz="1400" dirty="0"/>
              <a:t> ac </a:t>
            </a:r>
            <a:r>
              <a:rPr lang="en-GB" altLang="en-US" sz="1400" dirty="0" err="1"/>
              <a:t>yn</a:t>
            </a:r>
            <a:r>
              <a:rPr lang="en-GB" altLang="en-US" sz="1400" dirty="0"/>
              <a:t> </a:t>
            </a:r>
            <a:r>
              <a:rPr lang="en-GB" altLang="en-US" sz="1400" dirty="0" err="1"/>
              <a:t>mynd</a:t>
            </a:r>
            <a:r>
              <a:rPr lang="en-GB" altLang="en-US" sz="1400" dirty="0"/>
              <a:t> </a:t>
            </a:r>
            <a:r>
              <a:rPr lang="en-GB" altLang="en-US" sz="1400" dirty="0" err="1"/>
              <a:t>i'r</a:t>
            </a:r>
            <a:r>
              <a:rPr lang="en-GB" altLang="en-US" sz="1400" dirty="0"/>
              <a:t> </a:t>
            </a:r>
            <a:r>
              <a:rPr lang="en-GB" altLang="en-US" sz="1400" dirty="0" err="1"/>
              <a:t>afael</a:t>
            </a:r>
            <a:r>
              <a:rPr lang="en-GB" altLang="en-US" sz="1400" dirty="0"/>
              <a:t> â </a:t>
            </a:r>
            <a:r>
              <a:rPr lang="en-GB" altLang="en-US" sz="1400" dirty="0" err="1"/>
              <a:t>materion</a:t>
            </a:r>
            <a:r>
              <a:rPr lang="en-GB" altLang="en-US" sz="1400" dirty="0"/>
              <a:t> y </a:t>
            </a:r>
            <a:r>
              <a:rPr lang="en-GB" altLang="en-US" sz="1400" dirty="0" err="1"/>
              <a:t>mae'r</a:t>
            </a:r>
            <a:r>
              <a:rPr lang="en-GB" altLang="en-US" sz="1400" dirty="0"/>
              <a:t> </a:t>
            </a:r>
            <a:r>
              <a:rPr lang="en-GB" altLang="en-US" sz="1400" dirty="0" err="1"/>
              <a:t>bobl</a:t>
            </a:r>
            <a:r>
              <a:rPr lang="en-GB" altLang="en-US" sz="1400" dirty="0"/>
              <a:t> </a:t>
            </a:r>
            <a:r>
              <a:rPr lang="en-GB" altLang="en-US" sz="1400" dirty="0" err="1"/>
              <a:t>ifanc</a:t>
            </a:r>
            <a:r>
              <a:rPr lang="en-GB" altLang="en-US" sz="1400" dirty="0"/>
              <a:t> </a:t>
            </a:r>
            <a:r>
              <a:rPr lang="en-GB" altLang="en-US" sz="1400" dirty="0" err="1"/>
              <a:t>wedi</a:t>
            </a:r>
            <a:r>
              <a:rPr lang="en-GB" altLang="en-US" sz="1400" dirty="0"/>
              <a:t> nodi </a:t>
            </a:r>
            <a:r>
              <a:rPr lang="en-GB" altLang="en-US" sz="1400" dirty="0" err="1"/>
              <a:t>eu</a:t>
            </a:r>
            <a:r>
              <a:rPr lang="en-GB" altLang="en-US" sz="1400" dirty="0"/>
              <a:t> bod o </a:t>
            </a:r>
            <a:r>
              <a:rPr lang="en-GB" altLang="en-US" sz="1400" dirty="0" err="1"/>
              <a:t>ddiddordeb</a:t>
            </a:r>
            <a:r>
              <a:rPr lang="en-GB" altLang="en-US" sz="1400" dirty="0"/>
              <a:t> neu o </a:t>
            </a:r>
            <a:r>
              <a:rPr lang="en-GB" altLang="en-US" sz="1400" dirty="0" err="1"/>
              <a:t>bwys</a:t>
            </a:r>
            <a:r>
              <a:rPr lang="en-GB" altLang="en-US" sz="1400" dirty="0"/>
              <a:t> </a:t>
            </a:r>
            <a:r>
              <a:rPr lang="en-GB" altLang="en-US" sz="1400" dirty="0" err="1"/>
              <a:t>iddynt</a:t>
            </a:r>
            <a:r>
              <a:rPr lang="en-GB" altLang="en-US" sz="1400" dirty="0"/>
              <a:t>. Mae </a:t>
            </a:r>
            <a:r>
              <a:rPr lang="en-GB" altLang="en-US" sz="1400" dirty="0" err="1"/>
              <a:t>rhai</a:t>
            </a:r>
            <a:r>
              <a:rPr lang="en-GB" altLang="en-US" sz="1400" dirty="0"/>
              <a:t> </a:t>
            </a:r>
            <a:r>
              <a:rPr lang="en-GB" altLang="en-US" sz="1400" dirty="0" err="1"/>
              <a:t>o'r</a:t>
            </a:r>
            <a:r>
              <a:rPr lang="en-GB" altLang="en-US" sz="1400" dirty="0"/>
              <a:t> </a:t>
            </a:r>
            <a:r>
              <a:rPr lang="en-GB" altLang="en-US" sz="1400" dirty="0" err="1"/>
              <a:t>rhaglenni</a:t>
            </a:r>
            <a:r>
              <a:rPr lang="en-GB" altLang="en-US" sz="1400" dirty="0"/>
              <a:t> </a:t>
            </a:r>
            <a:r>
              <a:rPr lang="en-GB" altLang="en-US" sz="1400" dirty="0" err="1"/>
              <a:t>hyn</a:t>
            </a:r>
            <a:r>
              <a:rPr lang="en-GB" altLang="en-US" sz="1400" dirty="0"/>
              <a:t> </a:t>
            </a:r>
            <a:r>
              <a:rPr lang="en-GB" altLang="en-US" sz="1400" dirty="0" err="1"/>
              <a:t>wedi'u</a:t>
            </a:r>
            <a:r>
              <a:rPr lang="en-GB" altLang="en-US" sz="1400" dirty="0"/>
              <a:t> </a:t>
            </a:r>
            <a:r>
              <a:rPr lang="en-GB" altLang="en-US" sz="1400" dirty="0" err="1"/>
              <a:t>hachredu</a:t>
            </a:r>
            <a:r>
              <a:rPr lang="en-GB" altLang="en-US" sz="1400" dirty="0"/>
              <a:t>.</a:t>
            </a:r>
          </a:p>
          <a:p>
            <a:pPr>
              <a:lnSpc>
                <a:spcPct val="100000"/>
              </a:lnSpc>
            </a:pPr>
            <a:r>
              <a:rPr lang="en-GB" altLang="en-US" sz="1400" dirty="0"/>
              <a:t>Mae </a:t>
            </a:r>
            <a:r>
              <a:rPr lang="en-GB" altLang="en-US" sz="1400" dirty="0" err="1"/>
              <a:t>pobl</a:t>
            </a:r>
            <a:r>
              <a:rPr lang="en-GB" altLang="en-US" sz="1400" dirty="0"/>
              <a:t> </a:t>
            </a:r>
            <a:r>
              <a:rPr lang="en-GB" altLang="en-US" sz="1400" dirty="0" err="1"/>
              <a:t>ifanc</a:t>
            </a:r>
            <a:r>
              <a:rPr lang="en-GB" altLang="en-US" sz="1400" dirty="0"/>
              <a:t> </a:t>
            </a:r>
            <a:r>
              <a:rPr lang="en-GB" altLang="en-US" sz="1400" dirty="0" err="1"/>
              <a:t>yn</a:t>
            </a:r>
            <a:r>
              <a:rPr lang="en-GB" altLang="en-US" sz="1400" dirty="0"/>
              <a:t> </a:t>
            </a:r>
            <a:r>
              <a:rPr lang="en-GB" altLang="en-US" sz="1400" dirty="0" err="1"/>
              <a:t>wynebu</a:t>
            </a:r>
            <a:r>
              <a:rPr lang="en-GB" altLang="en-US" sz="1400" dirty="0"/>
              <a:t> </a:t>
            </a:r>
            <a:r>
              <a:rPr lang="en-GB" altLang="en-US" sz="1400" dirty="0" err="1"/>
              <a:t>amrywiaeth</a:t>
            </a:r>
            <a:r>
              <a:rPr lang="en-GB" altLang="en-US" sz="1400" dirty="0"/>
              <a:t> o </a:t>
            </a:r>
            <a:r>
              <a:rPr lang="en-GB" altLang="en-US" sz="1400" dirty="0" err="1"/>
              <a:t>faterion</a:t>
            </a:r>
            <a:r>
              <a:rPr lang="en-GB" altLang="en-US" sz="1400" dirty="0"/>
              <a:t> </a:t>
            </a:r>
            <a:r>
              <a:rPr lang="en-GB" altLang="en-US" sz="1400" dirty="0" err="1"/>
              <a:t>wrth</a:t>
            </a:r>
            <a:r>
              <a:rPr lang="en-GB" altLang="en-US" sz="1400" dirty="0"/>
              <a:t> </a:t>
            </a:r>
            <a:r>
              <a:rPr lang="en-GB" altLang="en-US" sz="1400" dirty="0" err="1"/>
              <a:t>iddynt</a:t>
            </a:r>
            <a:r>
              <a:rPr lang="en-GB" altLang="en-US" sz="1400" dirty="0"/>
              <a:t> </a:t>
            </a:r>
            <a:r>
              <a:rPr lang="en-GB" altLang="en-US" sz="1400" dirty="0" err="1"/>
              <a:t>symud</a:t>
            </a:r>
            <a:r>
              <a:rPr lang="en-GB" altLang="en-US" sz="1400" dirty="0"/>
              <a:t> </a:t>
            </a:r>
            <a:r>
              <a:rPr lang="en-GB" altLang="en-US" sz="1400" dirty="0" err="1"/>
              <a:t>ymlaen</a:t>
            </a:r>
            <a:r>
              <a:rPr lang="en-GB" altLang="en-US" sz="1400" dirty="0"/>
              <a:t> </a:t>
            </a:r>
            <a:r>
              <a:rPr lang="en-GB" altLang="en-US" sz="1400" dirty="0" err="1"/>
              <a:t>trwy</a:t>
            </a:r>
            <a:r>
              <a:rPr lang="en-GB" altLang="en-US" sz="1400" dirty="0"/>
              <a:t> </a:t>
            </a:r>
            <a:r>
              <a:rPr lang="en-GB" altLang="en-US" sz="1400" dirty="0" err="1"/>
              <a:t>lencyndod</a:t>
            </a:r>
            <a:r>
              <a:rPr lang="en-GB" altLang="en-US" sz="1400" dirty="0"/>
              <a:t>. Mae Gwaith Ieuenctid </a:t>
            </a:r>
            <a:r>
              <a:rPr lang="en-GB" altLang="en-US" sz="1400" dirty="0" err="1"/>
              <a:t>yn</a:t>
            </a:r>
            <a:r>
              <a:rPr lang="en-GB" altLang="en-US" sz="1400" dirty="0"/>
              <a:t> </a:t>
            </a:r>
            <a:r>
              <a:rPr lang="en-GB" altLang="en-US" sz="1400" dirty="0" err="1"/>
              <a:t>cynnig</a:t>
            </a:r>
            <a:r>
              <a:rPr lang="en-GB" altLang="en-US" sz="1400" dirty="0"/>
              <a:t> </a:t>
            </a:r>
            <a:r>
              <a:rPr lang="en-GB" altLang="en-US" sz="1400" dirty="0" err="1"/>
              <a:t>gwybodaeth</a:t>
            </a:r>
            <a:r>
              <a:rPr lang="en-GB" altLang="en-US" sz="1400" dirty="0"/>
              <a:t>, </a:t>
            </a:r>
            <a:r>
              <a:rPr lang="en-GB" altLang="en-US" sz="1400" dirty="0" err="1"/>
              <a:t>cefnogaeth</a:t>
            </a:r>
            <a:r>
              <a:rPr lang="en-GB" altLang="en-US" sz="1400" dirty="0"/>
              <a:t> a </a:t>
            </a:r>
            <a:r>
              <a:rPr lang="en-GB" altLang="en-US" sz="1400" dirty="0" err="1"/>
              <a:t>chyngor</a:t>
            </a:r>
            <a:r>
              <a:rPr lang="en-GB" altLang="en-US" sz="1400" dirty="0"/>
              <a:t> </a:t>
            </a:r>
            <a:r>
              <a:rPr lang="en-GB" altLang="en-US" sz="1400" dirty="0" err="1"/>
              <a:t>iddynt</a:t>
            </a:r>
            <a:r>
              <a:rPr lang="en-GB" altLang="en-US" sz="1400" dirty="0"/>
              <a:t> </a:t>
            </a:r>
            <a:r>
              <a:rPr lang="en-GB" altLang="en-US" sz="1400" dirty="0" err="1"/>
              <a:t>i'w</a:t>
            </a:r>
            <a:r>
              <a:rPr lang="en-GB" altLang="en-US" sz="1400" dirty="0"/>
              <a:t> </a:t>
            </a:r>
            <a:r>
              <a:rPr lang="en-GB" altLang="en-US" sz="1400" dirty="0" err="1"/>
              <a:t>helpu</a:t>
            </a:r>
            <a:r>
              <a:rPr lang="en-GB" altLang="en-US" sz="1400" dirty="0"/>
              <a:t> </a:t>
            </a:r>
            <a:r>
              <a:rPr lang="en-GB" altLang="en-US" sz="1400" dirty="0" err="1"/>
              <a:t>trwy</a:t>
            </a:r>
            <a:r>
              <a:rPr lang="en-GB" altLang="en-US" sz="1400" dirty="0"/>
              <a:t> </a:t>
            </a:r>
            <a:r>
              <a:rPr lang="en-GB" altLang="en-US" sz="1400" dirty="0" err="1"/>
              <a:t>gyfnod</a:t>
            </a:r>
            <a:r>
              <a:rPr lang="en-GB" altLang="en-US" sz="1400" dirty="0"/>
              <a:t> a all </a:t>
            </a:r>
            <a:r>
              <a:rPr lang="en-GB" altLang="en-US" sz="1400" dirty="0" err="1"/>
              <a:t>fod</a:t>
            </a:r>
            <a:r>
              <a:rPr lang="en-GB" altLang="en-US" sz="1400" dirty="0"/>
              <a:t> </a:t>
            </a:r>
            <a:r>
              <a:rPr lang="en-GB" altLang="en-US" sz="1400" dirty="0" err="1"/>
              <a:t>yn</a:t>
            </a:r>
            <a:r>
              <a:rPr lang="en-GB" altLang="en-US" sz="1400" dirty="0"/>
              <a:t> </a:t>
            </a:r>
            <a:r>
              <a:rPr lang="en-GB" altLang="en-US" sz="1400" dirty="0" err="1"/>
              <a:t>anodd</a:t>
            </a:r>
            <a:r>
              <a:rPr lang="en-GB" altLang="en-US" sz="1400" dirty="0"/>
              <a:t> a </a:t>
            </a:r>
            <a:r>
              <a:rPr lang="en-GB" altLang="en-US" sz="1400" dirty="0" err="1"/>
              <a:t>dryslyd</a:t>
            </a:r>
            <a:r>
              <a:rPr lang="en-GB" altLang="en-US" sz="1400" dirty="0"/>
              <a:t> </a:t>
            </a:r>
            <a:r>
              <a:rPr lang="en-GB" altLang="en-US" sz="1400" dirty="0" err="1"/>
              <a:t>yn</a:t>
            </a:r>
            <a:r>
              <a:rPr lang="en-GB" altLang="en-US" sz="1400" dirty="0"/>
              <a:t> </a:t>
            </a:r>
            <a:r>
              <a:rPr lang="en-GB" altLang="en-US" sz="1400" dirty="0" err="1"/>
              <a:t>eu</a:t>
            </a:r>
            <a:r>
              <a:rPr lang="en-GB" altLang="en-US" sz="1400" dirty="0"/>
              <a:t> </a:t>
            </a:r>
            <a:r>
              <a:rPr lang="en-GB" altLang="en-US" sz="1400" dirty="0" err="1"/>
              <a:t>bywydau</a:t>
            </a:r>
            <a:r>
              <a:rPr lang="en-GB" altLang="en-US" sz="1400" dirty="0"/>
              <a:t>. Ei nod </a:t>
            </a:r>
            <a:r>
              <a:rPr lang="en-GB" altLang="en-US" sz="1400" dirty="0" err="1"/>
              <a:t>yw</a:t>
            </a:r>
            <a:r>
              <a:rPr lang="en-GB" altLang="en-US" sz="1400" dirty="0"/>
              <a:t> </a:t>
            </a:r>
            <a:r>
              <a:rPr lang="en-GB" altLang="en-US" sz="1400" dirty="0" err="1"/>
              <a:t>codi</a:t>
            </a:r>
            <a:r>
              <a:rPr lang="en-GB" altLang="en-US" sz="1400" dirty="0"/>
              <a:t> </a:t>
            </a:r>
            <a:r>
              <a:rPr lang="en-GB" altLang="en-US" sz="1400" dirty="0" err="1"/>
              <a:t>eu</a:t>
            </a:r>
            <a:r>
              <a:rPr lang="en-GB" altLang="en-US" sz="1400" dirty="0"/>
              <a:t> </a:t>
            </a:r>
            <a:r>
              <a:rPr lang="en-GB" altLang="en-US" sz="1400" dirty="0" err="1"/>
              <a:t>hymwybyddiaeth</a:t>
            </a:r>
            <a:r>
              <a:rPr lang="en-GB" altLang="en-US" sz="1400" dirty="0"/>
              <a:t> </a:t>
            </a:r>
            <a:r>
              <a:rPr lang="en-GB" altLang="en-US" sz="1400" dirty="0" err="1"/>
              <a:t>a'u</a:t>
            </a:r>
            <a:r>
              <a:rPr lang="en-GB" altLang="en-US" sz="1400" dirty="0"/>
              <a:t> </a:t>
            </a:r>
            <a:r>
              <a:rPr lang="en-GB" altLang="en-US" sz="1400" dirty="0" err="1"/>
              <a:t>dealltwriaeth</a:t>
            </a:r>
            <a:r>
              <a:rPr lang="en-GB" altLang="en-US" sz="1400" dirty="0"/>
              <a:t> </a:t>
            </a:r>
            <a:r>
              <a:rPr lang="en-GB" altLang="en-US" sz="1400" dirty="0" err="1"/>
              <a:t>fel</a:t>
            </a:r>
            <a:r>
              <a:rPr lang="en-GB" altLang="en-US" sz="1400" dirty="0"/>
              <a:t> y gallant </a:t>
            </a:r>
            <a:r>
              <a:rPr lang="en-GB" altLang="en-US" sz="1400" dirty="0" err="1"/>
              <a:t>wneud</a:t>
            </a:r>
            <a:r>
              <a:rPr lang="en-GB" altLang="en-US" sz="1400" dirty="0"/>
              <a:t> </a:t>
            </a:r>
            <a:r>
              <a:rPr lang="en-GB" altLang="en-US" sz="1400" dirty="0" err="1"/>
              <a:t>penderfyniadau</a:t>
            </a:r>
            <a:r>
              <a:rPr lang="en-GB" altLang="en-US" sz="1400" dirty="0"/>
              <a:t> </a:t>
            </a:r>
            <a:r>
              <a:rPr lang="en-GB" altLang="en-US" sz="1400" dirty="0" err="1"/>
              <a:t>gwybodus</a:t>
            </a:r>
            <a:r>
              <a:rPr lang="en-GB" altLang="en-US" sz="1400" dirty="0"/>
              <a:t> </a:t>
            </a:r>
            <a:r>
              <a:rPr lang="en-GB" altLang="en-US" sz="1400" dirty="0" err="1"/>
              <a:t>ar</a:t>
            </a:r>
            <a:r>
              <a:rPr lang="en-GB" altLang="en-US" sz="1400" dirty="0"/>
              <a:t> </a:t>
            </a:r>
            <a:r>
              <a:rPr lang="en-GB" altLang="en-US" sz="1400" dirty="0" err="1"/>
              <a:t>amrywiaeth</a:t>
            </a:r>
            <a:r>
              <a:rPr lang="en-GB" altLang="en-US" sz="1400" dirty="0"/>
              <a:t> o </a:t>
            </a:r>
            <a:r>
              <a:rPr lang="en-GB" altLang="en-US" sz="1400" dirty="0" err="1"/>
              <a:t>faterion</a:t>
            </a:r>
            <a:r>
              <a:rPr lang="en-GB" altLang="en-US" sz="1400" dirty="0"/>
              <a:t> </a:t>
            </a:r>
            <a:r>
              <a:rPr lang="en-GB" altLang="en-US" sz="1400" dirty="0" err="1"/>
              <a:t>sy'n</a:t>
            </a:r>
            <a:r>
              <a:rPr lang="en-GB" altLang="en-US" sz="1400" dirty="0"/>
              <a:t> </a:t>
            </a:r>
            <a:r>
              <a:rPr lang="en-GB" altLang="en-US" sz="1400" dirty="0" err="1"/>
              <a:t>effeithio</a:t>
            </a:r>
            <a:r>
              <a:rPr lang="en-GB" altLang="en-US" sz="1400" dirty="0"/>
              <a:t> </a:t>
            </a:r>
            <a:r>
              <a:rPr lang="en-GB" altLang="en-US" sz="1400" dirty="0" err="1"/>
              <a:t>ar</a:t>
            </a:r>
            <a:r>
              <a:rPr lang="en-GB" altLang="en-US" sz="1400" dirty="0"/>
              <a:t> </a:t>
            </a:r>
            <a:r>
              <a:rPr lang="en-GB" altLang="en-US" sz="1400" dirty="0" err="1"/>
              <a:t>eu</a:t>
            </a:r>
            <a:r>
              <a:rPr lang="en-GB" altLang="en-US" sz="1400" dirty="0"/>
              <a:t> </a:t>
            </a:r>
            <a:r>
              <a:rPr lang="en-GB" altLang="en-US" sz="1400" dirty="0" err="1"/>
              <a:t>bywydau</a:t>
            </a:r>
            <a:r>
              <a:rPr lang="en-GB" altLang="en-US" sz="1400" dirty="0"/>
              <a:t>.</a:t>
            </a:r>
          </a:p>
          <a:p>
            <a:pPr>
              <a:lnSpc>
                <a:spcPct val="100000"/>
              </a:lnSpc>
            </a:pPr>
            <a:r>
              <a:rPr lang="en-GB" altLang="en-US" sz="1400" dirty="0"/>
              <a:t>Mae </a:t>
            </a:r>
            <a:r>
              <a:rPr lang="en-GB" altLang="en-US" sz="1400" dirty="0" err="1"/>
              <a:t>gwaith</a:t>
            </a:r>
            <a:r>
              <a:rPr lang="en-GB" altLang="en-US" sz="1400" dirty="0"/>
              <a:t> </a:t>
            </a:r>
            <a:r>
              <a:rPr lang="en-GB" altLang="en-US" sz="1400" dirty="0" err="1"/>
              <a:t>sy'n</a:t>
            </a:r>
            <a:r>
              <a:rPr lang="en-GB" altLang="en-US" sz="1400" dirty="0"/>
              <a:t> </a:t>
            </a:r>
            <a:r>
              <a:rPr lang="en-GB" altLang="en-US" sz="1400" dirty="0" err="1"/>
              <a:t>seiliedig</a:t>
            </a:r>
            <a:r>
              <a:rPr lang="en-GB" altLang="en-US" sz="1400" dirty="0"/>
              <a:t> </a:t>
            </a:r>
            <a:r>
              <a:rPr lang="en-GB" altLang="en-US" sz="1400" dirty="0" err="1"/>
              <a:t>ar</a:t>
            </a:r>
            <a:r>
              <a:rPr lang="en-GB" altLang="en-US" sz="1400" dirty="0"/>
              <a:t> </a:t>
            </a:r>
            <a:r>
              <a:rPr lang="en-GB" altLang="en-US" sz="1400" dirty="0" err="1"/>
              <a:t>faterion</a:t>
            </a:r>
            <a:r>
              <a:rPr lang="en-GB" altLang="en-US" sz="1400" dirty="0"/>
              <a:t> </a:t>
            </a:r>
            <a:r>
              <a:rPr lang="en-GB" altLang="en-US" sz="1400" dirty="0" err="1"/>
              <a:t>yn</a:t>
            </a:r>
            <a:r>
              <a:rPr lang="en-GB" altLang="en-US" sz="1400" dirty="0"/>
              <a:t> </a:t>
            </a:r>
            <a:r>
              <a:rPr lang="en-GB" altLang="en-US" sz="1400" dirty="0" err="1"/>
              <a:t>aml</a:t>
            </a:r>
            <a:r>
              <a:rPr lang="en-GB" altLang="en-US" sz="1400" dirty="0"/>
              <a:t> </a:t>
            </a:r>
            <a:r>
              <a:rPr lang="en-GB" altLang="en-US" sz="1400" dirty="0" err="1"/>
              <a:t>yn</a:t>
            </a:r>
            <a:r>
              <a:rPr lang="en-GB" altLang="en-US" sz="1400" dirty="0"/>
              <a:t> </a:t>
            </a:r>
            <a:r>
              <a:rPr lang="en-GB" altLang="en-US" sz="1400" dirty="0" err="1"/>
              <a:t>cael</a:t>
            </a:r>
            <a:r>
              <a:rPr lang="en-GB" altLang="en-US" sz="1400" dirty="0"/>
              <a:t> </a:t>
            </a:r>
            <a:r>
              <a:rPr lang="en-GB" altLang="en-US" sz="1400" dirty="0" err="1"/>
              <a:t>ei</a:t>
            </a:r>
            <a:r>
              <a:rPr lang="en-GB" altLang="en-US" sz="1400" dirty="0"/>
              <a:t> </a:t>
            </a:r>
            <a:r>
              <a:rPr lang="en-GB" altLang="en-US" sz="1400" dirty="0" err="1"/>
              <a:t>gyflwyno</a:t>
            </a:r>
            <a:r>
              <a:rPr lang="en-GB" altLang="en-US" sz="1400" dirty="0"/>
              <a:t> </a:t>
            </a:r>
            <a:r>
              <a:rPr lang="en-GB" altLang="en-US" sz="1400" dirty="0" err="1"/>
              <a:t>fel</a:t>
            </a:r>
            <a:r>
              <a:rPr lang="en-GB" altLang="en-US" sz="1400" dirty="0"/>
              <a:t> </a:t>
            </a:r>
            <a:r>
              <a:rPr lang="en-GB" altLang="en-US" sz="1400" dirty="0" err="1"/>
              <a:t>rhan</a:t>
            </a:r>
            <a:r>
              <a:rPr lang="en-GB" altLang="en-US" sz="1400" dirty="0"/>
              <a:t> o </a:t>
            </a:r>
            <a:r>
              <a:rPr lang="en-GB" altLang="en-US" sz="1400" dirty="0" err="1"/>
              <a:t>raglen</a:t>
            </a:r>
            <a:r>
              <a:rPr lang="en-GB" altLang="en-US" sz="1400" dirty="0"/>
              <a:t> </a:t>
            </a:r>
            <a:r>
              <a:rPr lang="en-GB" altLang="en-US" sz="1400" dirty="0" err="1"/>
              <a:t>waith</a:t>
            </a:r>
            <a:r>
              <a:rPr lang="en-GB" altLang="en-US" sz="1400" dirty="0"/>
              <a:t> </a:t>
            </a:r>
            <a:r>
              <a:rPr lang="en-GB" altLang="en-US" sz="1400" dirty="0" err="1"/>
              <a:t>ieuenctid</a:t>
            </a:r>
            <a:r>
              <a:rPr lang="en-GB" altLang="en-US" sz="1400" dirty="0"/>
              <a:t> </a:t>
            </a:r>
            <a:r>
              <a:rPr lang="en-GB" altLang="en-US" sz="1400" dirty="0" err="1"/>
              <a:t>wedi'i</a:t>
            </a:r>
            <a:r>
              <a:rPr lang="en-GB" altLang="en-US" sz="1400" dirty="0"/>
              <a:t> </a:t>
            </a:r>
            <a:r>
              <a:rPr lang="en-GB" altLang="en-US" sz="1400" dirty="0" err="1"/>
              <a:t>chynllunio</a:t>
            </a:r>
            <a:r>
              <a:rPr lang="en-GB" altLang="en-US" sz="1400" dirty="0"/>
              <a:t>, </a:t>
            </a:r>
            <a:r>
              <a:rPr lang="en-GB" altLang="en-US" sz="1400" dirty="0" err="1"/>
              <a:t>ond</a:t>
            </a:r>
            <a:r>
              <a:rPr lang="en-GB" altLang="en-US" sz="1400" dirty="0"/>
              <a:t> gall </a:t>
            </a:r>
            <a:r>
              <a:rPr lang="en-GB" altLang="en-US" sz="1400" dirty="0" err="1"/>
              <a:t>hefyd</a:t>
            </a:r>
            <a:r>
              <a:rPr lang="en-GB" altLang="en-US" sz="1400" dirty="0"/>
              <a:t> </a:t>
            </a:r>
            <a:r>
              <a:rPr lang="en-GB" altLang="en-US" sz="1400" dirty="0" err="1"/>
              <a:t>fod</a:t>
            </a:r>
            <a:r>
              <a:rPr lang="en-GB" altLang="en-US" sz="1400" dirty="0"/>
              <a:t> </a:t>
            </a:r>
            <a:r>
              <a:rPr lang="en-GB" altLang="en-US" sz="1400" dirty="0" err="1"/>
              <a:t>yn</a:t>
            </a:r>
            <a:r>
              <a:rPr lang="en-GB" altLang="en-US" sz="1400" dirty="0"/>
              <a:t> </a:t>
            </a:r>
            <a:r>
              <a:rPr lang="en-GB" altLang="en-US" sz="1400" dirty="0" err="1"/>
              <a:t>rhan</a:t>
            </a:r>
            <a:r>
              <a:rPr lang="en-GB" altLang="en-US" sz="1400" dirty="0"/>
              <a:t> </a:t>
            </a:r>
            <a:r>
              <a:rPr lang="en-GB" altLang="en-US" sz="1400" dirty="0" err="1"/>
              <a:t>o'r</a:t>
            </a:r>
            <a:r>
              <a:rPr lang="en-GB" altLang="en-US" sz="1400" dirty="0"/>
              <a:t> </a:t>
            </a:r>
            <a:r>
              <a:rPr lang="en-GB" altLang="en-US" sz="1400" dirty="0" err="1"/>
              <a:t>trafodaethau</a:t>
            </a:r>
            <a:r>
              <a:rPr lang="en-GB" altLang="en-US" sz="1400" dirty="0"/>
              <a:t> </a:t>
            </a:r>
            <a:r>
              <a:rPr lang="en-GB" altLang="en-US" sz="1400" dirty="0" err="1"/>
              <a:t>anffurfiol</a:t>
            </a:r>
            <a:r>
              <a:rPr lang="en-GB" altLang="en-US" sz="1400" dirty="0"/>
              <a:t> </a:t>
            </a:r>
            <a:r>
              <a:rPr lang="en-GB" altLang="en-US" sz="1400" dirty="0" err="1"/>
              <a:t>sy'n</a:t>
            </a:r>
            <a:r>
              <a:rPr lang="en-GB" altLang="en-US" sz="1400" dirty="0"/>
              <a:t> </a:t>
            </a:r>
            <a:r>
              <a:rPr lang="en-GB" altLang="en-US" sz="1400" dirty="0" err="1"/>
              <a:t>mynd</a:t>
            </a:r>
            <a:r>
              <a:rPr lang="en-GB" altLang="en-US" sz="1400" dirty="0"/>
              <a:t> </a:t>
            </a:r>
            <a:r>
              <a:rPr lang="en-GB" altLang="en-US" sz="1400" dirty="0" err="1"/>
              <a:t>ymlaen</a:t>
            </a:r>
            <a:r>
              <a:rPr lang="en-GB" altLang="en-US" sz="1400" dirty="0"/>
              <a:t> </a:t>
            </a:r>
            <a:r>
              <a:rPr lang="en-GB" altLang="en-US" sz="1400" dirty="0" err="1"/>
              <a:t>rhwng</a:t>
            </a:r>
            <a:r>
              <a:rPr lang="en-GB" altLang="en-US" sz="1400" dirty="0"/>
              <a:t> </a:t>
            </a:r>
            <a:r>
              <a:rPr lang="en-GB" altLang="en-US" sz="1400" dirty="0" err="1"/>
              <a:t>Gweithwyr</a:t>
            </a:r>
            <a:r>
              <a:rPr lang="en-GB" altLang="en-US" sz="1400" dirty="0"/>
              <a:t> Ieuenctid a </a:t>
            </a:r>
            <a:r>
              <a:rPr lang="en-GB" altLang="en-US" sz="1400" dirty="0" err="1"/>
              <a:t>phobl</a:t>
            </a:r>
            <a:r>
              <a:rPr lang="en-GB" altLang="en-US" sz="1400" dirty="0"/>
              <a:t> </a:t>
            </a:r>
            <a:r>
              <a:rPr lang="en-GB" altLang="en-US" sz="1400" dirty="0" err="1"/>
              <a:t>ifanc</a:t>
            </a:r>
            <a:r>
              <a:rPr lang="en-GB" altLang="en-US" sz="1400" dirty="0"/>
              <a:t> </a:t>
            </a:r>
            <a:r>
              <a:rPr lang="en-GB" altLang="en-US" sz="1400" dirty="0" err="1"/>
              <a:t>fel</a:t>
            </a:r>
            <a:r>
              <a:rPr lang="en-GB" altLang="en-US" sz="1400" dirty="0"/>
              <a:t> </a:t>
            </a:r>
            <a:r>
              <a:rPr lang="en-GB" altLang="en-US" sz="1400" dirty="0" err="1"/>
              <a:t>rhan</a:t>
            </a:r>
            <a:r>
              <a:rPr lang="en-GB" altLang="en-US" sz="1400" dirty="0"/>
              <a:t> </a:t>
            </a:r>
            <a:r>
              <a:rPr lang="en-GB" altLang="en-US" sz="1400" dirty="0" err="1"/>
              <a:t>o'r</a:t>
            </a:r>
            <a:r>
              <a:rPr lang="en-GB" altLang="en-US" sz="1400" dirty="0"/>
              <a:t> </a:t>
            </a:r>
            <a:r>
              <a:rPr lang="en-GB" altLang="en-US" sz="1400" dirty="0" err="1"/>
              <a:t>gwaith</a:t>
            </a:r>
            <a:r>
              <a:rPr lang="en-GB" altLang="en-US" sz="1400" dirty="0"/>
              <a:t> </a:t>
            </a:r>
            <a:r>
              <a:rPr lang="en-GB" altLang="en-US" sz="1400" dirty="0" err="1"/>
              <a:t>ieuenctid</a:t>
            </a:r>
            <a:r>
              <a:rPr lang="en-GB" altLang="en-US" sz="1400" dirty="0"/>
              <a:t> o </a:t>
            </a:r>
            <a:r>
              <a:rPr lang="en-GB" altLang="en-US" sz="1400" dirty="0" err="1"/>
              <a:t>ddydd</a:t>
            </a:r>
            <a:r>
              <a:rPr lang="en-GB" altLang="en-US" sz="1400" dirty="0"/>
              <a:t> </a:t>
            </a:r>
            <a:r>
              <a:rPr lang="en-GB" altLang="en-US" sz="1400" dirty="0" err="1"/>
              <a:t>i</a:t>
            </a:r>
            <a:r>
              <a:rPr lang="en-GB" altLang="en-US" sz="1400" dirty="0"/>
              <a:t> </a:t>
            </a:r>
            <a:r>
              <a:rPr lang="en-GB" altLang="en-US" sz="1400" dirty="0" err="1"/>
              <a:t>ddydd</a:t>
            </a:r>
            <a:r>
              <a:rPr lang="en-GB" altLang="en-US" sz="1400" dirty="0"/>
              <a:t>.</a:t>
            </a:r>
          </a:p>
        </p:txBody>
      </p:sp>
      <p:sp>
        <p:nvSpPr>
          <p:cNvPr id="2" name="Content Placeholder 1">
            <a:extLst>
              <a:ext uri="{FF2B5EF4-FFF2-40B4-BE49-F238E27FC236}">
                <a16:creationId xmlns:a16="http://schemas.microsoft.com/office/drawing/2014/main" id="{0C67B839-34AD-BE47-2893-0455B0F246C4}"/>
              </a:ext>
            </a:extLst>
          </p:cNvPr>
          <p:cNvSpPr>
            <a:spLocks noGrp="1"/>
          </p:cNvSpPr>
          <p:nvPr>
            <p:ph sz="half" idx="2"/>
          </p:nvPr>
        </p:nvSpPr>
        <p:spPr>
          <a:xfrm>
            <a:off x="6172201" y="1645321"/>
            <a:ext cx="5181600" cy="4351338"/>
          </a:xfrm>
        </p:spPr>
        <p:txBody>
          <a:bodyPr>
            <a:normAutofit fontScale="55000" lnSpcReduction="20000"/>
          </a:bodyPr>
          <a:lstStyle/>
          <a:p>
            <a:pPr>
              <a:lnSpc>
                <a:spcPct val="110000"/>
              </a:lnSpc>
            </a:pPr>
            <a:r>
              <a:rPr lang="en-GB" altLang="en-US" dirty="0">
                <a:solidFill>
                  <a:schemeClr val="accent5">
                    <a:lumMod val="75000"/>
                  </a:schemeClr>
                </a:solidFill>
              </a:rPr>
              <a:t>Youth workers and youth work organisations engage with young people in a range of issue based work. These structured and non-formal projects and programmes are often developed in partnership with young people and address issues that the young people have identified as being of interest or importance to them. Some of these programmes are accredited.</a:t>
            </a:r>
          </a:p>
          <a:p>
            <a:pPr>
              <a:lnSpc>
                <a:spcPct val="110000"/>
              </a:lnSpc>
            </a:pPr>
            <a:r>
              <a:rPr lang="en-GB" altLang="en-US" dirty="0">
                <a:solidFill>
                  <a:schemeClr val="accent5">
                    <a:lumMod val="75000"/>
                  </a:schemeClr>
                </a:solidFill>
              </a:rPr>
              <a:t>Young people face a variety of issues as they progress through adolescence. Youth Work offers them information, support and advice to help them through what can be a difficult and confusing time of their lives. It aims to raise their awareness and understanding so that they can make informed decisions on a variety of issues that impact on their lives.</a:t>
            </a:r>
          </a:p>
          <a:p>
            <a:pPr>
              <a:lnSpc>
                <a:spcPct val="110000"/>
              </a:lnSpc>
            </a:pPr>
            <a:r>
              <a:rPr lang="en-GB" altLang="en-US" dirty="0">
                <a:solidFill>
                  <a:schemeClr val="accent5">
                    <a:lumMod val="75000"/>
                  </a:schemeClr>
                </a:solidFill>
              </a:rPr>
              <a:t>Issue based work is often delivered as part of a planned youth work programme, but can also be part of the informal discussions that go on between Youth Workers and young people as part of the day to day youth work.</a:t>
            </a:r>
          </a:p>
          <a:p>
            <a:endParaRPr lang="en-GB" dirty="0"/>
          </a:p>
        </p:txBody>
      </p:sp>
      <p:pic>
        <p:nvPicPr>
          <p:cNvPr id="6146" name="Picture 2" descr="C:\Users\a.lewis\AppData\Local\Microsoft\Windows\Temporary Internet Files\Content.IE5\RULHQE1H\signpost[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061526" y="-55057"/>
            <a:ext cx="735521" cy="2386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0948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838198" y="152624"/>
            <a:ext cx="10515600" cy="1325563"/>
          </a:xfrm>
        </p:spPr>
        <p:txBody>
          <a:bodyPr>
            <a:normAutofit/>
          </a:bodyPr>
          <a:lstStyle/>
          <a:p>
            <a:pPr eaLnBrk="1" hangingPunct="1"/>
            <a:r>
              <a:rPr lang="en-GB" altLang="en-US" sz="4000" b="1" dirty="0"/>
              <a:t>Gwaith Ieuenctid </a:t>
            </a:r>
            <a:r>
              <a:rPr lang="en-GB" altLang="en-US" sz="4000" b="1" dirty="0" err="1"/>
              <a:t>Seiliedig</a:t>
            </a:r>
            <a:r>
              <a:rPr lang="en-GB" altLang="en-US" sz="4000" b="1" dirty="0"/>
              <a:t> </a:t>
            </a:r>
            <a:r>
              <a:rPr lang="en-GB" altLang="en-US" sz="4000" b="1" dirty="0" err="1"/>
              <a:t>ar</a:t>
            </a:r>
            <a:r>
              <a:rPr lang="en-GB" altLang="en-US" sz="4000" b="1" dirty="0"/>
              <a:t> Iechyd</a:t>
            </a:r>
            <a:br>
              <a:rPr lang="en-GB" altLang="en-US" sz="4000" b="1" dirty="0">
                <a:solidFill>
                  <a:schemeClr val="accent6">
                    <a:lumMod val="75000"/>
                  </a:schemeClr>
                </a:solidFill>
              </a:rPr>
            </a:br>
            <a:r>
              <a:rPr lang="en-GB" altLang="en-US" sz="4000" b="1" dirty="0">
                <a:solidFill>
                  <a:schemeClr val="accent5">
                    <a:lumMod val="75000"/>
                  </a:schemeClr>
                </a:solidFill>
              </a:rPr>
              <a:t>Health Based Youth Work</a:t>
            </a:r>
            <a:r>
              <a:rPr lang="en-GB" altLang="en-US" sz="4000" dirty="0">
                <a:solidFill>
                  <a:schemeClr val="accent5">
                    <a:lumMod val="75000"/>
                  </a:schemeClr>
                </a:solidFill>
              </a:rPr>
              <a:t> </a:t>
            </a:r>
          </a:p>
        </p:txBody>
      </p:sp>
      <p:sp>
        <p:nvSpPr>
          <p:cNvPr id="39939" name="Rectangle 4"/>
          <p:cNvSpPr>
            <a:spLocks noGrp="1" noChangeArrowheads="1"/>
          </p:cNvSpPr>
          <p:nvPr>
            <p:ph sz="half" idx="1"/>
          </p:nvPr>
        </p:nvSpPr>
        <p:spPr>
          <a:xfrm>
            <a:off x="838198" y="1478187"/>
            <a:ext cx="5181600" cy="4351338"/>
          </a:xfrm>
        </p:spPr>
        <p:txBody>
          <a:bodyPr>
            <a:normAutofit fontScale="62500" lnSpcReduction="20000"/>
          </a:bodyPr>
          <a:lstStyle/>
          <a:p>
            <a:pPr eaLnBrk="1" hangingPunct="1">
              <a:lnSpc>
                <a:spcPct val="120000"/>
              </a:lnSpc>
            </a:pPr>
            <a:r>
              <a:rPr lang="en-GB" altLang="en-US" sz="2100" dirty="0" err="1"/>
              <a:t>Gweithiwr</a:t>
            </a:r>
            <a:r>
              <a:rPr lang="en-GB" altLang="en-US" sz="2100" dirty="0"/>
              <a:t> Ieuenctid </a:t>
            </a:r>
            <a:r>
              <a:rPr lang="en-GB" altLang="en-US" sz="2100" dirty="0" err="1"/>
              <a:t>Hybu</a:t>
            </a:r>
            <a:r>
              <a:rPr lang="en-GB" altLang="en-US" sz="2100" dirty="0"/>
              <a:t> Iechyd – </a:t>
            </a:r>
            <a:r>
              <a:rPr lang="en-GB" altLang="en-US" sz="2100" dirty="0" err="1"/>
              <a:t>Gweithiwr</a:t>
            </a:r>
            <a:r>
              <a:rPr lang="en-GB" altLang="en-US" sz="2100" dirty="0"/>
              <a:t> </a:t>
            </a:r>
            <a:r>
              <a:rPr lang="en-GB" altLang="en-US" sz="2100" dirty="0" err="1"/>
              <a:t>ymroddedig</a:t>
            </a:r>
            <a:r>
              <a:rPr lang="en-GB" altLang="en-US" sz="2100" dirty="0"/>
              <a:t> </a:t>
            </a:r>
            <a:r>
              <a:rPr lang="en-GB" altLang="en-US" sz="2100" dirty="0" err="1"/>
              <a:t>i'r</a:t>
            </a:r>
            <a:r>
              <a:rPr lang="en-GB" altLang="en-US" sz="2100" dirty="0"/>
              <a:t> </a:t>
            </a:r>
            <a:r>
              <a:rPr lang="en-GB" altLang="en-US" sz="2100" dirty="0" err="1"/>
              <a:t>Gwasanaeth</a:t>
            </a:r>
            <a:r>
              <a:rPr lang="en-GB" altLang="en-US" sz="2100" dirty="0"/>
              <a:t> Ieuenctid; </a:t>
            </a:r>
            <a:r>
              <a:rPr lang="en-GB" altLang="en-US" sz="2100" dirty="0" err="1"/>
              <a:t>Timau</a:t>
            </a:r>
            <a:r>
              <a:rPr lang="en-GB" altLang="en-US" sz="2100" dirty="0"/>
              <a:t> Iechyd Ieuenctid – </a:t>
            </a:r>
            <a:r>
              <a:rPr lang="en-GB" altLang="en-US" sz="2100" dirty="0" err="1"/>
              <a:t>tîm</a:t>
            </a:r>
            <a:r>
              <a:rPr lang="en-GB" altLang="en-US" sz="2100" dirty="0"/>
              <a:t> </a:t>
            </a:r>
            <a:r>
              <a:rPr lang="en-GB" altLang="en-US" sz="2100" dirty="0" err="1"/>
              <a:t>aml-broffesiynol</a:t>
            </a:r>
            <a:r>
              <a:rPr lang="en-GB" altLang="en-US" sz="2100" dirty="0"/>
              <a:t> y GIG</a:t>
            </a:r>
          </a:p>
          <a:p>
            <a:pPr eaLnBrk="1" hangingPunct="1">
              <a:lnSpc>
                <a:spcPct val="120000"/>
              </a:lnSpc>
            </a:pPr>
            <a:r>
              <a:rPr lang="en-GB" altLang="en-US" sz="2100" dirty="0" err="1"/>
              <a:t>Pawb</a:t>
            </a:r>
            <a:r>
              <a:rPr lang="en-GB" altLang="en-US" sz="2100" dirty="0"/>
              <a:t> </a:t>
            </a:r>
            <a:r>
              <a:rPr lang="en-GB" altLang="en-US" sz="2100" dirty="0" err="1"/>
              <a:t>yn</a:t>
            </a:r>
            <a:r>
              <a:rPr lang="en-GB" altLang="en-US" sz="2100" dirty="0"/>
              <a:t> </a:t>
            </a:r>
            <a:r>
              <a:rPr lang="en-GB" altLang="en-US" sz="2100" dirty="0" err="1"/>
              <a:t>ymroddedig</a:t>
            </a:r>
            <a:r>
              <a:rPr lang="en-GB" altLang="en-US" sz="2100" dirty="0"/>
              <a:t> </a:t>
            </a:r>
            <a:r>
              <a:rPr lang="en-GB" altLang="en-US" sz="2100" dirty="0" err="1"/>
              <a:t>i</a:t>
            </a:r>
            <a:r>
              <a:rPr lang="en-GB" altLang="en-US" sz="2100" dirty="0"/>
              <a:t> </a:t>
            </a:r>
            <a:r>
              <a:rPr lang="en-GB" altLang="en-US" sz="2100" dirty="0" err="1"/>
              <a:t>gefnogi</a:t>
            </a:r>
            <a:r>
              <a:rPr lang="en-GB" altLang="en-US" sz="2100" dirty="0"/>
              <a:t> </a:t>
            </a:r>
            <a:r>
              <a:rPr lang="en-GB" altLang="en-US" sz="2100" dirty="0" err="1"/>
              <a:t>pobl</a:t>
            </a:r>
            <a:r>
              <a:rPr lang="en-GB" altLang="en-US" sz="2100" dirty="0"/>
              <a:t> </a:t>
            </a:r>
            <a:r>
              <a:rPr lang="en-GB" altLang="en-US" sz="2100" dirty="0" err="1"/>
              <a:t>ifanc</a:t>
            </a:r>
            <a:endParaRPr lang="en-GB" altLang="en-US" sz="2100" dirty="0"/>
          </a:p>
          <a:p>
            <a:pPr lvl="1">
              <a:lnSpc>
                <a:spcPct val="120000"/>
              </a:lnSpc>
            </a:pPr>
            <a:r>
              <a:rPr lang="en-GB" altLang="en-US" sz="1600" dirty="0" err="1"/>
              <a:t>fodd</a:t>
            </a:r>
            <a:r>
              <a:rPr lang="en-GB" altLang="en-US" sz="1600" dirty="0"/>
              <a:t> </a:t>
            </a:r>
            <a:r>
              <a:rPr lang="en-GB" altLang="en-US" sz="1600" dirty="0" err="1"/>
              <a:t>bynnag</a:t>
            </a:r>
            <a:r>
              <a:rPr lang="en-GB" altLang="en-US" sz="1600" dirty="0"/>
              <a:t> gall </a:t>
            </a:r>
            <a:r>
              <a:rPr lang="en-GB" altLang="en-US" sz="1600" dirty="0" err="1"/>
              <a:t>yr</a:t>
            </a:r>
            <a:r>
              <a:rPr lang="en-GB" altLang="en-US" sz="1600" dirty="0"/>
              <a:t> </a:t>
            </a:r>
            <a:r>
              <a:rPr lang="en-GB" altLang="en-US" sz="1600" dirty="0" err="1"/>
              <a:t>ystod</a:t>
            </a:r>
            <a:r>
              <a:rPr lang="en-GB" altLang="en-US" sz="1600" dirty="0"/>
              <a:t> o </a:t>
            </a:r>
            <a:r>
              <a:rPr lang="en-GB" altLang="en-US" sz="1600" dirty="0" err="1"/>
              <a:t>leoliadau</a:t>
            </a:r>
            <a:r>
              <a:rPr lang="en-GB" altLang="en-US" sz="1600" dirty="0"/>
              <a:t> </a:t>
            </a:r>
            <a:r>
              <a:rPr lang="en-GB" altLang="en-US" sz="1600" dirty="0" err="1"/>
              <a:t>a'r</a:t>
            </a:r>
            <a:r>
              <a:rPr lang="en-GB" altLang="en-US" sz="1600" dirty="0"/>
              <a:t> </a:t>
            </a:r>
            <a:r>
              <a:rPr lang="en-GB" altLang="en-US" sz="1600" dirty="0" err="1"/>
              <a:t>nodau</a:t>
            </a:r>
            <a:r>
              <a:rPr lang="en-GB" altLang="en-US" sz="1600" dirty="0"/>
              <a:t> ac </a:t>
            </a:r>
            <a:r>
              <a:rPr lang="en-GB" altLang="en-US" sz="1600" dirty="0" err="1"/>
              <a:t>amcanion</a:t>
            </a:r>
            <a:r>
              <a:rPr lang="en-GB" altLang="en-US" sz="1600" dirty="0"/>
              <a:t> </a:t>
            </a:r>
            <a:r>
              <a:rPr lang="en-GB" altLang="en-US" sz="1600" dirty="0" err="1"/>
              <a:t>amrywio</a:t>
            </a:r>
            <a:r>
              <a:rPr lang="en-GB" altLang="en-US" sz="1600" dirty="0"/>
              <a:t>. </a:t>
            </a:r>
            <a:r>
              <a:rPr lang="en-GB" altLang="en-US" sz="1600" dirty="0" err="1"/>
              <a:t>Byddai</a:t>
            </a:r>
            <a:r>
              <a:rPr lang="en-GB" altLang="en-US" sz="1600" dirty="0"/>
              <a:t> </a:t>
            </a:r>
            <a:r>
              <a:rPr lang="en-GB" altLang="en-US" sz="1600" dirty="0" err="1"/>
              <a:t>rhai</a:t>
            </a:r>
            <a:r>
              <a:rPr lang="en-GB" altLang="en-US" sz="1600" dirty="0"/>
              <a:t> </a:t>
            </a:r>
            <a:r>
              <a:rPr lang="en-GB" altLang="en-US" sz="1600" dirty="0" err="1"/>
              <a:t>prosiectau</a:t>
            </a:r>
            <a:r>
              <a:rPr lang="en-GB" altLang="en-US" sz="1600" dirty="0"/>
              <a:t> </a:t>
            </a:r>
            <a:r>
              <a:rPr lang="en-GB" altLang="en-US" sz="1600" dirty="0" err="1"/>
              <a:t>yn</a:t>
            </a:r>
            <a:r>
              <a:rPr lang="en-GB" altLang="en-US" sz="1600" dirty="0"/>
              <a:t> </a:t>
            </a:r>
            <a:r>
              <a:rPr lang="en-GB" altLang="en-US" sz="1600" dirty="0" err="1"/>
              <a:t>gweithio</a:t>
            </a:r>
            <a:r>
              <a:rPr lang="en-GB" altLang="en-US" sz="1600" dirty="0"/>
              <a:t> </a:t>
            </a:r>
            <a:r>
              <a:rPr lang="en-GB" altLang="en-US" sz="1600" dirty="0" err="1"/>
              <a:t>gyda</a:t>
            </a:r>
            <a:r>
              <a:rPr lang="en-GB" altLang="en-US" sz="1600" dirty="0"/>
              <a:t> </a:t>
            </a:r>
            <a:r>
              <a:rPr lang="en-GB" altLang="en-US" sz="1600" dirty="0" err="1"/>
              <a:t>phobl</a:t>
            </a:r>
            <a:r>
              <a:rPr lang="en-GB" altLang="en-US" sz="1600" dirty="0"/>
              <a:t> </a:t>
            </a:r>
            <a:r>
              <a:rPr lang="en-GB" altLang="en-US" sz="1600" dirty="0" err="1"/>
              <a:t>ifanc</a:t>
            </a:r>
            <a:r>
              <a:rPr lang="en-GB" altLang="en-US" sz="1600" dirty="0"/>
              <a:t> </a:t>
            </a:r>
            <a:r>
              <a:rPr lang="en-GB" altLang="en-US" sz="1600" dirty="0" err="1"/>
              <a:t>nad</a:t>
            </a:r>
            <a:r>
              <a:rPr lang="en-GB" altLang="en-US" sz="1600" dirty="0"/>
              <a:t> </a:t>
            </a:r>
            <a:r>
              <a:rPr lang="en-GB" altLang="en-US" sz="1600" dirty="0" err="1"/>
              <a:t>ydynt</a:t>
            </a:r>
            <a:r>
              <a:rPr lang="en-GB" altLang="en-US" sz="1600" dirty="0"/>
              <a:t> </a:t>
            </a:r>
            <a:r>
              <a:rPr lang="en-GB" altLang="en-US" sz="1600" dirty="0" err="1"/>
              <a:t>yn</a:t>
            </a:r>
            <a:r>
              <a:rPr lang="en-GB" altLang="en-US" sz="1600" dirty="0"/>
              <a:t> </a:t>
            </a:r>
            <a:r>
              <a:rPr lang="en-GB" altLang="en-US" sz="1600" dirty="0" err="1"/>
              <a:t>mynychu</a:t>
            </a:r>
            <a:r>
              <a:rPr lang="en-GB" altLang="en-US" sz="1600" dirty="0"/>
              <a:t> </a:t>
            </a:r>
            <a:r>
              <a:rPr lang="en-GB" altLang="en-US" sz="1600" dirty="0" err="1"/>
              <a:t>ysgol</a:t>
            </a:r>
            <a:r>
              <a:rPr lang="en-GB" altLang="en-US" sz="1600" dirty="0"/>
              <a:t> </a:t>
            </a:r>
            <a:r>
              <a:rPr lang="en-GB" altLang="en-US" sz="1600" dirty="0" err="1"/>
              <a:t>brif</a:t>
            </a:r>
            <a:r>
              <a:rPr lang="en-GB" altLang="en-US" sz="1600" dirty="0"/>
              <a:t> </a:t>
            </a:r>
            <a:r>
              <a:rPr lang="en-GB" altLang="en-US" sz="1600" dirty="0" err="1"/>
              <a:t>ffrwd</a:t>
            </a:r>
            <a:r>
              <a:rPr lang="en-GB" altLang="en-US" sz="1600" dirty="0"/>
              <a:t> </a:t>
            </a:r>
            <a:r>
              <a:rPr lang="en-GB" altLang="en-US" sz="1600" dirty="0" err="1"/>
              <a:t>amser</a:t>
            </a:r>
            <a:r>
              <a:rPr lang="en-GB" altLang="en-US" sz="1600" dirty="0"/>
              <a:t> </a:t>
            </a:r>
            <a:r>
              <a:rPr lang="en-GB" altLang="en-US" sz="1600" dirty="0" err="1"/>
              <a:t>llawn</a:t>
            </a:r>
            <a:r>
              <a:rPr lang="en-GB" altLang="en-US" sz="1600" dirty="0"/>
              <a:t>, </a:t>
            </a:r>
            <a:r>
              <a:rPr lang="en-GB" altLang="en-US" sz="1600" dirty="0" err="1"/>
              <a:t>byddai</a:t>
            </a:r>
            <a:r>
              <a:rPr lang="en-GB" altLang="en-US" sz="1600" dirty="0"/>
              <a:t> </a:t>
            </a:r>
            <a:r>
              <a:rPr lang="en-GB" altLang="en-US" sz="1600" dirty="0" err="1"/>
              <a:t>eraill</a:t>
            </a:r>
            <a:r>
              <a:rPr lang="en-GB" altLang="en-US" sz="1600" dirty="0"/>
              <a:t> </a:t>
            </a:r>
            <a:r>
              <a:rPr lang="en-GB" altLang="en-US" sz="1600" dirty="0" err="1"/>
              <a:t>wedi'u</a:t>
            </a:r>
            <a:r>
              <a:rPr lang="en-GB" altLang="en-US" sz="1600" dirty="0"/>
              <a:t> </a:t>
            </a:r>
            <a:r>
              <a:rPr lang="en-GB" altLang="en-US" sz="1600" dirty="0" err="1"/>
              <a:t>lleoli</a:t>
            </a:r>
            <a:r>
              <a:rPr lang="en-GB" altLang="en-US" sz="1600" dirty="0"/>
              <a:t> </a:t>
            </a:r>
            <a:r>
              <a:rPr lang="en-GB" altLang="en-US" sz="1600" dirty="0" err="1"/>
              <a:t>mewn</a:t>
            </a:r>
            <a:r>
              <a:rPr lang="en-GB" altLang="en-US" sz="1600" dirty="0"/>
              <a:t> </a:t>
            </a:r>
            <a:r>
              <a:rPr lang="en-GB" altLang="en-US" sz="1600" dirty="0" err="1"/>
              <a:t>ysgol</a:t>
            </a:r>
            <a:r>
              <a:rPr lang="en-GB" altLang="en-US" sz="1600" dirty="0"/>
              <a:t>.</a:t>
            </a:r>
          </a:p>
          <a:p>
            <a:pPr eaLnBrk="1" hangingPunct="1">
              <a:lnSpc>
                <a:spcPct val="120000"/>
              </a:lnSpc>
            </a:pPr>
            <a:r>
              <a:rPr lang="en-GB" altLang="en-US" sz="2000" dirty="0"/>
              <a:t>Mae </a:t>
            </a:r>
            <a:r>
              <a:rPr lang="en-GB" altLang="en-US" sz="2000" dirty="0" err="1"/>
              <a:t>Gwasanaethau</a:t>
            </a:r>
            <a:r>
              <a:rPr lang="en-GB" altLang="en-US" sz="2000" dirty="0"/>
              <a:t> Iechyd Ieuenctid </a:t>
            </a:r>
            <a:r>
              <a:rPr lang="en-GB" altLang="en-US" sz="2000" dirty="0" err="1"/>
              <a:t>yn</a:t>
            </a:r>
            <a:r>
              <a:rPr lang="en-GB" altLang="en-US" sz="2000" dirty="0"/>
              <a:t> </a:t>
            </a:r>
            <a:r>
              <a:rPr lang="en-GB" altLang="en-US" sz="2000" dirty="0" err="1"/>
              <a:t>cynnig</a:t>
            </a:r>
            <a:r>
              <a:rPr lang="en-GB" altLang="en-US" sz="2000" dirty="0"/>
              <a:t> </a:t>
            </a:r>
            <a:r>
              <a:rPr lang="en-GB" altLang="en-US" sz="2000" dirty="0" err="1"/>
              <a:t>gwasanaeth</a:t>
            </a:r>
            <a:r>
              <a:rPr lang="en-GB" altLang="en-US" sz="2000" dirty="0"/>
              <a:t> </a:t>
            </a:r>
            <a:r>
              <a:rPr lang="en-GB" altLang="en-US" sz="2000" dirty="0" err="1"/>
              <a:t>hyblyg</a:t>
            </a:r>
            <a:r>
              <a:rPr lang="en-GB" altLang="en-US" sz="2000" dirty="0"/>
              <a:t> a </a:t>
            </a:r>
            <a:r>
              <a:rPr lang="en-GB" altLang="en-US" sz="2000" dirty="0" err="1"/>
              <a:t>chyfrinachol</a:t>
            </a:r>
            <a:r>
              <a:rPr lang="en-GB" altLang="en-US" sz="2000" dirty="0"/>
              <a:t> </a:t>
            </a:r>
            <a:r>
              <a:rPr lang="en-GB" altLang="en-US" sz="2000" dirty="0" err="1"/>
              <a:t>i</a:t>
            </a:r>
            <a:r>
              <a:rPr lang="en-GB" altLang="en-US" sz="2000" dirty="0"/>
              <a:t> </a:t>
            </a:r>
            <a:r>
              <a:rPr lang="en-GB" altLang="en-US" sz="2000" dirty="0" err="1"/>
              <a:t>bobl</a:t>
            </a:r>
            <a:r>
              <a:rPr lang="en-GB" altLang="en-US" sz="2000" dirty="0"/>
              <a:t> </a:t>
            </a:r>
            <a:r>
              <a:rPr lang="en-GB" altLang="en-US" sz="2000" dirty="0" err="1"/>
              <a:t>ifanc</a:t>
            </a:r>
            <a:r>
              <a:rPr lang="en-GB" altLang="en-US" sz="2000" dirty="0"/>
              <a:t> </a:t>
            </a:r>
            <a:r>
              <a:rPr lang="en-GB" altLang="en-US" sz="2000" dirty="0" err="1"/>
              <a:t>gan</a:t>
            </a:r>
            <a:r>
              <a:rPr lang="en-GB" altLang="en-US" sz="2000" dirty="0"/>
              <a:t> </a:t>
            </a:r>
            <a:r>
              <a:rPr lang="en-GB" altLang="en-US" sz="2000" dirty="0" err="1"/>
              <a:t>gynnwys</a:t>
            </a:r>
            <a:r>
              <a:rPr lang="en-GB" altLang="en-US" sz="2000" dirty="0"/>
              <a:t> </a:t>
            </a:r>
            <a:r>
              <a:rPr lang="en-GB" altLang="en-US" sz="2000" dirty="0" err="1"/>
              <a:t>gwybodaeth</a:t>
            </a:r>
            <a:r>
              <a:rPr lang="en-GB" altLang="en-US" sz="2000" dirty="0"/>
              <a:t>, </a:t>
            </a:r>
            <a:r>
              <a:rPr lang="en-GB" altLang="en-US" sz="2000" dirty="0" err="1"/>
              <a:t>addysg</a:t>
            </a:r>
            <a:r>
              <a:rPr lang="en-GB" altLang="en-US" sz="2000" dirty="0"/>
              <a:t>, </a:t>
            </a:r>
            <a:r>
              <a:rPr lang="en-GB" altLang="en-US" sz="2000" dirty="0" err="1"/>
              <a:t>cymorth</a:t>
            </a:r>
            <a:r>
              <a:rPr lang="en-GB" altLang="en-US" sz="2000" dirty="0"/>
              <a:t>, </a:t>
            </a:r>
            <a:r>
              <a:rPr lang="en-GB" altLang="en-US" sz="2000" dirty="0" err="1"/>
              <a:t>atgyfeirio</a:t>
            </a:r>
            <a:r>
              <a:rPr lang="en-GB" altLang="en-US" sz="2000" dirty="0"/>
              <a:t>, a </a:t>
            </a:r>
            <a:r>
              <a:rPr lang="en-GB" altLang="en-US" sz="2000" dirty="0" err="1"/>
              <a:t>chwnsela</a:t>
            </a:r>
            <a:r>
              <a:rPr lang="en-GB" altLang="en-US" sz="2000" dirty="0"/>
              <a:t> </a:t>
            </a:r>
            <a:r>
              <a:rPr lang="en-GB" altLang="en-US" sz="2000" dirty="0" err="1"/>
              <a:t>ar</a:t>
            </a:r>
            <a:r>
              <a:rPr lang="en-GB" altLang="en-US" sz="2000" dirty="0"/>
              <a:t> </a:t>
            </a:r>
            <a:r>
              <a:rPr lang="en-GB" altLang="en-US" sz="2000" dirty="0" err="1"/>
              <a:t>faterion</a:t>
            </a:r>
            <a:r>
              <a:rPr lang="en-GB" altLang="en-US" sz="2000" dirty="0"/>
              <a:t> </a:t>
            </a:r>
            <a:r>
              <a:rPr lang="en-GB" altLang="en-US" sz="2000" dirty="0" err="1"/>
              <a:t>fel</a:t>
            </a:r>
            <a:r>
              <a:rPr lang="en-GB" altLang="en-US" sz="2000" dirty="0"/>
              <a:t>:</a:t>
            </a:r>
          </a:p>
          <a:p>
            <a:pPr lvl="1">
              <a:lnSpc>
                <a:spcPct val="120000"/>
              </a:lnSpc>
            </a:pPr>
            <a:r>
              <a:rPr lang="en-GB" altLang="en-US" sz="1600" dirty="0" err="1"/>
              <a:t>Cyffuriau</a:t>
            </a:r>
            <a:r>
              <a:rPr lang="en-GB" altLang="en-US" sz="1600" dirty="0"/>
              <a:t> ac alcohol</a:t>
            </a:r>
          </a:p>
          <a:p>
            <a:pPr lvl="1">
              <a:lnSpc>
                <a:spcPct val="120000"/>
              </a:lnSpc>
            </a:pPr>
            <a:r>
              <a:rPr lang="en-GB" altLang="en-US" sz="1600" dirty="0"/>
              <a:t>Iechyd </a:t>
            </a:r>
            <a:r>
              <a:rPr lang="en-GB" altLang="en-US" sz="1600" dirty="0" err="1"/>
              <a:t>rhywiol</a:t>
            </a:r>
            <a:endParaRPr lang="en-GB" altLang="en-US" sz="1600" dirty="0"/>
          </a:p>
          <a:p>
            <a:pPr lvl="1">
              <a:lnSpc>
                <a:spcPct val="120000"/>
              </a:lnSpc>
            </a:pPr>
            <a:r>
              <a:rPr lang="en-GB" altLang="en-US" sz="1600" dirty="0" err="1"/>
              <a:t>Gofal</a:t>
            </a:r>
            <a:r>
              <a:rPr lang="en-GB" altLang="en-US" sz="1600" dirty="0"/>
              <a:t> iechyd </a:t>
            </a:r>
            <a:r>
              <a:rPr lang="en-GB" altLang="en-US" sz="1600" dirty="0" err="1"/>
              <a:t>brys</a:t>
            </a:r>
            <a:endParaRPr lang="en-GB" altLang="en-US" sz="1600" dirty="0"/>
          </a:p>
          <a:p>
            <a:pPr lvl="1">
              <a:lnSpc>
                <a:spcPct val="120000"/>
              </a:lnSpc>
            </a:pPr>
            <a:r>
              <a:rPr lang="en-GB" altLang="en-US" sz="1600" dirty="0" err="1"/>
              <a:t>Cwnsela</a:t>
            </a:r>
            <a:r>
              <a:rPr lang="en-GB" altLang="en-US" sz="1600" dirty="0"/>
              <a:t> </a:t>
            </a:r>
            <a:r>
              <a:rPr lang="en-GB" altLang="en-US" sz="1600" dirty="0" err="1"/>
              <a:t>arbenigol</a:t>
            </a:r>
            <a:endParaRPr lang="en-GB" altLang="en-US" sz="1600" dirty="0"/>
          </a:p>
          <a:p>
            <a:pPr lvl="1">
              <a:lnSpc>
                <a:spcPct val="120000"/>
              </a:lnSpc>
            </a:pPr>
            <a:r>
              <a:rPr lang="en-GB" altLang="en-US" sz="1600" dirty="0" err="1"/>
              <a:t>Profi</a:t>
            </a:r>
            <a:r>
              <a:rPr lang="en-GB" altLang="en-US" sz="1600" dirty="0"/>
              <a:t> </a:t>
            </a:r>
            <a:r>
              <a:rPr lang="en-GB" altLang="en-US" sz="1600" dirty="0" err="1"/>
              <a:t>beichiogrwydd</a:t>
            </a:r>
            <a:endParaRPr lang="en-GB" altLang="en-US" sz="1600" dirty="0"/>
          </a:p>
          <a:p>
            <a:pPr lvl="1">
              <a:lnSpc>
                <a:spcPct val="120000"/>
              </a:lnSpc>
            </a:pPr>
            <a:r>
              <a:rPr lang="en-GB" altLang="en-US" sz="1600" dirty="0" err="1"/>
              <a:t>Gwasanaethau</a:t>
            </a:r>
            <a:r>
              <a:rPr lang="en-GB" altLang="en-US" sz="1600" dirty="0"/>
              <a:t> </a:t>
            </a:r>
            <a:r>
              <a:rPr lang="en-GB" altLang="en-US" sz="1600" dirty="0" err="1"/>
              <a:t>cyfeirio</a:t>
            </a:r>
            <a:endParaRPr lang="en-GB" altLang="en-US" sz="1600" dirty="0"/>
          </a:p>
          <a:p>
            <a:pPr lvl="1">
              <a:lnSpc>
                <a:spcPct val="120000"/>
              </a:lnSpc>
            </a:pPr>
            <a:r>
              <a:rPr lang="en-GB" altLang="en-US" sz="1600" dirty="0" err="1"/>
              <a:t>Unrhyw</a:t>
            </a:r>
            <a:r>
              <a:rPr lang="en-GB" altLang="en-US" sz="1600" dirty="0"/>
              <a:t> </a:t>
            </a:r>
            <a:r>
              <a:rPr lang="en-GB" altLang="en-US" sz="1600" dirty="0" err="1"/>
              <a:t>fater</a:t>
            </a:r>
            <a:r>
              <a:rPr lang="en-GB" altLang="en-US" sz="1600" dirty="0"/>
              <a:t> </a:t>
            </a:r>
            <a:r>
              <a:rPr lang="en-GB" altLang="en-US" sz="1600" dirty="0" err="1"/>
              <a:t>sy'n</a:t>
            </a:r>
            <a:r>
              <a:rPr lang="en-GB" altLang="en-US" sz="1600" dirty="0"/>
              <a:t> </a:t>
            </a:r>
            <a:r>
              <a:rPr lang="en-GB" altLang="en-US" sz="1600" dirty="0" err="1"/>
              <a:t>effeithio</a:t>
            </a:r>
            <a:r>
              <a:rPr lang="en-GB" altLang="en-US" sz="1600" dirty="0"/>
              <a:t> </a:t>
            </a:r>
            <a:r>
              <a:rPr lang="en-GB" altLang="en-US" sz="1600" dirty="0" err="1"/>
              <a:t>ar</a:t>
            </a:r>
            <a:r>
              <a:rPr lang="en-GB" altLang="en-US" sz="1600" dirty="0"/>
              <a:t> iechyd a </a:t>
            </a:r>
            <a:r>
              <a:rPr lang="en-GB" altLang="en-US" sz="1600" dirty="0" err="1"/>
              <a:t>lles</a:t>
            </a:r>
            <a:r>
              <a:rPr lang="en-GB" altLang="en-US" sz="1600" dirty="0"/>
              <a:t> </a:t>
            </a:r>
            <a:r>
              <a:rPr lang="en-GB" altLang="en-US" sz="1600" dirty="0" err="1"/>
              <a:t>pobl</a:t>
            </a:r>
            <a:r>
              <a:rPr lang="en-GB" altLang="en-US" sz="1600" dirty="0"/>
              <a:t> </a:t>
            </a:r>
            <a:r>
              <a:rPr lang="en-GB" altLang="en-US" sz="1600" dirty="0" err="1"/>
              <a:t>ifanc</a:t>
            </a:r>
            <a:endParaRPr lang="en-GB" altLang="en-US" sz="1600" dirty="0"/>
          </a:p>
          <a:p>
            <a:pPr eaLnBrk="1" hangingPunct="1">
              <a:lnSpc>
                <a:spcPct val="120000"/>
              </a:lnSpc>
            </a:pPr>
            <a:r>
              <a:rPr lang="en-GB" altLang="en-US" sz="2100" dirty="0"/>
              <a:t>Mae </a:t>
            </a:r>
            <a:r>
              <a:rPr lang="en-GB" altLang="en-US" sz="2100" dirty="0" err="1"/>
              <a:t>dulliau</a:t>
            </a:r>
            <a:r>
              <a:rPr lang="en-GB" altLang="en-US" sz="2100" dirty="0"/>
              <a:t> </a:t>
            </a:r>
            <a:r>
              <a:rPr lang="en-GB" altLang="en-US" sz="2100" dirty="0" err="1"/>
              <a:t>gwaith</a:t>
            </a:r>
            <a:r>
              <a:rPr lang="en-GB" altLang="en-US" sz="2100" dirty="0"/>
              <a:t> </a:t>
            </a:r>
            <a:r>
              <a:rPr lang="en-GB" altLang="en-US" sz="2100" dirty="0" err="1"/>
              <a:t>ieuenctid</a:t>
            </a:r>
            <a:r>
              <a:rPr lang="en-GB" altLang="en-US" sz="2100" dirty="0"/>
              <a:t> </a:t>
            </a:r>
            <a:r>
              <a:rPr lang="en-GB" altLang="en-US" sz="2100" dirty="0" err="1"/>
              <a:t>yn</a:t>
            </a:r>
            <a:r>
              <a:rPr lang="en-GB" altLang="en-US" sz="2100" dirty="0"/>
              <a:t> </a:t>
            </a:r>
            <a:r>
              <a:rPr lang="en-GB" altLang="en-US" sz="2100" dirty="0" err="1"/>
              <a:t>amrywio</a:t>
            </a:r>
            <a:r>
              <a:rPr lang="en-GB" altLang="en-US" sz="2100" dirty="0"/>
              <a:t> o </a:t>
            </a:r>
            <a:r>
              <a:rPr lang="en-GB" altLang="en-US" sz="2100" dirty="0" err="1"/>
              <a:t>weithio</a:t>
            </a:r>
            <a:r>
              <a:rPr lang="en-GB" altLang="en-US" sz="2100" dirty="0"/>
              <a:t> un </a:t>
            </a:r>
            <a:r>
              <a:rPr lang="en-GB" altLang="en-US" sz="2100" dirty="0" err="1"/>
              <a:t>i</a:t>
            </a:r>
            <a:r>
              <a:rPr lang="en-GB" altLang="en-US" sz="2100" dirty="0"/>
              <a:t> un neu </a:t>
            </a:r>
            <a:r>
              <a:rPr lang="en-GB" altLang="en-US" sz="2100" dirty="0" err="1"/>
              <a:t>mewn</a:t>
            </a:r>
            <a:r>
              <a:rPr lang="en-GB" altLang="en-US" sz="2100" dirty="0"/>
              <a:t> </a:t>
            </a:r>
            <a:r>
              <a:rPr lang="en-GB" altLang="en-US" sz="2100" dirty="0" err="1"/>
              <a:t>grwpiau</a:t>
            </a:r>
            <a:r>
              <a:rPr lang="en-GB" altLang="en-US" sz="2100" dirty="0"/>
              <a:t> </a:t>
            </a:r>
            <a:r>
              <a:rPr lang="en-GB" altLang="en-US" sz="2100" dirty="0" err="1"/>
              <a:t>yn</a:t>
            </a:r>
            <a:r>
              <a:rPr lang="en-GB" altLang="en-US" sz="2100" dirty="0"/>
              <a:t> </a:t>
            </a:r>
            <a:r>
              <a:rPr lang="en-GB" altLang="en-US" sz="2100" dirty="0" err="1"/>
              <a:t>dibynnu</a:t>
            </a:r>
            <a:r>
              <a:rPr lang="en-GB" altLang="en-US" sz="2100" dirty="0"/>
              <a:t> </a:t>
            </a:r>
            <a:r>
              <a:rPr lang="en-GB" altLang="en-US" sz="2100" dirty="0" err="1"/>
              <a:t>ar</a:t>
            </a:r>
            <a:r>
              <a:rPr lang="en-GB" altLang="en-US" sz="2100" dirty="0"/>
              <a:t> </a:t>
            </a:r>
            <a:r>
              <a:rPr lang="en-GB" altLang="en-US" sz="2100" dirty="0" err="1"/>
              <a:t>ddewis</a:t>
            </a:r>
            <a:r>
              <a:rPr lang="en-GB" altLang="en-US" sz="2100" dirty="0"/>
              <a:t> </a:t>
            </a:r>
            <a:r>
              <a:rPr lang="en-GB" altLang="en-US" sz="2100" dirty="0" err="1"/>
              <a:t>personol</a:t>
            </a:r>
            <a:r>
              <a:rPr lang="en-GB" altLang="en-US" sz="2100" dirty="0"/>
              <a:t> y person </a:t>
            </a:r>
            <a:r>
              <a:rPr lang="en-GB" altLang="en-US" sz="2100" dirty="0" err="1"/>
              <a:t>ifanc</a:t>
            </a:r>
            <a:r>
              <a:rPr lang="en-GB" altLang="en-US" sz="2100" dirty="0"/>
              <a:t>.</a:t>
            </a:r>
          </a:p>
        </p:txBody>
      </p:sp>
      <p:sp>
        <p:nvSpPr>
          <p:cNvPr id="2" name="Content Placeholder 1">
            <a:extLst>
              <a:ext uri="{FF2B5EF4-FFF2-40B4-BE49-F238E27FC236}">
                <a16:creationId xmlns:a16="http://schemas.microsoft.com/office/drawing/2014/main" id="{D862DFD6-FAFA-7A02-71E4-5CD0275C9E4C}"/>
              </a:ext>
            </a:extLst>
          </p:cNvPr>
          <p:cNvSpPr>
            <a:spLocks noGrp="1"/>
          </p:cNvSpPr>
          <p:nvPr>
            <p:ph sz="half" idx="2"/>
          </p:nvPr>
        </p:nvSpPr>
        <p:spPr>
          <a:xfrm>
            <a:off x="6172200" y="1478524"/>
            <a:ext cx="5181600" cy="4351338"/>
          </a:xfrm>
        </p:spPr>
        <p:txBody>
          <a:bodyPr>
            <a:normAutofit fontScale="62500" lnSpcReduction="20000"/>
          </a:bodyPr>
          <a:lstStyle/>
          <a:p>
            <a:pPr>
              <a:lnSpc>
                <a:spcPct val="120000"/>
              </a:lnSpc>
            </a:pPr>
            <a:r>
              <a:rPr lang="en-GB" altLang="en-US" sz="2000" dirty="0">
                <a:solidFill>
                  <a:schemeClr val="accent5">
                    <a:lumMod val="75000"/>
                  </a:schemeClr>
                </a:solidFill>
              </a:rPr>
              <a:t>Health Promotion Youth Worker – Dedicated worker for the Youth Service; Youth Health Teams – NHS multi-professional team</a:t>
            </a:r>
          </a:p>
          <a:p>
            <a:pPr>
              <a:lnSpc>
                <a:spcPct val="120000"/>
              </a:lnSpc>
            </a:pPr>
            <a:r>
              <a:rPr lang="en-GB" altLang="en-US" sz="2000" dirty="0">
                <a:solidFill>
                  <a:schemeClr val="accent5">
                    <a:lumMod val="75000"/>
                  </a:schemeClr>
                </a:solidFill>
              </a:rPr>
              <a:t>All dedicated to supporting young people</a:t>
            </a:r>
          </a:p>
          <a:p>
            <a:pPr lvl="1">
              <a:lnSpc>
                <a:spcPct val="120000"/>
              </a:lnSpc>
            </a:pPr>
            <a:r>
              <a:rPr lang="en-GB" altLang="en-US" sz="1600" dirty="0">
                <a:solidFill>
                  <a:schemeClr val="accent5">
                    <a:lumMod val="75000"/>
                  </a:schemeClr>
                </a:solidFill>
              </a:rPr>
              <a:t>however the range of settings and the aims and objectives may differ.  Some projects would work with young people who do not attend full time mainstream school, others would be based within a school.</a:t>
            </a:r>
          </a:p>
          <a:p>
            <a:pPr>
              <a:lnSpc>
                <a:spcPct val="120000"/>
              </a:lnSpc>
            </a:pPr>
            <a:r>
              <a:rPr lang="en-GB" altLang="en-US" sz="2000" dirty="0">
                <a:solidFill>
                  <a:schemeClr val="accent5">
                    <a:lumMod val="75000"/>
                  </a:schemeClr>
                </a:solidFill>
              </a:rPr>
              <a:t>Youth Health Services offer young people a flexible and confidential service including information, education, support, referral, and counselling on issues such as: </a:t>
            </a:r>
          </a:p>
          <a:p>
            <a:pPr lvl="1">
              <a:lnSpc>
                <a:spcPct val="120000"/>
              </a:lnSpc>
            </a:pPr>
            <a:r>
              <a:rPr lang="en-GB" altLang="en-US" sz="1600" dirty="0">
                <a:solidFill>
                  <a:schemeClr val="accent5">
                    <a:lumMod val="75000"/>
                  </a:schemeClr>
                </a:solidFill>
              </a:rPr>
              <a:t>Drugs and alcohol </a:t>
            </a:r>
          </a:p>
          <a:p>
            <a:pPr lvl="1">
              <a:lnSpc>
                <a:spcPct val="120000"/>
              </a:lnSpc>
            </a:pPr>
            <a:r>
              <a:rPr lang="en-GB" altLang="en-US" sz="1600" dirty="0">
                <a:solidFill>
                  <a:schemeClr val="accent5">
                    <a:lumMod val="75000"/>
                  </a:schemeClr>
                </a:solidFill>
              </a:rPr>
              <a:t>Sexual health </a:t>
            </a:r>
          </a:p>
          <a:p>
            <a:pPr lvl="1">
              <a:lnSpc>
                <a:spcPct val="120000"/>
              </a:lnSpc>
            </a:pPr>
            <a:r>
              <a:rPr lang="en-GB" altLang="en-US" sz="1600" dirty="0">
                <a:solidFill>
                  <a:schemeClr val="accent5">
                    <a:lumMod val="75000"/>
                  </a:schemeClr>
                </a:solidFill>
              </a:rPr>
              <a:t>Emergency health care </a:t>
            </a:r>
          </a:p>
          <a:p>
            <a:pPr lvl="1">
              <a:lnSpc>
                <a:spcPct val="120000"/>
              </a:lnSpc>
            </a:pPr>
            <a:r>
              <a:rPr lang="en-GB" altLang="en-US" sz="1600" dirty="0">
                <a:solidFill>
                  <a:schemeClr val="accent5">
                    <a:lumMod val="75000"/>
                  </a:schemeClr>
                </a:solidFill>
              </a:rPr>
              <a:t>Specialist counselling </a:t>
            </a:r>
          </a:p>
          <a:p>
            <a:pPr lvl="1">
              <a:lnSpc>
                <a:spcPct val="120000"/>
              </a:lnSpc>
            </a:pPr>
            <a:r>
              <a:rPr lang="en-GB" altLang="en-US" sz="1600" dirty="0">
                <a:solidFill>
                  <a:schemeClr val="accent5">
                    <a:lumMod val="75000"/>
                  </a:schemeClr>
                </a:solidFill>
              </a:rPr>
              <a:t>Pregnancy testing </a:t>
            </a:r>
          </a:p>
          <a:p>
            <a:pPr lvl="1">
              <a:lnSpc>
                <a:spcPct val="120000"/>
              </a:lnSpc>
            </a:pPr>
            <a:r>
              <a:rPr lang="en-GB" altLang="en-US" sz="1600" dirty="0">
                <a:solidFill>
                  <a:schemeClr val="accent5">
                    <a:lumMod val="75000"/>
                  </a:schemeClr>
                </a:solidFill>
              </a:rPr>
              <a:t>Referral services </a:t>
            </a:r>
          </a:p>
          <a:p>
            <a:pPr lvl="1">
              <a:lnSpc>
                <a:spcPct val="120000"/>
              </a:lnSpc>
            </a:pPr>
            <a:r>
              <a:rPr lang="en-GB" altLang="en-US" sz="1600" dirty="0">
                <a:solidFill>
                  <a:schemeClr val="accent5">
                    <a:lumMod val="75000"/>
                  </a:schemeClr>
                </a:solidFill>
              </a:rPr>
              <a:t>Any issue that affects the health and wellbeing of young people</a:t>
            </a:r>
          </a:p>
          <a:p>
            <a:pPr>
              <a:lnSpc>
                <a:spcPct val="120000"/>
              </a:lnSpc>
            </a:pPr>
            <a:r>
              <a:rPr lang="en-GB" altLang="en-US" sz="2000" dirty="0">
                <a:solidFill>
                  <a:schemeClr val="accent5">
                    <a:lumMod val="75000"/>
                  </a:schemeClr>
                </a:solidFill>
              </a:rPr>
              <a:t>Youth work methods range from working one to one or in groups depending on the young person's personal choice.</a:t>
            </a:r>
          </a:p>
          <a:p>
            <a:endParaRPr lang="en-GB" dirty="0"/>
          </a:p>
        </p:txBody>
      </p:sp>
    </p:spTree>
    <p:extLst>
      <p:ext uri="{BB962C8B-B14F-4D97-AF65-F5344CB8AC3E}">
        <p14:creationId xmlns:p14="http://schemas.microsoft.com/office/powerpoint/2010/main" val="11402555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838200" y="197700"/>
            <a:ext cx="10515600" cy="1325563"/>
          </a:xfrm>
        </p:spPr>
        <p:txBody>
          <a:bodyPr>
            <a:normAutofit/>
          </a:bodyPr>
          <a:lstStyle/>
          <a:p>
            <a:pPr eaLnBrk="1" hangingPunct="1"/>
            <a:r>
              <a:rPr lang="en-GB" altLang="en-US" sz="3600" b="1" dirty="0"/>
              <a:t>Gwaith Ieuenctid </a:t>
            </a:r>
            <a:r>
              <a:rPr lang="en-GB" altLang="en-US" sz="3600" b="1" dirty="0" err="1"/>
              <a:t>mewn</a:t>
            </a:r>
            <a:r>
              <a:rPr lang="en-GB" altLang="en-US" sz="3600" b="1" dirty="0"/>
              <a:t> </a:t>
            </a:r>
            <a:r>
              <a:rPr lang="en-GB" altLang="en-US" sz="3600" b="1" dirty="0" err="1"/>
              <a:t>Ysgolion</a:t>
            </a:r>
            <a:br>
              <a:rPr lang="en-GB" altLang="en-US" sz="3600" b="1" dirty="0"/>
            </a:br>
            <a:r>
              <a:rPr lang="en-GB" altLang="en-US" sz="3600" b="1" dirty="0">
                <a:solidFill>
                  <a:schemeClr val="accent5">
                    <a:lumMod val="75000"/>
                  </a:schemeClr>
                </a:solidFill>
              </a:rPr>
              <a:t>Schools Based Youth Work</a:t>
            </a:r>
          </a:p>
        </p:txBody>
      </p:sp>
      <p:sp>
        <p:nvSpPr>
          <p:cNvPr id="41987" name="Rectangle 4"/>
          <p:cNvSpPr>
            <a:spLocks noGrp="1" noChangeArrowheads="1"/>
          </p:cNvSpPr>
          <p:nvPr>
            <p:ph sz="half" idx="1"/>
          </p:nvPr>
        </p:nvSpPr>
        <p:spPr>
          <a:xfrm>
            <a:off x="838200" y="1432819"/>
            <a:ext cx="5181600" cy="4351338"/>
          </a:xfrm>
        </p:spPr>
        <p:txBody>
          <a:bodyPr>
            <a:noAutofit/>
          </a:bodyPr>
          <a:lstStyle/>
          <a:p>
            <a:pPr eaLnBrk="1" hangingPunct="1">
              <a:lnSpc>
                <a:spcPct val="100000"/>
              </a:lnSpc>
            </a:pPr>
            <a:r>
              <a:rPr lang="en-GB" altLang="en-US" sz="1500" dirty="0"/>
              <a:t>Mae </a:t>
            </a:r>
            <a:r>
              <a:rPr lang="en-GB" altLang="en-US" sz="1500" dirty="0" err="1"/>
              <a:t>gweithwyr</a:t>
            </a:r>
            <a:r>
              <a:rPr lang="en-GB" altLang="en-US" sz="1500" dirty="0"/>
              <a:t> </a:t>
            </a:r>
            <a:r>
              <a:rPr lang="en-GB" altLang="en-US" sz="1500" dirty="0" err="1"/>
              <a:t>ieuenctid</a:t>
            </a:r>
            <a:r>
              <a:rPr lang="en-GB" altLang="en-US" sz="1500" dirty="0"/>
              <a:t> a </a:t>
            </a:r>
            <a:r>
              <a:rPr lang="en-GB" altLang="en-US" sz="1500" dirty="0" err="1"/>
              <a:t>sefydliadau</a:t>
            </a:r>
            <a:r>
              <a:rPr lang="en-GB" altLang="en-US" sz="1500" dirty="0"/>
              <a:t> </a:t>
            </a:r>
            <a:r>
              <a:rPr lang="en-GB" altLang="en-US" sz="1500" dirty="0" err="1"/>
              <a:t>gwaith</a:t>
            </a:r>
            <a:r>
              <a:rPr lang="en-GB" altLang="en-US" sz="1500" dirty="0"/>
              <a:t> </a:t>
            </a:r>
            <a:r>
              <a:rPr lang="en-GB" altLang="en-US" sz="1500" dirty="0" err="1"/>
              <a:t>ieuenctid</a:t>
            </a:r>
            <a:r>
              <a:rPr lang="en-GB" altLang="en-US" sz="1500" dirty="0"/>
              <a:t> </a:t>
            </a:r>
            <a:r>
              <a:rPr lang="en-GB" altLang="en-US" sz="1500" dirty="0" err="1"/>
              <a:t>yn</a:t>
            </a:r>
            <a:r>
              <a:rPr lang="en-GB" altLang="en-US" sz="1500" dirty="0"/>
              <a:t> </a:t>
            </a:r>
            <a:r>
              <a:rPr lang="en-GB" altLang="en-US" sz="1500" dirty="0" err="1"/>
              <a:t>cymryd</a:t>
            </a:r>
            <a:r>
              <a:rPr lang="en-GB" altLang="en-US" sz="1500" dirty="0"/>
              <a:t> </a:t>
            </a:r>
            <a:r>
              <a:rPr lang="en-GB" altLang="en-US" sz="1500" dirty="0" err="1"/>
              <a:t>rhan</a:t>
            </a:r>
            <a:r>
              <a:rPr lang="en-GB" altLang="en-US" sz="1500" dirty="0"/>
              <a:t> </a:t>
            </a:r>
            <a:r>
              <a:rPr lang="en-GB" altLang="en-US" sz="1500" dirty="0" err="1"/>
              <a:t>mewn</a:t>
            </a:r>
            <a:r>
              <a:rPr lang="en-GB" altLang="en-US" sz="1500" dirty="0"/>
              <a:t> </a:t>
            </a:r>
            <a:r>
              <a:rPr lang="en-GB" altLang="en-US" sz="1500" dirty="0" err="1"/>
              <a:t>amrywiaeth</a:t>
            </a:r>
            <a:r>
              <a:rPr lang="en-GB" altLang="en-US" sz="1500" dirty="0"/>
              <a:t> o </a:t>
            </a:r>
            <a:r>
              <a:rPr lang="en-GB" altLang="en-US" sz="1500" dirty="0" err="1"/>
              <a:t>fentrau</a:t>
            </a:r>
            <a:r>
              <a:rPr lang="en-GB" altLang="en-US" sz="1500" dirty="0"/>
              <a:t> a </a:t>
            </a:r>
            <a:r>
              <a:rPr lang="en-GB" altLang="en-US" sz="1500" dirty="0" err="1"/>
              <a:t>rhaglenni</a:t>
            </a:r>
            <a:r>
              <a:rPr lang="en-GB" altLang="en-US" sz="1500" dirty="0"/>
              <a:t> </a:t>
            </a:r>
            <a:r>
              <a:rPr lang="en-GB" altLang="en-US" sz="1500" dirty="0" err="1"/>
              <a:t>sy'n</a:t>
            </a:r>
            <a:r>
              <a:rPr lang="en-GB" altLang="en-US" sz="1500" dirty="0"/>
              <a:t> </a:t>
            </a:r>
            <a:r>
              <a:rPr lang="en-GB" altLang="en-US" sz="1500" dirty="0" err="1"/>
              <a:t>ategu</a:t>
            </a:r>
            <a:r>
              <a:rPr lang="en-GB" altLang="en-US" sz="1500" dirty="0"/>
              <a:t> ac </a:t>
            </a:r>
            <a:r>
              <a:rPr lang="en-GB" altLang="en-US" sz="1500" dirty="0" err="1"/>
              <a:t>yn</a:t>
            </a:r>
            <a:r>
              <a:rPr lang="en-GB" altLang="en-US" sz="1500" dirty="0"/>
              <a:t> </a:t>
            </a:r>
            <a:r>
              <a:rPr lang="en-GB" altLang="en-US" sz="1500" dirty="0" err="1"/>
              <a:t>cefnogi</a:t>
            </a:r>
            <a:r>
              <a:rPr lang="en-GB" altLang="en-US" sz="1500" dirty="0"/>
              <a:t> </a:t>
            </a:r>
            <a:r>
              <a:rPr lang="en-GB" altLang="en-US" sz="1500" dirty="0" err="1"/>
              <a:t>gwaith</a:t>
            </a:r>
            <a:r>
              <a:rPr lang="en-GB" altLang="en-US" sz="1500" dirty="0"/>
              <a:t> </a:t>
            </a:r>
            <a:r>
              <a:rPr lang="en-GB" altLang="en-US" sz="1500" dirty="0" err="1"/>
              <a:t>ysgolion</a:t>
            </a:r>
            <a:r>
              <a:rPr lang="en-GB" altLang="en-US" sz="1500" dirty="0"/>
              <a:t> ac </a:t>
            </a:r>
            <a:r>
              <a:rPr lang="en-GB" altLang="en-US" sz="1500" dirty="0" err="1"/>
              <a:t>addysg</a:t>
            </a:r>
            <a:r>
              <a:rPr lang="en-GB" altLang="en-US" sz="1500" dirty="0"/>
              <a:t> </a:t>
            </a:r>
            <a:r>
              <a:rPr lang="en-GB" altLang="en-US" sz="1500" dirty="0" err="1"/>
              <a:t>ffurfiol</a:t>
            </a:r>
            <a:r>
              <a:rPr lang="en-GB" altLang="en-US" sz="1500" dirty="0"/>
              <a:t>.</a:t>
            </a:r>
          </a:p>
          <a:p>
            <a:pPr eaLnBrk="1" hangingPunct="1">
              <a:lnSpc>
                <a:spcPct val="100000"/>
              </a:lnSpc>
            </a:pPr>
            <a:r>
              <a:rPr lang="en-GB" altLang="en-US" sz="1500" dirty="0" err="1"/>
              <a:t>Mae'r</a:t>
            </a:r>
            <a:r>
              <a:rPr lang="en-GB" altLang="en-US" sz="1500" dirty="0"/>
              <a:t> </a:t>
            </a:r>
            <a:r>
              <a:rPr lang="en-GB" altLang="en-US" sz="1500" dirty="0" err="1"/>
              <a:t>mentrau</a:t>
            </a:r>
            <a:r>
              <a:rPr lang="en-GB" altLang="en-US" sz="1500" dirty="0"/>
              <a:t> </a:t>
            </a:r>
            <a:r>
              <a:rPr lang="en-GB" altLang="en-US" sz="1500" dirty="0" err="1"/>
              <a:t>hyn</a:t>
            </a:r>
            <a:r>
              <a:rPr lang="en-GB" altLang="en-US" sz="1500" dirty="0"/>
              <a:t> </a:t>
            </a:r>
            <a:r>
              <a:rPr lang="en-GB" altLang="en-US" sz="1500" dirty="0" err="1"/>
              <a:t>yn</a:t>
            </a:r>
            <a:r>
              <a:rPr lang="en-GB" altLang="en-US" sz="1500" dirty="0"/>
              <a:t> </a:t>
            </a:r>
            <a:r>
              <a:rPr lang="en-GB" altLang="en-US" sz="1500" dirty="0" err="1"/>
              <a:t>amrywio</a:t>
            </a:r>
            <a:r>
              <a:rPr lang="en-GB" altLang="en-US" sz="1500" dirty="0"/>
              <a:t> o </a:t>
            </a:r>
            <a:r>
              <a:rPr lang="en-GB" altLang="en-US" sz="1500" dirty="0" err="1"/>
              <a:t>weithwyr</a:t>
            </a:r>
            <a:r>
              <a:rPr lang="en-GB" altLang="en-US" sz="1500" dirty="0"/>
              <a:t> </a:t>
            </a:r>
            <a:r>
              <a:rPr lang="en-GB" altLang="en-US" sz="1500" dirty="0" err="1"/>
              <a:t>ieuenctid</a:t>
            </a:r>
            <a:r>
              <a:rPr lang="en-GB" altLang="en-US" sz="1500" dirty="0"/>
              <a:t> </a:t>
            </a:r>
            <a:r>
              <a:rPr lang="en-GB" altLang="en-US" sz="1500" dirty="0" err="1"/>
              <a:t>sy'n</a:t>
            </a:r>
            <a:r>
              <a:rPr lang="en-GB" altLang="en-US" sz="1500" dirty="0"/>
              <a:t> </a:t>
            </a:r>
            <a:r>
              <a:rPr lang="en-GB" altLang="en-US" sz="1500" dirty="0" err="1"/>
              <a:t>ymwneud</a:t>
            </a:r>
            <a:r>
              <a:rPr lang="en-GB" altLang="en-US" sz="1500" dirty="0"/>
              <a:t> â </a:t>
            </a:r>
            <a:r>
              <a:rPr lang="en-GB" altLang="en-US" sz="1500" dirty="0" err="1"/>
              <a:t>Darpariaeth</a:t>
            </a:r>
            <a:r>
              <a:rPr lang="en-GB" altLang="en-US" sz="1500" dirty="0"/>
              <a:t> Addysg Amgen, a </a:t>
            </a:r>
            <a:r>
              <a:rPr lang="en-GB" altLang="en-US" sz="1500" dirty="0" err="1"/>
              <a:t>gweithwyr</a:t>
            </a:r>
            <a:r>
              <a:rPr lang="en-GB" altLang="en-US" sz="1500" dirty="0"/>
              <a:t> </a:t>
            </a:r>
            <a:r>
              <a:rPr lang="en-GB" altLang="en-US" sz="1500" dirty="0" err="1"/>
              <a:t>ieuenctid</a:t>
            </a:r>
            <a:r>
              <a:rPr lang="en-GB" altLang="en-US" sz="1500" dirty="0"/>
              <a:t> </a:t>
            </a:r>
            <a:r>
              <a:rPr lang="en-GB" altLang="en-US" sz="1500" dirty="0" err="1"/>
              <a:t>sy'n</a:t>
            </a:r>
            <a:r>
              <a:rPr lang="en-GB" altLang="en-US" sz="1500" dirty="0"/>
              <a:t> </a:t>
            </a:r>
            <a:r>
              <a:rPr lang="en-GB" altLang="en-US" sz="1500" dirty="0" err="1"/>
              <a:t>cyflwyno</a:t>
            </a:r>
            <a:r>
              <a:rPr lang="en-GB" altLang="en-US" sz="1500" dirty="0"/>
              <a:t> </a:t>
            </a:r>
            <a:r>
              <a:rPr lang="en-GB" altLang="en-US" sz="1500" dirty="0" err="1"/>
              <a:t>rhaglenni</a:t>
            </a:r>
            <a:r>
              <a:rPr lang="en-GB" altLang="en-US" sz="1500" dirty="0"/>
              <a:t> </a:t>
            </a:r>
            <a:r>
              <a:rPr lang="en-GB" altLang="en-US" sz="1500" dirty="0" err="1"/>
              <a:t>achrededig</a:t>
            </a:r>
            <a:r>
              <a:rPr lang="en-GB" altLang="en-US" sz="1500" dirty="0"/>
              <a:t> </a:t>
            </a:r>
            <a:r>
              <a:rPr lang="en-GB" altLang="en-US" sz="1500" dirty="0" err="1"/>
              <a:t>mewn</a:t>
            </a:r>
            <a:r>
              <a:rPr lang="en-GB" altLang="en-US" sz="1500" dirty="0"/>
              <a:t> </a:t>
            </a:r>
            <a:r>
              <a:rPr lang="en-GB" altLang="en-US" sz="1500" dirty="0" err="1"/>
              <a:t>ysgolion</a:t>
            </a:r>
            <a:r>
              <a:rPr lang="en-GB" altLang="en-US" sz="1500" dirty="0"/>
              <a:t>, </a:t>
            </a:r>
            <a:r>
              <a:rPr lang="en-GB" altLang="en-US" sz="1500" dirty="0" err="1"/>
              <a:t>i</a:t>
            </a:r>
            <a:r>
              <a:rPr lang="en-GB" altLang="en-US" sz="1500" dirty="0"/>
              <a:t> </a:t>
            </a:r>
            <a:r>
              <a:rPr lang="en-GB" altLang="en-US" sz="1500" dirty="0" err="1"/>
              <a:t>weithwyr</a:t>
            </a:r>
            <a:r>
              <a:rPr lang="en-GB" altLang="en-US" sz="1500" dirty="0"/>
              <a:t> </a:t>
            </a:r>
            <a:r>
              <a:rPr lang="en-GB" altLang="en-US" sz="1500" dirty="0" err="1"/>
              <a:t>ieuenctid</a:t>
            </a:r>
            <a:r>
              <a:rPr lang="en-GB" altLang="en-US" sz="1500" dirty="0"/>
              <a:t> </a:t>
            </a:r>
            <a:r>
              <a:rPr lang="en-GB" altLang="en-US" sz="1500" dirty="0" err="1"/>
              <a:t>sy'n</a:t>
            </a:r>
            <a:r>
              <a:rPr lang="en-GB" altLang="en-US" sz="1500" dirty="0"/>
              <a:t> </a:t>
            </a:r>
            <a:r>
              <a:rPr lang="en-GB" altLang="en-US" sz="1500" dirty="0" err="1"/>
              <a:t>darparu</a:t>
            </a:r>
            <a:r>
              <a:rPr lang="en-GB" altLang="en-US" sz="1500" dirty="0"/>
              <a:t> </a:t>
            </a:r>
            <a:r>
              <a:rPr lang="en-GB" altLang="en-US" sz="1500" dirty="0" err="1"/>
              <a:t>rhaglenni</a:t>
            </a:r>
            <a:r>
              <a:rPr lang="en-GB" altLang="en-US" sz="1500" dirty="0"/>
              <a:t> </a:t>
            </a:r>
            <a:r>
              <a:rPr lang="en-GB" altLang="en-US" sz="1500" dirty="0" err="1"/>
              <a:t>materion</a:t>
            </a:r>
            <a:r>
              <a:rPr lang="en-GB" altLang="en-US" sz="1500" dirty="0"/>
              <a:t> </a:t>
            </a:r>
            <a:r>
              <a:rPr lang="en-GB" altLang="en-US" sz="1500" dirty="0" err="1"/>
              <a:t>penodol</a:t>
            </a:r>
            <a:r>
              <a:rPr lang="en-GB" altLang="en-US" sz="1500" dirty="0"/>
              <a:t> a </a:t>
            </a:r>
            <a:r>
              <a:rPr lang="en-GB" altLang="en-US" sz="1500" dirty="0" err="1"/>
              <a:t>gweithwyr</a:t>
            </a:r>
            <a:r>
              <a:rPr lang="en-GB" altLang="en-US" sz="1500" dirty="0"/>
              <a:t> </a:t>
            </a:r>
            <a:r>
              <a:rPr lang="en-GB" altLang="en-US" sz="1500" dirty="0" err="1"/>
              <a:t>ieuenctid</a:t>
            </a:r>
            <a:r>
              <a:rPr lang="en-GB" altLang="en-US" sz="1500" dirty="0"/>
              <a:t> </a:t>
            </a:r>
            <a:r>
              <a:rPr lang="en-GB" altLang="en-US" sz="1500" dirty="0" err="1"/>
              <a:t>yn</a:t>
            </a:r>
            <a:r>
              <a:rPr lang="en-GB" altLang="en-US" sz="1500" dirty="0"/>
              <a:t> </a:t>
            </a:r>
            <a:r>
              <a:rPr lang="en-GB" altLang="en-US" sz="1500" dirty="0" err="1"/>
              <a:t>darparu</a:t>
            </a:r>
            <a:r>
              <a:rPr lang="en-GB" altLang="en-US" sz="1500" dirty="0"/>
              <a:t> </a:t>
            </a:r>
            <a:r>
              <a:rPr lang="en-GB" altLang="en-US" sz="1500" dirty="0" err="1"/>
              <a:t>cymorth</a:t>
            </a:r>
            <a:r>
              <a:rPr lang="en-GB" altLang="en-US" sz="1500" dirty="0"/>
              <a:t> </a:t>
            </a:r>
            <a:r>
              <a:rPr lang="en-GB" altLang="en-US" sz="1500" dirty="0" err="1"/>
              <a:t>anffurfiol</a:t>
            </a:r>
            <a:r>
              <a:rPr lang="en-GB" altLang="en-US" sz="1500" dirty="0"/>
              <a:t> </a:t>
            </a:r>
            <a:r>
              <a:rPr lang="en-GB" altLang="en-US" sz="1500" dirty="0" err="1"/>
              <a:t>i</a:t>
            </a:r>
            <a:r>
              <a:rPr lang="en-GB" altLang="en-US" sz="1500" dirty="0"/>
              <a:t> </a:t>
            </a:r>
            <a:r>
              <a:rPr lang="en-GB" altLang="en-US" sz="1500" dirty="0" err="1"/>
              <a:t>bobl</a:t>
            </a:r>
            <a:r>
              <a:rPr lang="en-GB" altLang="en-US" sz="1500" dirty="0"/>
              <a:t> </a:t>
            </a:r>
            <a:r>
              <a:rPr lang="en-GB" altLang="en-US" sz="1500" dirty="0" err="1"/>
              <a:t>ifanc</a:t>
            </a:r>
            <a:r>
              <a:rPr lang="en-GB" altLang="en-US" sz="1500" dirty="0"/>
              <a:t> </a:t>
            </a:r>
            <a:r>
              <a:rPr lang="en-GB" altLang="en-US" sz="1500" dirty="0" err="1"/>
              <a:t>sy'n</a:t>
            </a:r>
            <a:r>
              <a:rPr lang="en-GB" altLang="en-US" sz="1500" dirty="0"/>
              <a:t> </a:t>
            </a:r>
            <a:r>
              <a:rPr lang="en-GB" altLang="en-US" sz="1500" dirty="0" err="1"/>
              <a:t>cael</a:t>
            </a:r>
            <a:r>
              <a:rPr lang="en-GB" altLang="en-US" sz="1500" dirty="0"/>
              <a:t> </a:t>
            </a:r>
            <a:r>
              <a:rPr lang="en-GB" altLang="en-US" sz="1500" dirty="0" err="1"/>
              <a:t>anhawster</a:t>
            </a:r>
            <a:r>
              <a:rPr lang="en-GB" altLang="en-US" sz="1500" dirty="0"/>
              <a:t> </a:t>
            </a:r>
            <a:r>
              <a:rPr lang="en-GB" altLang="en-US" sz="1500" dirty="0" err="1"/>
              <a:t>yn</a:t>
            </a:r>
            <a:r>
              <a:rPr lang="en-GB" altLang="en-US" sz="1500" dirty="0"/>
              <a:t> </a:t>
            </a:r>
            <a:r>
              <a:rPr lang="en-GB" altLang="en-US" sz="1500" dirty="0" err="1"/>
              <a:t>yr</a:t>
            </a:r>
            <a:r>
              <a:rPr lang="en-GB" altLang="en-US" sz="1500" dirty="0"/>
              <a:t> </a:t>
            </a:r>
            <a:r>
              <a:rPr lang="en-GB" altLang="en-US" sz="1500" dirty="0" err="1"/>
              <a:t>ysgol</a:t>
            </a:r>
            <a:r>
              <a:rPr lang="en-GB" altLang="en-US" sz="1500" dirty="0"/>
              <a:t>.</a:t>
            </a:r>
          </a:p>
          <a:p>
            <a:pPr eaLnBrk="1" hangingPunct="1">
              <a:lnSpc>
                <a:spcPct val="100000"/>
              </a:lnSpc>
            </a:pPr>
            <a:r>
              <a:rPr lang="en-GB" altLang="en-US" sz="1500" dirty="0"/>
              <a:t>Gall </a:t>
            </a:r>
            <a:r>
              <a:rPr lang="en-GB" altLang="en-US" sz="1500" dirty="0" err="1"/>
              <a:t>gwaith</a:t>
            </a:r>
            <a:r>
              <a:rPr lang="en-GB" altLang="en-US" sz="1500" dirty="0"/>
              <a:t> </a:t>
            </a:r>
            <a:r>
              <a:rPr lang="en-GB" altLang="en-US" sz="1500" dirty="0" err="1"/>
              <a:t>ieuenctid</a:t>
            </a:r>
            <a:r>
              <a:rPr lang="en-GB" altLang="en-US" sz="1500" dirty="0"/>
              <a:t> </a:t>
            </a:r>
            <a:r>
              <a:rPr lang="en-GB" altLang="en-US" sz="1500" dirty="0" err="1"/>
              <a:t>mewn</a:t>
            </a:r>
            <a:r>
              <a:rPr lang="en-GB" altLang="en-US" sz="1500" dirty="0"/>
              <a:t> </a:t>
            </a:r>
            <a:r>
              <a:rPr lang="en-GB" altLang="en-US" sz="1500" dirty="0" err="1"/>
              <a:t>ysgolion</a:t>
            </a:r>
            <a:r>
              <a:rPr lang="en-GB" altLang="en-US" sz="1500" dirty="0"/>
              <a:t> </a:t>
            </a:r>
            <a:r>
              <a:rPr lang="en-GB" altLang="en-US" sz="1500" dirty="0" err="1"/>
              <a:t>wella</a:t>
            </a:r>
            <a:r>
              <a:rPr lang="en-GB" altLang="en-US" sz="1500" dirty="0"/>
              <a:t> </a:t>
            </a:r>
            <a:r>
              <a:rPr lang="en-GB" altLang="en-US" sz="1500" dirty="0" err="1"/>
              <a:t>llawer</a:t>
            </a:r>
            <a:r>
              <a:rPr lang="en-GB" altLang="en-US" sz="1500" dirty="0"/>
              <a:t> o </a:t>
            </a:r>
            <a:r>
              <a:rPr lang="en-GB" altLang="en-US" sz="1500" dirty="0" err="1"/>
              <a:t>feysydd</a:t>
            </a:r>
            <a:r>
              <a:rPr lang="en-GB" altLang="en-US" sz="1500" dirty="0"/>
              <a:t> </a:t>
            </a:r>
            <a:r>
              <a:rPr lang="en-GB" altLang="en-US" sz="1500" dirty="0" err="1"/>
              <a:t>cwricwlwm</a:t>
            </a:r>
            <a:r>
              <a:rPr lang="en-GB" altLang="en-US" sz="1500" dirty="0"/>
              <a:t> </a:t>
            </a:r>
            <a:r>
              <a:rPr lang="en-GB" altLang="en-US" sz="1500" dirty="0" err="1"/>
              <a:t>yr</a:t>
            </a:r>
            <a:r>
              <a:rPr lang="en-GB" altLang="en-US" sz="1500" dirty="0"/>
              <a:t> </a:t>
            </a:r>
            <a:r>
              <a:rPr lang="en-GB" altLang="en-US" sz="1500" dirty="0" err="1"/>
              <a:t>ysgol</a:t>
            </a:r>
            <a:r>
              <a:rPr lang="en-GB" altLang="en-US" sz="1500" dirty="0"/>
              <a:t> </a:t>
            </a:r>
            <a:r>
              <a:rPr lang="en-GB" altLang="en-US" sz="1500" dirty="0" err="1"/>
              <a:t>gan</a:t>
            </a:r>
            <a:r>
              <a:rPr lang="en-GB" altLang="en-US" sz="1500" dirty="0"/>
              <a:t> </a:t>
            </a:r>
            <a:r>
              <a:rPr lang="en-GB" altLang="en-US" sz="1500" dirty="0" err="1"/>
              <a:t>gyfrannu</a:t>
            </a:r>
            <a:r>
              <a:rPr lang="en-GB" altLang="en-US" sz="1500" dirty="0"/>
              <a:t> at </a:t>
            </a:r>
            <a:r>
              <a:rPr lang="en-GB" altLang="en-US" sz="1500" dirty="0" err="1"/>
              <a:t>ABCh</a:t>
            </a:r>
            <a:r>
              <a:rPr lang="en-GB" altLang="en-US" sz="1500" dirty="0"/>
              <a:t>, </a:t>
            </a:r>
            <a:r>
              <a:rPr lang="en-GB" altLang="en-US" sz="1500" dirty="0" err="1"/>
              <a:t>Dinasyddiaeth</a:t>
            </a:r>
            <a:r>
              <a:rPr lang="en-GB" altLang="en-US" sz="1500" dirty="0"/>
              <a:t> </a:t>
            </a:r>
            <a:r>
              <a:rPr lang="en-GB" altLang="en-US" sz="1500" dirty="0" err="1"/>
              <a:t>yn</a:t>
            </a:r>
            <a:r>
              <a:rPr lang="en-GB" altLang="en-US" sz="1500" dirty="0"/>
              <a:t> </a:t>
            </a:r>
            <a:r>
              <a:rPr lang="en-GB" altLang="en-US" sz="1500" dirty="0" err="1"/>
              <a:t>ogystal</a:t>
            </a:r>
            <a:r>
              <a:rPr lang="en-GB" altLang="en-US" sz="1500" dirty="0"/>
              <a:t> â </a:t>
            </a:r>
            <a:r>
              <a:rPr lang="en-GB" altLang="en-US" sz="1500" dirty="0" err="1"/>
              <a:t>datblygu</a:t>
            </a:r>
            <a:r>
              <a:rPr lang="en-GB" altLang="en-US" sz="1500" dirty="0"/>
              <a:t> </a:t>
            </a:r>
            <a:r>
              <a:rPr lang="en-GB" altLang="en-US" sz="1500" dirty="0" err="1"/>
              <a:t>prosiectau</a:t>
            </a:r>
            <a:r>
              <a:rPr lang="en-GB" altLang="en-US" sz="1500" dirty="0"/>
              <a:t> </a:t>
            </a:r>
            <a:r>
              <a:rPr lang="en-GB" altLang="en-US" sz="1500" dirty="0" err="1"/>
              <a:t>cwricwlwm</a:t>
            </a:r>
            <a:r>
              <a:rPr lang="en-GB" altLang="en-US" sz="1500" dirty="0"/>
              <a:t> </a:t>
            </a:r>
            <a:r>
              <a:rPr lang="en-GB" altLang="en-US" sz="1500" dirty="0" err="1"/>
              <a:t>amgen</a:t>
            </a:r>
            <a:r>
              <a:rPr lang="en-GB" altLang="en-US" sz="1500" dirty="0"/>
              <a:t> </a:t>
            </a:r>
            <a:r>
              <a:rPr lang="en-GB" altLang="en-US" sz="1500" dirty="0" err="1"/>
              <a:t>i</a:t>
            </a:r>
            <a:r>
              <a:rPr lang="en-GB" altLang="en-US" sz="1500" dirty="0"/>
              <a:t> </a:t>
            </a:r>
            <a:r>
              <a:rPr lang="en-GB" altLang="en-US" sz="1500" dirty="0" err="1"/>
              <a:t>ailennyn</a:t>
            </a:r>
            <a:r>
              <a:rPr lang="en-GB" altLang="en-US" sz="1500" dirty="0"/>
              <a:t> </a:t>
            </a:r>
            <a:r>
              <a:rPr lang="en-GB" altLang="en-US" sz="1500" dirty="0" err="1"/>
              <a:t>diddordeb</a:t>
            </a:r>
            <a:r>
              <a:rPr lang="en-GB" altLang="en-US" sz="1500" dirty="0"/>
              <a:t> </a:t>
            </a:r>
            <a:r>
              <a:rPr lang="en-GB" altLang="en-US" sz="1500" dirty="0" err="1"/>
              <a:t>pobl</a:t>
            </a:r>
            <a:r>
              <a:rPr lang="en-GB" altLang="en-US" sz="1500" dirty="0"/>
              <a:t> </a:t>
            </a:r>
            <a:r>
              <a:rPr lang="en-GB" altLang="en-US" sz="1500" dirty="0" err="1"/>
              <a:t>ifanc</a:t>
            </a:r>
            <a:r>
              <a:rPr lang="en-GB" altLang="en-US" sz="1500" dirty="0"/>
              <a:t> </a:t>
            </a:r>
            <a:r>
              <a:rPr lang="en-GB" altLang="en-US" sz="1500" dirty="0" err="1"/>
              <a:t>mewn</a:t>
            </a:r>
            <a:r>
              <a:rPr lang="en-GB" altLang="en-US" sz="1500" dirty="0"/>
              <a:t> </a:t>
            </a:r>
            <a:r>
              <a:rPr lang="en-GB" altLang="en-US" sz="1500" dirty="0" err="1"/>
              <a:t>dysgu</a:t>
            </a:r>
            <a:r>
              <a:rPr lang="en-GB" altLang="en-US" sz="1500" dirty="0"/>
              <a:t>, a </a:t>
            </a:r>
            <a:r>
              <a:rPr lang="en-GB" altLang="en-US" sz="1500" dirty="0" err="1"/>
              <a:t>chefnogi</a:t>
            </a:r>
            <a:r>
              <a:rPr lang="en-GB" altLang="en-US" sz="1500" dirty="0"/>
              <a:t> </a:t>
            </a:r>
            <a:r>
              <a:rPr lang="en-GB" altLang="en-US" sz="1500" dirty="0" err="1"/>
              <a:t>pobl</a:t>
            </a:r>
            <a:r>
              <a:rPr lang="en-GB" altLang="en-US" sz="1500" dirty="0"/>
              <a:t> </a:t>
            </a:r>
            <a:r>
              <a:rPr lang="en-GB" altLang="en-US" sz="1500" dirty="0" err="1"/>
              <a:t>ifanc</a:t>
            </a:r>
            <a:r>
              <a:rPr lang="en-GB" altLang="en-US" sz="1500" dirty="0"/>
              <a:t> </a:t>
            </a:r>
            <a:r>
              <a:rPr lang="en-GB" altLang="en-US" sz="1500" dirty="0" err="1"/>
              <a:t>trwy</a:t>
            </a:r>
            <a:r>
              <a:rPr lang="en-GB" altLang="en-US" sz="1500" dirty="0"/>
              <a:t> </a:t>
            </a:r>
            <a:r>
              <a:rPr lang="en-GB" altLang="en-US" sz="1500" dirty="0" err="1"/>
              <a:t>ddulliau</a:t>
            </a:r>
            <a:r>
              <a:rPr lang="en-GB" altLang="en-US" sz="1500" dirty="0"/>
              <a:t> </a:t>
            </a:r>
            <a:r>
              <a:rPr lang="en-GB" altLang="en-US" sz="1500" dirty="0" err="1"/>
              <a:t>addysg</a:t>
            </a:r>
            <a:r>
              <a:rPr lang="en-GB" altLang="en-US" sz="1500" dirty="0"/>
              <a:t> </a:t>
            </a:r>
            <a:r>
              <a:rPr lang="en-GB" altLang="en-US" sz="1500" dirty="0" err="1"/>
              <a:t>anffurfiol</a:t>
            </a:r>
            <a:r>
              <a:rPr lang="en-GB" altLang="en-US" sz="1500" dirty="0"/>
              <a:t> </a:t>
            </a:r>
            <a:r>
              <a:rPr lang="en-GB" altLang="en-US" sz="1500" dirty="0" err="1"/>
              <a:t>fel</a:t>
            </a:r>
            <a:r>
              <a:rPr lang="en-GB" altLang="en-US" sz="1500" dirty="0"/>
              <a:t> y gallant </a:t>
            </a:r>
            <a:r>
              <a:rPr lang="en-GB" altLang="en-US" sz="1500" dirty="0" err="1"/>
              <a:t>gyflawni</a:t>
            </a:r>
            <a:r>
              <a:rPr lang="en-GB" altLang="en-US" sz="1500" dirty="0"/>
              <a:t> </a:t>
            </a:r>
            <a:r>
              <a:rPr lang="en-GB" altLang="en-US" sz="1500" dirty="0" err="1"/>
              <a:t>canlyniadau</a:t>
            </a:r>
            <a:r>
              <a:rPr lang="en-GB" altLang="en-US" sz="1500" dirty="0"/>
              <a:t> </a:t>
            </a:r>
            <a:r>
              <a:rPr lang="en-GB" altLang="en-US" sz="1500" dirty="0" err="1"/>
              <a:t>cadarnhaol</a:t>
            </a:r>
            <a:r>
              <a:rPr lang="en-GB" altLang="en-US" sz="1500" dirty="0"/>
              <a:t>.</a:t>
            </a:r>
          </a:p>
        </p:txBody>
      </p:sp>
      <p:sp>
        <p:nvSpPr>
          <p:cNvPr id="2" name="Content Placeholder 1">
            <a:extLst>
              <a:ext uri="{FF2B5EF4-FFF2-40B4-BE49-F238E27FC236}">
                <a16:creationId xmlns:a16="http://schemas.microsoft.com/office/drawing/2014/main" id="{E9A63D53-DCC4-DCF8-81C7-B991B3A26121}"/>
              </a:ext>
            </a:extLst>
          </p:cNvPr>
          <p:cNvSpPr>
            <a:spLocks noGrp="1"/>
          </p:cNvSpPr>
          <p:nvPr>
            <p:ph sz="half" idx="2"/>
          </p:nvPr>
        </p:nvSpPr>
        <p:spPr>
          <a:xfrm>
            <a:off x="6172200" y="1432819"/>
            <a:ext cx="5181600" cy="4351338"/>
          </a:xfrm>
        </p:spPr>
        <p:txBody>
          <a:bodyPr>
            <a:normAutofit fontScale="55000" lnSpcReduction="20000"/>
          </a:bodyPr>
          <a:lstStyle/>
          <a:p>
            <a:pPr>
              <a:lnSpc>
                <a:spcPct val="120000"/>
              </a:lnSpc>
            </a:pPr>
            <a:r>
              <a:rPr lang="en-GB" altLang="en-US" dirty="0">
                <a:solidFill>
                  <a:schemeClr val="accent5">
                    <a:lumMod val="75000"/>
                  </a:schemeClr>
                </a:solidFill>
              </a:rPr>
              <a:t>Youth workers and youth work organisations are involved in a range of initiatives and programmes which compliment and support the work of schools and formal education. </a:t>
            </a:r>
          </a:p>
          <a:p>
            <a:pPr>
              <a:lnSpc>
                <a:spcPct val="120000"/>
              </a:lnSpc>
            </a:pPr>
            <a:r>
              <a:rPr lang="en-GB" altLang="en-US" dirty="0">
                <a:solidFill>
                  <a:schemeClr val="accent5">
                    <a:lumMod val="75000"/>
                  </a:schemeClr>
                </a:solidFill>
              </a:rPr>
              <a:t>These initiatives range from youth workers involved in Alternative Education Provision, and youth workers delivering accredited programmes within schools, to youth workers providing issue specific programmes and youth workers providing informal support to young people experiencing difficulty in school.</a:t>
            </a:r>
          </a:p>
          <a:p>
            <a:pPr>
              <a:lnSpc>
                <a:spcPct val="120000"/>
              </a:lnSpc>
            </a:pPr>
            <a:r>
              <a:rPr lang="en-GB" altLang="en-US" dirty="0">
                <a:solidFill>
                  <a:schemeClr val="accent5">
                    <a:lumMod val="75000"/>
                  </a:schemeClr>
                </a:solidFill>
              </a:rPr>
              <a:t>School based youth work can enhance many areas of the school curriculum contributing to PSHE, Citizenship as well as developing alternative curriculum projects to re-engage young people in learning, and supports young people through informal education methods so they can achieve positive outcomes.</a:t>
            </a:r>
            <a:endParaRPr lang="en-GB" dirty="0">
              <a:solidFill>
                <a:schemeClr val="accent5">
                  <a:lumMod val="75000"/>
                </a:schemeClr>
              </a:solidFill>
            </a:endParaRPr>
          </a:p>
        </p:txBody>
      </p:sp>
    </p:spTree>
    <p:extLst>
      <p:ext uri="{BB962C8B-B14F-4D97-AF65-F5344CB8AC3E}">
        <p14:creationId xmlns:p14="http://schemas.microsoft.com/office/powerpoint/2010/main" val="268030502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normAutofit/>
          </a:bodyPr>
          <a:lstStyle/>
          <a:p>
            <a:pPr eaLnBrk="1" hangingPunct="1"/>
            <a:r>
              <a:rPr lang="en-GB" altLang="en-US" sz="3200" b="1" dirty="0"/>
              <a:t>Gwaith Ieuenctid </a:t>
            </a:r>
            <a:r>
              <a:rPr lang="en-GB" altLang="en-US" sz="3200" b="1" dirty="0" err="1"/>
              <a:t>mewn</a:t>
            </a:r>
            <a:r>
              <a:rPr lang="en-GB" altLang="en-US" sz="3200" b="1" dirty="0"/>
              <a:t> </a:t>
            </a:r>
            <a:r>
              <a:rPr lang="en-GB" altLang="en-US" sz="3200" b="1" dirty="0" err="1"/>
              <a:t>Ysgolion</a:t>
            </a:r>
            <a:br>
              <a:rPr lang="en-GB" altLang="en-US" sz="3200" b="1" dirty="0"/>
            </a:br>
            <a:r>
              <a:rPr lang="en-GB" altLang="en-US" sz="3200" b="1" dirty="0">
                <a:solidFill>
                  <a:schemeClr val="accent5">
                    <a:lumMod val="75000"/>
                  </a:schemeClr>
                </a:solidFill>
              </a:rPr>
              <a:t>Schools Based Youth Work</a:t>
            </a:r>
          </a:p>
        </p:txBody>
      </p:sp>
      <p:sp>
        <p:nvSpPr>
          <p:cNvPr id="44035" name="Rectangle 4"/>
          <p:cNvSpPr>
            <a:spLocks noGrp="1" noChangeArrowheads="1"/>
          </p:cNvSpPr>
          <p:nvPr>
            <p:ph sz="half" idx="1"/>
          </p:nvPr>
        </p:nvSpPr>
        <p:spPr>
          <a:xfrm>
            <a:off x="838200" y="1690688"/>
            <a:ext cx="5181600" cy="4351338"/>
          </a:xfrm>
        </p:spPr>
        <p:txBody>
          <a:bodyPr>
            <a:noAutofit/>
          </a:bodyPr>
          <a:lstStyle/>
          <a:p>
            <a:pPr eaLnBrk="1" hangingPunct="1">
              <a:lnSpc>
                <a:spcPct val="120000"/>
              </a:lnSpc>
            </a:pPr>
            <a:r>
              <a:rPr lang="en-GB" altLang="en-US" sz="1400" dirty="0"/>
              <a:t>Pan </a:t>
            </a:r>
            <a:r>
              <a:rPr lang="en-GB" altLang="en-US" sz="1400" dirty="0" err="1"/>
              <a:t>fydd</a:t>
            </a:r>
            <a:r>
              <a:rPr lang="en-GB" altLang="en-US" sz="1400" dirty="0"/>
              <a:t> </a:t>
            </a:r>
            <a:r>
              <a:rPr lang="en-GB" altLang="en-US" sz="1400" dirty="0" err="1"/>
              <a:t>Gweithwyr</a:t>
            </a:r>
            <a:r>
              <a:rPr lang="en-GB" altLang="en-US" sz="1400" dirty="0"/>
              <a:t> Ieuenctid </a:t>
            </a:r>
            <a:r>
              <a:rPr lang="en-GB" altLang="en-US" sz="1400" dirty="0" err="1"/>
              <a:t>ar</a:t>
            </a:r>
            <a:r>
              <a:rPr lang="en-GB" altLang="en-US" sz="1400" dirty="0"/>
              <a:t> </a:t>
            </a:r>
            <a:r>
              <a:rPr lang="en-GB" altLang="en-US" sz="1400" dirty="0" err="1"/>
              <a:t>gael</a:t>
            </a:r>
            <a:r>
              <a:rPr lang="en-GB" altLang="en-US" sz="1400" dirty="0"/>
              <a:t> </a:t>
            </a:r>
            <a:r>
              <a:rPr lang="en-GB" altLang="en-US" sz="1400" dirty="0" err="1"/>
              <a:t>ar</a:t>
            </a:r>
            <a:r>
              <a:rPr lang="en-GB" altLang="en-US" sz="1400" dirty="0"/>
              <a:t> </a:t>
            </a:r>
            <a:r>
              <a:rPr lang="en-GB" altLang="en-US" sz="1400" dirty="0" err="1"/>
              <a:t>safleoedd</a:t>
            </a:r>
            <a:r>
              <a:rPr lang="en-GB" altLang="en-US" sz="1400" dirty="0"/>
              <a:t> </a:t>
            </a:r>
            <a:r>
              <a:rPr lang="en-GB" altLang="en-US" sz="1400" dirty="0" err="1"/>
              <a:t>ysgol</a:t>
            </a:r>
            <a:r>
              <a:rPr lang="en-GB" altLang="en-US" sz="1400" dirty="0"/>
              <a:t> </a:t>
            </a:r>
            <a:r>
              <a:rPr lang="en-GB" altLang="en-US" sz="1400" dirty="0" err="1"/>
              <a:t>yn</a:t>
            </a:r>
            <a:r>
              <a:rPr lang="en-GB" altLang="en-US" sz="1400" dirty="0"/>
              <a:t> </a:t>
            </a:r>
            <a:r>
              <a:rPr lang="en-GB" altLang="en-US" sz="1400" dirty="0" err="1"/>
              <a:t>ystod</a:t>
            </a:r>
            <a:r>
              <a:rPr lang="en-GB" altLang="en-US" sz="1400" dirty="0"/>
              <a:t> </a:t>
            </a:r>
            <a:r>
              <a:rPr lang="en-GB" altLang="en-US" sz="1400" dirty="0" err="1"/>
              <a:t>amser</a:t>
            </a:r>
            <a:r>
              <a:rPr lang="en-GB" altLang="en-US" sz="1400" dirty="0"/>
              <a:t> </a:t>
            </a:r>
            <a:r>
              <a:rPr lang="en-GB" altLang="en-US" sz="1400" dirty="0" err="1"/>
              <a:t>cinio</a:t>
            </a:r>
            <a:r>
              <a:rPr lang="en-GB" altLang="en-US" sz="1400" dirty="0"/>
              <a:t>, </a:t>
            </a:r>
            <a:r>
              <a:rPr lang="en-GB" altLang="en-US" sz="1400" dirty="0" err="1"/>
              <a:t>mae</a:t>
            </a:r>
            <a:r>
              <a:rPr lang="en-GB" altLang="en-US" sz="1400" dirty="0"/>
              <a:t> </a:t>
            </a:r>
            <a:r>
              <a:rPr lang="en-GB" altLang="en-US" sz="1400" dirty="0" err="1"/>
              <a:t>pobl</a:t>
            </a:r>
            <a:r>
              <a:rPr lang="en-GB" altLang="en-US" sz="1400" dirty="0"/>
              <a:t> </a:t>
            </a:r>
            <a:r>
              <a:rPr lang="en-GB" altLang="en-US" sz="1400" dirty="0" err="1"/>
              <a:t>ifanc</a:t>
            </a:r>
            <a:r>
              <a:rPr lang="en-GB" altLang="en-US" sz="1400" dirty="0"/>
              <a:t> </a:t>
            </a:r>
            <a:r>
              <a:rPr lang="en-GB" altLang="en-US" sz="1400" dirty="0" err="1"/>
              <a:t>yn</a:t>
            </a:r>
            <a:r>
              <a:rPr lang="en-GB" altLang="en-US" sz="1400" dirty="0"/>
              <a:t> </a:t>
            </a:r>
            <a:r>
              <a:rPr lang="en-GB" altLang="en-US" sz="1400" dirty="0" err="1"/>
              <a:t>cael</a:t>
            </a:r>
            <a:r>
              <a:rPr lang="en-GB" altLang="en-US" sz="1400" dirty="0"/>
              <a:t> y </a:t>
            </a:r>
            <a:r>
              <a:rPr lang="en-GB" altLang="en-US" sz="1400" dirty="0" err="1"/>
              <a:t>cyfle</a:t>
            </a:r>
            <a:r>
              <a:rPr lang="en-GB" altLang="en-US" sz="1400" dirty="0"/>
              <a:t> </a:t>
            </a:r>
            <a:r>
              <a:rPr lang="en-GB" altLang="en-US" sz="1400" dirty="0" err="1"/>
              <a:t>i</a:t>
            </a:r>
            <a:r>
              <a:rPr lang="en-GB" altLang="en-US" sz="1400" dirty="0"/>
              <a:t> </a:t>
            </a:r>
            <a:r>
              <a:rPr lang="en-GB" altLang="en-US" sz="1400" dirty="0" err="1"/>
              <a:t>ddod</a:t>
            </a:r>
            <a:r>
              <a:rPr lang="en-GB" altLang="en-US" sz="1400" dirty="0"/>
              <a:t> </a:t>
            </a:r>
            <a:r>
              <a:rPr lang="en-GB" altLang="en-US" sz="1400" dirty="0" err="1"/>
              <a:t>i'w</a:t>
            </a:r>
            <a:r>
              <a:rPr lang="en-GB" altLang="en-US" sz="1400" dirty="0"/>
              <a:t> </a:t>
            </a:r>
            <a:r>
              <a:rPr lang="en-GB" altLang="en-US" sz="1400" dirty="0" err="1"/>
              <a:t>hadnabod</a:t>
            </a:r>
            <a:r>
              <a:rPr lang="en-GB" altLang="en-US" sz="1400" dirty="0"/>
              <a:t> a gall </a:t>
            </a:r>
            <a:r>
              <a:rPr lang="en-GB" altLang="en-US" sz="1400" dirty="0" err="1"/>
              <a:t>hyn</a:t>
            </a:r>
            <a:r>
              <a:rPr lang="en-GB" altLang="en-US" sz="1400" dirty="0"/>
              <a:t> </a:t>
            </a:r>
            <a:r>
              <a:rPr lang="en-GB" altLang="en-US" sz="1400" dirty="0" err="1"/>
              <a:t>arwain</a:t>
            </a:r>
            <a:r>
              <a:rPr lang="en-GB" altLang="en-US" sz="1400" dirty="0"/>
              <a:t> at </a:t>
            </a:r>
            <a:r>
              <a:rPr lang="en-GB" altLang="en-US" sz="1400" dirty="0" err="1"/>
              <a:t>berthnasoedd</a:t>
            </a:r>
            <a:r>
              <a:rPr lang="en-GB" altLang="en-US" sz="1400" dirty="0"/>
              <a:t> </a:t>
            </a:r>
            <a:r>
              <a:rPr lang="en-GB" altLang="en-US" sz="1400" dirty="0" err="1"/>
              <a:t>cadarnhaol</a:t>
            </a:r>
            <a:r>
              <a:rPr lang="en-GB" altLang="en-US" sz="1400" dirty="0"/>
              <a:t> </a:t>
            </a:r>
            <a:r>
              <a:rPr lang="en-GB" altLang="en-US" sz="1400" dirty="0" err="1"/>
              <a:t>sy'n</a:t>
            </a:r>
            <a:r>
              <a:rPr lang="en-GB" altLang="en-US" sz="1400" dirty="0"/>
              <a:t> </a:t>
            </a:r>
            <a:r>
              <a:rPr lang="en-GB" altLang="en-US" sz="1400" dirty="0" err="1"/>
              <a:t>annog</a:t>
            </a:r>
            <a:r>
              <a:rPr lang="en-GB" altLang="en-US" sz="1400" dirty="0"/>
              <a:t> </a:t>
            </a:r>
            <a:r>
              <a:rPr lang="en-GB" altLang="en-US" sz="1400" dirty="0" err="1"/>
              <a:t>cyfranogiad</a:t>
            </a:r>
            <a:r>
              <a:rPr lang="en-GB" altLang="en-US" sz="1400" dirty="0"/>
              <a:t> </a:t>
            </a:r>
            <a:r>
              <a:rPr lang="en-GB" altLang="en-US" sz="1400" dirty="0" err="1"/>
              <a:t>mewn</a:t>
            </a:r>
            <a:r>
              <a:rPr lang="en-GB" altLang="en-US" sz="1400" dirty="0"/>
              <a:t> </a:t>
            </a:r>
            <a:r>
              <a:rPr lang="en-GB" altLang="en-US" sz="1400" dirty="0" err="1"/>
              <a:t>Prosiectau</a:t>
            </a:r>
            <a:r>
              <a:rPr lang="en-GB" altLang="en-US" sz="1400" dirty="0"/>
              <a:t> Ieuenctid </a:t>
            </a:r>
            <a:r>
              <a:rPr lang="en-GB" altLang="en-US" sz="1400" dirty="0" err="1"/>
              <a:t>lleol</a:t>
            </a:r>
            <a:r>
              <a:rPr lang="en-GB" altLang="en-US" sz="1400" dirty="0"/>
              <a:t>.</a:t>
            </a:r>
          </a:p>
          <a:p>
            <a:pPr eaLnBrk="1" hangingPunct="1">
              <a:lnSpc>
                <a:spcPct val="120000"/>
              </a:lnSpc>
            </a:pPr>
            <a:r>
              <a:rPr lang="en-GB" altLang="en-US" sz="1400" dirty="0"/>
              <a:t>Gall </a:t>
            </a:r>
            <a:r>
              <a:rPr lang="en-GB" altLang="en-US" sz="1400" dirty="0" err="1"/>
              <a:t>pobl</a:t>
            </a:r>
            <a:r>
              <a:rPr lang="en-GB" altLang="en-US" sz="1400" dirty="0"/>
              <a:t> </a:t>
            </a:r>
            <a:r>
              <a:rPr lang="en-GB" altLang="en-US" sz="1400" dirty="0" err="1"/>
              <a:t>ifanc</a:t>
            </a:r>
            <a:r>
              <a:rPr lang="en-GB" altLang="en-US" sz="1400" dirty="0"/>
              <a:t> </a:t>
            </a:r>
            <a:r>
              <a:rPr lang="en-GB" altLang="en-US" sz="1400" dirty="0" err="1"/>
              <a:t>gael</a:t>
            </a:r>
            <a:r>
              <a:rPr lang="en-GB" altLang="en-US" sz="1400" dirty="0"/>
              <a:t> </a:t>
            </a:r>
            <a:r>
              <a:rPr lang="en-GB" altLang="en-US" sz="1400" dirty="0" err="1"/>
              <a:t>eu</a:t>
            </a:r>
            <a:r>
              <a:rPr lang="en-GB" altLang="en-US" sz="1400" dirty="0"/>
              <a:t> </a:t>
            </a:r>
            <a:r>
              <a:rPr lang="en-GB" altLang="en-US" sz="1400" dirty="0" err="1"/>
              <a:t>cyfeirio</a:t>
            </a:r>
            <a:r>
              <a:rPr lang="en-GB" altLang="en-US" sz="1400" dirty="0"/>
              <a:t> at y SBYW </a:t>
            </a:r>
            <a:r>
              <a:rPr lang="en-GB" altLang="en-US" sz="1400" dirty="0" err="1"/>
              <a:t>drwy</a:t>
            </a:r>
            <a:r>
              <a:rPr lang="en-GB" altLang="en-US" sz="1400" dirty="0"/>
              <a:t> </a:t>
            </a:r>
            <a:r>
              <a:rPr lang="en-GB" altLang="en-US" sz="1400" dirty="0" err="1"/>
              <a:t>athrawon</a:t>
            </a:r>
            <a:r>
              <a:rPr lang="en-GB" altLang="en-US" sz="1400" dirty="0"/>
              <a:t>, </a:t>
            </a:r>
            <a:r>
              <a:rPr lang="en-GB" altLang="en-US" sz="1400" dirty="0" err="1"/>
              <a:t>timau</a:t>
            </a:r>
            <a:r>
              <a:rPr lang="en-GB" altLang="en-US" sz="1400" dirty="0"/>
              <a:t> </a:t>
            </a:r>
            <a:r>
              <a:rPr lang="en-GB" altLang="en-US" sz="1400" dirty="0" err="1"/>
              <a:t>bugeiliol</a:t>
            </a:r>
            <a:r>
              <a:rPr lang="en-GB" altLang="en-US" sz="1400" dirty="0"/>
              <a:t>, </a:t>
            </a:r>
            <a:r>
              <a:rPr lang="en-GB" altLang="en-US" sz="1400" dirty="0" err="1"/>
              <a:t>swyddogion</a:t>
            </a:r>
            <a:r>
              <a:rPr lang="en-GB" altLang="en-US" sz="1400" dirty="0"/>
              <a:t> </a:t>
            </a:r>
            <a:r>
              <a:rPr lang="en-GB" altLang="en-US" sz="1400" dirty="0" err="1"/>
              <a:t>lles</a:t>
            </a:r>
            <a:r>
              <a:rPr lang="en-GB" altLang="en-US" sz="1400" dirty="0"/>
              <a:t> </a:t>
            </a:r>
            <a:r>
              <a:rPr lang="en-GB" altLang="en-US" sz="1400" dirty="0" err="1"/>
              <a:t>addysg</a:t>
            </a:r>
            <a:r>
              <a:rPr lang="en-GB" altLang="en-US" sz="1400" dirty="0"/>
              <a:t> neu </a:t>
            </a:r>
            <a:r>
              <a:rPr lang="en-GB" altLang="en-US" sz="1400" dirty="0" err="1"/>
              <a:t>wasanaethau</a:t>
            </a:r>
            <a:r>
              <a:rPr lang="en-GB" altLang="en-US" sz="1400" dirty="0"/>
              <a:t> </a:t>
            </a:r>
            <a:r>
              <a:rPr lang="en-GB" altLang="en-US" sz="1400" dirty="0" err="1"/>
              <a:t>cymdeithasol</a:t>
            </a:r>
            <a:r>
              <a:rPr lang="en-GB" altLang="en-US" sz="1400" dirty="0"/>
              <a:t>. Gall </a:t>
            </a:r>
            <a:r>
              <a:rPr lang="en-GB" altLang="en-US" sz="1400" dirty="0" err="1"/>
              <a:t>pobl</a:t>
            </a:r>
            <a:r>
              <a:rPr lang="en-GB" altLang="en-US" sz="1400" dirty="0"/>
              <a:t> </a:t>
            </a:r>
            <a:r>
              <a:rPr lang="en-GB" altLang="en-US" sz="1400" dirty="0" err="1"/>
              <a:t>ifanc</a:t>
            </a:r>
            <a:r>
              <a:rPr lang="en-GB" altLang="en-US" sz="1400" dirty="0"/>
              <a:t> </a:t>
            </a:r>
            <a:r>
              <a:rPr lang="en-GB" altLang="en-US" sz="1400" dirty="0" err="1"/>
              <a:t>hefyd</a:t>
            </a:r>
            <a:r>
              <a:rPr lang="en-GB" altLang="en-US" sz="1400" dirty="0"/>
              <a:t> </a:t>
            </a:r>
            <a:r>
              <a:rPr lang="en-GB" altLang="en-US" sz="1400" dirty="0" err="1"/>
              <a:t>atgyfeirio</a:t>
            </a:r>
            <a:r>
              <a:rPr lang="en-GB" altLang="en-US" sz="1400" dirty="0"/>
              <a:t> </a:t>
            </a:r>
            <a:r>
              <a:rPr lang="en-GB" altLang="en-US" sz="1400" dirty="0" err="1"/>
              <a:t>eu</a:t>
            </a:r>
            <a:r>
              <a:rPr lang="en-GB" altLang="en-US" sz="1400" dirty="0"/>
              <a:t> </a:t>
            </a:r>
            <a:r>
              <a:rPr lang="en-GB" altLang="en-US" sz="1400" dirty="0" err="1"/>
              <a:t>hunain</a:t>
            </a:r>
            <a:r>
              <a:rPr lang="en-GB" altLang="en-US" sz="1400" dirty="0"/>
              <a:t> </a:t>
            </a:r>
            <a:r>
              <a:rPr lang="en-GB" altLang="en-US" sz="1400" dirty="0" err="1"/>
              <a:t>drwy</a:t>
            </a:r>
            <a:r>
              <a:rPr lang="en-GB" altLang="en-US" sz="1400" dirty="0"/>
              <a:t> </a:t>
            </a:r>
            <a:r>
              <a:rPr lang="en-GB" altLang="en-US" sz="1400" dirty="0" err="1"/>
              <a:t>drefnu</a:t>
            </a:r>
            <a:r>
              <a:rPr lang="en-GB" altLang="en-US" sz="1400" dirty="0"/>
              <a:t> </a:t>
            </a:r>
            <a:r>
              <a:rPr lang="en-GB" altLang="en-US" sz="1400" dirty="0" err="1"/>
              <a:t>amser</a:t>
            </a:r>
            <a:r>
              <a:rPr lang="en-GB" altLang="en-US" sz="1400" dirty="0"/>
              <a:t> </a:t>
            </a:r>
            <a:r>
              <a:rPr lang="en-GB" altLang="en-US" sz="1400" dirty="0" err="1"/>
              <a:t>i</a:t>
            </a:r>
            <a:r>
              <a:rPr lang="en-GB" altLang="en-US" sz="1400" dirty="0"/>
              <a:t> </a:t>
            </a:r>
            <a:r>
              <a:rPr lang="en-GB" altLang="en-US" sz="1400" dirty="0" err="1"/>
              <a:t>gyfarfod</a:t>
            </a:r>
            <a:r>
              <a:rPr lang="en-GB" altLang="en-US" sz="1400" dirty="0"/>
              <a:t> </a:t>
            </a:r>
            <a:r>
              <a:rPr lang="en-GB" altLang="en-US" sz="1400" dirty="0" err="1"/>
              <a:t>â’r</a:t>
            </a:r>
            <a:r>
              <a:rPr lang="en-GB" altLang="en-US" sz="1400" dirty="0"/>
              <a:t> SBYW.</a:t>
            </a:r>
          </a:p>
          <a:p>
            <a:pPr eaLnBrk="1" hangingPunct="1">
              <a:lnSpc>
                <a:spcPct val="120000"/>
              </a:lnSpc>
            </a:pPr>
            <a:r>
              <a:rPr lang="en-GB" altLang="en-US" sz="1400" dirty="0" err="1"/>
              <a:t>Mae’r</a:t>
            </a:r>
            <a:r>
              <a:rPr lang="en-GB" altLang="en-US" sz="1400" dirty="0"/>
              <a:t> </a:t>
            </a:r>
            <a:r>
              <a:rPr lang="en-GB" altLang="en-US" sz="1400" dirty="0" err="1"/>
              <a:t>berthynas</a:t>
            </a:r>
            <a:r>
              <a:rPr lang="en-GB" altLang="en-US" sz="1400" dirty="0"/>
              <a:t> </a:t>
            </a:r>
            <a:r>
              <a:rPr lang="en-GB" altLang="en-US" sz="1400" dirty="0" err="1"/>
              <a:t>rhwng</a:t>
            </a:r>
            <a:r>
              <a:rPr lang="en-GB" altLang="en-US" sz="1400" dirty="0"/>
              <a:t> y </a:t>
            </a:r>
            <a:r>
              <a:rPr lang="en-GB" altLang="en-US" sz="1400" dirty="0" err="1"/>
              <a:t>gweithiwr</a:t>
            </a:r>
            <a:r>
              <a:rPr lang="en-GB" altLang="en-US" sz="1400" dirty="0"/>
              <a:t> </a:t>
            </a:r>
            <a:r>
              <a:rPr lang="en-GB" altLang="en-US" sz="1400" dirty="0" err="1"/>
              <a:t>ieuenctid</a:t>
            </a:r>
            <a:r>
              <a:rPr lang="en-GB" altLang="en-US" sz="1400" dirty="0"/>
              <a:t> </a:t>
            </a:r>
            <a:r>
              <a:rPr lang="en-GB" altLang="en-US" sz="1400" dirty="0" err="1"/>
              <a:t>a’r</a:t>
            </a:r>
            <a:r>
              <a:rPr lang="en-GB" altLang="en-US" sz="1400" dirty="0"/>
              <a:t> person </a:t>
            </a:r>
            <a:r>
              <a:rPr lang="en-GB" altLang="en-US" sz="1400" dirty="0" err="1"/>
              <a:t>ifanc</a:t>
            </a:r>
            <a:r>
              <a:rPr lang="en-GB" altLang="en-US" sz="1400" dirty="0"/>
              <a:t> </a:t>
            </a:r>
            <a:r>
              <a:rPr lang="en-GB" altLang="en-US" sz="1400" dirty="0" err="1"/>
              <a:t>yn</a:t>
            </a:r>
            <a:r>
              <a:rPr lang="en-GB" altLang="en-US" sz="1400" dirty="0"/>
              <a:t> </a:t>
            </a:r>
            <a:r>
              <a:rPr lang="en-GB" altLang="en-US" sz="1400" dirty="0" err="1"/>
              <a:t>parhau’n</a:t>
            </a:r>
            <a:r>
              <a:rPr lang="en-GB" altLang="en-US" sz="1400" dirty="0"/>
              <a:t> </a:t>
            </a:r>
            <a:r>
              <a:rPr lang="en-GB" altLang="en-US" sz="1400" dirty="0" err="1"/>
              <a:t>wirfoddol</a:t>
            </a:r>
            <a:r>
              <a:rPr lang="en-GB" altLang="en-US" sz="1400" dirty="0"/>
              <a:t> </a:t>
            </a:r>
            <a:r>
              <a:rPr lang="en-GB" altLang="en-US" sz="1400" dirty="0" err="1"/>
              <a:t>trwy</a:t>
            </a:r>
            <a:r>
              <a:rPr lang="en-GB" altLang="en-US" sz="1400" dirty="0"/>
              <a:t> </a:t>
            </a:r>
            <a:r>
              <a:rPr lang="en-GB" altLang="en-US" sz="1400" dirty="0" err="1"/>
              <a:t>ddealltwriaeth</a:t>
            </a:r>
            <a:r>
              <a:rPr lang="en-GB" altLang="en-US" sz="1400" dirty="0"/>
              <a:t> </a:t>
            </a:r>
            <a:r>
              <a:rPr lang="en-GB" altLang="en-US" sz="1400" dirty="0" err="1"/>
              <a:t>glir</a:t>
            </a:r>
            <a:r>
              <a:rPr lang="en-GB" altLang="en-US" sz="1400" dirty="0"/>
              <a:t> </a:t>
            </a:r>
            <a:r>
              <a:rPr lang="en-GB" altLang="en-US" sz="1400" dirty="0" err="1"/>
              <a:t>nad</a:t>
            </a:r>
            <a:r>
              <a:rPr lang="en-GB" altLang="en-US" sz="1400" dirty="0"/>
              <a:t> </a:t>
            </a:r>
            <a:r>
              <a:rPr lang="en-GB" altLang="en-US" sz="1400" dirty="0" err="1"/>
              <a:t>oes</a:t>
            </a:r>
            <a:r>
              <a:rPr lang="en-GB" altLang="en-US" sz="1400" dirty="0"/>
              <a:t> </a:t>
            </a:r>
            <a:r>
              <a:rPr lang="en-GB" altLang="en-US" sz="1400" dirty="0" err="1"/>
              <a:t>rhaid</a:t>
            </a:r>
            <a:r>
              <a:rPr lang="en-GB" altLang="en-US" sz="1400" dirty="0"/>
              <a:t> </a:t>
            </a:r>
            <a:r>
              <a:rPr lang="en-GB" altLang="en-US" sz="1400" dirty="0" err="1"/>
              <a:t>i’r</a:t>
            </a:r>
            <a:r>
              <a:rPr lang="en-GB" altLang="en-US" sz="1400" dirty="0"/>
              <a:t> person </a:t>
            </a:r>
            <a:r>
              <a:rPr lang="en-GB" altLang="en-US" sz="1400" dirty="0" err="1"/>
              <a:t>ifanc</a:t>
            </a:r>
            <a:r>
              <a:rPr lang="en-GB" altLang="en-US" sz="1400" dirty="0"/>
              <a:t> </a:t>
            </a:r>
            <a:r>
              <a:rPr lang="en-GB" altLang="en-US" sz="1400" dirty="0" err="1"/>
              <a:t>weithio</a:t>
            </a:r>
            <a:r>
              <a:rPr lang="en-GB" altLang="en-US" sz="1400" dirty="0"/>
              <a:t> </a:t>
            </a:r>
            <a:r>
              <a:rPr lang="en-GB" altLang="en-US" sz="1400" dirty="0" err="1"/>
              <a:t>gyda’r</a:t>
            </a:r>
            <a:r>
              <a:rPr lang="en-GB" altLang="en-US" sz="1400" dirty="0"/>
              <a:t> </a:t>
            </a:r>
            <a:r>
              <a:rPr lang="en-GB" altLang="en-US" sz="1400" dirty="0" err="1"/>
              <a:t>gweithiwr</a:t>
            </a:r>
            <a:r>
              <a:rPr lang="en-GB" altLang="en-US" sz="1400" dirty="0"/>
              <a:t> Ieuenctid.</a:t>
            </a:r>
          </a:p>
        </p:txBody>
      </p:sp>
      <p:sp>
        <p:nvSpPr>
          <p:cNvPr id="2" name="Content Placeholder 1"/>
          <p:cNvSpPr>
            <a:spLocks noGrp="1"/>
          </p:cNvSpPr>
          <p:nvPr>
            <p:ph sz="half" idx="2"/>
          </p:nvPr>
        </p:nvSpPr>
        <p:spPr>
          <a:xfrm>
            <a:off x="6172202" y="1555460"/>
            <a:ext cx="5181600" cy="4351338"/>
          </a:xfrm>
        </p:spPr>
        <p:txBody>
          <a:bodyPr>
            <a:normAutofit fontScale="85000" lnSpcReduction="10000"/>
          </a:bodyPr>
          <a:lstStyle/>
          <a:p>
            <a:pPr eaLnBrk="1" hangingPunct="1">
              <a:lnSpc>
                <a:spcPct val="120000"/>
              </a:lnSpc>
            </a:pPr>
            <a:r>
              <a:rPr lang="en-GB" altLang="en-US" sz="2000" dirty="0">
                <a:solidFill>
                  <a:schemeClr val="accent5">
                    <a:lumMod val="75000"/>
                  </a:schemeClr>
                </a:solidFill>
              </a:rPr>
              <a:t>When Youth Workers are available on school sites during lunch breaks, young people can have the opportunity to get to know them and this can lead to positive relationships which encourage participation in local Youth Projects. </a:t>
            </a:r>
          </a:p>
          <a:p>
            <a:pPr eaLnBrk="1" hangingPunct="1">
              <a:lnSpc>
                <a:spcPct val="120000"/>
              </a:lnSpc>
            </a:pPr>
            <a:r>
              <a:rPr lang="en-GB" altLang="en-US" sz="2000" dirty="0">
                <a:solidFill>
                  <a:schemeClr val="accent5">
                    <a:lumMod val="75000"/>
                  </a:schemeClr>
                </a:solidFill>
              </a:rPr>
              <a:t>Young people may be referred to the SBYW through teachers, pastoral teams, education welfare officers or social services. Young people may also self-refer through arranging a time to meet with the SBYW. </a:t>
            </a:r>
          </a:p>
          <a:p>
            <a:pPr eaLnBrk="1" hangingPunct="1">
              <a:lnSpc>
                <a:spcPct val="120000"/>
              </a:lnSpc>
            </a:pPr>
            <a:r>
              <a:rPr lang="en-GB" altLang="en-US" sz="2000" dirty="0">
                <a:solidFill>
                  <a:schemeClr val="accent5">
                    <a:lumMod val="75000"/>
                  </a:schemeClr>
                </a:solidFill>
              </a:rPr>
              <a:t>The relationship between the youth worker and young person remains voluntary through a clear understanding that the young person does not have to work with the youth worker.</a:t>
            </a:r>
          </a:p>
          <a:p>
            <a:pPr marL="0" indent="0" eaLnBrk="1" hangingPunct="1">
              <a:lnSpc>
                <a:spcPct val="120000"/>
              </a:lnSpc>
              <a:buNone/>
            </a:pPr>
            <a:endParaRPr lang="en-GB" altLang="en-US" sz="2000" dirty="0"/>
          </a:p>
        </p:txBody>
      </p:sp>
    </p:spTree>
    <p:extLst>
      <p:ext uri="{BB962C8B-B14F-4D97-AF65-F5344CB8AC3E}">
        <p14:creationId xmlns:p14="http://schemas.microsoft.com/office/powerpoint/2010/main" val="56724916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838198" y="159853"/>
            <a:ext cx="10515600" cy="1325563"/>
          </a:xfrm>
        </p:spPr>
        <p:txBody>
          <a:bodyPr>
            <a:normAutofit/>
          </a:bodyPr>
          <a:lstStyle/>
          <a:p>
            <a:pPr eaLnBrk="1" hangingPunct="1"/>
            <a:r>
              <a:rPr lang="en-GB" altLang="en-US" b="1" dirty="0"/>
              <a:t>Gwaith Ieuenctid </a:t>
            </a:r>
            <a:r>
              <a:rPr lang="en-GB" altLang="en-US" b="1" dirty="0" err="1"/>
              <a:t>ar</a:t>
            </a:r>
            <a:r>
              <a:rPr lang="en-GB" altLang="en-US" b="1" dirty="0"/>
              <a:t> y </a:t>
            </a:r>
            <a:r>
              <a:rPr lang="en-GB" altLang="en-US" b="1" dirty="0" err="1"/>
              <a:t>Stryd</a:t>
            </a:r>
            <a:r>
              <a:rPr lang="en-GB" altLang="en-US" b="1" dirty="0"/>
              <a:t>/</a:t>
            </a:r>
            <a:r>
              <a:rPr lang="en-GB" altLang="en-US" b="1" dirty="0" err="1"/>
              <a:t>Datgysylltiedig</a:t>
            </a:r>
            <a:br>
              <a:rPr lang="en-GB" altLang="en-US" b="1" dirty="0"/>
            </a:br>
            <a:r>
              <a:rPr lang="en-GB" altLang="en-US" b="1" dirty="0">
                <a:solidFill>
                  <a:schemeClr val="accent5">
                    <a:lumMod val="75000"/>
                  </a:schemeClr>
                </a:solidFill>
              </a:rPr>
              <a:t>Street Based/Detached Youth Work</a:t>
            </a:r>
            <a:r>
              <a:rPr lang="en-GB" altLang="en-US" dirty="0">
                <a:solidFill>
                  <a:schemeClr val="accent5">
                    <a:lumMod val="75000"/>
                  </a:schemeClr>
                </a:solidFill>
              </a:rPr>
              <a:t> </a:t>
            </a:r>
          </a:p>
        </p:txBody>
      </p:sp>
      <p:sp>
        <p:nvSpPr>
          <p:cNvPr id="46083" name="Rectangle 4"/>
          <p:cNvSpPr>
            <a:spLocks noGrp="1" noChangeArrowheads="1"/>
          </p:cNvSpPr>
          <p:nvPr>
            <p:ph sz="half" idx="1"/>
          </p:nvPr>
        </p:nvSpPr>
        <p:spPr>
          <a:xfrm>
            <a:off x="838198" y="1437199"/>
            <a:ext cx="5181600" cy="4733445"/>
          </a:xfrm>
        </p:spPr>
        <p:txBody>
          <a:bodyPr>
            <a:noAutofit/>
          </a:bodyPr>
          <a:lstStyle/>
          <a:p>
            <a:pPr>
              <a:lnSpc>
                <a:spcPct val="120000"/>
              </a:lnSpc>
            </a:pPr>
            <a:r>
              <a:rPr lang="en-GB" altLang="en-US" sz="1200" dirty="0"/>
              <a:t>Gwaith Ieuenctid </a:t>
            </a:r>
            <a:r>
              <a:rPr lang="en-GB" altLang="en-US" sz="1200" dirty="0" err="1"/>
              <a:t>ar</a:t>
            </a:r>
            <a:r>
              <a:rPr lang="en-GB" altLang="en-US" sz="1200" dirty="0"/>
              <a:t> y </a:t>
            </a:r>
            <a:r>
              <a:rPr lang="en-GB" altLang="en-US" sz="1200" dirty="0" err="1"/>
              <a:t>Stryd</a:t>
            </a:r>
            <a:r>
              <a:rPr lang="en-GB" altLang="en-US" sz="1200" dirty="0"/>
              <a:t> </a:t>
            </a:r>
            <a:r>
              <a:rPr lang="en-GB" altLang="en-US" sz="1200" dirty="0" err="1"/>
              <a:t>yw’r</a:t>
            </a:r>
            <a:r>
              <a:rPr lang="en-GB" altLang="en-US" sz="1200" dirty="0"/>
              <a:t> term a </a:t>
            </a:r>
            <a:r>
              <a:rPr lang="en-GB" altLang="en-US" sz="1200" dirty="0" err="1"/>
              <a:t>ddefnyddir</a:t>
            </a:r>
            <a:r>
              <a:rPr lang="en-GB" altLang="en-US" sz="1200" dirty="0"/>
              <a:t> </a:t>
            </a:r>
            <a:r>
              <a:rPr lang="en-GB" altLang="en-US" sz="1200" dirty="0" err="1"/>
              <a:t>i</a:t>
            </a:r>
            <a:r>
              <a:rPr lang="en-GB" altLang="en-US" sz="1200" dirty="0"/>
              <a:t> </a:t>
            </a:r>
            <a:r>
              <a:rPr lang="en-GB" altLang="en-US" sz="1200" dirty="0" err="1"/>
              <a:t>ddisgrifio</a:t>
            </a:r>
            <a:r>
              <a:rPr lang="en-GB" altLang="en-US" sz="1200" dirty="0"/>
              <a:t> </a:t>
            </a:r>
            <a:r>
              <a:rPr lang="en-GB" altLang="en-US" sz="1200" dirty="0" err="1"/>
              <a:t>gwaith</a:t>
            </a:r>
            <a:r>
              <a:rPr lang="en-GB" altLang="en-US" sz="1200" dirty="0"/>
              <a:t> </a:t>
            </a:r>
            <a:r>
              <a:rPr lang="en-GB" altLang="en-US" sz="1200" dirty="0" err="1"/>
              <a:t>ieuenctid</a:t>
            </a:r>
            <a:r>
              <a:rPr lang="en-GB" altLang="en-US" sz="1200" dirty="0"/>
              <a:t> pan </a:t>
            </a:r>
            <a:r>
              <a:rPr lang="en-GB" altLang="en-US" sz="1200" dirty="0" err="1"/>
              <a:t>gaiff</a:t>
            </a:r>
            <a:r>
              <a:rPr lang="en-GB" altLang="en-US" sz="1200" dirty="0"/>
              <a:t> </a:t>
            </a:r>
            <a:r>
              <a:rPr lang="en-GB" altLang="en-US" sz="1200" dirty="0" err="1"/>
              <a:t>ei</a:t>
            </a:r>
            <a:r>
              <a:rPr lang="en-GB" altLang="en-US" sz="1200" dirty="0"/>
              <a:t> </a:t>
            </a:r>
            <a:r>
              <a:rPr lang="en-GB" altLang="en-US" sz="1200" dirty="0" err="1"/>
              <a:t>wneud</a:t>
            </a:r>
            <a:r>
              <a:rPr lang="en-GB" altLang="en-US" sz="1200" dirty="0"/>
              <a:t> </a:t>
            </a:r>
            <a:r>
              <a:rPr lang="en-GB" altLang="en-US" sz="1200" dirty="0" err="1"/>
              <a:t>gyda</a:t>
            </a:r>
            <a:r>
              <a:rPr lang="en-GB" altLang="en-US" sz="1200" dirty="0"/>
              <a:t> </a:t>
            </a:r>
            <a:r>
              <a:rPr lang="en-GB" altLang="en-US" sz="1200" dirty="0" err="1"/>
              <a:t>phobl</a:t>
            </a:r>
            <a:r>
              <a:rPr lang="en-GB" altLang="en-US" sz="1200" dirty="0"/>
              <a:t> </a:t>
            </a:r>
            <a:r>
              <a:rPr lang="en-GB" altLang="en-US" sz="1200" dirty="0" err="1"/>
              <a:t>ifanc</a:t>
            </a:r>
            <a:r>
              <a:rPr lang="en-GB" altLang="en-US" sz="1200" dirty="0"/>
              <a:t> </a:t>
            </a:r>
            <a:r>
              <a:rPr lang="en-GB" altLang="en-US" sz="1200" dirty="0" err="1"/>
              <a:t>ar</a:t>
            </a:r>
            <a:r>
              <a:rPr lang="en-GB" altLang="en-US" sz="1200" dirty="0"/>
              <a:t> y </a:t>
            </a:r>
            <a:r>
              <a:rPr lang="en-GB" altLang="en-US" sz="1200" dirty="0" err="1"/>
              <a:t>strydoedd</a:t>
            </a:r>
            <a:r>
              <a:rPr lang="en-GB" altLang="en-US" sz="1200" dirty="0"/>
              <a:t> neu </a:t>
            </a:r>
            <a:r>
              <a:rPr lang="en-GB" altLang="en-US" sz="1200" dirty="0" err="1"/>
              <a:t>mewn</a:t>
            </a:r>
            <a:r>
              <a:rPr lang="en-GB" altLang="en-US" sz="1200" dirty="0"/>
              <a:t> </a:t>
            </a:r>
            <a:r>
              <a:rPr lang="en-GB" altLang="en-US" sz="1200" dirty="0" err="1"/>
              <a:t>mannau</a:t>
            </a:r>
            <a:r>
              <a:rPr lang="en-GB" altLang="en-US" sz="1200" dirty="0"/>
              <a:t> </a:t>
            </a:r>
            <a:r>
              <a:rPr lang="en-GB" altLang="en-US" sz="1200" dirty="0" err="1"/>
              <a:t>cyhoeddus</a:t>
            </a:r>
            <a:r>
              <a:rPr lang="en-GB" altLang="en-US" sz="1200" dirty="0"/>
              <a:t> </a:t>
            </a:r>
            <a:r>
              <a:rPr lang="en-GB" altLang="en-US" sz="1200" dirty="0" err="1"/>
              <a:t>eraill</a:t>
            </a:r>
            <a:r>
              <a:rPr lang="en-GB" altLang="en-US" sz="1200" dirty="0"/>
              <a:t>.</a:t>
            </a:r>
          </a:p>
          <a:p>
            <a:pPr>
              <a:lnSpc>
                <a:spcPct val="120000"/>
              </a:lnSpc>
            </a:pPr>
            <a:r>
              <a:rPr lang="en-GB" altLang="en-US" sz="1200" dirty="0"/>
              <a:t>Mae </a:t>
            </a:r>
            <a:r>
              <a:rPr lang="en-GB" altLang="en-US" sz="1200" dirty="0" err="1"/>
              <a:t>ei</a:t>
            </a:r>
            <a:r>
              <a:rPr lang="en-GB" altLang="en-US" sz="1200" dirty="0"/>
              <a:t> </a:t>
            </a:r>
            <a:r>
              <a:rPr lang="en-GB" altLang="en-US" sz="1200" dirty="0" err="1"/>
              <a:t>ddibenion</a:t>
            </a:r>
            <a:r>
              <a:rPr lang="en-GB" altLang="en-US" sz="1200" dirty="0"/>
              <a:t> </a:t>
            </a:r>
            <a:r>
              <a:rPr lang="en-GB" altLang="en-US" sz="1200" dirty="0" err="1"/>
              <a:t>craidd</a:t>
            </a:r>
            <a:r>
              <a:rPr lang="en-GB" altLang="en-US" sz="1200" dirty="0"/>
              <a:t>, </a:t>
            </a:r>
            <a:r>
              <a:rPr lang="en-GB" altLang="en-US" sz="1200" dirty="0" err="1"/>
              <a:t>ei</a:t>
            </a:r>
            <a:r>
              <a:rPr lang="en-GB" altLang="en-US" sz="1200" dirty="0"/>
              <a:t> </a:t>
            </a:r>
            <a:r>
              <a:rPr lang="en-GB" altLang="en-US" sz="1200" dirty="0" err="1"/>
              <a:t>hegwyddorion</a:t>
            </a:r>
            <a:r>
              <a:rPr lang="en-GB" altLang="en-US" sz="1200" dirty="0"/>
              <a:t> </a:t>
            </a:r>
            <a:r>
              <a:rPr lang="en-GB" altLang="en-US" sz="1200" dirty="0" err="1"/>
              <a:t>a’i</a:t>
            </a:r>
            <a:r>
              <a:rPr lang="en-GB" altLang="en-US" sz="1200" dirty="0"/>
              <a:t> </a:t>
            </a:r>
            <a:r>
              <a:rPr lang="en-GB" altLang="en-US" sz="1200" dirty="0" err="1"/>
              <a:t>werthoedd</a:t>
            </a:r>
            <a:r>
              <a:rPr lang="en-GB" altLang="en-US" sz="1200" dirty="0"/>
              <a:t> </a:t>
            </a:r>
            <a:r>
              <a:rPr lang="en-GB" altLang="en-US" sz="1200" dirty="0" err="1"/>
              <a:t>yn</a:t>
            </a:r>
            <a:r>
              <a:rPr lang="en-GB" altLang="en-US" sz="1200" dirty="0"/>
              <a:t> </a:t>
            </a:r>
            <a:r>
              <a:rPr lang="en-GB" altLang="en-US" sz="1200" dirty="0" err="1"/>
              <a:t>aros</a:t>
            </a:r>
            <a:r>
              <a:rPr lang="en-GB" altLang="en-US" sz="1200" dirty="0"/>
              <a:t> </a:t>
            </a:r>
            <a:r>
              <a:rPr lang="en-GB" altLang="en-US" sz="1200" dirty="0" err="1"/>
              <a:t>yr</a:t>
            </a:r>
            <a:r>
              <a:rPr lang="en-GB" altLang="en-US" sz="1200" dirty="0"/>
              <a:t> un </a:t>
            </a:r>
            <a:r>
              <a:rPr lang="en-GB" altLang="en-US" sz="1200" dirty="0" err="1"/>
              <a:t>fath</a:t>
            </a:r>
            <a:r>
              <a:rPr lang="en-GB" altLang="en-US" sz="1200" dirty="0"/>
              <a:t> ag </a:t>
            </a:r>
            <a:r>
              <a:rPr lang="en-GB" altLang="en-US" sz="1200" dirty="0" err="1"/>
              <a:t>ar</a:t>
            </a:r>
            <a:r>
              <a:rPr lang="en-GB" altLang="en-US" sz="1200" dirty="0"/>
              <a:t> </a:t>
            </a:r>
            <a:r>
              <a:rPr lang="en-GB" altLang="en-US" sz="1200" dirty="0" err="1"/>
              <a:t>gyfer</a:t>
            </a:r>
            <a:r>
              <a:rPr lang="en-GB" altLang="en-US" sz="1200" dirty="0"/>
              <a:t> </a:t>
            </a:r>
            <a:r>
              <a:rPr lang="en-GB" altLang="en-US" sz="1200" dirty="0" err="1"/>
              <a:t>gwaith</a:t>
            </a:r>
            <a:r>
              <a:rPr lang="en-GB" altLang="en-US" sz="1200" dirty="0"/>
              <a:t> </a:t>
            </a:r>
            <a:r>
              <a:rPr lang="en-GB" altLang="en-US" sz="1200" dirty="0" err="1"/>
              <a:t>ieuenctid</a:t>
            </a:r>
            <a:r>
              <a:rPr lang="en-GB" altLang="en-US" sz="1200" dirty="0"/>
              <a:t> </a:t>
            </a:r>
            <a:r>
              <a:rPr lang="en-GB" altLang="en-US" sz="1200" dirty="0" err="1"/>
              <a:t>mewn</a:t>
            </a:r>
            <a:r>
              <a:rPr lang="en-GB" altLang="en-US" sz="1200" dirty="0"/>
              <a:t> </a:t>
            </a:r>
            <a:r>
              <a:rPr lang="en-GB" altLang="en-US" sz="1200" dirty="0" err="1"/>
              <a:t>lleoliadau</a:t>
            </a:r>
            <a:r>
              <a:rPr lang="en-GB" altLang="en-US" sz="1200" dirty="0"/>
              <a:t> </a:t>
            </a:r>
            <a:r>
              <a:rPr lang="en-GB" altLang="en-US" sz="1200" dirty="0" err="1"/>
              <a:t>eraill</a:t>
            </a:r>
            <a:r>
              <a:rPr lang="en-GB" altLang="en-US" sz="1200" dirty="0"/>
              <a:t>, er </a:t>
            </a:r>
            <a:r>
              <a:rPr lang="en-GB" altLang="en-US" sz="1200" dirty="0" err="1"/>
              <a:t>yn</a:t>
            </a:r>
            <a:r>
              <a:rPr lang="en-GB" altLang="en-US" sz="1200" dirty="0"/>
              <a:t> </a:t>
            </a:r>
            <a:r>
              <a:rPr lang="en-GB" altLang="en-US" sz="1200" dirty="0" err="1"/>
              <a:t>ymarferol</a:t>
            </a:r>
            <a:r>
              <a:rPr lang="en-GB" altLang="en-US" sz="1200" dirty="0"/>
              <a:t> </a:t>
            </a:r>
            <a:r>
              <a:rPr lang="en-GB" altLang="en-US" sz="1200" dirty="0" err="1"/>
              <a:t>efallai</a:t>
            </a:r>
            <a:r>
              <a:rPr lang="en-GB" altLang="en-US" sz="1200" dirty="0"/>
              <a:t> y </a:t>
            </a:r>
            <a:r>
              <a:rPr lang="en-GB" altLang="en-US" sz="1200" dirty="0" err="1"/>
              <a:t>bydd</a:t>
            </a:r>
            <a:r>
              <a:rPr lang="en-GB" altLang="en-US" sz="1200" dirty="0"/>
              <a:t> </a:t>
            </a:r>
            <a:r>
              <a:rPr lang="en-GB" altLang="en-US" sz="1200" dirty="0" err="1"/>
              <a:t>angen</a:t>
            </a:r>
            <a:r>
              <a:rPr lang="en-GB" altLang="en-US" sz="1200" dirty="0"/>
              <a:t> </a:t>
            </a:r>
            <a:r>
              <a:rPr lang="en-GB" altLang="en-US" sz="1200" dirty="0" err="1"/>
              <a:t>amser</a:t>
            </a:r>
            <a:r>
              <a:rPr lang="en-GB" altLang="en-US" sz="1200" dirty="0"/>
              <a:t> a </a:t>
            </a:r>
            <a:r>
              <a:rPr lang="en-GB" altLang="en-US" sz="1200" dirty="0" err="1"/>
              <a:t>thrafodaeth</a:t>
            </a:r>
            <a:r>
              <a:rPr lang="en-GB" altLang="en-US" sz="1200" dirty="0"/>
              <a:t> </a:t>
            </a:r>
            <a:r>
              <a:rPr lang="en-GB" altLang="en-US" sz="1200" dirty="0" err="1"/>
              <a:t>ychwanegol</a:t>
            </a:r>
            <a:r>
              <a:rPr lang="en-GB" altLang="en-US" sz="1200" dirty="0"/>
              <a:t> </a:t>
            </a:r>
            <a:r>
              <a:rPr lang="en-GB" altLang="en-US" sz="1200" dirty="0" err="1"/>
              <a:t>ar</a:t>
            </a:r>
            <a:r>
              <a:rPr lang="en-GB" altLang="en-US" sz="1200" dirty="0"/>
              <a:t> rai </a:t>
            </a:r>
            <a:r>
              <a:rPr lang="en-GB" altLang="en-US" sz="1200" dirty="0" err="1"/>
              <a:t>agweddau</a:t>
            </a:r>
            <a:r>
              <a:rPr lang="en-GB" altLang="en-US" sz="1200" dirty="0"/>
              <a:t> (</a:t>
            </a:r>
            <a:r>
              <a:rPr lang="en-GB" altLang="en-US" sz="1200" dirty="0" err="1"/>
              <a:t>e.e.</a:t>
            </a:r>
            <a:r>
              <a:rPr lang="en-GB" altLang="en-US" sz="1200" dirty="0"/>
              <a:t> </a:t>
            </a:r>
            <a:r>
              <a:rPr lang="en-GB" altLang="en-US" sz="1200" dirty="0" err="1"/>
              <a:t>sefydlu</a:t>
            </a:r>
            <a:r>
              <a:rPr lang="en-GB" altLang="en-US" sz="1200" dirty="0"/>
              <a:t> </a:t>
            </a:r>
            <a:r>
              <a:rPr lang="en-GB" altLang="en-US" sz="1200" dirty="0" err="1"/>
              <a:t>cyswllt</a:t>
            </a:r>
            <a:r>
              <a:rPr lang="en-GB" altLang="en-US" sz="1200" dirty="0"/>
              <a:t> a </a:t>
            </a:r>
            <a:r>
              <a:rPr lang="en-GB" altLang="en-US" sz="1200" dirty="0" err="1"/>
              <a:t>ffiniau</a:t>
            </a:r>
            <a:r>
              <a:rPr lang="en-GB" altLang="en-US" sz="1200" dirty="0"/>
              <a:t>).</a:t>
            </a:r>
          </a:p>
          <a:p>
            <a:pPr>
              <a:lnSpc>
                <a:spcPct val="120000"/>
              </a:lnSpc>
            </a:pPr>
            <a:r>
              <a:rPr lang="en-GB" altLang="en-US" sz="1200" dirty="0" err="1"/>
              <a:t>Mae'n</a:t>
            </a:r>
            <a:r>
              <a:rPr lang="en-GB" altLang="en-US" sz="1200" dirty="0"/>
              <a:t> </a:t>
            </a:r>
            <a:r>
              <a:rPr lang="en-GB" altLang="en-US" sz="1200" dirty="0" err="1"/>
              <a:t>digwydd</a:t>
            </a:r>
            <a:r>
              <a:rPr lang="en-GB" altLang="en-US" sz="1200" dirty="0"/>
              <a:t> </a:t>
            </a:r>
            <a:r>
              <a:rPr lang="en-GB" altLang="en-US" sz="1200" dirty="0" err="1"/>
              <a:t>ar</a:t>
            </a:r>
            <a:r>
              <a:rPr lang="en-GB" altLang="en-US" sz="1200" dirty="0"/>
              <a:t> </a:t>
            </a:r>
            <a:r>
              <a:rPr lang="en-GB" altLang="en-US" sz="1200" dirty="0" err="1"/>
              <a:t>diriogaeth</a:t>
            </a:r>
            <a:r>
              <a:rPr lang="en-GB" altLang="en-US" sz="1200" dirty="0"/>
              <a:t> </a:t>
            </a:r>
            <a:r>
              <a:rPr lang="en-GB" altLang="en-US" sz="1200" dirty="0" err="1"/>
              <a:t>pobl</a:t>
            </a:r>
            <a:r>
              <a:rPr lang="en-GB" altLang="en-US" sz="1200" dirty="0"/>
              <a:t> </a:t>
            </a:r>
            <a:r>
              <a:rPr lang="en-GB" altLang="en-US" sz="1200" dirty="0" err="1"/>
              <a:t>ifanc</a:t>
            </a:r>
            <a:r>
              <a:rPr lang="en-GB" altLang="en-US" sz="1200" dirty="0"/>
              <a:t> </a:t>
            </a:r>
            <a:r>
              <a:rPr lang="en-GB" altLang="en-US" sz="1200" dirty="0" err="1"/>
              <a:t>eu</a:t>
            </a:r>
            <a:r>
              <a:rPr lang="en-GB" altLang="en-US" sz="1200" dirty="0"/>
              <a:t> </a:t>
            </a:r>
            <a:r>
              <a:rPr lang="en-GB" altLang="en-US" sz="1200" dirty="0" err="1"/>
              <a:t>hunain</a:t>
            </a:r>
            <a:r>
              <a:rPr lang="en-GB" altLang="en-US" sz="1200" dirty="0"/>
              <a:t> </a:t>
            </a:r>
            <a:r>
              <a:rPr lang="en-GB" altLang="en-US" sz="1200" dirty="0" err="1"/>
              <a:t>fel</a:t>
            </a:r>
            <a:r>
              <a:rPr lang="en-GB" altLang="en-US" sz="1200" dirty="0"/>
              <a:t> </a:t>
            </a:r>
            <a:r>
              <a:rPr lang="en-GB" altLang="en-US" sz="1200" dirty="0" err="1"/>
              <a:t>strydoedd</a:t>
            </a:r>
            <a:r>
              <a:rPr lang="en-GB" altLang="en-US" sz="1200" dirty="0"/>
              <a:t>, </a:t>
            </a:r>
            <a:r>
              <a:rPr lang="en-GB" altLang="en-US" sz="1200" dirty="0" err="1"/>
              <a:t>caffis</a:t>
            </a:r>
            <a:r>
              <a:rPr lang="en-GB" altLang="en-US" sz="1200" dirty="0"/>
              <a:t>, a </a:t>
            </a:r>
            <a:r>
              <a:rPr lang="en-GB" altLang="en-US" sz="1200" dirty="0" err="1"/>
              <a:t>pharciau</a:t>
            </a:r>
            <a:r>
              <a:rPr lang="en-GB" altLang="en-US" sz="1200" dirty="0"/>
              <a:t>, </a:t>
            </a:r>
            <a:r>
              <a:rPr lang="en-GB" altLang="en-US" sz="1200" dirty="0" err="1"/>
              <a:t>siopau</a:t>
            </a:r>
            <a:r>
              <a:rPr lang="en-GB" altLang="en-US" sz="1200" dirty="0"/>
              <a:t> </a:t>
            </a:r>
            <a:r>
              <a:rPr lang="en-GB" altLang="en-US" sz="1200" dirty="0" err="1"/>
              <a:t>allanol</a:t>
            </a:r>
            <a:r>
              <a:rPr lang="en-GB" altLang="en-US" sz="1200" dirty="0"/>
              <a:t> ac </a:t>
            </a:r>
            <a:r>
              <a:rPr lang="en-GB" altLang="en-US" sz="1200" dirty="0" err="1"/>
              <a:t>ati</a:t>
            </a:r>
            <a:r>
              <a:rPr lang="en-GB" altLang="en-US" sz="1200" dirty="0"/>
              <a:t> - </a:t>
            </a:r>
            <a:r>
              <a:rPr lang="en-GB" altLang="en-US" sz="1200" dirty="0" err="1"/>
              <a:t>sy'n</a:t>
            </a:r>
            <a:r>
              <a:rPr lang="en-GB" altLang="en-US" sz="1200" dirty="0"/>
              <a:t> </a:t>
            </a:r>
            <a:r>
              <a:rPr lang="en-GB" altLang="en-US" sz="1200" dirty="0" err="1"/>
              <a:t>briodol</a:t>
            </a:r>
            <a:r>
              <a:rPr lang="en-GB" altLang="en-US" sz="1200" dirty="0"/>
              <a:t> </a:t>
            </a:r>
            <a:r>
              <a:rPr lang="en-GB" altLang="en-US" sz="1200" dirty="0" err="1"/>
              <a:t>iddyn</a:t>
            </a:r>
            <a:r>
              <a:rPr lang="en-GB" altLang="en-US" sz="1200" dirty="0"/>
              <a:t> </a:t>
            </a:r>
            <a:r>
              <a:rPr lang="en-GB" altLang="en-US" sz="1200" dirty="0" err="1"/>
              <a:t>nhw</a:t>
            </a:r>
            <a:r>
              <a:rPr lang="en-GB" altLang="en-US" sz="1200" dirty="0"/>
              <a:t> ac </a:t>
            </a:r>
            <a:r>
              <a:rPr lang="en-GB" altLang="en-US" sz="1200" dirty="0" err="1"/>
              <a:t>ar</a:t>
            </a:r>
            <a:r>
              <a:rPr lang="en-GB" altLang="en-US" sz="1200" dirty="0"/>
              <a:t> </a:t>
            </a:r>
            <a:r>
              <a:rPr lang="en-GB" altLang="en-US" sz="1200" dirty="0" err="1"/>
              <a:t>eu</a:t>
            </a:r>
            <a:r>
              <a:rPr lang="en-GB" altLang="en-US" sz="1200" dirty="0"/>
              <a:t> </a:t>
            </a:r>
            <a:r>
              <a:rPr lang="en-GB" altLang="en-US" sz="1200" dirty="0" err="1"/>
              <a:t>telerau</a:t>
            </a:r>
            <a:r>
              <a:rPr lang="en-GB" altLang="en-US" sz="1200" dirty="0"/>
              <a:t> </a:t>
            </a:r>
            <a:r>
              <a:rPr lang="en-GB" altLang="en-US" sz="1200" dirty="0" err="1"/>
              <a:t>nhw</a:t>
            </a:r>
            <a:r>
              <a:rPr lang="en-GB" altLang="en-US" sz="1200" dirty="0"/>
              <a:t>. </a:t>
            </a:r>
            <a:r>
              <a:rPr lang="en-GB" altLang="en-US" sz="1200" dirty="0" err="1"/>
              <a:t>Mae’n</a:t>
            </a:r>
            <a:r>
              <a:rPr lang="en-GB" altLang="en-US" sz="1200" dirty="0"/>
              <a:t> </a:t>
            </a:r>
            <a:r>
              <a:rPr lang="en-GB" altLang="en-US" sz="1200" dirty="0" err="1"/>
              <a:t>dechrau</a:t>
            </a:r>
            <a:r>
              <a:rPr lang="en-GB" altLang="en-US" sz="1200" dirty="0"/>
              <a:t> o </a:t>
            </a:r>
            <a:r>
              <a:rPr lang="en-GB" altLang="en-US" sz="1200" dirty="0" err="1"/>
              <a:t>sefyllfa</a:t>
            </a:r>
            <a:r>
              <a:rPr lang="en-GB" altLang="en-US" sz="1200" dirty="0"/>
              <a:t> </a:t>
            </a:r>
            <a:r>
              <a:rPr lang="en-GB" altLang="en-US" sz="1200" dirty="0" err="1"/>
              <a:t>pobl</a:t>
            </a:r>
            <a:r>
              <a:rPr lang="en-GB" altLang="en-US" sz="1200" dirty="0"/>
              <a:t> </a:t>
            </a:r>
            <a:r>
              <a:rPr lang="en-GB" altLang="en-US" sz="1200" dirty="0" err="1"/>
              <a:t>ifanc</a:t>
            </a:r>
            <a:r>
              <a:rPr lang="en-GB" altLang="en-US" sz="1200" dirty="0"/>
              <a:t> o ran </a:t>
            </a:r>
            <a:r>
              <a:rPr lang="en-GB" altLang="en-US" sz="1200" dirty="0" err="1"/>
              <a:t>eu</a:t>
            </a:r>
            <a:r>
              <a:rPr lang="en-GB" altLang="en-US" sz="1200" dirty="0"/>
              <a:t> </a:t>
            </a:r>
            <a:r>
              <a:rPr lang="en-GB" altLang="en-US" sz="1200" dirty="0" err="1"/>
              <a:t>gwerthoedd</a:t>
            </a:r>
            <a:r>
              <a:rPr lang="en-GB" altLang="en-US" sz="1200" dirty="0"/>
              <a:t>, </a:t>
            </a:r>
            <a:r>
              <a:rPr lang="en-GB" altLang="en-US" sz="1200" dirty="0" err="1"/>
              <a:t>eu</a:t>
            </a:r>
            <a:r>
              <a:rPr lang="en-GB" altLang="en-US" sz="1200" dirty="0"/>
              <a:t> </a:t>
            </a:r>
            <a:r>
              <a:rPr lang="en-GB" altLang="en-US" sz="1200" dirty="0" err="1"/>
              <a:t>hagweddau</a:t>
            </a:r>
            <a:r>
              <a:rPr lang="en-GB" altLang="en-US" sz="1200" dirty="0"/>
              <a:t>, </a:t>
            </a:r>
            <a:r>
              <a:rPr lang="en-GB" altLang="en-US" sz="1200" dirty="0" err="1"/>
              <a:t>eu</a:t>
            </a:r>
            <a:r>
              <a:rPr lang="en-GB" altLang="en-US" sz="1200" dirty="0"/>
              <a:t> </a:t>
            </a:r>
            <a:r>
              <a:rPr lang="en-GB" altLang="en-US" sz="1200" dirty="0" err="1"/>
              <a:t>materion</a:t>
            </a:r>
            <a:r>
              <a:rPr lang="en-GB" altLang="en-US" sz="1200" dirty="0"/>
              <a:t> </a:t>
            </a:r>
            <a:r>
              <a:rPr lang="en-GB" altLang="en-US" sz="1200" dirty="0" err="1"/>
              <a:t>a’u</a:t>
            </a:r>
            <a:r>
              <a:rPr lang="en-GB" altLang="en-US" sz="1200" dirty="0"/>
              <a:t> </a:t>
            </a:r>
            <a:r>
              <a:rPr lang="en-GB" altLang="en-US" sz="1200" dirty="0" err="1"/>
              <a:t>huchelgeisiau</a:t>
            </a:r>
            <a:r>
              <a:rPr lang="en-GB" altLang="en-US" sz="1200" dirty="0"/>
              <a:t>, ac </a:t>
            </a:r>
            <a:r>
              <a:rPr lang="en-GB" altLang="en-US" sz="1200" dirty="0" err="1"/>
              <a:t>mae’n</a:t>
            </a:r>
            <a:r>
              <a:rPr lang="en-GB" altLang="en-US" sz="1200" dirty="0"/>
              <a:t> </a:t>
            </a:r>
            <a:r>
              <a:rPr lang="en-GB" altLang="en-US" sz="1200" dirty="0" err="1"/>
              <a:t>ymwneud</a:t>
            </a:r>
            <a:r>
              <a:rPr lang="en-GB" altLang="en-US" sz="1200" dirty="0"/>
              <a:t> </a:t>
            </a:r>
            <a:r>
              <a:rPr lang="en-GB" altLang="en-US" sz="1200" dirty="0" err="1"/>
              <a:t>â’u</a:t>
            </a:r>
            <a:r>
              <a:rPr lang="en-GB" altLang="en-US" sz="1200" dirty="0"/>
              <a:t> </a:t>
            </a:r>
            <a:r>
              <a:rPr lang="en-GB" altLang="en-US" sz="1200" dirty="0" err="1"/>
              <a:t>datblygiad</a:t>
            </a:r>
            <a:r>
              <a:rPr lang="en-GB" altLang="en-US" sz="1200" dirty="0"/>
              <a:t> </a:t>
            </a:r>
            <a:r>
              <a:rPr lang="en-GB" altLang="en-US" sz="1200" dirty="0" err="1"/>
              <a:t>personol</a:t>
            </a:r>
            <a:r>
              <a:rPr lang="en-GB" altLang="en-US" sz="1200" dirty="0"/>
              <a:t> a </a:t>
            </a:r>
            <a:r>
              <a:rPr lang="en-GB" altLang="en-US" sz="1200" dirty="0" err="1"/>
              <a:t>chymdeithasol</a:t>
            </a:r>
            <a:r>
              <a:rPr lang="en-GB" altLang="en-US" sz="1200" dirty="0"/>
              <a:t>.</a:t>
            </a:r>
          </a:p>
          <a:p>
            <a:pPr>
              <a:lnSpc>
                <a:spcPct val="120000"/>
              </a:lnSpc>
            </a:pPr>
            <a:r>
              <a:rPr lang="en-GB" altLang="en-US" sz="1200" dirty="0"/>
              <a:t>Model o </a:t>
            </a:r>
            <a:r>
              <a:rPr lang="en-GB" altLang="en-US" sz="1200" dirty="0" err="1"/>
              <a:t>arfer</a:t>
            </a:r>
            <a:r>
              <a:rPr lang="en-GB" altLang="en-US" sz="1200" dirty="0"/>
              <a:t> </a:t>
            </a:r>
            <a:r>
              <a:rPr lang="en-GB" altLang="en-US" sz="1200" dirty="0" err="1"/>
              <a:t>gwaith</a:t>
            </a:r>
            <a:r>
              <a:rPr lang="en-GB" altLang="en-US" sz="1200" dirty="0"/>
              <a:t> </a:t>
            </a:r>
            <a:r>
              <a:rPr lang="en-GB" altLang="en-US" sz="1200" dirty="0" err="1"/>
              <a:t>ieuenctid</a:t>
            </a:r>
            <a:r>
              <a:rPr lang="en-GB" altLang="en-US" sz="1200" dirty="0"/>
              <a:t> </a:t>
            </a:r>
            <a:r>
              <a:rPr lang="en-GB" altLang="en-US" sz="1200" dirty="0" err="1"/>
              <a:t>wedi'i</a:t>
            </a:r>
            <a:r>
              <a:rPr lang="en-GB" altLang="en-US" sz="1200" dirty="0"/>
              <a:t> </a:t>
            </a:r>
            <a:r>
              <a:rPr lang="en-GB" altLang="en-US" sz="1200" dirty="0" err="1"/>
              <a:t>dargedu</a:t>
            </a:r>
            <a:r>
              <a:rPr lang="en-GB" altLang="en-US" sz="1200" dirty="0"/>
              <a:t> at </a:t>
            </a:r>
            <a:r>
              <a:rPr lang="en-GB" altLang="en-US" sz="1200" dirty="0" err="1"/>
              <a:t>bobl</a:t>
            </a:r>
            <a:r>
              <a:rPr lang="en-GB" altLang="en-US" sz="1200" dirty="0"/>
              <a:t> </a:t>
            </a:r>
            <a:r>
              <a:rPr lang="en-GB" altLang="en-US" sz="1200" dirty="0" err="1"/>
              <a:t>ifanc</a:t>
            </a:r>
            <a:r>
              <a:rPr lang="en-GB" altLang="en-US" sz="1200" dirty="0"/>
              <a:t> </a:t>
            </a:r>
            <a:r>
              <a:rPr lang="en-GB" altLang="en-US" sz="1200" dirty="0" err="1"/>
              <a:t>sy'n</a:t>
            </a:r>
            <a:r>
              <a:rPr lang="en-GB" altLang="en-US" sz="1200" dirty="0"/>
              <a:t> </a:t>
            </a:r>
            <a:r>
              <a:rPr lang="en-GB" altLang="en-US" sz="1200" dirty="0" err="1"/>
              <a:t>agored</a:t>
            </a:r>
            <a:r>
              <a:rPr lang="en-GB" altLang="en-US" sz="1200" dirty="0"/>
              <a:t> </a:t>
            </a:r>
            <a:r>
              <a:rPr lang="en-GB" altLang="en-US" sz="1200" dirty="0" err="1"/>
              <a:t>i</a:t>
            </a:r>
            <a:r>
              <a:rPr lang="en-GB" altLang="en-US" sz="1200" dirty="0"/>
              <a:t> </a:t>
            </a:r>
            <a:r>
              <a:rPr lang="en-GB" altLang="en-US" sz="1200" dirty="0" err="1"/>
              <a:t>niwed</a:t>
            </a:r>
            <a:r>
              <a:rPr lang="en-GB" altLang="en-US" sz="1200" dirty="0"/>
              <a:t> ac </a:t>
            </a:r>
            <a:r>
              <a:rPr lang="en-GB" altLang="en-US" sz="1200" dirty="0" err="1"/>
              <a:t>wedi'u</a:t>
            </a:r>
            <a:r>
              <a:rPr lang="en-GB" altLang="en-US" sz="1200" dirty="0"/>
              <a:t> </a:t>
            </a:r>
            <a:r>
              <a:rPr lang="en-GB" altLang="en-US" sz="1200" dirty="0" err="1"/>
              <a:t>hallgáu</a:t>
            </a:r>
            <a:r>
              <a:rPr lang="en-GB" altLang="en-US" sz="1200" dirty="0"/>
              <a:t> </a:t>
            </a:r>
            <a:r>
              <a:rPr lang="en-GB" altLang="en-US" sz="1200" dirty="0" err="1"/>
              <a:t>nad</a:t>
            </a:r>
            <a:r>
              <a:rPr lang="en-GB" altLang="en-US" sz="1200" dirty="0"/>
              <a:t> </a:t>
            </a:r>
            <a:r>
              <a:rPr lang="en-GB" altLang="en-US" sz="1200" dirty="0" err="1"/>
              <a:t>yw</a:t>
            </a:r>
            <a:r>
              <a:rPr lang="en-GB" altLang="en-US" sz="1200" dirty="0"/>
              <a:t> </a:t>
            </a:r>
            <a:r>
              <a:rPr lang="en-GB" altLang="en-US" sz="1200" dirty="0" err="1"/>
              <a:t>gwaith</a:t>
            </a:r>
            <a:r>
              <a:rPr lang="en-GB" altLang="en-US" sz="1200" dirty="0"/>
              <a:t> </a:t>
            </a:r>
            <a:r>
              <a:rPr lang="en-GB" altLang="en-US" sz="1200" dirty="0" err="1"/>
              <a:t>ieuenctid</a:t>
            </a:r>
            <a:r>
              <a:rPr lang="en-GB" altLang="en-US" sz="1200" dirty="0"/>
              <a:t> </a:t>
            </a:r>
            <a:r>
              <a:rPr lang="en-GB" altLang="en-US" sz="1200" dirty="0" err="1"/>
              <a:t>prif</a:t>
            </a:r>
            <a:r>
              <a:rPr lang="en-GB" altLang="en-US" sz="1200" dirty="0"/>
              <a:t> </a:t>
            </a:r>
            <a:r>
              <a:rPr lang="en-GB" altLang="en-US" sz="1200" dirty="0" err="1"/>
              <a:t>ffrwd</a:t>
            </a:r>
            <a:r>
              <a:rPr lang="en-GB" altLang="en-US" sz="1200" dirty="0"/>
              <a:t> a </a:t>
            </a:r>
            <a:r>
              <a:rPr lang="en-GB" altLang="en-US" sz="1200" dirty="0" err="1"/>
              <a:t>gwasanaethau</a:t>
            </a:r>
            <a:r>
              <a:rPr lang="en-GB" altLang="en-US" sz="1200" dirty="0"/>
              <a:t> </a:t>
            </a:r>
            <a:r>
              <a:rPr lang="en-GB" altLang="en-US" sz="1200" dirty="0" err="1"/>
              <a:t>eraill</a:t>
            </a:r>
            <a:r>
              <a:rPr lang="en-GB" altLang="en-US" sz="1200" dirty="0"/>
              <a:t> </a:t>
            </a:r>
            <a:r>
              <a:rPr lang="en-GB" altLang="en-US" sz="1200" dirty="0" err="1"/>
              <a:t>yn</a:t>
            </a:r>
            <a:r>
              <a:rPr lang="en-GB" altLang="en-US" sz="1200" dirty="0"/>
              <a:t> </a:t>
            </a:r>
            <a:r>
              <a:rPr lang="en-GB" altLang="en-US" sz="1200" dirty="0" err="1"/>
              <a:t>eu</a:t>
            </a:r>
            <a:r>
              <a:rPr lang="en-GB" altLang="en-US" sz="1200" dirty="0"/>
              <a:t> </a:t>
            </a:r>
            <a:r>
              <a:rPr lang="en-GB" altLang="en-US" sz="1200" dirty="0" err="1"/>
              <a:t>cyrraedd</a:t>
            </a:r>
            <a:r>
              <a:rPr lang="en-GB" altLang="en-US" sz="1200" dirty="0"/>
              <a:t>.</a:t>
            </a:r>
          </a:p>
          <a:p>
            <a:pPr>
              <a:lnSpc>
                <a:spcPct val="120000"/>
              </a:lnSpc>
            </a:pPr>
            <a:r>
              <a:rPr lang="en-GB" altLang="en-US" sz="1200" dirty="0"/>
              <a:t>Mae </a:t>
            </a:r>
            <a:r>
              <a:rPr lang="en-GB" altLang="en-US" sz="1200" dirty="0" err="1"/>
              <a:t>timau</a:t>
            </a:r>
            <a:r>
              <a:rPr lang="en-GB" altLang="en-US" sz="1200" dirty="0"/>
              <a:t> </a:t>
            </a:r>
            <a:r>
              <a:rPr lang="en-GB" altLang="en-US" sz="1200" dirty="0" err="1"/>
              <a:t>datgysylltiedig</a:t>
            </a:r>
            <a:r>
              <a:rPr lang="en-GB" altLang="en-US" sz="1200" dirty="0"/>
              <a:t> </a:t>
            </a:r>
            <a:r>
              <a:rPr lang="en-GB" altLang="en-US" sz="1200" dirty="0" err="1"/>
              <a:t>ieuenctid</a:t>
            </a:r>
            <a:r>
              <a:rPr lang="en-GB" altLang="en-US" sz="1200" dirty="0"/>
              <a:t> </a:t>
            </a:r>
            <a:r>
              <a:rPr lang="en-GB" altLang="en-US" sz="1200" dirty="0" err="1"/>
              <a:t>yn</a:t>
            </a:r>
            <a:r>
              <a:rPr lang="en-GB" altLang="en-US" sz="1200" dirty="0"/>
              <a:t> </a:t>
            </a:r>
            <a:r>
              <a:rPr lang="en-GB" altLang="en-US" sz="1200" dirty="0" err="1"/>
              <a:t>gweithio</a:t>
            </a:r>
            <a:r>
              <a:rPr lang="en-GB" altLang="en-US" sz="1200" dirty="0"/>
              <a:t> </a:t>
            </a:r>
            <a:r>
              <a:rPr lang="en-GB" altLang="en-US" sz="1200" dirty="0" err="1"/>
              <a:t>i</a:t>
            </a:r>
            <a:r>
              <a:rPr lang="en-GB" altLang="en-US" sz="1200" dirty="0"/>
              <a:t> </a:t>
            </a:r>
            <a:r>
              <a:rPr lang="en-GB" altLang="en-US" sz="1200" dirty="0" err="1"/>
              <a:t>sicrhau</a:t>
            </a:r>
            <a:r>
              <a:rPr lang="en-GB" altLang="en-US" sz="1200" dirty="0"/>
              <a:t> bod </a:t>
            </a:r>
            <a:r>
              <a:rPr lang="en-GB" altLang="en-US" sz="1200" dirty="0" err="1"/>
              <a:t>pobl</a:t>
            </a:r>
            <a:r>
              <a:rPr lang="en-GB" altLang="en-US" sz="1200" dirty="0"/>
              <a:t> </a:t>
            </a:r>
            <a:r>
              <a:rPr lang="en-GB" altLang="en-US" sz="1200" dirty="0" err="1"/>
              <a:t>ifanc</a:t>
            </a:r>
            <a:r>
              <a:rPr lang="en-GB" altLang="en-US" sz="1200" dirty="0"/>
              <a:t> </a:t>
            </a:r>
            <a:r>
              <a:rPr lang="en-GB" altLang="en-US" sz="1200" dirty="0" err="1"/>
              <a:t>yn</a:t>
            </a:r>
            <a:r>
              <a:rPr lang="en-GB" altLang="en-US" sz="1200" dirty="0"/>
              <a:t> </a:t>
            </a:r>
            <a:r>
              <a:rPr lang="en-GB" altLang="en-US" sz="1200" dirty="0" err="1"/>
              <a:t>cael</a:t>
            </a:r>
            <a:r>
              <a:rPr lang="en-GB" altLang="en-US" sz="1200" dirty="0"/>
              <a:t> </a:t>
            </a:r>
            <a:r>
              <a:rPr lang="en-GB" altLang="en-US" sz="1200" dirty="0" err="1"/>
              <a:t>yr</a:t>
            </a:r>
            <a:r>
              <a:rPr lang="en-GB" altLang="en-US" sz="1200" dirty="0"/>
              <a:t> </a:t>
            </a:r>
            <a:r>
              <a:rPr lang="en-GB" altLang="en-US" sz="1200" dirty="0" err="1"/>
              <a:t>holl</a:t>
            </a:r>
            <a:r>
              <a:rPr lang="en-GB" altLang="en-US" sz="1200" dirty="0"/>
              <a:t> </a:t>
            </a:r>
            <a:r>
              <a:rPr lang="en-GB" altLang="en-US" sz="1200" dirty="0" err="1"/>
              <a:t>wybodaeth</a:t>
            </a:r>
            <a:r>
              <a:rPr lang="en-GB" altLang="en-US" sz="1200" dirty="0"/>
              <a:t> a bod </a:t>
            </a:r>
            <a:r>
              <a:rPr lang="en-GB" altLang="en-US" sz="1200" dirty="0" err="1"/>
              <a:t>ganddynt</a:t>
            </a:r>
            <a:r>
              <a:rPr lang="en-GB" altLang="en-US" sz="1200" dirty="0"/>
              <a:t> </a:t>
            </a:r>
            <a:r>
              <a:rPr lang="en-GB" altLang="en-US" sz="1200" dirty="0" err="1"/>
              <a:t>yr</a:t>
            </a:r>
            <a:r>
              <a:rPr lang="en-GB" altLang="en-US" sz="1200" dirty="0"/>
              <a:t> </a:t>
            </a:r>
            <a:r>
              <a:rPr lang="en-GB" altLang="en-US" sz="1200" dirty="0" err="1"/>
              <a:t>holl</a:t>
            </a:r>
            <a:r>
              <a:rPr lang="en-GB" altLang="en-US" sz="1200" dirty="0"/>
              <a:t> </a:t>
            </a:r>
            <a:r>
              <a:rPr lang="en-GB" altLang="en-US" sz="1200" dirty="0" err="1"/>
              <a:t>wybodaeth</a:t>
            </a:r>
            <a:r>
              <a:rPr lang="en-GB" altLang="en-US" sz="1200" dirty="0"/>
              <a:t> </a:t>
            </a:r>
            <a:r>
              <a:rPr lang="en-GB" altLang="en-US" sz="1200" dirty="0" err="1"/>
              <a:t>bosibl</a:t>
            </a:r>
            <a:r>
              <a:rPr lang="en-GB" altLang="en-US" sz="1200" dirty="0"/>
              <a:t> am y </a:t>
            </a:r>
            <a:r>
              <a:rPr lang="en-GB" altLang="en-US" sz="1200" dirty="0" err="1"/>
              <a:t>materion</a:t>
            </a:r>
            <a:r>
              <a:rPr lang="en-GB" altLang="en-US" sz="1200" dirty="0"/>
              <a:t> </a:t>
            </a:r>
            <a:r>
              <a:rPr lang="en-GB" altLang="en-US" sz="1200" dirty="0" err="1"/>
              <a:t>sy'n</a:t>
            </a:r>
            <a:r>
              <a:rPr lang="en-GB" altLang="en-US" sz="1200" dirty="0"/>
              <a:t> </a:t>
            </a:r>
            <a:r>
              <a:rPr lang="en-GB" altLang="en-US" sz="1200" dirty="0" err="1"/>
              <a:t>effeithio</a:t>
            </a:r>
            <a:r>
              <a:rPr lang="en-GB" altLang="en-US" sz="1200" dirty="0"/>
              <a:t> </a:t>
            </a:r>
            <a:r>
              <a:rPr lang="en-GB" altLang="en-US" sz="1200" dirty="0" err="1"/>
              <a:t>arnynt</a:t>
            </a:r>
            <a:r>
              <a:rPr lang="en-GB" altLang="en-US" sz="1200" dirty="0"/>
              <a:t> </a:t>
            </a:r>
            <a:r>
              <a:rPr lang="en-GB" altLang="en-US" sz="1200" dirty="0" err="1"/>
              <a:t>i'w</a:t>
            </a:r>
            <a:r>
              <a:rPr lang="en-GB" altLang="en-US" sz="1200" dirty="0"/>
              <a:t> </a:t>
            </a:r>
            <a:r>
              <a:rPr lang="en-GB" altLang="en-US" sz="1200" dirty="0" err="1"/>
              <a:t>galluogi</a:t>
            </a:r>
            <a:r>
              <a:rPr lang="en-GB" altLang="en-US" sz="1200" dirty="0"/>
              <a:t> </a:t>
            </a:r>
            <a:r>
              <a:rPr lang="en-GB" altLang="en-US" sz="1200" dirty="0" err="1"/>
              <a:t>i</a:t>
            </a:r>
            <a:r>
              <a:rPr lang="en-GB" altLang="en-US" sz="1200" dirty="0"/>
              <a:t> </a:t>
            </a:r>
            <a:r>
              <a:rPr lang="en-GB" altLang="en-US" sz="1200" dirty="0" err="1"/>
              <a:t>wneud</a:t>
            </a:r>
            <a:r>
              <a:rPr lang="en-GB" altLang="en-US" sz="1200" dirty="0"/>
              <a:t> </a:t>
            </a:r>
            <a:r>
              <a:rPr lang="en-GB" altLang="en-US" sz="1200" dirty="0" err="1"/>
              <a:t>dewisiadau</a:t>
            </a:r>
            <a:r>
              <a:rPr lang="en-GB" altLang="en-US" sz="1200" dirty="0"/>
              <a:t> </a:t>
            </a:r>
            <a:r>
              <a:rPr lang="en-GB" altLang="en-US" sz="1200" dirty="0" err="1"/>
              <a:t>gwybodus</a:t>
            </a:r>
            <a:r>
              <a:rPr lang="en-GB" altLang="en-US" sz="1200" dirty="0"/>
              <a:t>.</a:t>
            </a:r>
          </a:p>
        </p:txBody>
      </p:sp>
      <p:sp>
        <p:nvSpPr>
          <p:cNvPr id="2" name="Content Placeholder 1">
            <a:extLst>
              <a:ext uri="{FF2B5EF4-FFF2-40B4-BE49-F238E27FC236}">
                <a16:creationId xmlns:a16="http://schemas.microsoft.com/office/drawing/2014/main" id="{0A8F0E82-8D3A-CA9F-1AFC-B901DDCE7D27}"/>
              </a:ext>
            </a:extLst>
          </p:cNvPr>
          <p:cNvSpPr>
            <a:spLocks noGrp="1"/>
          </p:cNvSpPr>
          <p:nvPr>
            <p:ph sz="half" idx="2"/>
          </p:nvPr>
        </p:nvSpPr>
        <p:spPr>
          <a:xfrm>
            <a:off x="6172198" y="1437199"/>
            <a:ext cx="5181600" cy="4351338"/>
          </a:xfrm>
        </p:spPr>
        <p:txBody>
          <a:bodyPr>
            <a:normAutofit fontScale="47500" lnSpcReduction="20000"/>
          </a:bodyPr>
          <a:lstStyle/>
          <a:p>
            <a:pPr>
              <a:lnSpc>
                <a:spcPct val="120000"/>
              </a:lnSpc>
            </a:pPr>
            <a:r>
              <a:rPr lang="en-GB" altLang="en-US" dirty="0">
                <a:solidFill>
                  <a:schemeClr val="accent5">
                    <a:lumMod val="75000"/>
                  </a:schemeClr>
                </a:solidFill>
              </a:rPr>
              <a:t>Street Based Youth Work is the term used to describe youth work when it is carried out with young people on the streets or in other public spaces.</a:t>
            </a:r>
          </a:p>
          <a:p>
            <a:pPr>
              <a:lnSpc>
                <a:spcPct val="120000"/>
              </a:lnSpc>
            </a:pPr>
            <a:r>
              <a:rPr lang="en-GB" altLang="en-US" dirty="0">
                <a:solidFill>
                  <a:schemeClr val="accent5">
                    <a:lumMod val="75000"/>
                  </a:schemeClr>
                </a:solidFill>
              </a:rPr>
              <a:t>Its core purposes, principles and values remain the same as for youth work in other settings although in practice some aspects may require additional time and negotiation (e.g. establishing contact and boundaries).</a:t>
            </a:r>
          </a:p>
          <a:p>
            <a:pPr>
              <a:lnSpc>
                <a:spcPct val="120000"/>
              </a:lnSpc>
            </a:pPr>
            <a:r>
              <a:rPr lang="en-GB" altLang="en-US" dirty="0">
                <a:solidFill>
                  <a:schemeClr val="accent5">
                    <a:lumMod val="75000"/>
                  </a:schemeClr>
                </a:solidFill>
              </a:rPr>
              <a:t>It takes place on young people's own territory such as streets, cafes, and parks, outside shops etc. - that are appropriate to them and on their terms. It begins from where young people are in terms of their values, attitudes, issues and ambitions, and is concerned with their personal and social development.</a:t>
            </a:r>
          </a:p>
          <a:p>
            <a:pPr>
              <a:lnSpc>
                <a:spcPct val="120000"/>
              </a:lnSpc>
            </a:pPr>
            <a:r>
              <a:rPr lang="en-GB" altLang="en-US" dirty="0">
                <a:solidFill>
                  <a:schemeClr val="accent5">
                    <a:lumMod val="75000"/>
                  </a:schemeClr>
                </a:solidFill>
              </a:rPr>
              <a:t>A model of youth work practice targeted at vulnerable &amp; excluded young people that mainstream youth work and other services do not reach.</a:t>
            </a:r>
          </a:p>
          <a:p>
            <a:pPr>
              <a:lnSpc>
                <a:spcPct val="120000"/>
              </a:lnSpc>
            </a:pPr>
            <a:r>
              <a:rPr lang="en-GB" altLang="en-US" dirty="0">
                <a:solidFill>
                  <a:schemeClr val="accent5">
                    <a:lumMod val="75000"/>
                  </a:schemeClr>
                </a:solidFill>
              </a:rPr>
              <a:t>Youth detached teams work to ensure that young people are fully informed and have all the possible information on the issues that affect them to be enable to make informed choices.</a:t>
            </a:r>
          </a:p>
          <a:p>
            <a:endParaRPr lang="en-GB" dirty="0">
              <a:solidFill>
                <a:schemeClr val="accent6">
                  <a:lumMod val="75000"/>
                </a:schemeClr>
              </a:solidFill>
            </a:endParaRPr>
          </a:p>
        </p:txBody>
      </p:sp>
    </p:spTree>
    <p:extLst>
      <p:ext uri="{BB962C8B-B14F-4D97-AF65-F5344CB8AC3E}">
        <p14:creationId xmlns:p14="http://schemas.microsoft.com/office/powerpoint/2010/main" val="40661098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pPr eaLnBrk="1" hangingPunct="1"/>
            <a:r>
              <a:rPr lang="en-GB" altLang="en-US" b="1" dirty="0"/>
              <a:t>Gwaith Ieuenctid </a:t>
            </a:r>
            <a:r>
              <a:rPr lang="en-GB" altLang="en-US" b="1" dirty="0" err="1"/>
              <a:t>Allgymorth</a:t>
            </a:r>
            <a:br>
              <a:rPr lang="en-GB" altLang="en-US" b="1" dirty="0">
                <a:solidFill>
                  <a:schemeClr val="accent6">
                    <a:lumMod val="75000"/>
                  </a:schemeClr>
                </a:solidFill>
              </a:rPr>
            </a:br>
            <a:r>
              <a:rPr lang="en-GB" altLang="en-US" b="1" dirty="0">
                <a:solidFill>
                  <a:schemeClr val="accent5">
                    <a:lumMod val="75000"/>
                  </a:schemeClr>
                </a:solidFill>
              </a:rPr>
              <a:t>Outreach Youth Work</a:t>
            </a:r>
            <a:r>
              <a:rPr lang="en-GB" altLang="en-US" dirty="0">
                <a:solidFill>
                  <a:schemeClr val="accent5">
                    <a:lumMod val="75000"/>
                  </a:schemeClr>
                </a:solidFill>
              </a:rPr>
              <a:t> </a:t>
            </a:r>
          </a:p>
        </p:txBody>
      </p:sp>
      <p:sp>
        <p:nvSpPr>
          <p:cNvPr id="50179" name="Rectangle 4"/>
          <p:cNvSpPr>
            <a:spLocks noGrp="1" noChangeArrowheads="1"/>
          </p:cNvSpPr>
          <p:nvPr>
            <p:ph sz="half" idx="1"/>
          </p:nvPr>
        </p:nvSpPr>
        <p:spPr>
          <a:xfrm>
            <a:off x="838200" y="1825624"/>
            <a:ext cx="5156200" cy="4133525"/>
          </a:xfrm>
        </p:spPr>
        <p:txBody>
          <a:bodyPr>
            <a:normAutofit fontScale="77500" lnSpcReduction="20000"/>
          </a:bodyPr>
          <a:lstStyle/>
          <a:p>
            <a:pPr eaLnBrk="1" hangingPunct="1">
              <a:lnSpc>
                <a:spcPct val="120000"/>
              </a:lnSpc>
            </a:pPr>
            <a:r>
              <a:rPr lang="en-GB" altLang="en-US" sz="2100" dirty="0"/>
              <a:t>Mae </a:t>
            </a:r>
            <a:r>
              <a:rPr lang="en-GB" altLang="en-US" sz="2100" dirty="0" err="1"/>
              <a:t>gwaith</a:t>
            </a:r>
            <a:r>
              <a:rPr lang="en-GB" altLang="en-US" sz="2100" dirty="0"/>
              <a:t> </a:t>
            </a:r>
            <a:r>
              <a:rPr lang="en-GB" altLang="en-US" sz="2100" dirty="0" err="1"/>
              <a:t>allgymorth</a:t>
            </a:r>
            <a:r>
              <a:rPr lang="en-GB" altLang="en-US" sz="2100" dirty="0"/>
              <a:t> </a:t>
            </a:r>
            <a:r>
              <a:rPr lang="en-GB" altLang="en-US" sz="2100" dirty="0" err="1"/>
              <a:t>fel</a:t>
            </a:r>
            <a:r>
              <a:rPr lang="en-GB" altLang="en-US" sz="2100" dirty="0"/>
              <a:t> </a:t>
            </a:r>
            <a:r>
              <a:rPr lang="en-GB" altLang="en-US" sz="2100" dirty="0" err="1"/>
              <a:t>arfer</a:t>
            </a:r>
            <a:r>
              <a:rPr lang="en-GB" altLang="en-US" sz="2100" dirty="0"/>
              <a:t> </a:t>
            </a:r>
            <a:r>
              <a:rPr lang="en-GB" altLang="en-US" sz="2100" dirty="0" err="1"/>
              <a:t>yn</a:t>
            </a:r>
            <a:r>
              <a:rPr lang="en-GB" altLang="en-US" sz="2100" dirty="0"/>
              <a:t> </a:t>
            </a:r>
            <a:r>
              <a:rPr lang="en-GB" altLang="en-US" sz="2100" dirty="0" err="1"/>
              <a:t>gysylltiedig</a:t>
            </a:r>
            <a:r>
              <a:rPr lang="en-GB" altLang="en-US" sz="2100" dirty="0"/>
              <a:t> â </a:t>
            </a:r>
            <a:r>
              <a:rPr lang="en-GB" altLang="en-US" sz="2100" dirty="0" err="1"/>
              <a:t>gwasanaethau</a:t>
            </a:r>
            <a:r>
              <a:rPr lang="en-GB" altLang="en-US" sz="2100" dirty="0"/>
              <a:t> </a:t>
            </a:r>
            <a:r>
              <a:rPr lang="en-GB" altLang="en-US" sz="2100" dirty="0" err="1"/>
              <a:t>sydd</a:t>
            </a:r>
            <a:r>
              <a:rPr lang="en-GB" altLang="en-US" sz="2100" dirty="0"/>
              <a:t> </a:t>
            </a:r>
            <a:r>
              <a:rPr lang="en-GB" altLang="en-US" sz="2100" dirty="0" err="1"/>
              <a:t>ar</a:t>
            </a:r>
            <a:r>
              <a:rPr lang="en-GB" altLang="en-US" sz="2100" dirty="0"/>
              <a:t> </a:t>
            </a:r>
            <a:r>
              <a:rPr lang="en-GB" altLang="en-US" sz="2100" dirty="0" err="1"/>
              <a:t>gael</a:t>
            </a:r>
            <a:r>
              <a:rPr lang="en-GB" altLang="en-US" sz="2100" dirty="0"/>
              <a:t> </a:t>
            </a:r>
            <a:r>
              <a:rPr lang="en-GB" altLang="en-US" sz="2100" dirty="0" err="1"/>
              <a:t>mewn</a:t>
            </a:r>
            <a:r>
              <a:rPr lang="en-GB" altLang="en-US" sz="2100" dirty="0"/>
              <a:t> </a:t>
            </a:r>
            <a:r>
              <a:rPr lang="en-GB" altLang="en-US" sz="2100" dirty="0" err="1"/>
              <a:t>mannau</a:t>
            </a:r>
            <a:r>
              <a:rPr lang="en-GB" altLang="en-US" sz="2100" dirty="0"/>
              <a:t> </a:t>
            </a:r>
            <a:r>
              <a:rPr lang="en-GB" altLang="en-US" sz="2100" dirty="0" err="1"/>
              <a:t>eraill</a:t>
            </a:r>
            <a:r>
              <a:rPr lang="en-GB" altLang="en-US" sz="2100" dirty="0"/>
              <a:t> ac </a:t>
            </a:r>
            <a:r>
              <a:rPr lang="en-GB" altLang="en-US" sz="2100" dirty="0" err="1"/>
              <a:t>wedi'i</a:t>
            </a:r>
            <a:r>
              <a:rPr lang="en-GB" altLang="en-US" sz="2100" dirty="0"/>
              <a:t> </a:t>
            </a:r>
            <a:r>
              <a:rPr lang="en-GB" altLang="en-US" sz="2100" dirty="0" err="1"/>
              <a:t>anelu'n</a:t>
            </a:r>
            <a:r>
              <a:rPr lang="en-GB" altLang="en-US" sz="2100" dirty="0"/>
              <a:t> </a:t>
            </a:r>
            <a:r>
              <a:rPr lang="en-GB" altLang="en-US" sz="2100" dirty="0" err="1"/>
              <a:t>gyffredinol</a:t>
            </a:r>
            <a:r>
              <a:rPr lang="en-GB" altLang="en-US" sz="2100" dirty="0"/>
              <a:t> at </a:t>
            </a:r>
            <a:r>
              <a:rPr lang="en-GB" altLang="en-US" sz="2100" dirty="0" err="1"/>
              <a:t>fwydo</a:t>
            </a:r>
            <a:r>
              <a:rPr lang="en-GB" altLang="en-US" sz="2100" dirty="0"/>
              <a:t> </a:t>
            </a:r>
            <a:r>
              <a:rPr lang="en-GB" altLang="en-US" sz="2100" dirty="0" err="1"/>
              <a:t>pobl</a:t>
            </a:r>
            <a:r>
              <a:rPr lang="en-GB" altLang="en-US" sz="2100" dirty="0"/>
              <a:t> </a:t>
            </a:r>
            <a:r>
              <a:rPr lang="en-GB" altLang="en-US" sz="2100" dirty="0" err="1"/>
              <a:t>ifanc</a:t>
            </a:r>
            <a:r>
              <a:rPr lang="en-GB" altLang="en-US" sz="2100" dirty="0"/>
              <a:t> </a:t>
            </a:r>
            <a:r>
              <a:rPr lang="en-GB" altLang="en-US" sz="2100" dirty="0" err="1"/>
              <a:t>i'r</a:t>
            </a:r>
            <a:r>
              <a:rPr lang="en-GB" altLang="en-US" sz="2100" dirty="0"/>
              <a:t> </a:t>
            </a:r>
            <a:r>
              <a:rPr lang="en-GB" altLang="en-US" sz="2100" dirty="0" err="1"/>
              <a:t>gwasanaethau</a:t>
            </a:r>
            <a:r>
              <a:rPr lang="en-GB" altLang="en-US" sz="2100" dirty="0"/>
              <a:t> </a:t>
            </a:r>
            <a:r>
              <a:rPr lang="en-GB" altLang="en-US" sz="2100" dirty="0" err="1"/>
              <a:t>hynny</a:t>
            </a:r>
            <a:r>
              <a:rPr lang="en-GB" altLang="en-US" sz="2100" dirty="0"/>
              <a:t>.</a:t>
            </a:r>
          </a:p>
          <a:p>
            <a:pPr eaLnBrk="1" hangingPunct="1">
              <a:lnSpc>
                <a:spcPct val="120000"/>
              </a:lnSpc>
            </a:pPr>
            <a:r>
              <a:rPr lang="en-GB" altLang="en-US" sz="2100" dirty="0"/>
              <a:t>Er </a:t>
            </a:r>
            <a:r>
              <a:rPr lang="en-GB" altLang="en-US" sz="2100" dirty="0" err="1"/>
              <a:t>ei</a:t>
            </a:r>
            <a:r>
              <a:rPr lang="en-GB" altLang="en-US" sz="2100" dirty="0"/>
              <a:t> </a:t>
            </a:r>
            <a:r>
              <a:rPr lang="en-GB" altLang="en-US" sz="2100" dirty="0" err="1"/>
              <a:t>fod</a:t>
            </a:r>
            <a:r>
              <a:rPr lang="en-GB" altLang="en-US" sz="2100" dirty="0"/>
              <a:t> </a:t>
            </a:r>
            <a:r>
              <a:rPr lang="en-GB" altLang="en-US" sz="2100" dirty="0" err="1"/>
              <a:t>yn</a:t>
            </a:r>
            <a:r>
              <a:rPr lang="en-GB" altLang="en-US" sz="2100" dirty="0"/>
              <a:t> </a:t>
            </a:r>
            <a:r>
              <a:rPr lang="en-GB" altLang="en-US" sz="2100" dirty="0" err="1"/>
              <a:t>gallu</a:t>
            </a:r>
            <a:r>
              <a:rPr lang="en-GB" altLang="en-US" sz="2100" dirty="0"/>
              <a:t> ac </a:t>
            </a:r>
            <a:r>
              <a:rPr lang="en-GB" altLang="en-US" sz="2100" dirty="0" err="1"/>
              <a:t>yn</a:t>
            </a:r>
            <a:r>
              <a:rPr lang="en-GB" altLang="en-US" sz="2100" dirty="0"/>
              <a:t> </a:t>
            </a:r>
            <a:r>
              <a:rPr lang="en-GB" altLang="en-US" sz="2100" dirty="0" err="1"/>
              <a:t>digwydd</a:t>
            </a:r>
            <a:r>
              <a:rPr lang="en-GB" altLang="en-US" sz="2100" dirty="0"/>
              <a:t> </a:t>
            </a:r>
            <a:r>
              <a:rPr lang="en-GB" altLang="en-US" sz="2100" dirty="0" err="1"/>
              <a:t>ar</a:t>
            </a:r>
            <a:r>
              <a:rPr lang="en-GB" altLang="en-US" sz="2100" dirty="0"/>
              <a:t> </a:t>
            </a:r>
            <a:r>
              <a:rPr lang="en-GB" altLang="en-US" sz="2100" dirty="0" err="1"/>
              <a:t>diriogaeth</a:t>
            </a:r>
            <a:r>
              <a:rPr lang="en-GB" altLang="en-US" sz="2100" dirty="0"/>
              <a:t> </a:t>
            </a:r>
            <a:r>
              <a:rPr lang="en-GB" altLang="en-US" sz="2100" dirty="0" err="1"/>
              <a:t>pobl</a:t>
            </a:r>
            <a:r>
              <a:rPr lang="en-GB" altLang="en-US" sz="2100" dirty="0"/>
              <a:t> </a:t>
            </a:r>
            <a:r>
              <a:rPr lang="en-GB" altLang="en-US" sz="2100" dirty="0" err="1"/>
              <a:t>ifanc</a:t>
            </a:r>
            <a:r>
              <a:rPr lang="en-GB" altLang="en-US" sz="2100" dirty="0"/>
              <a:t> </a:t>
            </a:r>
            <a:r>
              <a:rPr lang="en-GB" altLang="en-US" sz="2100" dirty="0" err="1"/>
              <a:t>eu</a:t>
            </a:r>
            <a:r>
              <a:rPr lang="en-GB" altLang="en-US" sz="2100" dirty="0"/>
              <a:t> </a:t>
            </a:r>
            <a:r>
              <a:rPr lang="en-GB" altLang="en-US" sz="2100" dirty="0" err="1"/>
              <a:t>hunain</a:t>
            </a:r>
            <a:r>
              <a:rPr lang="en-GB" altLang="en-US" sz="2100" dirty="0"/>
              <a:t>, gall </a:t>
            </a:r>
            <a:r>
              <a:rPr lang="en-GB" altLang="en-US" sz="2100" dirty="0" err="1"/>
              <a:t>hefyd</a:t>
            </a:r>
            <a:r>
              <a:rPr lang="en-GB" altLang="en-US" sz="2100" dirty="0"/>
              <a:t> </a:t>
            </a:r>
            <a:r>
              <a:rPr lang="en-GB" altLang="en-US" sz="2100" dirty="0" err="1"/>
              <a:t>gynnwys</a:t>
            </a:r>
            <a:r>
              <a:rPr lang="en-GB" altLang="en-US" sz="2100" dirty="0"/>
              <a:t> </a:t>
            </a:r>
            <a:r>
              <a:rPr lang="en-GB" altLang="en-US" sz="2100" dirty="0" err="1"/>
              <a:t>gwaith</a:t>
            </a:r>
            <a:r>
              <a:rPr lang="en-GB" altLang="en-US" sz="2100" dirty="0"/>
              <a:t> </a:t>
            </a:r>
            <a:r>
              <a:rPr lang="en-GB" altLang="en-US" sz="2100" dirty="0" err="1"/>
              <a:t>mewn</a:t>
            </a:r>
            <a:r>
              <a:rPr lang="en-GB" altLang="en-US" sz="2100" dirty="0"/>
              <a:t> </a:t>
            </a:r>
            <a:r>
              <a:rPr lang="en-GB" altLang="en-US" sz="2100" dirty="0" err="1"/>
              <a:t>cyfleusterau</a:t>
            </a:r>
            <a:r>
              <a:rPr lang="en-GB" altLang="en-US" sz="2100" dirty="0"/>
              <a:t> </a:t>
            </a:r>
            <a:r>
              <a:rPr lang="en-GB" altLang="en-US" sz="2100" dirty="0" err="1"/>
              <a:t>ieuenctid</a:t>
            </a:r>
            <a:r>
              <a:rPr lang="en-GB" altLang="en-US" sz="2100" dirty="0"/>
              <a:t> </a:t>
            </a:r>
            <a:r>
              <a:rPr lang="en-GB" altLang="en-US" sz="2100" dirty="0" err="1"/>
              <a:t>presennol</a:t>
            </a:r>
            <a:r>
              <a:rPr lang="en-GB" altLang="en-US" sz="2100" dirty="0"/>
              <a:t>, </a:t>
            </a:r>
            <a:r>
              <a:rPr lang="en-GB" altLang="en-US" sz="2100" dirty="0" err="1"/>
              <a:t>sefydliadau</a:t>
            </a:r>
            <a:r>
              <a:rPr lang="en-GB" altLang="en-US" sz="2100" dirty="0"/>
              <a:t> </a:t>
            </a:r>
            <a:r>
              <a:rPr lang="en-GB" altLang="en-US" sz="2100" dirty="0" err="1"/>
              <a:t>addysgol</a:t>
            </a:r>
            <a:r>
              <a:rPr lang="en-GB" altLang="en-US" sz="2100" dirty="0"/>
              <a:t> a </a:t>
            </a:r>
            <a:r>
              <a:rPr lang="en-GB" altLang="en-US" sz="2100" dirty="0" err="1"/>
              <a:t>lleoliadau</a:t>
            </a:r>
            <a:r>
              <a:rPr lang="en-GB" altLang="en-US" sz="2100" dirty="0"/>
              <a:t> </a:t>
            </a:r>
            <a:r>
              <a:rPr lang="en-GB" altLang="en-US" sz="2100" dirty="0" err="1"/>
              <a:t>masnachol</a:t>
            </a:r>
            <a:r>
              <a:rPr lang="en-GB" altLang="en-US" sz="2100" dirty="0"/>
              <a:t>.</a:t>
            </a:r>
          </a:p>
          <a:p>
            <a:pPr eaLnBrk="1" hangingPunct="1">
              <a:lnSpc>
                <a:spcPct val="120000"/>
              </a:lnSpc>
            </a:pPr>
            <a:r>
              <a:rPr lang="en-GB" altLang="en-US" sz="2100" dirty="0" err="1"/>
              <a:t>Fe'i</a:t>
            </a:r>
            <a:r>
              <a:rPr lang="en-GB" altLang="en-US" sz="2100" dirty="0"/>
              <a:t> </a:t>
            </a:r>
            <a:r>
              <a:rPr lang="en-GB" altLang="en-US" sz="2100" dirty="0" err="1"/>
              <a:t>nodweddir</a:t>
            </a:r>
            <a:r>
              <a:rPr lang="en-GB" altLang="en-US" sz="2100" dirty="0"/>
              <a:t> </a:t>
            </a:r>
            <a:r>
              <a:rPr lang="en-GB" altLang="en-US" sz="2100" dirty="0" err="1"/>
              <a:t>gan</a:t>
            </a:r>
            <a:r>
              <a:rPr lang="en-GB" altLang="en-US" sz="2100" dirty="0"/>
              <a:t> </a:t>
            </a:r>
            <a:r>
              <a:rPr lang="en-GB" altLang="en-US" sz="2100" dirty="0" err="1"/>
              <a:t>ryngweithio</a:t>
            </a:r>
            <a:r>
              <a:rPr lang="en-GB" altLang="en-US" sz="2100" dirty="0"/>
              <a:t> </a:t>
            </a:r>
            <a:r>
              <a:rPr lang="en-GB" altLang="en-US" sz="2100" dirty="0" err="1"/>
              <a:t>pwrpasol</a:t>
            </a:r>
            <a:r>
              <a:rPr lang="en-GB" altLang="en-US" sz="2100" dirty="0"/>
              <a:t> </a:t>
            </a:r>
            <a:r>
              <a:rPr lang="en-GB" altLang="en-US" sz="2100" dirty="0" err="1"/>
              <a:t>rhwng</a:t>
            </a:r>
            <a:r>
              <a:rPr lang="en-GB" altLang="en-US" sz="2100" dirty="0"/>
              <a:t> </a:t>
            </a:r>
            <a:r>
              <a:rPr lang="en-GB" altLang="en-US" sz="2100" dirty="0" err="1"/>
              <a:t>ieuenctid</a:t>
            </a:r>
            <a:r>
              <a:rPr lang="en-GB" altLang="en-US" sz="2100" dirty="0"/>
              <a:t> a </a:t>
            </a:r>
            <a:r>
              <a:rPr lang="en-GB" altLang="en-US" sz="2100" dirty="0" err="1"/>
              <a:t>chymuned</a:t>
            </a:r>
            <a:r>
              <a:rPr lang="en-GB" altLang="en-US" sz="2100" dirty="0"/>
              <a:t> a </a:t>
            </a:r>
            <a:r>
              <a:rPr lang="en-GB" altLang="en-US" sz="2100" dirty="0" err="1"/>
              <a:t>phobl</a:t>
            </a:r>
            <a:r>
              <a:rPr lang="en-GB" altLang="en-US" sz="2100" dirty="0"/>
              <a:t> </a:t>
            </a:r>
            <a:r>
              <a:rPr lang="en-GB" altLang="en-US" sz="2100" dirty="0" err="1"/>
              <a:t>ifanc</a:t>
            </a:r>
            <a:r>
              <a:rPr lang="en-GB" altLang="en-US" sz="2100" dirty="0"/>
              <a:t> ac </a:t>
            </a:r>
            <a:r>
              <a:rPr lang="en-GB" altLang="en-US" sz="2100" dirty="0" err="1"/>
              <a:t>mae'n</a:t>
            </a:r>
            <a:r>
              <a:rPr lang="en-GB" altLang="en-US" sz="2100" dirty="0"/>
              <a:t> </a:t>
            </a:r>
            <a:r>
              <a:rPr lang="en-GB" altLang="en-US" sz="2100" dirty="0" err="1"/>
              <a:t>cynnwys</a:t>
            </a:r>
            <a:r>
              <a:rPr lang="en-GB" altLang="en-US" sz="2100" dirty="0"/>
              <a:t> </a:t>
            </a:r>
            <a:r>
              <a:rPr lang="en-GB" altLang="en-US" sz="2100" dirty="0" err="1"/>
              <a:t>cyswllt</a:t>
            </a:r>
            <a:r>
              <a:rPr lang="en-GB" altLang="en-US" sz="2100" dirty="0"/>
              <a:t>, </a:t>
            </a:r>
            <a:r>
              <a:rPr lang="en-GB" altLang="en-US" sz="2100" dirty="0" err="1"/>
              <a:t>rhoi</a:t>
            </a:r>
            <a:r>
              <a:rPr lang="en-GB" altLang="en-US" sz="2100" dirty="0"/>
              <a:t> </a:t>
            </a:r>
            <a:r>
              <a:rPr lang="en-GB" altLang="en-US" sz="2100" dirty="0" err="1"/>
              <a:t>gwybodaeth</a:t>
            </a:r>
            <a:r>
              <a:rPr lang="en-GB" altLang="en-US" sz="2100" dirty="0"/>
              <a:t>, a </a:t>
            </a:r>
            <a:r>
              <a:rPr lang="en-GB" altLang="en-US" sz="2100" dirty="0" err="1"/>
              <a:t>gwahoddiad</a:t>
            </a:r>
            <a:r>
              <a:rPr lang="en-GB" altLang="en-US" sz="2100" dirty="0"/>
              <a:t> </a:t>
            </a:r>
            <a:r>
              <a:rPr lang="en-GB" altLang="en-US" sz="2100" dirty="0" err="1"/>
              <a:t>i</a:t>
            </a:r>
            <a:r>
              <a:rPr lang="en-GB" altLang="en-US" sz="2100" dirty="0"/>
              <a:t> </a:t>
            </a:r>
            <a:r>
              <a:rPr lang="en-GB" altLang="en-US" sz="2100" dirty="0" err="1"/>
              <a:t>ymuno</a:t>
            </a:r>
            <a:r>
              <a:rPr lang="en-GB" altLang="en-US" sz="2100" dirty="0"/>
              <a:t> â </a:t>
            </a:r>
            <a:r>
              <a:rPr lang="en-GB" altLang="en-US" sz="2100" dirty="0" err="1"/>
              <a:t>rhaglenni</a:t>
            </a:r>
            <a:r>
              <a:rPr lang="en-GB" altLang="en-US" sz="2100" dirty="0"/>
              <a:t> </a:t>
            </a:r>
            <a:r>
              <a:rPr lang="en-GB" altLang="en-US" sz="2100" dirty="0" err="1"/>
              <a:t>ieuenctid</a:t>
            </a:r>
            <a:r>
              <a:rPr lang="en-GB" altLang="en-US" sz="2100" dirty="0"/>
              <a:t> </a:t>
            </a:r>
            <a:r>
              <a:rPr lang="en-GB" altLang="en-US" sz="2100" dirty="0" err="1"/>
              <a:t>presennol</a:t>
            </a:r>
            <a:r>
              <a:rPr lang="en-GB" altLang="en-US" sz="2100" dirty="0"/>
              <a:t> neu </a:t>
            </a:r>
            <a:r>
              <a:rPr lang="en-GB" altLang="en-US" sz="2100" dirty="0" err="1"/>
              <a:t>arfaethedig</a:t>
            </a:r>
            <a:r>
              <a:rPr lang="en-GB" altLang="en-US" sz="2100" dirty="0"/>
              <a:t> a </a:t>
            </a:r>
            <a:r>
              <a:rPr lang="en-GB" altLang="en-US" sz="2100" dirty="0" err="1"/>
              <a:t>gwasanaethau</a:t>
            </a:r>
            <a:r>
              <a:rPr lang="en-GB" altLang="en-US" sz="2100" dirty="0"/>
              <a:t> </a:t>
            </a:r>
            <a:r>
              <a:rPr lang="en-GB" altLang="en-US" sz="2100" dirty="0" err="1"/>
              <a:t>eraill</a:t>
            </a:r>
            <a:r>
              <a:rPr lang="en-GB" altLang="en-US" sz="2100" dirty="0"/>
              <a:t> </a:t>
            </a:r>
            <a:r>
              <a:rPr lang="en-GB" altLang="en-US" sz="2100" dirty="0" err="1"/>
              <a:t>sydd</a:t>
            </a:r>
            <a:r>
              <a:rPr lang="en-GB" altLang="en-US" sz="2100" dirty="0"/>
              <a:t> </a:t>
            </a:r>
            <a:r>
              <a:rPr lang="en-GB" altLang="en-US" sz="2100" dirty="0" err="1"/>
              <a:t>wedi'u</a:t>
            </a:r>
            <a:r>
              <a:rPr lang="en-GB" altLang="en-US" sz="2100" dirty="0"/>
              <a:t> </a:t>
            </a:r>
            <a:r>
              <a:rPr lang="en-GB" altLang="en-US" sz="2100" dirty="0" err="1"/>
              <a:t>cynllunio</a:t>
            </a:r>
            <a:r>
              <a:rPr lang="en-GB" altLang="en-US" sz="2100" dirty="0"/>
              <a:t> </a:t>
            </a:r>
            <a:r>
              <a:rPr lang="en-GB" altLang="en-US" sz="2100" dirty="0" err="1"/>
              <a:t>gyda</a:t>
            </a:r>
            <a:r>
              <a:rPr lang="en-GB" altLang="en-US" sz="2100" dirty="0"/>
              <a:t> </a:t>
            </a:r>
            <a:r>
              <a:rPr lang="en-GB" altLang="en-US" sz="2100" dirty="0" err="1"/>
              <a:t>nhw</a:t>
            </a:r>
            <a:r>
              <a:rPr lang="en-GB" altLang="en-US" sz="2100" dirty="0"/>
              <a:t> </a:t>
            </a:r>
            <a:r>
              <a:rPr lang="en-GB" altLang="en-US" sz="2100" dirty="0" err="1"/>
              <a:t>mewn</a:t>
            </a:r>
            <a:r>
              <a:rPr lang="en-GB" altLang="en-US" sz="2100" dirty="0"/>
              <a:t> </a:t>
            </a:r>
            <a:r>
              <a:rPr lang="en-GB" altLang="en-US" sz="2100" dirty="0" err="1"/>
              <a:t>golwg</a:t>
            </a:r>
            <a:r>
              <a:rPr lang="en-GB" altLang="en-US" sz="2100" dirty="0"/>
              <a:t>.</a:t>
            </a:r>
          </a:p>
        </p:txBody>
      </p:sp>
      <p:sp>
        <p:nvSpPr>
          <p:cNvPr id="2" name="Content Placeholder 1">
            <a:extLst>
              <a:ext uri="{FF2B5EF4-FFF2-40B4-BE49-F238E27FC236}">
                <a16:creationId xmlns:a16="http://schemas.microsoft.com/office/drawing/2014/main" id="{D191BEE4-12D9-F485-8DEE-89767BA1D872}"/>
              </a:ext>
            </a:extLst>
          </p:cNvPr>
          <p:cNvSpPr>
            <a:spLocks noGrp="1"/>
          </p:cNvSpPr>
          <p:nvPr>
            <p:ph sz="half" idx="2"/>
          </p:nvPr>
        </p:nvSpPr>
        <p:spPr>
          <a:xfrm>
            <a:off x="6197600" y="1825625"/>
            <a:ext cx="5156200" cy="4133526"/>
          </a:xfrm>
        </p:spPr>
        <p:txBody>
          <a:bodyPr>
            <a:normAutofit fontScale="77500" lnSpcReduction="20000"/>
          </a:bodyPr>
          <a:lstStyle/>
          <a:p>
            <a:pPr>
              <a:lnSpc>
                <a:spcPct val="120000"/>
              </a:lnSpc>
            </a:pPr>
            <a:r>
              <a:rPr lang="en-GB" altLang="en-US" sz="2100" dirty="0">
                <a:solidFill>
                  <a:schemeClr val="accent5">
                    <a:lumMod val="75000"/>
                  </a:schemeClr>
                </a:solidFill>
              </a:rPr>
              <a:t>Outreach work is normally related to services which are available elsewhere and is generally aimed at feeding young people into those services.</a:t>
            </a:r>
          </a:p>
          <a:p>
            <a:pPr>
              <a:lnSpc>
                <a:spcPct val="120000"/>
              </a:lnSpc>
            </a:pPr>
            <a:r>
              <a:rPr lang="en-GB" altLang="en-US" sz="2100" dirty="0">
                <a:solidFill>
                  <a:schemeClr val="accent5">
                    <a:lumMod val="75000"/>
                  </a:schemeClr>
                </a:solidFill>
              </a:rPr>
              <a:t>Whilst it can and does take place on young people’s own territory, it can also include work in existing youth facilities, educational institutions and commercial settings. </a:t>
            </a:r>
          </a:p>
          <a:p>
            <a:pPr>
              <a:lnSpc>
                <a:spcPct val="120000"/>
              </a:lnSpc>
            </a:pPr>
            <a:r>
              <a:rPr lang="en-GB" altLang="en-US" sz="2100" dirty="0">
                <a:solidFill>
                  <a:schemeClr val="accent5">
                    <a:lumMod val="75000"/>
                  </a:schemeClr>
                </a:solidFill>
              </a:rPr>
              <a:t>It is characterised by purposeful interaction between youth and community and young people and involves contact, information giving, and the invitation to join existing or proposed youth programmes and other services designed with them in mind.  </a:t>
            </a:r>
          </a:p>
          <a:p>
            <a:endParaRPr lang="en-GB" dirty="0"/>
          </a:p>
        </p:txBody>
      </p:sp>
    </p:spTree>
    <p:extLst>
      <p:ext uri="{BB962C8B-B14F-4D97-AF65-F5344CB8AC3E}">
        <p14:creationId xmlns:p14="http://schemas.microsoft.com/office/powerpoint/2010/main" val="36626411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b="1" dirty="0" err="1"/>
              <a:t>Astudiaeth</a:t>
            </a:r>
            <a:r>
              <a:rPr lang="en-GB" b="1" dirty="0"/>
              <a:t> dan </a:t>
            </a:r>
            <a:r>
              <a:rPr lang="en-GB" b="1" dirty="0" err="1"/>
              <a:t>Gyfarwyddyd</a:t>
            </a:r>
            <a:br>
              <a:rPr lang="en-GB" b="1" dirty="0"/>
            </a:br>
            <a:r>
              <a:rPr lang="en-GB" b="1" dirty="0">
                <a:solidFill>
                  <a:schemeClr val="accent5">
                    <a:lumMod val="75000"/>
                  </a:schemeClr>
                </a:solidFill>
              </a:rPr>
              <a:t>Directed Study</a:t>
            </a:r>
            <a:endParaRPr lang="en-US" b="1" dirty="0">
              <a:solidFill>
                <a:schemeClr val="accent5">
                  <a:lumMod val="75000"/>
                </a:schemeClr>
              </a:solidFill>
            </a:endParaRPr>
          </a:p>
        </p:txBody>
      </p:sp>
      <p:sp>
        <p:nvSpPr>
          <p:cNvPr id="6" name="Content Placeholder 5"/>
          <p:cNvSpPr>
            <a:spLocks noGrp="1"/>
          </p:cNvSpPr>
          <p:nvPr>
            <p:ph sz="half" idx="1"/>
          </p:nvPr>
        </p:nvSpPr>
        <p:spPr/>
        <p:txBody>
          <a:bodyPr/>
          <a:lstStyle/>
          <a:p>
            <a:r>
              <a:rPr lang="en-US" dirty="0" err="1"/>
              <a:t>Dechreuwch</a:t>
            </a:r>
            <a:r>
              <a:rPr lang="en-US" dirty="0"/>
              <a:t> </a:t>
            </a:r>
            <a:r>
              <a:rPr lang="en-US" dirty="0" err="1"/>
              <a:t>ddatblygu</a:t>
            </a:r>
            <a:r>
              <a:rPr lang="en-US" dirty="0"/>
              <a:t> </a:t>
            </a:r>
            <a:r>
              <a:rPr lang="en-US" dirty="0" err="1"/>
              <a:t>eich</a:t>
            </a:r>
            <a:r>
              <a:rPr lang="en-US" dirty="0"/>
              <a:t> </a:t>
            </a:r>
            <a:r>
              <a:rPr lang="en-US" dirty="0" err="1"/>
              <a:t>darllen</a:t>
            </a:r>
            <a:r>
              <a:rPr lang="en-US" dirty="0"/>
              <a:t> o </a:t>
            </a:r>
            <a:r>
              <a:rPr lang="en-US" dirty="0" err="1"/>
              <a:t>amgylch</a:t>
            </a:r>
            <a:r>
              <a:rPr lang="en-US" dirty="0"/>
              <a:t> </a:t>
            </a:r>
            <a:r>
              <a:rPr lang="en-US" dirty="0" err="1"/>
              <a:t>cyd-destunau</a:t>
            </a:r>
            <a:r>
              <a:rPr lang="en-US" dirty="0"/>
              <a:t> </a:t>
            </a:r>
            <a:r>
              <a:rPr lang="en-US" dirty="0" err="1"/>
              <a:t>gwaith</a:t>
            </a:r>
            <a:r>
              <a:rPr lang="en-US" dirty="0"/>
              <a:t> </a:t>
            </a:r>
            <a:r>
              <a:rPr lang="en-US" dirty="0" err="1"/>
              <a:t>ieuenctid</a:t>
            </a:r>
            <a:endParaRPr lang="en-US" dirty="0"/>
          </a:p>
          <a:p>
            <a:pPr lvl="1"/>
            <a:r>
              <a:rPr lang="en-US" dirty="0" err="1"/>
              <a:t>Byddwch</a:t>
            </a:r>
            <a:r>
              <a:rPr lang="en-US" dirty="0"/>
              <a:t> </a:t>
            </a:r>
            <a:r>
              <a:rPr lang="en-US" dirty="0" err="1"/>
              <a:t>yn</a:t>
            </a:r>
            <a:r>
              <a:rPr lang="en-US" dirty="0"/>
              <a:t> </a:t>
            </a:r>
            <a:r>
              <a:rPr lang="en-US" dirty="0" err="1"/>
              <a:t>rhannu</a:t>
            </a:r>
            <a:r>
              <a:rPr lang="en-US" dirty="0"/>
              <a:t> </a:t>
            </a:r>
            <a:r>
              <a:rPr lang="en-US" dirty="0" err="1"/>
              <a:t>rhai</a:t>
            </a:r>
            <a:r>
              <a:rPr lang="en-US" dirty="0"/>
              <a:t> </a:t>
            </a:r>
            <a:r>
              <a:rPr lang="en-US" dirty="0" err="1"/>
              <a:t>canfyddiadau</a:t>
            </a:r>
            <a:r>
              <a:rPr lang="en-US" dirty="0"/>
              <a:t> </a:t>
            </a:r>
            <a:r>
              <a:rPr lang="en-US" dirty="0" err="1"/>
              <a:t>cychwynnol</a:t>
            </a:r>
            <a:r>
              <a:rPr lang="en-US" dirty="0"/>
              <a:t> </a:t>
            </a:r>
            <a:r>
              <a:rPr lang="en-US" dirty="0" err="1"/>
              <a:t>yn</a:t>
            </a:r>
            <a:r>
              <a:rPr lang="en-US" dirty="0"/>
              <a:t> </a:t>
            </a:r>
            <a:r>
              <a:rPr lang="en-US" dirty="0" err="1"/>
              <a:t>ein</a:t>
            </a:r>
            <a:r>
              <a:rPr lang="en-US" dirty="0"/>
              <a:t> </a:t>
            </a:r>
            <a:r>
              <a:rPr lang="en-US" dirty="0" err="1"/>
              <a:t>darlith</a:t>
            </a:r>
            <a:r>
              <a:rPr lang="en-US" dirty="0"/>
              <a:t> </a:t>
            </a:r>
            <a:r>
              <a:rPr lang="en-US" dirty="0" err="1"/>
              <a:t>yr</a:t>
            </a:r>
            <a:r>
              <a:rPr lang="en-US" dirty="0"/>
              <a:t> </a:t>
            </a:r>
            <a:r>
              <a:rPr lang="en-US" dirty="0" err="1"/>
              <a:t>wythnos</a:t>
            </a:r>
            <a:r>
              <a:rPr lang="en-US" dirty="0"/>
              <a:t> </a:t>
            </a:r>
            <a:r>
              <a:rPr lang="en-US" dirty="0" err="1"/>
              <a:t>nesaf</a:t>
            </a:r>
            <a:r>
              <a:rPr lang="en-US" dirty="0"/>
              <a:t>.</a:t>
            </a:r>
          </a:p>
        </p:txBody>
      </p:sp>
      <p:sp>
        <p:nvSpPr>
          <p:cNvPr id="2" name="Content Placeholder 1">
            <a:extLst>
              <a:ext uri="{FF2B5EF4-FFF2-40B4-BE49-F238E27FC236}">
                <a16:creationId xmlns:a16="http://schemas.microsoft.com/office/drawing/2014/main" id="{A4949E70-169D-0BC5-7960-F1A09AC5784E}"/>
              </a:ext>
            </a:extLst>
          </p:cNvPr>
          <p:cNvSpPr>
            <a:spLocks noGrp="1"/>
          </p:cNvSpPr>
          <p:nvPr>
            <p:ph sz="half" idx="2"/>
          </p:nvPr>
        </p:nvSpPr>
        <p:spPr/>
        <p:txBody>
          <a:bodyPr/>
          <a:lstStyle/>
          <a:p>
            <a:r>
              <a:rPr lang="en-GB" dirty="0">
                <a:solidFill>
                  <a:schemeClr val="accent5">
                    <a:lumMod val="75000"/>
                  </a:schemeClr>
                </a:solidFill>
              </a:rPr>
              <a:t>Begin to develop your reading around the contexts of youth work</a:t>
            </a:r>
          </a:p>
          <a:p>
            <a:pPr lvl="1"/>
            <a:r>
              <a:rPr lang="en-GB" dirty="0">
                <a:solidFill>
                  <a:schemeClr val="accent5">
                    <a:lumMod val="75000"/>
                  </a:schemeClr>
                </a:solidFill>
              </a:rPr>
              <a:t>You will share some initial findings in our lecture next week.</a:t>
            </a:r>
            <a:endParaRPr lang="en-US" dirty="0">
              <a:solidFill>
                <a:schemeClr val="accent5">
                  <a:lumMod val="75000"/>
                </a:schemeClr>
              </a:solidFill>
            </a:endParaRPr>
          </a:p>
          <a:p>
            <a:endParaRPr lang="en-GB" dirty="0"/>
          </a:p>
        </p:txBody>
      </p:sp>
    </p:spTree>
    <p:extLst>
      <p:ext uri="{BB962C8B-B14F-4D97-AF65-F5344CB8AC3E}">
        <p14:creationId xmlns:p14="http://schemas.microsoft.com/office/powerpoint/2010/main" val="1238944688"/>
      </p:ext>
    </p:extLst>
  </p:cSld>
  <p:clrMapOvr>
    <a:masterClrMapping/>
  </p:clrMapOvr>
</p:sld>
</file>

<file path=ppt/theme/theme1.xml><?xml version="1.0" encoding="utf-8"?>
<a:theme xmlns:a="http://schemas.openxmlformats.org/drawingml/2006/main" name="Accessib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86883F0F-287E-4407-A9BD-FB3F2413EBF2}"/>
    </a:ext>
  </a:extLst>
</a:theme>
</file>

<file path=ppt/theme/theme2.xml><?xml version="1.0" encoding="utf-8"?>
<a:theme xmlns:a="http://schemas.openxmlformats.org/drawingml/2006/main" name="Holding PAg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UWTSD_Powerpoint Template Standard_2023 Accessible" id="{5B2C1888-8C3F-4C68-BAF5-167F4168EEEB}" vid="{C542EBDA-A4F5-41A3-A105-12E1AEC83494}"/>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APDescription xmlns="4873beb7-5857-4685-be1f-d57550cc96cc" xsi:nil="true"/>
    <AssetExpire xmlns="4873beb7-5857-4685-be1f-d57550cc96cc">2029-01-01T08:00:00+00:00</AssetExpire>
    <CampaignTagsTaxHTField0 xmlns="4873beb7-5857-4685-be1f-d57550cc96cc">
      <Terms xmlns="http://schemas.microsoft.com/office/infopath/2007/PartnerControls"/>
    </CampaignTagsTaxHTField0>
    <IntlLangReviewDate xmlns="4873beb7-5857-4685-be1f-d57550cc96cc" xsi:nil="true"/>
    <TPFriendlyName xmlns="4873beb7-5857-4685-be1f-d57550cc96cc" xsi:nil="true"/>
    <IntlLangReview xmlns="4873beb7-5857-4685-be1f-d57550cc96cc">false</IntlLangReview>
    <LocLastLocAttemptVersionLookup xmlns="4873beb7-5857-4685-be1f-d57550cc96cc">855024</LocLastLocAttemptVersionLookup>
    <PolicheckWords xmlns="4873beb7-5857-4685-be1f-d57550cc96cc" xsi:nil="true"/>
    <SubmitterId xmlns="4873beb7-5857-4685-be1f-d57550cc96cc" xsi:nil="true"/>
    <AcquiredFrom xmlns="4873beb7-5857-4685-be1f-d57550cc96cc">Internal MS</AcquiredFrom>
    <EditorialStatus xmlns="4873beb7-5857-4685-be1f-d57550cc96cc">Complete</EditorialStatus>
    <Markets xmlns="4873beb7-5857-4685-be1f-d57550cc96cc"/>
    <OriginAsset xmlns="4873beb7-5857-4685-be1f-d57550cc96cc" xsi:nil="true"/>
    <AssetStart xmlns="4873beb7-5857-4685-be1f-d57550cc96cc">2012-08-31T08:50:00+00:00</AssetStart>
    <FriendlyTitle xmlns="4873beb7-5857-4685-be1f-d57550cc96cc" xsi:nil="true"/>
    <MarketSpecific xmlns="4873beb7-5857-4685-be1f-d57550cc96cc">false</MarketSpecific>
    <TPNamespace xmlns="4873beb7-5857-4685-be1f-d57550cc96cc" xsi:nil="true"/>
    <PublishStatusLookup xmlns="4873beb7-5857-4685-be1f-d57550cc96cc">
      <Value>1616423</Value>
    </PublishStatusLookup>
    <APAuthor xmlns="4873beb7-5857-4685-be1f-d57550cc96cc">
      <UserInfo>
        <DisplayName>REDMOND\kristaa</DisplayName>
        <AccountId>136</AccountId>
        <AccountType/>
      </UserInfo>
    </APAuthor>
    <TPCommandLine xmlns="4873beb7-5857-4685-be1f-d57550cc96cc" xsi:nil="true"/>
    <IntlLangReviewer xmlns="4873beb7-5857-4685-be1f-d57550cc96cc" xsi:nil="true"/>
    <OpenTemplate xmlns="4873beb7-5857-4685-be1f-d57550cc96cc">true</OpenTemplate>
    <CSXSubmissionDate xmlns="4873beb7-5857-4685-be1f-d57550cc96cc" xsi:nil="true"/>
    <TaxCatchAll xmlns="4873beb7-5857-4685-be1f-d57550cc96cc"/>
    <Manager xmlns="4873beb7-5857-4685-be1f-d57550cc96cc" xsi:nil="true"/>
    <NumericId xmlns="4873beb7-5857-4685-be1f-d57550cc96cc" xsi:nil="true"/>
    <ParentAssetId xmlns="4873beb7-5857-4685-be1f-d57550cc96cc" xsi:nil="true"/>
    <OriginalSourceMarket xmlns="4873beb7-5857-4685-be1f-d57550cc96cc" xsi:nil="true"/>
    <ApprovalStatus xmlns="4873beb7-5857-4685-be1f-d57550cc96cc">InProgress</ApprovalStatus>
    <TPComponent xmlns="4873beb7-5857-4685-be1f-d57550cc96cc" xsi:nil="true"/>
    <EditorialTags xmlns="4873beb7-5857-4685-be1f-d57550cc96cc" xsi:nil="true"/>
    <TPExecutable xmlns="4873beb7-5857-4685-be1f-d57550cc96cc" xsi:nil="true"/>
    <TPLaunchHelpLink xmlns="4873beb7-5857-4685-be1f-d57550cc96cc" xsi:nil="true"/>
    <LocComments xmlns="4873beb7-5857-4685-be1f-d57550cc96cc" xsi:nil="true"/>
    <LocRecommendedHandoff xmlns="4873beb7-5857-4685-be1f-d57550cc96cc" xsi:nil="true"/>
    <SourceTitle xmlns="4873beb7-5857-4685-be1f-d57550cc96cc" xsi:nil="true"/>
    <CSXUpdate xmlns="4873beb7-5857-4685-be1f-d57550cc96cc">false</CSXUpdate>
    <IntlLocPriority xmlns="4873beb7-5857-4685-be1f-d57550cc96cc" xsi:nil="true"/>
    <UAProjectedTotalWords xmlns="4873beb7-5857-4685-be1f-d57550cc96cc" xsi:nil="true"/>
    <AssetType xmlns="4873beb7-5857-4685-be1f-d57550cc96cc">TP</AssetType>
    <MachineTranslated xmlns="4873beb7-5857-4685-be1f-d57550cc96cc">false</MachineTranslated>
    <OutputCachingOn xmlns="4873beb7-5857-4685-be1f-d57550cc96cc">false</OutputCachingOn>
    <TemplateStatus xmlns="4873beb7-5857-4685-be1f-d57550cc96cc">Complete</TemplateStatus>
    <IsSearchable xmlns="4873beb7-5857-4685-be1f-d57550cc96cc">true</IsSearchable>
    <ContentItem xmlns="4873beb7-5857-4685-be1f-d57550cc96cc" xsi:nil="true"/>
    <HandoffToMSDN xmlns="4873beb7-5857-4685-be1f-d57550cc96cc" xsi:nil="true"/>
    <ShowIn xmlns="4873beb7-5857-4685-be1f-d57550cc96cc">Show everywhere</ShowIn>
    <ThumbnailAssetId xmlns="4873beb7-5857-4685-be1f-d57550cc96cc" xsi:nil="true"/>
    <UALocComments xmlns="4873beb7-5857-4685-be1f-d57550cc96cc" xsi:nil="true"/>
    <UALocRecommendation xmlns="4873beb7-5857-4685-be1f-d57550cc96cc">Localize</UALocRecommendation>
    <LastModifiedDateTime xmlns="4873beb7-5857-4685-be1f-d57550cc96cc" xsi:nil="true"/>
    <LegacyData xmlns="4873beb7-5857-4685-be1f-d57550cc96cc" xsi:nil="true"/>
    <LocManualTestRequired xmlns="4873beb7-5857-4685-be1f-d57550cc96cc">false</LocManualTestRequired>
    <LocMarketGroupTiers2 xmlns="4873beb7-5857-4685-be1f-d57550cc96cc" xsi:nil="true"/>
    <ClipArtFilename xmlns="4873beb7-5857-4685-be1f-d57550cc96cc" xsi:nil="true"/>
    <TPApplication xmlns="4873beb7-5857-4685-be1f-d57550cc96cc" xsi:nil="true"/>
    <CSXHash xmlns="4873beb7-5857-4685-be1f-d57550cc96cc" xsi:nil="true"/>
    <DirectSourceMarket xmlns="4873beb7-5857-4685-be1f-d57550cc96cc" xsi:nil="true"/>
    <PrimaryImageGen xmlns="4873beb7-5857-4685-be1f-d57550cc96cc">true</PrimaryImageGen>
    <PlannedPubDate xmlns="4873beb7-5857-4685-be1f-d57550cc96cc" xsi:nil="true"/>
    <CSXSubmissionMarket xmlns="4873beb7-5857-4685-be1f-d57550cc96cc" xsi:nil="true"/>
    <Downloads xmlns="4873beb7-5857-4685-be1f-d57550cc96cc">0</Downloads>
    <ArtSampleDocs xmlns="4873beb7-5857-4685-be1f-d57550cc96cc" xsi:nil="true"/>
    <TrustLevel xmlns="4873beb7-5857-4685-be1f-d57550cc96cc">1 Microsoft Managed Content</TrustLevel>
    <BlockPublish xmlns="4873beb7-5857-4685-be1f-d57550cc96cc">false</BlockPublish>
    <TPLaunchHelpLinkType xmlns="4873beb7-5857-4685-be1f-d57550cc96cc">Template</TPLaunchHelpLinkType>
    <LocalizationTagsTaxHTField0 xmlns="4873beb7-5857-4685-be1f-d57550cc96cc">
      <Terms xmlns="http://schemas.microsoft.com/office/infopath/2007/PartnerControls"/>
    </LocalizationTagsTaxHTField0>
    <BusinessGroup xmlns="4873beb7-5857-4685-be1f-d57550cc96cc" xsi:nil="true"/>
    <Providers xmlns="4873beb7-5857-4685-be1f-d57550cc96cc" xsi:nil="true"/>
    <TemplateTemplateType xmlns="4873beb7-5857-4685-be1f-d57550cc96cc">PowerPoint Presentation Template</TemplateTemplateType>
    <TimesCloned xmlns="4873beb7-5857-4685-be1f-d57550cc96cc" xsi:nil="true"/>
    <TPAppVersion xmlns="4873beb7-5857-4685-be1f-d57550cc96cc" xsi:nil="true"/>
    <VoteCount xmlns="4873beb7-5857-4685-be1f-d57550cc96cc" xsi:nil="true"/>
    <AverageRating xmlns="4873beb7-5857-4685-be1f-d57550cc96cc" xsi:nil="true"/>
    <FeatureTagsTaxHTField0 xmlns="4873beb7-5857-4685-be1f-d57550cc96cc">
      <Terms xmlns="http://schemas.microsoft.com/office/infopath/2007/PartnerControls"/>
    </FeatureTagsTaxHTField0>
    <Provider xmlns="4873beb7-5857-4685-be1f-d57550cc96cc" xsi:nil="true"/>
    <UACurrentWords xmlns="4873beb7-5857-4685-be1f-d57550cc96cc" xsi:nil="true"/>
    <AssetId xmlns="4873beb7-5857-4685-be1f-d57550cc96cc">TP103431361</AssetId>
    <TPClientViewer xmlns="4873beb7-5857-4685-be1f-d57550cc96cc" xsi:nil="true"/>
    <DSATActionTaken xmlns="4873beb7-5857-4685-be1f-d57550cc96cc" xsi:nil="true"/>
    <APEditor xmlns="4873beb7-5857-4685-be1f-d57550cc96cc">
      <UserInfo>
        <DisplayName/>
        <AccountId xsi:nil="true"/>
        <AccountType/>
      </UserInfo>
    </APEditor>
    <TPInstallLocation xmlns="4873beb7-5857-4685-be1f-d57550cc96cc" xsi:nil="true"/>
    <OOCacheId xmlns="4873beb7-5857-4685-be1f-d57550cc96cc" xsi:nil="true"/>
    <IsDeleted xmlns="4873beb7-5857-4685-be1f-d57550cc96cc">false</IsDeleted>
    <PublishTargets xmlns="4873beb7-5857-4685-be1f-d57550cc96cc">OfficeOnlineVNext</PublishTargets>
    <ApprovalLog xmlns="4873beb7-5857-4685-be1f-d57550cc96cc" xsi:nil="true"/>
    <BugNumber xmlns="4873beb7-5857-4685-be1f-d57550cc96cc" xsi:nil="true"/>
    <CrawlForDependencies xmlns="4873beb7-5857-4685-be1f-d57550cc96cc">false</CrawlForDependencies>
    <InternalTagsTaxHTField0 xmlns="4873beb7-5857-4685-be1f-d57550cc96cc">
      <Terms xmlns="http://schemas.microsoft.com/office/infopath/2007/PartnerControls"/>
    </InternalTagsTaxHTField0>
    <LastHandOff xmlns="4873beb7-5857-4685-be1f-d57550cc96cc" xsi:nil="true"/>
    <Milestone xmlns="4873beb7-5857-4685-be1f-d57550cc96cc" xsi:nil="true"/>
    <OriginalRelease xmlns="4873beb7-5857-4685-be1f-d57550cc96cc">15</OriginalRelease>
    <RecommendationsModifier xmlns="4873beb7-5857-4685-be1f-d57550cc96cc" xsi:nil="true"/>
    <ScenarioTagsTaxHTField0 xmlns="4873beb7-5857-4685-be1f-d57550cc96cc">
      <Terms xmlns="http://schemas.microsoft.com/office/infopath/2007/PartnerControls"/>
    </ScenarioTagsTaxHTField0>
    <UANotes xmlns="4873beb7-5857-4685-be1f-d57550cc96cc" xsi:nil="true"/>
  </documentManagement>
</p:properties>
</file>

<file path=customXml/item3.xml><?xml version="1.0" encoding="utf-8"?>
<ct:contentTypeSchema xmlns:ct="http://schemas.microsoft.com/office/2006/metadata/contentType" xmlns:ma="http://schemas.microsoft.com/office/2006/metadata/properties/metaAttributes" ct:_="" ma:_="" ma:contentTypeName="TemplateFile" ma:contentTypeID="0x0101006EDDDB5EE6D98C44930B742096920B300400F5B6D36B3EF94B4E9A635CDF2A18F5B8" ma:contentTypeVersion="72" ma:contentTypeDescription="Create a new document." ma:contentTypeScope="" ma:versionID="a23e56308344d904b51738559c3d67c9">
  <xsd:schema xmlns:xsd="http://www.w3.org/2001/XMLSchema" xmlns:xs="http://www.w3.org/2001/XMLSchema" xmlns:p="http://schemas.microsoft.com/office/2006/metadata/properties" xmlns:ns2="4873beb7-5857-4685-be1f-d57550cc96cc" targetNamespace="http://schemas.microsoft.com/office/2006/metadata/properties" ma:root="true" ma:fieldsID="cd0908cc4600e77bf5da051303e00c8d" ns2:_="">
    <xsd:import namespace="4873beb7-5857-4685-be1f-d57550cc96cc"/>
    <xsd:element name="properties">
      <xsd:complexType>
        <xsd:sequence>
          <xsd:element name="documentManagement">
            <xsd:complexType>
              <xsd:all>
                <xsd:element ref="ns2:AcquiredFrom" minOccurs="0"/>
                <xsd:element ref="ns2:UACurrentWords" minOccurs="0"/>
                <xsd:element ref="ns2:TPApplication" minOccurs="0"/>
                <xsd:element ref="ns2:ApprovalLog" minOccurs="0"/>
                <xsd:element ref="ns2:ApprovalStatus" minOccurs="0"/>
                <xsd:element ref="ns2:AssetStart" minOccurs="0"/>
                <xsd:element ref="ns2:AssetExpire" minOccurs="0"/>
                <xsd:element ref="ns2:AssetId" minOccurs="0"/>
                <xsd:element ref="ns2:IsSearchable" minOccurs="0"/>
                <xsd:element ref="ns2:AssetType" minOccurs="0"/>
                <xsd:element ref="ns2:APAuthor" minOccurs="0"/>
                <xsd:element ref="ns2:AverageRating" minOccurs="0"/>
                <xsd:element ref="ns2:BlockPublish" minOccurs="0"/>
                <xsd:element ref="ns2:BugNumber" minOccurs="0"/>
                <xsd:element ref="ns2:CampaignTagsTaxHTField0" minOccurs="0"/>
                <xsd:element ref="ns2:TPClientViewer" minOccurs="0"/>
                <xsd:element ref="ns2:ClipArtFilename" minOccurs="0"/>
                <xsd:element ref="ns2:TPCommandLine" minOccurs="0"/>
                <xsd:element ref="ns2:TPComponent" minOccurs="0"/>
                <xsd:element ref="ns2:ContentItem" minOccurs="0"/>
                <xsd:element ref="ns2:CrawlForDependencies" minOccurs="0"/>
                <xsd:element ref="ns2:CSXHash" minOccurs="0"/>
                <xsd:element ref="ns2:CSXSubmissionMarket" minOccurs="0"/>
                <xsd:element ref="ns2:CSXUpdate" minOccurs="0"/>
                <xsd:element ref="ns2:IntlLangReviewDate" minOccurs="0"/>
                <xsd:element ref="ns2:IsDeleted" minOccurs="0"/>
                <xsd:element ref="ns2:APDescription" minOccurs="0"/>
                <xsd:element ref="ns2:DirectSourceMarket" minOccurs="0"/>
                <xsd:element ref="ns2:Downloads" minOccurs="0"/>
                <xsd:element ref="ns2:DSATActionTaken" minOccurs="0"/>
                <xsd:element ref="ns2:APEditor" minOccurs="0"/>
                <xsd:element ref="ns2:EditorialStatus" minOccurs="0"/>
                <xsd:element ref="ns2:EditorialTags" minOccurs="0"/>
                <xsd:element ref="ns2:TPExecutable" minOccurs="0"/>
                <xsd:element ref="ns2:FeatureTagsTaxHTField0" minOccurs="0"/>
                <xsd:element ref="ns2:TPFriendlyName" minOccurs="0"/>
                <xsd:element ref="ns2:FriendlyTitle" minOccurs="0"/>
                <xsd:element ref="ns2:PrimaryImageGen" minOccurs="0"/>
                <xsd:element ref="ns2:HandoffToMSDN" minOccurs="0"/>
                <xsd:element ref="ns2:InProjectListLookup" minOccurs="0"/>
                <xsd:element ref="ns2:TPInstallLocation" minOccurs="0"/>
                <xsd:element ref="ns2:InternalTagsTaxHTField0" minOccurs="0"/>
                <xsd:element ref="ns2:IntlLangReview" minOccurs="0"/>
                <xsd:element ref="ns2:IntlLangReviewer" minOccurs="0"/>
                <xsd:element ref="ns2:MarketSpecific" minOccurs="0"/>
                <xsd:element ref="ns2:LastCompleteVersionLookup" minOccurs="0"/>
                <xsd:element ref="ns2:LastHandOff" minOccurs="0"/>
                <xsd:element ref="ns2:LastModifiedDateTime" minOccurs="0"/>
                <xsd:element ref="ns2:LastPreviewErrorLookup" minOccurs="0"/>
                <xsd:element ref="ns2:LastPreviewResultLookup" minOccurs="0"/>
                <xsd:element ref="ns2:LastPreviewAttemptDateLookup" minOccurs="0"/>
                <xsd:element ref="ns2:LastPreviewedByLookup" minOccurs="0"/>
                <xsd:element ref="ns2:LastPreviewTimeLookup" minOccurs="0"/>
                <xsd:element ref="ns2:LastPreviewVersionLookup" minOccurs="0"/>
                <xsd:element ref="ns2:LastPublishErrorLookup" minOccurs="0"/>
                <xsd:element ref="ns2:LastPublishResultLookup" minOccurs="0"/>
                <xsd:element ref="ns2:LastPublishAttemptDateLookup" minOccurs="0"/>
                <xsd:element ref="ns2:LastPublishedByLookup" minOccurs="0"/>
                <xsd:element ref="ns2:LastPublishTimeLookup" minOccurs="0"/>
                <xsd:element ref="ns2:LastPublishVersionLookup" minOccurs="0"/>
                <xsd:element ref="ns2:TPLaunchHelpLinkType" minOccurs="0"/>
                <xsd:element ref="ns2:LegacyData" minOccurs="0"/>
                <xsd:element ref="ns2:TPLaunchHelpLink" minOccurs="0"/>
                <xsd:element ref="ns2:LocComments" minOccurs="0"/>
                <xsd:element ref="ns2:LocLastLocAttemptVersionLookup" minOccurs="0"/>
                <xsd:element ref="ns2:LocLastLocAttemptVersionTypeLookup" minOccurs="0"/>
                <xsd:element ref="ns2:LocManualTestRequired" minOccurs="0"/>
                <xsd:element ref="ns2:LocMarketGroupTiers2" minOccurs="0"/>
                <xsd:element ref="ns2:LocNewPublishedVersionLookup" minOccurs="0"/>
                <xsd:element ref="ns2:LocOverallHandbackStatusLookup" minOccurs="0"/>
                <xsd:element ref="ns2:LocOverallLocStatusLookup" minOccurs="0"/>
                <xsd:element ref="ns2:LocOverallPreviewStatusLookup" minOccurs="0"/>
                <xsd:element ref="ns2:LocOverallPublishStatusLookup" minOccurs="0"/>
                <xsd:element ref="ns2:IntlLocPriority" minOccurs="0"/>
                <xsd:element ref="ns2:LocProcessedForHandoffsLookup" minOccurs="0"/>
                <xsd:element ref="ns2:LocProcessedForMarketsLookup" minOccurs="0"/>
                <xsd:element ref="ns2:LocPublishedDependentAssetsLookup" minOccurs="0"/>
                <xsd:element ref="ns2:LocPublishedLinkedAssetsLookup" minOccurs="0"/>
                <xsd:element ref="ns2:LocRecommendedHandoff" minOccurs="0"/>
                <xsd:element ref="ns2:LocalizationTagsTaxHTField0" minOccurs="0"/>
                <xsd:element ref="ns2:MachineTranslated" minOccurs="0"/>
                <xsd:element ref="ns2:Manager" minOccurs="0"/>
                <xsd:element ref="ns2:Markets" minOccurs="0"/>
                <xsd:element ref="ns2:Milestone" minOccurs="0"/>
                <xsd:element ref="ns2:TPNamespace" minOccurs="0"/>
                <xsd:element ref="ns2:NumericId" minOccurs="0"/>
                <xsd:element ref="ns2:NumOfRatingsLookup" minOccurs="0"/>
                <xsd:element ref="ns2:OOCacheId" minOccurs="0"/>
                <xsd:element ref="ns2:OpenTemplate" minOccurs="0"/>
                <xsd:element ref="ns2:OriginAsset" minOccurs="0"/>
                <xsd:element ref="ns2:OriginalRelease" minOccurs="0"/>
                <xsd:element ref="ns2:OriginalSourceMarket" minOccurs="0"/>
                <xsd:element ref="ns2:OutputCachingOn" minOccurs="0"/>
                <xsd:element ref="ns2:ParentAssetId" minOccurs="0"/>
                <xsd:element ref="ns2:PlannedPubDate" minOccurs="0"/>
                <xsd:element ref="ns2:PolicheckWords" minOccurs="0"/>
                <xsd:element ref="ns2:BusinessGroup" minOccurs="0"/>
                <xsd:element ref="ns2:UAProjectedTotalWords" minOccurs="0"/>
                <xsd:element ref="ns2:Provider" minOccurs="0"/>
                <xsd:element ref="ns2:Providers" minOccurs="0"/>
                <xsd:element ref="ns2:PublishStatusLookup" minOccurs="0"/>
                <xsd:element ref="ns2:PublishTargets" minOccurs="0"/>
                <xsd:element ref="ns2:RecommendationsModifier" minOccurs="0"/>
                <xsd:element ref="ns2:ArtSampleDocs" minOccurs="0"/>
                <xsd:element ref="ns2:ScenarioTagsTaxHTField0" minOccurs="0"/>
                <xsd:element ref="ns2:ShowIn" minOccurs="0"/>
                <xsd:element ref="ns2:SourceTitle" minOccurs="0"/>
                <xsd:element ref="ns2:CSXSubmissionDate" minOccurs="0"/>
                <xsd:element ref="ns2:SubmitterId" minOccurs="0"/>
                <xsd:element ref="ns2:TaxCatchAll" minOccurs="0"/>
                <xsd:element ref="ns2:TaxCatchAllLabel" minOccurs="0"/>
                <xsd:element ref="ns2:TemplateStatus" minOccurs="0"/>
                <xsd:element ref="ns2:TemplateTemplateType" minOccurs="0"/>
                <xsd:element ref="ns2:ThumbnailAssetId" minOccurs="0"/>
                <xsd:element ref="ns2:TimesCloned" minOccurs="0"/>
                <xsd:element ref="ns2:TrustLevel" minOccurs="0"/>
                <xsd:element ref="ns2:UALocComments" minOccurs="0"/>
                <xsd:element ref="ns2:UALocRecommendation" minOccurs="0"/>
                <xsd:element ref="ns2:UANotes" minOccurs="0"/>
                <xsd:element ref="ns2:TPAppVersion" minOccurs="0"/>
                <xsd:element ref="ns2:Vote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873beb7-5857-4685-be1f-d57550cc96cc" elementFormDefault="qualified">
    <xsd:import namespace="http://schemas.microsoft.com/office/2006/documentManagement/types"/>
    <xsd:import namespace="http://schemas.microsoft.com/office/infopath/2007/PartnerControls"/>
    <xsd:element name="AcquiredFrom" ma:index="1" nillable="true" ma:displayName="Acquired From" ma:default="Internal MS" ma:internalName="AcquiredFrom" ma:readOnly="false">
      <xsd:simpleType>
        <xsd:restriction base="dms:Choice">
          <xsd:enumeration value="Internal MS"/>
          <xsd:enumeration value="Community"/>
          <xsd:enumeration value="MVP"/>
          <xsd:enumeration value="Publisher"/>
          <xsd:enumeration value="Partner"/>
          <xsd:enumeration value="None"/>
        </xsd:restriction>
      </xsd:simpleType>
    </xsd:element>
    <xsd:element name="UACurrentWords" ma:index="2" nillable="true" ma:displayName="Actual Word Count" ma:default="" ma:internalName="UACurrentWords" ma:readOnly="false">
      <xsd:simpleType>
        <xsd:restriction base="dms:Unknown"/>
      </xsd:simpleType>
    </xsd:element>
    <xsd:element name="TPApplication" ma:index="3" nillable="true" ma:displayName="Application to Open Template With" ma:default="" ma:internalName="TPApplication">
      <xsd:simpleType>
        <xsd:restriction base="dms:Text"/>
      </xsd:simpleType>
    </xsd:element>
    <xsd:element name="ApprovalLog" ma:index="4" nillable="true" ma:displayName="Approval Log" ma:default="" ma:hidden="true" ma:internalName="ApprovalLog" ma:readOnly="false">
      <xsd:simpleType>
        <xsd:restriction base="dms:Note"/>
      </xsd:simpleType>
    </xsd:element>
    <xsd:element name="ApprovalStatus" ma:index="5" nillable="true" ma:displayName="Approval Status" ma:default="InProgress" ma:internalName="ApprovalStatus" ma:readOnly="false">
      <xsd:simpleType>
        <xsd:restriction base="dms:Choice">
          <xsd:enumeration value="InProgress"/>
          <xsd:enumeration value="Rejected"/>
          <xsd:enumeration value="Questionable"/>
          <xsd:enumeration value="ApprovedAutomatic"/>
          <xsd:enumeration value="ApprovedManual"/>
          <xsd:enumeration value="On Hold"/>
          <xsd:enumeration value="Needs Review"/>
          <xsd:enumeration value="A Violation"/>
          <xsd:enumeration value="Unpublished Violation"/>
        </xsd:restriction>
      </xsd:simpleType>
    </xsd:element>
    <xsd:element name="AssetStart" ma:index="6" nillable="true" ma:displayName="Asset Begin Date" ma:default="[Today]" ma:internalName="AssetStart" ma:readOnly="false">
      <xsd:simpleType>
        <xsd:restriction base="dms:DateTime"/>
      </xsd:simpleType>
    </xsd:element>
    <xsd:element name="AssetExpire" ma:index="7" nillable="true" ma:displayName="Asset End Date" ma:default="2029-01-01T08:00:00Z" ma:format="DateTime" ma:internalName="AssetExpire" ma:readOnly="false">
      <xsd:simpleType>
        <xsd:restriction base="dms:DateTime"/>
      </xsd:simpleType>
    </xsd:element>
    <xsd:element name="AssetId" ma:index="8" nillable="true" ma:displayName="Asset ID" ma:default="" ma:indexed="true" ma:internalName="AssetId" ma:readOnly="false">
      <xsd:simpleType>
        <xsd:restriction base="dms:Text">
          <xsd:maxLength value="255"/>
        </xsd:restriction>
      </xsd:simpleType>
    </xsd:element>
    <xsd:element name="IsSearchable" ma:index="9" nillable="true" ma:displayName="Asset Searchable?" ma:default="true" ma:internalName="IsSearchable" ma:readOnly="false">
      <xsd:simpleType>
        <xsd:restriction base="dms:Boolean"/>
      </xsd:simpleType>
    </xsd:element>
    <xsd:element name="AssetType" ma:index="10" nillable="true" ma:displayName="Asset Type" ma:default="" ma:internalName="AssetType" ma:readOnly="false">
      <xsd:simpleType>
        <xsd:restriction base="dms:Unknown"/>
      </xsd:simpleType>
    </xsd:element>
    <xsd:element name="APAuthor" ma:index="11" nillable="true" ma:displayName="Author" ma:default="" ma:list="UserInfo" ma:internalName="APAuth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AverageRating" ma:index="12" nillable="true" ma:displayName="Average Rating" ma:internalName="AverageRating" ma:readOnly="false">
      <xsd:simpleType>
        <xsd:restriction base="dms:Text"/>
      </xsd:simpleType>
    </xsd:element>
    <xsd:element name="BlockPublish" ma:index="13" nillable="true" ma:displayName="Block from Publishing?" ma:default="" ma:internalName="BlockPublish" ma:readOnly="false">
      <xsd:simpleType>
        <xsd:restriction base="dms:Boolean"/>
      </xsd:simpleType>
    </xsd:element>
    <xsd:element name="BugNumber" ma:index="14" nillable="true" ma:displayName="Bug Number" ma:default="" ma:internalName="BugNumber" ma:readOnly="false">
      <xsd:simpleType>
        <xsd:restriction base="dms:Text"/>
      </xsd:simpleType>
    </xsd:element>
    <xsd:element name="CampaignTagsTaxHTField0" ma:index="16" nillable="true" ma:taxonomy="true" ma:internalName="CampaignTagsTaxHTField0" ma:taxonomyFieldName="CampaignTags" ma:displayName="Campaigns" ma:readOnly="false" ma:default="" ma:fieldId="{1df42cc3-2301-4f11-a52a-6ead923c29ed}" ma:taxonomyMulti="true" ma:sspId="8f79753a-75d3-41f5-8ca3-40b843941b4f" ma:termSetId="ca0e50d4-faa1-44ce-961e-bb1441c60e66" ma:anchorId="00000000-0000-0000-0000-000000000000" ma:open="false" ma:isKeyword="false">
      <xsd:complexType>
        <xsd:sequence>
          <xsd:element ref="pc:Terms" minOccurs="0" maxOccurs="1"/>
        </xsd:sequence>
      </xsd:complexType>
    </xsd:element>
    <xsd:element name="TPClientViewer" ma:index="17" nillable="true" ma:displayName="Client Viewer" ma:default="" ma:internalName="TPClientViewer">
      <xsd:simpleType>
        <xsd:restriction base="dms:Text"/>
      </xsd:simpleType>
    </xsd:element>
    <xsd:element name="ClipArtFilename" ma:index="18" nillable="true" ma:displayName="Clip Art Name" ma:default="" ma:internalName="ClipArtFilename" ma:readOnly="false">
      <xsd:simpleType>
        <xsd:restriction base="dms:Text"/>
      </xsd:simpleType>
    </xsd:element>
    <xsd:element name="TPCommandLine" ma:index="19" nillable="true" ma:displayName="Command Line" ma:default="" ma:internalName="TPCommandLine">
      <xsd:simpleType>
        <xsd:restriction base="dms:Text"/>
      </xsd:simpleType>
    </xsd:element>
    <xsd:element name="TPComponent" ma:index="20" nillable="true" ma:displayName="Component" ma:default="" ma:internalName="TPComponent">
      <xsd:simpleType>
        <xsd:restriction base="dms:Text"/>
      </xsd:simpleType>
    </xsd:element>
    <xsd:element name="ContentItem" ma:index="21" nillable="true" ma:displayName="Content Item" ma:default="" ma:hidden="true" ma:internalName="ContentItem" ma:readOnly="false">
      <xsd:simpleType>
        <xsd:restriction base="dms:Unknown"/>
      </xsd:simpleType>
    </xsd:element>
    <xsd:element name="CrawlForDependencies" ma:index="23" nillable="true" ma:displayName="Crawl for Dependencies?" ma:default="true" ma:internalName="CrawlForDependencies" ma:readOnly="false">
      <xsd:simpleType>
        <xsd:restriction base="dms:Boolean"/>
      </xsd:simpleType>
    </xsd:element>
    <xsd:element name="CSXHash" ma:index="26" nillable="true" ma:displayName="CSX Hash" ma:default="" ma:indexed="true" ma:internalName="CSXHash" ma:readOnly="false">
      <xsd:simpleType>
        <xsd:restriction base="dms:Text"/>
      </xsd:simpleType>
    </xsd:element>
    <xsd:element name="CSXSubmissionMarket" ma:index="27" nillable="true" ma:displayName="CSX Submission Market" ma:default="" ma:list="{2FBD1B11-2ACE-4FDC-B5A3-635D4ADF6F1B}" ma:internalName="CSXSubmissionMarket" ma:readOnly="false" ma:showField="MarketName" ma:web="4873beb7-5857-4685-be1f-d57550cc96cc">
      <xsd:simpleType>
        <xsd:restriction base="dms:Lookup"/>
      </xsd:simpleType>
    </xsd:element>
    <xsd:element name="CSXUpdate" ma:index="28" nillable="true" ma:displayName="CSX Updated?" ma:default="false" ma:internalName="CSXUpdate" ma:readOnly="false">
      <xsd:simpleType>
        <xsd:restriction base="dms:Boolean"/>
      </xsd:simpleType>
    </xsd:element>
    <xsd:element name="IntlLangReviewDate" ma:index="29" nillable="true" ma:displayName="Date to Complete Intl QA" ma:default="" ma:internalName="IntlLangReviewDate" ma:readOnly="false">
      <xsd:simpleType>
        <xsd:restriction base="dms:DateTime"/>
      </xsd:simpleType>
    </xsd:element>
    <xsd:element name="IsDeleted" ma:index="30" nillable="true" ma:displayName="Deleted?" ma:default="" ma:internalName="IsDeleted" ma:readOnly="false">
      <xsd:simpleType>
        <xsd:restriction base="dms:Boolean"/>
      </xsd:simpleType>
    </xsd:element>
    <xsd:element name="APDescription" ma:index="31" nillable="true" ma:displayName="Description" ma:default="" ma:internalName="APDescription" ma:readOnly="false">
      <xsd:simpleType>
        <xsd:restriction base="dms:Note"/>
      </xsd:simpleType>
    </xsd:element>
    <xsd:element name="DirectSourceMarket" ma:index="32" nillable="true" ma:displayName="Direct Source Market Group" ma:default="" ma:internalName="DirectSourceMarket" ma:readOnly="false">
      <xsd:simpleType>
        <xsd:restriction base="dms:Text"/>
      </xsd:simpleType>
    </xsd:element>
    <xsd:element name="Downloads" ma:index="33" nillable="true" ma:displayName="Downloads" ma:default="0" ma:hidden="true" ma:internalName="Downloads" ma:readOnly="false">
      <xsd:simpleType>
        <xsd:restriction base="dms:Unknown"/>
      </xsd:simpleType>
    </xsd:element>
    <xsd:element name="DSATActionTaken" ma:index="34" nillable="true" ma:displayName="DSAT Action Taken" ma:default="" ma:internalName="DSATActionTaken" ma:readOnly="false">
      <xsd:simpleType>
        <xsd:restriction base="dms:Choice">
          <xsd:enumeration value="Best Bets"/>
          <xsd:enumeration value="Expire"/>
          <xsd:enumeration value="Hide"/>
          <xsd:enumeration value="None"/>
        </xsd:restriction>
      </xsd:simpleType>
    </xsd:element>
    <xsd:element name="APEditor" ma:index="35" nillable="true" ma:displayName="Editor" ma:default="" ma:list="UserInfo" ma:internalName="APEditor" ma:readOnly="fals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EditorialStatus" ma:index="36" nillable="true" ma:displayName="Editorial Status" ma:default="" ma:internalName="EditorialStatus" ma:readOnly="false">
      <xsd:simpleType>
        <xsd:restriction base="dms:Unknown"/>
      </xsd:simpleType>
    </xsd:element>
    <xsd:element name="EditorialTags" ma:index="37" nillable="true" ma:displayName="Editorial Tags" ma:default="" ma:internalName="EditorialTags">
      <xsd:simpleType>
        <xsd:restriction base="dms:Unknown"/>
      </xsd:simpleType>
    </xsd:element>
    <xsd:element name="TPExecutable" ma:index="38" nillable="true" ma:displayName="Executable" ma:default="" ma:internalName="TPExecutable">
      <xsd:simpleType>
        <xsd:restriction base="dms:Text"/>
      </xsd:simpleType>
    </xsd:element>
    <xsd:element name="FeatureTagsTaxHTField0" ma:index="40" nillable="true" ma:taxonomy="true" ma:internalName="FeatureTagsTaxHTField0" ma:taxonomyFieldName="FeatureTags" ma:displayName="Features" ma:readOnly="false" ma:default="" ma:fieldId="{7fc0d542-15c6-4882-a8e3-13bca44403fb}" ma:taxonomyMulti="true" ma:sspId="8f79753a-75d3-41f5-8ca3-40b843941b4f" ma:termSetId="f1ab6845-967d-4854-a0ba-4ec07f0f8113" ma:anchorId="00000000-0000-0000-0000-000000000000" ma:open="false" ma:isKeyword="false">
      <xsd:complexType>
        <xsd:sequence>
          <xsd:element ref="pc:Terms" minOccurs="0" maxOccurs="1"/>
        </xsd:sequence>
      </xsd:complexType>
    </xsd:element>
    <xsd:element name="TPFriendlyName" ma:index="41" nillable="true" ma:displayName="Friendly Name" ma:default="" ma:internalName="TPFriendlyName">
      <xsd:simpleType>
        <xsd:restriction base="dms:Text"/>
      </xsd:simpleType>
    </xsd:element>
    <xsd:element name="FriendlyTitle" ma:index="42" nillable="true" ma:displayName="Friendly Title" ma:default="" ma:description="Shorter title to be used when displaying search results" ma:internalName="FriendlyTitle" ma:readOnly="false">
      <xsd:simpleType>
        <xsd:restriction base="dms:Text"/>
      </xsd:simpleType>
    </xsd:element>
    <xsd:element name="PrimaryImageGen" ma:index="43" nillable="true" ma:displayName="Generate Images?" ma:default="true" ma:internalName="PrimaryImageGen">
      <xsd:simpleType>
        <xsd:restriction base="dms:Boolean"/>
      </xsd:simpleType>
    </xsd:element>
    <xsd:element name="HandoffToMSDN" ma:index="44" nillable="true" ma:displayName="Handoff To MSDN Date" ma:default="" ma:internalName="HandoffToMSDN" ma:readOnly="false">
      <xsd:simpleType>
        <xsd:restriction base="dms:DateTime"/>
      </xsd:simpleType>
    </xsd:element>
    <xsd:element name="InProjectListLookup" ma:index="45" nillable="true" ma:displayName="InProjectListLookup" ma:list="{9E343742-310B-4684-A24C-1D137CB4B230}" ma:internalName="InProjectListLookup" ma:readOnly="true" ma:showField="InProjectLis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InstallLocation" ma:index="46" nillable="true" ma:displayName="Install Location" ma:default="" ma:internalName="TPInstallLocation">
      <xsd:simpleType>
        <xsd:restriction base="dms:Text"/>
      </xsd:simpleType>
    </xsd:element>
    <xsd:element name="InternalTagsTaxHTField0" ma:index="48" nillable="true" ma:taxonomy="true" ma:internalName="InternalTagsTaxHTField0" ma:taxonomyFieldName="InternalTags" ma:displayName="Internal Tags" ma:readOnly="false" ma:default="" ma:fieldId="{1490b8a4-2706-41ec-b5e3-73176dccf34e}" ma:taxonomyMulti="true" ma:sspId="8f79753a-75d3-41f5-8ca3-40b843941b4f" ma:termSetId="82b6639e-f7fc-4c18-ad2d-003a6e707765" ma:anchorId="00000000-0000-0000-0000-000000000000" ma:open="false" ma:isKeyword="false">
      <xsd:complexType>
        <xsd:sequence>
          <xsd:element ref="pc:Terms" minOccurs="0" maxOccurs="1"/>
        </xsd:sequence>
      </xsd:complexType>
    </xsd:element>
    <xsd:element name="IntlLangReview" ma:index="49" nillable="true" ma:displayName="Intl Lang QA Review Required?" ma:default="" ma:internalName="IntlLangReview" ma:readOnly="false">
      <xsd:simpleType>
        <xsd:restriction base="dms:Boolean"/>
      </xsd:simpleType>
    </xsd:element>
    <xsd:element name="IntlLangReviewer" ma:index="50" nillable="true" ma:displayName="Intl Lang QA Reviewer" ma:default="" ma:internalName="IntlLangReviewer" ma:readOnly="false">
      <xsd:simpleType>
        <xsd:restriction base="dms:Text"/>
      </xsd:simpleType>
    </xsd:element>
    <xsd:element name="MarketSpecific" ma:index="51" nillable="true" ma:displayName="Is Market Specific?" ma:default="" ma:internalName="MarketSpecific" ma:readOnly="false">
      <xsd:simpleType>
        <xsd:restriction base="dms:Boolean"/>
      </xsd:simpleType>
    </xsd:element>
    <xsd:element name="LastCompleteVersionLookup" ma:index="52" nillable="true" ma:displayName="Last Complete Version Lookup" ma:default="" ma:list="{9E343742-310B-4684-A24C-1D137CB4B230}" ma:internalName="LastCompleteVersionLookup" ma:readOnly="true" ma:showField="LastComplete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HandOff" ma:index="53" nillable="true" ma:displayName="Last Hand-off" ma:default="" ma:internalName="LastHandOff" ma:readOnly="false">
      <xsd:simpleType>
        <xsd:restriction base="dms:DateTime"/>
      </xsd:simpleType>
    </xsd:element>
    <xsd:element name="LastModifiedDateTime" ma:index="54" nillable="true" ma:displayName="Last Modified Date" ma:default="" ma:internalName="LastModifiedDateTime" ma:readOnly="false">
      <xsd:simpleType>
        <xsd:restriction base="dms:DateTime"/>
      </xsd:simpleType>
    </xsd:element>
    <xsd:element name="LastPreviewErrorLookup" ma:index="55" nillable="true" ma:displayName="Last Preview Attempt Error" ma:default="" ma:list="{9E343742-310B-4684-A24C-1D137CB4B230}" ma:internalName="LastPreviewErrorLookup" ma:readOnly="true" ma:showField="LastPreview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ResultLookup" ma:index="56" nillable="true" ma:displayName="Last Preview Attempt Result" ma:default="" ma:list="{9E343742-310B-4684-A24C-1D137CB4B230}" ma:internalName="LastPreviewResultLookup" ma:readOnly="true" ma:showField="LastPreview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AttemptDateLookup" ma:index="57" nillable="true" ma:displayName="Last Preview Attempted On" ma:default="" ma:list="{9E343742-310B-4684-A24C-1D137CB4B230}" ma:internalName="LastPreviewAttemptDateLookup" ma:readOnly="true" ma:showField="LastPreview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edByLookup" ma:index="58" nillable="true" ma:displayName="Last Previewed By" ma:default="" ma:list="{9E343742-310B-4684-A24C-1D137CB4B230}" ma:internalName="LastPreviewedByLookup" ma:readOnly="true" ma:showField="LastPreview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TimeLookup" ma:index="59" nillable="true" ma:displayName="Last Previewed Date" ma:default="" ma:list="{9E343742-310B-4684-A24C-1D137CB4B230}" ma:internalName="LastPreviewTimeLookup" ma:readOnly="true" ma:showField="LastPreview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reviewVersionLookup" ma:index="60" nillable="true" ma:displayName="Last Previewed Version" ma:default="" ma:list="{9E343742-310B-4684-A24C-1D137CB4B230}" ma:internalName="LastPreviewVersionLookup" ma:readOnly="true" ma:showField="LastPreview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rrorLookup" ma:index="61" nillable="true" ma:displayName="Last Publish Attempt Error" ma:default="" ma:list="{9E343742-310B-4684-A24C-1D137CB4B230}" ma:internalName="LastPublishErrorLookup" ma:readOnly="true" ma:showField="LastPublishError"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ResultLookup" ma:index="62" nillable="true" ma:displayName="Last Publish Attempt Result" ma:default="" ma:list="{9E343742-310B-4684-A24C-1D137CB4B230}" ma:internalName="LastPublishResultLookup" ma:readOnly="true" ma:showField="LastPublishResult"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AttemptDateLookup" ma:index="63" nillable="true" ma:displayName="Last Publish Attempted On" ma:default="" ma:list="{9E343742-310B-4684-A24C-1D137CB4B230}" ma:internalName="LastPublishAttemptDateLookup" ma:readOnly="true" ma:showField="LastPublishAttemptDat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edByLookup" ma:index="64" nillable="true" ma:displayName="Last Published By" ma:default="" ma:list="{9E343742-310B-4684-A24C-1D137CB4B230}" ma:internalName="LastPublishedByLookup" ma:readOnly="true" ma:showField="LastPublishedBy"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TimeLookup" ma:index="65" nillable="true" ma:displayName="Last Published Date" ma:default="" ma:list="{9E343742-310B-4684-A24C-1D137CB4B230}" ma:internalName="LastPublishTimeLookup" ma:readOnly="true" ma:showField="LastPublishTi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LastPublishVersionLookup" ma:index="66" nillable="true" ma:displayName="Last Published Version" ma:default="" ma:list="{9E343742-310B-4684-A24C-1D137CB4B230}" ma:internalName="LastPublishVersionLookup" ma:readOnly="true" ma:showField="LastPublishVersion"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PLaunchHelpLinkType" ma:index="67" nillable="true" ma:displayName="Launch Help Link Type" ma:default="Template" ma:internalName="TPLaunchHelpLinkType">
      <xsd:simpleType>
        <xsd:restriction base="dms:Choice">
          <xsd:enumeration value="Template"/>
          <xsd:enumeration value="Training"/>
          <xsd:enumeration value="URL"/>
          <xsd:enumeration value="None"/>
        </xsd:restriction>
      </xsd:simpleType>
    </xsd:element>
    <xsd:element name="LegacyData" ma:index="68" nillable="true" ma:displayName="Legacy Data" ma:default="" ma:internalName="LegacyData" ma:readOnly="false">
      <xsd:simpleType>
        <xsd:restriction base="dms:Note"/>
      </xsd:simpleType>
    </xsd:element>
    <xsd:element name="TPLaunchHelpLink" ma:index="69" nillable="true" ma:displayName="Link to Launch Help Topic" ma:default="" ma:internalName="TPLaunchHelpLink">
      <xsd:simpleType>
        <xsd:restriction base="dms:Text"/>
      </xsd:simpleType>
    </xsd:element>
    <xsd:element name="LocComments" ma:index="70" nillable="true" ma:displayName="Loc Approval Comments" ma:default="" ma:internalName="LocComments" ma:readOnly="false">
      <xsd:simpleType>
        <xsd:restriction base="dms:Note"/>
      </xsd:simpleType>
    </xsd:element>
    <xsd:element name="LocLastLocAttemptVersionLookup" ma:index="71" nillable="true" ma:displayName="Loc Last Loc Attempt Version" ma:default="" ma:list="{7DD1DCEC-E449-43D3-891F-7DC62F62AD21}" ma:internalName="LocLastLocAttemptVersionLookup" ma:readOnly="false" ma:showField="LastLocAttemptVersion" ma:web="4873beb7-5857-4685-be1f-d57550cc96cc">
      <xsd:simpleType>
        <xsd:restriction base="dms:Lookup"/>
      </xsd:simpleType>
    </xsd:element>
    <xsd:element name="LocLastLocAttemptVersionTypeLookup" ma:index="72" nillable="true" ma:displayName="Loc Last Loc Attempt Version Type" ma:default="" ma:list="{7DD1DCEC-E449-43D3-891F-7DC62F62AD21}" ma:internalName="LocLastLocAttemptVersionTypeLookup" ma:readOnly="true" ma:showField="LastLocAttemptVersionType" ma:web="4873beb7-5857-4685-be1f-d57550cc96cc">
      <xsd:simpleType>
        <xsd:restriction base="dms:Lookup"/>
      </xsd:simpleType>
    </xsd:element>
    <xsd:element name="LocManualTestRequired" ma:index="73" nillable="true" ma:displayName="Loc Manual Test Required" ma:default="" ma:internalName="LocManualTestRequired" ma:readOnly="false">
      <xsd:simpleType>
        <xsd:restriction base="dms:Boolean"/>
      </xsd:simpleType>
    </xsd:element>
    <xsd:element name="LocMarketGroupTiers2" ma:index="74" nillable="true" ma:displayName="Loc Market Group Tiers" ma:internalName="LocMarketGroupTiers2" ma:readOnly="false">
      <xsd:simpleType>
        <xsd:restriction base="dms:Unknown"/>
      </xsd:simpleType>
    </xsd:element>
    <xsd:element name="LocNewPublishedVersionLookup" ma:index="75" nillable="true" ma:displayName="Loc New Published Version Lookup" ma:default="" ma:list="{7DD1DCEC-E449-43D3-891F-7DC62F62AD21}" ma:internalName="LocNewPublishedVersionLookup" ma:readOnly="true" ma:showField="NewPublishedVersion" ma:web="4873beb7-5857-4685-be1f-d57550cc96cc">
      <xsd:simpleType>
        <xsd:restriction base="dms:Lookup"/>
      </xsd:simpleType>
    </xsd:element>
    <xsd:element name="LocOverallHandbackStatusLookup" ma:index="76" nillable="true" ma:displayName="Loc Overall Handback Status" ma:default="" ma:list="{7DD1DCEC-E449-43D3-891F-7DC62F62AD21}" ma:internalName="LocOverallHandbackStatusLookup" ma:readOnly="true" ma:showField="OverallHandbackStatus" ma:web="4873beb7-5857-4685-be1f-d57550cc96cc">
      <xsd:simpleType>
        <xsd:restriction base="dms:Lookup"/>
      </xsd:simpleType>
    </xsd:element>
    <xsd:element name="LocOverallLocStatusLookup" ma:index="77" nillable="true" ma:displayName="Loc Overall Localize Status" ma:default="" ma:list="{7DD1DCEC-E449-43D3-891F-7DC62F62AD21}" ma:internalName="LocOverallLocStatusLookup" ma:readOnly="true" ma:showField="OverallLocStatus" ma:web="4873beb7-5857-4685-be1f-d57550cc96cc">
      <xsd:simpleType>
        <xsd:restriction base="dms:Lookup"/>
      </xsd:simpleType>
    </xsd:element>
    <xsd:element name="LocOverallPreviewStatusLookup" ma:index="78" nillable="true" ma:displayName="Loc Overall Preview Status" ma:default="" ma:list="{7DD1DCEC-E449-43D3-891F-7DC62F62AD21}" ma:internalName="LocOverallPreviewStatusLookup" ma:readOnly="true" ma:showField="OverallPreviewStatus" ma:web="4873beb7-5857-4685-be1f-d57550cc96cc">
      <xsd:simpleType>
        <xsd:restriction base="dms:Lookup"/>
      </xsd:simpleType>
    </xsd:element>
    <xsd:element name="LocOverallPublishStatusLookup" ma:index="79" nillable="true" ma:displayName="Loc Overall Publish Status" ma:default="" ma:list="{7DD1DCEC-E449-43D3-891F-7DC62F62AD21}" ma:internalName="LocOverallPublishStatusLookup" ma:readOnly="true" ma:showField="OverallPublishStatus" ma:web="4873beb7-5857-4685-be1f-d57550cc96cc">
      <xsd:simpleType>
        <xsd:restriction base="dms:Lookup"/>
      </xsd:simpleType>
    </xsd:element>
    <xsd:element name="IntlLocPriority" ma:index="80" nillable="true" ma:displayName="Loc Priority" ma:default="" ma:internalName="IntlLocPriority" ma:readOnly="false">
      <xsd:simpleType>
        <xsd:restriction base="dms:Unknown"/>
      </xsd:simpleType>
    </xsd:element>
    <xsd:element name="LocProcessedForHandoffsLookup" ma:index="81" nillable="true" ma:displayName="Loc Processed For Handoffs" ma:default="" ma:list="{7DD1DCEC-E449-43D3-891F-7DC62F62AD21}" ma:internalName="LocProcessedForHandoffsLookup" ma:readOnly="true" ma:showField="ProcessedForHandoffs" ma:web="4873beb7-5857-4685-be1f-d57550cc96cc">
      <xsd:simpleType>
        <xsd:restriction base="dms:Lookup"/>
      </xsd:simpleType>
    </xsd:element>
    <xsd:element name="LocProcessedForMarketsLookup" ma:index="82" nillable="true" ma:displayName="Loc Processed For Markets" ma:default="" ma:list="{7DD1DCEC-E449-43D3-891F-7DC62F62AD21}" ma:internalName="LocProcessedForMarketsLookup" ma:readOnly="true" ma:showField="ProcessedForMarkets" ma:web="4873beb7-5857-4685-be1f-d57550cc96cc">
      <xsd:simpleType>
        <xsd:restriction base="dms:Lookup"/>
      </xsd:simpleType>
    </xsd:element>
    <xsd:element name="LocPublishedDependentAssetsLookup" ma:index="83" nillable="true" ma:displayName="Loc Published Dependent Assets" ma:default="" ma:list="{7DD1DCEC-E449-43D3-891F-7DC62F62AD21}" ma:internalName="LocPublishedDependentAssetsLookup" ma:readOnly="true" ma:showField="PublishedDependentAssets" ma:web="4873beb7-5857-4685-be1f-d57550cc96cc">
      <xsd:simpleType>
        <xsd:restriction base="dms:Lookup"/>
      </xsd:simpleType>
    </xsd:element>
    <xsd:element name="LocPublishedLinkedAssetsLookup" ma:index="84" nillable="true" ma:displayName="Loc Published Linked Assets" ma:default="" ma:list="{7DD1DCEC-E449-43D3-891F-7DC62F62AD21}" ma:internalName="LocPublishedLinkedAssetsLookup" ma:readOnly="true" ma:showField="PublishedLinkedAssets" ma:web="4873beb7-5857-4685-be1f-d57550cc96cc">
      <xsd:simpleType>
        <xsd:restriction base="dms:Lookup"/>
      </xsd:simpleType>
    </xsd:element>
    <xsd:element name="LocRecommendedHandoff" ma:index="85" nillable="true" ma:displayName="Loc Recommended Handoff" ma:default="" ma:indexed="true" ma:internalName="LocRecommendedHandoff" ma:readOnly="false">
      <xsd:simpleType>
        <xsd:restriction base="dms:Text"/>
      </xsd:simpleType>
    </xsd:element>
    <xsd:element name="LocalizationTagsTaxHTField0" ma:index="87" nillable="true" ma:taxonomy="true" ma:internalName="LocalizationTagsTaxHTField0" ma:taxonomyFieldName="LocalizationTags" ma:displayName="Localization Tags" ma:readOnly="false" ma:default="" ma:fieldId="{00f02cb3-2c7c-424a-9c61-10e9b6878429}" ma:taxonomyMulti="true" ma:sspId="8f79753a-75d3-41f5-8ca3-40b843941b4f" ma:termSetId="5b7703a5-8e8b-4b58-8b31-1cea35331da3" ma:anchorId="00000000-0000-0000-0000-000000000000" ma:open="false" ma:isKeyword="false">
      <xsd:complexType>
        <xsd:sequence>
          <xsd:element ref="pc:Terms" minOccurs="0" maxOccurs="1"/>
        </xsd:sequence>
      </xsd:complexType>
    </xsd:element>
    <xsd:element name="MachineTranslated" ma:index="88" nillable="true" ma:displayName="Machine Translated" ma:default="" ma:internalName="MachineTranslated" ma:readOnly="false">
      <xsd:simpleType>
        <xsd:restriction base="dms:Boolean"/>
      </xsd:simpleType>
    </xsd:element>
    <xsd:element name="Manager" ma:index="89" nillable="true" ma:displayName="Manager" ma:hidden="true" ma:internalName="Manager" ma:readOnly="false">
      <xsd:simpleType>
        <xsd:restriction base="dms:Text"/>
      </xsd:simpleType>
    </xsd:element>
    <xsd:element name="Markets" ma:index="90" nillable="true" ma:displayName="Markets" ma:default="" ma:description="Leave blank to show in all markets" ma:list="{2FBD1B11-2ACE-4FDC-B5A3-635D4ADF6F1B}" ma:internalName="Markets" ma:readOnly="false" ma:showField="MarketName"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Milestone" ma:index="91" nillable="true" ma:displayName="Milestone" ma:default="" ma:internalName="Milestone" ma:readOnly="false">
      <xsd:simpleType>
        <xsd:restriction base="dms:Unknown"/>
      </xsd:simpleType>
    </xsd:element>
    <xsd:element name="TPNamespace" ma:index="94" nillable="true" ma:displayName="Namespace" ma:default="" ma:internalName="TPNamespace">
      <xsd:simpleType>
        <xsd:restriction base="dms:Text"/>
      </xsd:simpleType>
    </xsd:element>
    <xsd:element name="NumericId" ma:index="95" nillable="true" ma:displayName="Numeric ID" ma:default="" ma:indexed="true" ma:internalName="NumericId" ma:readOnly="false">
      <xsd:simpleType>
        <xsd:restriction base="dms:Number"/>
      </xsd:simpleType>
    </xsd:element>
    <xsd:element name="NumOfRatingsLookup" ma:index="96" nillable="true" ma:displayName="NumOfRatings" ma:default="" ma:list="{9E343742-310B-4684-A24C-1D137CB4B230}" ma:internalName="NumOfRatingsLookup" ma:readOnly="true" ma:showField="NumOfRating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OOCacheId" ma:index="97" nillable="true" ma:displayName="OOCacheId" ma:internalName="OOCacheId" ma:readOnly="false">
      <xsd:simpleType>
        <xsd:restriction base="dms:Text"/>
      </xsd:simpleType>
    </xsd:element>
    <xsd:element name="OpenTemplate" ma:index="98" nillable="true" ma:displayName="Open Template" ma:default="true" ma:internalName="OpenTemplate">
      <xsd:simpleType>
        <xsd:restriction base="dms:Boolean"/>
      </xsd:simpleType>
    </xsd:element>
    <xsd:element name="OriginAsset" ma:index="99" nillable="true" ma:displayName="Origin Asset" ma:default="" ma:internalName="OriginAsset" ma:readOnly="false">
      <xsd:simpleType>
        <xsd:restriction base="dms:Text"/>
      </xsd:simpleType>
    </xsd:element>
    <xsd:element name="OriginalRelease" ma:index="100" nillable="true" ma:displayName="Original Release" ma:default="15" ma:internalName="OriginalRelease" ma:readOnly="false">
      <xsd:simpleType>
        <xsd:restriction base="dms:Choice">
          <xsd:enumeration value="14"/>
          <xsd:enumeration value="15"/>
          <xsd:enumeration value="16"/>
        </xsd:restriction>
      </xsd:simpleType>
    </xsd:element>
    <xsd:element name="OriginalSourceMarket" ma:index="101" nillable="true" ma:displayName="Original Source Market Group" ma:default="" ma:internalName="OriginalSourceMarket" ma:readOnly="false">
      <xsd:simpleType>
        <xsd:restriction base="dms:Text"/>
      </xsd:simpleType>
    </xsd:element>
    <xsd:element name="OutputCachingOn" ma:index="102" nillable="true" ma:displayName="Output Caching" ma:default="true" ma:hidden="true" ma:internalName="OutputCachingOn" ma:readOnly="false">
      <xsd:simpleType>
        <xsd:restriction base="dms:Boolean"/>
      </xsd:simpleType>
    </xsd:element>
    <xsd:element name="ParentAssetId" ma:index="103" nillable="true" ma:displayName="Parent Asset Id" ma:default="" ma:internalName="ParentAssetId" ma:readOnly="false">
      <xsd:simpleType>
        <xsd:restriction base="dms:Text"/>
      </xsd:simpleType>
    </xsd:element>
    <xsd:element name="PlannedPubDate" ma:index="104" nillable="true" ma:displayName="Planned Publish Date" ma:default="" ma:indexed="true" ma:internalName="PlannedPubDate" ma:readOnly="false">
      <xsd:simpleType>
        <xsd:restriction base="dms:DateTime"/>
      </xsd:simpleType>
    </xsd:element>
    <xsd:element name="PolicheckWords" ma:index="105" nillable="true" ma:displayName="Policheck Words" ma:default="" ma:internalName="PolicheckWords" ma:readOnly="false">
      <xsd:simpleType>
        <xsd:restriction base="dms:Text"/>
      </xsd:simpleType>
    </xsd:element>
    <xsd:element name="BusinessGroup" ma:index="106" nillable="true" ma:displayName="Product Division Owner" ma:default="" ma:internalName="BusinessGroup" ma:readOnly="false">
      <xsd:simpleType>
        <xsd:restriction base="dms:Unknown"/>
      </xsd:simpleType>
    </xsd:element>
    <xsd:element name="UAProjectedTotalWords" ma:index="107" nillable="true" ma:displayName="Projected Word Count" ma:default="" ma:internalName="UAProjectedTotalWords" ma:readOnly="false">
      <xsd:simpleType>
        <xsd:restriction base="dms:Unknown"/>
      </xsd:simpleType>
    </xsd:element>
    <xsd:element name="Provider" ma:index="108" nillable="true" ma:displayName="Provider" ma:default="" ma:internalName="Provider" ma:readOnly="false">
      <xsd:simpleType>
        <xsd:restriction base="dms:Unknown"/>
      </xsd:simpleType>
    </xsd:element>
    <xsd:element name="Providers" ma:index="109" nillable="true" ma:displayName="Providers" ma:default="" ma:internalName="Providers">
      <xsd:simpleType>
        <xsd:restriction base="dms:Unknown"/>
      </xsd:simpleType>
    </xsd:element>
    <xsd:element name="PublishStatusLookup" ma:index="110" nillable="true" ma:displayName="Publish Status" ma:default="" ma:list="{9E343742-310B-4684-A24C-1D137CB4B230}" ma:internalName="PublishStatusLookup" ma:readOnly="false" ma:showField="PublishStatus"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PublishTargets" ma:index="111" nillable="true" ma:displayName="Publish Target" ma:default="OfficeOnlineVNext" ma:internalName="PublishTargets" ma:readOnly="false">
      <xsd:simpleType>
        <xsd:restriction base="dms:Unknown"/>
      </xsd:simpleType>
    </xsd:element>
    <xsd:element name="RecommendationsModifier" ma:index="112" nillable="true" ma:displayName="Recommendations Modifier" ma:default="" ma:internalName="RecommendationsModifier" ma:readOnly="false">
      <xsd:simpleType>
        <xsd:restriction base="dms:Number"/>
      </xsd:simpleType>
    </xsd:element>
    <xsd:element name="ArtSampleDocs" ma:index="113" nillable="true" ma:displayName="Sample Docs" ma:default="" ma:hidden="true" ma:internalName="ArtSampleDocs" ma:readOnly="false">
      <xsd:simpleType>
        <xsd:restriction base="dms:Text"/>
      </xsd:simpleType>
    </xsd:element>
    <xsd:element name="ScenarioTagsTaxHTField0" ma:index="115" nillable="true" ma:taxonomy="true" ma:internalName="ScenarioTagsTaxHTField0" ma:taxonomyFieldName="ScenarioTags" ma:displayName="Scenarios" ma:readOnly="false" ma:default="" ma:fieldId="{93aef74d-6c78-4815-8310-51477dceeccc}" ma:taxonomyMulti="true" ma:sspId="8f79753a-75d3-41f5-8ca3-40b843941b4f" ma:termSetId="4b7d5f16-e2f2-4fc0-bab3-6e8b931e57d6" ma:anchorId="00000000-0000-0000-0000-000000000000" ma:open="false" ma:isKeyword="false">
      <xsd:complexType>
        <xsd:sequence>
          <xsd:element ref="pc:Terms" minOccurs="0" maxOccurs="1"/>
        </xsd:sequence>
      </xsd:complexType>
    </xsd:element>
    <xsd:element name="ShowIn" ma:index="117" nillable="true" ma:displayName="Show In" ma:default="Show everywhere" ma:internalName="ShowIn" ma:readOnly="false">
      <xsd:simpleType>
        <xsd:restriction base="dms:Choice">
          <xsd:enumeration value="Hide on web"/>
          <xsd:enumeration value="On Web no search"/>
          <xsd:enumeration value="Show everywhere"/>
          <xsd:enumeration value="Special use only"/>
        </xsd:restriction>
      </xsd:simpleType>
    </xsd:element>
    <xsd:element name="SourceTitle" ma:index="118" nillable="true" ma:displayName="Source Title" ma:default="" ma:indexed="true" ma:internalName="SourceTitle" ma:readOnly="false">
      <xsd:simpleType>
        <xsd:restriction base="dms:Text"/>
      </xsd:simpleType>
    </xsd:element>
    <xsd:element name="CSXSubmissionDate" ma:index="119" nillable="true" ma:displayName="Submission Date" ma:default="" ma:internalName="CSXSubmissionDate" ma:readOnly="false">
      <xsd:simpleType>
        <xsd:restriction base="dms:DateTime"/>
      </xsd:simpleType>
    </xsd:element>
    <xsd:element name="SubmitterId" ma:index="120" nillable="true" ma:displayName="Submitter ID" ma:default="" ma:internalName="SubmitterId" ma:readOnly="false">
      <xsd:simpleType>
        <xsd:restriction base="dms:Text"/>
      </xsd:simpleType>
    </xsd:element>
    <xsd:element name="TaxCatchAll" ma:index="121" nillable="true" ma:displayName="Taxonomy Catch All Column" ma:hidden="true" ma:list="{530f955b-6704-4601-bd83-f81d87f1e440}" ma:internalName="TaxCatchAll" ma:showField="CatchAllData"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axCatchAllLabel" ma:index="122" nillable="true" ma:displayName="Taxonomy Catch All Column1" ma:hidden="true" ma:list="{530f955b-6704-4601-bd83-f81d87f1e440}" ma:internalName="TaxCatchAllLabel" ma:readOnly="true" ma:showField="CatchAllDataLabel" ma:web="4873beb7-5857-4685-be1f-d57550cc96cc">
      <xsd:complexType>
        <xsd:complexContent>
          <xsd:extension base="dms:MultiChoiceLookup">
            <xsd:sequence>
              <xsd:element name="Value" type="dms:Lookup" maxOccurs="unbounded" minOccurs="0" nillable="true"/>
            </xsd:sequence>
          </xsd:extension>
        </xsd:complexContent>
      </xsd:complexType>
    </xsd:element>
    <xsd:element name="TemplateStatus" ma:index="123" nillable="true" ma:displayName="Template Status" ma:default="" ma:internalName="TemplateStatus">
      <xsd:simpleType>
        <xsd:restriction base="dms:Unknown"/>
      </xsd:simpleType>
    </xsd:element>
    <xsd:element name="TemplateTemplateType" ma:index="124" nillable="true" ma:displayName="Template Type" ma:default="" ma:internalName="TemplateTemplateType">
      <xsd:simpleType>
        <xsd:restriction base="dms:Unknown"/>
      </xsd:simpleType>
    </xsd:element>
    <xsd:element name="ThumbnailAssetId" ma:index="125" nillable="true" ma:displayName="Thumbnail Image Asset" ma:default="" ma:internalName="ThumbnailAssetId" ma:readOnly="false">
      <xsd:simpleType>
        <xsd:restriction base="dms:Text"/>
      </xsd:simpleType>
    </xsd:element>
    <xsd:element name="TimesCloned" ma:index="126" nillable="true" ma:displayName="Times Cloned" ma:default="" ma:internalName="TimesCloned" ma:readOnly="false">
      <xsd:simpleType>
        <xsd:restriction base="dms:Number"/>
      </xsd:simpleType>
    </xsd:element>
    <xsd:element name="TrustLevel" ma:index="128" nillable="true" ma:displayName="Trust Level" ma:default="1 Microsoft Managed Content" ma:internalName="TrustLevel" ma:readOnly="false">
      <xsd:simpleType>
        <xsd:restriction base="dms:Unknown"/>
      </xsd:simpleType>
    </xsd:element>
    <xsd:element name="UALocComments" ma:index="129" nillable="true" ma:displayName="UA Loc Comments" ma:default="" ma:internalName="UALocComments" ma:readOnly="false">
      <xsd:simpleType>
        <xsd:restriction base="dms:Note"/>
      </xsd:simpleType>
    </xsd:element>
    <xsd:element name="UALocRecommendation" ma:index="130" nillable="true" ma:displayName="UA Loc Recommendation" ma:default="Localize" ma:internalName="UALocRecommendation" ma:readOnly="false">
      <xsd:simpleType>
        <xsd:restriction base="dms:Choice">
          <xsd:enumeration value="Localize"/>
          <xsd:enumeration value="Never Localize"/>
          <xsd:enumeration value="Priority Localize"/>
        </xsd:restriction>
      </xsd:simpleType>
    </xsd:element>
    <xsd:element name="UANotes" ma:index="131" nillable="true" ma:displayName="UA Notes" ma:default="" ma:internalName="UANotes" ma:readOnly="false">
      <xsd:simpleType>
        <xsd:restriction base="dms:Note"/>
      </xsd:simpleType>
    </xsd:element>
    <xsd:element name="TPAppVersion" ma:index="132" nillable="true" ma:displayName="Version" ma:default="" ma:internalName="TPAppVersion">
      <xsd:simpleType>
        <xsd:restriction base="dms:Text"/>
      </xsd:simpleType>
    </xsd:element>
    <xsd:element name="VoteCount" ma:index="133" nillable="true" ma:displayName="Vote Count" ma:default="" ma:internalName="VoteCount" ma:readOnly="fals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22" ma:displayName="Content Type"/>
        <xsd:element ref="dc:title" minOccurs="0" maxOccurs="1" ma:index="127"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61E720F-F05D-4536-9C34-0CFCED65D3B7}">
  <ds:schemaRefs>
    <ds:schemaRef ds:uri="http://schemas.microsoft.com/sharepoint/v3/contenttype/forms"/>
  </ds:schemaRefs>
</ds:datastoreItem>
</file>

<file path=customXml/itemProps2.xml><?xml version="1.0" encoding="utf-8"?>
<ds:datastoreItem xmlns:ds="http://schemas.openxmlformats.org/officeDocument/2006/customXml" ds:itemID="{8CDDBB83-77C1-4099-A0AA-289882E745E2}">
  <ds:schemaRefs>
    <ds:schemaRef ds:uri="http://purl.org/dc/elements/1.1/"/>
    <ds:schemaRef ds:uri="http://schemas.microsoft.com/office/2006/metadata/properties"/>
    <ds:schemaRef ds:uri="4873beb7-5857-4685-be1f-d57550cc96cc"/>
    <ds:schemaRef ds:uri="http://schemas.openxmlformats.org/package/2006/metadata/core-properties"/>
    <ds:schemaRef ds:uri="http://purl.org/dc/terms/"/>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28C8B9CA-0273-4370-889A-FC05DA5C2F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873beb7-5857-4685-be1f-d57550cc96c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ECYW4002 Lecture 1 041224 (1) (1)</Template>
  <TotalTime>0</TotalTime>
  <Words>6633</Words>
  <Application>Microsoft Office PowerPoint</Application>
  <PresentationFormat>Widescreen</PresentationFormat>
  <Paragraphs>317</Paragraphs>
  <Slides>38</Slides>
  <Notes>7</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38</vt:i4>
      </vt:variant>
    </vt:vector>
  </HeadingPairs>
  <TitlesOfParts>
    <vt:vector size="46" baseType="lpstr">
      <vt:lpstr>Arial</vt:lpstr>
      <vt:lpstr>Calibri</vt:lpstr>
      <vt:lpstr>Calibri Light</vt:lpstr>
      <vt:lpstr>Euphemia</vt:lpstr>
      <vt:lpstr>Roboto</vt:lpstr>
      <vt:lpstr>Wingdings</vt:lpstr>
      <vt:lpstr>Accessible 2</vt:lpstr>
      <vt:lpstr>Holding PAge</vt:lpstr>
      <vt:lpstr>ECYW4013 05.02.26</vt:lpstr>
      <vt:lpstr> Yr ystod eang o waith Ieuenctid The wide range of youth work </vt:lpstr>
      <vt:lpstr>Yr ystod eang o waith Ieuenctid The wide range of youth work</vt:lpstr>
      <vt:lpstr>Yr ystod eang o waith Ieuenctid The wide range of youth work</vt:lpstr>
      <vt:lpstr> Yr ystod eang o waith Ieuenctid The wide range of youth work </vt:lpstr>
      <vt:lpstr>Er enghraifft, dywed gweithwyr: For example, workers say:</vt:lpstr>
      <vt:lpstr>Er enghraifft, dywed gweithwyr: For example, workers say:</vt:lpstr>
      <vt:lpstr>Er enghraifft, dywed gweithwyr: For example, workers say:</vt:lpstr>
      <vt:lpstr>Yr ystod eang o waith Ieuenctid The wide range of youth work</vt:lpstr>
      <vt:lpstr>Mae gweithio mewn gwahanol ffyrdd yn gofyn am ystod o sgiliau… Working in different ways requires a range of skills…</vt:lpstr>
      <vt:lpstr>Gwaith Ieuenctid: Adnabod y Sgiliau a'r Gwerthoedd Youth Work: Identifying the Skills and Values </vt:lpstr>
      <vt:lpstr>Adnabod y sgiliau Identifying the skills </vt:lpstr>
      <vt:lpstr>Adnabod y sgiliau Identifying the skills </vt:lpstr>
      <vt:lpstr>Adnabod y sgiliau Identifying the skills </vt:lpstr>
      <vt:lpstr>Adnabod y sgiliau Identifying the skills </vt:lpstr>
      <vt:lpstr>Pwysigrwydd moeseg mewn gwaith Ieuenctid The importance of ethics in youth work </vt:lpstr>
      <vt:lpstr>Cod Moeseg Galwedigaethol Ar Gyfer y Gwasanaeth Ieuenctid yng Nghymru Code Of Occupational Ethics For The Youth Service in Wales</vt:lpstr>
      <vt:lpstr>Cod Moeseg Galwedigaethol Ar Gyfer y Gwasanaeth Ieuenctid yng Nghymru Code Of Occupational Ethics For The Youth Service in Wales</vt:lpstr>
      <vt:lpstr>Cyfyng-gyngor Moesegol mewn gwaith Ieuenctid Ethical Dilemmas in youth work </vt:lpstr>
      <vt:lpstr>    Gwerthoedd ac Egwyddorion  Values and Principles</vt:lpstr>
      <vt:lpstr>Gwerthoedd ac Egwyddorion  Values and Principles</vt:lpstr>
      <vt:lpstr>Gwerthoedd ac Egwyddorion  Values and Principles</vt:lpstr>
      <vt:lpstr>Gwerthoedd ac Egwyddorion  Values and Principles</vt:lpstr>
      <vt:lpstr>Gwerthoedd ac Egwyddorion  Values and Principles</vt:lpstr>
      <vt:lpstr>Gwerthoedd ac Egwyddorion  Values and Principles</vt:lpstr>
      <vt:lpstr>Gwerthoedd ac Egwyddorion  Values and Principles</vt:lpstr>
      <vt:lpstr>Egwyl! Break!</vt:lpstr>
      <vt:lpstr>  Modelau Gwahanol o Waith Ieuenctid Different Models of Youth Work</vt:lpstr>
      <vt:lpstr>Gwaith Ieuenctid mewn Canolfan Centre Based Youth Work</vt:lpstr>
      <vt:lpstr>Clybiau Ieuenctid Youth Clubs</vt:lpstr>
      <vt:lpstr>Clybiau Ieuenctid Youth Clubs</vt:lpstr>
      <vt:lpstr>Gwaith Ieuenctid yn seiliedig ar faterion Issue based Youth Work</vt:lpstr>
      <vt:lpstr>Gwaith Ieuenctid Seiliedig ar Iechyd Health Based Youth Work </vt:lpstr>
      <vt:lpstr>Gwaith Ieuenctid mewn Ysgolion Schools Based Youth Work</vt:lpstr>
      <vt:lpstr>Gwaith Ieuenctid mewn Ysgolion Schools Based Youth Work</vt:lpstr>
      <vt:lpstr>Gwaith Ieuenctid ar y Stryd/Datgysylltiedig Street Based/Detached Youth Work </vt:lpstr>
      <vt:lpstr>Gwaith Ieuenctid Allgymorth Outreach Youth Work </vt:lpstr>
      <vt:lpstr>Astudiaeth dan Gyfarwyddyd Directed Study</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2021-01-26T22:46:41Z</dcterms:created>
  <dcterms:modified xsi:type="dcterms:W3CDTF">2026-02-05T15:20:47Z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0x0101006EDDDB5EE6D98C44930B742096920B300400F5B6D36B3EF94B4E9A635CDF2A18F5B8</vt:lpwstr>
  </property>
  <property fmtid="{D5CDD505-2E9C-101B-9397-08002B2CF9AE}" pid="3" name="InternalTags">
    <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