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9"/>
  </p:notesMasterIdLst>
  <p:sldIdLst>
    <p:sldId id="257" r:id="rId2"/>
    <p:sldId id="353" r:id="rId3"/>
    <p:sldId id="276" r:id="rId4"/>
    <p:sldId id="284" r:id="rId5"/>
    <p:sldId id="286" r:id="rId6"/>
    <p:sldId id="288" r:id="rId7"/>
    <p:sldId id="293" r:id="rId8"/>
    <p:sldId id="297" r:id="rId9"/>
    <p:sldId id="298" r:id="rId10"/>
    <p:sldId id="290" r:id="rId11"/>
    <p:sldId id="344" r:id="rId12"/>
    <p:sldId id="300" r:id="rId13"/>
    <p:sldId id="299" r:id="rId14"/>
    <p:sldId id="356" r:id="rId15"/>
    <p:sldId id="303" r:id="rId16"/>
    <p:sldId id="301" r:id="rId17"/>
    <p:sldId id="346" r:id="rId18"/>
    <p:sldId id="354" r:id="rId19"/>
    <p:sldId id="347" r:id="rId20"/>
    <p:sldId id="348" r:id="rId21"/>
    <p:sldId id="291" r:id="rId22"/>
    <p:sldId id="349" r:id="rId23"/>
    <p:sldId id="350" r:id="rId24"/>
    <p:sldId id="304" r:id="rId25"/>
    <p:sldId id="305" r:id="rId26"/>
    <p:sldId id="306" r:id="rId27"/>
    <p:sldId id="307" r:id="rId28"/>
    <p:sldId id="308" r:id="rId29"/>
    <p:sldId id="352" r:id="rId30"/>
    <p:sldId id="285" r:id="rId31"/>
    <p:sldId id="278" r:id="rId32"/>
    <p:sldId id="279" r:id="rId33"/>
    <p:sldId id="312" r:id="rId34"/>
    <p:sldId id="283" r:id="rId35"/>
    <p:sldId id="281" r:id="rId36"/>
    <p:sldId id="282" r:id="rId37"/>
    <p:sldId id="311" r:id="rId38"/>
    <p:sldId id="309" r:id="rId39"/>
    <p:sldId id="267" r:id="rId40"/>
    <p:sldId id="310" r:id="rId41"/>
    <p:sldId id="262" r:id="rId42"/>
    <p:sldId id="266" r:id="rId43"/>
    <p:sldId id="340" r:id="rId44"/>
    <p:sldId id="273" r:id="rId45"/>
    <p:sldId id="259" r:id="rId46"/>
    <p:sldId id="258" r:id="rId47"/>
    <p:sldId id="260" r:id="rId48"/>
    <p:sldId id="261" r:id="rId49"/>
    <p:sldId id="263" r:id="rId50"/>
    <p:sldId id="264" r:id="rId51"/>
    <p:sldId id="274" r:id="rId52"/>
    <p:sldId id="265" r:id="rId53"/>
    <p:sldId id="342" r:id="rId54"/>
    <p:sldId id="269" r:id="rId55"/>
    <p:sldId id="295" r:id="rId56"/>
    <p:sldId id="271" r:id="rId57"/>
    <p:sldId id="272" r:id="rId5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473469-2BFD-822C-87CF-824F32CDBFCF}" v="176" dt="2024-02-02T10:37:23.6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Davies" userId="S::j.davies2@uwtsd.ac.uk::ece06c1e-1fe5-4526-9740-3b5872e790df" providerId="AD" clId="Web-{55473469-2BFD-822C-87CF-824F32CDBFCF}"/>
    <pc:docChg chg="delSld modSld sldOrd">
      <pc:chgData name="Jane Davies" userId="S::j.davies2@uwtsd.ac.uk::ece06c1e-1fe5-4526-9740-3b5872e790df" providerId="AD" clId="Web-{55473469-2BFD-822C-87CF-824F32CDBFCF}" dt="2024-02-02T10:37:23.689" v="174"/>
      <pc:docMkLst>
        <pc:docMk/>
      </pc:docMkLst>
      <pc:sldChg chg="addSp delSp modSp">
        <pc:chgData name="Jane Davies" userId="S::j.davies2@uwtsd.ac.uk::ece06c1e-1fe5-4526-9740-3b5872e790df" providerId="AD" clId="Web-{55473469-2BFD-822C-87CF-824F32CDBFCF}" dt="2024-02-02T10:29:42.814" v="159" actId="20577"/>
        <pc:sldMkLst>
          <pc:docMk/>
          <pc:sldMk cId="3536852166" sldId="262"/>
        </pc:sldMkLst>
        <pc:spChg chg="mod">
          <ac:chgData name="Jane Davies" userId="S::j.davies2@uwtsd.ac.uk::ece06c1e-1fe5-4526-9740-3b5872e790df" providerId="AD" clId="Web-{55473469-2BFD-822C-87CF-824F32CDBFCF}" dt="2024-02-02T10:29:42.814" v="159" actId="20577"/>
          <ac:spMkLst>
            <pc:docMk/>
            <pc:sldMk cId="3536852166" sldId="262"/>
            <ac:spMk id="3" creationId="{BE619CEC-847F-478A-BF41-E793139C50C0}"/>
          </ac:spMkLst>
        </pc:spChg>
        <pc:picChg chg="add del mod">
          <ac:chgData name="Jane Davies" userId="S::j.davies2@uwtsd.ac.uk::ece06c1e-1fe5-4526-9740-3b5872e790df" providerId="AD" clId="Web-{55473469-2BFD-822C-87CF-824F32CDBFCF}" dt="2024-02-02T10:27:17.231" v="126"/>
          <ac:picMkLst>
            <pc:docMk/>
            <pc:sldMk cId="3536852166" sldId="262"/>
            <ac:picMk id="4" creationId="{FBB211C2-4A5D-EF84-EB14-A4B075A72AF7}"/>
          </ac:picMkLst>
        </pc:picChg>
        <pc:picChg chg="add mod">
          <ac:chgData name="Jane Davies" userId="S::j.davies2@uwtsd.ac.uk::ece06c1e-1fe5-4526-9740-3b5872e790df" providerId="AD" clId="Web-{55473469-2BFD-822C-87CF-824F32CDBFCF}" dt="2024-02-02T10:28:37.374" v="146" actId="1076"/>
          <ac:picMkLst>
            <pc:docMk/>
            <pc:sldMk cId="3536852166" sldId="262"/>
            <ac:picMk id="5" creationId="{4499323E-1982-B798-BB91-C8F9AA8ED02E}"/>
          </ac:picMkLst>
        </pc:picChg>
        <pc:picChg chg="add del mod">
          <ac:chgData name="Jane Davies" userId="S::j.davies2@uwtsd.ac.uk::ece06c1e-1fe5-4526-9740-3b5872e790df" providerId="AD" clId="Web-{55473469-2BFD-822C-87CF-824F32CDBFCF}" dt="2024-02-02T10:27:59.966" v="132"/>
          <ac:picMkLst>
            <pc:docMk/>
            <pc:sldMk cId="3536852166" sldId="262"/>
            <ac:picMk id="6" creationId="{52EAD5CD-4DD1-DCDC-5F8F-4820001F6A92}"/>
          </ac:picMkLst>
        </pc:picChg>
      </pc:sldChg>
      <pc:sldChg chg="modSp">
        <pc:chgData name="Jane Davies" userId="S::j.davies2@uwtsd.ac.uk::ece06c1e-1fe5-4526-9740-3b5872e790df" providerId="AD" clId="Web-{55473469-2BFD-822C-87CF-824F32CDBFCF}" dt="2024-02-02T09:53:33.318" v="35" actId="20577"/>
        <pc:sldMkLst>
          <pc:docMk/>
          <pc:sldMk cId="38167211" sldId="284"/>
        </pc:sldMkLst>
        <pc:spChg chg="mod">
          <ac:chgData name="Jane Davies" userId="S::j.davies2@uwtsd.ac.uk::ece06c1e-1fe5-4526-9740-3b5872e790df" providerId="AD" clId="Web-{55473469-2BFD-822C-87CF-824F32CDBFCF}" dt="2024-02-02T09:53:33.318" v="35" actId="20577"/>
          <ac:spMkLst>
            <pc:docMk/>
            <pc:sldMk cId="38167211" sldId="284"/>
            <ac:spMk id="3" creationId="{00000000-0000-0000-0000-000000000000}"/>
          </ac:spMkLst>
        </pc:spChg>
      </pc:sldChg>
      <pc:sldChg chg="modSp">
        <pc:chgData name="Jane Davies" userId="S::j.davies2@uwtsd.ac.uk::ece06c1e-1fe5-4526-9740-3b5872e790df" providerId="AD" clId="Web-{55473469-2BFD-822C-87CF-824F32CDBFCF}" dt="2024-02-02T09:52:12.722" v="16" actId="20577"/>
        <pc:sldMkLst>
          <pc:docMk/>
          <pc:sldMk cId="2510650631" sldId="286"/>
        </pc:sldMkLst>
        <pc:spChg chg="mod">
          <ac:chgData name="Jane Davies" userId="S::j.davies2@uwtsd.ac.uk::ece06c1e-1fe5-4526-9740-3b5872e790df" providerId="AD" clId="Web-{55473469-2BFD-822C-87CF-824F32CDBFCF}" dt="2024-02-02T09:52:12.722" v="16" actId="20577"/>
          <ac:spMkLst>
            <pc:docMk/>
            <pc:sldMk cId="2510650631" sldId="286"/>
            <ac:spMk id="3" creationId="{324B318A-9696-43E3-B24C-532CB37AC1DF}"/>
          </ac:spMkLst>
        </pc:spChg>
      </pc:sldChg>
      <pc:sldChg chg="modSp">
        <pc:chgData name="Jane Davies" userId="S::j.davies2@uwtsd.ac.uk::ece06c1e-1fe5-4526-9740-3b5872e790df" providerId="AD" clId="Web-{55473469-2BFD-822C-87CF-824F32CDBFCF}" dt="2024-02-02T09:56:08.777" v="37" actId="20577"/>
        <pc:sldMkLst>
          <pc:docMk/>
          <pc:sldMk cId="0" sldId="288"/>
        </pc:sldMkLst>
        <pc:spChg chg="mod">
          <ac:chgData name="Jane Davies" userId="S::j.davies2@uwtsd.ac.uk::ece06c1e-1fe5-4526-9740-3b5872e790df" providerId="AD" clId="Web-{55473469-2BFD-822C-87CF-824F32CDBFCF}" dt="2024-02-02T09:56:08.777" v="37" actId="20577"/>
          <ac:spMkLst>
            <pc:docMk/>
            <pc:sldMk cId="0" sldId="288"/>
            <ac:spMk id="3" creationId="{00000000-0000-0000-0000-000000000000}"/>
          </ac:spMkLst>
        </pc:spChg>
      </pc:sldChg>
      <pc:sldChg chg="modSp">
        <pc:chgData name="Jane Davies" userId="S::j.davies2@uwtsd.ac.uk::ece06c1e-1fe5-4526-9740-3b5872e790df" providerId="AD" clId="Web-{55473469-2BFD-822C-87CF-824F32CDBFCF}" dt="2024-02-02T10:11:23.823" v="123" actId="20577"/>
        <pc:sldMkLst>
          <pc:docMk/>
          <pc:sldMk cId="0" sldId="306"/>
        </pc:sldMkLst>
        <pc:spChg chg="mod">
          <ac:chgData name="Jane Davies" userId="S::j.davies2@uwtsd.ac.uk::ece06c1e-1fe5-4526-9740-3b5872e790df" providerId="AD" clId="Web-{55473469-2BFD-822C-87CF-824F32CDBFCF}" dt="2024-02-02T10:11:23.823" v="123" actId="20577"/>
          <ac:spMkLst>
            <pc:docMk/>
            <pc:sldMk cId="0" sldId="306"/>
            <ac:spMk id="3" creationId="{00000000-0000-0000-0000-000000000000}"/>
          </ac:spMkLst>
        </pc:spChg>
      </pc:sldChg>
      <pc:sldChg chg="addSp modSp">
        <pc:chgData name="Jane Davies" userId="S::j.davies2@uwtsd.ac.uk::ece06c1e-1fe5-4526-9740-3b5872e790df" providerId="AD" clId="Web-{55473469-2BFD-822C-87CF-824F32CDBFCF}" dt="2024-02-02T10:32:42.945" v="165" actId="1076"/>
        <pc:sldMkLst>
          <pc:docMk/>
          <pc:sldMk cId="973594524" sldId="340"/>
        </pc:sldMkLst>
        <pc:spChg chg="mod">
          <ac:chgData name="Jane Davies" userId="S::j.davies2@uwtsd.ac.uk::ece06c1e-1fe5-4526-9740-3b5872e790df" providerId="AD" clId="Web-{55473469-2BFD-822C-87CF-824F32CDBFCF}" dt="2024-02-02T10:30:41.706" v="160" actId="20577"/>
          <ac:spMkLst>
            <pc:docMk/>
            <pc:sldMk cId="973594524" sldId="340"/>
            <ac:spMk id="2" creationId="{BE5A7D71-6D62-414F-A1ED-AAFE5D2A25B6}"/>
          </ac:spMkLst>
        </pc:spChg>
        <pc:spChg chg="add mod">
          <ac:chgData name="Jane Davies" userId="S::j.davies2@uwtsd.ac.uk::ece06c1e-1fe5-4526-9740-3b5872e790df" providerId="AD" clId="Web-{55473469-2BFD-822C-87CF-824F32CDBFCF}" dt="2024-02-02T10:32:42.945" v="165" actId="1076"/>
          <ac:spMkLst>
            <pc:docMk/>
            <pc:sldMk cId="973594524" sldId="340"/>
            <ac:spMk id="3" creationId="{7106FB98-FE11-F806-651D-8B0728947D92}"/>
          </ac:spMkLst>
        </pc:spChg>
      </pc:sldChg>
      <pc:sldChg chg="modSp ord modNotes">
        <pc:chgData name="Jane Davies" userId="S::j.davies2@uwtsd.ac.uk::ece06c1e-1fe5-4526-9740-3b5872e790df" providerId="AD" clId="Web-{55473469-2BFD-822C-87CF-824F32CDBFCF}" dt="2024-02-02T10:36:00.623" v="173"/>
        <pc:sldMkLst>
          <pc:docMk/>
          <pc:sldMk cId="2337311711" sldId="342"/>
        </pc:sldMkLst>
        <pc:spChg chg="mod">
          <ac:chgData name="Jane Davies" userId="S::j.davies2@uwtsd.ac.uk::ece06c1e-1fe5-4526-9740-3b5872e790df" providerId="AD" clId="Web-{55473469-2BFD-822C-87CF-824F32CDBFCF}" dt="2024-02-02T10:35:56.639" v="171" actId="20577"/>
          <ac:spMkLst>
            <pc:docMk/>
            <pc:sldMk cId="2337311711" sldId="342"/>
            <ac:spMk id="3" creationId="{EDEE8950-4CA6-470D-AE69-C6BC8F18309D}"/>
          </ac:spMkLst>
        </pc:spChg>
      </pc:sldChg>
      <pc:sldChg chg="del">
        <pc:chgData name="Jane Davies" userId="S::j.davies2@uwtsd.ac.uk::ece06c1e-1fe5-4526-9740-3b5872e790df" providerId="AD" clId="Web-{55473469-2BFD-822C-87CF-824F32CDBFCF}" dt="2024-02-02T09:57:19.982" v="38"/>
        <pc:sldMkLst>
          <pc:docMk/>
          <pc:sldMk cId="778434857" sldId="343"/>
        </pc:sldMkLst>
      </pc:sldChg>
      <pc:sldChg chg="ord">
        <pc:chgData name="Jane Davies" userId="S::j.davies2@uwtsd.ac.uk::ece06c1e-1fe5-4526-9740-3b5872e790df" providerId="AD" clId="Web-{55473469-2BFD-822C-87CF-824F32CDBFCF}" dt="2024-02-02T10:37:23.689" v="174"/>
        <pc:sldMkLst>
          <pc:docMk/>
          <pc:sldMk cId="2156862767" sldId="349"/>
        </pc:sldMkLst>
      </pc:sldChg>
      <pc:sldChg chg="del">
        <pc:chgData name="Jane Davies" userId="S::j.davies2@uwtsd.ac.uk::ece06c1e-1fe5-4526-9740-3b5872e790df" providerId="AD" clId="Web-{55473469-2BFD-822C-87CF-824F32CDBFCF}" dt="2024-02-02T09:58:29.656" v="39"/>
        <pc:sldMkLst>
          <pc:docMk/>
          <pc:sldMk cId="3032106398" sldId="35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4CE53F-7E37-4ACF-83B7-F8F0AE0F2BEE}" type="datetimeFigureOut">
              <a:rPr lang="en-GB" smtClean="0"/>
              <a:pPr/>
              <a:t>02/02/2024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402A38-2E32-42B2-8661-8E4384A0093C}" type="slidenum">
              <a:rPr lang="en-GB" smtClean="0"/>
              <a:pPr/>
              <a:t>‹#›</a:t>
            </a:fld>
            <a:endParaRPr lang="en-GB"/>
          </a:p>
        </p:txBody>
      </p:sp>
    </p:spTree>
    <p:extLst>
      <p:ext uri="{BB962C8B-B14F-4D97-AF65-F5344CB8AC3E}">
        <p14:creationId xmlns:p14="http://schemas.microsoft.com/office/powerpoint/2010/main" val="7569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link.springer.com/chapter/10.1057/9781137479358_1"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en.wikipedia.org/wiki/Mosaic" TargetMode="External"/><Relationship Id="rId2" Type="http://schemas.openxmlformats.org/officeDocument/2006/relationships/slide" Target="../slides/slide22.xml"/><Relationship Id="rId1" Type="http://schemas.openxmlformats.org/officeDocument/2006/relationships/notesMaster" Target="../notesMasters/notesMaster1.xml"/><Relationship Id="rId4" Type="http://schemas.openxmlformats.org/officeDocument/2006/relationships/hyperlink" Target="https://en.wikipedia.org/wiki/Myra_Hindley"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8" Type="http://schemas.openxmlformats.org/officeDocument/2006/relationships/hyperlink" Target="https://www.merriam-webster.com/dictionary/inhibited" TargetMode="External"/><Relationship Id="rId3" Type="http://schemas.openxmlformats.org/officeDocument/2006/relationships/hyperlink" Target="https://www.britannica.com/science/endomorph" TargetMode="External"/><Relationship Id="rId7" Type="http://schemas.openxmlformats.org/officeDocument/2006/relationships/hyperlink" Target="https://www.britannica.com/science/ectomorph" TargetMode="External"/><Relationship Id="rId2" Type="http://schemas.openxmlformats.org/officeDocument/2006/relationships/slide" Target="../slides/slide49.xml"/><Relationship Id="rId1" Type="http://schemas.openxmlformats.org/officeDocument/2006/relationships/notesMaster" Target="../notesMasters/notesMaster1.xml"/><Relationship Id="rId6" Type="http://schemas.openxmlformats.org/officeDocument/2006/relationships/hyperlink" Target="https://www.merriam-webster.com/dictionary/assertive" TargetMode="External"/><Relationship Id="rId5" Type="http://schemas.openxmlformats.org/officeDocument/2006/relationships/hyperlink" Target="https://www.merriam-webster.com/dictionary/dynamic" TargetMode="External"/><Relationship Id="rId4" Type="http://schemas.openxmlformats.org/officeDocument/2006/relationships/hyperlink" Target="https://www.britannica.com/science/mesomorph" TargetMode="External"/><Relationship Id="rId9" Type="http://schemas.openxmlformats.org/officeDocument/2006/relationships/hyperlink" Target="https://www.britannica.com/topic/delinquency"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telegraph.co.uk/men/the-filter/11195840/Are-some-humans-born-evil.html" TargetMode="External"/><Relationship Id="rId2" Type="http://schemas.openxmlformats.org/officeDocument/2006/relationships/slide" Target="../slides/slide56.xml"/><Relationship Id="rId1" Type="http://schemas.openxmlformats.org/officeDocument/2006/relationships/notesMaster" Target="../notesMasters/notesMaster1.xml"/><Relationship Id="rId5" Type="http://schemas.openxmlformats.org/officeDocument/2006/relationships/hyperlink" Target="https://www.glyndwr.ac.uk/en/blog/posts/Criminalsaretheybornormade/" TargetMode="External"/><Relationship Id="rId4" Type="http://schemas.openxmlformats.org/officeDocument/2006/relationships/hyperlink" Target="https://www.bbc.co.uk/news/health-15386740"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0B567636-85B6-4AF6-A680-E36E5590A85C}" type="slidenum">
              <a:rPr lang="en-GB" smtClean="0"/>
              <a:pPr/>
              <a:t>9</a:t>
            </a:fld>
            <a:endParaRPr lang="en-GB"/>
          </a:p>
        </p:txBody>
      </p:sp>
    </p:spTree>
    <p:extLst>
      <p:ext uri="{BB962C8B-B14F-4D97-AF65-F5344CB8AC3E}">
        <p14:creationId xmlns:p14="http://schemas.microsoft.com/office/powerpoint/2010/main" val="1637851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Concerning the Definition of Crime | SpringerLink</a:t>
            </a:r>
            <a:endParaRPr lang="en-GB"/>
          </a:p>
        </p:txBody>
      </p:sp>
      <p:sp>
        <p:nvSpPr>
          <p:cNvPr id="4" name="Slide Number Placeholder 3"/>
          <p:cNvSpPr>
            <a:spLocks noGrp="1"/>
          </p:cNvSpPr>
          <p:nvPr>
            <p:ph type="sldNum" sz="quarter" idx="5"/>
          </p:nvPr>
        </p:nvSpPr>
        <p:spPr/>
        <p:txBody>
          <a:bodyPr/>
          <a:lstStyle/>
          <a:p>
            <a:fld id="{AD402A38-2E32-42B2-8661-8E4384A0093C}" type="slidenum">
              <a:rPr lang="en-GB" smtClean="0"/>
              <a:pPr/>
              <a:t>13</a:t>
            </a:fld>
            <a:endParaRPr lang="en-GB"/>
          </a:p>
        </p:txBody>
      </p:sp>
    </p:spTree>
    <p:extLst>
      <p:ext uri="{BB962C8B-B14F-4D97-AF65-F5344CB8AC3E}">
        <p14:creationId xmlns:p14="http://schemas.microsoft.com/office/powerpoint/2010/main" val="33347132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Page 7 Telegraph paper</a:t>
            </a:r>
            <a:r>
              <a:rPr lang="en-GB" baseline="0"/>
              <a:t> print off to show the difference. </a:t>
            </a:r>
          </a:p>
          <a:p>
            <a:r>
              <a:rPr lang="en-GB" baseline="0"/>
              <a:t>https://www.thetelegraph.co.uk/news/1526911/The-crime-rate-was-far-from-low-25-years-ago.html</a:t>
            </a:r>
          </a:p>
          <a:p>
            <a:r>
              <a:rPr lang="en-GB" baseline="0"/>
              <a:t>Johnston, P. 22</a:t>
            </a:r>
            <a:r>
              <a:rPr lang="en-GB" baseline="30000"/>
              <a:t>nd</a:t>
            </a:r>
            <a:r>
              <a:rPr lang="en-GB" baseline="0"/>
              <a:t> Aug 2006</a:t>
            </a:r>
          </a:p>
          <a:p>
            <a:endParaRPr lang="en-GB" baseline="0"/>
          </a:p>
          <a:p>
            <a:endParaRPr lang="en-GB" baseline="0"/>
          </a:p>
          <a:p>
            <a:endParaRPr lang="en-GB"/>
          </a:p>
        </p:txBody>
      </p:sp>
      <p:sp>
        <p:nvSpPr>
          <p:cNvPr id="4" name="Slide Number Placeholder 3"/>
          <p:cNvSpPr>
            <a:spLocks noGrp="1"/>
          </p:cNvSpPr>
          <p:nvPr>
            <p:ph type="sldNum" sz="quarter" idx="10"/>
          </p:nvPr>
        </p:nvSpPr>
        <p:spPr/>
        <p:txBody>
          <a:bodyPr/>
          <a:lstStyle/>
          <a:p>
            <a:fld id="{AD402A38-2E32-42B2-8661-8E4384A0093C}" type="slidenum">
              <a:rPr lang="en-GB" smtClean="0"/>
              <a:pPr/>
              <a:t>21</a:t>
            </a:fld>
            <a:endParaRPr lang="en-GB"/>
          </a:p>
        </p:txBody>
      </p:sp>
    </p:spTree>
    <p:extLst>
      <p:ext uri="{BB962C8B-B14F-4D97-AF65-F5344CB8AC3E}">
        <p14:creationId xmlns:p14="http://schemas.microsoft.com/office/powerpoint/2010/main" val="20836374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202122"/>
                </a:solidFill>
                <a:effectLst/>
                <a:latin typeface="Arial" panose="020B0604020202020204" pitchFamily="34" charset="0"/>
              </a:rPr>
              <a:t>It was made using casts of an infant's hand to build up a </a:t>
            </a:r>
            <a:r>
              <a:rPr lang="en-GB" b="0" i="0" u="none" strike="noStrike">
                <a:solidFill>
                  <a:srgbClr val="3366CC"/>
                </a:solidFill>
                <a:effectLst/>
                <a:latin typeface="Arial" panose="020B0604020202020204" pitchFamily="34" charset="0"/>
                <a:hlinkClick r:id="rId3" tooltip="Mosaic"/>
              </a:rPr>
              <a:t>mosaic</a:t>
            </a:r>
            <a:r>
              <a:rPr lang="en-GB" b="0" i="0">
                <a:solidFill>
                  <a:srgbClr val="202122"/>
                </a:solidFill>
                <a:effectLst/>
                <a:latin typeface="Arial" panose="020B0604020202020204" pitchFamily="34" charset="0"/>
              </a:rPr>
              <a:t> of black, grey and white handprints, creating a reproduction of the iconic police photograph of a hard-faced </a:t>
            </a:r>
            <a:r>
              <a:rPr lang="en-GB" b="0" i="0" u="none" strike="noStrike">
                <a:solidFill>
                  <a:srgbClr val="3366CC"/>
                </a:solidFill>
                <a:effectLst/>
                <a:latin typeface="Arial" panose="020B0604020202020204" pitchFamily="34" charset="0"/>
                <a:hlinkClick r:id="rId4" tooltip="Myra Hindley"/>
              </a:rPr>
              <a:t>Myra Hindley</a:t>
            </a:r>
            <a:r>
              <a:rPr lang="en-GB" b="0" i="0">
                <a:solidFill>
                  <a:srgbClr val="202122"/>
                </a:solidFill>
                <a:effectLst/>
                <a:latin typeface="Arial" panose="020B0604020202020204" pitchFamily="34" charset="0"/>
              </a:rPr>
              <a:t> </a:t>
            </a:r>
            <a:endParaRPr lang="en-GB"/>
          </a:p>
        </p:txBody>
      </p:sp>
      <p:sp>
        <p:nvSpPr>
          <p:cNvPr id="4" name="Slide Number Placeholder 3"/>
          <p:cNvSpPr>
            <a:spLocks noGrp="1"/>
          </p:cNvSpPr>
          <p:nvPr>
            <p:ph type="sldNum" sz="quarter" idx="5"/>
          </p:nvPr>
        </p:nvSpPr>
        <p:spPr/>
        <p:txBody>
          <a:bodyPr/>
          <a:lstStyle/>
          <a:p>
            <a:fld id="{AD402A38-2E32-42B2-8661-8E4384A0093C}" type="slidenum">
              <a:rPr lang="en-GB" smtClean="0"/>
              <a:pPr/>
              <a:t>22</a:t>
            </a:fld>
            <a:endParaRPr lang="en-GB"/>
          </a:p>
        </p:txBody>
      </p:sp>
    </p:spTree>
    <p:extLst>
      <p:ext uri="{BB962C8B-B14F-4D97-AF65-F5344CB8AC3E}">
        <p14:creationId xmlns:p14="http://schemas.microsoft.com/office/powerpoint/2010/main" val="35543440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Radical changes in Europe</a:t>
            </a:r>
          </a:p>
          <a:p>
            <a:r>
              <a:rPr lang="en-GB"/>
              <a:t>Reform of laws</a:t>
            </a:r>
          </a:p>
          <a:p>
            <a:r>
              <a:rPr lang="en-GB"/>
              <a:t>Monarchies changing / killed</a:t>
            </a:r>
          </a:p>
        </p:txBody>
      </p:sp>
      <p:sp>
        <p:nvSpPr>
          <p:cNvPr id="4" name="Slide Number Placeholder 3"/>
          <p:cNvSpPr>
            <a:spLocks noGrp="1"/>
          </p:cNvSpPr>
          <p:nvPr>
            <p:ph type="sldNum" sz="quarter" idx="10"/>
          </p:nvPr>
        </p:nvSpPr>
        <p:spPr/>
        <p:txBody>
          <a:bodyPr/>
          <a:lstStyle/>
          <a:p>
            <a:fld id="{AD402A38-2E32-42B2-8661-8E4384A0093C}" type="slidenum">
              <a:rPr lang="en-GB" smtClean="0"/>
              <a:pPr/>
              <a:t>24</a:t>
            </a:fld>
            <a:endParaRPr lang="en-GB"/>
          </a:p>
        </p:txBody>
      </p:sp>
    </p:spTree>
    <p:extLst>
      <p:ext uri="{BB962C8B-B14F-4D97-AF65-F5344CB8AC3E}">
        <p14:creationId xmlns:p14="http://schemas.microsoft.com/office/powerpoint/2010/main" val="7873686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To steal</a:t>
            </a:r>
            <a:r>
              <a:rPr lang="en-GB" baseline="0"/>
              <a:t> or murder to gain something yet understand it is wrong</a:t>
            </a:r>
            <a:endParaRPr lang="en-GB"/>
          </a:p>
        </p:txBody>
      </p:sp>
      <p:sp>
        <p:nvSpPr>
          <p:cNvPr id="4" name="Slide Number Placeholder 3"/>
          <p:cNvSpPr>
            <a:spLocks noGrp="1"/>
          </p:cNvSpPr>
          <p:nvPr>
            <p:ph type="sldNum" sz="quarter" idx="10"/>
          </p:nvPr>
        </p:nvSpPr>
        <p:spPr/>
        <p:txBody>
          <a:bodyPr/>
          <a:lstStyle/>
          <a:p>
            <a:fld id="{AD402A38-2E32-42B2-8661-8E4384A0093C}" type="slidenum">
              <a:rPr lang="en-GB" smtClean="0"/>
              <a:pPr/>
              <a:t>25</a:t>
            </a:fld>
            <a:endParaRPr lang="en-GB"/>
          </a:p>
        </p:txBody>
      </p:sp>
    </p:spTree>
    <p:extLst>
      <p:ext uri="{BB962C8B-B14F-4D97-AF65-F5344CB8AC3E}">
        <p14:creationId xmlns:p14="http://schemas.microsoft.com/office/powerpoint/2010/main" val="8735417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fairness</a:t>
            </a:r>
          </a:p>
        </p:txBody>
      </p:sp>
      <p:sp>
        <p:nvSpPr>
          <p:cNvPr id="4" name="Slide Number Placeholder 3"/>
          <p:cNvSpPr>
            <a:spLocks noGrp="1"/>
          </p:cNvSpPr>
          <p:nvPr>
            <p:ph type="sldNum" sz="quarter" idx="5"/>
          </p:nvPr>
        </p:nvSpPr>
        <p:spPr/>
        <p:txBody>
          <a:bodyPr/>
          <a:lstStyle/>
          <a:p>
            <a:fld id="{AD402A38-2E32-42B2-8661-8E4384A0093C}" type="slidenum">
              <a:rPr lang="en-GB" smtClean="0"/>
              <a:pPr/>
              <a:t>26</a:t>
            </a:fld>
            <a:endParaRPr lang="en-GB"/>
          </a:p>
        </p:txBody>
      </p:sp>
    </p:spTree>
    <p:extLst>
      <p:ext uri="{BB962C8B-B14F-4D97-AF65-F5344CB8AC3E}">
        <p14:creationId xmlns:p14="http://schemas.microsoft.com/office/powerpoint/2010/main" val="21924914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Trying to answer why people commit crime</a:t>
            </a:r>
          </a:p>
        </p:txBody>
      </p:sp>
      <p:sp>
        <p:nvSpPr>
          <p:cNvPr id="4" name="Slide Number Placeholder 3"/>
          <p:cNvSpPr>
            <a:spLocks noGrp="1"/>
          </p:cNvSpPr>
          <p:nvPr>
            <p:ph type="sldNum" sz="quarter" idx="10"/>
          </p:nvPr>
        </p:nvSpPr>
        <p:spPr/>
        <p:txBody>
          <a:bodyPr/>
          <a:lstStyle/>
          <a:p>
            <a:fld id="{EB065F8E-149A-4ADC-825F-304D0FC49A89}" type="slidenum">
              <a:rPr lang="en-GB" smtClean="0"/>
              <a:pPr/>
              <a:t>30</a:t>
            </a:fld>
            <a:endParaRPr lang="en-GB"/>
          </a:p>
        </p:txBody>
      </p:sp>
    </p:spTree>
    <p:extLst>
      <p:ext uri="{BB962C8B-B14F-4D97-AF65-F5344CB8AC3E}">
        <p14:creationId xmlns:p14="http://schemas.microsoft.com/office/powerpoint/2010/main" val="9043304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The first is the social strain typology developed by American sociologist Robert K. Merton. Merton proposed a typology of deviant behaviour, a classification scheme designed to facilitate understanding. Merton typology of deviance was based on two criteria: (1) a person’s motivations or adherence to cultural goals; (2) a person’s belief in how to attain her goals. According to Merton, there are five types of deviance based upon these criteria: conformity, innovation, ritualism, retreatism and rebellion. Merton’s typology is fascinating because it suggests that people can turn to deviance in the pursuit of widely accepted social values and goals. For instance, individuals in the U.S. who sell illegal drugs have rejected the culturally acceptable means of making money, but they still share the widely accepted cultural value of making money. Thus, deviance can be the result of accepting one norm, but breaking another in order to pursue the first.</a:t>
            </a:r>
          </a:p>
          <a:p>
            <a:endParaRPr lang="en-GB"/>
          </a:p>
        </p:txBody>
      </p:sp>
      <p:sp>
        <p:nvSpPr>
          <p:cNvPr id="4" name="Slide Number Placeholder 3"/>
          <p:cNvSpPr>
            <a:spLocks noGrp="1"/>
          </p:cNvSpPr>
          <p:nvPr>
            <p:ph type="sldNum" sz="quarter" idx="10"/>
          </p:nvPr>
        </p:nvSpPr>
        <p:spPr/>
        <p:txBody>
          <a:bodyPr/>
          <a:lstStyle/>
          <a:p>
            <a:fld id="{EB065F8E-149A-4ADC-825F-304D0FC49A89}" type="slidenum">
              <a:rPr lang="en-GB" smtClean="0"/>
              <a:pPr/>
              <a:t>32</a:t>
            </a:fld>
            <a:endParaRPr lang="en-GB"/>
          </a:p>
        </p:txBody>
      </p:sp>
    </p:spTree>
    <p:extLst>
      <p:ext uri="{BB962C8B-B14F-4D97-AF65-F5344CB8AC3E}">
        <p14:creationId xmlns:p14="http://schemas.microsoft.com/office/powerpoint/2010/main" val="17028658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Shaw &amp; McKay 1942 mapped areas of the city and looked at areas</a:t>
            </a:r>
            <a:r>
              <a:rPr lang="en-GB" baseline="0"/>
              <a:t> that had high crime rates.</a:t>
            </a:r>
          </a:p>
          <a:p>
            <a:r>
              <a:rPr lang="en-GB" baseline="0"/>
              <a:t>Found that lack of opportunities shaped their environmental factors</a:t>
            </a:r>
          </a:p>
          <a:p>
            <a:endParaRPr lang="en-GB"/>
          </a:p>
        </p:txBody>
      </p:sp>
      <p:sp>
        <p:nvSpPr>
          <p:cNvPr id="4" name="Slide Number Placeholder 3"/>
          <p:cNvSpPr>
            <a:spLocks noGrp="1"/>
          </p:cNvSpPr>
          <p:nvPr>
            <p:ph type="sldNum" sz="quarter" idx="10"/>
          </p:nvPr>
        </p:nvSpPr>
        <p:spPr/>
        <p:txBody>
          <a:bodyPr/>
          <a:lstStyle/>
          <a:p>
            <a:fld id="{AD402A38-2E32-42B2-8661-8E4384A0093C}" type="slidenum">
              <a:rPr lang="en-GB" smtClean="0"/>
              <a:pPr/>
              <a:t>34</a:t>
            </a:fld>
            <a:endParaRPr lang="en-GB"/>
          </a:p>
        </p:txBody>
      </p:sp>
    </p:spTree>
    <p:extLst>
      <p:ext uri="{BB962C8B-B14F-4D97-AF65-F5344CB8AC3E}">
        <p14:creationId xmlns:p14="http://schemas.microsoft.com/office/powerpoint/2010/main" val="36484686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Que – Does where</a:t>
            </a:r>
            <a:r>
              <a:rPr lang="en-GB" baseline="0"/>
              <a:t> we live shape us?</a:t>
            </a:r>
            <a:endParaRPr lang="en-GB"/>
          </a:p>
        </p:txBody>
      </p:sp>
      <p:sp>
        <p:nvSpPr>
          <p:cNvPr id="4" name="Slide Number Placeholder 3"/>
          <p:cNvSpPr>
            <a:spLocks noGrp="1"/>
          </p:cNvSpPr>
          <p:nvPr>
            <p:ph type="sldNum" sz="quarter" idx="10"/>
          </p:nvPr>
        </p:nvSpPr>
        <p:spPr/>
        <p:txBody>
          <a:bodyPr/>
          <a:lstStyle/>
          <a:p>
            <a:fld id="{EB065F8E-149A-4ADC-825F-304D0FC49A89}" type="slidenum">
              <a:rPr lang="en-GB" smtClean="0"/>
              <a:pPr/>
              <a:t>35</a:t>
            </a:fld>
            <a:endParaRPr lang="en-GB"/>
          </a:p>
        </p:txBody>
      </p:sp>
    </p:spTree>
    <p:extLst>
      <p:ext uri="{BB962C8B-B14F-4D97-AF65-F5344CB8AC3E}">
        <p14:creationId xmlns:p14="http://schemas.microsoft.com/office/powerpoint/2010/main" val="25694666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Social norm – the correct</a:t>
            </a:r>
            <a:r>
              <a:rPr lang="en-GB" baseline="0"/>
              <a:t> way in which we should act. </a:t>
            </a:r>
          </a:p>
          <a:p>
            <a:r>
              <a:rPr lang="en-GB" sz="1200" b="0" i="0" kern="1200">
                <a:solidFill>
                  <a:schemeClr val="tx1"/>
                </a:solidFill>
                <a:effectLst/>
                <a:latin typeface="+mn-lt"/>
                <a:ea typeface="+mn-ea"/>
                <a:cs typeface="+mn-cs"/>
              </a:rPr>
              <a:t>They can be viewed as cultural products (including values, customs, and traditions) which represent individuals' basic knowled.ge of what others do and think that they should do</a:t>
            </a:r>
            <a:endParaRPr lang="en-GB"/>
          </a:p>
        </p:txBody>
      </p:sp>
      <p:sp>
        <p:nvSpPr>
          <p:cNvPr id="4" name="Slide Number Placeholder 3"/>
          <p:cNvSpPr>
            <a:spLocks noGrp="1"/>
          </p:cNvSpPr>
          <p:nvPr>
            <p:ph type="sldNum" sz="quarter" idx="10"/>
          </p:nvPr>
        </p:nvSpPr>
        <p:spPr/>
        <p:txBody>
          <a:bodyPr/>
          <a:lstStyle/>
          <a:p>
            <a:fld id="{EB065F8E-149A-4ADC-825F-304D0FC49A89}" type="slidenum">
              <a:rPr lang="en-GB" smtClean="0"/>
              <a:pPr/>
              <a:t>36</a:t>
            </a:fld>
            <a:endParaRPr lang="en-GB"/>
          </a:p>
        </p:txBody>
      </p:sp>
    </p:spTree>
    <p:extLst>
      <p:ext uri="{BB962C8B-B14F-4D97-AF65-F5344CB8AC3E}">
        <p14:creationId xmlns:p14="http://schemas.microsoft.com/office/powerpoint/2010/main" val="24948999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Laptop</a:t>
            </a:r>
            <a:r>
              <a:rPr lang="en-GB" baseline="0"/>
              <a:t> included downloads of Aprils sister who he said was an up and coming model.</a:t>
            </a:r>
          </a:p>
          <a:p>
            <a:r>
              <a:rPr lang="en-GB" baseline="0"/>
              <a:t>Photos of April downloaded from </a:t>
            </a:r>
            <a:r>
              <a:rPr lang="en-GB" baseline="0" err="1"/>
              <a:t>FB</a:t>
            </a:r>
            <a:endParaRPr lang="en-GB" baseline="0"/>
          </a:p>
          <a:p>
            <a:r>
              <a:rPr lang="en-GB" baseline="0"/>
              <a:t>Naked 5 year old girl</a:t>
            </a:r>
          </a:p>
          <a:p>
            <a:r>
              <a:rPr lang="en-GB" baseline="0"/>
              <a:t>A pregnant 8 year old.</a:t>
            </a:r>
          </a:p>
          <a:p>
            <a:r>
              <a:rPr lang="en-GB" baseline="0"/>
              <a:t>Sexually explicit cartoons</a:t>
            </a:r>
          </a:p>
          <a:p>
            <a:r>
              <a:rPr lang="en-GB"/>
              <a:t>Including Jessica Chapman &amp; Holly Wells Soham murder victims and </a:t>
            </a:r>
            <a:r>
              <a:rPr lang="en-GB" err="1"/>
              <a:t>caroline</a:t>
            </a:r>
            <a:r>
              <a:rPr lang="en-GB"/>
              <a:t> Dickinson raped/murdered in France</a:t>
            </a:r>
            <a:r>
              <a:rPr lang="en-GB" baseline="0"/>
              <a:t> on a school trip in 1996</a:t>
            </a:r>
            <a:endParaRPr lang="en-GB"/>
          </a:p>
        </p:txBody>
      </p:sp>
      <p:sp>
        <p:nvSpPr>
          <p:cNvPr id="4" name="Slide Number Placeholder 3"/>
          <p:cNvSpPr>
            <a:spLocks noGrp="1"/>
          </p:cNvSpPr>
          <p:nvPr>
            <p:ph type="sldNum" sz="quarter" idx="10"/>
          </p:nvPr>
        </p:nvSpPr>
        <p:spPr/>
        <p:txBody>
          <a:bodyPr/>
          <a:lstStyle/>
          <a:p>
            <a:fld id="{AD402A38-2E32-42B2-8661-8E4384A0093C}" type="slidenum">
              <a:rPr lang="en-GB" smtClean="0"/>
              <a:pPr/>
              <a:t>39</a:t>
            </a:fld>
            <a:endParaRPr lang="en-GB"/>
          </a:p>
        </p:txBody>
      </p:sp>
    </p:spTree>
    <p:extLst>
      <p:ext uri="{BB962C8B-B14F-4D97-AF65-F5344CB8AC3E}">
        <p14:creationId xmlns:p14="http://schemas.microsoft.com/office/powerpoint/2010/main" val="12688453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u="none" strike="noStrike" kern="1200">
                <a:solidFill>
                  <a:schemeClr val="tx1"/>
                </a:solidFill>
                <a:effectLst/>
                <a:latin typeface="+mn-lt"/>
                <a:ea typeface="+mn-ea"/>
                <a:cs typeface="+mn-cs"/>
              </a:rPr>
              <a:t>The Varieties of Human Physique</a:t>
            </a:r>
            <a:r>
              <a:rPr lang="en-GB" sz="1200" b="0" i="0" u="none" strike="noStrike" kern="1200">
                <a:solidFill>
                  <a:schemeClr val="tx1"/>
                </a:solidFill>
                <a:effectLst/>
                <a:latin typeface="+mn-lt"/>
                <a:ea typeface="+mn-ea"/>
                <a:cs typeface="+mn-cs"/>
              </a:rPr>
              <a:t> (1940) and </a:t>
            </a:r>
            <a:r>
              <a:rPr lang="en-GB" sz="1200" b="0" i="1" u="none" strike="noStrike" kern="1200">
                <a:solidFill>
                  <a:schemeClr val="tx1"/>
                </a:solidFill>
                <a:effectLst/>
                <a:latin typeface="+mn-lt"/>
                <a:ea typeface="+mn-ea"/>
                <a:cs typeface="+mn-cs"/>
              </a:rPr>
              <a:t>The Varieties of Temperament</a:t>
            </a:r>
            <a:r>
              <a:rPr lang="en-GB" sz="1200" b="0" i="0" u="none" strike="noStrike" kern="1200">
                <a:solidFill>
                  <a:schemeClr val="tx1"/>
                </a:solidFill>
                <a:effectLst/>
                <a:latin typeface="+mn-lt"/>
                <a:ea typeface="+mn-ea"/>
                <a:cs typeface="+mn-cs"/>
              </a:rPr>
              <a:t> (1942). Sheldon</a:t>
            </a:r>
            <a:endParaRPr lang="en-GB"/>
          </a:p>
        </p:txBody>
      </p:sp>
      <p:sp>
        <p:nvSpPr>
          <p:cNvPr id="4" name="Slide Number Placeholder 3"/>
          <p:cNvSpPr>
            <a:spLocks noGrp="1"/>
          </p:cNvSpPr>
          <p:nvPr>
            <p:ph type="sldNum" sz="quarter" idx="5"/>
          </p:nvPr>
        </p:nvSpPr>
        <p:spPr/>
        <p:txBody>
          <a:bodyPr/>
          <a:lstStyle/>
          <a:p>
            <a:fld id="{EB065F8E-149A-4ADC-825F-304D0FC49A89}" type="slidenum">
              <a:rPr lang="en-GB" smtClean="0"/>
              <a:pPr/>
              <a:t>41</a:t>
            </a:fld>
            <a:endParaRPr lang="en-GB"/>
          </a:p>
        </p:txBody>
      </p:sp>
    </p:spTree>
    <p:extLst>
      <p:ext uri="{BB962C8B-B14F-4D97-AF65-F5344CB8AC3E}">
        <p14:creationId xmlns:p14="http://schemas.microsoft.com/office/powerpoint/2010/main" val="4165242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When these</a:t>
            </a:r>
            <a:r>
              <a:rPr lang="en-GB" baseline="0"/>
              <a:t> theories were being developed mental health and other explanations were not around or dealt in a different way. </a:t>
            </a:r>
            <a:endParaRPr lang="en-GB"/>
          </a:p>
        </p:txBody>
      </p:sp>
      <p:sp>
        <p:nvSpPr>
          <p:cNvPr id="4" name="Slide Number Placeholder 3"/>
          <p:cNvSpPr>
            <a:spLocks noGrp="1"/>
          </p:cNvSpPr>
          <p:nvPr>
            <p:ph type="sldNum" sz="quarter" idx="10"/>
          </p:nvPr>
        </p:nvSpPr>
        <p:spPr/>
        <p:txBody>
          <a:bodyPr/>
          <a:lstStyle/>
          <a:p>
            <a:fld id="{AD402A38-2E32-42B2-8661-8E4384A0093C}" type="slidenum">
              <a:rPr lang="en-GB" smtClean="0"/>
              <a:pPr/>
              <a:t>42</a:t>
            </a:fld>
            <a:endParaRPr lang="en-GB"/>
          </a:p>
        </p:txBody>
      </p:sp>
    </p:spTree>
    <p:extLst>
      <p:ext uri="{BB962C8B-B14F-4D97-AF65-F5344CB8AC3E}">
        <p14:creationId xmlns:p14="http://schemas.microsoft.com/office/powerpoint/2010/main" val="36586598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https://www.bbc.co.uk/news/uk-wales-60036005</a:t>
            </a:r>
          </a:p>
        </p:txBody>
      </p:sp>
      <p:sp>
        <p:nvSpPr>
          <p:cNvPr id="4" name="Slide Number Placeholder 3"/>
          <p:cNvSpPr>
            <a:spLocks noGrp="1"/>
          </p:cNvSpPr>
          <p:nvPr>
            <p:ph type="sldNum" sz="quarter" idx="5"/>
          </p:nvPr>
        </p:nvSpPr>
        <p:spPr/>
        <p:txBody>
          <a:bodyPr/>
          <a:lstStyle/>
          <a:p>
            <a:fld id="{AD402A38-2E32-42B2-8661-8E4384A0093C}" type="slidenum">
              <a:rPr lang="en-GB" smtClean="0"/>
              <a:pPr/>
              <a:t>43</a:t>
            </a:fld>
            <a:endParaRPr lang="en-GB"/>
          </a:p>
        </p:txBody>
      </p:sp>
    </p:spTree>
    <p:extLst>
      <p:ext uri="{BB962C8B-B14F-4D97-AF65-F5344CB8AC3E}">
        <p14:creationId xmlns:p14="http://schemas.microsoft.com/office/powerpoint/2010/main" val="39467503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t>Observed gender and racial differences in rates and types of criminality may be at least partially the result of biological differences between the sexes and/or between racially distinct groups </a:t>
            </a:r>
          </a:p>
          <a:p>
            <a:endParaRPr lang="en-GB"/>
          </a:p>
        </p:txBody>
      </p:sp>
      <p:sp>
        <p:nvSpPr>
          <p:cNvPr id="4" name="Slide Number Placeholder 3"/>
          <p:cNvSpPr>
            <a:spLocks noGrp="1"/>
          </p:cNvSpPr>
          <p:nvPr>
            <p:ph type="sldNum" sz="quarter" idx="10"/>
          </p:nvPr>
        </p:nvSpPr>
        <p:spPr/>
        <p:txBody>
          <a:bodyPr/>
          <a:lstStyle/>
          <a:p>
            <a:fld id="{AD402A38-2E32-42B2-8661-8E4384A0093C}" type="slidenum">
              <a:rPr lang="en-GB" smtClean="0"/>
              <a:pPr/>
              <a:t>46</a:t>
            </a:fld>
            <a:endParaRPr lang="en-GB"/>
          </a:p>
        </p:txBody>
      </p:sp>
    </p:spTree>
    <p:extLst>
      <p:ext uri="{BB962C8B-B14F-4D97-AF65-F5344CB8AC3E}">
        <p14:creationId xmlns:p14="http://schemas.microsoft.com/office/powerpoint/2010/main" val="7028110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Cesare Lombroso working on the ideas from Charles Darwin</a:t>
            </a:r>
          </a:p>
        </p:txBody>
      </p:sp>
      <p:sp>
        <p:nvSpPr>
          <p:cNvPr id="4" name="Slide Number Placeholder 3"/>
          <p:cNvSpPr>
            <a:spLocks noGrp="1"/>
          </p:cNvSpPr>
          <p:nvPr>
            <p:ph type="sldNum" sz="quarter" idx="10"/>
          </p:nvPr>
        </p:nvSpPr>
        <p:spPr/>
        <p:txBody>
          <a:bodyPr/>
          <a:lstStyle/>
          <a:p>
            <a:fld id="{EB065F8E-149A-4ADC-825F-304D0FC49A89}" type="slidenum">
              <a:rPr lang="en-GB" smtClean="0"/>
              <a:pPr/>
              <a:t>47</a:t>
            </a:fld>
            <a:endParaRPr lang="en-GB"/>
          </a:p>
        </p:txBody>
      </p:sp>
    </p:spTree>
    <p:extLst>
      <p:ext uri="{BB962C8B-B14F-4D97-AF65-F5344CB8AC3E}">
        <p14:creationId xmlns:p14="http://schemas.microsoft.com/office/powerpoint/2010/main" val="1431633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Cesare Lombroso drew on the ideas of Charles Darwin and suggested that criminals were atavistic: essentially ‘evolutionary throwbacks’. He suggested that their brains were mal-developed or not fully developed. In his review of prisoners, he found that they shared a number of common physical attributes, such as sloping foreheads and receding chins. </a:t>
            </a:r>
          </a:p>
        </p:txBody>
      </p:sp>
      <p:sp>
        <p:nvSpPr>
          <p:cNvPr id="4" name="Slide Number Placeholder 3"/>
          <p:cNvSpPr>
            <a:spLocks noGrp="1"/>
          </p:cNvSpPr>
          <p:nvPr>
            <p:ph type="sldNum" sz="quarter" idx="10"/>
          </p:nvPr>
        </p:nvSpPr>
        <p:spPr/>
        <p:txBody>
          <a:bodyPr/>
          <a:lstStyle/>
          <a:p>
            <a:fld id="{EB065F8E-149A-4ADC-825F-304D0FC49A89}" type="slidenum">
              <a:rPr lang="en-GB" smtClean="0"/>
              <a:pPr/>
              <a:t>48</a:t>
            </a:fld>
            <a:endParaRPr lang="en-GB"/>
          </a:p>
        </p:txBody>
      </p:sp>
    </p:spTree>
    <p:extLst>
      <p:ext uri="{BB962C8B-B14F-4D97-AF65-F5344CB8AC3E}">
        <p14:creationId xmlns:p14="http://schemas.microsoft.com/office/powerpoint/2010/main" val="6798590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a:solidFill>
                  <a:schemeClr val="tx1"/>
                </a:solidFill>
                <a:effectLst/>
                <a:latin typeface="+mn-lt"/>
                <a:ea typeface="+mn-ea"/>
                <a:cs typeface="+mn-cs"/>
              </a:rPr>
              <a:t>Sheldon classified people according to three body types: </a:t>
            </a:r>
            <a:r>
              <a:rPr lang="en-GB" sz="1200" b="0" i="0" u="sng" kern="1200">
                <a:solidFill>
                  <a:schemeClr val="tx1"/>
                </a:solidFill>
                <a:effectLst/>
                <a:latin typeface="+mn-lt"/>
                <a:ea typeface="+mn-ea"/>
                <a:cs typeface="+mn-cs"/>
                <a:hlinkClick r:id="rId3"/>
              </a:rPr>
              <a:t>endomorph</a:t>
            </a:r>
            <a:r>
              <a:rPr lang="en-GB" sz="1200" b="0" i="0" u="none" strike="noStrike" kern="1200">
                <a:solidFill>
                  <a:schemeClr val="tx1"/>
                </a:solidFill>
                <a:effectLst/>
                <a:latin typeface="+mn-lt"/>
                <a:ea typeface="+mn-ea"/>
                <a:cs typeface="+mn-cs"/>
              </a:rPr>
              <a:t>s, who are rounded and soft, were said to have a tendency toward a “</a:t>
            </a:r>
            <a:r>
              <a:rPr lang="en-GB" sz="1200" b="0" i="0" u="none" strike="noStrike" kern="1200" err="1">
                <a:solidFill>
                  <a:schemeClr val="tx1"/>
                </a:solidFill>
                <a:effectLst/>
                <a:latin typeface="+mn-lt"/>
                <a:ea typeface="+mn-ea"/>
                <a:cs typeface="+mn-cs"/>
              </a:rPr>
              <a:t>viscerotonic</a:t>
            </a:r>
            <a:r>
              <a:rPr lang="en-GB" sz="1200" b="0" i="0" u="none" strike="noStrike" kern="1200">
                <a:solidFill>
                  <a:schemeClr val="tx1"/>
                </a:solidFill>
                <a:effectLst/>
                <a:latin typeface="+mn-lt"/>
                <a:ea typeface="+mn-ea"/>
                <a:cs typeface="+mn-cs"/>
              </a:rPr>
              <a:t>” personality (i.e., relaxed, comfortable, extroverted); </a:t>
            </a:r>
            <a:r>
              <a:rPr lang="en-GB" sz="1200" b="0" i="0" u="sng" kern="1200" err="1">
                <a:solidFill>
                  <a:schemeClr val="tx1"/>
                </a:solidFill>
                <a:effectLst/>
                <a:latin typeface="+mn-lt"/>
                <a:ea typeface="+mn-ea"/>
                <a:cs typeface="+mn-cs"/>
                <a:hlinkClick r:id="rId4"/>
              </a:rPr>
              <a:t>mesomorph</a:t>
            </a:r>
            <a:r>
              <a:rPr lang="en-GB" sz="1200" b="0" i="0" u="none" strike="noStrike" kern="1200" err="1">
                <a:solidFill>
                  <a:schemeClr val="tx1"/>
                </a:solidFill>
                <a:effectLst/>
                <a:latin typeface="+mn-lt"/>
                <a:ea typeface="+mn-ea"/>
                <a:cs typeface="+mn-cs"/>
              </a:rPr>
              <a:t>s</a:t>
            </a:r>
            <a:r>
              <a:rPr lang="en-GB" sz="1200" b="0" i="0" u="none" strike="noStrike" kern="1200">
                <a:solidFill>
                  <a:schemeClr val="tx1"/>
                </a:solidFill>
                <a:effectLst/>
                <a:latin typeface="+mn-lt"/>
                <a:ea typeface="+mn-ea"/>
                <a:cs typeface="+mn-cs"/>
              </a:rPr>
              <a:t>, who are square and muscular, were said to have a tendency toward a “</a:t>
            </a:r>
            <a:r>
              <a:rPr lang="en-GB" sz="1200" b="0" i="0" u="none" strike="noStrike" kern="1200" err="1">
                <a:solidFill>
                  <a:schemeClr val="tx1"/>
                </a:solidFill>
                <a:effectLst/>
                <a:latin typeface="+mn-lt"/>
                <a:ea typeface="+mn-ea"/>
                <a:cs typeface="+mn-cs"/>
              </a:rPr>
              <a:t>somotonic</a:t>
            </a:r>
            <a:r>
              <a:rPr lang="en-GB" sz="1200" b="0" i="0" u="none" strike="noStrike" kern="1200">
                <a:solidFill>
                  <a:schemeClr val="tx1"/>
                </a:solidFill>
                <a:effectLst/>
                <a:latin typeface="+mn-lt"/>
                <a:ea typeface="+mn-ea"/>
                <a:cs typeface="+mn-cs"/>
              </a:rPr>
              <a:t>” personality (i.e., active, </a:t>
            </a:r>
            <a:r>
              <a:rPr lang="en-GB" sz="1200" b="0" i="0" u="none" strike="noStrike" kern="1200">
                <a:solidFill>
                  <a:schemeClr val="tx1"/>
                </a:solidFill>
                <a:effectLst/>
                <a:latin typeface="+mn-lt"/>
                <a:ea typeface="+mn-ea"/>
                <a:cs typeface="+mn-cs"/>
                <a:hlinkClick r:id="rId5"/>
              </a:rPr>
              <a:t>dynamic</a:t>
            </a:r>
            <a:r>
              <a:rPr lang="en-GB" sz="1200" b="0" i="0" u="none" strike="noStrike" kern="1200">
                <a:solidFill>
                  <a:schemeClr val="tx1"/>
                </a:solidFill>
                <a:effectLst/>
                <a:latin typeface="+mn-lt"/>
                <a:ea typeface="+mn-ea"/>
                <a:cs typeface="+mn-cs"/>
              </a:rPr>
              <a:t>, </a:t>
            </a:r>
            <a:r>
              <a:rPr lang="en-GB" sz="1200" b="0" i="0" u="none" strike="noStrike" kern="1200">
                <a:solidFill>
                  <a:schemeClr val="tx1"/>
                </a:solidFill>
                <a:effectLst/>
                <a:latin typeface="+mn-lt"/>
                <a:ea typeface="+mn-ea"/>
                <a:cs typeface="+mn-cs"/>
                <a:hlinkClick r:id="rId6"/>
              </a:rPr>
              <a:t>assertive</a:t>
            </a:r>
            <a:r>
              <a:rPr lang="en-GB" sz="1200" b="0" i="0" u="none" strike="noStrike" kern="1200">
                <a:solidFill>
                  <a:schemeClr val="tx1"/>
                </a:solidFill>
                <a:effectLst/>
                <a:latin typeface="+mn-lt"/>
                <a:ea typeface="+mn-ea"/>
                <a:cs typeface="+mn-cs"/>
              </a:rPr>
              <a:t>, aggressive); and </a:t>
            </a:r>
            <a:r>
              <a:rPr lang="en-GB" sz="1200" b="0" i="0" u="sng" kern="1200" err="1">
                <a:solidFill>
                  <a:schemeClr val="tx1"/>
                </a:solidFill>
                <a:effectLst/>
                <a:latin typeface="+mn-lt"/>
                <a:ea typeface="+mn-ea"/>
                <a:cs typeface="+mn-cs"/>
                <a:hlinkClick r:id="rId7"/>
              </a:rPr>
              <a:t>ectomorph</a:t>
            </a:r>
            <a:r>
              <a:rPr lang="en-GB" sz="1200" b="0" i="0" u="none" strike="noStrike" kern="1200" err="1">
                <a:solidFill>
                  <a:schemeClr val="tx1"/>
                </a:solidFill>
                <a:effectLst/>
                <a:latin typeface="+mn-lt"/>
                <a:ea typeface="+mn-ea"/>
                <a:cs typeface="+mn-cs"/>
              </a:rPr>
              <a:t>s</a:t>
            </a:r>
            <a:r>
              <a:rPr lang="en-GB" sz="1200" b="0" i="0" u="none" strike="noStrike" kern="1200">
                <a:solidFill>
                  <a:schemeClr val="tx1"/>
                </a:solidFill>
                <a:effectLst/>
                <a:latin typeface="+mn-lt"/>
                <a:ea typeface="+mn-ea"/>
                <a:cs typeface="+mn-cs"/>
              </a:rPr>
              <a:t>, who are thin and fine-boned, were said to have a tendency toward a “cerebrotonic” personality (i.e., introverted, thoughtful, </a:t>
            </a:r>
            <a:r>
              <a:rPr lang="en-GB" sz="1200" b="0" i="0" u="none" strike="noStrike" kern="1200">
                <a:solidFill>
                  <a:schemeClr val="tx1"/>
                </a:solidFill>
                <a:effectLst/>
                <a:latin typeface="+mn-lt"/>
                <a:ea typeface="+mn-ea"/>
                <a:cs typeface="+mn-cs"/>
                <a:hlinkClick r:id="rId8"/>
              </a:rPr>
              <a:t>inhibited</a:t>
            </a:r>
            <a:r>
              <a:rPr lang="en-GB" sz="1200" b="0" i="0" u="none" strike="noStrike" kern="1200">
                <a:solidFill>
                  <a:schemeClr val="tx1"/>
                </a:solidFill>
                <a:effectLst/>
                <a:latin typeface="+mn-lt"/>
                <a:ea typeface="+mn-ea"/>
                <a:cs typeface="+mn-cs"/>
              </a:rPr>
              <a:t>, sensitive). He later used this classification system to explain delinquent behaviour, finding that delinquents were likely to be high in </a:t>
            </a:r>
            <a:r>
              <a:rPr lang="en-GB" sz="1200" b="0" i="0" u="none" strike="noStrike" kern="1200" err="1">
                <a:solidFill>
                  <a:schemeClr val="tx1"/>
                </a:solidFill>
                <a:effectLst/>
                <a:latin typeface="+mn-lt"/>
                <a:ea typeface="+mn-ea"/>
                <a:cs typeface="+mn-cs"/>
              </a:rPr>
              <a:t>mesomorphy</a:t>
            </a:r>
            <a:r>
              <a:rPr lang="en-GB" sz="1200" b="0" i="0" u="none" strike="noStrike" kern="1200">
                <a:solidFill>
                  <a:schemeClr val="tx1"/>
                </a:solidFill>
                <a:effectLst/>
                <a:latin typeface="+mn-lt"/>
                <a:ea typeface="+mn-ea"/>
                <a:cs typeface="+mn-cs"/>
              </a:rPr>
              <a:t> and low in </a:t>
            </a:r>
            <a:r>
              <a:rPr lang="en-GB" sz="1200" b="0" i="0" u="none" strike="noStrike" kern="1200" err="1">
                <a:solidFill>
                  <a:schemeClr val="tx1"/>
                </a:solidFill>
                <a:effectLst/>
                <a:latin typeface="+mn-lt"/>
                <a:ea typeface="+mn-ea"/>
                <a:cs typeface="+mn-cs"/>
              </a:rPr>
              <a:t>ectomorphy</a:t>
            </a:r>
            <a:r>
              <a:rPr lang="en-GB" sz="1200" b="0" i="0" u="none" strike="noStrike" kern="1200">
                <a:solidFill>
                  <a:schemeClr val="tx1"/>
                </a:solidFill>
                <a:effectLst/>
                <a:latin typeface="+mn-lt"/>
                <a:ea typeface="+mn-ea"/>
                <a:cs typeface="+mn-cs"/>
              </a:rPr>
              <a:t> and arguing that </a:t>
            </a:r>
            <a:r>
              <a:rPr lang="en-GB" sz="1200" b="0" i="0" u="none" strike="noStrike" kern="1200" err="1">
                <a:solidFill>
                  <a:schemeClr val="tx1"/>
                </a:solidFill>
                <a:effectLst/>
                <a:latin typeface="+mn-lt"/>
                <a:ea typeface="+mn-ea"/>
                <a:cs typeface="+mn-cs"/>
              </a:rPr>
              <a:t>mesomorphy’s</a:t>
            </a:r>
            <a:r>
              <a:rPr lang="en-GB" sz="1200" b="0" i="0" u="none" strike="noStrike" kern="1200">
                <a:solidFill>
                  <a:schemeClr val="tx1"/>
                </a:solidFill>
                <a:effectLst/>
                <a:latin typeface="+mn-lt"/>
                <a:ea typeface="+mn-ea"/>
                <a:cs typeface="+mn-cs"/>
              </a:rPr>
              <a:t> associated temperaments (active and aggressive but lacking sensitivity and inhibition) tended to cause </a:t>
            </a:r>
            <a:r>
              <a:rPr lang="en-GB" sz="1200" b="0" i="0" u="sng" kern="1200">
                <a:solidFill>
                  <a:schemeClr val="tx1"/>
                </a:solidFill>
                <a:effectLst/>
                <a:latin typeface="+mn-lt"/>
                <a:ea typeface="+mn-ea"/>
                <a:cs typeface="+mn-cs"/>
                <a:hlinkClick r:id="rId9"/>
              </a:rPr>
              <a:t>delinquency</a:t>
            </a:r>
            <a:r>
              <a:rPr lang="en-GB" sz="1200" b="0" i="0" u="none" strike="noStrike" kern="1200">
                <a:solidFill>
                  <a:schemeClr val="tx1"/>
                </a:solidFill>
                <a:effectLst/>
                <a:latin typeface="+mn-lt"/>
                <a:ea typeface="+mn-ea"/>
                <a:cs typeface="+mn-cs"/>
              </a:rPr>
              <a:t> and criminal behaviour. </a:t>
            </a:r>
            <a:endParaRPr lang="en-GB"/>
          </a:p>
        </p:txBody>
      </p:sp>
      <p:sp>
        <p:nvSpPr>
          <p:cNvPr id="4" name="Slide Number Placeholder 3"/>
          <p:cNvSpPr>
            <a:spLocks noGrp="1"/>
          </p:cNvSpPr>
          <p:nvPr>
            <p:ph type="sldNum" sz="quarter" idx="5"/>
          </p:nvPr>
        </p:nvSpPr>
        <p:spPr/>
        <p:txBody>
          <a:bodyPr/>
          <a:lstStyle/>
          <a:p>
            <a:fld id="{EB065F8E-149A-4ADC-825F-304D0FC49A89}" type="slidenum">
              <a:rPr lang="en-GB" smtClean="0"/>
              <a:pPr/>
              <a:t>49</a:t>
            </a:fld>
            <a:endParaRPr lang="en-GB"/>
          </a:p>
        </p:txBody>
      </p:sp>
    </p:spTree>
    <p:extLst>
      <p:ext uri="{BB962C8B-B14F-4D97-AF65-F5344CB8AC3E}">
        <p14:creationId xmlns:p14="http://schemas.microsoft.com/office/powerpoint/2010/main" val="34788260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https://www.slideshare.net/satyavrat1994/unit-2-criminal-behaviour-theories</a:t>
            </a:r>
          </a:p>
        </p:txBody>
      </p:sp>
      <p:sp>
        <p:nvSpPr>
          <p:cNvPr id="4" name="Slide Number Placeholder 3"/>
          <p:cNvSpPr>
            <a:spLocks noGrp="1"/>
          </p:cNvSpPr>
          <p:nvPr>
            <p:ph type="sldNum" sz="quarter" idx="5"/>
          </p:nvPr>
        </p:nvSpPr>
        <p:spPr/>
        <p:txBody>
          <a:bodyPr/>
          <a:lstStyle/>
          <a:p>
            <a:fld id="{EB065F8E-149A-4ADC-825F-304D0FC49A89}" type="slidenum">
              <a:rPr lang="en-GB" smtClean="0"/>
              <a:pPr/>
              <a:t>50</a:t>
            </a:fld>
            <a:endParaRPr lang="en-GB"/>
          </a:p>
        </p:txBody>
      </p:sp>
    </p:spTree>
    <p:extLst>
      <p:ext uri="{BB962C8B-B14F-4D97-AF65-F5344CB8AC3E}">
        <p14:creationId xmlns:p14="http://schemas.microsoft.com/office/powerpoint/2010/main" val="5564582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Rather than measuring physical features of the body, contemporary approaches focus on:  Biochemical conditions (e.g. linked to poor diet or hormone imbalance)  Neurophysiological conditions (e.g. learning disabilities caused by brain damage)  Genetic inheritance and/or abnormality  Intelligence These attempts, to locate the causes of crime within the individual, suggest that there are identifiable differences between offenders and non-offenders. In other words, the criminal is ‘other’: in some way different or abnormal to everyone else.</a:t>
            </a:r>
          </a:p>
          <a:p>
            <a:endParaRPr lang="en-GB"/>
          </a:p>
        </p:txBody>
      </p:sp>
      <p:sp>
        <p:nvSpPr>
          <p:cNvPr id="4" name="Slide Number Placeholder 3"/>
          <p:cNvSpPr>
            <a:spLocks noGrp="1"/>
          </p:cNvSpPr>
          <p:nvPr>
            <p:ph type="sldNum" sz="quarter" idx="10"/>
          </p:nvPr>
        </p:nvSpPr>
        <p:spPr/>
        <p:txBody>
          <a:bodyPr/>
          <a:lstStyle/>
          <a:p>
            <a:fld id="{EB065F8E-149A-4ADC-825F-304D0FC49A89}" type="slidenum">
              <a:rPr lang="en-GB" smtClean="0"/>
              <a:pPr/>
              <a:t>51</a:t>
            </a:fld>
            <a:endParaRPr lang="en-GB"/>
          </a:p>
        </p:txBody>
      </p:sp>
    </p:spTree>
    <p:extLst>
      <p:ext uri="{BB962C8B-B14F-4D97-AF65-F5344CB8AC3E}">
        <p14:creationId xmlns:p14="http://schemas.microsoft.com/office/powerpoint/2010/main" val="166752596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https://www.gresham.ac.uk/watch-now/genetic-predisposition-crime#:~:text=Professor%20Steve%20Jones&amp;text=Professor%20Jones%20shows%20us%20the,anything%2C%20does%20this%20tell%20us%3F</a:t>
            </a:r>
          </a:p>
        </p:txBody>
      </p:sp>
      <p:sp>
        <p:nvSpPr>
          <p:cNvPr id="4" name="Slide Number Placeholder 3"/>
          <p:cNvSpPr>
            <a:spLocks noGrp="1"/>
          </p:cNvSpPr>
          <p:nvPr>
            <p:ph type="sldNum" sz="quarter" idx="5"/>
          </p:nvPr>
        </p:nvSpPr>
        <p:spPr/>
        <p:txBody>
          <a:bodyPr/>
          <a:lstStyle/>
          <a:p>
            <a:fld id="{AD402A38-2E32-42B2-8661-8E4384A0093C}" type="slidenum">
              <a:rPr lang="en-GB" smtClean="0"/>
              <a:pPr/>
              <a:t>53</a:t>
            </a:fld>
            <a:endParaRPr lang="en-GB"/>
          </a:p>
        </p:txBody>
      </p:sp>
    </p:spTree>
    <p:extLst>
      <p:ext uri="{BB962C8B-B14F-4D97-AF65-F5344CB8AC3E}">
        <p14:creationId xmlns:p14="http://schemas.microsoft.com/office/powerpoint/2010/main" val="30368380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Other people are happy to read books,</a:t>
            </a:r>
            <a:r>
              <a:rPr lang="en-GB" baseline="0"/>
              <a:t> walk or take up fitness for their kicks.</a:t>
            </a:r>
            <a:endParaRPr lang="en-GB"/>
          </a:p>
        </p:txBody>
      </p:sp>
      <p:sp>
        <p:nvSpPr>
          <p:cNvPr id="4" name="Slide Number Placeholder 3"/>
          <p:cNvSpPr>
            <a:spLocks noGrp="1"/>
          </p:cNvSpPr>
          <p:nvPr>
            <p:ph type="sldNum" sz="quarter" idx="10"/>
          </p:nvPr>
        </p:nvSpPr>
        <p:spPr/>
        <p:txBody>
          <a:bodyPr/>
          <a:lstStyle/>
          <a:p>
            <a:fld id="{EB065F8E-149A-4ADC-825F-304D0FC49A89}" type="slidenum">
              <a:rPr lang="en-GB" smtClean="0"/>
              <a:pPr/>
              <a:t>54</a:t>
            </a:fld>
            <a:endParaRPr lang="en-GB"/>
          </a:p>
        </p:txBody>
      </p:sp>
    </p:spTree>
    <p:extLst>
      <p:ext uri="{BB962C8B-B14F-4D97-AF65-F5344CB8AC3E}">
        <p14:creationId xmlns:p14="http://schemas.microsoft.com/office/powerpoint/2010/main" val="25162322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Robert Merton (1970) ‘Boundless aspirations’</a:t>
            </a:r>
            <a:r>
              <a:rPr lang="en-GB" baseline="0"/>
              <a:t> cant get goals by the legitimate way hard work/education but will get them through crime </a:t>
            </a:r>
            <a:endParaRPr lang="en-GB"/>
          </a:p>
        </p:txBody>
      </p:sp>
      <p:sp>
        <p:nvSpPr>
          <p:cNvPr id="4" name="Slide Number Placeholder 3"/>
          <p:cNvSpPr>
            <a:spLocks noGrp="1"/>
          </p:cNvSpPr>
          <p:nvPr>
            <p:ph type="sldNum" sz="quarter" idx="10"/>
          </p:nvPr>
        </p:nvSpPr>
        <p:spPr/>
        <p:txBody>
          <a:bodyPr/>
          <a:lstStyle/>
          <a:p>
            <a:fld id="{AD402A38-2E32-42B2-8661-8E4384A0093C}" type="slidenum">
              <a:rPr lang="en-GB" smtClean="0"/>
              <a:pPr/>
              <a:t>55</a:t>
            </a:fld>
            <a:endParaRPr lang="en-GB"/>
          </a:p>
        </p:txBody>
      </p:sp>
    </p:spTree>
    <p:extLst>
      <p:ext uri="{BB962C8B-B14F-4D97-AF65-F5344CB8AC3E}">
        <p14:creationId xmlns:p14="http://schemas.microsoft.com/office/powerpoint/2010/main" val="29705839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(e.g. alcohol consumption in the UK) are sometimes illegal in others (e.g. strict Muslim countries). </a:t>
            </a:r>
          </a:p>
          <a:p>
            <a:r>
              <a:rPr lang="en-GB">
                <a:hlinkClick r:id="rId3"/>
              </a:rPr>
              <a:t>https://www.telegraph.co.uk/men/the-filter/11195840/Are-some-humans-born-evil.html</a:t>
            </a:r>
            <a:endParaRPr lang="en-GB"/>
          </a:p>
          <a:p>
            <a:r>
              <a:rPr lang="en-GB">
                <a:hlinkClick r:id="rId4"/>
              </a:rPr>
              <a:t>https://www.bbc.co.uk/news/health-15386740</a:t>
            </a:r>
            <a:endParaRPr lang="en-GB"/>
          </a:p>
          <a:p>
            <a:r>
              <a:rPr lang="en-GB">
                <a:hlinkClick r:id="rId5"/>
              </a:rPr>
              <a:t>https://www.glyndwr.ac.uk/en/blog/posts/Criminalsaretheybornormade/</a:t>
            </a:r>
            <a:endParaRPr lang="en-GB"/>
          </a:p>
        </p:txBody>
      </p:sp>
      <p:sp>
        <p:nvSpPr>
          <p:cNvPr id="4" name="Slide Number Placeholder 3"/>
          <p:cNvSpPr>
            <a:spLocks noGrp="1"/>
          </p:cNvSpPr>
          <p:nvPr>
            <p:ph type="sldNum" sz="quarter" idx="10"/>
          </p:nvPr>
        </p:nvSpPr>
        <p:spPr/>
        <p:txBody>
          <a:bodyPr/>
          <a:lstStyle/>
          <a:p>
            <a:fld id="{EB065F8E-149A-4ADC-825F-304D0FC49A89}" type="slidenum">
              <a:rPr lang="en-GB" smtClean="0"/>
              <a:pPr/>
              <a:t>56</a:t>
            </a:fld>
            <a:endParaRPr lang="en-GB"/>
          </a:p>
        </p:txBody>
      </p:sp>
    </p:spTree>
    <p:extLst>
      <p:ext uri="{BB962C8B-B14F-4D97-AF65-F5344CB8AC3E}">
        <p14:creationId xmlns:p14="http://schemas.microsoft.com/office/powerpoint/2010/main" val="8478288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02/02/2024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02/02/2024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02/02/2024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02/02/2024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02/02/2024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02/02/2024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02/02/2024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02/02/2024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hertsmemories.org.uk/content/herts-history/people/lesbian-gay-bisexual-and-transgender/lgbtq-history-month-2022/protest-and-progress/operation-spanner" TargetMode="External"/><Relationship Id="rId2" Type="http://schemas.openxmlformats.org/officeDocument/2006/relationships/hyperlink" Target="http://www.spannertrust.org/documents/spannerhistory.asp"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s://www.gresham.ac.uk/watch-now/genetic-predisposition-crime"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3D05E-F130-495C-9A31-8028A5D8029F}"/>
              </a:ext>
            </a:extLst>
          </p:cNvPr>
          <p:cNvSpPr>
            <a:spLocks noGrp="1"/>
          </p:cNvSpPr>
          <p:nvPr>
            <p:ph type="ctrTitle"/>
          </p:nvPr>
        </p:nvSpPr>
        <p:spPr>
          <a:xfrm>
            <a:off x="683568" y="1988840"/>
            <a:ext cx="7772400" cy="1875794"/>
          </a:xfrm>
        </p:spPr>
        <p:txBody>
          <a:bodyPr>
            <a:normAutofit fontScale="90000"/>
          </a:bodyPr>
          <a:lstStyle/>
          <a:p>
            <a:r>
              <a:rPr lang="en-GB"/>
              <a:t>Contemporary Issues in Criminal Justice</a:t>
            </a:r>
            <a:br>
              <a:rPr lang="en-GB"/>
            </a:br>
            <a:r>
              <a:rPr lang="en-GB"/>
              <a:t>Criminal Behaviour Theories</a:t>
            </a:r>
          </a:p>
        </p:txBody>
      </p:sp>
      <p:sp>
        <p:nvSpPr>
          <p:cNvPr id="3" name="Subtitle 2">
            <a:extLst>
              <a:ext uri="{FF2B5EF4-FFF2-40B4-BE49-F238E27FC236}">
                <a16:creationId xmlns:a16="http://schemas.microsoft.com/office/drawing/2014/main" id="{E77C9BE2-291F-49B2-9613-9A693A99D15B}"/>
              </a:ext>
            </a:extLst>
          </p:cNvPr>
          <p:cNvSpPr>
            <a:spLocks noGrp="1"/>
          </p:cNvSpPr>
          <p:nvPr>
            <p:ph type="subTitle" idx="1"/>
          </p:nvPr>
        </p:nvSpPr>
        <p:spPr>
          <a:xfrm>
            <a:off x="1369368" y="3985403"/>
            <a:ext cx="6400800" cy="1511811"/>
          </a:xfrm>
        </p:spPr>
        <p:txBody>
          <a:bodyPr>
            <a:normAutofit fontScale="92500" lnSpcReduction="10000"/>
          </a:bodyPr>
          <a:lstStyle/>
          <a:p>
            <a:r>
              <a:rPr lang="en-GB"/>
              <a:t>Tutorial </a:t>
            </a:r>
          </a:p>
          <a:p>
            <a:r>
              <a:rPr lang="en-GB"/>
              <a:t>Week 1</a:t>
            </a:r>
          </a:p>
          <a:p>
            <a:r>
              <a:rPr lang="en-GB"/>
              <a:t>2024</a:t>
            </a:r>
          </a:p>
          <a:p>
            <a:endParaRPr lang="en-GB"/>
          </a:p>
          <a:p>
            <a:endParaRPr lang="en-GB"/>
          </a:p>
        </p:txBody>
      </p:sp>
    </p:spTree>
    <p:extLst>
      <p:ext uri="{BB962C8B-B14F-4D97-AF65-F5344CB8AC3E}">
        <p14:creationId xmlns:p14="http://schemas.microsoft.com/office/powerpoint/2010/main" val="33027089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49B43-52A3-A415-F3AF-DF0B5B9F503F}"/>
              </a:ext>
            </a:extLst>
          </p:cNvPr>
          <p:cNvSpPr>
            <a:spLocks noGrp="1"/>
          </p:cNvSpPr>
          <p:nvPr>
            <p:ph type="title"/>
          </p:nvPr>
        </p:nvSpPr>
        <p:spPr/>
        <p:txBody>
          <a:bodyPr/>
          <a:lstStyle/>
          <a:p>
            <a:r>
              <a:rPr lang="en-GB"/>
              <a:t>Module content</a:t>
            </a:r>
          </a:p>
        </p:txBody>
      </p:sp>
      <p:sp>
        <p:nvSpPr>
          <p:cNvPr id="3" name="Content Placeholder 2">
            <a:extLst>
              <a:ext uri="{FF2B5EF4-FFF2-40B4-BE49-F238E27FC236}">
                <a16:creationId xmlns:a16="http://schemas.microsoft.com/office/drawing/2014/main" id="{9C862178-3BFB-7D73-2AAC-43F5E065B2CB}"/>
              </a:ext>
            </a:extLst>
          </p:cNvPr>
          <p:cNvSpPr>
            <a:spLocks noGrp="1"/>
          </p:cNvSpPr>
          <p:nvPr>
            <p:ph idx="1"/>
          </p:nvPr>
        </p:nvSpPr>
        <p:spPr/>
        <p:txBody>
          <a:bodyPr vert="horz" lIns="91440" tIns="45720" rIns="91440" bIns="45720" rtlCol="0" anchor="t">
            <a:normAutofit fontScale="70000" lnSpcReduction="20000"/>
          </a:bodyPr>
          <a:lstStyle/>
          <a:p>
            <a:r>
              <a:rPr lang="en-GB">
                <a:ea typeface="+mn-lt"/>
                <a:cs typeface="+mn-lt"/>
              </a:rPr>
              <a:t>Criminal behaviour theories </a:t>
            </a:r>
            <a:endParaRPr lang="en-GB"/>
          </a:p>
          <a:p>
            <a:pPr algn="just"/>
            <a:r>
              <a:rPr lang="en-GB">
                <a:ea typeface="+mn-lt"/>
                <a:cs typeface="+mn-lt"/>
              </a:rPr>
              <a:t>Vulnerability </a:t>
            </a:r>
            <a:endParaRPr lang="en-GB"/>
          </a:p>
          <a:p>
            <a:pPr algn="just"/>
            <a:r>
              <a:rPr lang="en-GB">
                <a:ea typeface="+mn-lt"/>
                <a:cs typeface="+mn-lt"/>
              </a:rPr>
              <a:t>Crime rates </a:t>
            </a:r>
            <a:endParaRPr lang="en-GB"/>
          </a:p>
          <a:p>
            <a:pPr algn="just"/>
            <a:r>
              <a:rPr lang="en-GB">
                <a:ea typeface="+mn-lt"/>
                <a:cs typeface="+mn-lt"/>
              </a:rPr>
              <a:t>Theorizing gender and criminal justice </a:t>
            </a:r>
            <a:endParaRPr lang="en-GB"/>
          </a:p>
          <a:p>
            <a:pPr algn="just"/>
            <a:r>
              <a:rPr lang="en-GB">
                <a:ea typeface="+mn-lt"/>
                <a:cs typeface="+mn-lt"/>
              </a:rPr>
              <a:t>Differential treatment amongst women and men</a:t>
            </a:r>
            <a:endParaRPr lang="en-GB"/>
          </a:p>
          <a:p>
            <a:pPr algn="just"/>
            <a:r>
              <a:rPr lang="en-GB">
                <a:ea typeface="+mn-lt"/>
                <a:cs typeface="+mn-lt"/>
              </a:rPr>
              <a:t>Drug and Alcohol Use and Related-Harms </a:t>
            </a:r>
            <a:endParaRPr lang="en-GB"/>
          </a:p>
          <a:p>
            <a:pPr algn="just"/>
            <a:r>
              <a:rPr lang="en-GB">
                <a:ea typeface="+mn-lt"/>
                <a:cs typeface="+mn-lt"/>
              </a:rPr>
              <a:t>Decriminalisation and Legal Regulation</a:t>
            </a:r>
            <a:endParaRPr lang="en-GB"/>
          </a:p>
          <a:p>
            <a:pPr algn="just"/>
            <a:r>
              <a:rPr lang="en-GB">
                <a:ea typeface="+mn-lt"/>
                <a:cs typeface="+mn-lt"/>
              </a:rPr>
              <a:t>International Drug Control</a:t>
            </a:r>
            <a:endParaRPr lang="en-GB"/>
          </a:p>
          <a:p>
            <a:pPr algn="just"/>
            <a:r>
              <a:rPr lang="en-GB">
                <a:ea typeface="+mn-lt"/>
                <a:cs typeface="+mn-lt"/>
              </a:rPr>
              <a:t>Substance Abuse</a:t>
            </a:r>
            <a:endParaRPr lang="en-GB"/>
          </a:p>
          <a:p>
            <a:pPr algn="just"/>
            <a:r>
              <a:rPr lang="en-GB">
                <a:ea typeface="+mn-lt"/>
                <a:cs typeface="+mn-lt"/>
              </a:rPr>
              <a:t>Drugs, Criminalisation and Human Rights</a:t>
            </a:r>
            <a:endParaRPr lang="en-GB"/>
          </a:p>
          <a:p>
            <a:pPr algn="just"/>
            <a:r>
              <a:rPr lang="en-GB">
                <a:ea typeface="+mn-lt"/>
                <a:cs typeface="+mn-lt"/>
              </a:rPr>
              <a:t>United Nations Office on Drugs and Crime</a:t>
            </a:r>
            <a:endParaRPr lang="en-GB"/>
          </a:p>
          <a:p>
            <a:endParaRPr lang="en-GB"/>
          </a:p>
        </p:txBody>
      </p:sp>
    </p:spTree>
    <p:extLst>
      <p:ext uri="{BB962C8B-B14F-4D97-AF65-F5344CB8AC3E}">
        <p14:creationId xmlns:p14="http://schemas.microsoft.com/office/powerpoint/2010/main" val="3163206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91520"/>
          </a:xfrm>
        </p:spPr>
        <p:txBody>
          <a:bodyPr>
            <a:normAutofit fontScale="90000"/>
          </a:bodyPr>
          <a:lstStyle/>
          <a:p>
            <a:br>
              <a:rPr lang="en-GB" sz="3200"/>
            </a:br>
            <a:r>
              <a:rPr lang="en-GB" sz="3200"/>
              <a:t>About your module</a:t>
            </a:r>
            <a:br>
              <a:rPr lang="en-GB" sz="3200"/>
            </a:br>
            <a:endParaRPr lang="en-GB" sz="3200"/>
          </a:p>
        </p:txBody>
      </p:sp>
      <p:sp>
        <p:nvSpPr>
          <p:cNvPr id="3" name="Content Placeholder 2"/>
          <p:cNvSpPr>
            <a:spLocks noGrp="1"/>
          </p:cNvSpPr>
          <p:nvPr>
            <p:ph idx="1"/>
          </p:nvPr>
        </p:nvSpPr>
        <p:spPr>
          <a:xfrm>
            <a:off x="457200" y="1295400"/>
            <a:ext cx="8229600" cy="4221833"/>
          </a:xfrm>
        </p:spPr>
        <p:txBody>
          <a:bodyPr>
            <a:normAutofit/>
          </a:bodyPr>
          <a:lstStyle/>
          <a:p>
            <a:pPr marL="342900" lvl="0" indent="-342900" algn="just" fontAlgn="base" hangingPunct="0">
              <a:lnSpc>
                <a:spcPct val="115000"/>
              </a:lnSpc>
              <a:spcBef>
                <a:spcPts val="1200"/>
              </a:spcBef>
              <a:spcAft>
                <a:spcPts val="1000"/>
              </a:spcAft>
              <a:buFont typeface="Symbol" panose="05050102010706020507" pitchFamily="18" charset="2"/>
              <a:buChar char=""/>
            </a:pPr>
            <a:r>
              <a:rPr lang="en-GB" sz="24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Vulnerable in society are prone to becoming victims of crime and to becoming drawn into criminality as a result of their individual vulnerabilities, including gender and diversity. </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base" hangingPunct="0">
              <a:lnSpc>
                <a:spcPct val="115000"/>
              </a:lnSpc>
              <a:spcBef>
                <a:spcPts val="1200"/>
              </a:spcBef>
              <a:spcAft>
                <a:spcPts val="1000"/>
              </a:spcAft>
              <a:buFont typeface="Symbol" panose="05050102010706020507" pitchFamily="18" charset="2"/>
              <a:buChar char=""/>
            </a:pPr>
            <a:r>
              <a:rPr lang="en-GB" sz="2400">
                <a:latin typeface="Arial" panose="020B0604020202020204" pitchFamily="34" charset="0"/>
                <a:ea typeface="Times New Roman" panose="02020603050405020304" pitchFamily="18" charset="0"/>
                <a:cs typeface="Times New Roman" panose="02020603050405020304" pitchFamily="18" charset="0"/>
              </a:rPr>
              <a:t>P</a:t>
            </a:r>
            <a:r>
              <a:rPr lang="en-GB" sz="2400">
                <a:effectLst/>
                <a:latin typeface="Arial" panose="020B0604020202020204" pitchFamily="34" charset="0"/>
                <a:ea typeface="Times New Roman" panose="02020603050405020304" pitchFamily="18" charset="0"/>
                <a:cs typeface="Times New Roman" panose="02020603050405020304" pitchFamily="18" charset="0"/>
              </a:rPr>
              <a:t>olicing of issues related to drugs and alcohol at a local, regional and global level and societal responses to the problems presented by drug and alcohol addiction and their related issues.</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120867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4811"/>
          </a:xfrm>
        </p:spPr>
        <p:txBody>
          <a:bodyPr>
            <a:normAutofit/>
          </a:bodyPr>
          <a:lstStyle/>
          <a:p>
            <a:r>
              <a:rPr lang="en-GB" sz="1800"/>
              <a:t>Assignment 1</a:t>
            </a:r>
          </a:p>
        </p:txBody>
      </p:sp>
      <p:sp>
        <p:nvSpPr>
          <p:cNvPr id="3" name="Content Placeholder 2"/>
          <p:cNvSpPr>
            <a:spLocks noGrp="1"/>
          </p:cNvSpPr>
          <p:nvPr>
            <p:ph idx="1"/>
          </p:nvPr>
        </p:nvSpPr>
        <p:spPr>
          <a:xfrm>
            <a:off x="457200" y="839449"/>
            <a:ext cx="8229600" cy="4677784"/>
          </a:xfrm>
        </p:spPr>
        <p:txBody>
          <a:bodyPr vert="horz" lIns="91440" tIns="45720" rIns="91440" bIns="45720" rtlCol="0" anchor="t">
            <a:normAutofit/>
          </a:bodyPr>
          <a:lstStyle/>
          <a:p>
            <a:r>
              <a:rPr lang="en-GB" sz="2400" b="1"/>
              <a:t>3,000 essay 50%</a:t>
            </a:r>
          </a:p>
          <a:p>
            <a:r>
              <a:rPr lang="en-GB" sz="2400" b="1"/>
              <a:t>22nd March 2024 by 23:59 hrs </a:t>
            </a:r>
          </a:p>
          <a:p>
            <a:endParaRPr lang="en-GB" sz="2400" b="1"/>
          </a:p>
          <a:p>
            <a:r>
              <a:rPr lang="en-GB" sz="2400">
                <a:effectLst/>
                <a:latin typeface="Arial"/>
                <a:ea typeface="Times New Roman" panose="02020603050405020304" pitchFamily="18" charset="0"/>
                <a:cs typeface="Arial"/>
              </a:rPr>
              <a:t>Critically Evaluate if modern biological abnormalities could be a determinant of crime.</a:t>
            </a:r>
            <a:endParaRPr lang="en-GB" sz="2400">
              <a:latin typeface="Arial"/>
              <a:ea typeface="Times New Roman" panose="02020603050405020304" pitchFamily="18" charset="0"/>
              <a:cs typeface="Arial"/>
            </a:endParaRPr>
          </a:p>
          <a:p>
            <a:endParaRPr lang="en-GB" sz="2400">
              <a:effectLst/>
              <a:latin typeface="Times New Roman" panose="02020603050405020304" pitchFamily="18" charset="0"/>
              <a:ea typeface="Times New Roman" panose="02020603050405020304" pitchFamily="18" charset="0"/>
              <a:cs typeface="Times New Roman"/>
            </a:endParaRPr>
          </a:p>
          <a:p>
            <a:r>
              <a:rPr lang="en-GB" sz="2400">
                <a:effectLst/>
                <a:latin typeface="Arial"/>
                <a:ea typeface="Times New Roman" panose="02020603050405020304" pitchFamily="18" charset="0"/>
                <a:cs typeface="Arial"/>
              </a:rPr>
              <a:t>Is gender the single best predictor of criminal behaviour? Discuss.</a:t>
            </a:r>
          </a:p>
          <a:p>
            <a:pPr marL="0" indent="0">
              <a:buNone/>
            </a:pPr>
            <a:endParaRPr lang="en-GB" sz="2400">
              <a:latin typeface="Arial"/>
              <a:ea typeface="Times New Roman" panose="02020603050405020304" pitchFamily="18" charset="0"/>
              <a:cs typeface="Arial"/>
            </a:endParaRPr>
          </a:p>
          <a:p>
            <a:r>
              <a:rPr lang="en-GB" sz="2400">
                <a:effectLst/>
                <a:latin typeface="Arial"/>
                <a:ea typeface="Times New Roman" panose="02020603050405020304" pitchFamily="18" charset="0"/>
                <a:cs typeface="Arial"/>
              </a:rPr>
              <a:t>Critically Evaluate the difficulties vulnerable victims may encounter within the criminal justice system.</a:t>
            </a:r>
            <a:r>
              <a:rPr lang="en-GB" sz="2400">
                <a:latin typeface="Arial"/>
                <a:ea typeface="Times New Roman" panose="02020603050405020304" pitchFamily="18" charset="0"/>
                <a:cs typeface="Arial"/>
              </a:rPr>
              <a:t> </a:t>
            </a:r>
            <a:endParaRPr lang="en-GB" sz="2400">
              <a:effectLst/>
              <a:latin typeface="Times New Roman" panose="02020603050405020304" pitchFamily="18" charset="0"/>
              <a:ea typeface="Times New Roman" panose="02020603050405020304" pitchFamily="18" charset="0"/>
              <a:cs typeface="Times New Roman"/>
            </a:endParaRPr>
          </a:p>
        </p:txBody>
      </p:sp>
    </p:spTree>
    <p:extLst>
      <p:ext uri="{BB962C8B-B14F-4D97-AF65-F5344CB8AC3E}">
        <p14:creationId xmlns:p14="http://schemas.microsoft.com/office/powerpoint/2010/main" val="381672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F76C5-308A-497E-8374-E222A03682DA}"/>
              </a:ext>
            </a:extLst>
          </p:cNvPr>
          <p:cNvSpPr>
            <a:spLocks noGrp="1"/>
          </p:cNvSpPr>
          <p:nvPr>
            <p:ph type="title"/>
          </p:nvPr>
        </p:nvSpPr>
        <p:spPr>
          <a:xfrm>
            <a:off x="457200" y="274637"/>
            <a:ext cx="8229600" cy="714713"/>
          </a:xfrm>
        </p:spPr>
        <p:txBody>
          <a:bodyPr>
            <a:normAutofit/>
          </a:bodyPr>
          <a:lstStyle/>
          <a:p>
            <a:r>
              <a:rPr lang="en-GB" sz="2800"/>
              <a:t>Assignment 2 </a:t>
            </a:r>
          </a:p>
        </p:txBody>
      </p:sp>
      <p:sp>
        <p:nvSpPr>
          <p:cNvPr id="3" name="Content Placeholder 2">
            <a:extLst>
              <a:ext uri="{FF2B5EF4-FFF2-40B4-BE49-F238E27FC236}">
                <a16:creationId xmlns:a16="http://schemas.microsoft.com/office/drawing/2014/main" id="{324B318A-9696-43E3-B24C-532CB37AC1DF}"/>
              </a:ext>
            </a:extLst>
          </p:cNvPr>
          <p:cNvSpPr>
            <a:spLocks noGrp="1"/>
          </p:cNvSpPr>
          <p:nvPr>
            <p:ph idx="1"/>
          </p:nvPr>
        </p:nvSpPr>
        <p:spPr/>
        <p:txBody>
          <a:bodyPr vert="horz" lIns="91440" tIns="45720" rIns="91440" bIns="45720" rtlCol="0" anchor="t">
            <a:normAutofit/>
          </a:bodyPr>
          <a:lstStyle/>
          <a:p>
            <a:r>
              <a:rPr lang="en-GB" b="1"/>
              <a:t>Presentation – individual / 8 mins.</a:t>
            </a:r>
          </a:p>
          <a:p>
            <a:r>
              <a:rPr lang="en-GB" b="1"/>
              <a:t>Plus 1,500 word  supporting paper</a:t>
            </a:r>
          </a:p>
          <a:p>
            <a:r>
              <a:rPr lang="en-GB" b="1"/>
              <a:t>50% of your mark</a:t>
            </a:r>
          </a:p>
          <a:p>
            <a:r>
              <a:rPr lang="en-GB" b="1"/>
              <a:t>3rd May 2024 by 23:59 hrs for supporting paper</a:t>
            </a:r>
          </a:p>
          <a:p>
            <a:r>
              <a:rPr lang="en-GB" b="1"/>
              <a:t>Presentation dates – 26/04/24</a:t>
            </a:r>
          </a:p>
        </p:txBody>
      </p:sp>
    </p:spTree>
    <p:extLst>
      <p:ext uri="{BB962C8B-B14F-4D97-AF65-F5344CB8AC3E}">
        <p14:creationId xmlns:p14="http://schemas.microsoft.com/office/powerpoint/2010/main" val="25106506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77862"/>
          </a:xfrm>
        </p:spPr>
        <p:txBody>
          <a:bodyPr>
            <a:normAutofit/>
          </a:bodyPr>
          <a:lstStyle/>
          <a:p>
            <a:r>
              <a:rPr lang="en-GB" sz="2800"/>
              <a:t>Assignment 2</a:t>
            </a:r>
          </a:p>
        </p:txBody>
      </p:sp>
      <p:sp>
        <p:nvSpPr>
          <p:cNvPr id="3" name="Content Placeholder 2"/>
          <p:cNvSpPr>
            <a:spLocks noGrp="1"/>
          </p:cNvSpPr>
          <p:nvPr>
            <p:ph idx="1"/>
          </p:nvPr>
        </p:nvSpPr>
        <p:spPr>
          <a:xfrm>
            <a:off x="457200" y="952500"/>
            <a:ext cx="8229600" cy="4564733"/>
          </a:xfrm>
        </p:spPr>
        <p:txBody>
          <a:bodyPr vert="horz" lIns="91440" tIns="45720" rIns="91440" bIns="45720" rtlCol="0" anchor="t">
            <a:noAutofit/>
          </a:bodyPr>
          <a:lstStyle/>
          <a:p>
            <a:pPr algn="just"/>
            <a:r>
              <a:rPr lang="en-GB" sz="2000">
                <a:effectLst/>
                <a:latin typeface="Arial"/>
                <a:ea typeface="Times New Roman" panose="02020603050405020304" pitchFamily="18" charset="0"/>
                <a:cs typeface="Arial"/>
              </a:rPr>
              <a:t>Discuss to what extent has criminal justice systems around the world been impacted by the globalisation of ‘human rights’?</a:t>
            </a:r>
          </a:p>
          <a:p>
            <a:pPr marL="0" lvl="0" indent="0" algn="just">
              <a:buNone/>
            </a:pPr>
            <a:endParaRPr lang="en-GB" sz="2000">
              <a:latin typeface="Times New Roman" panose="02020603050405020304" pitchFamily="18" charset="0"/>
              <a:ea typeface="Times New Roman" panose="02020603050405020304" pitchFamily="18" charset="0"/>
              <a:cs typeface="Times New Roman"/>
            </a:endParaRPr>
          </a:p>
          <a:p>
            <a:pPr algn="just"/>
            <a:r>
              <a:rPr lang="en-GB" sz="2000">
                <a:effectLst/>
                <a:latin typeface="Arial"/>
                <a:ea typeface="Times New Roman" panose="02020603050405020304" pitchFamily="18" charset="0"/>
                <a:cs typeface="Arial"/>
              </a:rPr>
              <a:t>The war on drugs: does it really solve the drug problem? Analysis this idea.</a:t>
            </a:r>
          </a:p>
          <a:p>
            <a:pPr marL="0" lvl="0" indent="0" algn="just">
              <a:buNone/>
            </a:pPr>
            <a:endParaRPr lang="en-GB" sz="2000">
              <a:latin typeface="Times New Roman" panose="02020603050405020304" pitchFamily="18" charset="0"/>
              <a:ea typeface="Times New Roman" panose="02020603050405020304" pitchFamily="18" charset="0"/>
              <a:cs typeface="Times New Roman"/>
            </a:endParaRPr>
          </a:p>
          <a:p>
            <a:pPr algn="just"/>
            <a:r>
              <a:rPr lang="en-GB" sz="2000">
                <a:effectLst/>
                <a:latin typeface="Arial"/>
                <a:ea typeface="Times New Roman" panose="02020603050405020304" pitchFamily="18" charset="0"/>
                <a:cs typeface="Arial"/>
              </a:rPr>
              <a:t>In many countries, the level of crime is increasing, and crimes are becoming more violent. Argue this account with consideration to the UK.</a:t>
            </a:r>
          </a:p>
          <a:p>
            <a:pPr marL="0" lvl="0" indent="0" algn="just">
              <a:buNone/>
            </a:pPr>
            <a:endParaRPr lang="en-GB" sz="2000">
              <a:latin typeface="Times New Roman" panose="02020603050405020304" pitchFamily="18" charset="0"/>
              <a:ea typeface="Times New Roman" panose="02020603050405020304" pitchFamily="18" charset="0"/>
              <a:cs typeface="Times New Roman"/>
            </a:endParaRPr>
          </a:p>
          <a:p>
            <a:pPr algn="just"/>
            <a:r>
              <a:rPr lang="en-GB" sz="2000">
                <a:effectLst/>
                <a:latin typeface="Arial"/>
                <a:ea typeface="Times New Roman" panose="02020603050405020304" pitchFamily="18" charset="0"/>
                <a:cs typeface="Arial"/>
              </a:rPr>
              <a:t>Evaluate if our modern-day criminal justice system is a racist, misogynistic, homophobic system?</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Assignment Support</a:t>
            </a:r>
          </a:p>
        </p:txBody>
      </p:sp>
      <p:sp>
        <p:nvSpPr>
          <p:cNvPr id="3" name="Content Placeholder 2"/>
          <p:cNvSpPr>
            <a:spLocks noGrp="1"/>
          </p:cNvSpPr>
          <p:nvPr>
            <p:ph idx="1"/>
          </p:nvPr>
        </p:nvSpPr>
        <p:spPr/>
        <p:txBody>
          <a:bodyPr/>
          <a:lstStyle/>
          <a:p>
            <a:r>
              <a:rPr lang="en-GB"/>
              <a:t>Any questions about Moodle?</a:t>
            </a:r>
          </a:p>
          <a:p>
            <a:r>
              <a:rPr lang="en-GB"/>
              <a:t>Referencing support? </a:t>
            </a:r>
          </a:p>
          <a:p>
            <a:r>
              <a:rPr lang="en-GB"/>
              <a:t>Referencing handbook in Library / on Moodle</a:t>
            </a:r>
          </a:p>
          <a:p>
            <a:r>
              <a:rPr lang="en-GB"/>
              <a:t>Draft Turnitin – only use for similarity score. Set dates to look at drafts.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9"/>
            <a:ext cx="8229600" cy="746640"/>
          </a:xfrm>
        </p:spPr>
        <p:txBody>
          <a:bodyPr>
            <a:normAutofit/>
          </a:bodyPr>
          <a:lstStyle/>
          <a:p>
            <a:r>
              <a:rPr lang="en-GB" sz="2800"/>
              <a:t>Harvard Referencing </a:t>
            </a:r>
          </a:p>
        </p:txBody>
      </p:sp>
      <p:sp>
        <p:nvSpPr>
          <p:cNvPr id="3" name="Content Placeholder 2"/>
          <p:cNvSpPr>
            <a:spLocks noGrp="1"/>
          </p:cNvSpPr>
          <p:nvPr>
            <p:ph idx="1"/>
          </p:nvPr>
        </p:nvSpPr>
        <p:spPr>
          <a:xfrm>
            <a:off x="457200" y="1045030"/>
            <a:ext cx="8229600" cy="4472204"/>
          </a:xfrm>
        </p:spPr>
        <p:txBody>
          <a:bodyPr>
            <a:normAutofit fontScale="25000" lnSpcReduction="20000"/>
          </a:bodyPr>
          <a:lstStyle/>
          <a:p>
            <a:pPr fontAlgn="base">
              <a:buNone/>
            </a:pPr>
            <a:r>
              <a:rPr lang="en-GB" sz="5600" b="1"/>
              <a:t>Books:</a:t>
            </a:r>
          </a:p>
          <a:p>
            <a:pPr fontAlgn="base"/>
            <a:r>
              <a:rPr lang="en-GB" sz="5600"/>
              <a:t>·      Author(s) of a book, initials (Year of publication), </a:t>
            </a:r>
            <a:r>
              <a:rPr lang="en-GB" sz="5600" u="sng"/>
              <a:t>Title of book: and sub-title if there is one</a:t>
            </a:r>
            <a:r>
              <a:rPr lang="en-GB" sz="5600"/>
              <a:t> (Italic or emphasised), Edition (if not the first), Place of publication: Publisher.</a:t>
            </a:r>
          </a:p>
          <a:p>
            <a:pPr fontAlgn="base">
              <a:buNone/>
            </a:pPr>
            <a:endParaRPr lang="en-GB" sz="5600" b="1"/>
          </a:p>
          <a:p>
            <a:pPr fontAlgn="base">
              <a:buNone/>
            </a:pPr>
            <a:r>
              <a:rPr lang="en-GB" sz="5600" b="1"/>
              <a:t>Journals:</a:t>
            </a:r>
            <a:endParaRPr lang="en-GB" sz="5600"/>
          </a:p>
          <a:p>
            <a:pPr fontAlgn="base"/>
            <a:r>
              <a:rPr lang="en-GB" sz="5600"/>
              <a:t>                Author(s) of article (surname and initials), (Date of Publication), Title of article, </a:t>
            </a:r>
            <a:r>
              <a:rPr lang="en-GB" sz="5600" u="sng"/>
              <a:t>Title of Journal</a:t>
            </a:r>
            <a:r>
              <a:rPr lang="en-GB" sz="5600"/>
              <a:t> (Italic/emphasised), Volume number (and issue number if there is one), Pages covered by article.</a:t>
            </a:r>
          </a:p>
          <a:p>
            <a:pPr fontAlgn="base">
              <a:buNone/>
            </a:pPr>
            <a:endParaRPr lang="en-GB" sz="5600"/>
          </a:p>
          <a:p>
            <a:pPr fontAlgn="base"/>
            <a:r>
              <a:rPr lang="en-GB" sz="5600" b="1"/>
              <a:t>Websites:</a:t>
            </a:r>
          </a:p>
          <a:p>
            <a:pPr fontAlgn="base"/>
            <a:r>
              <a:rPr lang="en-GB" sz="5600"/>
              <a:t>·         Surname, initial(s) (year) Title of article, (online) Available at </a:t>
            </a:r>
            <a:r>
              <a:rPr lang="en-GB" sz="5600" u="sng"/>
              <a:t>URL (emphasised)</a:t>
            </a:r>
            <a:r>
              <a:rPr lang="en-GB" sz="5600"/>
              <a:t>, Date of access.</a:t>
            </a:r>
          </a:p>
          <a:p>
            <a:pPr fontAlgn="base">
              <a:buNone/>
            </a:pPr>
            <a:endParaRPr lang="en-GB" sz="5600"/>
          </a:p>
          <a:p>
            <a:pPr fontAlgn="base"/>
            <a:r>
              <a:rPr lang="en-GB" sz="5600" b="1"/>
              <a:t>Act of Parliament:</a:t>
            </a:r>
          </a:p>
          <a:p>
            <a:pPr fontAlgn="base"/>
            <a:r>
              <a:rPr lang="en-GB" sz="5600"/>
              <a:t>·         Act of Parliament (1925), Her Majesty’s Stationery Office (The Stationery Office); London.</a:t>
            </a:r>
          </a:p>
          <a:p>
            <a:pPr fontAlgn="base">
              <a:buNone/>
            </a:pPr>
            <a:r>
              <a:rPr lang="en-GB" sz="5600" b="1"/>
              <a:t>Case Law:</a:t>
            </a:r>
          </a:p>
          <a:p>
            <a:pPr fontAlgn="base"/>
            <a:r>
              <a:rPr lang="en-GB" sz="5600"/>
              <a:t>·         Parties in the case (Year) Abbreviation of law report, Volume number, Page.</a:t>
            </a:r>
          </a:p>
          <a:p>
            <a:pPr fontAlgn="base">
              <a:buNone/>
            </a:pPr>
            <a:endParaRPr lang="en-GB" sz="5600"/>
          </a:p>
          <a:p>
            <a:pPr algn="ctr" fontAlgn="base">
              <a:buNone/>
            </a:pPr>
            <a:r>
              <a:rPr lang="en-GB" sz="10000" b="1"/>
              <a:t>GOV.UK?</a:t>
            </a:r>
          </a:p>
          <a:p>
            <a:pPr algn="ctr" fontAlgn="base">
              <a:buNone/>
            </a:pPr>
            <a:r>
              <a:rPr lang="en-GB" sz="10000" b="1"/>
              <a:t>Likely to be a Government Department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41643"/>
          </a:xfrm>
        </p:spPr>
        <p:txBody>
          <a:bodyPr>
            <a:normAutofit/>
          </a:bodyPr>
          <a:lstStyle/>
          <a:p>
            <a:r>
              <a:rPr lang="en-GB" sz="2800"/>
              <a:t>Criminal Justice System</a:t>
            </a:r>
          </a:p>
        </p:txBody>
      </p:sp>
      <p:sp>
        <p:nvSpPr>
          <p:cNvPr id="3" name="Content Placeholder 2"/>
          <p:cNvSpPr>
            <a:spLocks noGrp="1"/>
          </p:cNvSpPr>
          <p:nvPr>
            <p:ph idx="1"/>
          </p:nvPr>
        </p:nvSpPr>
        <p:spPr>
          <a:xfrm>
            <a:off x="628650" y="1079292"/>
            <a:ext cx="7886700" cy="4527029"/>
          </a:xfrm>
        </p:spPr>
        <p:txBody>
          <a:bodyPr>
            <a:noAutofit/>
          </a:bodyPr>
          <a:lstStyle/>
          <a:p>
            <a:r>
              <a:rPr lang="en-GB" sz="2400"/>
              <a:t>What and who do we mean by CJS? - Formal response to crime</a:t>
            </a:r>
          </a:p>
          <a:p>
            <a:r>
              <a:rPr lang="en-GB" sz="2400"/>
              <a:t>One single jurisdiction that criminal procedures run under – fairness, policies, law, control, systems to deal with CJS</a:t>
            </a:r>
          </a:p>
          <a:p>
            <a:r>
              <a:rPr lang="en-GB" sz="2400"/>
              <a:t>4 key systems:</a:t>
            </a:r>
          </a:p>
          <a:p>
            <a:r>
              <a:rPr lang="en-GB" sz="2400"/>
              <a:t>Law – police / prosecution agencies</a:t>
            </a:r>
          </a:p>
          <a:p>
            <a:r>
              <a:rPr lang="en-GB" sz="2400"/>
              <a:t>Courts – decisions / sentencing / rights</a:t>
            </a:r>
          </a:p>
          <a:p>
            <a:r>
              <a:rPr lang="en-GB" sz="2400"/>
              <a:t>Penal system – Prisons / probation</a:t>
            </a:r>
          </a:p>
          <a:p>
            <a:r>
              <a:rPr lang="en-GB" sz="2400"/>
              <a:t>Crime prevention – agencies to support/ address crime free environments / change behaviours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06017"/>
          </a:xfrm>
        </p:spPr>
        <p:txBody>
          <a:bodyPr/>
          <a:lstStyle/>
          <a:p>
            <a:r>
              <a:rPr lang="en-GB"/>
              <a:t>Agents of the CJS</a:t>
            </a:r>
          </a:p>
        </p:txBody>
      </p:sp>
      <p:sp>
        <p:nvSpPr>
          <p:cNvPr id="3" name="Content Placeholder 2"/>
          <p:cNvSpPr>
            <a:spLocks noGrp="1"/>
          </p:cNvSpPr>
          <p:nvPr>
            <p:ph idx="1"/>
          </p:nvPr>
        </p:nvSpPr>
        <p:spPr>
          <a:xfrm>
            <a:off x="457200" y="1140031"/>
            <a:ext cx="8229600" cy="4377202"/>
          </a:xfrm>
        </p:spPr>
        <p:txBody>
          <a:bodyPr>
            <a:normAutofit fontScale="92500"/>
          </a:bodyPr>
          <a:lstStyle/>
          <a:p>
            <a:r>
              <a:rPr lang="en-GB"/>
              <a:t>Police – prevention, investigation, detaining, responding to emergencies </a:t>
            </a:r>
          </a:p>
          <a:p>
            <a:r>
              <a:rPr lang="en-GB"/>
              <a:t>Prosecution – preparing cases, filtering cases</a:t>
            </a:r>
          </a:p>
          <a:p>
            <a:r>
              <a:rPr lang="en-GB"/>
              <a:t>Courts – deciding on guilt, appeals</a:t>
            </a:r>
          </a:p>
          <a:p>
            <a:r>
              <a:rPr lang="en-GB"/>
              <a:t>Prisons – holding, rehabilitation, release prisoners </a:t>
            </a:r>
          </a:p>
          <a:p>
            <a:r>
              <a:rPr lang="en-GB"/>
              <a:t>Probation – pre-sentencing reports, bail conditions, supervision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FBF83-F66A-F00D-E6EE-14AE6271F790}"/>
              </a:ext>
            </a:extLst>
          </p:cNvPr>
          <p:cNvSpPr>
            <a:spLocks noGrp="1"/>
          </p:cNvSpPr>
          <p:nvPr>
            <p:ph type="title"/>
          </p:nvPr>
        </p:nvSpPr>
        <p:spPr>
          <a:xfrm>
            <a:off x="457200" y="274638"/>
            <a:ext cx="8229600" cy="828448"/>
          </a:xfrm>
        </p:spPr>
        <p:txBody>
          <a:bodyPr/>
          <a:lstStyle/>
          <a:p>
            <a:r>
              <a:rPr lang="en-GB"/>
              <a:t>Today</a:t>
            </a:r>
          </a:p>
        </p:txBody>
      </p:sp>
      <p:sp>
        <p:nvSpPr>
          <p:cNvPr id="3" name="Content Placeholder 2">
            <a:extLst>
              <a:ext uri="{FF2B5EF4-FFF2-40B4-BE49-F238E27FC236}">
                <a16:creationId xmlns:a16="http://schemas.microsoft.com/office/drawing/2014/main" id="{A8C38336-9E01-966D-7440-BBD9F196F7CC}"/>
              </a:ext>
            </a:extLst>
          </p:cNvPr>
          <p:cNvSpPr>
            <a:spLocks noGrp="1"/>
          </p:cNvSpPr>
          <p:nvPr>
            <p:ph idx="1"/>
          </p:nvPr>
        </p:nvSpPr>
        <p:spPr>
          <a:xfrm>
            <a:off x="457200" y="1364343"/>
            <a:ext cx="8229600" cy="4152890"/>
          </a:xfrm>
        </p:spPr>
        <p:txBody>
          <a:bodyPr/>
          <a:lstStyle/>
          <a:p>
            <a:r>
              <a:rPr lang="en-GB"/>
              <a:t>Defining crime</a:t>
            </a:r>
          </a:p>
          <a:p>
            <a:r>
              <a:rPr lang="en-GB"/>
              <a:t>Classical Perspective</a:t>
            </a:r>
          </a:p>
          <a:p>
            <a:r>
              <a:rPr lang="en-GB"/>
              <a:t>Positivism Criminology</a:t>
            </a:r>
          </a:p>
          <a:p>
            <a:r>
              <a:rPr lang="en-GB"/>
              <a:t>Criminal Behaviour Theories</a:t>
            </a:r>
          </a:p>
          <a:p>
            <a:endParaRPr lang="en-GB"/>
          </a:p>
          <a:p>
            <a:endParaRPr lang="en-GB"/>
          </a:p>
        </p:txBody>
      </p:sp>
    </p:spTree>
    <p:extLst>
      <p:ext uri="{BB962C8B-B14F-4D97-AF65-F5344CB8AC3E}">
        <p14:creationId xmlns:p14="http://schemas.microsoft.com/office/powerpoint/2010/main" val="26103462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9"/>
            <a:ext cx="8229600" cy="456882"/>
          </a:xfrm>
        </p:spPr>
        <p:txBody>
          <a:bodyPr anchor="ctr">
            <a:normAutofit fontScale="90000"/>
          </a:bodyPr>
          <a:lstStyle/>
          <a:p>
            <a:r>
              <a:rPr lang="en-GB" sz="2800"/>
              <a:t>Committed a Crime?</a:t>
            </a:r>
          </a:p>
        </p:txBody>
      </p:sp>
      <p:pic>
        <p:nvPicPr>
          <p:cNvPr id="4" name="Picture 4">
            <a:extLst>
              <a:ext uri="{FF2B5EF4-FFF2-40B4-BE49-F238E27FC236}">
                <a16:creationId xmlns:a16="http://schemas.microsoft.com/office/drawing/2014/main" id="{EB5458E9-25FF-F042-E51A-DE600EBDF873}"/>
              </a:ext>
            </a:extLst>
          </p:cNvPr>
          <p:cNvPicPr>
            <a:picLocks noChangeAspect="1"/>
          </p:cNvPicPr>
          <p:nvPr/>
        </p:nvPicPr>
        <p:blipFill rotWithShape="1">
          <a:blip r:embed="rId2"/>
          <a:srcRect t="6241" r="2" b="6257"/>
          <a:stretch/>
        </p:blipFill>
        <p:spPr>
          <a:xfrm>
            <a:off x="457200" y="1600201"/>
            <a:ext cx="4038600" cy="3989040"/>
          </a:xfrm>
          <a:prstGeom prst="rect">
            <a:avLst/>
          </a:prstGeom>
          <a:noFill/>
        </p:spPr>
      </p:pic>
      <p:sp>
        <p:nvSpPr>
          <p:cNvPr id="3" name="Content Placeholder 2"/>
          <p:cNvSpPr>
            <a:spLocks noGrp="1"/>
          </p:cNvSpPr>
          <p:nvPr>
            <p:ph sz="half" idx="2"/>
          </p:nvPr>
        </p:nvSpPr>
        <p:spPr>
          <a:xfrm>
            <a:off x="4648200" y="613954"/>
            <a:ext cx="4038600" cy="5185955"/>
          </a:xfrm>
        </p:spPr>
        <p:txBody>
          <a:bodyPr vert="horz" lIns="91440" tIns="45720" rIns="91440" bIns="45720" rtlCol="0" anchor="t">
            <a:noAutofit/>
          </a:bodyPr>
          <a:lstStyle/>
          <a:p>
            <a:pPr>
              <a:lnSpc>
                <a:spcPct val="90000"/>
              </a:lnSpc>
            </a:pPr>
            <a:r>
              <a:rPr lang="en-GB" sz="2300"/>
              <a:t>Parked on yellow lines / disabled bay</a:t>
            </a:r>
          </a:p>
          <a:p>
            <a:pPr>
              <a:lnSpc>
                <a:spcPct val="90000"/>
              </a:lnSpc>
            </a:pPr>
            <a:r>
              <a:rPr lang="en-GB" sz="2300"/>
              <a:t>Driving using mobile phone</a:t>
            </a:r>
          </a:p>
          <a:p>
            <a:pPr>
              <a:lnSpc>
                <a:spcPct val="90000"/>
              </a:lnSpc>
            </a:pPr>
            <a:r>
              <a:rPr lang="en-GB" sz="2300"/>
              <a:t>Speeding</a:t>
            </a:r>
          </a:p>
          <a:p>
            <a:pPr>
              <a:lnSpc>
                <a:spcPct val="90000"/>
              </a:lnSpc>
            </a:pPr>
            <a:r>
              <a:rPr lang="en-GB" sz="2300"/>
              <a:t>Borrowed things from work</a:t>
            </a:r>
          </a:p>
          <a:p>
            <a:pPr>
              <a:lnSpc>
                <a:spcPct val="90000"/>
              </a:lnSpc>
            </a:pPr>
            <a:r>
              <a:rPr lang="en-GB" sz="2300"/>
              <a:t>Avoid paying fares (bus/entrance)</a:t>
            </a:r>
          </a:p>
          <a:p>
            <a:pPr>
              <a:lnSpc>
                <a:spcPct val="90000"/>
              </a:lnSpc>
            </a:pPr>
            <a:r>
              <a:rPr lang="en-GB" sz="2300"/>
              <a:t>Bring drink into a pub</a:t>
            </a:r>
          </a:p>
          <a:p>
            <a:pPr>
              <a:lnSpc>
                <a:spcPct val="90000"/>
              </a:lnSpc>
            </a:pPr>
            <a:r>
              <a:rPr lang="en-GB" sz="2300"/>
              <a:t>A difference between ‘criminal’ &amp; ‘normal’ or legal or illegal –Now define crime?</a:t>
            </a:r>
          </a:p>
          <a:p>
            <a:pPr>
              <a:lnSpc>
                <a:spcPct val="90000"/>
              </a:lnSpc>
            </a:pPr>
            <a:endParaRPr lang="en-GB" sz="2000"/>
          </a:p>
        </p:txBody>
      </p:sp>
    </p:spTree>
    <p:extLst>
      <p:ext uri="{BB962C8B-B14F-4D97-AF65-F5344CB8AC3E}">
        <p14:creationId xmlns:p14="http://schemas.microsoft.com/office/powerpoint/2010/main" val="25752555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01687"/>
          </a:xfrm>
        </p:spPr>
        <p:txBody>
          <a:bodyPr>
            <a:normAutofit/>
          </a:bodyPr>
          <a:lstStyle/>
          <a:p>
            <a:r>
              <a:rPr lang="en-GB" sz="3200"/>
              <a:t>Defining Crime</a:t>
            </a:r>
          </a:p>
        </p:txBody>
      </p:sp>
      <p:sp>
        <p:nvSpPr>
          <p:cNvPr id="3" name="Content Placeholder 2"/>
          <p:cNvSpPr>
            <a:spLocks noGrp="1"/>
          </p:cNvSpPr>
          <p:nvPr>
            <p:ph idx="1"/>
          </p:nvPr>
        </p:nvSpPr>
        <p:spPr>
          <a:xfrm>
            <a:off x="457200" y="1075427"/>
            <a:ext cx="8229600" cy="4441806"/>
          </a:xfrm>
        </p:spPr>
        <p:txBody>
          <a:bodyPr vert="horz" lIns="91440" tIns="45720" rIns="91440" bIns="45720" rtlCol="0" anchor="t">
            <a:normAutofit lnSpcReduction="10000"/>
          </a:bodyPr>
          <a:lstStyle/>
          <a:p>
            <a:r>
              <a:rPr lang="en-GB" sz="2800"/>
              <a:t>Major area of public policy, political debate &amp; society </a:t>
            </a:r>
          </a:p>
          <a:p>
            <a:r>
              <a:rPr lang="en-GB" sz="2800"/>
              <a:t>Seen as a sign of underlying issues in society</a:t>
            </a:r>
          </a:p>
          <a:p>
            <a:pPr lvl="1"/>
            <a:r>
              <a:rPr lang="en-GB" sz="2400"/>
              <a:t>Poverty / cost of living/ unemployment / strikes</a:t>
            </a:r>
          </a:p>
          <a:p>
            <a:r>
              <a:rPr lang="en-GB" sz="2800"/>
              <a:t>What makes people commit crime?</a:t>
            </a:r>
          </a:p>
          <a:p>
            <a:r>
              <a:rPr lang="en-GB" sz="2800"/>
              <a:t>Crime rates up /down</a:t>
            </a:r>
          </a:p>
          <a:p>
            <a:r>
              <a:rPr lang="en-GB" sz="2800"/>
              <a:t>How should offenders be dealt with?</a:t>
            </a:r>
          </a:p>
          <a:p>
            <a:r>
              <a:rPr lang="en-GB" sz="2800"/>
              <a:t>Fear of crime</a:t>
            </a:r>
          </a:p>
          <a:p>
            <a:r>
              <a:rPr lang="en-GB" sz="2800"/>
              <a:t>All used to try and measure and understand?</a:t>
            </a:r>
          </a:p>
        </p:txBody>
      </p:sp>
    </p:spTree>
    <p:extLst>
      <p:ext uri="{BB962C8B-B14F-4D97-AF65-F5344CB8AC3E}">
        <p14:creationId xmlns:p14="http://schemas.microsoft.com/office/powerpoint/2010/main" val="3198145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96912"/>
          </a:xfrm>
        </p:spPr>
        <p:txBody>
          <a:bodyPr>
            <a:normAutofit/>
          </a:bodyPr>
          <a:lstStyle/>
          <a:p>
            <a:r>
              <a:rPr lang="en-GB" sz="3200"/>
              <a:t>Crime &amp; Criminal Law</a:t>
            </a:r>
          </a:p>
        </p:txBody>
      </p:sp>
      <p:sp>
        <p:nvSpPr>
          <p:cNvPr id="3" name="Content Placeholder 2"/>
          <p:cNvSpPr>
            <a:spLocks noGrp="1"/>
          </p:cNvSpPr>
          <p:nvPr>
            <p:ph idx="1"/>
          </p:nvPr>
        </p:nvSpPr>
        <p:spPr>
          <a:xfrm>
            <a:off x="457200" y="1123950"/>
            <a:ext cx="8229600" cy="4393283"/>
          </a:xfrm>
        </p:spPr>
        <p:txBody>
          <a:bodyPr>
            <a:normAutofit/>
          </a:bodyPr>
          <a:lstStyle/>
          <a:p>
            <a:r>
              <a:rPr lang="en-GB" sz="2800"/>
              <a:t>Crime = ‘something that is against the criminal law’</a:t>
            </a:r>
          </a:p>
          <a:p>
            <a:r>
              <a:rPr lang="en-GB" sz="2800" i="1"/>
              <a:t>Mala In Se – Wrong or evil in itself. </a:t>
            </a:r>
          </a:p>
          <a:p>
            <a:r>
              <a:rPr lang="en-GB" sz="2800"/>
              <a:t>“Black-letter Law” – term to state well established rules</a:t>
            </a:r>
          </a:p>
          <a:p>
            <a:r>
              <a:rPr lang="en-GB" sz="2800"/>
              <a:t>Crimes that are seen as ‘real’ crimes</a:t>
            </a:r>
          </a:p>
        </p:txBody>
      </p:sp>
    </p:spTree>
    <p:extLst>
      <p:ext uri="{BB962C8B-B14F-4D97-AF65-F5344CB8AC3E}">
        <p14:creationId xmlns:p14="http://schemas.microsoft.com/office/powerpoint/2010/main" val="22231246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4673"/>
          </a:xfrm>
        </p:spPr>
        <p:txBody>
          <a:bodyPr>
            <a:normAutofit/>
          </a:bodyPr>
          <a:lstStyle/>
          <a:p>
            <a:r>
              <a:rPr lang="en-GB" sz="3200"/>
              <a:t>Crime</a:t>
            </a:r>
          </a:p>
        </p:txBody>
      </p:sp>
      <p:sp>
        <p:nvSpPr>
          <p:cNvPr id="3" name="Content Placeholder 2"/>
          <p:cNvSpPr>
            <a:spLocks noGrp="1"/>
          </p:cNvSpPr>
          <p:nvPr>
            <p:ph idx="1"/>
          </p:nvPr>
        </p:nvSpPr>
        <p:spPr/>
        <p:txBody>
          <a:bodyPr/>
          <a:lstStyle/>
          <a:p>
            <a:r>
              <a:rPr lang="en-GB" i="1"/>
              <a:t>Mala In Se vs. Malum Prohibitum – </a:t>
            </a:r>
          </a:p>
          <a:p>
            <a:pPr lvl="1"/>
            <a:r>
              <a:rPr lang="en-GB" i="1"/>
              <a:t>Law reference to an act that is unlawful by virtue of statute</a:t>
            </a:r>
            <a:endParaRPr lang="en-GB"/>
          </a:p>
          <a:p>
            <a:r>
              <a:rPr lang="en-GB"/>
              <a:t>Breaking ‘morals’ or morally wrong.</a:t>
            </a:r>
          </a:p>
          <a:p>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849313"/>
          </a:xfrm>
        </p:spPr>
        <p:txBody>
          <a:bodyPr>
            <a:normAutofit fontScale="90000"/>
          </a:bodyPr>
          <a:lstStyle/>
          <a:p>
            <a:br>
              <a:rPr lang="en-GB" sz="3200"/>
            </a:br>
            <a:r>
              <a:rPr lang="en-GB" sz="3200"/>
              <a:t>Crime &amp; Criminal Law</a:t>
            </a:r>
            <a:br>
              <a:rPr lang="en-GB" sz="3200"/>
            </a:br>
            <a:r>
              <a:rPr lang="en-GB" sz="2000" i="1"/>
              <a:t>Mala In Se vs. Malum Prohibitum</a:t>
            </a:r>
            <a:br>
              <a:rPr lang="en-GB" sz="3200"/>
            </a:br>
            <a:endParaRPr lang="en-GB" sz="3200"/>
          </a:p>
        </p:txBody>
      </p:sp>
      <p:sp>
        <p:nvSpPr>
          <p:cNvPr id="3" name="Content Placeholder 2"/>
          <p:cNvSpPr>
            <a:spLocks noGrp="1"/>
          </p:cNvSpPr>
          <p:nvPr>
            <p:ph idx="1"/>
          </p:nvPr>
        </p:nvSpPr>
        <p:spPr>
          <a:xfrm>
            <a:off x="457200" y="1123950"/>
            <a:ext cx="8229600" cy="4393283"/>
          </a:xfrm>
        </p:spPr>
        <p:txBody>
          <a:bodyPr>
            <a:normAutofit lnSpcReduction="10000"/>
          </a:bodyPr>
          <a:lstStyle/>
          <a:p>
            <a:r>
              <a:rPr lang="en-GB" sz="2800"/>
              <a:t>Crime = ‘something that is against the criminal law’</a:t>
            </a:r>
          </a:p>
          <a:p>
            <a:r>
              <a:rPr lang="en-GB" sz="2800" i="1"/>
              <a:t>Mala In Se – Wrong or evil in itself. </a:t>
            </a:r>
            <a:endParaRPr lang="en-GB" sz="2800"/>
          </a:p>
          <a:p>
            <a:r>
              <a:rPr lang="en-GB" sz="2800"/>
              <a:t>Crimes that are seen as ‘real’ crimes</a:t>
            </a:r>
          </a:p>
          <a:p>
            <a:r>
              <a:rPr lang="en-GB" sz="3200" i="1"/>
              <a:t>Malum Prohibitum – </a:t>
            </a:r>
            <a:r>
              <a:rPr lang="en-GB" i="1"/>
              <a:t>law that is unlawful but not always known </a:t>
            </a:r>
          </a:p>
          <a:p>
            <a:pPr lvl="1"/>
            <a:r>
              <a:rPr lang="en-GB" i="1"/>
              <a:t>Law reference to an act that is unlawful by virtue of statute</a:t>
            </a:r>
            <a:endParaRPr lang="en-GB"/>
          </a:p>
          <a:p>
            <a:r>
              <a:rPr lang="en-GB"/>
              <a:t>Breaking ‘morals’ or morally wrong.</a:t>
            </a:r>
          </a:p>
          <a:p>
            <a:endParaRPr lang="en-GB" sz="2800"/>
          </a:p>
        </p:txBody>
      </p:sp>
    </p:spTree>
    <p:extLst>
      <p:ext uri="{BB962C8B-B14F-4D97-AF65-F5344CB8AC3E}">
        <p14:creationId xmlns:p14="http://schemas.microsoft.com/office/powerpoint/2010/main" val="27521999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7679C-B557-53E7-D743-23A3CDD25F90}"/>
              </a:ext>
            </a:extLst>
          </p:cNvPr>
          <p:cNvSpPr>
            <a:spLocks noGrp="1"/>
          </p:cNvSpPr>
          <p:nvPr>
            <p:ph type="title"/>
          </p:nvPr>
        </p:nvSpPr>
        <p:spPr>
          <a:xfrm>
            <a:off x="457200" y="274638"/>
            <a:ext cx="8229600" cy="527220"/>
          </a:xfrm>
        </p:spPr>
        <p:txBody>
          <a:bodyPr>
            <a:normAutofit fontScale="90000"/>
          </a:bodyPr>
          <a:lstStyle/>
          <a:p>
            <a:r>
              <a:rPr lang="en-GB" sz="3200"/>
              <a:t>History </a:t>
            </a:r>
          </a:p>
        </p:txBody>
      </p:sp>
      <p:sp>
        <p:nvSpPr>
          <p:cNvPr id="3" name="Content Placeholder 2">
            <a:extLst>
              <a:ext uri="{FF2B5EF4-FFF2-40B4-BE49-F238E27FC236}">
                <a16:creationId xmlns:a16="http://schemas.microsoft.com/office/drawing/2014/main" id="{4F5FE249-A9BF-5846-0702-78D00305CD13}"/>
              </a:ext>
            </a:extLst>
          </p:cNvPr>
          <p:cNvSpPr>
            <a:spLocks noGrp="1"/>
          </p:cNvSpPr>
          <p:nvPr>
            <p:ph idx="1"/>
          </p:nvPr>
        </p:nvSpPr>
        <p:spPr>
          <a:xfrm>
            <a:off x="457200" y="998806"/>
            <a:ext cx="8229600" cy="4518427"/>
          </a:xfrm>
        </p:spPr>
        <p:txBody>
          <a:bodyPr>
            <a:normAutofit lnSpcReduction="10000"/>
          </a:bodyPr>
          <a:lstStyle/>
          <a:p>
            <a:r>
              <a:rPr lang="en-GB" sz="2800"/>
              <a:t>USA prohibition - National Prohibition Act passed in 1919 to 1933 -  banned production / sale of alcohol. The Act neither prevented the manufacture nor the sale of alcohol.</a:t>
            </a:r>
          </a:p>
          <a:p>
            <a:r>
              <a:rPr lang="en-GB" sz="2800"/>
              <a:t>The Abortion Act 1967 made it possible for women, under specific circumstances, to have a pregnancy terminated. Prior to 1967 abortion was illegal.</a:t>
            </a:r>
          </a:p>
          <a:p>
            <a:r>
              <a:rPr lang="en-GB" sz="2800"/>
              <a:t>Smoking in pubs banned in Wales since April 2007</a:t>
            </a:r>
          </a:p>
        </p:txBody>
      </p:sp>
    </p:spTree>
    <p:extLst>
      <p:ext uri="{BB962C8B-B14F-4D97-AF65-F5344CB8AC3E}">
        <p14:creationId xmlns:p14="http://schemas.microsoft.com/office/powerpoint/2010/main" val="23068130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05C57-8561-C84B-FC40-01DD81CBB18F}"/>
              </a:ext>
            </a:extLst>
          </p:cNvPr>
          <p:cNvSpPr>
            <a:spLocks noGrp="1"/>
          </p:cNvSpPr>
          <p:nvPr>
            <p:ph type="title"/>
          </p:nvPr>
        </p:nvSpPr>
        <p:spPr/>
        <p:txBody>
          <a:bodyPr/>
          <a:lstStyle/>
          <a:p>
            <a:r>
              <a:rPr lang="en-GB"/>
              <a:t>Task</a:t>
            </a:r>
          </a:p>
        </p:txBody>
      </p:sp>
      <p:sp>
        <p:nvSpPr>
          <p:cNvPr id="3" name="Content Placeholder 2">
            <a:extLst>
              <a:ext uri="{FF2B5EF4-FFF2-40B4-BE49-F238E27FC236}">
                <a16:creationId xmlns:a16="http://schemas.microsoft.com/office/drawing/2014/main" id="{EC04FA66-4CAE-E7C3-175D-39D81F0F5E24}"/>
              </a:ext>
            </a:extLst>
          </p:cNvPr>
          <p:cNvSpPr>
            <a:spLocks noGrp="1"/>
          </p:cNvSpPr>
          <p:nvPr>
            <p:ph idx="1"/>
          </p:nvPr>
        </p:nvSpPr>
        <p:spPr/>
        <p:txBody>
          <a:bodyPr vert="horz" lIns="91440" tIns="45720" rIns="91440" bIns="45720" rtlCol="0" anchor="t">
            <a:normAutofit/>
          </a:bodyPr>
          <a:lstStyle/>
          <a:p>
            <a:r>
              <a:rPr lang="en-GB"/>
              <a:t>Operation Spanner </a:t>
            </a:r>
          </a:p>
          <a:p>
            <a:r>
              <a:rPr lang="en-GB">
                <a:ea typeface="+mn-lt"/>
                <a:cs typeface="+mn-lt"/>
                <a:hlinkClick r:id="rId2"/>
              </a:rPr>
              <a:t>The Spanner Trust - History of the Spanner Case</a:t>
            </a:r>
          </a:p>
          <a:p>
            <a:endParaRPr lang="en-GB">
              <a:ea typeface="+mn-lt"/>
              <a:cs typeface="+mn-lt"/>
            </a:endParaRPr>
          </a:p>
          <a:p>
            <a:r>
              <a:rPr lang="en-GB">
                <a:ea typeface="+mn-lt"/>
                <a:cs typeface="+mn-lt"/>
                <a:hlinkClick r:id="rId3"/>
              </a:rPr>
              <a:t>Operation Spanner | Exhibition: Protest and Progress | Herts Memories</a:t>
            </a:r>
            <a:endParaRPr lang="en-GB">
              <a:ea typeface="+mn-lt"/>
              <a:cs typeface="+mn-lt"/>
            </a:endParaRPr>
          </a:p>
        </p:txBody>
      </p:sp>
    </p:spTree>
    <p:extLst>
      <p:ext uri="{BB962C8B-B14F-4D97-AF65-F5344CB8AC3E}">
        <p14:creationId xmlns:p14="http://schemas.microsoft.com/office/powerpoint/2010/main" val="40285868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E3D12-6EB5-A652-EC2D-4F6819EBEDBE}"/>
              </a:ext>
            </a:extLst>
          </p:cNvPr>
          <p:cNvSpPr>
            <a:spLocks noGrp="1"/>
          </p:cNvSpPr>
          <p:nvPr>
            <p:ph type="title"/>
          </p:nvPr>
        </p:nvSpPr>
        <p:spPr/>
        <p:txBody>
          <a:bodyPr/>
          <a:lstStyle/>
          <a:p>
            <a:r>
              <a:rPr lang="en-GB">
                <a:ea typeface="+mj-lt"/>
                <a:cs typeface="+mj-lt"/>
              </a:rPr>
              <a:t>Schur 1969</a:t>
            </a:r>
            <a:endParaRPr lang="en-US"/>
          </a:p>
        </p:txBody>
      </p:sp>
      <p:sp>
        <p:nvSpPr>
          <p:cNvPr id="3" name="Content Placeholder 2">
            <a:extLst>
              <a:ext uri="{FF2B5EF4-FFF2-40B4-BE49-F238E27FC236}">
                <a16:creationId xmlns:a16="http://schemas.microsoft.com/office/drawing/2014/main" id="{83C84D37-F0C1-97C8-69F2-7606AD5C4092}"/>
              </a:ext>
            </a:extLst>
          </p:cNvPr>
          <p:cNvSpPr>
            <a:spLocks noGrp="1"/>
          </p:cNvSpPr>
          <p:nvPr>
            <p:ph idx="1"/>
          </p:nvPr>
        </p:nvSpPr>
        <p:spPr/>
        <p:txBody>
          <a:bodyPr vert="horz" lIns="91440" tIns="45720" rIns="91440" bIns="45720" rtlCol="0" anchor="t">
            <a:normAutofit/>
          </a:bodyPr>
          <a:lstStyle/>
          <a:p>
            <a:r>
              <a:rPr lang="en-GB"/>
              <a:t>Observed that if we take the criminal law to be the thing that defines what is criminal, then the very fact that the criminal law varies – often very significantly – from country to country, makes it immediately clear that there is nothing given about crime.</a:t>
            </a:r>
          </a:p>
        </p:txBody>
      </p:sp>
    </p:spTree>
    <p:extLst>
      <p:ext uri="{BB962C8B-B14F-4D97-AF65-F5344CB8AC3E}">
        <p14:creationId xmlns:p14="http://schemas.microsoft.com/office/powerpoint/2010/main" val="42667410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6137C-5ED6-2898-C721-5127FB760494}"/>
              </a:ext>
            </a:extLst>
          </p:cNvPr>
          <p:cNvSpPr>
            <a:spLocks noGrp="1"/>
          </p:cNvSpPr>
          <p:nvPr>
            <p:ph type="title"/>
          </p:nvPr>
        </p:nvSpPr>
        <p:spPr>
          <a:xfrm>
            <a:off x="457200" y="274638"/>
            <a:ext cx="8229600" cy="1143000"/>
          </a:xfrm>
        </p:spPr>
        <p:txBody>
          <a:bodyPr anchor="ctr">
            <a:normAutofit/>
          </a:bodyPr>
          <a:lstStyle/>
          <a:p>
            <a:r>
              <a:rPr lang="en-US" sz="4400"/>
              <a:t>Culture as Crime</a:t>
            </a:r>
            <a:endParaRPr lang="en-GB"/>
          </a:p>
        </p:txBody>
      </p:sp>
      <p:sp>
        <p:nvSpPr>
          <p:cNvPr id="3" name="Content Placeholder 2">
            <a:extLst>
              <a:ext uri="{FF2B5EF4-FFF2-40B4-BE49-F238E27FC236}">
                <a16:creationId xmlns:a16="http://schemas.microsoft.com/office/drawing/2014/main" id="{1BD07EE2-AB01-DB4C-C40B-8303C041D63F}"/>
              </a:ext>
            </a:extLst>
          </p:cNvPr>
          <p:cNvSpPr>
            <a:spLocks noGrp="1"/>
          </p:cNvSpPr>
          <p:nvPr>
            <p:ph sz="half" idx="1"/>
          </p:nvPr>
        </p:nvSpPr>
        <p:spPr>
          <a:xfrm>
            <a:off x="457200" y="1600201"/>
            <a:ext cx="4038600" cy="3989040"/>
          </a:xfrm>
        </p:spPr>
        <p:txBody>
          <a:bodyPr>
            <a:normAutofit/>
          </a:bodyPr>
          <a:lstStyle/>
          <a:p>
            <a:r>
              <a:rPr lang="en-GB"/>
              <a:t>Teds in the 1950s, lower working class</a:t>
            </a:r>
          </a:p>
          <a:p>
            <a:r>
              <a:rPr lang="en-GB"/>
              <a:t>‘mods’ 1950’s working class</a:t>
            </a:r>
          </a:p>
          <a:p>
            <a:r>
              <a:rPr lang="en-GB"/>
              <a:t>Skinheads 1960s, violence </a:t>
            </a:r>
          </a:p>
        </p:txBody>
      </p:sp>
      <p:pic>
        <p:nvPicPr>
          <p:cNvPr id="5" name="Picture 4" descr="A group of men sitting on a bench in front of a fence&#10;&#10;Description automatically generated with low confidence">
            <a:extLst>
              <a:ext uri="{FF2B5EF4-FFF2-40B4-BE49-F238E27FC236}">
                <a16:creationId xmlns:a16="http://schemas.microsoft.com/office/drawing/2014/main" id="{1D6930F8-F846-2166-2A68-F972AD478B7E}"/>
              </a:ext>
            </a:extLst>
          </p:cNvPr>
          <p:cNvPicPr>
            <a:picLocks noChangeAspect="1"/>
          </p:cNvPicPr>
          <p:nvPr/>
        </p:nvPicPr>
        <p:blipFill>
          <a:blip r:embed="rId2"/>
          <a:stretch>
            <a:fillRect/>
          </a:stretch>
        </p:blipFill>
        <p:spPr>
          <a:xfrm>
            <a:off x="5158134" y="1600201"/>
            <a:ext cx="3018732" cy="3989040"/>
          </a:xfrm>
          <a:prstGeom prst="rect">
            <a:avLst/>
          </a:prstGeom>
          <a:noFill/>
        </p:spPr>
      </p:pic>
    </p:spTree>
    <p:extLst>
      <p:ext uri="{BB962C8B-B14F-4D97-AF65-F5344CB8AC3E}">
        <p14:creationId xmlns:p14="http://schemas.microsoft.com/office/powerpoint/2010/main" val="7445521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solidFill>
                  <a:srgbClr val="FF0000"/>
                </a:solidFill>
              </a:rPr>
              <a:t>Discussion</a:t>
            </a:r>
          </a:p>
        </p:txBody>
      </p:sp>
      <p:sp>
        <p:nvSpPr>
          <p:cNvPr id="3" name="Content Placeholder 2"/>
          <p:cNvSpPr>
            <a:spLocks noGrp="1"/>
          </p:cNvSpPr>
          <p:nvPr>
            <p:ph idx="1"/>
          </p:nvPr>
        </p:nvSpPr>
        <p:spPr>
          <a:xfrm>
            <a:off x="457200" y="1448790"/>
            <a:ext cx="8229600" cy="4068443"/>
          </a:xfrm>
        </p:spPr>
        <p:txBody>
          <a:bodyPr/>
          <a:lstStyle/>
          <a:p>
            <a:r>
              <a:rPr lang="en-GB"/>
              <a:t>How would the UK CJS today deal with young people aged 15 to 25 years old who had stolen and damaged some vehicles? </a:t>
            </a:r>
          </a:p>
          <a:p>
            <a:endParaRPr lang="en-GB"/>
          </a:p>
          <a:p>
            <a:r>
              <a:rPr lang="en-GB"/>
              <a:t>Think about how it would have been dealt with in the 1970’s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514C47E7-0A64-C2CE-8BC4-8C5B765C6D4E}"/>
              </a:ext>
            </a:extLst>
          </p:cNvPr>
          <p:cNvSpPr>
            <a:spLocks noGrp="1"/>
          </p:cNvSpPr>
          <p:nvPr>
            <p:ph type="title"/>
          </p:nvPr>
        </p:nvSpPr>
        <p:spPr>
          <a:xfrm>
            <a:off x="457200" y="273050"/>
            <a:ext cx="3008313" cy="1162050"/>
          </a:xfrm>
        </p:spPr>
        <p:txBody>
          <a:bodyPr anchor="b">
            <a:normAutofit/>
          </a:bodyPr>
          <a:lstStyle/>
          <a:p>
            <a:r>
              <a:rPr lang="en-GB" sz="3200"/>
              <a:t>Crime as culture</a:t>
            </a:r>
            <a:endParaRPr lang="en-US" sz="3200"/>
          </a:p>
        </p:txBody>
      </p:sp>
      <p:pic>
        <p:nvPicPr>
          <p:cNvPr id="5" name="Content Placeholder 4" descr="A framed picture of a person&#10;&#10;Description automatically generated with medium confidence">
            <a:extLst>
              <a:ext uri="{FF2B5EF4-FFF2-40B4-BE49-F238E27FC236}">
                <a16:creationId xmlns:a16="http://schemas.microsoft.com/office/drawing/2014/main" id="{DC2EFC61-DB66-1E06-6C8C-144EBEBE3FB7}"/>
              </a:ext>
            </a:extLst>
          </p:cNvPr>
          <p:cNvPicPr>
            <a:picLocks noGrp="1" noChangeAspect="1"/>
          </p:cNvPicPr>
          <p:nvPr>
            <p:ph idx="1"/>
          </p:nvPr>
        </p:nvPicPr>
        <p:blipFill rotWithShape="1">
          <a:blip r:embed="rId3"/>
          <a:srcRect t="24638" r="2" b="1876"/>
          <a:stretch/>
        </p:blipFill>
        <p:spPr>
          <a:xfrm>
            <a:off x="3575050" y="273050"/>
            <a:ext cx="5111750" cy="5172173"/>
          </a:xfrm>
          <a:noFill/>
        </p:spPr>
      </p:pic>
      <p:sp>
        <p:nvSpPr>
          <p:cNvPr id="12" name="Content Placeholder 2">
            <a:extLst>
              <a:ext uri="{FF2B5EF4-FFF2-40B4-BE49-F238E27FC236}">
                <a16:creationId xmlns:a16="http://schemas.microsoft.com/office/drawing/2014/main" id="{E22A7FDD-4E30-A97C-8311-9DA097241CCC}"/>
              </a:ext>
            </a:extLst>
          </p:cNvPr>
          <p:cNvSpPr>
            <a:spLocks noGrp="1"/>
          </p:cNvSpPr>
          <p:nvPr>
            <p:ph type="body" sz="half" idx="2"/>
          </p:nvPr>
        </p:nvSpPr>
        <p:spPr>
          <a:xfrm>
            <a:off x="457200" y="1435101"/>
            <a:ext cx="3008313" cy="2129510"/>
          </a:xfrm>
        </p:spPr>
        <p:txBody>
          <a:bodyPr>
            <a:normAutofit/>
          </a:bodyPr>
          <a:lstStyle/>
          <a:p>
            <a:r>
              <a:rPr lang="en-GB" sz="2800"/>
              <a:t>Marcus Harvey’s portrait of Myra Hindley 1995</a:t>
            </a:r>
            <a:endParaRPr lang="en-US" sz="2800"/>
          </a:p>
        </p:txBody>
      </p:sp>
    </p:spTree>
    <p:extLst>
      <p:ext uri="{BB962C8B-B14F-4D97-AF65-F5344CB8AC3E}">
        <p14:creationId xmlns:p14="http://schemas.microsoft.com/office/powerpoint/2010/main" val="21568627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up of coffee">
            <a:extLst>
              <a:ext uri="{FF2B5EF4-FFF2-40B4-BE49-F238E27FC236}">
                <a16:creationId xmlns:a16="http://schemas.microsoft.com/office/drawing/2014/main" id="{21AD79D5-0BD2-52FD-B6F1-6BEA2422498C}"/>
              </a:ext>
            </a:extLst>
          </p:cNvPr>
          <p:cNvPicPr>
            <a:picLocks noChangeAspect="1"/>
          </p:cNvPicPr>
          <p:nvPr/>
        </p:nvPicPr>
        <p:blipFill rotWithShape="1">
          <a:blip r:embed="rId2">
            <a:extLst>
              <a:ext uri="{28A0092B-C50C-407E-A947-70E740481C1C}">
                <a14:useLocalDpi xmlns:a14="http://schemas.microsoft.com/office/drawing/2010/main" val="0"/>
              </a:ext>
            </a:extLst>
          </a:blip>
          <a:srcRect r="11334"/>
          <a:stretch/>
        </p:blipFill>
        <p:spPr>
          <a:xfrm>
            <a:off x="20" y="10"/>
            <a:ext cx="9143980" cy="6857990"/>
          </a:xfrm>
          <a:prstGeom prst="rect">
            <a:avLst/>
          </a:prstGeom>
          <a:noFill/>
        </p:spPr>
      </p:pic>
    </p:spTree>
    <p:extLst>
      <p:ext uri="{BB962C8B-B14F-4D97-AF65-F5344CB8AC3E}">
        <p14:creationId xmlns:p14="http://schemas.microsoft.com/office/powerpoint/2010/main" val="29961051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09585"/>
          </a:xfrm>
        </p:spPr>
        <p:txBody>
          <a:bodyPr/>
          <a:lstStyle/>
          <a:p>
            <a:r>
              <a:rPr lang="en-GB"/>
              <a:t>Causes of crime</a:t>
            </a:r>
          </a:p>
        </p:txBody>
      </p:sp>
      <p:sp>
        <p:nvSpPr>
          <p:cNvPr id="3" name="Content Placeholder 2"/>
          <p:cNvSpPr>
            <a:spLocks noGrp="1"/>
          </p:cNvSpPr>
          <p:nvPr>
            <p:ph idx="1"/>
          </p:nvPr>
        </p:nvSpPr>
        <p:spPr>
          <a:xfrm>
            <a:off x="457200" y="1169233"/>
            <a:ext cx="8229600" cy="4348000"/>
          </a:xfrm>
        </p:spPr>
        <p:txBody>
          <a:bodyPr/>
          <a:lstStyle/>
          <a:p>
            <a:r>
              <a:rPr lang="en-GB"/>
              <a:t>Classicism Perspective 18</a:t>
            </a:r>
            <a:r>
              <a:rPr lang="en-GB" baseline="30000"/>
              <a:t>th</a:t>
            </a:r>
            <a:r>
              <a:rPr lang="en-GB"/>
              <a:t> Century</a:t>
            </a:r>
          </a:p>
          <a:p>
            <a:r>
              <a:rPr lang="en-GB"/>
              <a:t> Countries were changing  </a:t>
            </a:r>
          </a:p>
          <a:p>
            <a:r>
              <a:rPr lang="en-GB"/>
              <a:t>Laws were widely inconsistent and applied to inconsistently</a:t>
            </a:r>
          </a:p>
          <a:p>
            <a:r>
              <a:rPr lang="en-GB"/>
              <a:t>Judges lacked training</a:t>
            </a:r>
          </a:p>
          <a:p>
            <a:r>
              <a:rPr lang="en-GB"/>
              <a:t>Some crimes ignored or sentencing to harsh/soft</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4614"/>
          </a:xfrm>
        </p:spPr>
        <p:txBody>
          <a:bodyPr/>
          <a:lstStyle/>
          <a:p>
            <a:r>
              <a:rPr lang="en-GB"/>
              <a:t>Classicism Perspective</a:t>
            </a:r>
          </a:p>
        </p:txBody>
      </p:sp>
      <p:sp>
        <p:nvSpPr>
          <p:cNvPr id="3" name="Content Placeholder 2"/>
          <p:cNvSpPr>
            <a:spLocks noGrp="1"/>
          </p:cNvSpPr>
          <p:nvPr>
            <p:ph idx="1"/>
          </p:nvPr>
        </p:nvSpPr>
        <p:spPr>
          <a:xfrm>
            <a:off x="457200" y="1154243"/>
            <a:ext cx="8229600" cy="4362990"/>
          </a:xfrm>
        </p:spPr>
        <p:txBody>
          <a:bodyPr>
            <a:normAutofit lnSpcReduction="10000"/>
          </a:bodyPr>
          <a:lstStyle/>
          <a:p>
            <a:r>
              <a:rPr lang="en-GB" sz="2800"/>
              <a:t>Theorists –</a:t>
            </a:r>
          </a:p>
          <a:p>
            <a:pPr lvl="1"/>
            <a:r>
              <a:rPr lang="en-GB" sz="2000"/>
              <a:t>Cesare Beccaria	   John Locke    Jeremy Bentham </a:t>
            </a:r>
          </a:p>
          <a:p>
            <a:r>
              <a:rPr lang="en-GB" sz="2800"/>
              <a:t>Humans were self-interested animals</a:t>
            </a:r>
          </a:p>
          <a:p>
            <a:r>
              <a:rPr lang="en-GB" sz="2800"/>
              <a:t>Rational calculation</a:t>
            </a:r>
          </a:p>
          <a:p>
            <a:r>
              <a:rPr lang="en-GB" sz="2800"/>
              <a:t>Do things for themselves yet understand that some actions will conflict with this. </a:t>
            </a:r>
          </a:p>
          <a:p>
            <a:r>
              <a:rPr lang="en-GB" sz="2800"/>
              <a:t>Argued that having a legal system would deterrent crime happening. </a:t>
            </a:r>
          </a:p>
          <a:p>
            <a:r>
              <a:rPr lang="en-GB" sz="2800"/>
              <a:t>People would be aware of the law and their actions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84779"/>
          </a:xfrm>
        </p:spPr>
        <p:txBody>
          <a:bodyPr>
            <a:normAutofit fontScale="90000"/>
          </a:bodyPr>
          <a:lstStyle/>
          <a:p>
            <a:r>
              <a:rPr lang="en-GB" sz="2800"/>
              <a:t>Problems of Classicism Perspective</a:t>
            </a:r>
          </a:p>
        </p:txBody>
      </p:sp>
      <p:sp>
        <p:nvSpPr>
          <p:cNvPr id="3" name="Content Placeholder 2"/>
          <p:cNvSpPr>
            <a:spLocks noGrp="1"/>
          </p:cNvSpPr>
          <p:nvPr>
            <p:ph idx="1"/>
          </p:nvPr>
        </p:nvSpPr>
        <p:spPr>
          <a:xfrm>
            <a:off x="457200" y="960896"/>
            <a:ext cx="8229600" cy="4556338"/>
          </a:xfrm>
        </p:spPr>
        <p:txBody>
          <a:bodyPr vert="horz" lIns="91440" tIns="45720" rIns="91440" bIns="45720" rtlCol="0" anchor="t">
            <a:normAutofit fontScale="70000" lnSpcReduction="20000"/>
          </a:bodyPr>
          <a:lstStyle/>
          <a:p>
            <a:r>
              <a:rPr lang="en-GB" b="1"/>
              <a:t>Fairness</a:t>
            </a:r>
            <a:r>
              <a:rPr lang="en-GB"/>
              <a:t> – in treating all individuals as rational. </a:t>
            </a:r>
          </a:p>
          <a:p>
            <a:r>
              <a:rPr lang="en-GB"/>
              <a:t>Does not allow for extenuating circumstances  -  mental health / learning difficulties.</a:t>
            </a:r>
          </a:p>
          <a:p>
            <a:r>
              <a:rPr lang="en-GB"/>
              <a:t>Ignores matters of maturity = children should be treated the same way as adults  </a:t>
            </a:r>
          </a:p>
          <a:p>
            <a:r>
              <a:rPr lang="en-GB" b="1"/>
              <a:t>Power</a:t>
            </a:r>
            <a:r>
              <a:rPr lang="en-GB"/>
              <a:t> – principles of rational and free will however, the poorest tend to be more within the CJS</a:t>
            </a:r>
          </a:p>
          <a:p>
            <a:r>
              <a:rPr lang="en-GB"/>
              <a:t>Decisions made on circumstances and socioeconomic class - stealing to feel family compared to corporate steeling</a:t>
            </a:r>
          </a:p>
          <a:p>
            <a:r>
              <a:rPr lang="en-GB"/>
              <a:t>Jeffrey Reiman (1979) once observed, ‘the rich get richer and the poor get prison’</a:t>
            </a:r>
          </a:p>
          <a:p>
            <a:r>
              <a:rPr lang="en-GB"/>
              <a:t>Baroness Michelle Mone - National Crime Agency looking into the £200M contract of government money</a:t>
            </a:r>
          </a:p>
          <a:p>
            <a:endParaRPr lang="en-GB"/>
          </a:p>
          <a:p>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69546"/>
          </a:xfrm>
        </p:spPr>
        <p:txBody>
          <a:bodyPr/>
          <a:lstStyle/>
          <a:p>
            <a:r>
              <a:rPr lang="en-GB"/>
              <a:t>Positivism Criminology</a:t>
            </a:r>
          </a:p>
        </p:txBody>
      </p:sp>
      <p:sp>
        <p:nvSpPr>
          <p:cNvPr id="3" name="Content Placeholder 2"/>
          <p:cNvSpPr>
            <a:spLocks noGrp="1"/>
          </p:cNvSpPr>
          <p:nvPr>
            <p:ph idx="1"/>
          </p:nvPr>
        </p:nvSpPr>
        <p:spPr>
          <a:xfrm>
            <a:off x="457200" y="1289154"/>
            <a:ext cx="8229600" cy="4228079"/>
          </a:xfrm>
        </p:spPr>
        <p:txBody>
          <a:bodyPr/>
          <a:lstStyle/>
          <a:p>
            <a:r>
              <a:rPr lang="en-GB"/>
              <a:t>Challenged in 19</a:t>
            </a:r>
            <a:r>
              <a:rPr lang="en-GB" baseline="30000"/>
              <a:t>th</a:t>
            </a:r>
            <a:r>
              <a:rPr lang="en-GB"/>
              <a:t> Century </a:t>
            </a:r>
          </a:p>
          <a:p>
            <a:r>
              <a:rPr lang="en-GB"/>
              <a:t>Theorist believed that individuals did not possess free will but motivated by factors over which they had no control.</a:t>
            </a:r>
          </a:p>
          <a:p>
            <a:r>
              <a:rPr lang="en-GB"/>
              <a:t>Personality factors</a:t>
            </a:r>
          </a:p>
          <a:p>
            <a:r>
              <a:rPr lang="en-GB"/>
              <a:t>Psychiatric conditions </a:t>
            </a:r>
          </a:p>
          <a:p>
            <a:r>
              <a:rPr lang="en-GB"/>
              <a:t>Abnormalities in chromosomes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4575"/>
          </a:xfrm>
        </p:spPr>
        <p:txBody>
          <a:bodyPr>
            <a:normAutofit/>
          </a:bodyPr>
          <a:lstStyle/>
          <a:p>
            <a:r>
              <a:rPr lang="en-GB" sz="3600"/>
              <a:t>Problems</a:t>
            </a:r>
          </a:p>
        </p:txBody>
      </p:sp>
      <p:sp>
        <p:nvSpPr>
          <p:cNvPr id="3" name="Content Placeholder 2"/>
          <p:cNvSpPr>
            <a:spLocks noGrp="1"/>
          </p:cNvSpPr>
          <p:nvPr>
            <p:ph idx="1"/>
          </p:nvPr>
        </p:nvSpPr>
        <p:spPr>
          <a:xfrm>
            <a:off x="457200" y="1184223"/>
            <a:ext cx="8229600" cy="4333010"/>
          </a:xfrm>
        </p:spPr>
        <p:txBody>
          <a:bodyPr/>
          <a:lstStyle/>
          <a:p>
            <a:r>
              <a:rPr lang="en-GB"/>
              <a:t>No cure for criminality</a:t>
            </a:r>
          </a:p>
          <a:p>
            <a:r>
              <a:rPr lang="en-GB"/>
              <a:t>But treatable – medication, counselling, therapy and re-socialisation to society.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9428E-6F5F-205D-9809-1C4A9DC4800F}"/>
              </a:ext>
            </a:extLst>
          </p:cNvPr>
          <p:cNvSpPr>
            <a:spLocks noGrp="1"/>
          </p:cNvSpPr>
          <p:nvPr>
            <p:ph type="title"/>
          </p:nvPr>
        </p:nvSpPr>
        <p:spPr>
          <a:xfrm>
            <a:off x="457200" y="274638"/>
            <a:ext cx="8229600" cy="562270"/>
          </a:xfrm>
        </p:spPr>
        <p:txBody>
          <a:bodyPr>
            <a:normAutofit/>
          </a:bodyPr>
          <a:lstStyle/>
          <a:p>
            <a:r>
              <a:rPr lang="en-GB" sz="2800"/>
              <a:t>White and Haines (2004)</a:t>
            </a:r>
          </a:p>
        </p:txBody>
      </p:sp>
      <p:pic>
        <p:nvPicPr>
          <p:cNvPr id="5" name="Content Placeholder 4">
            <a:extLst>
              <a:ext uri="{FF2B5EF4-FFF2-40B4-BE49-F238E27FC236}">
                <a16:creationId xmlns:a16="http://schemas.microsoft.com/office/drawing/2014/main" id="{82BE4702-62E4-026E-D7E1-6DEA0EB04408}"/>
              </a:ext>
            </a:extLst>
          </p:cNvPr>
          <p:cNvPicPr>
            <a:picLocks noGrp="1" noChangeAspect="1"/>
          </p:cNvPicPr>
          <p:nvPr>
            <p:ph idx="1"/>
          </p:nvPr>
        </p:nvPicPr>
        <p:blipFill>
          <a:blip r:embed="rId2"/>
          <a:stretch>
            <a:fillRect/>
          </a:stretch>
        </p:blipFill>
        <p:spPr>
          <a:xfrm>
            <a:off x="457200" y="1177871"/>
            <a:ext cx="8229600" cy="4060555"/>
          </a:xfrm>
        </p:spPr>
      </p:pic>
    </p:spTree>
    <p:extLst>
      <p:ext uri="{BB962C8B-B14F-4D97-AF65-F5344CB8AC3E}">
        <p14:creationId xmlns:p14="http://schemas.microsoft.com/office/powerpoint/2010/main" val="40943137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86D8A-56B6-4EF6-9C64-91CDB616AF24}"/>
              </a:ext>
            </a:extLst>
          </p:cNvPr>
          <p:cNvSpPr>
            <a:spLocks noGrp="1"/>
          </p:cNvSpPr>
          <p:nvPr>
            <p:ph type="title"/>
          </p:nvPr>
        </p:nvSpPr>
        <p:spPr>
          <a:xfrm>
            <a:off x="628650" y="414868"/>
            <a:ext cx="7886700" cy="925900"/>
          </a:xfrm>
        </p:spPr>
        <p:txBody>
          <a:bodyPr>
            <a:normAutofit/>
          </a:bodyPr>
          <a:lstStyle/>
          <a:p>
            <a:r>
              <a:rPr lang="en-GB"/>
              <a:t>Criminal Behaviour Theories</a:t>
            </a:r>
          </a:p>
        </p:txBody>
      </p:sp>
      <p:sp>
        <p:nvSpPr>
          <p:cNvPr id="3" name="Content Placeholder 2">
            <a:extLst>
              <a:ext uri="{FF2B5EF4-FFF2-40B4-BE49-F238E27FC236}">
                <a16:creationId xmlns:a16="http://schemas.microsoft.com/office/drawing/2014/main" id="{797B2337-D752-43E4-8616-EA9EFD8010DB}"/>
              </a:ext>
            </a:extLst>
          </p:cNvPr>
          <p:cNvSpPr>
            <a:spLocks noGrp="1"/>
          </p:cNvSpPr>
          <p:nvPr>
            <p:ph idx="1"/>
          </p:nvPr>
        </p:nvSpPr>
        <p:spPr>
          <a:xfrm>
            <a:off x="457200" y="1600201"/>
            <a:ext cx="8229600" cy="3572932"/>
          </a:xfrm>
        </p:spPr>
        <p:txBody>
          <a:bodyPr/>
          <a:lstStyle/>
          <a:p>
            <a:r>
              <a:rPr lang="en-GB"/>
              <a:t>Historically, there are three broad theoretical models of criminal behaviour:</a:t>
            </a:r>
          </a:p>
          <a:p>
            <a:r>
              <a:rPr lang="en-GB"/>
              <a:t>Sociological</a:t>
            </a:r>
          </a:p>
          <a:p>
            <a:r>
              <a:rPr lang="en-GB"/>
              <a:t>Biological</a:t>
            </a:r>
          </a:p>
          <a:p>
            <a:r>
              <a:rPr lang="en-GB"/>
              <a:t>Psychological</a:t>
            </a:r>
          </a:p>
          <a:p>
            <a:endParaRPr lang="en-GB"/>
          </a:p>
        </p:txBody>
      </p:sp>
    </p:spTree>
    <p:extLst>
      <p:ext uri="{BB962C8B-B14F-4D97-AF65-F5344CB8AC3E}">
        <p14:creationId xmlns:p14="http://schemas.microsoft.com/office/powerpoint/2010/main" val="40462553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49624"/>
          </a:xfrm>
        </p:spPr>
        <p:txBody>
          <a:bodyPr>
            <a:normAutofit/>
          </a:bodyPr>
          <a:lstStyle/>
          <a:p>
            <a:r>
              <a:rPr lang="en-GB" sz="3600"/>
              <a:t>Sociological Theories of Crime</a:t>
            </a:r>
          </a:p>
        </p:txBody>
      </p:sp>
      <p:sp>
        <p:nvSpPr>
          <p:cNvPr id="3" name="Content Placeholder 2"/>
          <p:cNvSpPr>
            <a:spLocks noGrp="1"/>
          </p:cNvSpPr>
          <p:nvPr>
            <p:ph idx="1"/>
          </p:nvPr>
        </p:nvSpPr>
        <p:spPr>
          <a:xfrm>
            <a:off x="628650" y="1019331"/>
            <a:ext cx="7886700" cy="4470643"/>
          </a:xfrm>
        </p:spPr>
        <p:txBody>
          <a:bodyPr>
            <a:normAutofit lnSpcReduction="10000"/>
          </a:bodyPr>
          <a:lstStyle/>
          <a:p>
            <a:r>
              <a:rPr lang="en-GB"/>
              <a:t>Sociological approaches suggest that crime is shaped by factors external to the individual: their experiences within the neighbourhood, the peer group, and the family. </a:t>
            </a:r>
          </a:p>
          <a:p>
            <a:r>
              <a:rPr lang="en-GB"/>
              <a:t>Four main sociological theories of deviance exists – Social Strain, Social disorganisation, learning theories and labelling </a:t>
            </a:r>
          </a:p>
        </p:txBody>
      </p:sp>
    </p:spTree>
    <p:extLst>
      <p:ext uri="{BB962C8B-B14F-4D97-AF65-F5344CB8AC3E}">
        <p14:creationId xmlns:p14="http://schemas.microsoft.com/office/powerpoint/2010/main" val="14244006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605643"/>
            <a:ext cx="7886700" cy="878774"/>
          </a:xfrm>
        </p:spPr>
        <p:txBody>
          <a:bodyPr>
            <a:normAutofit fontScale="90000"/>
          </a:bodyPr>
          <a:lstStyle/>
          <a:p>
            <a:br>
              <a:rPr lang="en-GB" b="1"/>
            </a:br>
            <a:r>
              <a:rPr lang="en-GB"/>
              <a:t>Social Strain Theory</a:t>
            </a:r>
            <a:br>
              <a:rPr lang="en-GB"/>
            </a:br>
            <a:endParaRPr lang="en-GB"/>
          </a:p>
        </p:txBody>
      </p:sp>
      <p:sp>
        <p:nvSpPr>
          <p:cNvPr id="3" name="Content Placeholder 2"/>
          <p:cNvSpPr>
            <a:spLocks noGrp="1"/>
          </p:cNvSpPr>
          <p:nvPr>
            <p:ph idx="1"/>
          </p:nvPr>
        </p:nvSpPr>
        <p:spPr>
          <a:xfrm>
            <a:off x="628650" y="1603170"/>
            <a:ext cx="7886700" cy="3886804"/>
          </a:xfrm>
        </p:spPr>
        <p:txBody>
          <a:bodyPr>
            <a:normAutofit fontScale="92500" lnSpcReduction="20000"/>
          </a:bodyPr>
          <a:lstStyle/>
          <a:p>
            <a:r>
              <a:rPr lang="en-GB"/>
              <a:t>Robert K. Merton (1938) </a:t>
            </a:r>
          </a:p>
          <a:p>
            <a:r>
              <a:rPr lang="en-GB"/>
              <a:t>Merton typology of deviance was based on two criteria: </a:t>
            </a:r>
          </a:p>
          <a:p>
            <a:r>
              <a:rPr lang="en-GB"/>
              <a:t>a person’s motivations or obedience to cultural goals; </a:t>
            </a:r>
          </a:p>
          <a:p>
            <a:r>
              <a:rPr lang="en-GB"/>
              <a:t>a person’s belief in how to attain goals. </a:t>
            </a:r>
          </a:p>
          <a:p>
            <a:r>
              <a:rPr lang="en-GB"/>
              <a:t>Five types of deviance based upon these criteria: conformity, innovation, ritualism, retreatism and rebellion. </a:t>
            </a:r>
          </a:p>
        </p:txBody>
      </p:sp>
    </p:spTree>
    <p:extLst>
      <p:ext uri="{BB962C8B-B14F-4D97-AF65-F5344CB8AC3E}">
        <p14:creationId xmlns:p14="http://schemas.microsoft.com/office/powerpoint/2010/main" val="30598269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99526"/>
          </a:xfrm>
        </p:spPr>
        <p:txBody>
          <a:bodyPr>
            <a:normAutofit fontScale="90000"/>
          </a:bodyPr>
          <a:lstStyle/>
          <a:p>
            <a:br>
              <a:rPr lang="en-GB"/>
            </a:br>
            <a:r>
              <a:rPr lang="en-GB"/>
              <a:t>Example </a:t>
            </a:r>
            <a:br>
              <a:rPr lang="en-GB"/>
            </a:br>
            <a:endParaRPr lang="en-GB"/>
          </a:p>
        </p:txBody>
      </p:sp>
      <p:sp>
        <p:nvSpPr>
          <p:cNvPr id="3" name="Content Placeholder 2"/>
          <p:cNvSpPr>
            <a:spLocks noGrp="1"/>
          </p:cNvSpPr>
          <p:nvPr>
            <p:ph idx="1"/>
          </p:nvPr>
        </p:nvSpPr>
        <p:spPr/>
        <p:txBody>
          <a:bodyPr>
            <a:normAutofit/>
          </a:bodyPr>
          <a:lstStyle/>
          <a:p>
            <a:r>
              <a:rPr lang="en-GB"/>
              <a:t>Drug dealers share the accepted cultural value of making money but will not make money through acceptable social values and ways.</a:t>
            </a:r>
          </a:p>
          <a:p>
            <a:r>
              <a:rPr lang="en-GB"/>
              <a:t>Resulting in accepting one norm, but breaking another in order to pursue the first.</a:t>
            </a:r>
          </a:p>
          <a:p>
            <a:endParaRPr lang="en-GB"/>
          </a:p>
        </p:txBody>
      </p:sp>
    </p:spTree>
    <p:extLst>
      <p:ext uri="{BB962C8B-B14F-4D97-AF65-F5344CB8AC3E}">
        <p14:creationId xmlns:p14="http://schemas.microsoft.com/office/powerpoint/2010/main" val="36774624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30200"/>
            <a:ext cx="7886700" cy="1270001"/>
          </a:xfrm>
        </p:spPr>
        <p:txBody>
          <a:bodyPr>
            <a:normAutofit fontScale="90000"/>
          </a:bodyPr>
          <a:lstStyle/>
          <a:p>
            <a:br>
              <a:rPr lang="en-GB"/>
            </a:br>
            <a:r>
              <a:rPr lang="en-GB"/>
              <a:t>Social Strain Theory / The Chicago School</a:t>
            </a:r>
            <a:br>
              <a:rPr lang="en-GB"/>
            </a:br>
            <a:endParaRPr lang="en-GB"/>
          </a:p>
        </p:txBody>
      </p:sp>
      <p:sp>
        <p:nvSpPr>
          <p:cNvPr id="3" name="Content Placeholder 2"/>
          <p:cNvSpPr>
            <a:spLocks noGrp="1"/>
          </p:cNvSpPr>
          <p:nvPr>
            <p:ph idx="1"/>
          </p:nvPr>
        </p:nvSpPr>
        <p:spPr/>
        <p:txBody>
          <a:bodyPr>
            <a:normAutofit/>
          </a:bodyPr>
          <a:lstStyle/>
          <a:p>
            <a:r>
              <a:rPr lang="en-GB"/>
              <a:t>Environment gave birth to social disorganisation </a:t>
            </a:r>
          </a:p>
          <a:p>
            <a:r>
              <a:rPr lang="en-GB"/>
              <a:t>Human behaviour shaped by social structures and physical environment.</a:t>
            </a:r>
          </a:p>
          <a:p>
            <a:r>
              <a:rPr lang="en-GB"/>
              <a:t>Shaw &amp; McKay 1942 mapped areas of the city where delinquents 10 -16 yrs lived.</a:t>
            </a:r>
          </a:p>
          <a:p>
            <a:endParaRPr lang="en-GB"/>
          </a:p>
          <a:p>
            <a:endParaRPr lang="en-GB"/>
          </a:p>
        </p:txBody>
      </p:sp>
    </p:spTree>
    <p:extLst>
      <p:ext uri="{BB962C8B-B14F-4D97-AF65-F5344CB8AC3E}">
        <p14:creationId xmlns:p14="http://schemas.microsoft.com/office/powerpoint/2010/main" val="7092246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641270"/>
            <a:ext cx="7886700" cy="692856"/>
          </a:xfrm>
        </p:spPr>
        <p:txBody>
          <a:bodyPr>
            <a:normAutofit/>
          </a:bodyPr>
          <a:lstStyle/>
          <a:p>
            <a:r>
              <a:rPr lang="en-GB" sz="3600"/>
              <a:t>Chicago School</a:t>
            </a:r>
          </a:p>
        </p:txBody>
      </p:sp>
      <p:sp>
        <p:nvSpPr>
          <p:cNvPr id="3" name="Content Placeholder 2"/>
          <p:cNvSpPr>
            <a:spLocks noGrp="1"/>
          </p:cNvSpPr>
          <p:nvPr>
            <p:ph idx="1"/>
          </p:nvPr>
        </p:nvSpPr>
        <p:spPr>
          <a:xfrm>
            <a:off x="628650" y="1379095"/>
            <a:ext cx="7886700" cy="4110879"/>
          </a:xfrm>
        </p:spPr>
        <p:txBody>
          <a:bodyPr>
            <a:normAutofit/>
          </a:bodyPr>
          <a:lstStyle/>
          <a:p>
            <a:r>
              <a:rPr lang="en-GB"/>
              <a:t>Clifford Shaw and Henry McKay (1942)</a:t>
            </a:r>
          </a:p>
          <a:p>
            <a:r>
              <a:rPr lang="en-GB"/>
              <a:t>Shaw and McKay found that patterns of crime were higher in areas characterised by poor housing, poor health, socio-economic disadvantage. </a:t>
            </a:r>
          </a:p>
          <a:p>
            <a:r>
              <a:rPr lang="en-GB"/>
              <a:t>Suggested that crime was a function of neighbourhood dynamics. </a:t>
            </a:r>
          </a:p>
        </p:txBody>
      </p:sp>
    </p:spTree>
    <p:extLst>
      <p:ext uri="{BB962C8B-B14F-4D97-AF65-F5344CB8AC3E}">
        <p14:creationId xmlns:p14="http://schemas.microsoft.com/office/powerpoint/2010/main" val="3922656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99526"/>
          </a:xfrm>
        </p:spPr>
        <p:txBody>
          <a:bodyPr>
            <a:normAutofit/>
          </a:bodyPr>
          <a:lstStyle/>
          <a:p>
            <a:r>
              <a:rPr lang="en-GB" sz="4000"/>
              <a:t>Shaw and McKay Research </a:t>
            </a:r>
          </a:p>
        </p:txBody>
      </p:sp>
      <p:sp>
        <p:nvSpPr>
          <p:cNvPr id="3" name="Content Placeholder 2"/>
          <p:cNvSpPr>
            <a:spLocks noGrp="1"/>
          </p:cNvSpPr>
          <p:nvPr>
            <p:ph idx="1"/>
          </p:nvPr>
        </p:nvSpPr>
        <p:spPr>
          <a:xfrm>
            <a:off x="457200" y="1334125"/>
            <a:ext cx="8229600" cy="4183108"/>
          </a:xfrm>
        </p:spPr>
        <p:txBody>
          <a:bodyPr>
            <a:normAutofit fontScale="92500"/>
          </a:bodyPr>
          <a:lstStyle/>
          <a:p>
            <a:r>
              <a:rPr lang="en-GB"/>
              <a:t>They looked at immigration in Chicago 1942.</a:t>
            </a:r>
          </a:p>
          <a:p>
            <a:r>
              <a:rPr lang="en-GB"/>
              <a:t>They claimed that areas settled by newly arrived immigrants experienced a breakdown of social norms due to ethnic diversity and rival cultural traditions.</a:t>
            </a:r>
          </a:p>
          <a:p>
            <a:r>
              <a:rPr lang="en-GB"/>
              <a:t>Established organisations were weakened and unable to regulate the behaviour of local youths.</a:t>
            </a:r>
          </a:p>
          <a:p>
            <a:endParaRPr lang="en-GB"/>
          </a:p>
          <a:p>
            <a:endParaRPr lang="en-GB"/>
          </a:p>
          <a:p>
            <a:pPr marL="0" indent="0">
              <a:buNone/>
            </a:pPr>
            <a:endParaRPr lang="en-GB"/>
          </a:p>
        </p:txBody>
      </p:sp>
    </p:spTree>
    <p:extLst>
      <p:ext uri="{BB962C8B-B14F-4D97-AF65-F5344CB8AC3E}">
        <p14:creationId xmlns:p14="http://schemas.microsoft.com/office/powerpoint/2010/main" val="16367171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89664"/>
          </a:xfrm>
        </p:spPr>
        <p:txBody>
          <a:bodyPr>
            <a:normAutofit/>
          </a:bodyPr>
          <a:lstStyle/>
          <a:p>
            <a:r>
              <a:rPr lang="en-GB" sz="3200"/>
              <a:t>Social Disorganisation Theory</a:t>
            </a:r>
          </a:p>
        </p:txBody>
      </p:sp>
      <p:sp>
        <p:nvSpPr>
          <p:cNvPr id="3" name="Content Placeholder 2"/>
          <p:cNvSpPr>
            <a:spLocks noGrp="1"/>
          </p:cNvSpPr>
          <p:nvPr>
            <p:ph idx="1"/>
          </p:nvPr>
        </p:nvSpPr>
        <p:spPr>
          <a:xfrm>
            <a:off x="457200" y="1169233"/>
            <a:ext cx="8229600" cy="4348000"/>
          </a:xfrm>
        </p:spPr>
        <p:txBody>
          <a:bodyPr/>
          <a:lstStyle/>
          <a:p>
            <a:r>
              <a:rPr lang="en-GB"/>
              <a:t>Taken from Chicago School</a:t>
            </a:r>
          </a:p>
          <a:p>
            <a:r>
              <a:rPr lang="en-GB"/>
              <a:t>Relates to ecological theories </a:t>
            </a:r>
          </a:p>
          <a:p>
            <a:r>
              <a:rPr lang="en-GB"/>
              <a:t>Urie Bronfenbrenner (1917 – 2005) </a:t>
            </a:r>
          </a:p>
          <a:p>
            <a:pPr lvl="1"/>
            <a:r>
              <a:rPr lang="en-GB"/>
              <a:t>The human development is shaped by interactions of the environment &amp; individuals</a:t>
            </a:r>
          </a:p>
        </p:txBody>
      </p:sp>
    </p:spTree>
    <p:extLst>
      <p:ext uri="{BB962C8B-B14F-4D97-AF65-F5344CB8AC3E}">
        <p14:creationId xmlns:p14="http://schemas.microsoft.com/office/powerpoint/2010/main" val="13572364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99723"/>
          </a:xfrm>
        </p:spPr>
        <p:txBody>
          <a:bodyPr>
            <a:normAutofit fontScale="90000"/>
          </a:bodyPr>
          <a:lstStyle/>
          <a:p>
            <a:r>
              <a:rPr lang="en-GB"/>
              <a:t>Learned Theories</a:t>
            </a:r>
          </a:p>
        </p:txBody>
      </p:sp>
      <p:sp>
        <p:nvSpPr>
          <p:cNvPr id="3" name="Content Placeholder 2"/>
          <p:cNvSpPr>
            <a:spLocks noGrp="1"/>
          </p:cNvSpPr>
          <p:nvPr>
            <p:ph idx="1"/>
          </p:nvPr>
        </p:nvSpPr>
        <p:spPr>
          <a:xfrm>
            <a:off x="457200" y="1064302"/>
            <a:ext cx="8229600" cy="4452931"/>
          </a:xfrm>
        </p:spPr>
        <p:txBody>
          <a:bodyPr/>
          <a:lstStyle/>
          <a:p>
            <a:r>
              <a:rPr lang="en-GB"/>
              <a:t>Being surrounded by ‘models’ who engage in antisocial behaviour</a:t>
            </a:r>
          </a:p>
          <a:p>
            <a:r>
              <a:rPr lang="en-GB"/>
              <a:t>Reinforcement of behaviour is not challenged </a:t>
            </a:r>
          </a:p>
          <a:p>
            <a:r>
              <a:rPr lang="en-GB"/>
              <a:t>Environment is not challenged</a:t>
            </a:r>
          </a:p>
          <a:p>
            <a:r>
              <a:rPr lang="en-GB"/>
              <a:t>Rewards are greater than behaviour</a:t>
            </a:r>
          </a:p>
        </p:txBody>
      </p:sp>
    </p:spTree>
    <p:extLst>
      <p:ext uri="{BB962C8B-B14F-4D97-AF65-F5344CB8AC3E}">
        <p14:creationId xmlns:p14="http://schemas.microsoft.com/office/powerpoint/2010/main" val="406039598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5336B-B2E3-4E85-93BB-C38E765E6B79}"/>
              </a:ext>
            </a:extLst>
          </p:cNvPr>
          <p:cNvSpPr>
            <a:spLocks noGrp="1"/>
          </p:cNvSpPr>
          <p:nvPr>
            <p:ph type="title"/>
          </p:nvPr>
        </p:nvSpPr>
        <p:spPr>
          <a:xfrm>
            <a:off x="457200" y="274638"/>
            <a:ext cx="8229600" cy="889144"/>
          </a:xfrm>
        </p:spPr>
        <p:txBody>
          <a:bodyPr>
            <a:normAutofit/>
          </a:bodyPr>
          <a:lstStyle/>
          <a:p>
            <a:r>
              <a:rPr lang="en-GB"/>
              <a:t>Learned Behaviours</a:t>
            </a:r>
          </a:p>
        </p:txBody>
      </p:sp>
      <p:sp>
        <p:nvSpPr>
          <p:cNvPr id="3" name="Content Placeholder 2">
            <a:extLst>
              <a:ext uri="{FF2B5EF4-FFF2-40B4-BE49-F238E27FC236}">
                <a16:creationId xmlns:a16="http://schemas.microsoft.com/office/drawing/2014/main" id="{392FEF19-FACC-40F3-806C-08264B9F9978}"/>
              </a:ext>
            </a:extLst>
          </p:cNvPr>
          <p:cNvSpPr>
            <a:spLocks noGrp="1"/>
          </p:cNvSpPr>
          <p:nvPr>
            <p:ph idx="1"/>
          </p:nvPr>
        </p:nvSpPr>
        <p:spPr>
          <a:xfrm>
            <a:off x="457200" y="1163783"/>
            <a:ext cx="8229600" cy="4037804"/>
          </a:xfrm>
        </p:spPr>
        <p:txBody>
          <a:bodyPr>
            <a:normAutofit fontScale="92500" lnSpcReduction="10000"/>
          </a:bodyPr>
          <a:lstStyle/>
          <a:p>
            <a:pPr marL="0" indent="0">
              <a:buNone/>
            </a:pPr>
            <a:r>
              <a:rPr lang="en-GB"/>
              <a:t>Learned behaviours that are normal</a:t>
            </a:r>
          </a:p>
          <a:p>
            <a:pPr marL="0" indent="0">
              <a:buNone/>
            </a:pPr>
            <a:r>
              <a:rPr lang="en-GB"/>
              <a:t>Surround self by violence and aggression individuals are more likely to become violent</a:t>
            </a:r>
          </a:p>
          <a:p>
            <a:pPr marL="0" indent="0">
              <a:buNone/>
            </a:pPr>
            <a:r>
              <a:rPr lang="en-GB"/>
              <a:t>April Jones Murder (01/10/2012) Mark Bridger evidence of child abuse images before the murder  on laptop. </a:t>
            </a:r>
          </a:p>
          <a:p>
            <a:pPr marL="0" indent="0">
              <a:buNone/>
            </a:pPr>
            <a:endParaRPr lang="en-GB"/>
          </a:p>
          <a:p>
            <a:pPr marL="0" indent="0">
              <a:buNone/>
            </a:pPr>
            <a:r>
              <a:rPr lang="en-GB"/>
              <a:t>ACE’s – to be discussed again.</a:t>
            </a:r>
          </a:p>
          <a:p>
            <a:pPr>
              <a:buNone/>
            </a:pPr>
            <a:endParaRPr lang="en-GB"/>
          </a:p>
        </p:txBody>
      </p:sp>
    </p:spTree>
    <p:extLst>
      <p:ext uri="{BB962C8B-B14F-4D97-AF65-F5344CB8AC3E}">
        <p14:creationId xmlns:p14="http://schemas.microsoft.com/office/powerpoint/2010/main" val="3827810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Labelling Theory </a:t>
            </a:r>
          </a:p>
        </p:txBody>
      </p:sp>
      <p:sp>
        <p:nvSpPr>
          <p:cNvPr id="3" name="Content Placeholder 2"/>
          <p:cNvSpPr>
            <a:spLocks noGrp="1"/>
          </p:cNvSpPr>
          <p:nvPr>
            <p:ph idx="1"/>
          </p:nvPr>
        </p:nvSpPr>
        <p:spPr/>
        <p:txBody>
          <a:bodyPr/>
          <a:lstStyle/>
          <a:p>
            <a:r>
              <a:rPr lang="en-GB"/>
              <a:t>Early 20</a:t>
            </a:r>
            <a:r>
              <a:rPr lang="en-GB" baseline="30000"/>
              <a:t>th</a:t>
            </a:r>
            <a:r>
              <a:rPr lang="en-GB"/>
              <a:t> Century social psychology</a:t>
            </a:r>
          </a:p>
          <a:p>
            <a:r>
              <a:rPr lang="en-GB"/>
              <a:t>Individual’s self-evaluation was how other people reacted to them.</a:t>
            </a:r>
          </a:p>
          <a:p>
            <a:r>
              <a:rPr lang="en-GB"/>
              <a:t>Society creates criminals</a:t>
            </a:r>
          </a:p>
          <a:p>
            <a:r>
              <a:rPr lang="en-GB"/>
              <a:t>Self-perception ‘bad’ / ‘good’ associate with others of similar behaviour </a:t>
            </a:r>
          </a:p>
        </p:txBody>
      </p:sp>
    </p:spTree>
    <p:extLst>
      <p:ext uri="{BB962C8B-B14F-4D97-AF65-F5344CB8AC3E}">
        <p14:creationId xmlns:p14="http://schemas.microsoft.com/office/powerpoint/2010/main" val="130715748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81D5D-E47F-4678-B3FA-2C391A866EC2}"/>
              </a:ext>
            </a:extLst>
          </p:cNvPr>
          <p:cNvSpPr>
            <a:spLocks noGrp="1"/>
          </p:cNvSpPr>
          <p:nvPr>
            <p:ph type="title"/>
          </p:nvPr>
        </p:nvSpPr>
        <p:spPr/>
        <p:txBody>
          <a:bodyPr>
            <a:normAutofit fontScale="90000"/>
          </a:bodyPr>
          <a:lstStyle/>
          <a:p>
            <a:r>
              <a:rPr lang="en-GB" b="1"/>
              <a:t>Psychological theories of crime</a:t>
            </a:r>
            <a:endParaRPr lang="en-GB"/>
          </a:p>
        </p:txBody>
      </p:sp>
      <p:sp>
        <p:nvSpPr>
          <p:cNvPr id="3" name="Content Placeholder 2">
            <a:extLst>
              <a:ext uri="{FF2B5EF4-FFF2-40B4-BE49-F238E27FC236}">
                <a16:creationId xmlns:a16="http://schemas.microsoft.com/office/drawing/2014/main" id="{BE619CEC-847F-478A-BF41-E793139C50C0}"/>
              </a:ext>
            </a:extLst>
          </p:cNvPr>
          <p:cNvSpPr>
            <a:spLocks noGrp="1"/>
          </p:cNvSpPr>
          <p:nvPr>
            <p:ph idx="1"/>
          </p:nvPr>
        </p:nvSpPr>
        <p:spPr/>
        <p:txBody>
          <a:bodyPr vert="horz" lIns="91440" tIns="45720" rIns="91440" bIns="45720" rtlCol="0" anchor="t">
            <a:normAutofit/>
          </a:bodyPr>
          <a:lstStyle/>
          <a:p>
            <a:r>
              <a:rPr lang="en-GB"/>
              <a:t>A lack of psychological development. </a:t>
            </a:r>
          </a:p>
          <a:p>
            <a:r>
              <a:rPr lang="en-GB"/>
              <a:t>Criminals thinking process is different: </a:t>
            </a:r>
          </a:p>
          <a:p>
            <a:r>
              <a:rPr lang="en-GB"/>
              <a:t>Thinking processes</a:t>
            </a:r>
          </a:p>
          <a:p>
            <a:r>
              <a:rPr lang="en-GB"/>
              <a:t>Thought process</a:t>
            </a:r>
          </a:p>
          <a:p>
            <a:r>
              <a:rPr lang="en-GB"/>
              <a:t>Feelings</a:t>
            </a:r>
          </a:p>
          <a:p>
            <a:endParaRPr lang="en-GB" sz="1200">
              <a:ea typeface="+mn-lt"/>
              <a:cs typeface="+mn-lt"/>
            </a:endParaRPr>
          </a:p>
          <a:p>
            <a:r>
              <a:rPr lang="en-GB" sz="2000">
                <a:ea typeface="+mn-lt"/>
                <a:cs typeface="+mn-lt"/>
              </a:rPr>
              <a:t>Valdo </a:t>
            </a:r>
            <a:r>
              <a:rPr lang="en-GB" sz="2000" err="1">
                <a:ea typeface="+mn-lt"/>
                <a:cs typeface="+mn-lt"/>
              </a:rPr>
              <a:t>Calocane</a:t>
            </a:r>
            <a:r>
              <a:rPr lang="en-GB" sz="2000">
                <a:ea typeface="+mn-lt"/>
                <a:cs typeface="+mn-lt"/>
              </a:rPr>
              <a:t> – killed3 Nottingham 2023</a:t>
            </a:r>
            <a:endParaRPr lang="en-GB" sz="2000"/>
          </a:p>
          <a:p>
            <a:endParaRPr lang="en-GB" sz="2000"/>
          </a:p>
          <a:p>
            <a:endParaRPr lang="en-GB"/>
          </a:p>
        </p:txBody>
      </p:sp>
      <p:pic>
        <p:nvPicPr>
          <p:cNvPr id="5" name="Picture 4" descr="A collage of people&#10;&#10;Description automatically generated">
            <a:extLst>
              <a:ext uri="{FF2B5EF4-FFF2-40B4-BE49-F238E27FC236}">
                <a16:creationId xmlns:a16="http://schemas.microsoft.com/office/drawing/2014/main" id="{4499323E-1982-B798-BB91-C8F9AA8ED02E}"/>
              </a:ext>
            </a:extLst>
          </p:cNvPr>
          <p:cNvPicPr>
            <a:picLocks noChangeAspect="1"/>
          </p:cNvPicPr>
          <p:nvPr/>
        </p:nvPicPr>
        <p:blipFill>
          <a:blip r:embed="rId3"/>
          <a:stretch>
            <a:fillRect/>
          </a:stretch>
        </p:blipFill>
        <p:spPr>
          <a:xfrm>
            <a:off x="5778171" y="3227268"/>
            <a:ext cx="2562225" cy="1381125"/>
          </a:xfrm>
          <a:prstGeom prst="rect">
            <a:avLst/>
          </a:prstGeom>
        </p:spPr>
      </p:pic>
    </p:spTree>
    <p:extLst>
      <p:ext uri="{BB962C8B-B14F-4D97-AF65-F5344CB8AC3E}">
        <p14:creationId xmlns:p14="http://schemas.microsoft.com/office/powerpoint/2010/main" val="353685216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C97ED-CE02-483B-BFB1-872A8EA7DFC0}"/>
              </a:ext>
            </a:extLst>
          </p:cNvPr>
          <p:cNvSpPr>
            <a:spLocks noGrp="1"/>
          </p:cNvSpPr>
          <p:nvPr>
            <p:ph type="title"/>
          </p:nvPr>
        </p:nvSpPr>
        <p:spPr>
          <a:xfrm>
            <a:off x="457200" y="431799"/>
            <a:ext cx="8229600" cy="1123869"/>
          </a:xfrm>
        </p:spPr>
        <p:txBody>
          <a:bodyPr>
            <a:normAutofit fontScale="90000"/>
          </a:bodyPr>
          <a:lstStyle/>
          <a:p>
            <a:br>
              <a:rPr lang="en-GB"/>
            </a:br>
            <a:r>
              <a:rPr lang="en-GB"/>
              <a:t>Psychological development </a:t>
            </a:r>
            <a:br>
              <a:rPr lang="en-GB"/>
            </a:br>
            <a:endParaRPr lang="en-GB"/>
          </a:p>
        </p:txBody>
      </p:sp>
      <p:sp>
        <p:nvSpPr>
          <p:cNvPr id="3" name="Content Placeholder 2">
            <a:extLst>
              <a:ext uri="{FF2B5EF4-FFF2-40B4-BE49-F238E27FC236}">
                <a16:creationId xmlns:a16="http://schemas.microsoft.com/office/drawing/2014/main" id="{FF8C6C27-581A-4172-8D3D-3853256E9744}"/>
              </a:ext>
            </a:extLst>
          </p:cNvPr>
          <p:cNvSpPr>
            <a:spLocks noGrp="1"/>
          </p:cNvSpPr>
          <p:nvPr>
            <p:ph idx="1"/>
          </p:nvPr>
        </p:nvSpPr>
        <p:spPr>
          <a:xfrm>
            <a:off x="628650" y="1472540"/>
            <a:ext cx="7886700" cy="4017433"/>
          </a:xfrm>
        </p:spPr>
        <p:txBody>
          <a:bodyPr>
            <a:normAutofit fontScale="92500" lnSpcReduction="10000"/>
          </a:bodyPr>
          <a:lstStyle/>
          <a:p>
            <a:r>
              <a:rPr lang="en-GB"/>
              <a:t>Criminal behaviour is a result of individual differences in thinking processes –</a:t>
            </a:r>
          </a:p>
          <a:p>
            <a:r>
              <a:rPr lang="en-GB"/>
              <a:t>Underdeveloped conscience. </a:t>
            </a:r>
          </a:p>
          <a:p>
            <a:r>
              <a:rPr lang="en-GB"/>
              <a:t>Doing what they want to do and not thinking if it is right or wrong.</a:t>
            </a:r>
          </a:p>
          <a:p>
            <a:r>
              <a:rPr lang="en-GB"/>
              <a:t>People prone to getting into trouble as they didn't develop, or grow, the way that others normally do. </a:t>
            </a:r>
          </a:p>
          <a:p>
            <a:pPr>
              <a:buNone/>
            </a:pPr>
            <a:endParaRPr lang="en-GB"/>
          </a:p>
        </p:txBody>
      </p:sp>
    </p:spTree>
    <p:extLst>
      <p:ext uri="{BB962C8B-B14F-4D97-AF65-F5344CB8AC3E}">
        <p14:creationId xmlns:p14="http://schemas.microsoft.com/office/powerpoint/2010/main" val="41136394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A7D71-6D62-414F-A1ED-AAFE5D2A25B6}"/>
              </a:ext>
            </a:extLst>
          </p:cNvPr>
          <p:cNvSpPr>
            <a:spLocks noGrp="1"/>
          </p:cNvSpPr>
          <p:nvPr>
            <p:ph type="title"/>
          </p:nvPr>
        </p:nvSpPr>
        <p:spPr>
          <a:xfrm>
            <a:off x="457200" y="274638"/>
            <a:ext cx="8229600" cy="484487"/>
          </a:xfrm>
        </p:spPr>
        <p:txBody>
          <a:bodyPr>
            <a:normAutofit/>
          </a:bodyPr>
          <a:lstStyle/>
          <a:p>
            <a:r>
              <a:rPr lang="en-GB" sz="2000"/>
              <a:t>Linda Maggs</a:t>
            </a:r>
          </a:p>
        </p:txBody>
      </p:sp>
      <p:pic>
        <p:nvPicPr>
          <p:cNvPr id="5" name="Content Placeholder 4">
            <a:extLst>
              <a:ext uri="{FF2B5EF4-FFF2-40B4-BE49-F238E27FC236}">
                <a16:creationId xmlns:a16="http://schemas.microsoft.com/office/drawing/2014/main" id="{8367F5F4-A5C9-42A8-923E-B86E9B029618}"/>
              </a:ext>
            </a:extLst>
          </p:cNvPr>
          <p:cNvPicPr>
            <a:picLocks noGrp="1" noChangeAspect="1"/>
          </p:cNvPicPr>
          <p:nvPr>
            <p:ph idx="1"/>
          </p:nvPr>
        </p:nvPicPr>
        <p:blipFill>
          <a:blip r:embed="rId3"/>
          <a:stretch>
            <a:fillRect/>
          </a:stretch>
        </p:blipFill>
        <p:spPr>
          <a:xfrm>
            <a:off x="457200" y="759125"/>
            <a:ext cx="3636033" cy="2419709"/>
          </a:xfrm>
        </p:spPr>
      </p:pic>
      <p:pic>
        <p:nvPicPr>
          <p:cNvPr id="7" name="Picture 6">
            <a:extLst>
              <a:ext uri="{FF2B5EF4-FFF2-40B4-BE49-F238E27FC236}">
                <a16:creationId xmlns:a16="http://schemas.microsoft.com/office/drawing/2014/main" id="{C633F922-0515-4643-A94F-9DC383D7332D}"/>
              </a:ext>
            </a:extLst>
          </p:cNvPr>
          <p:cNvPicPr>
            <a:picLocks noChangeAspect="1"/>
          </p:cNvPicPr>
          <p:nvPr/>
        </p:nvPicPr>
        <p:blipFill>
          <a:blip r:embed="rId4"/>
          <a:stretch>
            <a:fillRect/>
          </a:stretch>
        </p:blipFill>
        <p:spPr>
          <a:xfrm>
            <a:off x="2758116" y="3663321"/>
            <a:ext cx="5353050" cy="571500"/>
          </a:xfrm>
          <a:prstGeom prst="rect">
            <a:avLst/>
          </a:prstGeom>
        </p:spPr>
      </p:pic>
      <p:pic>
        <p:nvPicPr>
          <p:cNvPr id="9" name="Picture 8">
            <a:extLst>
              <a:ext uri="{FF2B5EF4-FFF2-40B4-BE49-F238E27FC236}">
                <a16:creationId xmlns:a16="http://schemas.microsoft.com/office/drawing/2014/main" id="{2F61B774-D0C9-478C-A5D0-3D14C4B23AB1}"/>
              </a:ext>
            </a:extLst>
          </p:cNvPr>
          <p:cNvPicPr>
            <a:picLocks noChangeAspect="1"/>
          </p:cNvPicPr>
          <p:nvPr/>
        </p:nvPicPr>
        <p:blipFill>
          <a:blip r:embed="rId5"/>
          <a:stretch>
            <a:fillRect/>
          </a:stretch>
        </p:blipFill>
        <p:spPr>
          <a:xfrm>
            <a:off x="616878" y="4719308"/>
            <a:ext cx="5667375" cy="438150"/>
          </a:xfrm>
          <a:prstGeom prst="rect">
            <a:avLst/>
          </a:prstGeom>
        </p:spPr>
      </p:pic>
      <p:sp>
        <p:nvSpPr>
          <p:cNvPr id="3" name="TextBox 2">
            <a:extLst>
              <a:ext uri="{FF2B5EF4-FFF2-40B4-BE49-F238E27FC236}">
                <a16:creationId xmlns:a16="http://schemas.microsoft.com/office/drawing/2014/main" id="{7106FB98-FE11-F806-651D-8B0728947D92}"/>
              </a:ext>
            </a:extLst>
          </p:cNvPr>
          <p:cNvSpPr txBox="1"/>
          <p:nvPr/>
        </p:nvSpPr>
        <p:spPr>
          <a:xfrm>
            <a:off x="5428891" y="1791419"/>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https://www.bbc.co.uk/news/uk-wales-60765976</a:t>
            </a:r>
          </a:p>
        </p:txBody>
      </p:sp>
    </p:spTree>
    <p:extLst>
      <p:ext uri="{BB962C8B-B14F-4D97-AF65-F5344CB8AC3E}">
        <p14:creationId xmlns:p14="http://schemas.microsoft.com/office/powerpoint/2010/main" val="97359452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Major Principles of Biological Theories</a:t>
            </a:r>
          </a:p>
        </p:txBody>
      </p:sp>
      <p:sp>
        <p:nvSpPr>
          <p:cNvPr id="3" name="Content Placeholder 2"/>
          <p:cNvSpPr>
            <a:spLocks noGrp="1"/>
          </p:cNvSpPr>
          <p:nvPr>
            <p:ph idx="1"/>
          </p:nvPr>
        </p:nvSpPr>
        <p:spPr/>
        <p:txBody>
          <a:bodyPr/>
          <a:lstStyle/>
          <a:p>
            <a:r>
              <a:rPr lang="en-GB"/>
              <a:t>Biological explanations of crime assume that some people are ‘born criminals’, like inheriting hair colour, weight, height etc.</a:t>
            </a:r>
          </a:p>
          <a:p>
            <a:pPr>
              <a:buNone/>
            </a:pPr>
            <a:r>
              <a:rPr lang="en-GB"/>
              <a:t> </a:t>
            </a:r>
          </a:p>
        </p:txBody>
      </p:sp>
    </p:spTree>
    <p:extLst>
      <p:ext uri="{BB962C8B-B14F-4D97-AF65-F5344CB8AC3E}">
        <p14:creationId xmlns:p14="http://schemas.microsoft.com/office/powerpoint/2010/main" val="174978046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FDB43-35CE-4376-9342-D39084E8A933}"/>
              </a:ext>
            </a:extLst>
          </p:cNvPr>
          <p:cNvSpPr>
            <a:spLocks noGrp="1"/>
          </p:cNvSpPr>
          <p:nvPr>
            <p:ph type="title"/>
          </p:nvPr>
        </p:nvSpPr>
        <p:spPr>
          <a:xfrm rot="10800000" flipV="1">
            <a:off x="628650" y="118533"/>
            <a:ext cx="7886700" cy="1222234"/>
          </a:xfrm>
        </p:spPr>
        <p:txBody>
          <a:bodyPr>
            <a:normAutofit fontScale="90000"/>
          </a:bodyPr>
          <a:lstStyle/>
          <a:p>
            <a:r>
              <a:rPr lang="en-GB"/>
              <a:t>Major Principles of Biological Theories</a:t>
            </a:r>
          </a:p>
        </p:txBody>
      </p:sp>
      <p:sp>
        <p:nvSpPr>
          <p:cNvPr id="3" name="Content Placeholder 2">
            <a:extLst>
              <a:ext uri="{FF2B5EF4-FFF2-40B4-BE49-F238E27FC236}">
                <a16:creationId xmlns:a16="http://schemas.microsoft.com/office/drawing/2014/main" id="{60131D51-01B5-4834-8C5B-122C47ADEA95}"/>
              </a:ext>
            </a:extLst>
          </p:cNvPr>
          <p:cNvSpPr>
            <a:spLocks noGrp="1"/>
          </p:cNvSpPr>
          <p:nvPr>
            <p:ph idx="1"/>
          </p:nvPr>
        </p:nvSpPr>
        <p:spPr>
          <a:xfrm>
            <a:off x="457200" y="1557867"/>
            <a:ext cx="8229600" cy="3959366"/>
          </a:xfrm>
        </p:spPr>
        <p:txBody>
          <a:bodyPr>
            <a:normAutofit lnSpcReduction="10000"/>
          </a:bodyPr>
          <a:lstStyle/>
          <a:p>
            <a:r>
              <a:rPr lang="en-GB"/>
              <a:t>The basic determinants of human behaviour passed on from generation to generation</a:t>
            </a:r>
          </a:p>
          <a:p>
            <a:r>
              <a:rPr lang="en-GB"/>
              <a:t>Human conduct is a rooted characteristic of biological organisms</a:t>
            </a:r>
          </a:p>
          <a:p>
            <a:r>
              <a:rPr lang="en-GB"/>
              <a:t>The interplay between heredity, biology, and the social environment provides triggers for crime</a:t>
            </a:r>
          </a:p>
        </p:txBody>
      </p:sp>
    </p:spTree>
    <p:extLst>
      <p:ext uri="{BB962C8B-B14F-4D97-AF65-F5344CB8AC3E}">
        <p14:creationId xmlns:p14="http://schemas.microsoft.com/office/powerpoint/2010/main" val="409656786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076F5-C0BF-4B19-BCC0-22F3F2D5A930}"/>
              </a:ext>
            </a:extLst>
          </p:cNvPr>
          <p:cNvSpPr>
            <a:spLocks noGrp="1"/>
          </p:cNvSpPr>
          <p:nvPr>
            <p:ph type="title"/>
          </p:nvPr>
        </p:nvSpPr>
        <p:spPr/>
        <p:txBody>
          <a:bodyPr>
            <a:normAutofit fontScale="90000"/>
          </a:bodyPr>
          <a:lstStyle/>
          <a:p>
            <a:r>
              <a:rPr lang="en-GB"/>
              <a:t>Major Principles of Biological Theories</a:t>
            </a:r>
          </a:p>
        </p:txBody>
      </p:sp>
      <p:sp>
        <p:nvSpPr>
          <p:cNvPr id="3" name="Content Placeholder 2">
            <a:extLst>
              <a:ext uri="{FF2B5EF4-FFF2-40B4-BE49-F238E27FC236}">
                <a16:creationId xmlns:a16="http://schemas.microsoft.com/office/drawing/2014/main" id="{411FE6DA-CF50-44F9-B98A-01B260B985CD}"/>
              </a:ext>
            </a:extLst>
          </p:cNvPr>
          <p:cNvSpPr>
            <a:spLocks noGrp="1"/>
          </p:cNvSpPr>
          <p:nvPr>
            <p:ph idx="1"/>
          </p:nvPr>
        </p:nvSpPr>
        <p:spPr/>
        <p:txBody>
          <a:bodyPr>
            <a:normAutofit/>
          </a:bodyPr>
          <a:lstStyle/>
          <a:p>
            <a:r>
              <a:rPr lang="en-GB"/>
              <a:t>The brain is the organ of the mind and personality</a:t>
            </a:r>
          </a:p>
          <a:p>
            <a:r>
              <a:rPr lang="en-GB"/>
              <a:t>The basic determinants of human behaviour are genetically based </a:t>
            </a:r>
          </a:p>
          <a:p>
            <a:r>
              <a:rPr lang="en-GB"/>
              <a:t>Criminal failed to evolved</a:t>
            </a:r>
          </a:p>
          <a:p>
            <a:r>
              <a:rPr lang="en-GB"/>
              <a:t>Criminal could be ID by physical features</a:t>
            </a:r>
          </a:p>
        </p:txBody>
      </p:sp>
    </p:spTree>
    <p:extLst>
      <p:ext uri="{BB962C8B-B14F-4D97-AF65-F5344CB8AC3E}">
        <p14:creationId xmlns:p14="http://schemas.microsoft.com/office/powerpoint/2010/main" val="334648799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D2569-5973-4077-9CCE-5D850B0796CC}"/>
              </a:ext>
            </a:extLst>
          </p:cNvPr>
          <p:cNvSpPr>
            <a:spLocks noGrp="1"/>
          </p:cNvSpPr>
          <p:nvPr>
            <p:ph type="title"/>
          </p:nvPr>
        </p:nvSpPr>
        <p:spPr/>
        <p:txBody>
          <a:bodyPr/>
          <a:lstStyle/>
          <a:p>
            <a:r>
              <a:rPr lang="en-GB"/>
              <a:t>Early Biological Theories</a:t>
            </a:r>
          </a:p>
        </p:txBody>
      </p:sp>
      <p:sp>
        <p:nvSpPr>
          <p:cNvPr id="3" name="Content Placeholder 2">
            <a:extLst>
              <a:ext uri="{FF2B5EF4-FFF2-40B4-BE49-F238E27FC236}">
                <a16:creationId xmlns:a16="http://schemas.microsoft.com/office/drawing/2014/main" id="{31E4F3D8-B8F8-4034-B81E-7C31144482C3}"/>
              </a:ext>
            </a:extLst>
          </p:cNvPr>
          <p:cNvSpPr>
            <a:spLocks noGrp="1"/>
          </p:cNvSpPr>
          <p:nvPr>
            <p:ph idx="1"/>
          </p:nvPr>
        </p:nvSpPr>
        <p:spPr/>
        <p:txBody>
          <a:bodyPr>
            <a:normAutofit fontScale="92500" lnSpcReduction="20000"/>
          </a:bodyPr>
          <a:lstStyle/>
          <a:p>
            <a:r>
              <a:rPr lang="en-GB"/>
              <a:t>Lombroso (1876) criminals were separate species,  species that is between modern and primitive humans. </a:t>
            </a:r>
          </a:p>
          <a:p>
            <a:r>
              <a:rPr lang="en-GB"/>
              <a:t>He argued that the physical shape of the head and face determined the "born criminal".</a:t>
            </a:r>
          </a:p>
          <a:p>
            <a:r>
              <a:rPr lang="en-GB"/>
              <a:t>suggested that criminals were essentially ‘evolutionary throwbacks’. </a:t>
            </a:r>
          </a:p>
          <a:p>
            <a:r>
              <a:rPr lang="en-GB"/>
              <a:t>Their brains were not fully developed. </a:t>
            </a:r>
          </a:p>
        </p:txBody>
      </p:sp>
    </p:spTree>
    <p:extLst>
      <p:ext uri="{BB962C8B-B14F-4D97-AF65-F5344CB8AC3E}">
        <p14:creationId xmlns:p14="http://schemas.microsoft.com/office/powerpoint/2010/main" val="115056440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30756-F8B7-463F-BAEF-79F64369EEC4}"/>
              </a:ext>
            </a:extLst>
          </p:cNvPr>
          <p:cNvSpPr>
            <a:spLocks noGrp="1"/>
          </p:cNvSpPr>
          <p:nvPr>
            <p:ph type="title"/>
          </p:nvPr>
        </p:nvSpPr>
        <p:spPr>
          <a:xfrm>
            <a:off x="457200" y="274638"/>
            <a:ext cx="8229600" cy="1007897"/>
          </a:xfrm>
        </p:spPr>
        <p:txBody>
          <a:bodyPr/>
          <a:lstStyle/>
          <a:p>
            <a:r>
              <a:rPr lang="en-GB"/>
              <a:t>Early Biological Theories</a:t>
            </a:r>
          </a:p>
        </p:txBody>
      </p:sp>
      <p:sp>
        <p:nvSpPr>
          <p:cNvPr id="3" name="Content Placeholder 2">
            <a:extLst>
              <a:ext uri="{FF2B5EF4-FFF2-40B4-BE49-F238E27FC236}">
                <a16:creationId xmlns:a16="http://schemas.microsoft.com/office/drawing/2014/main" id="{E7A9BE82-DD9E-4CE4-B8D8-4113877BF15E}"/>
              </a:ext>
            </a:extLst>
          </p:cNvPr>
          <p:cNvSpPr>
            <a:spLocks noGrp="1"/>
          </p:cNvSpPr>
          <p:nvPr>
            <p:ph idx="1"/>
          </p:nvPr>
        </p:nvSpPr>
        <p:spPr>
          <a:xfrm>
            <a:off x="457200" y="1294410"/>
            <a:ext cx="8229600" cy="4222823"/>
          </a:xfrm>
        </p:spPr>
        <p:txBody>
          <a:bodyPr>
            <a:normAutofit fontScale="92500" lnSpcReduction="10000"/>
          </a:bodyPr>
          <a:lstStyle/>
          <a:p>
            <a:r>
              <a:rPr lang="en-GB"/>
              <a:t>Lombroso studied / measured bodies of deceased offenders &amp; living inmates to locate physical differences or abnormalities </a:t>
            </a:r>
          </a:p>
          <a:p>
            <a:r>
              <a:rPr lang="en-GB"/>
              <a:t>Shared a number of physical attributes -</a:t>
            </a:r>
          </a:p>
          <a:p>
            <a:r>
              <a:rPr lang="en-GB"/>
              <a:t>Long arms, large teeth, ears lacking lobes, lots of body hair, sloping foreheads, receding chins, odd shaped mouths, bushy eyebrows</a:t>
            </a:r>
          </a:p>
          <a:p>
            <a:r>
              <a:rPr lang="en-GB"/>
              <a:t>Criminals were a product of biology </a:t>
            </a:r>
          </a:p>
          <a:p>
            <a:r>
              <a:rPr lang="en-GB"/>
              <a:t>Theories later discredited </a:t>
            </a:r>
          </a:p>
        </p:txBody>
      </p:sp>
    </p:spTree>
    <p:extLst>
      <p:ext uri="{BB962C8B-B14F-4D97-AF65-F5344CB8AC3E}">
        <p14:creationId xmlns:p14="http://schemas.microsoft.com/office/powerpoint/2010/main" val="306753115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833FA-C74D-4684-B801-8165FB0FC1B4}"/>
              </a:ext>
            </a:extLst>
          </p:cNvPr>
          <p:cNvSpPr>
            <a:spLocks noGrp="1"/>
          </p:cNvSpPr>
          <p:nvPr>
            <p:ph type="title"/>
          </p:nvPr>
        </p:nvSpPr>
        <p:spPr>
          <a:xfrm>
            <a:off x="628650" y="570016"/>
            <a:ext cx="7886700" cy="973776"/>
          </a:xfrm>
        </p:spPr>
        <p:txBody>
          <a:bodyPr>
            <a:normAutofit/>
          </a:bodyPr>
          <a:lstStyle/>
          <a:p>
            <a:r>
              <a:rPr lang="en-GB"/>
              <a:t>William Sheldon 1898 - 1977</a:t>
            </a:r>
          </a:p>
        </p:txBody>
      </p:sp>
      <p:sp>
        <p:nvSpPr>
          <p:cNvPr id="3" name="Content Placeholder 2">
            <a:extLst>
              <a:ext uri="{FF2B5EF4-FFF2-40B4-BE49-F238E27FC236}">
                <a16:creationId xmlns:a16="http://schemas.microsoft.com/office/drawing/2014/main" id="{479822CF-84D0-4F93-B80D-030454430440}"/>
              </a:ext>
            </a:extLst>
          </p:cNvPr>
          <p:cNvSpPr>
            <a:spLocks noGrp="1"/>
          </p:cNvSpPr>
          <p:nvPr>
            <p:ph idx="1"/>
          </p:nvPr>
        </p:nvSpPr>
        <p:spPr>
          <a:xfrm>
            <a:off x="628650" y="1460665"/>
            <a:ext cx="7886700" cy="3977057"/>
          </a:xfrm>
        </p:spPr>
        <p:txBody>
          <a:bodyPr>
            <a:normAutofit fontScale="85000" lnSpcReduction="10000"/>
          </a:bodyPr>
          <a:lstStyle/>
          <a:p>
            <a:pPr marL="0" indent="0">
              <a:buNone/>
            </a:pPr>
            <a:r>
              <a:rPr lang="en-GB"/>
              <a:t>Classified people according to three body types: </a:t>
            </a:r>
          </a:p>
          <a:p>
            <a:pPr marL="0" indent="0">
              <a:buNone/>
            </a:pPr>
            <a:r>
              <a:rPr lang="en-GB" u="sng"/>
              <a:t>Endomorphs</a:t>
            </a:r>
            <a:r>
              <a:rPr lang="en-GB"/>
              <a:t> - who are rounded and soft, were said to have personalities relaxed, comfortable, extroverted.</a:t>
            </a:r>
          </a:p>
          <a:p>
            <a:pPr marL="0" indent="0">
              <a:buNone/>
            </a:pPr>
            <a:r>
              <a:rPr lang="en-GB" u="sng"/>
              <a:t>Mesomorphs</a:t>
            </a:r>
            <a:r>
              <a:rPr lang="en-GB"/>
              <a:t> - who are square and muscular, who’s personality were dynamic, active, assertive &amp; aggressive.</a:t>
            </a:r>
          </a:p>
          <a:p>
            <a:pPr marL="0" indent="0">
              <a:buNone/>
            </a:pPr>
            <a:r>
              <a:rPr lang="en-GB" u="sng"/>
              <a:t>Ectomorphs</a:t>
            </a:r>
            <a:r>
              <a:rPr lang="en-GB"/>
              <a:t> - thin and fine-boned have a tendency to be introverted, thoughtful and sensitive. </a:t>
            </a:r>
          </a:p>
        </p:txBody>
      </p:sp>
    </p:spTree>
    <p:extLst>
      <p:ext uri="{BB962C8B-B14F-4D97-AF65-F5344CB8AC3E}">
        <p14:creationId xmlns:p14="http://schemas.microsoft.com/office/powerpoint/2010/main" val="74396923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Content Placeholder 3">
            <a:extLst>
              <a:ext uri="{FF2B5EF4-FFF2-40B4-BE49-F238E27FC236}">
                <a16:creationId xmlns:a16="http://schemas.microsoft.com/office/drawing/2014/main" id="{6A4849F7-9A2A-452A-994C-2B260464460A}"/>
              </a:ext>
            </a:extLst>
          </p:cNvPr>
          <p:cNvPicPr>
            <a:picLocks noChangeAspect="1"/>
          </p:cNvPicPr>
          <p:nvPr/>
        </p:nvPicPr>
        <p:blipFill>
          <a:blip r:embed="rId3" cstate="print"/>
          <a:stretch>
            <a:fillRect/>
          </a:stretch>
        </p:blipFill>
        <p:spPr>
          <a:xfrm>
            <a:off x="481582" y="1868003"/>
            <a:ext cx="5441190" cy="3121994"/>
          </a:xfrm>
          <a:prstGeom prst="rect">
            <a:avLst/>
          </a:prstGeom>
        </p:spPr>
      </p:pic>
      <p:sp>
        <p:nvSpPr>
          <p:cNvPr id="16" name="Content Placeholder 15">
            <a:extLst>
              <a:ext uri="{FF2B5EF4-FFF2-40B4-BE49-F238E27FC236}">
                <a16:creationId xmlns:a16="http://schemas.microsoft.com/office/drawing/2014/main" id="{F3B73924-523B-4226-B02E-D3DF264160C4}"/>
              </a:ext>
            </a:extLst>
          </p:cNvPr>
          <p:cNvSpPr>
            <a:spLocks noGrp="1"/>
          </p:cNvSpPr>
          <p:nvPr>
            <p:ph idx="1"/>
          </p:nvPr>
        </p:nvSpPr>
        <p:spPr>
          <a:xfrm>
            <a:off x="5735782" y="736270"/>
            <a:ext cx="2769521" cy="4655127"/>
          </a:xfrm>
        </p:spPr>
        <p:txBody>
          <a:bodyPr>
            <a:normAutofit lnSpcReduction="10000"/>
          </a:bodyPr>
          <a:lstStyle/>
          <a:p>
            <a:r>
              <a:rPr lang="en-GB" sz="1800"/>
              <a:t>Sheldon used classification system to explain delinquent behaviour, finding that delinquents were likely to be high in mesomorph and low in ectomorph and arguing that mesomorph's associated temperaments (active /aggressive but lacking sensitivity) tended to cause delinquent and criminal behaviour.</a:t>
            </a:r>
          </a:p>
          <a:p>
            <a:endParaRPr lang="en-US" sz="1350"/>
          </a:p>
        </p:txBody>
      </p:sp>
    </p:spTree>
    <p:extLst>
      <p:ext uri="{BB962C8B-B14F-4D97-AF65-F5344CB8AC3E}">
        <p14:creationId xmlns:p14="http://schemas.microsoft.com/office/powerpoint/2010/main" val="207630992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47133"/>
            <a:ext cx="7886700" cy="804334"/>
          </a:xfrm>
        </p:spPr>
        <p:txBody>
          <a:bodyPr>
            <a:normAutofit/>
          </a:bodyPr>
          <a:lstStyle/>
          <a:p>
            <a:r>
              <a:rPr lang="en-GB"/>
              <a:t>Today</a:t>
            </a:r>
          </a:p>
        </p:txBody>
      </p:sp>
      <p:sp>
        <p:nvSpPr>
          <p:cNvPr id="3" name="Content Placeholder 2"/>
          <p:cNvSpPr>
            <a:spLocks noGrp="1"/>
          </p:cNvSpPr>
          <p:nvPr>
            <p:ph idx="1"/>
          </p:nvPr>
        </p:nvSpPr>
        <p:spPr>
          <a:xfrm>
            <a:off x="628650" y="1253067"/>
            <a:ext cx="7886700" cy="4236906"/>
          </a:xfrm>
        </p:spPr>
        <p:txBody>
          <a:bodyPr>
            <a:normAutofit fontScale="92500" lnSpcReduction="20000"/>
          </a:bodyPr>
          <a:lstStyle/>
          <a:p>
            <a:r>
              <a:rPr lang="en-GB"/>
              <a:t>Biological theories have continued to develop. </a:t>
            </a:r>
          </a:p>
          <a:p>
            <a:r>
              <a:rPr lang="en-GB"/>
              <a:t>Focus on Biochemical conditions (e.g. linked to poor diet or hormone imbalance) </a:t>
            </a:r>
          </a:p>
          <a:p>
            <a:r>
              <a:rPr lang="en-GB"/>
              <a:t>Mental health  </a:t>
            </a:r>
          </a:p>
          <a:p>
            <a:r>
              <a:rPr lang="en-GB"/>
              <a:t>Genetic inheritance and/or abnormality </a:t>
            </a:r>
          </a:p>
          <a:p>
            <a:r>
              <a:rPr lang="en-GB"/>
              <a:t>Intelligence </a:t>
            </a:r>
          </a:p>
          <a:p>
            <a:r>
              <a:rPr lang="en-GB"/>
              <a:t>Identifiable differences between offenders and non-offenders. </a:t>
            </a:r>
          </a:p>
        </p:txBody>
      </p:sp>
    </p:spTree>
    <p:extLst>
      <p:ext uri="{BB962C8B-B14F-4D97-AF65-F5344CB8AC3E}">
        <p14:creationId xmlns:p14="http://schemas.microsoft.com/office/powerpoint/2010/main" val="5276990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488AF-B0DA-443F-92F6-40EBD5E2C291}"/>
              </a:ext>
            </a:extLst>
          </p:cNvPr>
          <p:cNvSpPr>
            <a:spLocks noGrp="1"/>
          </p:cNvSpPr>
          <p:nvPr>
            <p:ph type="title"/>
          </p:nvPr>
        </p:nvSpPr>
        <p:spPr>
          <a:xfrm>
            <a:off x="628650" y="237067"/>
            <a:ext cx="7886700" cy="950465"/>
          </a:xfrm>
        </p:spPr>
        <p:txBody>
          <a:bodyPr>
            <a:normAutofit/>
          </a:bodyPr>
          <a:lstStyle/>
          <a:p>
            <a:r>
              <a:rPr lang="en-GB"/>
              <a:t>Modern Biological Theories</a:t>
            </a:r>
          </a:p>
        </p:txBody>
      </p:sp>
      <p:sp>
        <p:nvSpPr>
          <p:cNvPr id="3" name="Content Placeholder 2">
            <a:extLst>
              <a:ext uri="{FF2B5EF4-FFF2-40B4-BE49-F238E27FC236}">
                <a16:creationId xmlns:a16="http://schemas.microsoft.com/office/drawing/2014/main" id="{3BE5E2F5-C80C-4435-816E-BE91847ACA56}"/>
              </a:ext>
            </a:extLst>
          </p:cNvPr>
          <p:cNvSpPr>
            <a:spLocks noGrp="1"/>
          </p:cNvSpPr>
          <p:nvPr>
            <p:ph idx="1"/>
          </p:nvPr>
        </p:nvSpPr>
        <p:spPr/>
        <p:txBody>
          <a:bodyPr>
            <a:normAutofit fontScale="92500" lnSpcReduction="20000"/>
          </a:bodyPr>
          <a:lstStyle/>
          <a:p>
            <a:r>
              <a:rPr lang="en-GB"/>
              <a:t>Cohn and Rotton (2012) found temperature/weather to be related to crimes such as assault, property offenses, domestic violence</a:t>
            </a:r>
          </a:p>
          <a:p>
            <a:r>
              <a:rPr lang="en-GB"/>
              <a:t>Factors such as time of day, day of week and season.</a:t>
            </a:r>
          </a:p>
          <a:p>
            <a:r>
              <a:rPr lang="en-GB"/>
              <a:t>Chemical and environmental precursors of crime (nutrition, environmental contaminants related to criminal or disruptive behaviour)</a:t>
            </a:r>
          </a:p>
        </p:txBody>
      </p:sp>
    </p:spTree>
    <p:extLst>
      <p:ext uri="{BB962C8B-B14F-4D97-AF65-F5344CB8AC3E}">
        <p14:creationId xmlns:p14="http://schemas.microsoft.com/office/powerpoint/2010/main" val="4037049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2CCAB-CA37-0D0E-1594-1EBD9F23FDB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DEE8950-4CA6-470D-AE69-C6BC8F18309D}"/>
              </a:ext>
            </a:extLst>
          </p:cNvPr>
          <p:cNvSpPr>
            <a:spLocks noGrp="1"/>
          </p:cNvSpPr>
          <p:nvPr>
            <p:ph idx="1"/>
          </p:nvPr>
        </p:nvSpPr>
        <p:spPr/>
        <p:txBody>
          <a:bodyPr vert="horz" lIns="91440" tIns="45720" rIns="91440" bIns="45720" rtlCol="0" anchor="t">
            <a:normAutofit/>
          </a:bodyPr>
          <a:lstStyle/>
          <a:p>
            <a:r>
              <a:rPr lang="en-GB">
                <a:hlinkClick r:id="rId3"/>
              </a:rPr>
              <a:t>A Genetic Predisposition for Crime (gresham.ac.uk)</a:t>
            </a:r>
          </a:p>
          <a:p>
            <a:endParaRPr lang="en-GB"/>
          </a:p>
          <a:p>
            <a:r>
              <a:rPr lang="en-GB">
                <a:solidFill>
                  <a:srgbClr val="000000"/>
                </a:solidFill>
                <a:ea typeface="+mn-lt"/>
                <a:cs typeface="+mn-lt"/>
              </a:rPr>
              <a:t>Professor Jones shows us the gene most likely to make a person into a violent criminal. </a:t>
            </a:r>
            <a:endParaRPr lang="en-GB">
              <a:solidFill>
                <a:srgbClr val="000000"/>
              </a:solidFill>
            </a:endParaRPr>
          </a:p>
        </p:txBody>
      </p:sp>
    </p:spTree>
    <p:extLst>
      <p:ext uri="{BB962C8B-B14F-4D97-AF65-F5344CB8AC3E}">
        <p14:creationId xmlns:p14="http://schemas.microsoft.com/office/powerpoint/2010/main" val="233731171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4A38F-192A-4852-8684-D4F06C1C8865}"/>
              </a:ext>
            </a:extLst>
          </p:cNvPr>
          <p:cNvSpPr>
            <a:spLocks noGrp="1"/>
          </p:cNvSpPr>
          <p:nvPr>
            <p:ph type="title"/>
          </p:nvPr>
        </p:nvSpPr>
        <p:spPr>
          <a:xfrm>
            <a:off x="457200" y="274638"/>
            <a:ext cx="8229600" cy="853518"/>
          </a:xfrm>
        </p:spPr>
        <p:txBody>
          <a:bodyPr>
            <a:normAutofit fontScale="90000"/>
          </a:bodyPr>
          <a:lstStyle/>
          <a:p>
            <a:br>
              <a:rPr lang="en-GB"/>
            </a:br>
            <a:r>
              <a:rPr lang="en-GB"/>
              <a:t>Inherent personality traits </a:t>
            </a:r>
            <a:br>
              <a:rPr lang="en-GB"/>
            </a:br>
            <a:endParaRPr lang="en-GB"/>
          </a:p>
        </p:txBody>
      </p:sp>
      <p:sp>
        <p:nvSpPr>
          <p:cNvPr id="3" name="Content Placeholder 2">
            <a:extLst>
              <a:ext uri="{FF2B5EF4-FFF2-40B4-BE49-F238E27FC236}">
                <a16:creationId xmlns:a16="http://schemas.microsoft.com/office/drawing/2014/main" id="{2977AF56-85AC-4103-92B9-F7BD4A714FD4}"/>
              </a:ext>
            </a:extLst>
          </p:cNvPr>
          <p:cNvSpPr>
            <a:spLocks noGrp="1"/>
          </p:cNvSpPr>
          <p:nvPr>
            <p:ph idx="1"/>
          </p:nvPr>
        </p:nvSpPr>
        <p:spPr/>
        <p:txBody>
          <a:bodyPr>
            <a:normAutofit lnSpcReduction="10000"/>
          </a:bodyPr>
          <a:lstStyle/>
          <a:p>
            <a:r>
              <a:rPr lang="en-GB"/>
              <a:t>Psychologists believe that there are certain personality traits that predispose someone towards criminal behaviour.</a:t>
            </a:r>
          </a:p>
          <a:p>
            <a:r>
              <a:rPr lang="en-GB"/>
              <a:t>Shared characteristics that criminals have such as seeking out dangerous / exciting activities. </a:t>
            </a:r>
          </a:p>
          <a:p>
            <a:r>
              <a:rPr lang="en-GB"/>
              <a:t>Attraction to dangerous, recklessly behaviour</a:t>
            </a:r>
          </a:p>
          <a:p>
            <a:endParaRPr lang="en-GB"/>
          </a:p>
        </p:txBody>
      </p:sp>
    </p:spTree>
    <p:extLst>
      <p:ext uri="{BB962C8B-B14F-4D97-AF65-F5344CB8AC3E}">
        <p14:creationId xmlns:p14="http://schemas.microsoft.com/office/powerpoint/2010/main" val="393433167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01019"/>
          </a:xfrm>
        </p:spPr>
        <p:txBody>
          <a:bodyPr>
            <a:normAutofit/>
          </a:bodyPr>
          <a:lstStyle/>
          <a:p>
            <a:r>
              <a:rPr lang="en-GB" sz="3600"/>
              <a:t>What Causes Criminal Behaviour?</a:t>
            </a:r>
          </a:p>
        </p:txBody>
      </p:sp>
      <p:sp>
        <p:nvSpPr>
          <p:cNvPr id="3" name="Content Placeholder 2"/>
          <p:cNvSpPr>
            <a:spLocks noGrp="1"/>
          </p:cNvSpPr>
          <p:nvPr>
            <p:ph idx="1"/>
          </p:nvPr>
        </p:nvSpPr>
        <p:spPr>
          <a:xfrm>
            <a:off x="457200" y="1021278"/>
            <a:ext cx="8229600" cy="4495955"/>
          </a:xfrm>
        </p:spPr>
        <p:txBody>
          <a:bodyPr>
            <a:normAutofit lnSpcReduction="10000"/>
          </a:bodyPr>
          <a:lstStyle/>
          <a:p>
            <a:r>
              <a:rPr lang="en-GB" sz="2800"/>
              <a:t>Lack of discipline – society/school/home</a:t>
            </a:r>
          </a:p>
          <a:p>
            <a:r>
              <a:rPr lang="en-GB" sz="2800"/>
              <a:t>Learnt behaviour – family/gangs</a:t>
            </a:r>
          </a:p>
          <a:p>
            <a:r>
              <a:rPr lang="en-GB" sz="2800"/>
              <a:t>Economic Factors- unemployment/low paid jobs/ social exclusion</a:t>
            </a:r>
          </a:p>
          <a:p>
            <a:r>
              <a:rPr lang="en-GB" sz="2800"/>
              <a:t>Mental Health</a:t>
            </a:r>
          </a:p>
          <a:p>
            <a:r>
              <a:rPr lang="en-GB" sz="2800"/>
              <a:t>Unrealistic aspirations /goals – impact of TV </a:t>
            </a:r>
          </a:p>
          <a:p>
            <a:r>
              <a:rPr lang="en-GB" sz="2800"/>
              <a:t>Drugs, alcohol, gangs</a:t>
            </a:r>
          </a:p>
          <a:p>
            <a:r>
              <a:rPr lang="en-GB" sz="2800"/>
              <a:t>Labels – once a criminal always one?</a:t>
            </a:r>
          </a:p>
          <a:p>
            <a:r>
              <a:rPr lang="en-GB" sz="2800"/>
              <a:t>Opportunities</a:t>
            </a:r>
          </a:p>
          <a:p>
            <a:endParaRPr lang="en-GB"/>
          </a:p>
          <a:p>
            <a:endParaRPr lang="en-GB"/>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E3B9E-2AA5-4888-8368-1D0EC26A6B11}"/>
              </a:ext>
            </a:extLst>
          </p:cNvPr>
          <p:cNvSpPr>
            <a:spLocks noGrp="1"/>
          </p:cNvSpPr>
          <p:nvPr>
            <p:ph type="title"/>
          </p:nvPr>
        </p:nvSpPr>
        <p:spPr>
          <a:xfrm>
            <a:off x="628650" y="423333"/>
            <a:ext cx="7886700" cy="1049867"/>
          </a:xfrm>
        </p:spPr>
        <p:txBody>
          <a:bodyPr>
            <a:normAutofit fontScale="90000"/>
          </a:bodyPr>
          <a:lstStyle/>
          <a:p>
            <a:r>
              <a:rPr lang="en-GB"/>
              <a:t>What cases criminal behaviour?</a:t>
            </a:r>
          </a:p>
        </p:txBody>
      </p:sp>
      <p:sp>
        <p:nvSpPr>
          <p:cNvPr id="3" name="Content Placeholder 2">
            <a:extLst>
              <a:ext uri="{FF2B5EF4-FFF2-40B4-BE49-F238E27FC236}">
                <a16:creationId xmlns:a16="http://schemas.microsoft.com/office/drawing/2014/main" id="{DE1A593E-74B0-4A95-843B-C22882FE3B2C}"/>
              </a:ext>
            </a:extLst>
          </p:cNvPr>
          <p:cNvSpPr>
            <a:spLocks noGrp="1"/>
          </p:cNvSpPr>
          <p:nvPr>
            <p:ph idx="1"/>
          </p:nvPr>
        </p:nvSpPr>
        <p:spPr>
          <a:xfrm>
            <a:off x="628650" y="1508166"/>
            <a:ext cx="7886700" cy="3981806"/>
          </a:xfrm>
        </p:spPr>
        <p:txBody>
          <a:bodyPr>
            <a:normAutofit fontScale="92500" lnSpcReduction="20000"/>
          </a:bodyPr>
          <a:lstStyle/>
          <a:p>
            <a:r>
              <a:rPr lang="en-GB"/>
              <a:t>There is no one cause of crime. </a:t>
            </a:r>
          </a:p>
          <a:p>
            <a:r>
              <a:rPr lang="en-GB"/>
              <a:t>Crime is a highly complex phenomenon that changes across cultures and across time. </a:t>
            </a:r>
          </a:p>
          <a:p>
            <a:r>
              <a:rPr lang="en-GB"/>
              <a:t>Activities that are legal in one country are sometimes illegal in others.</a:t>
            </a:r>
          </a:p>
          <a:p>
            <a:r>
              <a:rPr lang="en-GB"/>
              <a:t>As a result, there is no simple answer to the question ‘what causes criminal behaviour?’ </a:t>
            </a:r>
          </a:p>
          <a:p>
            <a:r>
              <a:rPr lang="en-GB"/>
              <a:t>People will have their own distinct reasons </a:t>
            </a:r>
          </a:p>
        </p:txBody>
      </p:sp>
    </p:spTree>
    <p:extLst>
      <p:ext uri="{BB962C8B-B14F-4D97-AF65-F5344CB8AC3E}">
        <p14:creationId xmlns:p14="http://schemas.microsoft.com/office/powerpoint/2010/main" val="49463827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0CAC5-E4E5-42E6-92FF-912DE5FB6E13}"/>
              </a:ext>
            </a:extLst>
          </p:cNvPr>
          <p:cNvSpPr>
            <a:spLocks noGrp="1"/>
          </p:cNvSpPr>
          <p:nvPr>
            <p:ph type="title"/>
          </p:nvPr>
        </p:nvSpPr>
        <p:spPr>
          <a:xfrm>
            <a:off x="457200" y="274638"/>
            <a:ext cx="8229600" cy="901019"/>
          </a:xfrm>
        </p:spPr>
        <p:txBody>
          <a:bodyPr/>
          <a:lstStyle/>
          <a:p>
            <a:r>
              <a:rPr lang="en-GB"/>
              <a:t>References &amp; Reading</a:t>
            </a:r>
          </a:p>
        </p:txBody>
      </p:sp>
      <p:sp>
        <p:nvSpPr>
          <p:cNvPr id="3" name="Content Placeholder 2">
            <a:extLst>
              <a:ext uri="{FF2B5EF4-FFF2-40B4-BE49-F238E27FC236}">
                <a16:creationId xmlns:a16="http://schemas.microsoft.com/office/drawing/2014/main" id="{6CC1B917-1D04-4485-BACD-28CBCCE249A1}"/>
              </a:ext>
            </a:extLst>
          </p:cNvPr>
          <p:cNvSpPr>
            <a:spLocks noGrp="1"/>
          </p:cNvSpPr>
          <p:nvPr>
            <p:ph idx="1"/>
          </p:nvPr>
        </p:nvSpPr>
        <p:spPr>
          <a:xfrm>
            <a:off x="457200" y="1092530"/>
            <a:ext cx="8229600" cy="4424703"/>
          </a:xfrm>
        </p:spPr>
        <p:txBody>
          <a:bodyPr>
            <a:normAutofit fontScale="92500"/>
          </a:bodyPr>
          <a:lstStyle/>
          <a:p>
            <a:r>
              <a:rPr lang="en-GB" sz="1600"/>
              <a:t>Davies, M.  Tyrer, J. and Croall, H. (1998) </a:t>
            </a:r>
            <a:r>
              <a:rPr lang="en-GB" sz="1600" i="1"/>
              <a:t>Criminal Justice : An Introduction to the Criminal Justice System in England and Wales</a:t>
            </a:r>
            <a:r>
              <a:rPr lang="en-GB" sz="1600"/>
              <a:t>. (2nd ed.) London: Longman.</a:t>
            </a:r>
          </a:p>
          <a:p>
            <a:r>
              <a:rPr lang="en-GB" sz="1600"/>
              <a:t>Maguire, M. Morgan, R. Reiner, R () </a:t>
            </a:r>
            <a:r>
              <a:rPr lang="en-GB" sz="1600" i="1"/>
              <a:t>The Oxford Handbook of Criminology</a:t>
            </a:r>
            <a:r>
              <a:rPr lang="en-GB" sz="1600"/>
              <a:t>. Oxford: Oxford University Press.</a:t>
            </a:r>
          </a:p>
          <a:p>
            <a:r>
              <a:rPr lang="en-GB" sz="1600"/>
              <a:t>Cullen, L. (1994) </a:t>
            </a:r>
            <a:r>
              <a:rPr lang="en-GB" sz="1600" i="1"/>
              <a:t>Criminal Theory: Context &amp; Consequences.</a:t>
            </a:r>
            <a:r>
              <a:rPr lang="en-GB" sz="1600"/>
              <a:t> (2nd ed.). London: Sage Publications</a:t>
            </a:r>
          </a:p>
          <a:p>
            <a:r>
              <a:rPr lang="en-GB" sz="1600"/>
              <a:t>Tammilehto, T. (2013) </a:t>
            </a:r>
            <a:r>
              <a:rPr lang="en-GB" sz="1600" i="1"/>
              <a:t>Gender: the Best Predictor of Criminal Behaviour?</a:t>
            </a:r>
            <a:r>
              <a:rPr lang="en-GB" sz="1600"/>
              <a:t> Interdisciplinary Studies Journal, 3(1), 21-30</a:t>
            </a:r>
          </a:p>
          <a:p>
            <a:r>
              <a:rPr lang="en-GB" sz="1600"/>
              <a:t>Simpson, S. (2000) </a:t>
            </a:r>
            <a:r>
              <a:rPr lang="en-GB" sz="1600" i="1"/>
              <a:t>Of Crime &amp; Criminality: The use of theory in everyday life. </a:t>
            </a:r>
            <a:r>
              <a:rPr lang="en-GB" sz="1600"/>
              <a:t>London: Pine Force Press</a:t>
            </a:r>
          </a:p>
          <a:p>
            <a:r>
              <a:rPr lang="en-GB" sz="1600"/>
              <a:t>Jewkes, Y. (2002</a:t>
            </a:r>
            <a:r>
              <a:rPr lang="en-GB" sz="1600" i="1"/>
              <a:t>) Criminology: a reader</a:t>
            </a:r>
            <a:r>
              <a:rPr lang="en-GB" sz="1600"/>
              <a:t>. London: SAGE</a:t>
            </a:r>
          </a:p>
          <a:p>
            <a:r>
              <a:rPr lang="en-GB" sz="1600"/>
              <a:t>Hawkins, J. D. (1996</a:t>
            </a:r>
            <a:r>
              <a:rPr lang="en-GB" sz="1600" i="1"/>
              <a:t>) Delinquency &amp; Crime: Current theories. </a:t>
            </a:r>
            <a:r>
              <a:rPr lang="en-GB" sz="1600"/>
              <a:t>Cambridge: Cambridge University Press.</a:t>
            </a:r>
          </a:p>
          <a:p>
            <a:r>
              <a:rPr lang="en-GB" sz="1600" err="1"/>
              <a:t>Blagden</a:t>
            </a:r>
            <a:r>
              <a:rPr lang="en-GB" sz="1600"/>
              <a:t>, N. (2012) </a:t>
            </a:r>
            <a:r>
              <a:rPr lang="en-GB" sz="1600" i="1"/>
              <a:t>Policing &amp; Psychology.</a:t>
            </a:r>
            <a:r>
              <a:rPr lang="en-GB" sz="1600"/>
              <a:t> Exeter: Learning Matters</a:t>
            </a:r>
          </a:p>
          <a:p>
            <a:r>
              <a:rPr lang="en-GB" sz="1600"/>
              <a:t>Clark, B. Thorne, C. Hendricks, P Sharp, C. Clark, S. &amp; Cropsey, K. (2015) Individuals in the Criminal Justice system show differences in cooperative behaviour: Implications from cooperative games. </a:t>
            </a:r>
            <a:r>
              <a:rPr lang="en-GB" sz="1600" i="1"/>
              <a:t>Criminal Behaviour and Medical Health</a:t>
            </a:r>
            <a:r>
              <a:rPr lang="en-GB" sz="1600"/>
              <a:t>: CBMH, 25(3), 169-180</a:t>
            </a:r>
          </a:p>
        </p:txBody>
      </p:sp>
    </p:spTree>
    <p:extLst>
      <p:ext uri="{BB962C8B-B14F-4D97-AF65-F5344CB8AC3E}">
        <p14:creationId xmlns:p14="http://schemas.microsoft.com/office/powerpoint/2010/main" val="3514206627"/>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Theme1.thmx first page pp</Template>
  <Application>Microsoft Office PowerPoint</Application>
  <PresentationFormat>On-screen Show (4:3)</PresentationFormat>
  <Slides>57</Slides>
  <Notes>26</Notes>
  <HiddenSlides>0</HiddenSlides>
  <ScaleCrop>false</ScaleCrop>
  <HeadingPairs>
    <vt:vector size="4" baseType="variant">
      <vt:variant>
        <vt:lpstr>Theme</vt:lpstr>
      </vt:variant>
      <vt:variant>
        <vt:i4>1</vt:i4>
      </vt:variant>
      <vt:variant>
        <vt:lpstr>Slide Titles</vt:lpstr>
      </vt:variant>
      <vt:variant>
        <vt:i4>57</vt:i4>
      </vt:variant>
    </vt:vector>
  </HeadingPairs>
  <TitlesOfParts>
    <vt:vector size="58" baseType="lpstr">
      <vt:lpstr>Theme1.thmx first page pp</vt:lpstr>
      <vt:lpstr>Contemporary Issues in Criminal Justice Criminal Behaviour Theories</vt:lpstr>
      <vt:lpstr>Module content</vt:lpstr>
      <vt:lpstr> About your module </vt:lpstr>
      <vt:lpstr>Assignment 1</vt:lpstr>
      <vt:lpstr>Assignment 2 </vt:lpstr>
      <vt:lpstr>Assignment 2</vt:lpstr>
      <vt:lpstr>Assignment Support</vt:lpstr>
      <vt:lpstr>Harvard Referencing </vt:lpstr>
      <vt:lpstr>Criminal Justice System</vt:lpstr>
      <vt:lpstr>Agents of the CJS</vt:lpstr>
      <vt:lpstr>Today</vt:lpstr>
      <vt:lpstr>Committed a Crime?</vt:lpstr>
      <vt:lpstr>Defining Crime</vt:lpstr>
      <vt:lpstr>Crime &amp; Criminal Law</vt:lpstr>
      <vt:lpstr>Crime</vt:lpstr>
      <vt:lpstr> Crime &amp; Criminal Law Mala In Se vs. Malum Prohibitum </vt:lpstr>
      <vt:lpstr>History </vt:lpstr>
      <vt:lpstr>Task</vt:lpstr>
      <vt:lpstr>Schur 1969</vt:lpstr>
      <vt:lpstr>Culture as Crime</vt:lpstr>
      <vt:lpstr>Discussion</vt:lpstr>
      <vt:lpstr>Crime as culture</vt:lpstr>
      <vt:lpstr>PowerPoint Presentation</vt:lpstr>
      <vt:lpstr>Causes of crime</vt:lpstr>
      <vt:lpstr>Classicism Perspective</vt:lpstr>
      <vt:lpstr>Problems of Classicism Perspective</vt:lpstr>
      <vt:lpstr>Positivism Criminology</vt:lpstr>
      <vt:lpstr>Problems</vt:lpstr>
      <vt:lpstr>White and Haines (2004)</vt:lpstr>
      <vt:lpstr>Criminal Behaviour Theories</vt:lpstr>
      <vt:lpstr>Sociological Theories of Crime</vt:lpstr>
      <vt:lpstr> Social Strain Theory </vt:lpstr>
      <vt:lpstr> Example  </vt:lpstr>
      <vt:lpstr> Social Strain Theory / The Chicago School </vt:lpstr>
      <vt:lpstr>Chicago School</vt:lpstr>
      <vt:lpstr>Shaw and McKay Research </vt:lpstr>
      <vt:lpstr>Social Disorganisation Theory</vt:lpstr>
      <vt:lpstr>Learned Theories</vt:lpstr>
      <vt:lpstr>Learned Behaviours</vt:lpstr>
      <vt:lpstr>Labelling Theory </vt:lpstr>
      <vt:lpstr>Psychological theories of crime</vt:lpstr>
      <vt:lpstr> Psychological development  </vt:lpstr>
      <vt:lpstr>Linda Maggs</vt:lpstr>
      <vt:lpstr>Major Principles of Biological Theories</vt:lpstr>
      <vt:lpstr>Major Principles of Biological Theories</vt:lpstr>
      <vt:lpstr>Major Principles of Biological Theories</vt:lpstr>
      <vt:lpstr>Early Biological Theories</vt:lpstr>
      <vt:lpstr>Early Biological Theories</vt:lpstr>
      <vt:lpstr>William Sheldon 1898 - 1977</vt:lpstr>
      <vt:lpstr>PowerPoint Presentation</vt:lpstr>
      <vt:lpstr>Today</vt:lpstr>
      <vt:lpstr>Modern Biological Theories</vt:lpstr>
      <vt:lpstr>PowerPoint Presentation</vt:lpstr>
      <vt:lpstr> Inherent personality traits  </vt:lpstr>
      <vt:lpstr>What Causes Criminal Behaviour?</vt:lpstr>
      <vt:lpstr>What cases criminal behaviour?</vt:lpstr>
      <vt:lpstr>References &amp;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Behaviour Theories</dc:title>
  <dc:creator>jane davies thomas</dc:creator>
  <cp:revision>1</cp:revision>
  <dcterms:created xsi:type="dcterms:W3CDTF">2019-09-18T13:00:45Z</dcterms:created>
  <dcterms:modified xsi:type="dcterms:W3CDTF">2024-02-02T10:37:25Z</dcterms:modified>
</cp:coreProperties>
</file>