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4" d="100"/>
          <a:sy n="64" d="100"/>
        </p:scale>
        <p:origin x="954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88825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243" y="1803405"/>
            <a:ext cx="9446339" cy="1825096"/>
          </a:xfrm>
        </p:spPr>
        <p:txBody>
          <a:bodyPr anchor="b">
            <a:normAutofit/>
          </a:bodyPr>
          <a:lstStyle>
            <a:lvl1pPr algn="l">
              <a:defRPr sz="5998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243" y="3632201"/>
            <a:ext cx="9446339" cy="685800"/>
          </a:xfrm>
        </p:spPr>
        <p:txBody>
          <a:bodyPr>
            <a:normAutofit/>
          </a:bodyPr>
          <a:lstStyle>
            <a:lvl1pPr marL="0" indent="0" algn="l">
              <a:buNone/>
              <a:defRPr sz="1999"/>
            </a:lvl1pPr>
            <a:lvl2pPr marL="457063" indent="0" algn="ctr">
              <a:buNone/>
              <a:defRPr sz="1999"/>
            </a:lvl2pPr>
            <a:lvl3pPr marL="914126" indent="0" algn="ctr">
              <a:buNone/>
              <a:defRPr sz="1799"/>
            </a:lvl3pPr>
            <a:lvl4pPr marL="1371189" indent="0" algn="ctr">
              <a:buNone/>
              <a:defRPr sz="1600"/>
            </a:lvl4pPr>
            <a:lvl5pPr marL="1828251" indent="0" algn="ctr">
              <a:buNone/>
              <a:defRPr sz="1600"/>
            </a:lvl5pPr>
            <a:lvl6pPr marL="2285314" indent="0" algn="ctr">
              <a:buNone/>
              <a:defRPr sz="1600"/>
            </a:lvl6pPr>
            <a:lvl7pPr marL="2742377" indent="0" algn="ctr">
              <a:buNone/>
              <a:defRPr sz="1600"/>
            </a:lvl7pPr>
            <a:lvl8pPr marL="3199440" indent="0" algn="ctr">
              <a:buNone/>
              <a:defRPr sz="1600"/>
            </a:lvl8pPr>
            <a:lvl9pPr marL="3656503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7501" y="4314328"/>
            <a:ext cx="2910082" cy="374642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243" y="4323846"/>
            <a:ext cx="639913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5096" y="1430867"/>
            <a:ext cx="2742486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328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03967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88825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622" y="753534"/>
            <a:ext cx="10817581" cy="2801935"/>
          </a:xfrm>
        </p:spPr>
        <p:txBody>
          <a:bodyPr anchor="b">
            <a:normAutofit/>
          </a:bodyPr>
          <a:lstStyle>
            <a:lvl1pPr algn="r">
              <a:defRPr sz="3999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200" y="3641726"/>
            <a:ext cx="10487468" cy="955675"/>
          </a:xfrm>
        </p:spPr>
        <p:txBody>
          <a:bodyPr>
            <a:normAutofit/>
          </a:bodyPr>
          <a:lstStyle>
            <a:lvl1pPr marL="0" indent="0" algn="r">
              <a:buNone/>
              <a:defRPr sz="2199">
                <a:solidFill>
                  <a:schemeClr val="tx1">
                    <a:tint val="75000"/>
                  </a:schemeClr>
                </a:solidFill>
              </a:defRPr>
            </a:lvl1pPr>
            <a:lvl2pPr marL="457063" indent="0">
              <a:buNone/>
              <a:defRPr sz="19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2417" y="381001"/>
            <a:ext cx="2910082" cy="365125"/>
          </a:xfrm>
        </p:spPr>
        <p:txBody>
          <a:bodyPr/>
          <a:lstStyle>
            <a:lvl1pPr algn="r">
              <a:defRPr/>
            </a:lvl1pPr>
          </a:lstStyle>
          <a:p>
            <a:fld id="{5BCAD085-E8A6-8845-BD4E-CB4CCA059FC4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622" y="381002"/>
            <a:ext cx="6989671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59623" y="381001"/>
            <a:ext cx="643580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6226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621" y="2194560"/>
            <a:ext cx="5332611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593" y="2194560"/>
            <a:ext cx="5332611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01416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4846" y="762000"/>
            <a:ext cx="8608358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171" y="2183802"/>
            <a:ext cx="5078668" cy="823912"/>
          </a:xfrm>
        </p:spPr>
        <p:txBody>
          <a:bodyPr anchor="b">
            <a:normAutofit/>
          </a:bodyPr>
          <a:lstStyle>
            <a:lvl1pPr marL="0" indent="0">
              <a:buNone/>
              <a:defRPr sz="2799" b="0">
                <a:solidFill>
                  <a:schemeClr val="tx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622" y="3132667"/>
            <a:ext cx="5310392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9133" y="2183802"/>
            <a:ext cx="5104070" cy="823912"/>
          </a:xfrm>
        </p:spPr>
        <p:txBody>
          <a:bodyPr anchor="b">
            <a:normAutofit/>
          </a:bodyPr>
          <a:lstStyle>
            <a:lvl1pPr marL="0" indent="0">
              <a:buNone/>
              <a:defRPr sz="2799" b="0">
                <a:solidFill>
                  <a:schemeClr val="tx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593" y="3132667"/>
            <a:ext cx="5332611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99372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287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34117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622" y="1524000"/>
            <a:ext cx="4113728" cy="1600200"/>
          </a:xfrm>
        </p:spPr>
        <p:txBody>
          <a:bodyPr anchor="b"/>
          <a:lstStyle>
            <a:lvl1pPr algn="l">
              <a:defRPr sz="3199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4281" y="746760"/>
            <a:ext cx="6508923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622" y="3124200"/>
            <a:ext cx="4113728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1072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621" y="1524000"/>
            <a:ext cx="6871450" cy="1600200"/>
          </a:xfrm>
        </p:spPr>
        <p:txBody>
          <a:bodyPr anchor="b"/>
          <a:lstStyle>
            <a:lvl1pPr algn="l">
              <a:defRPr sz="3199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59191" y="751242"/>
            <a:ext cx="3644013" cy="5467443"/>
          </a:xfrm>
        </p:spPr>
        <p:txBody>
          <a:bodyPr anchor="t"/>
          <a:lstStyle>
            <a:lvl1pPr marL="0" indent="0">
              <a:buNone/>
              <a:defRPr sz="3199"/>
            </a:lvl1pPr>
            <a:lvl2pPr marL="457063" indent="0">
              <a:buNone/>
              <a:defRPr sz="2799"/>
            </a:lvl2pPr>
            <a:lvl3pPr marL="914126" indent="0">
              <a:buNone/>
              <a:defRPr sz="2399"/>
            </a:lvl3pPr>
            <a:lvl4pPr marL="1371189" indent="0">
              <a:buNone/>
              <a:defRPr sz="1999"/>
            </a:lvl4pPr>
            <a:lvl5pPr marL="1828251" indent="0">
              <a:buNone/>
              <a:defRPr sz="1999"/>
            </a:lvl5pPr>
            <a:lvl6pPr marL="2285314" indent="0">
              <a:buNone/>
              <a:defRPr sz="1999"/>
            </a:lvl6pPr>
            <a:lvl7pPr marL="2742377" indent="0">
              <a:buNone/>
              <a:defRPr sz="1999"/>
            </a:lvl7pPr>
            <a:lvl8pPr marL="3199440" indent="0">
              <a:buNone/>
              <a:defRPr sz="1999"/>
            </a:lvl8pPr>
            <a:lvl9pPr marL="3656503" indent="0">
              <a:buNone/>
              <a:defRPr sz="1999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621" y="3124200"/>
            <a:ext cx="687145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9555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598" y="4697361"/>
            <a:ext cx="10819216" cy="819355"/>
          </a:xfrm>
        </p:spPr>
        <p:txBody>
          <a:bodyPr anchor="b"/>
          <a:lstStyle>
            <a:lvl1pPr algn="l">
              <a:defRPr sz="3199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549" y="941440"/>
            <a:ext cx="10819022" cy="3478161"/>
          </a:xfrm>
        </p:spPr>
        <p:txBody>
          <a:bodyPr anchor="t"/>
          <a:lstStyle>
            <a:lvl1pPr marL="0" indent="0">
              <a:buNone/>
              <a:defRPr sz="3199"/>
            </a:lvl1pPr>
            <a:lvl2pPr marL="457063" indent="0">
              <a:buNone/>
              <a:defRPr sz="2799"/>
            </a:lvl2pPr>
            <a:lvl3pPr marL="914126" indent="0">
              <a:buNone/>
              <a:defRPr sz="2399"/>
            </a:lvl3pPr>
            <a:lvl4pPr marL="1371189" indent="0">
              <a:buNone/>
              <a:defRPr sz="1999"/>
            </a:lvl4pPr>
            <a:lvl5pPr marL="1828251" indent="0">
              <a:buNone/>
              <a:defRPr sz="1999"/>
            </a:lvl5pPr>
            <a:lvl6pPr marL="2285314" indent="0">
              <a:buNone/>
              <a:defRPr sz="1999"/>
            </a:lvl6pPr>
            <a:lvl7pPr marL="2742377" indent="0">
              <a:buNone/>
              <a:defRPr sz="1999"/>
            </a:lvl7pPr>
            <a:lvl8pPr marL="3199440" indent="0">
              <a:buNone/>
              <a:defRPr sz="1999"/>
            </a:lvl8pPr>
            <a:lvl9pPr marL="3656503" indent="0">
              <a:buNone/>
              <a:defRPr sz="1999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622" y="5516716"/>
            <a:ext cx="10817582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247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88825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622" y="753533"/>
            <a:ext cx="10817582" cy="2802467"/>
          </a:xfrm>
        </p:spPr>
        <p:txBody>
          <a:bodyPr anchor="ctr"/>
          <a:lstStyle>
            <a:lvl1pPr algn="l">
              <a:defRPr sz="3199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200" y="3649134"/>
            <a:ext cx="10127878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2417" y="381001"/>
            <a:ext cx="2910082" cy="365125"/>
          </a:xfrm>
        </p:spPr>
        <p:txBody>
          <a:bodyPr/>
          <a:lstStyle>
            <a:lvl1pPr algn="r">
              <a:defRPr/>
            </a:lvl1pPr>
          </a:lstStyle>
          <a:p>
            <a:fld id="{5BCAD085-E8A6-8845-BD4E-CB4CCA059FC4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622" y="379942"/>
            <a:ext cx="698967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59623" y="381001"/>
            <a:ext cx="643580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2003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88825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201" y="753534"/>
            <a:ext cx="10148889" cy="2604495"/>
          </a:xfrm>
        </p:spPr>
        <p:txBody>
          <a:bodyPr anchor="ctr"/>
          <a:lstStyle>
            <a:lvl1pPr algn="l">
              <a:defRPr sz="3199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525" y="3365557"/>
            <a:ext cx="9590238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201" y="3959863"/>
            <a:ext cx="10148889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2417" y="381001"/>
            <a:ext cx="2910082" cy="365125"/>
          </a:xfrm>
        </p:spPr>
        <p:txBody>
          <a:bodyPr/>
          <a:lstStyle>
            <a:lvl1pPr algn="r">
              <a:defRPr/>
            </a:lvl1pPr>
          </a:lstStyle>
          <a:p>
            <a:fld id="{5BCAD085-E8A6-8845-BD4E-CB4CCA059FC4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622" y="379942"/>
            <a:ext cx="698967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59623" y="381001"/>
            <a:ext cx="643580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126" y="933450"/>
            <a:ext cx="609441" cy="584776"/>
          </a:xfrm>
          <a:prstGeom prst="rect">
            <a:avLst/>
          </a:prstGeom>
        </p:spPr>
        <p:txBody>
          <a:bodyPr vert="horz" lIns="91416" tIns="45708" rIns="91416" bIns="4570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998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1370" y="2701290"/>
            <a:ext cx="609441" cy="584776"/>
          </a:xfrm>
          <a:prstGeom prst="rect">
            <a:avLst/>
          </a:prstGeom>
        </p:spPr>
        <p:txBody>
          <a:bodyPr vert="horz" lIns="91416" tIns="45708" rIns="91416" bIns="4570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998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766414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88825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228" y="1124702"/>
            <a:ext cx="10143544" cy="2511835"/>
          </a:xfrm>
        </p:spPr>
        <p:txBody>
          <a:bodyPr anchor="b"/>
          <a:lstStyle>
            <a:lvl1pPr algn="l">
              <a:defRPr sz="3199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200" y="3648316"/>
            <a:ext cx="10142012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2417" y="378884"/>
            <a:ext cx="2910082" cy="365125"/>
          </a:xfrm>
        </p:spPr>
        <p:txBody>
          <a:bodyPr/>
          <a:lstStyle>
            <a:lvl1pPr algn="r">
              <a:defRPr/>
            </a:lvl1pPr>
          </a:lstStyle>
          <a:p>
            <a:fld id="{5BCAD085-E8A6-8845-BD4E-CB4CCA059FC4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622" y="378884"/>
            <a:ext cx="698967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59623" y="381001"/>
            <a:ext cx="643580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4166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4846" y="762000"/>
            <a:ext cx="8608357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621" y="2202080"/>
            <a:ext cx="3455532" cy="617320"/>
          </a:xfrm>
        </p:spPr>
        <p:txBody>
          <a:bodyPr anchor="b">
            <a:noAutofit/>
          </a:bodyPr>
          <a:lstStyle>
            <a:lvl1pPr marL="0" indent="0">
              <a:buNone/>
              <a:defRPr sz="2399" b="0">
                <a:solidFill>
                  <a:schemeClr val="tx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620" y="2904565"/>
            <a:ext cx="34555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7662" y="2201333"/>
            <a:ext cx="3455532" cy="626534"/>
          </a:xfrm>
        </p:spPr>
        <p:txBody>
          <a:bodyPr anchor="b">
            <a:noAutofit/>
          </a:bodyPr>
          <a:lstStyle>
            <a:lvl1pPr marL="0" indent="0">
              <a:buNone/>
              <a:defRPr sz="2399" b="0">
                <a:solidFill>
                  <a:schemeClr val="tx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5721" y="2904067"/>
            <a:ext cx="34555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03" y="2192866"/>
            <a:ext cx="3455532" cy="626534"/>
          </a:xfrm>
        </p:spPr>
        <p:txBody>
          <a:bodyPr anchor="b">
            <a:noAutofit/>
          </a:bodyPr>
          <a:lstStyle>
            <a:lvl1pPr marL="0" indent="0">
              <a:buNone/>
              <a:defRPr sz="2399" b="0">
                <a:solidFill>
                  <a:schemeClr val="tx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49704" y="2904565"/>
            <a:ext cx="34555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4760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4846" y="762000"/>
            <a:ext cx="8608357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439" y="4191001"/>
            <a:ext cx="3450683" cy="682765"/>
          </a:xfrm>
        </p:spPr>
        <p:txBody>
          <a:bodyPr anchor="b">
            <a:noAutofit/>
          </a:bodyPr>
          <a:lstStyle>
            <a:lvl1pPr marL="0" indent="0">
              <a:buNone/>
              <a:defRPr sz="2399" b="0">
                <a:solidFill>
                  <a:schemeClr val="tx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439" y="2362200"/>
            <a:ext cx="3450683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063" indent="0">
              <a:buNone/>
              <a:defRPr sz="1600"/>
            </a:lvl2pPr>
            <a:lvl3pPr marL="914126" indent="0">
              <a:buNone/>
              <a:defRPr sz="1600"/>
            </a:lvl3pPr>
            <a:lvl4pPr marL="1371189" indent="0">
              <a:buNone/>
              <a:defRPr sz="1600"/>
            </a:lvl4pPr>
            <a:lvl5pPr marL="1828251" indent="0">
              <a:buNone/>
              <a:defRPr sz="1600"/>
            </a:lvl5pPr>
            <a:lvl6pPr marL="2285314" indent="0">
              <a:buNone/>
              <a:defRPr sz="1600"/>
            </a:lvl6pPr>
            <a:lvl7pPr marL="2742377" indent="0">
              <a:buNone/>
              <a:defRPr sz="1600"/>
            </a:lvl7pPr>
            <a:lvl8pPr marL="3199440" indent="0">
              <a:buNone/>
              <a:defRPr sz="1600"/>
            </a:lvl8pPr>
            <a:lvl9pPr marL="3656503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439" y="4873765"/>
            <a:ext cx="3450683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3124" y="4191001"/>
            <a:ext cx="3448037" cy="682765"/>
          </a:xfrm>
        </p:spPr>
        <p:txBody>
          <a:bodyPr anchor="b">
            <a:noAutofit/>
          </a:bodyPr>
          <a:lstStyle>
            <a:lvl1pPr marL="0" indent="0">
              <a:buNone/>
              <a:defRPr sz="2399" b="0">
                <a:solidFill>
                  <a:schemeClr val="tx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3124" y="2362200"/>
            <a:ext cx="344803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063" indent="0">
              <a:buNone/>
              <a:defRPr sz="1600"/>
            </a:lvl2pPr>
            <a:lvl3pPr marL="914126" indent="0">
              <a:buNone/>
              <a:defRPr sz="1600"/>
            </a:lvl3pPr>
            <a:lvl4pPr marL="1371189" indent="0">
              <a:buNone/>
              <a:defRPr sz="1600"/>
            </a:lvl4pPr>
            <a:lvl5pPr marL="1828251" indent="0">
              <a:buNone/>
              <a:defRPr sz="1600"/>
            </a:lvl5pPr>
            <a:lvl6pPr marL="2285314" indent="0">
              <a:buNone/>
              <a:defRPr sz="1600"/>
            </a:lvl6pPr>
            <a:lvl7pPr marL="2742377" indent="0">
              <a:buNone/>
              <a:defRPr sz="1600"/>
            </a:lvl7pPr>
            <a:lvl8pPr marL="3199440" indent="0">
              <a:buNone/>
              <a:defRPr sz="1600"/>
            </a:lvl8pPr>
            <a:lvl9pPr marL="3656503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3125" y="4873764"/>
            <a:ext cx="3448037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7635" y="4191001"/>
            <a:ext cx="3455569" cy="682765"/>
          </a:xfrm>
        </p:spPr>
        <p:txBody>
          <a:bodyPr anchor="b">
            <a:noAutofit/>
          </a:bodyPr>
          <a:lstStyle>
            <a:lvl1pPr marL="0" indent="0">
              <a:buNone/>
              <a:defRPr sz="2399" b="0">
                <a:solidFill>
                  <a:schemeClr val="tx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7759" y="2362200"/>
            <a:ext cx="344698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063" indent="0">
              <a:buNone/>
              <a:defRPr sz="1600"/>
            </a:lvl2pPr>
            <a:lvl3pPr marL="914126" indent="0">
              <a:buNone/>
              <a:defRPr sz="1600"/>
            </a:lvl3pPr>
            <a:lvl4pPr marL="1371189" indent="0">
              <a:buNone/>
              <a:defRPr sz="1600"/>
            </a:lvl4pPr>
            <a:lvl5pPr marL="1828251" indent="0">
              <a:buNone/>
              <a:defRPr sz="1600"/>
            </a:lvl5pPr>
            <a:lvl6pPr marL="2285314" indent="0">
              <a:buNone/>
              <a:defRPr sz="1600"/>
            </a:lvl6pPr>
            <a:lvl7pPr marL="2742377" indent="0">
              <a:buNone/>
              <a:defRPr sz="1600"/>
            </a:lvl7pPr>
            <a:lvl8pPr marL="3199440" indent="0">
              <a:buNone/>
              <a:defRPr sz="1600"/>
            </a:lvl8pPr>
            <a:lvl9pPr marL="3656503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7635" y="4873762"/>
            <a:ext cx="3451546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473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622" y="2194560"/>
            <a:ext cx="10817582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24758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88825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6339" y="745067"/>
            <a:ext cx="2056864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200" y="745068"/>
            <a:ext cx="8202064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2417" y="379942"/>
            <a:ext cx="2910082" cy="365125"/>
          </a:xfrm>
        </p:spPr>
        <p:txBody>
          <a:bodyPr/>
          <a:lstStyle>
            <a:lvl1pPr algn="r">
              <a:defRPr/>
            </a:lvl1pPr>
          </a:lstStyle>
          <a:p>
            <a:fld id="{5BCAD085-E8A6-8845-BD4E-CB4CCA059FC4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622" y="381001"/>
            <a:ext cx="698967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59623" y="381001"/>
            <a:ext cx="643580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3312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4846" y="764373"/>
            <a:ext cx="8608358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622" y="2194561"/>
            <a:ext cx="10817582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3122" y="6356351"/>
            <a:ext cx="29100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621" y="6355846"/>
            <a:ext cx="77703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0718" y="381001"/>
            <a:ext cx="274248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25865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txStyles>
    <p:titleStyle>
      <a:lvl1pPr algn="r" defTabSz="914126" rtl="0" eaLnBrk="1" latinLnBrk="0" hangingPunct="1">
        <a:lnSpc>
          <a:spcPct val="90000"/>
        </a:lnSpc>
        <a:spcBef>
          <a:spcPct val="0"/>
        </a:spcBef>
        <a:buNone/>
        <a:defRPr sz="3999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31" indent="-228531" algn="l" defTabSz="914126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199" kern="1200">
          <a:solidFill>
            <a:schemeClr val="tx1"/>
          </a:solidFill>
          <a:latin typeface="+mn-lt"/>
          <a:ea typeface="+mn-ea"/>
          <a:cs typeface="+mn-cs"/>
        </a:defRPr>
      </a:lvl1pPr>
      <a:lvl2pPr marL="685594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999" kern="1200">
          <a:solidFill>
            <a:schemeClr val="tx1"/>
          </a:solidFill>
          <a:latin typeface="+mn-lt"/>
          <a:ea typeface="+mn-ea"/>
          <a:cs typeface="+mn-cs"/>
        </a:defRPr>
      </a:lvl2pPr>
      <a:lvl3pPr marL="1142657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3pPr>
      <a:lvl4pPr marL="1599720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6783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3846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0908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7971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034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1pPr>
      <a:lvl2pPr marL="45706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2pPr>
      <a:lvl3pPr marL="914126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3pPr>
      <a:lvl4pPr marL="1371189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1828251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285314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742377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19944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65650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DE20DFA-89DB-4DCD-9C6A-E6F94CA754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144145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8544528D-3F22-4B21-8F86-F8EB0B38C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76968D6-159C-41CA-A306-8686E9706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144145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85620" y="764373"/>
            <a:ext cx="3976603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/>
            </a:pPr>
            <a:r>
              <a:rPr lang="en-US" sz="3200" cap="all">
                <a:latin typeface="+mj-lt"/>
                <a:ea typeface="+mj-ea"/>
                <a:cs typeface="+mj-cs"/>
              </a:rPr>
              <a:t>The NHS App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621" y="2364573"/>
            <a:ext cx="3976603" cy="38541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Arial" panose="020B0604020202020204" pitchFamily="34" charset="0"/>
              <a:buChar char="•"/>
            </a:pPr>
            <a:r>
              <a:rPr lang="en-US" sz="2000" dirty="0"/>
              <a:t>Student Name: Shazia Barkat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Arial" panose="020B0604020202020204" pitchFamily="34" charset="0"/>
              <a:buChar char="•"/>
            </a:pPr>
            <a:r>
              <a:rPr lang="en-US" sz="2000" dirty="0"/>
              <a:t>Module: BMHP 6026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Arial" panose="020B0604020202020204" pitchFamily="34" charset="0"/>
              <a:buChar char="•"/>
            </a:pPr>
            <a:r>
              <a:rPr lang="en-US" sz="2000" dirty="0"/>
              <a:t>Lecturer: Martin Svejda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752EED1-296C-F8B6-30FE-8B91648A7E1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3" b="6905"/>
          <a:stretch>
            <a:fillRect/>
          </a:stretch>
        </p:blipFill>
        <p:spPr>
          <a:xfrm>
            <a:off x="4971404" y="746126"/>
            <a:ext cx="6531799" cy="547255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59564" y="640081"/>
            <a:ext cx="2869696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800" b="1"/>
            </a:pPr>
            <a:r>
              <a:rPr sz="3600" dirty="0"/>
              <a:t>Introduction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457201" y="1379094"/>
            <a:ext cx="10215796" cy="4838825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/>
            </a:pPr>
            <a:r>
              <a:rPr sz="2800" dirty="0"/>
              <a:t>• Launched nationally in 2018 as part of the NHS Long Term Plan</a:t>
            </a:r>
          </a:p>
          <a:p>
            <a:pPr algn="ctr">
              <a:defRPr sz="2000"/>
            </a:pPr>
            <a:r>
              <a:rPr sz="2800" dirty="0"/>
              <a:t>• Over 33 million registered users by 2024</a:t>
            </a:r>
          </a:p>
          <a:p>
            <a:pPr algn="ctr">
              <a:defRPr sz="2000"/>
            </a:pPr>
            <a:r>
              <a:rPr sz="2800" dirty="0"/>
              <a:t>• Aim: improve access, efficiency and patient empowerment</a:t>
            </a:r>
          </a:p>
          <a:p>
            <a:pPr algn="ctr">
              <a:defRPr sz="2000"/>
            </a:pPr>
            <a:r>
              <a:rPr sz="2800" dirty="0"/>
              <a:t>• Features: appointments, prescriptions, records, COVID services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B7626C8E-FB50-4909-8D9D-09E34A8DBF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144145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2894845" y="764373"/>
            <a:ext cx="8608358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/>
            </a:pPr>
            <a:r>
              <a:rPr lang="en-US" sz="4000" cap="all">
                <a:latin typeface="+mj-lt"/>
                <a:ea typeface="+mj-ea"/>
                <a:cs typeface="+mj-cs"/>
              </a:rPr>
              <a:t>Impact on the NHS Workforce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57F056C-2DE7-F88E-A046-870B3EECA3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621" y="2850615"/>
            <a:ext cx="4520023" cy="2712013"/>
          </a:xfrm>
          <a:prstGeom prst="rect">
            <a:avLst/>
          </a:prstGeom>
        </p:spPr>
      </p:pic>
      <p:sp>
        <p:nvSpPr>
          <p:cNvPr id="3" name="Rounded Rectangle 2"/>
          <p:cNvSpPr/>
          <p:nvPr/>
        </p:nvSpPr>
        <p:spPr>
          <a:xfrm>
            <a:off x="5688118" y="2194560"/>
            <a:ext cx="5815085" cy="4024125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defRPr sz="2000"/>
            </a:pPr>
            <a:r>
              <a:rPr lang="en-US" sz="2400" dirty="0">
                <a:solidFill>
                  <a:schemeClr val="tx1"/>
                </a:solidFill>
              </a:rPr>
              <a:t>• Reduced administrative workload through automation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defRPr sz="2000"/>
            </a:pPr>
            <a:r>
              <a:rPr lang="en-US" sz="2400" dirty="0">
                <a:solidFill>
                  <a:schemeClr val="tx1"/>
                </a:solidFill>
              </a:rPr>
              <a:t>• New digital roles: Digital Navigators, Remote Care Coordinators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defRPr sz="2000"/>
            </a:pPr>
            <a:r>
              <a:rPr lang="en-US" sz="2400" dirty="0">
                <a:solidFill>
                  <a:schemeClr val="tx1"/>
                </a:solidFill>
              </a:rPr>
              <a:t>• Greater need for digital skills and staff training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defRPr sz="2000"/>
            </a:pPr>
            <a:r>
              <a:rPr lang="en-US" sz="2400" dirty="0">
                <a:solidFill>
                  <a:schemeClr val="tx1"/>
                </a:solidFill>
              </a:rPr>
              <a:t>• Challenges: role ambiguity, burnout and digital inequality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789357" y="640081"/>
            <a:ext cx="462446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800" b="1"/>
            </a:pPr>
            <a:r>
              <a:rPr sz="3600" dirty="0"/>
              <a:t>Impact on Patients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457200" y="1379094"/>
            <a:ext cx="11579902" cy="4838825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/>
            </a:pPr>
            <a:r>
              <a:rPr sz="3200" dirty="0"/>
              <a:t>• 24/7 access to NHS services</a:t>
            </a:r>
          </a:p>
          <a:p>
            <a:pPr algn="ctr">
              <a:defRPr sz="2000"/>
            </a:pPr>
            <a:r>
              <a:rPr sz="3200" dirty="0"/>
              <a:t>• Improved self-management and shared decision-making</a:t>
            </a:r>
          </a:p>
          <a:p>
            <a:pPr algn="ctr">
              <a:defRPr sz="2000"/>
            </a:pPr>
            <a:r>
              <a:rPr sz="3200" dirty="0"/>
              <a:t>• Easier repeat prescriptions and appointment booking</a:t>
            </a:r>
          </a:p>
          <a:p>
            <a:pPr algn="ctr">
              <a:defRPr sz="2000"/>
            </a:pPr>
            <a:r>
              <a:rPr sz="3200" dirty="0"/>
              <a:t>• Better access to test results and medical records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40995" y="566707"/>
            <a:ext cx="270572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800" b="1"/>
            </a:pPr>
            <a:r>
              <a:rPr sz="3200" dirty="0"/>
              <a:t>Challenges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457199" y="1948880"/>
            <a:ext cx="11355049" cy="3732552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/>
            </a:pPr>
            <a:r>
              <a:rPr sz="3200" dirty="0"/>
              <a:t>• Digital exclusion affects older adults and low-income groups</a:t>
            </a:r>
          </a:p>
          <a:p>
            <a:pPr algn="ctr">
              <a:defRPr sz="2000"/>
            </a:pPr>
            <a:r>
              <a:rPr sz="3200" dirty="0"/>
              <a:t>• Poor digital literacy and language barriers</a:t>
            </a:r>
          </a:p>
          <a:p>
            <a:pPr algn="ctr">
              <a:defRPr sz="2000"/>
            </a:pPr>
            <a:r>
              <a:rPr sz="3200" dirty="0"/>
              <a:t>• Cybersecurity and privacy concerns</a:t>
            </a:r>
          </a:p>
          <a:p>
            <a:pPr algn="ctr">
              <a:defRPr sz="2000"/>
            </a:pPr>
            <a:r>
              <a:rPr sz="3200" dirty="0"/>
              <a:t>• Risk of widening health inequalities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43994" y="378470"/>
            <a:ext cx="375503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800" b="1"/>
            </a:pPr>
            <a:r>
              <a:rPr dirty="0"/>
              <a:t>Rural Communities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457200" y="1319134"/>
            <a:ext cx="11444990" cy="4898786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/>
            </a:pPr>
            <a:r>
              <a:rPr sz="2800" dirty="0"/>
              <a:t>• Reduces travel and improves access</a:t>
            </a:r>
          </a:p>
          <a:p>
            <a:pPr algn="ctr">
              <a:defRPr sz="2000"/>
            </a:pPr>
            <a:r>
              <a:rPr sz="2800" dirty="0"/>
              <a:t>• Supports carers and chronic disease management</a:t>
            </a:r>
          </a:p>
          <a:p>
            <a:pPr algn="ctr">
              <a:defRPr sz="2000"/>
            </a:pPr>
            <a:r>
              <a:rPr sz="2800" dirty="0"/>
              <a:t>• Broadband limitations remain a barrier</a:t>
            </a:r>
          </a:p>
          <a:p>
            <a:pPr algn="ctr">
              <a:defRPr sz="2000"/>
            </a:pPr>
            <a:r>
              <a:rPr sz="2800" dirty="0"/>
              <a:t>• Hybrid services are still essential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99416" y="640080"/>
            <a:ext cx="374004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800" b="1"/>
            </a:pPr>
            <a:r>
              <a:t>Recommendations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457200" y="1319134"/>
            <a:ext cx="11250118" cy="4898786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/>
            </a:pPr>
            <a:r>
              <a:rPr sz="2800" dirty="0"/>
              <a:t>• </a:t>
            </a:r>
            <a:r>
              <a:rPr sz="3200" dirty="0"/>
              <a:t>Expand digital literacy </a:t>
            </a:r>
            <a:r>
              <a:rPr sz="3200" dirty="0" err="1"/>
              <a:t>programmes</a:t>
            </a:r>
            <a:endParaRPr sz="3200" dirty="0"/>
          </a:p>
          <a:p>
            <a:pPr algn="ctr">
              <a:defRPr sz="2000"/>
            </a:pPr>
            <a:r>
              <a:rPr sz="3200" dirty="0"/>
              <a:t>• Maintain hybrid healthcare</a:t>
            </a:r>
          </a:p>
          <a:p>
            <a:pPr algn="ctr">
              <a:defRPr sz="2000"/>
            </a:pPr>
            <a:r>
              <a:rPr sz="3200" dirty="0"/>
              <a:t>• Invest in workforce training</a:t>
            </a:r>
          </a:p>
          <a:p>
            <a:pPr algn="ctr">
              <a:defRPr sz="2000"/>
            </a:pPr>
            <a:r>
              <a:rPr sz="3200" dirty="0"/>
              <a:t>• Improve Electronic Patient Record integration</a:t>
            </a:r>
          </a:p>
          <a:p>
            <a:pPr algn="ctr">
              <a:defRPr sz="2000"/>
            </a:pPr>
            <a:r>
              <a:rPr sz="3200" dirty="0"/>
              <a:t>• Inclusive design and community engagement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999219" y="918897"/>
            <a:ext cx="285562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800" b="1"/>
            </a:pPr>
            <a:r>
              <a:t>Conclusion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457199" y="2023672"/>
            <a:ext cx="11489961" cy="4194248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/>
            </a:pPr>
            <a:r>
              <a:rPr sz="2800" dirty="0"/>
              <a:t>• NHS App has transformed healthcare access</a:t>
            </a:r>
          </a:p>
          <a:p>
            <a:pPr algn="ctr">
              <a:defRPr sz="2000"/>
            </a:pPr>
            <a:r>
              <a:rPr sz="2800" dirty="0"/>
              <a:t>• Improved efficiency and patient empowerment</a:t>
            </a:r>
          </a:p>
          <a:p>
            <a:pPr algn="ctr">
              <a:defRPr sz="2000"/>
            </a:pPr>
            <a:r>
              <a:rPr sz="2800" dirty="0"/>
              <a:t>• Digital exclusion remains the biggest challenge</a:t>
            </a:r>
          </a:p>
          <a:p>
            <a:pPr algn="ctr">
              <a:defRPr sz="2000"/>
            </a:pPr>
            <a:r>
              <a:rPr sz="2800" dirty="0"/>
              <a:t>• Future success depends on inclusion and investment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936422" y="1083788"/>
            <a:ext cx="23159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800" b="1"/>
            </a:pPr>
            <a:r>
              <a:rPr dirty="0"/>
              <a:t>References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1911246" y="2038662"/>
            <a:ext cx="7589520" cy="4179258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/>
            </a:pPr>
            <a:r>
              <a:rPr sz="2800" dirty="0"/>
              <a:t>NHS England (2023); NHS Digital (2024); NICE (2021)</a:t>
            </a:r>
          </a:p>
          <a:p>
            <a:pPr algn="ctr">
              <a:defRPr sz="2000"/>
            </a:pPr>
            <a:r>
              <a:rPr sz="2800" dirty="0"/>
              <a:t>The King's Fund (2022); Topol Review (2019)</a:t>
            </a:r>
          </a:p>
          <a:p>
            <a:pPr algn="ctr">
              <a:defRPr sz="2000"/>
            </a:pPr>
            <a:r>
              <a:rPr sz="2800" dirty="0"/>
              <a:t>Greenhalgh et al. (2022); Nuffield Trust (2023)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38</TotalTime>
  <Words>280</Words>
  <Application>Microsoft Office PowerPoint</Application>
  <PresentationFormat>Custom</PresentationFormat>
  <Paragraphs>44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Century Gothic</vt:lpstr>
      <vt:lpstr>Vapor Trail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 Barkat</dc:creator>
  <cp:keywords/>
  <dc:description>generated using python-pptx</dc:description>
  <cp:lastModifiedBy>S Barkat</cp:lastModifiedBy>
  <cp:revision>2</cp:revision>
  <dcterms:created xsi:type="dcterms:W3CDTF">2013-01-27T09:14:16Z</dcterms:created>
  <dcterms:modified xsi:type="dcterms:W3CDTF">2026-07-02T18:43:34Z</dcterms:modified>
  <cp:category/>
</cp:coreProperties>
</file>