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1" r:id="rId1"/>
  </p:sldMasterIdLst>
  <p:notesMasterIdLst>
    <p:notesMasterId r:id="rId29"/>
  </p:notesMasterIdLst>
  <p:sldIdLst>
    <p:sldId id="267" r:id="rId2"/>
    <p:sldId id="257" r:id="rId3"/>
    <p:sldId id="263" r:id="rId4"/>
    <p:sldId id="262" r:id="rId5"/>
    <p:sldId id="288" r:id="rId6"/>
    <p:sldId id="266" r:id="rId7"/>
    <p:sldId id="269" r:id="rId8"/>
    <p:sldId id="270" r:id="rId9"/>
    <p:sldId id="271" r:id="rId10"/>
    <p:sldId id="282" r:id="rId11"/>
    <p:sldId id="284" r:id="rId12"/>
    <p:sldId id="272" r:id="rId13"/>
    <p:sldId id="276" r:id="rId14"/>
    <p:sldId id="277" r:id="rId15"/>
    <p:sldId id="278" r:id="rId16"/>
    <p:sldId id="286" r:id="rId17"/>
    <p:sldId id="287" r:id="rId18"/>
    <p:sldId id="280" r:id="rId19"/>
    <p:sldId id="292" r:id="rId20"/>
    <p:sldId id="295" r:id="rId21"/>
    <p:sldId id="296" r:id="rId22"/>
    <p:sldId id="297" r:id="rId23"/>
    <p:sldId id="293" r:id="rId24"/>
    <p:sldId id="298" r:id="rId25"/>
    <p:sldId id="299" r:id="rId26"/>
    <p:sldId id="300" r:id="rId27"/>
    <p:sldId id="30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F30E6F9-CC29-4067-BF34-244E503EA111}">
          <p14:sldIdLst>
            <p14:sldId id="267"/>
            <p14:sldId id="257"/>
          </p14:sldIdLst>
        </p14:section>
        <p14:section name="Untitled Section" id="{30F5C8C6-F9B7-4873-AAC0-16BCCCC1ECC6}">
          <p14:sldIdLst>
            <p14:sldId id="263"/>
            <p14:sldId id="262"/>
            <p14:sldId id="288"/>
            <p14:sldId id="266"/>
            <p14:sldId id="269"/>
            <p14:sldId id="270"/>
            <p14:sldId id="271"/>
            <p14:sldId id="282"/>
            <p14:sldId id="284"/>
            <p14:sldId id="272"/>
            <p14:sldId id="276"/>
            <p14:sldId id="277"/>
            <p14:sldId id="278"/>
            <p14:sldId id="286"/>
            <p14:sldId id="287"/>
            <p14:sldId id="280"/>
            <p14:sldId id="292"/>
            <p14:sldId id="295"/>
            <p14:sldId id="296"/>
            <p14:sldId id="297"/>
            <p14:sldId id="293"/>
            <p14:sldId id="298"/>
            <p14:sldId id="299"/>
            <p14:sldId id="300"/>
            <p14:sldId id="30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55A6C-B934-4E3F-8871-580DB72EFDAA}" v="5854" dt="2025-11-09T22:50:14.4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a Patel" userId="7154537c29e80517" providerId="LiveId" clId="{15270A28-B930-4F1F-8516-AECED6E522AA}"/>
    <pc:docChg chg="custSel modSld">
      <pc:chgData name="Isha Patel" userId="7154537c29e80517" providerId="LiveId" clId="{15270A28-B930-4F1F-8516-AECED6E522AA}" dt="2025-11-09T09:30:15.267" v="55" actId="1076"/>
      <pc:docMkLst>
        <pc:docMk/>
      </pc:docMkLst>
      <pc:sldChg chg="modSp mod">
        <pc:chgData name="Isha Patel" userId="7154537c29e80517" providerId="LiveId" clId="{15270A28-B930-4F1F-8516-AECED6E522AA}" dt="2025-10-31T16:50:35.768" v="19" actId="1076"/>
        <pc:sldMkLst>
          <pc:docMk/>
          <pc:sldMk cId="519906692" sldId="257"/>
        </pc:sldMkLst>
      </pc:sldChg>
      <pc:sldChg chg="modSp mod">
        <pc:chgData name="Isha Patel" userId="7154537c29e80517" providerId="LiveId" clId="{15270A28-B930-4F1F-8516-AECED6E522AA}" dt="2025-11-09T09:30:15.267" v="55" actId="1076"/>
        <pc:sldMkLst>
          <pc:docMk/>
          <pc:sldMk cId="3342634881" sldId="280"/>
        </pc:sldMkLst>
        <pc:spChg chg="mod">
          <ac:chgData name="Isha Patel" userId="7154537c29e80517" providerId="LiveId" clId="{15270A28-B930-4F1F-8516-AECED6E522AA}" dt="2025-11-09T09:30:15.267" v="55" actId="1076"/>
          <ac:spMkLst>
            <pc:docMk/>
            <pc:sldMk cId="3342634881" sldId="280"/>
            <ac:spMk id="6" creationId="{265F05EC-6C79-F32C-4C69-D3E55790E8E5}"/>
          </ac:spMkLst>
        </pc:spChg>
      </pc:sldChg>
      <pc:sldChg chg="modSp mod">
        <pc:chgData name="Isha Patel" userId="7154537c29e80517" providerId="LiveId" clId="{15270A28-B930-4F1F-8516-AECED6E522AA}" dt="2025-11-09T09:28:20.440" v="52" actId="1076"/>
        <pc:sldMkLst>
          <pc:docMk/>
          <pc:sldMk cId="1311234924" sldId="292"/>
        </pc:sldMkLst>
        <pc:spChg chg="mod">
          <ac:chgData name="Isha Patel" userId="7154537c29e80517" providerId="LiveId" clId="{15270A28-B930-4F1F-8516-AECED6E522AA}" dt="2025-11-09T09:28:20.440" v="52" actId="1076"/>
          <ac:spMkLst>
            <pc:docMk/>
            <pc:sldMk cId="1311234924" sldId="292"/>
            <ac:spMk id="3" creationId="{02345FC5-A453-2A82-F1ED-0251DFC5CEFE}"/>
          </ac:spMkLst>
        </pc:spChg>
      </pc:sldChg>
    </pc:docChg>
  </pc:docChgLst>
  <pc:docChgLst>
    <pc:chgData name="Isha Patel" userId="7154537c29e80517" providerId="LiveId" clId="{3ECFF13E-EECC-4681-9DA6-99DB27A16DDC}"/>
    <pc:docChg chg="undo custSel addSld delSld modSld sldOrd modSection">
      <pc:chgData name="Isha Patel" userId="7154537c29e80517" providerId="LiveId" clId="{3ECFF13E-EECC-4681-9DA6-99DB27A16DDC}" dt="2025-11-09T22:50:14.485" v="16318"/>
      <pc:docMkLst>
        <pc:docMk/>
      </pc:docMkLst>
      <pc:sldChg chg="addSp delSp modSp mod ord modTransition modClrScheme chgLayout">
        <pc:chgData name="Isha Patel" userId="7154537c29e80517" providerId="LiveId" clId="{3ECFF13E-EECC-4681-9DA6-99DB27A16DDC}" dt="2025-11-09T22:44:36.502" v="16287"/>
        <pc:sldMkLst>
          <pc:docMk/>
          <pc:sldMk cId="519906692" sldId="257"/>
        </pc:sldMkLst>
        <pc:spChg chg="mod ord">
          <ac:chgData name="Isha Patel" userId="7154537c29e80517" providerId="LiveId" clId="{3ECFF13E-EECC-4681-9DA6-99DB27A16DDC}" dt="2025-11-05T15:25:09.790" v="11405" actId="20577"/>
          <ac:spMkLst>
            <pc:docMk/>
            <pc:sldMk cId="519906692" sldId="257"/>
            <ac:spMk id="2" creationId="{D000EB0D-1852-94C2-B960-4BAECA926769}"/>
          </ac:spMkLst>
        </pc:spChg>
        <pc:spChg chg="add mod">
          <ac:chgData name="Isha Patel" userId="7154537c29e80517" providerId="LiveId" clId="{3ECFF13E-EECC-4681-9DA6-99DB27A16DDC}" dt="2025-11-09T16:54:57.535" v="14284" actId="20577"/>
          <ac:spMkLst>
            <pc:docMk/>
            <pc:sldMk cId="519906692" sldId="257"/>
            <ac:spMk id="15" creationId="{87CC91E8-F227-28DC-26DD-A9E1D4202591}"/>
          </ac:spMkLst>
        </pc:spChg>
        <pc:picChg chg="add mod">
          <ac:chgData name="Isha Patel" userId="7154537c29e80517" providerId="LiveId" clId="{3ECFF13E-EECC-4681-9DA6-99DB27A16DDC}" dt="2025-11-04T09:32:14.524" v="9530" actId="27636"/>
          <ac:picMkLst>
            <pc:docMk/>
            <pc:sldMk cId="519906692" sldId="257"/>
            <ac:picMk id="2050" creationId="{1EAE7FA3-1CA8-B801-3612-54DCCD5D6742}"/>
          </ac:picMkLst>
        </pc:picChg>
      </pc:sldChg>
      <pc:sldChg chg="addSp delSp modSp new mod ord modTransition modClrScheme chgLayout">
        <pc:chgData name="Isha Patel" userId="7154537c29e80517" providerId="LiveId" clId="{3ECFF13E-EECC-4681-9DA6-99DB27A16DDC}" dt="2025-11-09T22:49:14.537" v="16314"/>
        <pc:sldMkLst>
          <pc:docMk/>
          <pc:sldMk cId="1964640677" sldId="262"/>
        </pc:sldMkLst>
        <pc:spChg chg="add mod ord">
          <ac:chgData name="Isha Patel" userId="7154537c29e80517" providerId="LiveId" clId="{3ECFF13E-EECC-4681-9DA6-99DB27A16DDC}" dt="2025-11-05T15:27:02.423" v="11411" actId="20577"/>
          <ac:spMkLst>
            <pc:docMk/>
            <pc:sldMk cId="1964640677" sldId="262"/>
            <ac:spMk id="19" creationId="{726717C4-D6F5-5C7F-B72A-1CDE51731D14}"/>
          </ac:spMkLst>
        </pc:spChg>
        <pc:spChg chg="add mod ord">
          <ac:chgData name="Isha Patel" userId="7154537c29e80517" providerId="LiveId" clId="{3ECFF13E-EECC-4681-9DA6-99DB27A16DDC}" dt="2025-11-09T16:48:42.719" v="13748" actId="20577"/>
          <ac:spMkLst>
            <pc:docMk/>
            <pc:sldMk cId="1964640677" sldId="262"/>
            <ac:spMk id="20" creationId="{EB1BB55C-8EAA-4249-4485-69072EDAFDA9}"/>
          </ac:spMkLst>
        </pc:spChg>
        <pc:picChg chg="add mod">
          <ac:chgData name="Isha Patel" userId="7154537c29e80517" providerId="LiveId" clId="{3ECFF13E-EECC-4681-9DA6-99DB27A16DDC}" dt="2025-11-01T21:23:50.884" v="3386" actId="14100"/>
          <ac:picMkLst>
            <pc:docMk/>
            <pc:sldMk cId="1964640677" sldId="262"/>
            <ac:picMk id="1026" creationId="{6371BCDC-309E-6AFF-EB59-8DE7C044F3CB}"/>
          </ac:picMkLst>
        </pc:picChg>
      </pc:sldChg>
      <pc:sldChg chg="modSp mod modTransition">
        <pc:chgData name="Isha Patel" userId="7154537c29e80517" providerId="LiveId" clId="{3ECFF13E-EECC-4681-9DA6-99DB27A16DDC}" dt="2025-11-09T22:49:09.851" v="16313"/>
        <pc:sldMkLst>
          <pc:docMk/>
          <pc:sldMk cId="98995464" sldId="263"/>
        </pc:sldMkLst>
        <pc:graphicFrameChg chg="mod modGraphic">
          <ac:chgData name="Isha Patel" userId="7154537c29e80517" providerId="LiveId" clId="{3ECFF13E-EECC-4681-9DA6-99DB27A16DDC}" dt="2025-11-01T21:39:14.487" v="3774" actId="14100"/>
          <ac:graphicFrameMkLst>
            <pc:docMk/>
            <pc:sldMk cId="98995464" sldId="263"/>
            <ac:graphicFrameMk id="3" creationId="{3B730A34-BBC7-E4C4-E9F9-03D29F69C702}"/>
          </ac:graphicFrameMkLst>
        </pc:graphicFrameChg>
      </pc:sldChg>
      <pc:sldChg chg="addSp delSp modSp new mod modTransition modClrScheme chgLayout">
        <pc:chgData name="Isha Patel" userId="7154537c29e80517" providerId="LiveId" clId="{3ECFF13E-EECC-4681-9DA6-99DB27A16DDC}" dt="2025-11-09T22:49:18.147" v="16315"/>
        <pc:sldMkLst>
          <pc:docMk/>
          <pc:sldMk cId="2606896440" sldId="266"/>
        </pc:sldMkLst>
        <pc:spChg chg="add mod">
          <ac:chgData name="Isha Patel" userId="7154537c29e80517" providerId="LiveId" clId="{3ECFF13E-EECC-4681-9DA6-99DB27A16DDC}" dt="2025-11-09T15:26:04.991" v="13299" actId="1076"/>
          <ac:spMkLst>
            <pc:docMk/>
            <pc:sldMk cId="2606896440" sldId="266"/>
            <ac:spMk id="2" creationId="{B724429B-4320-68C5-C2C5-2E3B231FD219}"/>
          </ac:spMkLst>
        </pc:spChg>
        <pc:spChg chg="add mod">
          <ac:chgData name="Isha Patel" userId="7154537c29e80517" providerId="LiveId" clId="{3ECFF13E-EECC-4681-9DA6-99DB27A16DDC}" dt="2025-11-09T16:56:02.175" v="14328" actId="20577"/>
          <ac:spMkLst>
            <pc:docMk/>
            <pc:sldMk cId="2606896440" sldId="266"/>
            <ac:spMk id="3" creationId="{6F9E4666-02DD-9DCA-E6D4-2796E1F75670}"/>
          </ac:spMkLst>
        </pc:spChg>
        <pc:picChg chg="add mod">
          <ac:chgData name="Isha Patel" userId="7154537c29e80517" providerId="LiveId" clId="{3ECFF13E-EECC-4681-9DA6-99DB27A16DDC}" dt="2025-11-03T22:31:56.432" v="8785" actId="1076"/>
          <ac:picMkLst>
            <pc:docMk/>
            <pc:sldMk cId="2606896440" sldId="266"/>
            <ac:picMk id="4098" creationId="{006CBFCB-0EC2-4EFF-1DC2-CEA26D394075}"/>
          </ac:picMkLst>
        </pc:picChg>
      </pc:sldChg>
      <pc:sldChg chg="addSp delSp modSp new mod modTransition chgLayout">
        <pc:chgData name="Isha Patel" userId="7154537c29e80517" providerId="LiveId" clId="{3ECFF13E-EECC-4681-9DA6-99DB27A16DDC}" dt="2025-11-09T22:44:10.061" v="16282"/>
        <pc:sldMkLst>
          <pc:docMk/>
          <pc:sldMk cId="739549527" sldId="267"/>
        </pc:sldMkLst>
        <pc:spChg chg="add mod">
          <ac:chgData name="Isha Patel" userId="7154537c29e80517" providerId="LiveId" clId="{3ECFF13E-EECC-4681-9DA6-99DB27A16DDC}" dt="2025-11-09T16:41:32.194" v="13317" actId="113"/>
          <ac:spMkLst>
            <pc:docMk/>
            <pc:sldMk cId="739549527" sldId="267"/>
            <ac:spMk id="3" creationId="{C8A719E3-8FE8-39B5-7DF6-80B75128CF74}"/>
          </ac:spMkLst>
        </pc:spChg>
        <pc:picChg chg="add mod">
          <ac:chgData name="Isha Patel" userId="7154537c29e80517" providerId="LiveId" clId="{3ECFF13E-EECC-4681-9DA6-99DB27A16DDC}" dt="2025-11-01T22:59:13.290" v="5295" actId="1076"/>
          <ac:picMkLst>
            <pc:docMk/>
            <pc:sldMk cId="739549527" sldId="267"/>
            <ac:picMk id="3078" creationId="{D01228FE-A38A-E0FD-74E3-30ABD1A5ABF5}"/>
          </ac:picMkLst>
        </pc:picChg>
        <pc:cxnChg chg="add">
          <ac:chgData name="Isha Patel" userId="7154537c29e80517" providerId="LiveId" clId="{3ECFF13E-EECC-4681-9DA6-99DB27A16DDC}" dt="2025-11-01T22:47:12.831" v="4896" actId="11529"/>
          <ac:cxnSpMkLst>
            <pc:docMk/>
            <pc:sldMk cId="739549527" sldId="267"/>
            <ac:cxnSpMk id="5" creationId="{DB811F8A-D463-E632-C9C3-7E0C81E7966D}"/>
          </ac:cxnSpMkLst>
        </pc:cxnChg>
        <pc:cxnChg chg="add">
          <ac:chgData name="Isha Patel" userId="7154537c29e80517" providerId="LiveId" clId="{3ECFF13E-EECC-4681-9DA6-99DB27A16DDC}" dt="2025-11-01T22:47:37.308" v="4932" actId="11529"/>
          <ac:cxnSpMkLst>
            <pc:docMk/>
            <pc:sldMk cId="739549527" sldId="267"/>
            <ac:cxnSpMk id="7" creationId="{541921AE-215D-3E6D-0CE4-7815B5227BC2}"/>
          </ac:cxnSpMkLst>
        </pc:cxnChg>
      </pc:sldChg>
      <pc:sldChg chg="addSp delSp modSp new add del mod ord modTransition modClrScheme chgLayout">
        <pc:chgData name="Isha Patel" userId="7154537c29e80517" providerId="LiveId" clId="{3ECFF13E-EECC-4681-9DA6-99DB27A16DDC}" dt="2025-11-09T22:50:14.485" v="16318"/>
        <pc:sldMkLst>
          <pc:docMk/>
          <pc:sldMk cId="1849756087" sldId="269"/>
        </pc:sldMkLst>
        <pc:spChg chg="add del">
          <ac:chgData name="Isha Patel" userId="7154537c29e80517" providerId="LiveId" clId="{3ECFF13E-EECC-4681-9DA6-99DB27A16DDC}" dt="2025-11-09T14:45:22.491" v="12141" actId="478"/>
          <ac:spMkLst>
            <pc:docMk/>
            <pc:sldMk cId="1849756087" sldId="269"/>
            <ac:spMk id="2" creationId="{DAB684B3-22D2-0540-100E-7789C8F722FB}"/>
          </ac:spMkLst>
        </pc:spChg>
        <pc:spChg chg="add mod">
          <ac:chgData name="Isha Patel" userId="7154537c29e80517" providerId="LiveId" clId="{3ECFF13E-EECC-4681-9DA6-99DB27A16DDC}" dt="2025-11-09T14:45:20.276" v="12140" actId="478"/>
          <ac:spMkLst>
            <pc:docMk/>
            <pc:sldMk cId="1849756087" sldId="269"/>
            <ac:spMk id="3" creationId="{25F5C1ED-494F-2C22-E7F9-23D9B07E0479}"/>
          </ac:spMkLst>
        </pc:spChg>
        <pc:spChg chg="add mod">
          <ac:chgData name="Isha Patel" userId="7154537c29e80517" providerId="LiveId" clId="{3ECFF13E-EECC-4681-9DA6-99DB27A16DDC}" dt="2025-11-05T15:31:32.409" v="11479" actId="20577"/>
          <ac:spMkLst>
            <pc:docMk/>
            <pc:sldMk cId="1849756087" sldId="269"/>
            <ac:spMk id="4" creationId="{ED9D5007-E8BC-5A66-6E6E-1461C469DFF6}"/>
          </ac:spMkLst>
        </pc:spChg>
        <pc:spChg chg="add del mod">
          <ac:chgData name="Isha Patel" userId="7154537c29e80517" providerId="LiveId" clId="{3ECFF13E-EECC-4681-9DA6-99DB27A16DDC}" dt="2025-11-09T14:55:43.247" v="12685" actId="20577"/>
          <ac:spMkLst>
            <pc:docMk/>
            <pc:sldMk cId="1849756087" sldId="269"/>
            <ac:spMk id="5" creationId="{DB5AAA75-4219-B888-727E-DE4985CDB619}"/>
          </ac:spMkLst>
        </pc:spChg>
        <pc:spChg chg="add">
          <ac:chgData name="Isha Patel" userId="7154537c29e80517" providerId="LiveId" clId="{3ECFF13E-EECC-4681-9DA6-99DB27A16DDC}" dt="2025-11-09T14:45:29.816" v="12143"/>
          <ac:spMkLst>
            <pc:docMk/>
            <pc:sldMk cId="1849756087" sldId="269"/>
            <ac:spMk id="7" creationId="{12F46176-6F01-CB37-A475-219F542A7338}"/>
          </ac:spMkLst>
        </pc:spChg>
        <pc:picChg chg="add mod">
          <ac:chgData name="Isha Patel" userId="7154537c29e80517" providerId="LiveId" clId="{3ECFF13E-EECC-4681-9DA6-99DB27A16DDC}" dt="2025-11-02T22:41:18.815" v="6703"/>
          <ac:picMkLst>
            <pc:docMk/>
            <pc:sldMk cId="1849756087" sldId="269"/>
            <ac:picMk id="6" creationId="{8D5315CD-835C-346A-A70C-640A1F9F1EF0}"/>
          </ac:picMkLst>
        </pc:picChg>
      </pc:sldChg>
      <pc:sldChg chg="addSp delSp modSp new mod ord modTransition modClrScheme chgLayout">
        <pc:chgData name="Isha Patel" userId="7154537c29e80517" providerId="LiveId" clId="{3ECFF13E-EECC-4681-9DA6-99DB27A16DDC}" dt="2025-11-09T22:49:24.936" v="16316"/>
        <pc:sldMkLst>
          <pc:docMk/>
          <pc:sldMk cId="3345578062" sldId="270"/>
        </pc:sldMkLst>
        <pc:spChg chg="mod ord">
          <ac:chgData name="Isha Patel" userId="7154537c29e80517" providerId="LiveId" clId="{3ECFF13E-EECC-4681-9DA6-99DB27A16DDC}" dt="2025-11-09T16:56:57.605" v="14340" actId="20577"/>
          <ac:spMkLst>
            <pc:docMk/>
            <pc:sldMk cId="3345578062" sldId="270"/>
            <ac:spMk id="3" creationId="{BD80EF56-B532-B0D4-A5C5-11272E860E3B}"/>
          </ac:spMkLst>
        </pc:spChg>
        <pc:spChg chg="add mod ord">
          <ac:chgData name="Isha Patel" userId="7154537c29e80517" providerId="LiveId" clId="{3ECFF13E-EECC-4681-9DA6-99DB27A16DDC}" dt="2025-11-03T22:39:36.261" v="8847" actId="255"/>
          <ac:spMkLst>
            <pc:docMk/>
            <pc:sldMk cId="3345578062" sldId="270"/>
            <ac:spMk id="10" creationId="{E9071B6A-BDAB-1D24-3CF8-CC77FF079CAB}"/>
          </ac:spMkLst>
        </pc:spChg>
      </pc:sldChg>
      <pc:sldChg chg="addSp delSp modSp new mod modClrScheme chgLayout">
        <pc:chgData name="Isha Patel" userId="7154537c29e80517" providerId="LiveId" clId="{3ECFF13E-EECC-4681-9DA6-99DB27A16DDC}" dt="2025-11-09T17:10:18.628" v="14602" actId="20577"/>
        <pc:sldMkLst>
          <pc:docMk/>
          <pc:sldMk cId="1404281799" sldId="271"/>
        </pc:sldMkLst>
        <pc:spChg chg="add mod ord">
          <ac:chgData name="Isha Patel" userId="7154537c29e80517" providerId="LiveId" clId="{3ECFF13E-EECC-4681-9DA6-99DB27A16DDC}" dt="2025-11-03T22:39:43.773" v="8848" actId="255"/>
          <ac:spMkLst>
            <pc:docMk/>
            <pc:sldMk cId="1404281799" sldId="271"/>
            <ac:spMk id="4" creationId="{5AF7CAF6-0FC6-10ED-6EC5-13515D9080AF}"/>
          </ac:spMkLst>
        </pc:spChg>
        <pc:spChg chg="add mod ord">
          <ac:chgData name="Isha Patel" userId="7154537c29e80517" providerId="LiveId" clId="{3ECFF13E-EECC-4681-9DA6-99DB27A16DDC}" dt="2025-11-09T17:10:18.628" v="14602" actId="20577"/>
          <ac:spMkLst>
            <pc:docMk/>
            <pc:sldMk cId="1404281799" sldId="271"/>
            <ac:spMk id="5" creationId="{4EDA191C-59D0-A476-16D4-5890FC2C8F40}"/>
          </ac:spMkLst>
        </pc:spChg>
        <pc:picChg chg="add mod">
          <ac:chgData name="Isha Patel" userId="7154537c29e80517" providerId="LiveId" clId="{3ECFF13E-EECC-4681-9DA6-99DB27A16DDC}" dt="2025-11-02T23:03:04.565" v="7287" actId="14100"/>
          <ac:picMkLst>
            <pc:docMk/>
            <pc:sldMk cId="1404281799" sldId="271"/>
            <ac:picMk id="8196" creationId="{CE74C8D4-0FE3-C6C3-FBA1-9B06A3869CA0}"/>
          </ac:picMkLst>
        </pc:picChg>
      </pc:sldChg>
      <pc:sldChg chg="modSp new mod">
        <pc:chgData name="Isha Patel" userId="7154537c29e80517" providerId="LiveId" clId="{3ECFF13E-EECC-4681-9DA6-99DB27A16DDC}" dt="2025-11-09T17:30:48.181" v="15552" actId="20577"/>
        <pc:sldMkLst>
          <pc:docMk/>
          <pc:sldMk cId="1167781534" sldId="272"/>
        </pc:sldMkLst>
        <pc:spChg chg="mod ord">
          <ac:chgData name="Isha Patel" userId="7154537c29e80517" providerId="LiveId" clId="{3ECFF13E-EECC-4681-9DA6-99DB27A16DDC}" dt="2025-11-03T22:39:53.510" v="8849" actId="255"/>
          <ac:spMkLst>
            <pc:docMk/>
            <pc:sldMk cId="1167781534" sldId="272"/>
            <ac:spMk id="2" creationId="{7787685B-7427-958E-AA24-F32848960FA5}"/>
          </ac:spMkLst>
        </pc:spChg>
        <pc:spChg chg="mod">
          <ac:chgData name="Isha Patel" userId="7154537c29e80517" providerId="LiveId" clId="{3ECFF13E-EECC-4681-9DA6-99DB27A16DDC}" dt="2025-11-09T17:30:48.181" v="15552" actId="20577"/>
          <ac:spMkLst>
            <pc:docMk/>
            <pc:sldMk cId="1167781534" sldId="272"/>
            <ac:spMk id="3" creationId="{9EB9D933-C570-6DE8-08EA-4B7FB40E2720}"/>
          </ac:spMkLst>
        </pc:spChg>
        <pc:picChg chg="mod">
          <ac:chgData name="Isha Patel" userId="7154537c29e80517" providerId="LiveId" clId="{3ECFF13E-EECC-4681-9DA6-99DB27A16DDC}" dt="2025-11-03T17:26:20.693" v="7295" actId="1076"/>
          <ac:picMkLst>
            <pc:docMk/>
            <pc:sldMk cId="1167781534" sldId="272"/>
            <ac:picMk id="1028" creationId="{2E1279A8-DE77-DB1A-9F47-D57EAF727D22}"/>
          </ac:picMkLst>
        </pc:picChg>
      </pc:sldChg>
      <pc:sldChg chg="addSp delSp modSp new mod">
        <pc:chgData name="Isha Patel" userId="7154537c29e80517" providerId="LiveId" clId="{3ECFF13E-EECC-4681-9DA6-99DB27A16DDC}" dt="2025-11-03T23:10:31.864" v="9359" actId="113"/>
        <pc:sldMkLst>
          <pc:docMk/>
          <pc:sldMk cId="557723152" sldId="276"/>
        </pc:sldMkLst>
        <pc:spChg chg="add mod">
          <ac:chgData name="Isha Patel" userId="7154537c29e80517" providerId="LiveId" clId="{3ECFF13E-EECC-4681-9DA6-99DB27A16DDC}" dt="2025-11-03T23:09:55.455" v="9353" actId="207"/>
          <ac:spMkLst>
            <pc:docMk/>
            <pc:sldMk cId="557723152" sldId="276"/>
            <ac:spMk id="2" creationId="{70C2D973-F3B2-2172-1C0A-FC1B4A9933F0}"/>
          </ac:spMkLst>
        </pc:spChg>
        <pc:spChg chg="add mod">
          <ac:chgData name="Isha Patel" userId="7154537c29e80517" providerId="LiveId" clId="{3ECFF13E-EECC-4681-9DA6-99DB27A16DDC}" dt="2025-11-03T23:10:31.864" v="9359" actId="113"/>
          <ac:spMkLst>
            <pc:docMk/>
            <pc:sldMk cId="557723152" sldId="276"/>
            <ac:spMk id="11" creationId="{3CBE668F-364C-7A9E-BB53-D0344B2BEF92}"/>
          </ac:spMkLst>
        </pc:spChg>
        <pc:spChg chg="add mod">
          <ac:chgData name="Isha Patel" userId="7154537c29e80517" providerId="LiveId" clId="{3ECFF13E-EECC-4681-9DA6-99DB27A16DDC}" dt="2025-11-03T23:10:26.085" v="9358" actId="113"/>
          <ac:spMkLst>
            <pc:docMk/>
            <pc:sldMk cId="557723152" sldId="276"/>
            <ac:spMk id="19" creationId="{040F6DCA-3B3B-E2D6-6700-F103ECD334BA}"/>
          </ac:spMkLst>
        </pc:spChg>
        <pc:spChg chg="add mod">
          <ac:chgData name="Isha Patel" userId="7154537c29e80517" providerId="LiveId" clId="{3ECFF13E-EECC-4681-9DA6-99DB27A16DDC}" dt="2025-11-03T23:09:08.349" v="9348" actId="113"/>
          <ac:spMkLst>
            <pc:docMk/>
            <pc:sldMk cId="557723152" sldId="276"/>
            <ac:spMk id="28" creationId="{F091AD58-381C-73FA-1903-A66EC1F866E9}"/>
          </ac:spMkLst>
        </pc:spChg>
        <pc:cxnChg chg="add mod">
          <ac:chgData name="Isha Patel" userId="7154537c29e80517" providerId="LiveId" clId="{3ECFF13E-EECC-4681-9DA6-99DB27A16DDC}" dt="2025-11-03T23:04:55.360" v="9309" actId="14100"/>
          <ac:cxnSpMkLst>
            <pc:docMk/>
            <pc:sldMk cId="557723152" sldId="276"/>
            <ac:cxnSpMk id="7" creationId="{AEDEFFB8-A175-A3BF-A543-9D5C0B2C644C}"/>
          </ac:cxnSpMkLst>
        </pc:cxnChg>
        <pc:cxnChg chg="add mod">
          <ac:chgData name="Isha Patel" userId="7154537c29e80517" providerId="LiveId" clId="{3ECFF13E-EECC-4681-9DA6-99DB27A16DDC}" dt="2025-11-03T23:01:12.283" v="9245" actId="14100"/>
          <ac:cxnSpMkLst>
            <pc:docMk/>
            <pc:sldMk cId="557723152" sldId="276"/>
            <ac:cxnSpMk id="13" creationId="{44778568-F91D-93D4-DDAB-40FF8B667DF5}"/>
          </ac:cxnSpMkLst>
        </pc:cxnChg>
        <pc:cxnChg chg="add mod">
          <ac:chgData name="Isha Patel" userId="7154537c29e80517" providerId="LiveId" clId="{3ECFF13E-EECC-4681-9DA6-99DB27A16DDC}" dt="2025-11-03T23:05:03.157" v="9310" actId="14100"/>
          <ac:cxnSpMkLst>
            <pc:docMk/>
            <pc:sldMk cId="557723152" sldId="276"/>
            <ac:cxnSpMk id="21" creationId="{54A559C3-447B-F859-592E-C668B59969A3}"/>
          </ac:cxnSpMkLst>
        </pc:cxnChg>
      </pc:sldChg>
      <pc:sldChg chg="addSp delSp modSp new mod modClrScheme chgLayout">
        <pc:chgData name="Isha Patel" userId="7154537c29e80517" providerId="LiveId" clId="{3ECFF13E-EECC-4681-9DA6-99DB27A16DDC}" dt="2025-11-09T17:51:38.953" v="16265" actId="20577"/>
        <pc:sldMkLst>
          <pc:docMk/>
          <pc:sldMk cId="1214453448" sldId="277"/>
        </pc:sldMkLst>
        <pc:spChg chg="add mod">
          <ac:chgData name="Isha Patel" userId="7154537c29e80517" providerId="LiveId" clId="{3ECFF13E-EECC-4681-9DA6-99DB27A16DDC}" dt="2025-11-05T15:35:40.769" v="11487" actId="20577"/>
          <ac:spMkLst>
            <pc:docMk/>
            <pc:sldMk cId="1214453448" sldId="277"/>
            <ac:spMk id="2" creationId="{A3A2CA0C-D3B0-FEBD-C5F5-4A8B3B5BB1BB}"/>
          </ac:spMkLst>
        </pc:spChg>
        <pc:spChg chg="add mod">
          <ac:chgData name="Isha Patel" userId="7154537c29e80517" providerId="LiveId" clId="{3ECFF13E-EECC-4681-9DA6-99DB27A16DDC}" dt="2025-11-09T17:51:38.953" v="16265" actId="20577"/>
          <ac:spMkLst>
            <pc:docMk/>
            <pc:sldMk cId="1214453448" sldId="277"/>
            <ac:spMk id="3" creationId="{1FFD8730-C121-BAD9-F804-8ACA66D15897}"/>
          </ac:spMkLst>
        </pc:spChg>
        <pc:picChg chg="add mod">
          <ac:chgData name="Isha Patel" userId="7154537c29e80517" providerId="LiveId" clId="{3ECFF13E-EECC-4681-9DA6-99DB27A16DDC}" dt="2025-11-04T10:37:16.927" v="10717" actId="1076"/>
          <ac:picMkLst>
            <pc:docMk/>
            <pc:sldMk cId="1214453448" sldId="277"/>
            <ac:picMk id="1028" creationId="{33D9D35D-B9B3-8482-9464-03FC0E6A1E7F}"/>
          </ac:picMkLst>
        </pc:picChg>
      </pc:sldChg>
      <pc:sldChg chg="addSp delSp modSp new mod modClrScheme chgLayout">
        <pc:chgData name="Isha Patel" userId="7154537c29e80517" providerId="LiveId" clId="{3ECFF13E-EECC-4681-9DA6-99DB27A16DDC}" dt="2025-11-09T15:22:56.973" v="13181" actId="20577"/>
        <pc:sldMkLst>
          <pc:docMk/>
          <pc:sldMk cId="2430116115" sldId="278"/>
        </pc:sldMkLst>
        <pc:spChg chg="add del mod ord">
          <ac:chgData name="Isha Patel" userId="7154537c29e80517" providerId="LiveId" clId="{3ECFF13E-EECC-4681-9DA6-99DB27A16DDC}" dt="2025-11-09T15:22:56.973" v="13181" actId="20577"/>
          <ac:spMkLst>
            <pc:docMk/>
            <pc:sldMk cId="2430116115" sldId="278"/>
            <ac:spMk id="3" creationId="{99A1216E-713E-864E-5728-B6E8B7A42D22}"/>
          </ac:spMkLst>
        </pc:spChg>
        <pc:picChg chg="add mod">
          <ac:chgData name="Isha Patel" userId="7154537c29e80517" providerId="LiveId" clId="{3ECFF13E-EECC-4681-9DA6-99DB27A16DDC}" dt="2025-11-05T14:09:10.954" v="11286" actId="14100"/>
          <ac:picMkLst>
            <pc:docMk/>
            <pc:sldMk cId="2430116115" sldId="278"/>
            <ac:picMk id="4" creationId="{983D4D37-F4D8-35E3-1B5E-B7711607EBC5}"/>
          </ac:picMkLst>
        </pc:picChg>
      </pc:sldChg>
      <pc:sldChg chg="addSp modSp new mod">
        <pc:chgData name="Isha Patel" userId="7154537c29e80517" providerId="LiveId" clId="{3ECFF13E-EECC-4681-9DA6-99DB27A16DDC}" dt="2025-11-09T15:25:37.279" v="13298" actId="20577"/>
        <pc:sldMkLst>
          <pc:docMk/>
          <pc:sldMk cId="3342634881" sldId="280"/>
        </pc:sldMkLst>
        <pc:spChg chg="add mod">
          <ac:chgData name="Isha Patel" userId="7154537c29e80517" providerId="LiveId" clId="{3ECFF13E-EECC-4681-9DA6-99DB27A16DDC}" dt="2025-11-09T15:25:16.552" v="13291" actId="1076"/>
          <ac:spMkLst>
            <pc:docMk/>
            <pc:sldMk cId="3342634881" sldId="280"/>
            <ac:spMk id="3" creationId="{35780C9F-443A-B15A-6C0E-F6DFE7444630}"/>
          </ac:spMkLst>
        </pc:spChg>
        <pc:spChg chg="mod">
          <ac:chgData name="Isha Patel" userId="7154537c29e80517" providerId="LiveId" clId="{3ECFF13E-EECC-4681-9DA6-99DB27A16DDC}" dt="2025-11-09T15:25:37.279" v="13298" actId="20577"/>
          <ac:spMkLst>
            <pc:docMk/>
            <pc:sldMk cId="3342634881" sldId="280"/>
            <ac:spMk id="5" creationId="{AF551BB1-AF42-3E1E-58EB-A797765B9B76}"/>
          </ac:spMkLst>
        </pc:spChg>
      </pc:sldChg>
      <pc:sldChg chg="modSp mod modTransition">
        <pc:chgData name="Isha Patel" userId="7154537c29e80517" providerId="LiveId" clId="{3ECFF13E-EECC-4681-9DA6-99DB27A16DDC}" dt="2025-11-09T22:49:27.009" v="16317"/>
        <pc:sldMkLst>
          <pc:docMk/>
          <pc:sldMk cId="519736999" sldId="282"/>
        </pc:sldMkLst>
        <pc:spChg chg="mod">
          <ac:chgData name="Isha Patel" userId="7154537c29e80517" providerId="LiveId" clId="{3ECFF13E-EECC-4681-9DA6-99DB27A16DDC}" dt="2025-11-09T17:19:27.761" v="14873" actId="20577"/>
          <ac:spMkLst>
            <pc:docMk/>
            <pc:sldMk cId="519736999" sldId="282"/>
            <ac:spMk id="3" creationId="{512CE244-4E57-56EF-9DB5-07F090DD8CBF}"/>
          </ac:spMkLst>
        </pc:spChg>
      </pc:sldChg>
      <pc:sldChg chg="modSp mod">
        <pc:chgData name="Isha Patel" userId="7154537c29e80517" providerId="LiveId" clId="{3ECFF13E-EECC-4681-9DA6-99DB27A16DDC}" dt="2025-11-09T15:15:43.500" v="12947" actId="20577"/>
        <pc:sldMkLst>
          <pc:docMk/>
          <pc:sldMk cId="845550405" sldId="284"/>
        </pc:sldMkLst>
        <pc:spChg chg="mod">
          <ac:chgData name="Isha Patel" userId="7154537c29e80517" providerId="LiveId" clId="{3ECFF13E-EECC-4681-9DA6-99DB27A16DDC}" dt="2025-11-09T15:15:43.500" v="12947" actId="20577"/>
          <ac:spMkLst>
            <pc:docMk/>
            <pc:sldMk cId="845550405" sldId="284"/>
            <ac:spMk id="4" creationId="{EA919D63-5290-C2EC-F118-9898F7513955}"/>
          </ac:spMkLst>
        </pc:spChg>
      </pc:sldChg>
      <pc:sldChg chg="modSp mod modTransition">
        <pc:chgData name="Isha Patel" userId="7154537c29e80517" providerId="LiveId" clId="{3ECFF13E-EECC-4681-9DA6-99DB27A16DDC}" dt="2025-11-09T22:46:01.525" v="16295"/>
        <pc:sldMkLst>
          <pc:docMk/>
          <pc:sldMk cId="1311234924" sldId="292"/>
        </pc:sldMkLst>
        <pc:spChg chg="mod">
          <ac:chgData name="Isha Patel" userId="7154537c29e80517" providerId="LiveId" clId="{3ECFF13E-EECC-4681-9DA6-99DB27A16DDC}" dt="2025-11-09T15:20:40.290" v="13055" actId="20577"/>
          <ac:spMkLst>
            <pc:docMk/>
            <pc:sldMk cId="1311234924" sldId="292"/>
            <ac:spMk id="3" creationId="{02345FC5-A453-2A82-F1ED-0251DFC5CEFE}"/>
          </ac:spMkLst>
        </pc:spChg>
      </pc:sldChg>
      <pc:sldChg chg="ord modTransition">
        <pc:chgData name="Isha Patel" userId="7154537c29e80517" providerId="LiveId" clId="{3ECFF13E-EECC-4681-9DA6-99DB27A16DDC}" dt="2025-11-09T22:45:46.918" v="16293"/>
        <pc:sldMkLst>
          <pc:docMk/>
          <pc:sldMk cId="696984110" sldId="295"/>
        </pc:sldMkLst>
      </pc:sldChg>
      <pc:sldChg chg="addSp delSp modSp mod chgLayout">
        <pc:chgData name="Isha Patel" userId="7154537c29e80517" providerId="LiveId" clId="{3ECFF13E-EECC-4681-9DA6-99DB27A16DDC}" dt="2025-11-09T22:38:13.793" v="16277" actId="6264"/>
        <pc:sldMkLst>
          <pc:docMk/>
          <pc:sldMk cId="3178155103" sldId="296"/>
        </pc:sldMkLst>
        <pc:spChg chg="mod">
          <ac:chgData name="Isha Patel" userId="7154537c29e80517" providerId="LiveId" clId="{3ECFF13E-EECC-4681-9DA6-99DB27A16DDC}" dt="2025-11-09T22:38:06.963" v="16275" actId="313"/>
          <ac:spMkLst>
            <pc:docMk/>
            <pc:sldMk cId="3178155103" sldId="296"/>
            <ac:spMk id="3" creationId="{B214447A-DD77-0929-3AFF-A63E25022B80}"/>
          </ac:spMkLst>
        </pc:spChg>
        <pc:spChg chg="add del mod">
          <ac:chgData name="Isha Patel" userId="7154537c29e80517" providerId="LiveId" clId="{3ECFF13E-EECC-4681-9DA6-99DB27A16DDC}" dt="2025-11-09T22:37:17.589" v="16272" actId="20577"/>
          <ac:spMkLst>
            <pc:docMk/>
            <pc:sldMk cId="3178155103" sldId="296"/>
            <ac:spMk id="4" creationId="{3E2E2965-6423-57B7-0DFE-57659A662323}"/>
          </ac:spMkLst>
        </pc:spChg>
      </pc:sldChg>
      <pc:sldChg chg="modTransition">
        <pc:chgData name="Isha Patel" userId="7154537c29e80517" providerId="LiveId" clId="{3ECFF13E-EECC-4681-9DA6-99DB27A16DDC}" dt="2025-11-09T22:45:43.395" v="16292"/>
        <pc:sldMkLst>
          <pc:docMk/>
          <pc:sldMk cId="3267550860" sldId="29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9D8B69-02F3-D04A-BC55-97D0D9AA28E6}"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B42D4C-3C6C-9D42-BC87-0E8DE9830A50}" type="slidenum">
              <a:rPr lang="en-US" smtClean="0"/>
              <a:t>‹#›</a:t>
            </a:fld>
            <a:endParaRPr lang="en-US"/>
          </a:p>
        </p:txBody>
      </p:sp>
    </p:spTree>
    <p:extLst>
      <p:ext uri="{BB962C8B-B14F-4D97-AF65-F5344CB8AC3E}">
        <p14:creationId xmlns:p14="http://schemas.microsoft.com/office/powerpoint/2010/main" val="291896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2D4C-3C6C-9D42-BC87-0E8DE9830A50}" type="slidenum">
              <a:rPr lang="en-US" smtClean="0"/>
              <a:t>16</a:t>
            </a:fld>
            <a:endParaRPr lang="en-US"/>
          </a:p>
        </p:txBody>
      </p:sp>
    </p:spTree>
    <p:extLst>
      <p:ext uri="{BB962C8B-B14F-4D97-AF65-F5344CB8AC3E}">
        <p14:creationId xmlns:p14="http://schemas.microsoft.com/office/powerpoint/2010/main" val="2696977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5257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690267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691981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670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5A66297-8681-4153-B66A-134BD6F4CD90}"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773633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5A66297-8681-4153-B66A-134BD6F4CD90}"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656458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A66297-8681-4153-B66A-134BD6F4CD90}"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4143338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269552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92824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5A66297-8681-4153-B66A-134BD6F4CD90}"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461106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003347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27278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308767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70842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140521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1417703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446972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5A66297-8681-4153-B66A-134BD6F4CD90}" type="datetimeFigureOut">
              <a:rPr lang="en-GB" smtClean="0"/>
              <a:t>09/11/2025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1339989-358E-47F1-A1BA-7A1F5951477E}" type="slidenum">
              <a:rPr lang="en-GB" smtClean="0"/>
              <a:t>‹#›</a:t>
            </a:fld>
            <a:endParaRPr lang="en-GB"/>
          </a:p>
        </p:txBody>
      </p:sp>
    </p:spTree>
    <p:extLst>
      <p:ext uri="{BB962C8B-B14F-4D97-AF65-F5344CB8AC3E}">
        <p14:creationId xmlns:p14="http://schemas.microsoft.com/office/powerpoint/2010/main" val="1962494869"/>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lbi.nih.gov/health/asthma/treatment-action-plan" TargetMode="External"/><Relationship Id="rId2" Type="http://schemas.openxmlformats.org/officeDocument/2006/relationships/hyperlink" Target="https://www.nlm.nih.gov/medlineplus/druginfo/meds/a682713.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asthmaandlung.org.uk/symptoms-tests-treatments/tests/spirometry" TargetMode="External"/><Relationship Id="rId2" Type="http://schemas.openxmlformats.org/officeDocument/2006/relationships/hyperlink" Target="https://www.asthmaandlung.org.uk/symptoms-tests-treatments/tests/feno-test" TargetMode="External"/><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hyperlink" Target="https://www.asthmaandlung.org.uk/symptoms-tests-treatments/tests/peak-flo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Respiratory anatomy using a model of lungs and an inhaler concept Respiratory anatomy using a model of lungs and an inhaler asthma stock pictures, royalty-free photos &amp; images">
            <a:extLst>
              <a:ext uri="{FF2B5EF4-FFF2-40B4-BE49-F238E27FC236}">
                <a16:creationId xmlns:a16="http://schemas.microsoft.com/office/drawing/2014/main" id="{D01228FE-A38A-E0FD-74E3-30ABD1A5AB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8742" y="2275115"/>
            <a:ext cx="4395537" cy="35956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A719E3-8FE8-39B5-7DF6-80B75128CF74}"/>
              </a:ext>
            </a:extLst>
          </p:cNvPr>
          <p:cNvSpPr txBox="1"/>
          <p:nvPr/>
        </p:nvSpPr>
        <p:spPr>
          <a:xfrm>
            <a:off x="598862" y="2949578"/>
            <a:ext cx="6221038" cy="2246769"/>
          </a:xfrm>
          <a:prstGeom prst="rect">
            <a:avLst/>
          </a:prstGeom>
          <a:noFill/>
          <a:ln>
            <a:noFill/>
          </a:ln>
          <a:effectLst>
            <a:innerShdw blurRad="63500" dist="50800" dir="16200000">
              <a:prstClr val="black">
                <a:alpha val="50000"/>
              </a:prstClr>
            </a:inn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fontAlgn="t"/>
            <a:r>
              <a:rPr lang="en-GB" b="1" dirty="0">
                <a:solidFill>
                  <a:schemeClr val="bg1"/>
                </a:solidFill>
              </a:rPr>
              <a:t> </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ISHABEN VIJAYKUMAR PATEL(2503804) </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LCHS7003</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MODULE TITLE: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COMMUNITY CARE AND         MANAGEMENT OF LONGER TURM CONDITION</a:t>
            </a: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LECTURER NAME: </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DR.AISHAT BAKRE</a:t>
            </a:r>
          </a:p>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ASSIGNMENT TITLE: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COMPONENT -2</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(INDIVIDUAL PRESENTATION)</a:t>
            </a:r>
          </a:p>
        </p:txBody>
      </p:sp>
      <p:cxnSp>
        <p:nvCxnSpPr>
          <p:cNvPr id="5" name="Straight Connector 4">
            <a:extLst>
              <a:ext uri="{FF2B5EF4-FFF2-40B4-BE49-F238E27FC236}">
                <a16:creationId xmlns:a16="http://schemas.microsoft.com/office/drawing/2014/main" id="{DB811F8A-D463-E632-C9C3-7E0C81E7966D}"/>
              </a:ext>
            </a:extLst>
          </p:cNvPr>
          <p:cNvCxnSpPr/>
          <p:nvPr/>
        </p:nvCxnSpPr>
        <p:spPr>
          <a:xfrm>
            <a:off x="1961981" y="2768679"/>
            <a:ext cx="91440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41921AE-215D-3E6D-0CE4-7815B5227BC2}"/>
              </a:ext>
            </a:extLst>
          </p:cNvPr>
          <p:cNvCxnSpPr/>
          <p:nvPr/>
        </p:nvCxnSpPr>
        <p:spPr>
          <a:xfrm>
            <a:off x="1341120" y="1788160"/>
            <a:ext cx="91440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B047F5-E840-0871-DC59-B241F47078F1}"/>
              </a:ext>
            </a:extLst>
          </p:cNvPr>
          <p:cNvSpPr txBox="1"/>
          <p:nvPr/>
        </p:nvSpPr>
        <p:spPr>
          <a:xfrm>
            <a:off x="598862" y="340527"/>
            <a:ext cx="10994276" cy="1846659"/>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COMPREHENSIVE ASTHMA CARE –DIAGNOSIS,ASSESSMENT,TREATMENT,PREVENTION AND MANAGMENT</a:t>
            </a:r>
          </a:p>
          <a:p>
            <a:endParaRPr lang="en-GB" dirty="0"/>
          </a:p>
        </p:txBody>
      </p:sp>
    </p:spTree>
    <p:extLst>
      <p:ext uri="{BB962C8B-B14F-4D97-AF65-F5344CB8AC3E}">
        <p14:creationId xmlns:p14="http://schemas.microsoft.com/office/powerpoint/2010/main" val="7395495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EB0D-1852-94C2-B960-4BAECA926769}"/>
              </a:ext>
            </a:extLst>
          </p:cNvPr>
          <p:cNvSpPr>
            <a:spLocks noGrp="1"/>
          </p:cNvSpPr>
          <p:nvPr>
            <p:ph type="ctrTitle"/>
          </p:nvPr>
        </p:nvSpPr>
        <p:spPr>
          <a:xfrm>
            <a:off x="247332" y="545254"/>
            <a:ext cx="6229548" cy="521546"/>
          </a:xfrm>
          <a:solidFill>
            <a:schemeClr val="accent2">
              <a:lumMod val="75000"/>
            </a:schemeClr>
          </a:solidFill>
          <a:ln>
            <a:solidFill>
              <a:schemeClr val="bg1"/>
            </a:solidFill>
          </a:ln>
          <a:effectLst>
            <a:innerShdw blurRad="114300">
              <a:prstClr val="black"/>
            </a:innerShdw>
          </a:effectLst>
        </p:spPr>
        <p:txBody>
          <a:bodyPr>
            <a:normAutofit fontScale="90000"/>
          </a:bodyPr>
          <a:lstStyle/>
          <a:p>
            <a:r>
              <a:rPr lang="en-GB" sz="3600" b="1" i="1" dirty="0"/>
              <a:t> </a:t>
            </a:r>
            <a:r>
              <a:rPr lang="en-GB" sz="3600" b="1" i="1" dirty="0">
                <a:solidFill>
                  <a:schemeClr val="bg1"/>
                </a:solidFill>
              </a:rPr>
              <a:t>Definition of Asthma</a:t>
            </a:r>
          </a:p>
        </p:txBody>
      </p:sp>
      <p:sp>
        <p:nvSpPr>
          <p:cNvPr id="15" name="Subtitle 14">
            <a:extLst>
              <a:ext uri="{FF2B5EF4-FFF2-40B4-BE49-F238E27FC236}">
                <a16:creationId xmlns:a16="http://schemas.microsoft.com/office/drawing/2014/main" id="{87CC91E8-F227-28DC-26DD-A9E1D4202591}"/>
              </a:ext>
            </a:extLst>
          </p:cNvPr>
          <p:cNvSpPr>
            <a:spLocks noGrp="1"/>
          </p:cNvSpPr>
          <p:nvPr>
            <p:ph type="subTitle" idx="1"/>
          </p:nvPr>
        </p:nvSpPr>
        <p:spPr>
          <a:xfrm>
            <a:off x="247331" y="1325880"/>
            <a:ext cx="6948125" cy="4206240"/>
          </a:xfrm>
        </p:spPr>
        <p:txBody>
          <a:bodyPr>
            <a:noAutofit/>
          </a:bodyPr>
          <a:lstStyle/>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Asthma is a significant noncommunicable disease (NCD), that impact both children and adult, and is the most prevalent chronic disease among children</a:t>
            </a:r>
            <a:r>
              <a:rPr lang="en-GB" dirty="0">
                <a:solidFill>
                  <a:schemeClr val="tx1"/>
                </a:solidFill>
              </a:rPr>
              <a:t>(Saraf and Dhillon, 2017).</a:t>
            </a:r>
            <a:endParaRPr lang="en-US"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The symptoms of Asthma result from inflammation and narrowing of the small airways in the lungs, which can be any combination of cough, wheeze, shortness of breath and chest tightness</a:t>
            </a:r>
            <a:r>
              <a:rPr lang="en-GB" dirty="0">
                <a:solidFill>
                  <a:schemeClr val="tx1"/>
                </a:solidFill>
              </a:rPr>
              <a:t>(</a:t>
            </a:r>
            <a:r>
              <a:rPr lang="en-GB" dirty="0" err="1">
                <a:solidFill>
                  <a:schemeClr val="tx1"/>
                </a:solidFill>
              </a:rPr>
              <a:t>Dessardo</a:t>
            </a:r>
            <a:r>
              <a:rPr lang="en-GB" dirty="0">
                <a:solidFill>
                  <a:schemeClr val="tx1"/>
                </a:solidFill>
              </a:rPr>
              <a:t>, </a:t>
            </a:r>
            <a:r>
              <a:rPr lang="en-GB" dirty="0" err="1">
                <a:solidFill>
                  <a:schemeClr val="tx1"/>
                </a:solidFill>
              </a:rPr>
              <a:t>Dessardo</a:t>
            </a:r>
            <a:r>
              <a:rPr lang="en-GB" dirty="0">
                <a:solidFill>
                  <a:schemeClr val="tx1"/>
                </a:solidFill>
              </a:rPr>
              <a:t> and </a:t>
            </a:r>
            <a:r>
              <a:rPr lang="en-GB" dirty="0" err="1">
                <a:solidFill>
                  <a:schemeClr val="tx1"/>
                </a:solidFill>
              </a:rPr>
              <a:t>Mustać</a:t>
            </a:r>
            <a:r>
              <a:rPr lang="en-GB" dirty="0">
                <a:solidFill>
                  <a:schemeClr val="tx1"/>
                </a:solidFill>
              </a:rPr>
              <a:t>, 2016).</a:t>
            </a:r>
            <a:endParaRPr lang="en-US"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Although Asthma can be a serious condition, it can be managed with the right treatment. People with symptoms of Asthma should speak to a health professional(Balzano et al., 2001).</a:t>
            </a:r>
          </a:p>
        </p:txBody>
      </p:sp>
      <p:pic>
        <p:nvPicPr>
          <p:cNvPr id="2050" name="Picture 2" descr="Bronchial Asthma Images – Browse 184 ...">
            <a:extLst>
              <a:ext uri="{FF2B5EF4-FFF2-40B4-BE49-F238E27FC236}">
                <a16:creationId xmlns:a16="http://schemas.microsoft.com/office/drawing/2014/main" id="{1EAE7FA3-1CA8-B801-3612-54DCCD5D6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6415" y="1818835"/>
            <a:ext cx="4318253" cy="3713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90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B730A34-BBC7-E4C4-E9F9-03D29F69C702}"/>
              </a:ext>
            </a:extLst>
          </p:cNvPr>
          <p:cNvGraphicFramePr>
            <a:graphicFrameLocks noGrp="1"/>
          </p:cNvGraphicFramePr>
          <p:nvPr>
            <p:extLst>
              <p:ext uri="{D42A27DB-BD31-4B8C-83A1-F6EECF244321}">
                <p14:modId xmlns:p14="http://schemas.microsoft.com/office/powerpoint/2010/main" val="1491062190"/>
              </p:ext>
            </p:extLst>
          </p:nvPr>
        </p:nvGraphicFramePr>
        <p:xfrm>
          <a:off x="1665514" y="955142"/>
          <a:ext cx="8965700" cy="5916591"/>
        </p:xfrm>
        <a:graphic>
          <a:graphicData uri="http://schemas.openxmlformats.org/drawingml/2006/table">
            <a:tbl>
              <a:tblPr firstRow="1" firstCol="1">
                <a:tableStyleId>{08FB837D-C827-4EFA-A057-4D05807E0F7C}</a:tableStyleId>
              </a:tblPr>
              <a:tblGrid>
                <a:gridCol w="1853067">
                  <a:extLst>
                    <a:ext uri="{9D8B030D-6E8A-4147-A177-3AD203B41FA5}">
                      <a16:colId xmlns:a16="http://schemas.microsoft.com/office/drawing/2014/main" val="1882260787"/>
                    </a:ext>
                  </a:extLst>
                </a:gridCol>
                <a:gridCol w="1381106">
                  <a:extLst>
                    <a:ext uri="{9D8B030D-6E8A-4147-A177-3AD203B41FA5}">
                      <a16:colId xmlns:a16="http://schemas.microsoft.com/office/drawing/2014/main" val="4222300748"/>
                    </a:ext>
                  </a:extLst>
                </a:gridCol>
                <a:gridCol w="1381106">
                  <a:extLst>
                    <a:ext uri="{9D8B030D-6E8A-4147-A177-3AD203B41FA5}">
                      <a16:colId xmlns:a16="http://schemas.microsoft.com/office/drawing/2014/main" val="2314674718"/>
                    </a:ext>
                  </a:extLst>
                </a:gridCol>
                <a:gridCol w="4350421">
                  <a:extLst>
                    <a:ext uri="{9D8B030D-6E8A-4147-A177-3AD203B41FA5}">
                      <a16:colId xmlns:a16="http://schemas.microsoft.com/office/drawing/2014/main" val="892543699"/>
                    </a:ext>
                  </a:extLst>
                </a:gridCol>
              </a:tblGrid>
              <a:tr h="517082">
                <a:tc>
                  <a:txBody>
                    <a:bodyPr/>
                    <a:lstStyle/>
                    <a:p>
                      <a:pPr algn="ctr">
                        <a:buNone/>
                      </a:pPr>
                      <a:r>
                        <a:rPr lang="en-GB" sz="1600"/>
                        <a:t>Type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Main Trigger</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Common Age Group</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Key Features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13268781"/>
                  </a:ext>
                </a:extLst>
              </a:tr>
              <a:tr h="517082">
                <a:tc>
                  <a:txBody>
                    <a:bodyPr/>
                    <a:lstStyle/>
                    <a:p>
                      <a:pPr algn="ctr">
                        <a:buNone/>
                      </a:pPr>
                      <a:r>
                        <a:rPr lang="en-GB" sz="1600"/>
                        <a:t>Allergic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Allergens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Children/Young 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IgE ↑, other allergies present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4128298"/>
                  </a:ext>
                </a:extLst>
              </a:tr>
              <a:tr h="748408">
                <a:tc>
                  <a:txBody>
                    <a:bodyPr/>
                    <a:lstStyle/>
                    <a:p>
                      <a:pPr algn="ctr">
                        <a:buNone/>
                      </a:pPr>
                      <a:r>
                        <a:rPr lang="en-GB" sz="1600"/>
                        <a:t>Non-Allergic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Infections, stress, cold air</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No allergy link</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87017871"/>
                  </a:ext>
                </a:extLst>
              </a:tr>
              <a:tr h="517082">
                <a:tc>
                  <a:txBody>
                    <a:bodyPr/>
                    <a:lstStyle/>
                    <a:p>
                      <a:pPr algn="ctr">
                        <a:buNone/>
                      </a:pPr>
                      <a:r>
                        <a:rPr lang="en-GB" sz="1600"/>
                        <a:t>Occupational</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Workplace irritants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Improves on weekends/vacation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84465180"/>
                  </a:ext>
                </a:extLst>
              </a:tr>
              <a:tr h="517082">
                <a:tc>
                  <a:txBody>
                    <a:bodyPr/>
                    <a:lstStyle/>
                    <a:p>
                      <a:pPr algn="ctr">
                        <a:buNone/>
                      </a:pPr>
                      <a:r>
                        <a:rPr lang="en-GB" sz="1600"/>
                        <a:t>Exercise-Induced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Physical exertion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Any age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Symptoms after exercise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30392800"/>
                  </a:ext>
                </a:extLst>
              </a:tr>
              <a:tr h="1404773">
                <a:tc>
                  <a:txBody>
                    <a:bodyPr/>
                    <a:lstStyle/>
                    <a:p>
                      <a:pPr algn="ctr">
                        <a:buNone/>
                      </a:pPr>
                      <a:r>
                        <a:rPr lang="en-GB" sz="1600"/>
                        <a:t>Cough-Variant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Unknown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Persistent dry cough     </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80010821"/>
                  </a:ext>
                </a:extLst>
              </a:tr>
              <a:tr h="452586">
                <a:tc>
                  <a:txBody>
                    <a:bodyPr/>
                    <a:lstStyle/>
                    <a:p>
                      <a:pPr algn="ctr">
                        <a:buNone/>
                      </a:pPr>
                      <a:r>
                        <a:rPr lang="en-GB" sz="1600"/>
                        <a:t>Aspirin-Induced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NSAIDs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Nasal polyps, sinusitis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82723720"/>
                  </a:ext>
                </a:extLst>
              </a:tr>
              <a:tr h="517082">
                <a:tc>
                  <a:txBody>
                    <a:bodyPr/>
                    <a:lstStyle/>
                    <a:p>
                      <a:pPr algn="ctr">
                        <a:buNone/>
                      </a:pPr>
                      <a:r>
                        <a:rPr lang="en-GB" sz="1600"/>
                        <a:t>Eosinophilic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Eosinophil inflammation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Severe, steroid-resistant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35314628"/>
                  </a:ext>
                </a:extLst>
              </a:tr>
              <a:tr h="517082">
                <a:tc>
                  <a:txBody>
                    <a:bodyPr/>
                    <a:lstStyle/>
                    <a:p>
                      <a:pPr algn="ctr">
                        <a:buNone/>
                      </a:pPr>
                      <a:r>
                        <a:rPr lang="en-GB" sz="1600"/>
                        <a:t>Childhood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Allergens, infections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May resolve or persist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33378180"/>
                  </a:ext>
                </a:extLst>
              </a:tr>
            </a:tbl>
          </a:graphicData>
        </a:graphic>
      </p:graphicFrame>
      <p:sp>
        <p:nvSpPr>
          <p:cNvPr id="5" name="TextBox 4">
            <a:extLst>
              <a:ext uri="{FF2B5EF4-FFF2-40B4-BE49-F238E27FC236}">
                <a16:creationId xmlns:a16="http://schemas.microsoft.com/office/drawing/2014/main" id="{763B5103-E57C-67F6-965A-3CA2A2389638}"/>
              </a:ext>
            </a:extLst>
          </p:cNvPr>
          <p:cNvSpPr txBox="1"/>
          <p:nvPr/>
        </p:nvSpPr>
        <p:spPr>
          <a:xfrm>
            <a:off x="352239" y="189068"/>
            <a:ext cx="5743761" cy="646331"/>
          </a:xfrm>
          <a:prstGeom prst="rect">
            <a:avLst/>
          </a:prstGeom>
          <a:solidFill>
            <a:schemeClr val="accent2">
              <a:lumMod val="75000"/>
            </a:schemeClr>
          </a:solidFill>
          <a:ln>
            <a:solidFill>
              <a:schemeClr val="accent1"/>
            </a:solidFill>
          </a:ln>
          <a:effectLst>
            <a:outerShdw blurRad="63500" sx="102000" sy="102000" algn="ctr" rotWithShape="0">
              <a:prstClr val="black">
                <a:alpha val="40000"/>
              </a:prstClr>
            </a:outerShdw>
          </a:effectLst>
        </p:spPr>
        <p:txBody>
          <a:bodyPr wrap="square" rtlCol="0">
            <a:spAutoFit/>
          </a:bodyPr>
          <a:lstStyle/>
          <a:p>
            <a:r>
              <a:rPr lang="en-GB"/>
              <a:t> </a:t>
            </a:r>
            <a:r>
              <a:rPr lang="en-GB" sz="3600" b="1" i="1">
                <a:solidFill>
                  <a:schemeClr val="bg1"/>
                </a:solidFill>
              </a:rPr>
              <a:t>TYPES OF ASTHMA</a:t>
            </a:r>
          </a:p>
        </p:txBody>
      </p:sp>
    </p:spTree>
    <p:extLst>
      <p:ext uri="{BB962C8B-B14F-4D97-AF65-F5344CB8AC3E}">
        <p14:creationId xmlns:p14="http://schemas.microsoft.com/office/powerpoint/2010/main" val="9899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726717C4-D6F5-5C7F-B72A-1CDE51731D14}"/>
              </a:ext>
            </a:extLst>
          </p:cNvPr>
          <p:cNvSpPr>
            <a:spLocks noGrp="1"/>
          </p:cNvSpPr>
          <p:nvPr>
            <p:ph type="ctrTitle"/>
          </p:nvPr>
        </p:nvSpPr>
        <p:spPr>
          <a:xfrm>
            <a:off x="228600" y="361042"/>
            <a:ext cx="4628017" cy="660401"/>
          </a:xfrm>
          <a:solidFill>
            <a:schemeClr val="accent2">
              <a:lumMod val="75000"/>
            </a:schemeClr>
          </a:solidFill>
          <a:ln>
            <a:solidFill>
              <a:schemeClr val="bg1"/>
            </a:solidFill>
          </a:ln>
          <a:scene3d>
            <a:camera prst="orthographicFront"/>
            <a:lightRig rig="threePt" dir="t"/>
          </a:scene3d>
          <a:sp3d>
            <a:bevelT w="114300" prst="hardEdge"/>
          </a:sp3d>
        </p:spPr>
        <p:txBody>
          <a:bodyPr>
            <a:normAutofit/>
          </a:bodyPr>
          <a:lstStyle/>
          <a:p>
            <a:r>
              <a:rPr lang="en-GB" sz="3600" b="1" i="1">
                <a:solidFill>
                  <a:schemeClr val="bg1"/>
                </a:solidFill>
              </a:rPr>
              <a:t>symptoms</a:t>
            </a:r>
          </a:p>
        </p:txBody>
      </p:sp>
      <p:sp>
        <p:nvSpPr>
          <p:cNvPr id="20" name="Subtitle 19">
            <a:extLst>
              <a:ext uri="{FF2B5EF4-FFF2-40B4-BE49-F238E27FC236}">
                <a16:creationId xmlns:a16="http://schemas.microsoft.com/office/drawing/2014/main" id="{EB1BB55C-8EAA-4249-4485-69072EDAFDA9}"/>
              </a:ext>
            </a:extLst>
          </p:cNvPr>
          <p:cNvSpPr>
            <a:spLocks noGrp="1"/>
          </p:cNvSpPr>
          <p:nvPr>
            <p:ph type="subTitle" idx="1"/>
          </p:nvPr>
        </p:nvSpPr>
        <p:spPr>
          <a:xfrm>
            <a:off x="228600" y="1447800"/>
            <a:ext cx="7228417" cy="4914900"/>
          </a:xfrm>
        </p:spPr>
        <p:txBody>
          <a:bodyPr>
            <a:normAutofit fontScale="92500" lnSpcReduction="20000"/>
          </a:bodyPr>
          <a:lstStyle/>
          <a:p>
            <a:r>
              <a:rPr lang="en-US" sz="2600" dirty="0">
                <a:solidFill>
                  <a:schemeClr val="tx1"/>
                </a:solidFill>
                <a:latin typeface="Arial" panose="020B0604020202020204" pitchFamily="34" charset="0"/>
                <a:cs typeface="Arial" panose="020B0604020202020204" pitchFamily="34" charset="0"/>
              </a:rPr>
              <a:t>The symptoms of asthma can differ from one individual to another. Symptoms sometimes get significantly worse. This is known as an asthma attack. frequently become more severe at night or during physical activity</a:t>
            </a:r>
            <a:r>
              <a:rPr lang="en-GB" dirty="0">
                <a:solidFill>
                  <a:schemeClr val="tx1"/>
                </a:solidFill>
              </a:rPr>
              <a:t>(Payne, 2010).</a:t>
            </a:r>
            <a:endParaRPr lang="en-US" sz="26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 consistent cough, especially at night time.</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Wheezing when exhaling and sometimes when inhaling.</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Feelings of breathlessness or trouble with breathing which can occur even while at rest.</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Tightness in the chest, which can make it difficult to breathe deeply.</a:t>
            </a:r>
            <a:r>
              <a:rPr lang="en-US" sz="2400" dirty="0">
                <a:solidFill>
                  <a:schemeClr val="tx1"/>
                </a:solidFill>
              </a:rPr>
              <a:t> </a:t>
            </a:r>
          </a:p>
          <a:p>
            <a:pPr marL="342900" indent="-342900">
              <a:buFont typeface="Arial" panose="020B0604020202020204" pitchFamily="34" charset="0"/>
              <a:buChar char="•"/>
            </a:pPr>
            <a:endParaRPr lang="en-US" sz="2400" dirty="0">
              <a:solidFill>
                <a:schemeClr val="tx1"/>
              </a:solidFill>
            </a:endParaRPr>
          </a:p>
          <a:p>
            <a:r>
              <a:rPr lang="en-US" sz="1800" dirty="0">
                <a:solidFill>
                  <a:schemeClr val="tx1"/>
                </a:solidFill>
              </a:rPr>
              <a:t>                                                     </a:t>
            </a:r>
            <a:r>
              <a:rPr lang="en-GB" dirty="0">
                <a:solidFill>
                  <a:schemeClr val="tx1"/>
                </a:solidFill>
              </a:rPr>
              <a:t> (Guill, 2004)</a:t>
            </a:r>
            <a:endParaRPr lang="en-US" sz="1800" dirty="0">
              <a:solidFill>
                <a:schemeClr val="tx1"/>
              </a:solidFill>
              <a:latin typeface="Arial" panose="020B0604020202020204" pitchFamily="34" charset="0"/>
              <a:cs typeface="Arial" panose="020B0604020202020204" pitchFamily="34" charset="0"/>
            </a:endParaRPr>
          </a:p>
          <a:p>
            <a:endParaRPr lang="en-US" sz="1800" dirty="0">
              <a:solidFill>
                <a:schemeClr val="bg1"/>
              </a:solidFill>
              <a:latin typeface="Arial" panose="020B0604020202020204" pitchFamily="34" charset="0"/>
              <a:cs typeface="Arial" panose="020B0604020202020204" pitchFamily="34" charset="0"/>
            </a:endParaRPr>
          </a:p>
        </p:txBody>
      </p:sp>
      <p:pic>
        <p:nvPicPr>
          <p:cNvPr id="1026" name="Picture 2" descr="Asthma Symptoms and Causes | Dr. Jeenam ...">
            <a:extLst>
              <a:ext uri="{FF2B5EF4-FFF2-40B4-BE49-F238E27FC236}">
                <a16:creationId xmlns:a16="http://schemas.microsoft.com/office/drawing/2014/main" id="{6371BCDC-309E-6AFF-EB59-8DE7C044F3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2997" y="1193800"/>
            <a:ext cx="4080403" cy="375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64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9AEE64-9F9C-E7DF-FC73-A632966CC0A3}"/>
              </a:ext>
            </a:extLst>
          </p:cNvPr>
          <p:cNvSpPr txBox="1"/>
          <p:nvPr/>
        </p:nvSpPr>
        <p:spPr>
          <a:xfrm>
            <a:off x="609601" y="349355"/>
            <a:ext cx="5889172" cy="584775"/>
          </a:xfrm>
          <a:prstGeom prst="rect">
            <a:avLst/>
          </a:prstGeom>
          <a:solidFill>
            <a:schemeClr val="accent2"/>
          </a:solidFill>
          <a:ln>
            <a:solidFill>
              <a:schemeClr val="accent1"/>
            </a:solidFill>
          </a:ln>
          <a:effectLst>
            <a:outerShdw blurRad="50800" dist="38100" dir="2700000" algn="tl" rotWithShape="0">
              <a:prstClr val="black">
                <a:alpha val="40000"/>
              </a:prstClr>
            </a:outerShdw>
          </a:effectLst>
        </p:spPr>
        <p:txBody>
          <a:bodyPr wrap="square" rtlCol="0">
            <a:spAutoFit/>
          </a:bodyPr>
          <a:lstStyle/>
          <a:p>
            <a:r>
              <a:rPr lang="en-GB" sz="3200" b="1" i="1">
                <a:solidFill>
                  <a:schemeClr val="bg1"/>
                </a:solidFill>
              </a:rPr>
              <a:t>AETIOLOGY OF ASTHMA</a:t>
            </a:r>
          </a:p>
        </p:txBody>
      </p:sp>
      <p:sp>
        <p:nvSpPr>
          <p:cNvPr id="4" name="TextBox 3">
            <a:extLst>
              <a:ext uri="{FF2B5EF4-FFF2-40B4-BE49-F238E27FC236}">
                <a16:creationId xmlns:a16="http://schemas.microsoft.com/office/drawing/2014/main" id="{338AB319-01C5-A485-62E1-82DEEDC55282}"/>
              </a:ext>
            </a:extLst>
          </p:cNvPr>
          <p:cNvSpPr txBox="1"/>
          <p:nvPr/>
        </p:nvSpPr>
        <p:spPr>
          <a:xfrm>
            <a:off x="348344" y="1119187"/>
            <a:ext cx="6868885" cy="5786199"/>
          </a:xfrm>
          <a:prstGeom prst="rect">
            <a:avLst/>
          </a:prstGeom>
          <a:noFill/>
        </p:spPr>
        <p:txBody>
          <a:bodyPr wrap="square" rtlCol="0">
            <a:spAutoFit/>
          </a:bodyPr>
          <a:lstStyle/>
          <a:p>
            <a:pPr marL="342900" indent="-342900">
              <a:buFont typeface="Arial" panose="020B0604020202020204" pitchFamily="34" charset="0"/>
              <a:buChar char="•"/>
            </a:pPr>
            <a:r>
              <a:rPr lang="en-GB" sz="2000" b="1" dirty="0"/>
              <a:t>Environmental Factors:</a:t>
            </a:r>
            <a:endParaRPr lang="en-GB" b="1" dirty="0"/>
          </a:p>
          <a:p>
            <a:r>
              <a:rPr lang="en-GB" sz="2000" b="1" dirty="0"/>
              <a:t>Allergens: </a:t>
            </a:r>
            <a:r>
              <a:rPr lang="en-GB" sz="2000" dirty="0"/>
              <a:t>Dust mite, pollen, pet dander</a:t>
            </a:r>
          </a:p>
          <a:p>
            <a:r>
              <a:rPr lang="en-GB" sz="2000" b="1" dirty="0"/>
              <a:t>Infections: </a:t>
            </a:r>
            <a:r>
              <a:rPr lang="en-GB" sz="2000" dirty="0"/>
              <a:t>Rhinovirus</a:t>
            </a:r>
          </a:p>
          <a:p>
            <a:r>
              <a:rPr lang="en-GB" sz="2000" b="1" dirty="0"/>
              <a:t>Pollutants: </a:t>
            </a:r>
            <a:r>
              <a:rPr lang="en-GB" sz="2000" dirty="0"/>
              <a:t>Tobacco smoke</a:t>
            </a:r>
          </a:p>
          <a:p>
            <a:r>
              <a:rPr lang="en-GB" sz="2000" b="1" dirty="0"/>
              <a:t>Occupational exposures: </a:t>
            </a:r>
            <a:r>
              <a:rPr lang="en-GB" sz="2000" dirty="0"/>
              <a:t>Chemicals, dusts, or fumes</a:t>
            </a:r>
          </a:p>
          <a:p>
            <a:pPr algn="r"/>
            <a:r>
              <a:rPr lang="en-GB" dirty="0"/>
              <a:t>(Eriksson, 1977)</a:t>
            </a:r>
            <a:endParaRPr lang="en-GB" sz="2000" dirty="0"/>
          </a:p>
          <a:p>
            <a:endParaRPr lang="en-GB" dirty="0"/>
          </a:p>
          <a:p>
            <a:pPr marL="342900" indent="-342900">
              <a:buFont typeface="Arial" panose="020B0604020202020204" pitchFamily="34" charset="0"/>
              <a:buChar char="•"/>
            </a:pPr>
            <a:r>
              <a:rPr lang="en-GB" sz="2000" b="1" dirty="0"/>
              <a:t>Immunological factors:</a:t>
            </a:r>
            <a:endParaRPr lang="en-GB" dirty="0"/>
          </a:p>
          <a:p>
            <a:r>
              <a:rPr lang="en-US" sz="2000" b="1" dirty="0"/>
              <a:t>Chronic airway inflammation:</a:t>
            </a:r>
            <a:r>
              <a:rPr lang="en-US" sz="2000" dirty="0"/>
              <a:t> Leads to mucosal, edema, mucus hypersecretion, and airway remodeling.</a:t>
            </a:r>
          </a:p>
          <a:p>
            <a:pPr algn="r"/>
            <a:r>
              <a:rPr lang="en-US" dirty="0"/>
              <a:t>(Fulkerson, Rothenberg and Hogan, 2005)</a:t>
            </a:r>
            <a:endParaRPr lang="en-US" sz="2000" dirty="0"/>
          </a:p>
          <a:p>
            <a:endParaRPr lang="en-GB" sz="2000" dirty="0"/>
          </a:p>
          <a:p>
            <a:pPr marL="342900" indent="-342900">
              <a:buFont typeface="Arial" panose="020B0604020202020204" pitchFamily="34" charset="0"/>
              <a:buChar char="•"/>
            </a:pPr>
            <a:r>
              <a:rPr lang="en-GB" sz="2000" b="1" dirty="0"/>
              <a:t>Psychosocial and other contributing factors:</a:t>
            </a:r>
            <a:endParaRPr lang="en-GB" dirty="0"/>
          </a:p>
          <a:p>
            <a:r>
              <a:rPr lang="en-GB" sz="2000" b="1" dirty="0"/>
              <a:t>Stress: </a:t>
            </a:r>
            <a:r>
              <a:rPr lang="en-GB" sz="2000" dirty="0"/>
              <a:t>can worsen asthma control.</a:t>
            </a:r>
          </a:p>
          <a:p>
            <a:r>
              <a:rPr lang="en-US" sz="2000" b="1" dirty="0"/>
              <a:t>Socioeconomic factors: </a:t>
            </a:r>
            <a:r>
              <a:rPr lang="en-US" sz="2000" dirty="0"/>
              <a:t>poor housing, limited healthcare access, exposure to pollutants.</a:t>
            </a:r>
          </a:p>
          <a:p>
            <a:pPr algn="r"/>
            <a:r>
              <a:rPr lang="en-GB" dirty="0"/>
              <a:t>(Kimmel, 2001)</a:t>
            </a:r>
            <a:endParaRPr lang="en-GB" sz="2000" dirty="0"/>
          </a:p>
          <a:p>
            <a:endParaRPr lang="en-GB" dirty="0"/>
          </a:p>
          <a:p>
            <a:endParaRPr lang="en-GB" dirty="0"/>
          </a:p>
        </p:txBody>
      </p:sp>
      <p:sp>
        <p:nvSpPr>
          <p:cNvPr id="6" name="AutoShape 3">
            <a:extLst>
              <a:ext uri="{FF2B5EF4-FFF2-40B4-BE49-F238E27FC236}">
                <a16:creationId xmlns:a16="http://schemas.microsoft.com/office/drawing/2014/main" id="{1BFB67A0-0457-067E-4684-409E5317539B}"/>
              </a:ext>
            </a:extLst>
          </p:cNvPr>
          <p:cNvSpPr>
            <a:spLocks noChangeAspect="1" noChangeArrowheads="1"/>
          </p:cNvSpPr>
          <p:nvPr/>
        </p:nvSpPr>
        <p:spPr bwMode="auto">
          <a:xfrm>
            <a:off x="7543799" y="1981200"/>
            <a:ext cx="3483429" cy="34834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5">
            <a:extLst>
              <a:ext uri="{FF2B5EF4-FFF2-40B4-BE49-F238E27FC236}">
                <a16:creationId xmlns:a16="http://schemas.microsoft.com/office/drawing/2014/main" id="{060D99F5-DEF9-FE02-8D6F-C6B7CDC524C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970BFCCE-14AD-1691-FB8D-0E710E483347}"/>
              </a:ext>
            </a:extLst>
          </p:cNvPr>
          <p:cNvPicPr>
            <a:picLocks noChangeAspect="1"/>
          </p:cNvPicPr>
          <p:nvPr/>
        </p:nvPicPr>
        <p:blipFill>
          <a:blip r:embed="rId2"/>
          <a:stretch>
            <a:fillRect/>
          </a:stretch>
        </p:blipFill>
        <p:spPr>
          <a:xfrm>
            <a:off x="7394672" y="1119187"/>
            <a:ext cx="4448984" cy="5156241"/>
          </a:xfrm>
          <a:prstGeom prst="rect">
            <a:avLst/>
          </a:prstGeom>
        </p:spPr>
      </p:pic>
    </p:spTree>
    <p:extLst>
      <p:ext uri="{BB962C8B-B14F-4D97-AF65-F5344CB8AC3E}">
        <p14:creationId xmlns:p14="http://schemas.microsoft.com/office/powerpoint/2010/main" val="981876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429B-4320-68C5-C2C5-2E3B231FD219}"/>
              </a:ext>
            </a:extLst>
          </p:cNvPr>
          <p:cNvSpPr>
            <a:spLocks noGrp="1"/>
          </p:cNvSpPr>
          <p:nvPr>
            <p:ph type="ctrTitle"/>
          </p:nvPr>
        </p:nvSpPr>
        <p:spPr>
          <a:xfrm>
            <a:off x="233680" y="496387"/>
            <a:ext cx="6959600" cy="609599"/>
          </a:xfrm>
          <a:solidFill>
            <a:schemeClr val="accent2">
              <a:lumMod val="75000"/>
            </a:schemeClr>
          </a:solidFill>
          <a:ln>
            <a:solidFill>
              <a:schemeClr val="bg1"/>
            </a:solidFill>
          </a:ln>
          <a:effectLst>
            <a:reflection blurRad="6350" stA="52000" endA="300" endPos="35000" dir="5400000" sy="-100000" algn="bl" rotWithShape="0"/>
          </a:effectLst>
        </p:spPr>
        <p:txBody>
          <a:bodyPr>
            <a:normAutofit/>
          </a:bodyPr>
          <a:lstStyle/>
          <a:p>
            <a:r>
              <a:rPr lang="en-GB" sz="2800" b="1" i="1">
                <a:solidFill>
                  <a:schemeClr val="bg1"/>
                </a:solidFill>
              </a:rPr>
              <a:t>Prevalences OF ASTHMA IN UK</a:t>
            </a:r>
          </a:p>
        </p:txBody>
      </p:sp>
      <p:sp>
        <p:nvSpPr>
          <p:cNvPr id="3" name="Subtitle 2">
            <a:extLst>
              <a:ext uri="{FF2B5EF4-FFF2-40B4-BE49-F238E27FC236}">
                <a16:creationId xmlns:a16="http://schemas.microsoft.com/office/drawing/2014/main" id="{6F9E4666-02DD-9DCA-E6D4-2796E1F75670}"/>
              </a:ext>
            </a:extLst>
          </p:cNvPr>
          <p:cNvSpPr>
            <a:spLocks noGrp="1"/>
          </p:cNvSpPr>
          <p:nvPr>
            <p:ph type="subTitle" idx="1"/>
          </p:nvPr>
        </p:nvSpPr>
        <p:spPr>
          <a:xfrm>
            <a:off x="233680" y="1493518"/>
            <a:ext cx="6959600" cy="4145281"/>
          </a:xfrm>
        </p:spPr>
        <p:txBody>
          <a:bodyPr>
            <a:noAutofit/>
          </a:bodyPr>
          <a:lstStyle/>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Asthma prevalence in the UK is significant, with 7.2 million people currently living with the condition, representing about 8 in every 100 people</a:t>
            </a:r>
            <a:r>
              <a:rPr lang="en-US" dirty="0">
                <a:solidFill>
                  <a:schemeClr val="tx1"/>
                </a:solidFill>
              </a:rPr>
              <a:t>(Prevalence, cost and impact of asthma in the UK, 1995).</a:t>
            </a:r>
            <a:endParaRPr lang="en-US" sz="2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 </a:t>
            </a:r>
            <a:r>
              <a:rPr lang="en-US" sz="2400" dirty="0">
                <a:solidFill>
                  <a:schemeClr val="tx1"/>
                </a:solidFill>
              </a:rPr>
              <a:t>Around 5.4 million individuals are receiving asthma treatment, which encompasses 1.1 million children and 4.3 million adults</a:t>
            </a:r>
            <a:r>
              <a:rPr lang="pt-BR" dirty="0">
                <a:solidFill>
                  <a:schemeClr val="tx1"/>
                </a:solidFill>
              </a:rPr>
              <a:t>(Konstantina Papadopoulou and Gregory, 2023).</a:t>
            </a:r>
            <a:endParaRPr lang="en-US" sz="2400" dirty="0">
              <a:solidFill>
                <a:schemeClr val="tx1"/>
              </a:solidFill>
            </a:endParaRPr>
          </a:p>
          <a:p>
            <a:pPr marL="285750" indent="-285750">
              <a:buFont typeface="Arial" panose="020B0604020202020204" pitchFamily="34" charset="0"/>
              <a:buChar char="•"/>
            </a:pPr>
            <a:r>
              <a:rPr lang="en-US" sz="2400" dirty="0">
                <a:solidFill>
                  <a:schemeClr val="tx1"/>
                </a:solidFill>
              </a:rPr>
              <a:t>Although the prevalence has stabilized since the late 1990s, the UK continues to have some of the highest rates in Europe</a:t>
            </a:r>
            <a:r>
              <a:rPr lang="en-GB" dirty="0"/>
              <a:t> </a:t>
            </a:r>
            <a:r>
              <a:rPr lang="en-GB" dirty="0">
                <a:solidFill>
                  <a:schemeClr val="tx1"/>
                </a:solidFill>
              </a:rPr>
              <a:t>(HEYLIN, 2004).</a:t>
            </a:r>
            <a:endParaRPr lang="en-GB" sz="2400" dirty="0">
              <a:solidFill>
                <a:schemeClr val="tx1"/>
              </a:solidFill>
              <a:latin typeface="Arial" panose="020B0604020202020204" pitchFamily="34" charset="0"/>
              <a:cs typeface="Arial" panose="020B0604020202020204" pitchFamily="34" charset="0"/>
            </a:endParaRPr>
          </a:p>
        </p:txBody>
      </p:sp>
      <p:pic>
        <p:nvPicPr>
          <p:cNvPr id="4098" name="Picture 2" descr="Asthma – RCPCH – State of Child Health">
            <a:extLst>
              <a:ext uri="{FF2B5EF4-FFF2-40B4-BE49-F238E27FC236}">
                <a16:creationId xmlns:a16="http://schemas.microsoft.com/office/drawing/2014/main" id="{006CBFCB-0EC2-4EFF-1DC2-CEA26D3940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3417" y="1923868"/>
            <a:ext cx="4378959" cy="414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896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D5007-E8BC-5A66-6E6E-1461C469DFF6}"/>
              </a:ext>
            </a:extLst>
          </p:cNvPr>
          <p:cNvSpPr>
            <a:spLocks noGrp="1"/>
          </p:cNvSpPr>
          <p:nvPr>
            <p:ph type="ctrTitle"/>
          </p:nvPr>
        </p:nvSpPr>
        <p:spPr>
          <a:xfrm>
            <a:off x="436880" y="685799"/>
            <a:ext cx="4309291" cy="614681"/>
          </a:xfrm>
          <a:solidFill>
            <a:schemeClr val="accent2">
              <a:lumMod val="75000"/>
            </a:schemeClr>
          </a:solidFill>
          <a:ln>
            <a:solidFill>
              <a:schemeClr val="bg1"/>
            </a:solidFill>
          </a:ln>
          <a:effectLst>
            <a:glow rad="228600">
              <a:schemeClr val="accent5">
                <a:satMod val="175000"/>
                <a:alpha val="40000"/>
              </a:schemeClr>
            </a:glow>
          </a:effectLst>
        </p:spPr>
        <p:txBody>
          <a:bodyPr>
            <a:noAutofit/>
          </a:bodyPr>
          <a:lstStyle/>
          <a:p>
            <a:r>
              <a:rPr lang="en-GB" sz="2800" b="1" i="1">
                <a:solidFill>
                  <a:schemeClr val="bg1"/>
                </a:solidFill>
                <a:latin typeface="+mn-lt"/>
              </a:rPr>
              <a:t>Worldwide</a:t>
            </a:r>
            <a:r>
              <a:rPr lang="en-GB" sz="3200" b="1" i="1">
                <a:solidFill>
                  <a:schemeClr val="bg1"/>
                </a:solidFill>
                <a:latin typeface="+mn-lt"/>
              </a:rPr>
              <a:t> </a:t>
            </a:r>
          </a:p>
        </p:txBody>
      </p:sp>
      <p:sp>
        <p:nvSpPr>
          <p:cNvPr id="5" name="Subtitle 4">
            <a:extLst>
              <a:ext uri="{FF2B5EF4-FFF2-40B4-BE49-F238E27FC236}">
                <a16:creationId xmlns:a16="http://schemas.microsoft.com/office/drawing/2014/main" id="{DB5AAA75-4219-B888-727E-DE4985CDB619}"/>
              </a:ext>
            </a:extLst>
          </p:cNvPr>
          <p:cNvSpPr>
            <a:spLocks noGrp="1"/>
          </p:cNvSpPr>
          <p:nvPr>
            <p:ph type="subTitle" idx="1"/>
          </p:nvPr>
        </p:nvSpPr>
        <p:spPr>
          <a:xfrm>
            <a:off x="684212" y="1595120"/>
            <a:ext cx="6400800" cy="5008879"/>
          </a:xfrm>
        </p:spPr>
        <p:txBody>
          <a:bodyPr>
            <a:normAutofit/>
          </a:bodyPr>
          <a:lstStyle/>
          <a:p>
            <a:pPr marL="342900" indent="-342900">
              <a:buFont typeface="Arial" panose="020B0604020202020204" pitchFamily="34" charset="0"/>
              <a:buChar char="•"/>
            </a:pPr>
            <a:r>
              <a:rPr lang="en-US" sz="1900" dirty="0">
                <a:solidFill>
                  <a:schemeClr val="tx1"/>
                </a:solidFill>
              </a:rPr>
              <a:t>Approximately 262 million people globally have asthma, according to 2019 estimates. The World Health Organization (WHO) has also reported that asthma is the most common chronic disease among children and affects people of all ages</a:t>
            </a:r>
            <a:r>
              <a:rPr lang="en-GB" sz="1800" dirty="0">
                <a:solidFill>
                  <a:schemeClr val="tx1"/>
                </a:solidFill>
              </a:rPr>
              <a:t>(Henry, 2020).</a:t>
            </a:r>
            <a:endParaRPr lang="en-US" sz="1900" dirty="0">
              <a:solidFill>
                <a:schemeClr val="tx1"/>
              </a:solidFill>
            </a:endParaRP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The incidence of asthma varies significantly, but in developed countries it ranges from 100 to 300 per 100,000 individual-years, with a higher prevalence in children and a slight predominance among females in adulthood</a:t>
            </a:r>
            <a:r>
              <a:rPr lang="en-GB" sz="1600" dirty="0">
                <a:solidFill>
                  <a:schemeClr val="tx1"/>
                </a:solidFill>
              </a:rPr>
              <a:t>(BASAGAÑA et al., 2001)</a:t>
            </a:r>
            <a:r>
              <a:rPr lang="en-US" sz="14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Though asthma-related mortality has decrease in several regions due to advanced care, it still causes approximately 455,000 deaths annually, specially in developing countries with limited access to healthcare</a:t>
            </a:r>
            <a:r>
              <a:rPr lang="en-GB" sz="2000" dirty="0">
                <a:solidFill>
                  <a:schemeClr val="tx1"/>
                </a:solidFill>
              </a:rPr>
              <a:t>(Tual et al., 2010).</a:t>
            </a:r>
            <a:endParaRPr lang="en-IN" sz="18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900" dirty="0">
              <a:solidFill>
                <a:schemeClr val="tx1"/>
              </a:solidFill>
            </a:endParaRPr>
          </a:p>
        </p:txBody>
      </p:sp>
      <p:pic>
        <p:nvPicPr>
          <p:cNvPr id="6" name="Picture 5">
            <a:extLst>
              <a:ext uri="{FF2B5EF4-FFF2-40B4-BE49-F238E27FC236}">
                <a16:creationId xmlns:a16="http://schemas.microsoft.com/office/drawing/2014/main" id="{8D5315CD-835C-346A-A70C-640A1F9F1EF0}"/>
              </a:ext>
            </a:extLst>
          </p:cNvPr>
          <p:cNvPicPr>
            <a:picLocks noChangeAspect="1"/>
          </p:cNvPicPr>
          <p:nvPr/>
        </p:nvPicPr>
        <p:blipFill>
          <a:blip r:embed="rId2"/>
          <a:stretch>
            <a:fillRect/>
          </a:stretch>
        </p:blipFill>
        <p:spPr>
          <a:xfrm>
            <a:off x="7527283" y="1300480"/>
            <a:ext cx="4561490" cy="4762500"/>
          </a:xfrm>
          <a:prstGeom prst="rect">
            <a:avLst/>
          </a:prstGeom>
        </p:spPr>
      </p:pic>
      <p:sp>
        <p:nvSpPr>
          <p:cNvPr id="2" name="TextBox 1">
            <a:extLst>
              <a:ext uri="{FF2B5EF4-FFF2-40B4-BE49-F238E27FC236}">
                <a16:creationId xmlns:a16="http://schemas.microsoft.com/office/drawing/2014/main" id="{F808B45B-3095-7BAD-995D-4117C3A3F2AA}"/>
              </a:ext>
            </a:extLst>
          </p:cNvPr>
          <p:cNvSpPr txBox="1"/>
          <p:nvPr/>
        </p:nvSpPr>
        <p:spPr>
          <a:xfrm>
            <a:off x="7935686" y="6172200"/>
            <a:ext cx="4155060" cy="369332"/>
          </a:xfrm>
          <a:prstGeom prst="rect">
            <a:avLst/>
          </a:prstGeom>
          <a:noFill/>
        </p:spPr>
        <p:txBody>
          <a:bodyPr wrap="square" rtlCol="0">
            <a:spAutoFit/>
          </a:bodyPr>
          <a:lstStyle/>
          <a:p>
            <a:r>
              <a:rPr lang="en-US" dirty="0"/>
              <a:t>Rates of asthma rates in 2021</a:t>
            </a:r>
            <a:endParaRPr lang="en-GB" dirty="0"/>
          </a:p>
        </p:txBody>
      </p:sp>
    </p:spTree>
    <p:extLst>
      <p:ext uri="{BB962C8B-B14F-4D97-AF65-F5344CB8AC3E}">
        <p14:creationId xmlns:p14="http://schemas.microsoft.com/office/powerpoint/2010/main" val="1849756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5">
            <a:extLst>
              <a:ext uri="{FF2B5EF4-FFF2-40B4-BE49-F238E27FC236}">
                <a16:creationId xmlns:a16="http://schemas.microsoft.com/office/drawing/2014/main" id="{E9071B6A-BDAB-1D24-3CF8-CC77FF079CAB}"/>
              </a:ext>
            </a:extLst>
          </p:cNvPr>
          <p:cNvSpPr>
            <a:spLocks noGrp="1" noChangeArrowheads="1"/>
          </p:cNvSpPr>
          <p:nvPr>
            <p:ph type="ctrTitle"/>
          </p:nvPr>
        </p:nvSpPr>
        <p:spPr bwMode="auto">
          <a:xfrm>
            <a:off x="318451" y="622437"/>
            <a:ext cx="3887789" cy="584775"/>
          </a:xfrm>
          <a:prstGeom prst="rect">
            <a:avLst/>
          </a:prstGeom>
          <a:ln/>
          <a:effectLst>
            <a:innerShdw blurRad="63500" dist="50800" dir="16200000">
              <a:prstClr val="black">
                <a:alpha val="50000"/>
              </a:prstClr>
            </a:innerShdw>
          </a:effectLst>
        </p:spPr>
        <p:style>
          <a:lnRef idx="3">
            <a:schemeClr val="lt1"/>
          </a:lnRef>
          <a:fillRef idx="1">
            <a:schemeClr val="accent2"/>
          </a:fillRef>
          <a:effectRef idx="1">
            <a:schemeClr val="accent2"/>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b="1" i="1" u="none" strike="noStrike" cap="none" normalizeH="0" baseline="0">
                <a:ln>
                  <a:noFill/>
                </a:ln>
                <a:solidFill>
                  <a:schemeClr val="bg1"/>
                </a:solidFill>
                <a:effectLst/>
                <a:latin typeface="Arial" panose="020B0604020202020204" pitchFamily="34" charset="0"/>
              </a:rPr>
              <a:t>SOCIAL</a:t>
            </a:r>
            <a:r>
              <a:rPr kumimoji="0" lang="en-US" altLang="en-US" sz="3200" b="1" i="1" u="none" strike="noStrike" cap="none" normalizeH="0" baseline="0">
                <a:ln>
                  <a:noFill/>
                </a:ln>
                <a:solidFill>
                  <a:schemeClr val="bg1"/>
                </a:solidFill>
                <a:effectLst/>
                <a:latin typeface="Arial" panose="020B0604020202020204" pitchFamily="34" charset="0"/>
              </a:rPr>
              <a:t> BURDEN</a:t>
            </a:r>
          </a:p>
        </p:txBody>
      </p:sp>
      <p:sp>
        <p:nvSpPr>
          <p:cNvPr id="3" name="Content Placeholder 2">
            <a:extLst>
              <a:ext uri="{FF2B5EF4-FFF2-40B4-BE49-F238E27FC236}">
                <a16:creationId xmlns:a16="http://schemas.microsoft.com/office/drawing/2014/main" id="{BD80EF56-B532-B0D4-A5C5-11272E860E3B}"/>
              </a:ext>
            </a:extLst>
          </p:cNvPr>
          <p:cNvSpPr>
            <a:spLocks noGrp="1"/>
          </p:cNvSpPr>
          <p:nvPr>
            <p:ph type="subTitle" idx="1"/>
          </p:nvPr>
        </p:nvSpPr>
        <p:spPr>
          <a:xfrm>
            <a:off x="318451" y="1928718"/>
            <a:ext cx="6212978" cy="4472082"/>
          </a:xfrm>
        </p:spPr>
        <p:txBody>
          <a:bodyPr>
            <a:normAutofit fontScale="92500"/>
          </a:bodyPr>
          <a:lstStyle/>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Asthma affects a people </a:t>
            </a:r>
            <a:r>
              <a:rPr lang="en-US" sz="2400" b="1" dirty="0">
                <a:solidFill>
                  <a:schemeClr val="tx1"/>
                </a:solidFill>
                <a:latin typeface="Arial" panose="020B0604020202020204" pitchFamily="34" charset="0"/>
                <a:cs typeface="Arial" panose="020B0604020202020204" pitchFamily="34" charset="0"/>
              </a:rPr>
              <a:t>ability to work, study, and participate in social or physical activities</a:t>
            </a:r>
            <a:r>
              <a:rPr lang="en-US" dirty="0">
                <a:solidFill>
                  <a:schemeClr val="tx1"/>
                </a:solidFill>
              </a:rPr>
              <a:t>(Parnia, Brown and Frew, 2002).</a:t>
            </a:r>
            <a:endParaRPr lang="en-US" sz="24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People with uncontrolled asthma may experience </a:t>
            </a:r>
            <a:r>
              <a:rPr lang="en-US" sz="2400" b="1" dirty="0">
                <a:solidFill>
                  <a:schemeClr val="tx1"/>
                </a:solidFill>
                <a:latin typeface="Arial" panose="020B0604020202020204" pitchFamily="34" charset="0"/>
                <a:cs typeface="Arial" panose="020B0604020202020204" pitchFamily="34" charset="0"/>
              </a:rPr>
              <a:t>frequent hospital visits, sleep disturbances</a:t>
            </a:r>
            <a:r>
              <a:rPr lang="en-US" sz="2400" dirty="0">
                <a:solidFill>
                  <a:schemeClr val="tx1"/>
                </a:solidFill>
                <a:latin typeface="Arial" panose="020B0604020202020204" pitchFamily="34" charset="0"/>
                <a:cs typeface="Arial" panose="020B0604020202020204" pitchFamily="34" charset="0"/>
              </a:rPr>
              <a:t>, and </a:t>
            </a:r>
            <a:r>
              <a:rPr lang="en-US" sz="2400" b="1" dirty="0">
                <a:solidFill>
                  <a:schemeClr val="tx1"/>
                </a:solidFill>
                <a:latin typeface="Arial" panose="020B0604020202020204" pitchFamily="34" charset="0"/>
                <a:cs typeface="Arial" panose="020B0604020202020204" pitchFamily="34" charset="0"/>
              </a:rPr>
              <a:t>activity limitations</a:t>
            </a:r>
            <a:r>
              <a:rPr lang="en-US" sz="2400" dirty="0">
                <a:solidFill>
                  <a:schemeClr val="tx1"/>
                </a:solidFill>
                <a:latin typeface="Arial" panose="020B0604020202020204" pitchFamily="34" charset="0"/>
                <a:cs typeface="Arial" panose="020B0604020202020204" pitchFamily="34" charset="0"/>
              </a:rPr>
              <a:t>, reducing quality of life</a:t>
            </a:r>
            <a:r>
              <a:rPr lang="it-IT" dirty="0"/>
              <a:t> </a:t>
            </a:r>
            <a:r>
              <a:rPr lang="it-IT" dirty="0">
                <a:solidFill>
                  <a:schemeClr val="tx1"/>
                </a:solidFill>
              </a:rPr>
              <a:t>(Ciprandi, Gallo and Ricciardolo, 2017) .</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Children often </a:t>
            </a:r>
            <a:r>
              <a:rPr lang="en-US" sz="2400" b="1" dirty="0">
                <a:solidFill>
                  <a:schemeClr val="tx1"/>
                </a:solidFill>
                <a:latin typeface="Arial" panose="020B0604020202020204" pitchFamily="34" charset="0"/>
                <a:cs typeface="Arial" panose="020B0604020202020204" pitchFamily="34" charset="0"/>
              </a:rPr>
              <a:t>miss school days</a:t>
            </a:r>
            <a:r>
              <a:rPr lang="en-US" sz="2400" dirty="0">
                <a:solidFill>
                  <a:schemeClr val="tx1"/>
                </a:solidFill>
                <a:latin typeface="Arial" panose="020B0604020202020204" pitchFamily="34" charset="0"/>
                <a:cs typeface="Arial" panose="020B0604020202020204" pitchFamily="34" charset="0"/>
              </a:rPr>
              <a:t>, and adults </a:t>
            </a:r>
            <a:r>
              <a:rPr lang="en-US" sz="2400" b="1" dirty="0">
                <a:solidFill>
                  <a:schemeClr val="tx1"/>
                </a:solidFill>
                <a:latin typeface="Arial" panose="020B0604020202020204" pitchFamily="34" charset="0"/>
                <a:cs typeface="Arial" panose="020B0604020202020204" pitchFamily="34" charset="0"/>
              </a:rPr>
              <a:t>miss workdays</a:t>
            </a:r>
            <a:r>
              <a:rPr lang="en-US" sz="2400" dirty="0">
                <a:solidFill>
                  <a:schemeClr val="tx1"/>
                </a:solidFill>
                <a:latin typeface="Arial" panose="020B0604020202020204" pitchFamily="34" charset="0"/>
                <a:cs typeface="Arial" panose="020B0604020202020204" pitchFamily="34" charset="0"/>
              </a:rPr>
              <a:t>, contributing to absenteeism and reduced productivity</a:t>
            </a:r>
            <a:r>
              <a:rPr lang="en-US" dirty="0">
                <a:solidFill>
                  <a:schemeClr val="tx1"/>
                </a:solidFill>
              </a:rPr>
              <a:t>(Miss Paull and Tutor, 1940).</a:t>
            </a:r>
            <a:endParaRPr lang="en-GB" sz="4500" dirty="0">
              <a:solidFill>
                <a:schemeClr val="tx1"/>
              </a:solidFill>
            </a:endParaRPr>
          </a:p>
        </p:txBody>
      </p:sp>
      <p:pic>
        <p:nvPicPr>
          <p:cNvPr id="1026" name="Picture 2" descr="Social Determinants of Health in Asthma Through the Life Course - The  Journal of Allergy and Clinical Immunology: In Practice">
            <a:extLst>
              <a:ext uri="{FF2B5EF4-FFF2-40B4-BE49-F238E27FC236}">
                <a16:creationId xmlns:a16="http://schemas.microsoft.com/office/drawing/2014/main" id="{2C03A415-1EE6-7A95-9E76-AD0B6D3C14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251" y="1372024"/>
            <a:ext cx="5309462" cy="5182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578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F7CAF6-0FC6-10ED-6EC5-13515D9080AF}"/>
              </a:ext>
            </a:extLst>
          </p:cNvPr>
          <p:cNvSpPr>
            <a:spLocks noGrp="1"/>
          </p:cNvSpPr>
          <p:nvPr>
            <p:ph type="ctrTitle"/>
          </p:nvPr>
        </p:nvSpPr>
        <p:spPr>
          <a:xfrm>
            <a:off x="440372" y="660400"/>
            <a:ext cx="4548188" cy="528320"/>
          </a:xfrm>
          <a:ln/>
          <a:effectLst>
            <a:innerShdw blurRad="63500" dist="50800" dir="16200000">
              <a:prstClr val="black">
                <a:alpha val="50000"/>
              </a:prstClr>
            </a:innerShdw>
          </a:effectLst>
        </p:spPr>
        <p:style>
          <a:lnRef idx="3">
            <a:schemeClr val="lt1"/>
          </a:lnRef>
          <a:fillRef idx="1">
            <a:schemeClr val="accent2"/>
          </a:fillRef>
          <a:effectRef idx="1">
            <a:schemeClr val="accent2"/>
          </a:effectRef>
          <a:fontRef idx="minor">
            <a:schemeClr val="lt1"/>
          </a:fontRef>
        </p:style>
        <p:txBody>
          <a:bodyPr>
            <a:normAutofit fontScale="90000"/>
          </a:bodyPr>
          <a:lstStyle/>
          <a:p>
            <a:r>
              <a:rPr lang="en-GB" sz="3100" b="1" i="1"/>
              <a:t>Economic</a:t>
            </a:r>
            <a:r>
              <a:rPr lang="en-GB" sz="3200" b="1" i="1"/>
              <a:t> burden</a:t>
            </a:r>
            <a:endParaRPr lang="en-GB" sz="3200"/>
          </a:p>
        </p:txBody>
      </p:sp>
      <p:sp>
        <p:nvSpPr>
          <p:cNvPr id="5" name="Subtitle 4">
            <a:extLst>
              <a:ext uri="{FF2B5EF4-FFF2-40B4-BE49-F238E27FC236}">
                <a16:creationId xmlns:a16="http://schemas.microsoft.com/office/drawing/2014/main" id="{4EDA191C-59D0-A476-16D4-5890FC2C8F40}"/>
              </a:ext>
            </a:extLst>
          </p:cNvPr>
          <p:cNvSpPr>
            <a:spLocks noGrp="1"/>
          </p:cNvSpPr>
          <p:nvPr>
            <p:ph type="subTitle" idx="1"/>
          </p:nvPr>
        </p:nvSpPr>
        <p:spPr>
          <a:xfrm>
            <a:off x="440372" y="1625599"/>
            <a:ext cx="6221685" cy="5232401"/>
          </a:xfrm>
        </p:spPr>
        <p:txBody>
          <a:bodyPr>
            <a:normAutofit lnSpcReduction="10000"/>
          </a:bodyPr>
          <a:lstStyle/>
          <a:p>
            <a:pPr marL="342900" lvl="0" indent="-342900" defTabSz="914400" eaLnBrk="0" fontAlgn="base" hangingPunct="0">
              <a:spcBef>
                <a:spcPct val="0"/>
              </a:spcBef>
              <a:spcAft>
                <a:spcPct val="0"/>
              </a:spcAft>
              <a:buSzTx/>
              <a:buFont typeface="Arial" panose="020B0604020202020204" pitchFamily="34" charset="0"/>
              <a:buChar char="•"/>
            </a:pPr>
            <a:r>
              <a:rPr lang="en-US" altLang="en-US" sz="2200" dirty="0">
                <a:solidFill>
                  <a:schemeClr val="tx1"/>
                </a:solidFill>
                <a:latin typeface="Arial" panose="020B0604020202020204" pitchFamily="34" charset="0"/>
              </a:rPr>
              <a:t>According to the </a:t>
            </a:r>
            <a:r>
              <a:rPr lang="en-US" altLang="en-US" sz="2200" b="1" dirty="0">
                <a:solidFill>
                  <a:schemeClr val="tx1"/>
                </a:solidFill>
                <a:latin typeface="Arial" panose="020B0604020202020204" pitchFamily="34" charset="0"/>
              </a:rPr>
              <a:t>World Health Organization (WHO, 2023)</a:t>
            </a:r>
            <a:r>
              <a:rPr lang="en-US" altLang="en-US" sz="2200" dirty="0">
                <a:solidFill>
                  <a:schemeClr val="tx1"/>
                </a:solidFill>
                <a:latin typeface="Arial" panose="020B0604020202020204" pitchFamily="34" charset="0"/>
              </a:rPr>
              <a:t>, asthma is one of the</a:t>
            </a:r>
            <a:r>
              <a:rPr lang="en-US" altLang="en-US" sz="2200" b="1" dirty="0">
                <a:solidFill>
                  <a:schemeClr val="tx1"/>
                </a:solidFill>
                <a:latin typeface="Arial" panose="020B0604020202020204" pitchFamily="34" charset="0"/>
              </a:rPr>
              <a:t> costly long-term diseases</a:t>
            </a:r>
            <a:r>
              <a:rPr lang="en-US" altLang="en-US" sz="2200" dirty="0">
                <a:solidFill>
                  <a:schemeClr val="tx1"/>
                </a:solidFill>
                <a:latin typeface="Arial" panose="020B0604020202020204" pitchFamily="34" charset="0"/>
              </a:rPr>
              <a:t>, particularly due to hospital admissions and medication costs</a:t>
            </a:r>
            <a:r>
              <a:rPr lang="en-GB" sz="2200" dirty="0">
                <a:solidFill>
                  <a:schemeClr val="tx1"/>
                </a:solidFill>
              </a:rPr>
              <a:t>(Samad, 2016).</a:t>
            </a:r>
            <a:endParaRPr lang="en-US" altLang="en-US" sz="2200" dirty="0">
              <a:solidFill>
                <a:schemeClr val="tx1"/>
              </a:solidFill>
              <a:latin typeface="Arial" panose="020B0604020202020204" pitchFamily="34" charset="0"/>
            </a:endParaRPr>
          </a:p>
          <a:p>
            <a:pPr marL="342900" lvl="0" indent="-342900" defTabSz="914400" eaLnBrk="0" fontAlgn="base" hangingPunct="0">
              <a:spcBef>
                <a:spcPct val="0"/>
              </a:spcBef>
              <a:spcAft>
                <a:spcPct val="0"/>
              </a:spcAft>
              <a:buSzTx/>
              <a:buFont typeface="Arial" panose="020B0604020202020204" pitchFamily="34" charset="0"/>
              <a:buChar char="•"/>
            </a:pPr>
            <a:r>
              <a:rPr lang="en-US" altLang="en-US" sz="2200" dirty="0">
                <a:solidFill>
                  <a:schemeClr val="tx1"/>
                </a:solidFill>
                <a:latin typeface="Arial" panose="020B0604020202020204" pitchFamily="34" charset="0"/>
              </a:rPr>
              <a:t>The </a:t>
            </a:r>
            <a:r>
              <a:rPr lang="en-US" altLang="en-US" sz="2200" b="1" dirty="0">
                <a:solidFill>
                  <a:schemeClr val="tx1"/>
                </a:solidFill>
                <a:latin typeface="Arial" panose="020B0604020202020204" pitchFamily="34" charset="0"/>
              </a:rPr>
              <a:t>Global Asthma Report (2022)</a:t>
            </a:r>
            <a:r>
              <a:rPr lang="en-US" altLang="en-US" sz="2200" dirty="0">
                <a:solidFill>
                  <a:schemeClr val="tx1"/>
                </a:solidFill>
                <a:latin typeface="Arial" panose="020B0604020202020204" pitchFamily="34" charset="0"/>
              </a:rPr>
              <a:t> estimated that the </a:t>
            </a:r>
            <a:r>
              <a:rPr lang="en-US" altLang="en-US" sz="2200" b="1" dirty="0">
                <a:solidFill>
                  <a:schemeClr val="tx1"/>
                </a:solidFill>
                <a:latin typeface="Arial" panose="020B0604020202020204" pitchFamily="34" charset="0"/>
              </a:rPr>
              <a:t>global economic burden of asthma exceeds US $80–100 billion annually</a:t>
            </a:r>
            <a:r>
              <a:rPr lang="en-US" altLang="en-US" sz="2200" dirty="0">
                <a:solidFill>
                  <a:schemeClr val="tx1"/>
                </a:solidFill>
                <a:latin typeface="Arial" panose="020B0604020202020204" pitchFamily="34" charset="0"/>
              </a:rPr>
              <a:t>, when both healthcare and productivity losses are included</a:t>
            </a:r>
            <a:r>
              <a:rPr lang="en-GB" dirty="0">
                <a:solidFill>
                  <a:schemeClr val="tx1"/>
                </a:solidFill>
              </a:rPr>
              <a:t>(Nyenhuis et al., 2022).</a:t>
            </a:r>
            <a:endParaRPr lang="en-US" sz="2200" dirty="0">
              <a:solidFill>
                <a:schemeClr val="tx1"/>
              </a:solidFill>
              <a:latin typeface="Arial" panose="020B0604020202020204" pitchFamily="34" charset="0"/>
            </a:endParaRPr>
          </a:p>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Worldwide, the economic consequences are significant , as </a:t>
            </a:r>
            <a:r>
              <a:rPr lang="en-US" sz="2200" b="1" dirty="0">
                <a:solidFill>
                  <a:schemeClr val="tx1"/>
                </a:solidFill>
                <a:latin typeface="Arial" panose="020B0604020202020204" pitchFamily="34" charset="0"/>
                <a:cs typeface="Arial" panose="020B0604020202020204" pitchFamily="34" charset="0"/>
              </a:rPr>
              <a:t>indirect costs </a:t>
            </a:r>
            <a:r>
              <a:rPr lang="en-US" sz="2200" dirty="0">
                <a:solidFill>
                  <a:schemeClr val="tx1"/>
                </a:solidFill>
                <a:latin typeface="Arial" panose="020B0604020202020204" pitchFamily="34" charset="0"/>
                <a:cs typeface="Arial" panose="020B0604020202020204" pitchFamily="34" charset="0"/>
              </a:rPr>
              <a:t>such as minimize work efficiency, sick days, and early retirement often exceeding direct healthcare expenses</a:t>
            </a:r>
            <a:r>
              <a:rPr lang="en-GB" dirty="0">
                <a:solidFill>
                  <a:schemeClr val="tx1"/>
                </a:solidFill>
              </a:rPr>
              <a:t>(Kovach et al., 2015).</a:t>
            </a:r>
            <a:endParaRPr lang="en-US" sz="2200" dirty="0">
              <a:solidFill>
                <a:schemeClr val="tx1"/>
              </a:solidFill>
              <a:latin typeface="Arial" panose="020B0604020202020204" pitchFamily="34" charset="0"/>
              <a:cs typeface="Arial" panose="020B0604020202020204" pitchFamily="34" charset="0"/>
            </a:endParaRPr>
          </a:p>
          <a:p>
            <a:endParaRPr lang="en-GB" dirty="0"/>
          </a:p>
        </p:txBody>
      </p:sp>
      <p:pic>
        <p:nvPicPr>
          <p:cNvPr id="8196" name="Picture 4">
            <a:extLst>
              <a:ext uri="{FF2B5EF4-FFF2-40B4-BE49-F238E27FC236}">
                <a16:creationId xmlns:a16="http://schemas.microsoft.com/office/drawing/2014/main" id="{CE74C8D4-0FE3-C6C3-FBA1-9B06A3869C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880" y="1119188"/>
            <a:ext cx="4856480" cy="4619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281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2CE244-4E57-56EF-9DB5-07F090DD8CBF}"/>
              </a:ext>
            </a:extLst>
          </p:cNvPr>
          <p:cNvSpPr txBox="1"/>
          <p:nvPr/>
        </p:nvSpPr>
        <p:spPr>
          <a:xfrm>
            <a:off x="283029" y="1023258"/>
            <a:ext cx="11255829" cy="5816977"/>
          </a:xfrm>
          <a:prstGeom prst="rect">
            <a:avLst/>
          </a:prstGeom>
          <a:noFill/>
        </p:spPr>
        <p:txBody>
          <a:bodyPr wrap="square" rtlCol="0">
            <a:spAutoFit/>
          </a:bodyPr>
          <a:lstStyle/>
          <a:p>
            <a:pPr algn="ctr"/>
            <a:r>
              <a:rPr lang="en-US" sz="2800" b="1" dirty="0"/>
              <a:t>Quick-relief medicines</a:t>
            </a:r>
          </a:p>
          <a:p>
            <a:pPr algn="ctr"/>
            <a:endParaRPr lang="en-US" sz="2800" b="1" dirty="0">
              <a:solidFill>
                <a:schemeClr val="bg1"/>
              </a:solidFill>
            </a:endParaRPr>
          </a:p>
          <a:p>
            <a:r>
              <a:rPr lang="en-US" sz="2400" dirty="0"/>
              <a:t>Asthma attack symptoms can be avoided with the use of Quick-relief medicines. This is known as Relievers.  If Asthma is mild or only increases up throughout physical activity, these might be the only medications need.</a:t>
            </a:r>
          </a:p>
          <a:p>
            <a:br>
              <a:rPr lang="en-US" sz="2400" dirty="0"/>
            </a:br>
            <a:r>
              <a:rPr lang="en-US" sz="2200" dirty="0"/>
              <a:t>The following are common relievers:</a:t>
            </a:r>
          </a:p>
          <a:p>
            <a:endParaRPr lang="en-US" sz="2200" dirty="0"/>
          </a:p>
          <a:p>
            <a:pPr marL="285750" indent="-285750">
              <a:buFont typeface="Arial" panose="020B0604020202020204" pitchFamily="34" charset="0"/>
              <a:buChar char="•"/>
            </a:pPr>
            <a:r>
              <a:rPr lang="en-US" sz="2200" b="1" dirty="0"/>
              <a:t>Inhaled short-acting beta2-agonists (SABAs) </a:t>
            </a:r>
            <a:r>
              <a:rPr lang="en-US" sz="2200" dirty="0"/>
              <a:t>open the airways so air can flow through. Side effects can include rapid heartbeat</a:t>
            </a:r>
            <a:r>
              <a:rPr lang="en-GB" dirty="0"/>
              <a:t>(Li, 2014).</a:t>
            </a:r>
            <a:r>
              <a:rPr lang="en-US" sz="2200" dirty="0"/>
              <a:t>  </a:t>
            </a:r>
          </a:p>
          <a:p>
            <a:endParaRPr lang="en-US" sz="2200" dirty="0"/>
          </a:p>
          <a:p>
            <a:pPr marL="285750" indent="-285750">
              <a:buFont typeface="Arial" panose="020B0604020202020204" pitchFamily="34" charset="0"/>
              <a:buChar char="•"/>
            </a:pPr>
            <a:r>
              <a:rPr lang="en-US" sz="2200" b="1" dirty="0"/>
              <a:t>Oral corticosteroids </a:t>
            </a:r>
            <a:r>
              <a:rPr lang="en-US" sz="2200" dirty="0"/>
              <a:t>reduce swelling in your airways</a:t>
            </a:r>
            <a:r>
              <a:rPr lang="en-GB" sz="2200" dirty="0"/>
              <a:t> (Kirkland et al., 2017).</a:t>
            </a:r>
            <a:endParaRPr lang="en-US" sz="2200" dirty="0"/>
          </a:p>
          <a:p>
            <a:endParaRPr lang="en-US" sz="2200" dirty="0"/>
          </a:p>
          <a:p>
            <a:pPr marL="285750" indent="-285750">
              <a:buFont typeface="Arial" panose="020B0604020202020204" pitchFamily="34" charset="0"/>
              <a:buChar char="•"/>
            </a:pPr>
            <a:r>
              <a:rPr lang="en-US" sz="2200" b="1" dirty="0"/>
              <a:t>Short-acting anticholinergics </a:t>
            </a:r>
            <a:r>
              <a:rPr lang="en-US" sz="2200" dirty="0"/>
              <a:t>help open the airways quickly. This medicine may be less effective than SABAs, but it is an option for individual who may have side effects from SABAs</a:t>
            </a:r>
            <a:r>
              <a:rPr lang="en-GB" dirty="0"/>
              <a:t>(McCormick, 2010).</a:t>
            </a:r>
          </a:p>
        </p:txBody>
      </p:sp>
      <p:sp>
        <p:nvSpPr>
          <p:cNvPr id="4" name="TextBox 3">
            <a:extLst>
              <a:ext uri="{FF2B5EF4-FFF2-40B4-BE49-F238E27FC236}">
                <a16:creationId xmlns:a16="http://schemas.microsoft.com/office/drawing/2014/main" id="{B1CC0DD4-4636-5156-D52D-BB4B0E61FCF3}"/>
              </a:ext>
            </a:extLst>
          </p:cNvPr>
          <p:cNvSpPr txBox="1"/>
          <p:nvPr/>
        </p:nvSpPr>
        <p:spPr>
          <a:xfrm>
            <a:off x="424542" y="251760"/>
            <a:ext cx="6890658" cy="646331"/>
          </a:xfrm>
          <a:prstGeom prst="rect">
            <a:avLst/>
          </a:prstGeom>
          <a:solidFill>
            <a:schemeClr val="accent2">
              <a:lumMod val="75000"/>
            </a:schemeClr>
          </a:solidFill>
          <a:ln>
            <a:solidFill>
              <a:schemeClr val="accent1"/>
            </a:solidFill>
          </a:ln>
          <a:effectLst>
            <a:outerShdw blurRad="50800" dist="38100" dir="5400000" algn="t" rotWithShape="0">
              <a:prstClr val="black">
                <a:alpha val="40000"/>
              </a:prstClr>
            </a:outerShdw>
          </a:effectLst>
        </p:spPr>
        <p:txBody>
          <a:bodyPr wrap="square" rtlCol="0">
            <a:spAutoFit/>
          </a:bodyPr>
          <a:lstStyle/>
          <a:p>
            <a:r>
              <a:rPr lang="en-GB" sz="3200" b="1" i="1" dirty="0">
                <a:solidFill>
                  <a:schemeClr val="bg1"/>
                </a:solidFill>
              </a:rPr>
              <a:t>TREATMENT</a:t>
            </a:r>
            <a:r>
              <a:rPr lang="en-GB" sz="3600" b="1" i="1" dirty="0">
                <a:solidFill>
                  <a:schemeClr val="bg1"/>
                </a:solidFill>
              </a:rPr>
              <a:t> OF ASTHMA</a:t>
            </a:r>
          </a:p>
        </p:txBody>
      </p:sp>
      <p:cxnSp>
        <p:nvCxnSpPr>
          <p:cNvPr id="5" name="Straight Connector 4">
            <a:extLst>
              <a:ext uri="{FF2B5EF4-FFF2-40B4-BE49-F238E27FC236}">
                <a16:creationId xmlns:a16="http://schemas.microsoft.com/office/drawing/2014/main" id="{990B678A-4FF7-E7FD-9EFB-7C3ED565CAC0}"/>
              </a:ext>
            </a:extLst>
          </p:cNvPr>
          <p:cNvCxnSpPr>
            <a:cxnSpLocks/>
          </p:cNvCxnSpPr>
          <p:nvPr/>
        </p:nvCxnSpPr>
        <p:spPr>
          <a:xfrm>
            <a:off x="3973286" y="1469571"/>
            <a:ext cx="4060371"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51973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EA919D63-5290-C2EC-F118-9898F7513955}"/>
              </a:ext>
            </a:extLst>
          </p:cNvPr>
          <p:cNvSpPr>
            <a:spLocks noChangeArrowheads="1"/>
          </p:cNvSpPr>
          <p:nvPr/>
        </p:nvSpPr>
        <p:spPr bwMode="auto">
          <a:xfrm>
            <a:off x="267762" y="2140934"/>
            <a:ext cx="1165647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Biology medicines,</a:t>
            </a:r>
            <a:r>
              <a:rPr lang="en-US" sz="2400" dirty="0">
                <a:latin typeface="Arial" panose="020B0604020202020204" pitchFamily="34" charset="0"/>
                <a:cs typeface="Arial" panose="020B0604020202020204" pitchFamily="34" charset="0"/>
              </a:rPr>
              <a:t> such</a:t>
            </a:r>
            <a:r>
              <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as Erlizumab, may help with asthma that is difficult to control. These treatment are injected either into a vein or below the skin</a:t>
            </a:r>
            <a:r>
              <a:rPr lang="en-GB" sz="2400" dirty="0"/>
              <a:t> (Wolfson, 2005).</a:t>
            </a: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Inhaled mast cell stabilizers,</a:t>
            </a:r>
            <a:r>
              <a:rPr lang="en-US" sz="2400" dirty="0">
                <a:latin typeface="Arial" panose="020B0604020202020204" pitchFamily="34" charset="0"/>
                <a:cs typeface="Arial" panose="020B0604020202020204" pitchFamily="34" charset="0"/>
              </a:rPr>
              <a:t> such as </a:t>
            </a:r>
            <a:r>
              <a:rPr lang="en-US" sz="2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cromolyn</a:t>
            </a:r>
            <a:r>
              <a:rPr lang="en-US" sz="2400" dirty="0">
                <a:latin typeface="Arial" panose="020B0604020202020204" pitchFamily="34" charset="0"/>
                <a:cs typeface="Arial" panose="020B0604020202020204" pitchFamily="34" charset="0"/>
              </a:rPr>
              <a:t>, help prevent swelling in your airways when you are around  </a:t>
            </a:r>
            <a:r>
              <a:rPr lang="en-US" sz="2400" dirty="0">
                <a:latin typeface="Arial" panose="020B0604020202020204" pitchFamily="34" charset="0"/>
                <a:cs typeface="Arial" panose="020B0604020202020204" pitchFamily="34" charset="0"/>
                <a:hlinkClick r:id="rId3" tooltip="Definition of allergen ">
                  <a:extLst>
                    <a:ext uri="{A12FA001-AC4F-418D-AE19-62706E023703}">
                      <ahyp:hlinkClr xmlns:ahyp="http://schemas.microsoft.com/office/drawing/2018/hyperlinkcolor" val="tx"/>
                    </a:ext>
                  </a:extLst>
                </a:hlinkClick>
              </a:rPr>
              <a:t>allergens </a:t>
            </a:r>
            <a:r>
              <a:rPr lang="en-US" sz="2400" dirty="0">
                <a:latin typeface="Arial" panose="020B0604020202020204" pitchFamily="34" charset="0"/>
                <a:cs typeface="Arial" panose="020B0604020202020204" pitchFamily="34" charset="0"/>
              </a:rPr>
              <a:t>  or other asthma triggers</a:t>
            </a:r>
            <a:r>
              <a:rPr lang="en-GB" sz="2400" dirty="0"/>
              <a:t>(Guill, 2004).</a:t>
            </a:r>
            <a:endParaRPr lang="en-US" sz="2400" dirty="0">
              <a:latin typeface="Arial" panose="020B0604020202020204" pitchFamily="34" charset="0"/>
              <a:cs typeface="Arial" panose="020B0604020202020204" pitchFamily="34" charset="0"/>
            </a:endParaRPr>
          </a:p>
          <a:p>
            <a:pPr>
              <a:buClr>
                <a:schemeClr val="tx1"/>
              </a:buClr>
            </a:pP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Inhaled long-acting bronchodilators,</a:t>
            </a:r>
            <a:r>
              <a:rPr lang="en-US" sz="2400" dirty="0">
                <a:latin typeface="Arial" panose="020B0604020202020204" pitchFamily="34" charset="0"/>
                <a:cs typeface="Arial" panose="020B0604020202020204" pitchFamily="34" charset="0"/>
              </a:rPr>
              <a:t> including long-acting beta2-agonists (LABAs) or long-acting muscarinic antagonists (LAMAs), </a:t>
            </a:r>
            <a:r>
              <a:rPr lang="en-GB" sz="2400" dirty="0"/>
              <a:t>incorporated into</a:t>
            </a:r>
            <a:r>
              <a:rPr lang="en-US" sz="2400" dirty="0">
                <a:latin typeface="Arial" panose="020B0604020202020204" pitchFamily="34" charset="0"/>
                <a:cs typeface="Arial" panose="020B0604020202020204" pitchFamily="34" charset="0"/>
              </a:rPr>
              <a:t> your inhaler to help keep your airways from narrowing</a:t>
            </a:r>
            <a:r>
              <a:rPr lang="en-GB" dirty="0"/>
              <a:t>(Nelson, 2001).</a:t>
            </a:r>
            <a:endParaRPr lang="en-US" sz="2000" dirty="0">
              <a:latin typeface="Arial" panose="020B0604020202020204" pitchFamily="34" charset="0"/>
              <a:cs typeface="Arial" panose="020B0604020202020204" pitchFamily="34" charset="0"/>
            </a:endParaRPr>
          </a:p>
          <a:p>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endParaRPr kumimoji="0" lang="en-US" altLang="en-US" sz="24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2BA7774-3EEC-A5DD-0C6E-043C95D27119}"/>
              </a:ext>
            </a:extLst>
          </p:cNvPr>
          <p:cNvSpPr txBox="1"/>
          <p:nvPr/>
        </p:nvSpPr>
        <p:spPr>
          <a:xfrm>
            <a:off x="2708729" y="1305796"/>
            <a:ext cx="6030684" cy="523220"/>
          </a:xfrm>
          <a:prstGeom prst="rect">
            <a:avLst/>
          </a:prstGeom>
          <a:noFill/>
        </p:spPr>
        <p:txBody>
          <a:bodyPr wrap="square" rtlCol="0">
            <a:spAutoFit/>
          </a:bodyPr>
          <a:lstStyle/>
          <a:p>
            <a:pPr algn="ctr"/>
            <a:r>
              <a:rPr lang="en-GB" sz="2800" b="1" dirty="0"/>
              <a:t>Long-term control medicines</a:t>
            </a:r>
          </a:p>
        </p:txBody>
      </p:sp>
      <p:sp>
        <p:nvSpPr>
          <p:cNvPr id="6" name="TextBox 5">
            <a:extLst>
              <a:ext uri="{FF2B5EF4-FFF2-40B4-BE49-F238E27FC236}">
                <a16:creationId xmlns:a16="http://schemas.microsoft.com/office/drawing/2014/main" id="{D861023F-876C-A225-42B3-23CF22570D86}"/>
              </a:ext>
            </a:extLst>
          </p:cNvPr>
          <p:cNvSpPr txBox="1"/>
          <p:nvPr/>
        </p:nvSpPr>
        <p:spPr>
          <a:xfrm>
            <a:off x="326572" y="298998"/>
            <a:ext cx="6890657" cy="584775"/>
          </a:xfrm>
          <a:prstGeom prst="rect">
            <a:avLst/>
          </a:prstGeom>
          <a:solidFill>
            <a:schemeClr val="accent2">
              <a:lumMod val="75000"/>
            </a:schemeClr>
          </a:solidFill>
          <a:ln>
            <a:solidFill>
              <a:schemeClr val="accent1"/>
            </a:solidFill>
          </a:ln>
          <a:effectLst>
            <a:outerShdw blurRad="50800" dist="38100" dir="5400000" algn="t" rotWithShape="0">
              <a:prstClr val="black">
                <a:alpha val="40000"/>
              </a:prstClr>
            </a:outerShdw>
          </a:effectLst>
        </p:spPr>
        <p:txBody>
          <a:bodyPr wrap="square" rtlCol="0">
            <a:spAutoFit/>
          </a:bodyPr>
          <a:lstStyle/>
          <a:p>
            <a:r>
              <a:rPr lang="en-GB" sz="3200" b="1" i="1" dirty="0">
                <a:solidFill>
                  <a:schemeClr val="bg1"/>
                </a:solidFill>
              </a:rPr>
              <a:t>TREATMENT OF ASTHMA</a:t>
            </a:r>
          </a:p>
        </p:txBody>
      </p:sp>
      <p:cxnSp>
        <p:nvCxnSpPr>
          <p:cNvPr id="3" name="Straight Connector 2">
            <a:extLst>
              <a:ext uri="{FF2B5EF4-FFF2-40B4-BE49-F238E27FC236}">
                <a16:creationId xmlns:a16="http://schemas.microsoft.com/office/drawing/2014/main" id="{340E5835-DFCD-DD06-B54A-1EEFFB45FC36}"/>
              </a:ext>
            </a:extLst>
          </p:cNvPr>
          <p:cNvCxnSpPr>
            <a:cxnSpLocks/>
          </p:cNvCxnSpPr>
          <p:nvPr/>
        </p:nvCxnSpPr>
        <p:spPr>
          <a:xfrm>
            <a:off x="3198586" y="1846943"/>
            <a:ext cx="5050971"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845550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685B-7427-958E-AA24-F32848960FA5}"/>
              </a:ext>
            </a:extLst>
          </p:cNvPr>
          <p:cNvSpPr>
            <a:spLocks noGrp="1"/>
          </p:cNvSpPr>
          <p:nvPr>
            <p:ph type="ctrTitle"/>
          </p:nvPr>
        </p:nvSpPr>
        <p:spPr>
          <a:xfrm>
            <a:off x="125411" y="533400"/>
            <a:ext cx="10716760" cy="596899"/>
          </a:xfrm>
          <a:solidFill>
            <a:schemeClr val="accent2">
              <a:lumMod val="75000"/>
            </a:schemeClr>
          </a:solidFill>
          <a:ln>
            <a:solidFill>
              <a:schemeClr val="bg1"/>
            </a:solidFill>
          </a:ln>
        </p:spPr>
        <p:txBody>
          <a:bodyPr>
            <a:noAutofit/>
          </a:bodyPr>
          <a:lstStyle/>
          <a:p>
            <a:r>
              <a:rPr lang="en-GB" sz="3200" b="1" i="1" dirty="0">
                <a:solidFill>
                  <a:schemeClr val="bg1"/>
                </a:solidFill>
              </a:rPr>
              <a:t>Diagnosis and initial assessment of asthma</a:t>
            </a:r>
          </a:p>
        </p:txBody>
      </p:sp>
      <p:sp>
        <p:nvSpPr>
          <p:cNvPr id="3" name="Subtitle 2">
            <a:extLst>
              <a:ext uri="{FF2B5EF4-FFF2-40B4-BE49-F238E27FC236}">
                <a16:creationId xmlns:a16="http://schemas.microsoft.com/office/drawing/2014/main" id="{9EB9D933-C570-6DE8-08EA-4B7FB40E2720}"/>
              </a:ext>
            </a:extLst>
          </p:cNvPr>
          <p:cNvSpPr>
            <a:spLocks noGrp="1"/>
          </p:cNvSpPr>
          <p:nvPr>
            <p:ph type="subTitle" idx="1"/>
          </p:nvPr>
        </p:nvSpPr>
        <p:spPr>
          <a:xfrm>
            <a:off x="219391" y="1435533"/>
            <a:ext cx="6968809" cy="4761632"/>
          </a:xfrm>
        </p:spPr>
        <p:txBody>
          <a:bodyPr>
            <a:normAutofit fontScale="25000" lnSpcReduction="20000"/>
          </a:bodyPr>
          <a:lstStyle/>
          <a:p>
            <a:r>
              <a:rPr lang="en-IN" sz="9600" dirty="0">
                <a:solidFill>
                  <a:schemeClr val="tx1"/>
                </a:solidFill>
                <a:latin typeface="Arial" panose="020B0604020202020204" pitchFamily="34" charset="0"/>
                <a:cs typeface="Arial" panose="020B0604020202020204" pitchFamily="34" charset="0"/>
              </a:rPr>
              <a:t>The diagnosis is elementary</a:t>
            </a:r>
            <a:r>
              <a:rPr lang="en-IN" sz="9600" b="1" dirty="0">
                <a:solidFill>
                  <a:schemeClr val="tx1"/>
                </a:solidFill>
                <a:latin typeface="Arial" panose="020B0604020202020204" pitchFamily="34" charset="0"/>
                <a:cs typeface="Arial" panose="020B0604020202020204" pitchFamily="34" charset="0"/>
              </a:rPr>
              <a:t> clinical </a:t>
            </a:r>
            <a:r>
              <a:rPr lang="en-IN" sz="9600" dirty="0">
                <a:solidFill>
                  <a:schemeClr val="tx1"/>
                </a:solidFill>
                <a:latin typeface="Arial" panose="020B0604020202020204" pitchFamily="34" charset="0"/>
                <a:cs typeface="Arial" panose="020B0604020202020204" pitchFamily="34" charset="0"/>
              </a:rPr>
              <a:t>based on a detailed medical history, physical examination and tests that determine changeable airflow observation</a:t>
            </a:r>
            <a:r>
              <a:rPr lang="da-DK" sz="7200" dirty="0">
                <a:solidFill>
                  <a:schemeClr val="tx1"/>
                </a:solidFill>
              </a:rPr>
              <a:t>(Den UIJL et al., 2011). </a:t>
            </a:r>
          </a:p>
          <a:p>
            <a:r>
              <a:rPr lang="en-IN" sz="9600" dirty="0">
                <a:solidFill>
                  <a:schemeClr val="tx1"/>
                </a:solidFill>
                <a:latin typeface="Arial" panose="020B0604020202020204" pitchFamily="34" charset="0"/>
                <a:cs typeface="Arial" panose="020B0604020202020204" pitchFamily="34" charset="0"/>
              </a:rPr>
              <a:t>Four major tests for asthma:</a:t>
            </a:r>
          </a:p>
          <a:p>
            <a:pPr marL="457200" indent="-457200">
              <a:buFont typeface="+mj-lt"/>
              <a:buAutoNum type="arabicPeriod"/>
            </a:pPr>
            <a:r>
              <a:rPr lang="en-US" sz="9600" b="1" u="sng" dirty="0">
                <a:solidFill>
                  <a:schemeClr val="tx1"/>
                </a:solidFill>
                <a:effectLst>
                  <a:outerShdw blurRad="38100" dist="38100" dir="2700000" algn="tl">
                    <a:srgbClr val="000000">
                      <a:alpha val="43137"/>
                    </a:srgbClr>
                  </a:outerShdw>
                </a:effectLst>
              </a:rPr>
              <a:t>Blood test</a:t>
            </a:r>
            <a:r>
              <a:rPr lang="en-US" sz="9600" b="1" dirty="0">
                <a:solidFill>
                  <a:schemeClr val="tx1"/>
                </a:solidFill>
              </a:rPr>
              <a:t> </a:t>
            </a:r>
            <a:r>
              <a:rPr lang="en-US" sz="9600" dirty="0">
                <a:solidFill>
                  <a:schemeClr val="tx1"/>
                </a:solidFill>
              </a:rPr>
              <a:t>to measure eosinophil (type of white Blood Cells) levels</a:t>
            </a:r>
          </a:p>
          <a:p>
            <a:pPr marL="457200" indent="-457200">
              <a:buFont typeface="+mj-lt"/>
              <a:buAutoNum type="arabicPeriod"/>
            </a:pPr>
            <a:r>
              <a:rPr lang="en-US" sz="9600" b="1" dirty="0">
                <a:solidFill>
                  <a:schemeClr val="tx1"/>
                </a:solidFill>
                <a:hlinkClick r:id="rId2">
                  <a:extLst>
                    <a:ext uri="{A12FA001-AC4F-418D-AE19-62706E023703}">
                      <ahyp:hlinkClr xmlns:ahyp="http://schemas.microsoft.com/office/drawing/2018/hyperlinkcolor" val="tx"/>
                    </a:ext>
                  </a:extLst>
                </a:hlinkClick>
              </a:rPr>
              <a:t>Fractional exhaled nitric oxide(Feno) tests</a:t>
            </a:r>
            <a:r>
              <a:rPr lang="en-US" sz="9600" b="1" dirty="0">
                <a:solidFill>
                  <a:schemeClr val="tx1"/>
                </a:solidFill>
              </a:rPr>
              <a:t> </a:t>
            </a:r>
            <a:r>
              <a:rPr lang="en-US" sz="9600" dirty="0">
                <a:solidFill>
                  <a:schemeClr val="tx1"/>
                </a:solidFill>
              </a:rPr>
              <a:t>that can be measure the amount of inflammation in the airways.</a:t>
            </a:r>
          </a:p>
          <a:p>
            <a:pPr marL="457200" indent="-457200">
              <a:buFont typeface="+mj-lt"/>
              <a:buAutoNum type="arabicPeriod"/>
            </a:pPr>
            <a:r>
              <a:rPr lang="en-US" sz="9600" b="1" dirty="0">
                <a:solidFill>
                  <a:schemeClr val="tx1"/>
                </a:solidFill>
                <a:hlinkClick r:id="rId3">
                  <a:extLst>
                    <a:ext uri="{A12FA001-AC4F-418D-AE19-62706E023703}">
                      <ahyp:hlinkClr xmlns:ahyp="http://schemas.microsoft.com/office/drawing/2018/hyperlinkcolor" val="tx"/>
                    </a:ext>
                  </a:extLst>
                </a:hlinkClick>
              </a:rPr>
              <a:t>Spirometry tests</a:t>
            </a:r>
            <a:r>
              <a:rPr lang="en-US" sz="9600" b="1" dirty="0">
                <a:solidFill>
                  <a:schemeClr val="tx1"/>
                </a:solidFill>
              </a:rPr>
              <a:t> </a:t>
            </a:r>
            <a:r>
              <a:rPr lang="en-US" sz="9600" dirty="0">
                <a:solidFill>
                  <a:schemeClr val="tx1"/>
                </a:solidFill>
              </a:rPr>
              <a:t>measure how much air can blow out in one forced breath.</a:t>
            </a:r>
          </a:p>
          <a:p>
            <a:pPr marL="457200" indent="-457200">
              <a:buFont typeface="+mj-lt"/>
              <a:buAutoNum type="arabicPeriod"/>
            </a:pPr>
            <a:r>
              <a:rPr lang="en-US" sz="9600" b="1" dirty="0">
                <a:solidFill>
                  <a:schemeClr val="tx1"/>
                </a:solidFill>
                <a:hlinkClick r:id="rId4">
                  <a:extLst>
                    <a:ext uri="{A12FA001-AC4F-418D-AE19-62706E023703}">
                      <ahyp:hlinkClr xmlns:ahyp="http://schemas.microsoft.com/office/drawing/2018/hyperlinkcolor" val="tx"/>
                    </a:ext>
                  </a:extLst>
                </a:hlinkClick>
              </a:rPr>
              <a:t>Peak flow tests </a:t>
            </a:r>
            <a:r>
              <a:rPr lang="en-US" sz="9600" dirty="0">
                <a:solidFill>
                  <a:schemeClr val="tx1"/>
                </a:solidFill>
              </a:rPr>
              <a:t>to measure how fast blow air out of the lungs.</a:t>
            </a:r>
            <a:endParaRPr lang="en-IN" sz="2400" dirty="0">
              <a:solidFill>
                <a:schemeClr val="tx1"/>
              </a:solidFill>
              <a:latin typeface="Arial" panose="020B0604020202020204" pitchFamily="34" charset="0"/>
              <a:cs typeface="Arial" panose="020B0604020202020204" pitchFamily="34" charset="0"/>
            </a:endParaRPr>
          </a:p>
          <a:p>
            <a:endParaRPr lang="en-GB" dirty="0"/>
          </a:p>
        </p:txBody>
      </p:sp>
      <p:pic>
        <p:nvPicPr>
          <p:cNvPr id="1028" name="Picture 4" descr="Asthma Diagnosis | AAFA.org">
            <a:extLst>
              <a:ext uri="{FF2B5EF4-FFF2-40B4-BE49-F238E27FC236}">
                <a16:creationId xmlns:a16="http://schemas.microsoft.com/office/drawing/2014/main" id="{2E1279A8-DE77-DB1A-9F47-D57EAF727D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5833" y="1816100"/>
            <a:ext cx="4676776" cy="4000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781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0C2D973-F3B2-2172-1C0A-FC1B4A9933F0}"/>
              </a:ext>
            </a:extLst>
          </p:cNvPr>
          <p:cNvSpPr/>
          <p:nvPr/>
        </p:nvSpPr>
        <p:spPr>
          <a:xfrm>
            <a:off x="81280" y="2484121"/>
            <a:ext cx="4135120" cy="212344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CARDIOVASCULAR DISEASES: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Coronary heart disease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Congestive heart failure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Hypertension</a:t>
            </a:r>
          </a:p>
          <a:p>
            <a:pPr algn="ctr"/>
            <a:r>
              <a:rPr lang="en-GB" dirty="0"/>
              <a:t>(Goldman, 1999)</a:t>
            </a:r>
            <a:endParaRPr lang="en-GB" dirty="0">
              <a:latin typeface="Arial" panose="020B0604020202020204" pitchFamily="34" charset="0"/>
              <a:cs typeface="Arial" panose="020B0604020202020204" pitchFamily="34" charset="0"/>
            </a:endParaRPr>
          </a:p>
        </p:txBody>
      </p:sp>
      <p:cxnSp>
        <p:nvCxnSpPr>
          <p:cNvPr id="7" name="Straight Arrow Connector 6">
            <a:extLst>
              <a:ext uri="{FF2B5EF4-FFF2-40B4-BE49-F238E27FC236}">
                <a16:creationId xmlns:a16="http://schemas.microsoft.com/office/drawing/2014/main" id="{AEDEFFB8-A175-A3BF-A543-9D5C0B2C644C}"/>
              </a:ext>
            </a:extLst>
          </p:cNvPr>
          <p:cNvCxnSpPr>
            <a:cxnSpLocks/>
          </p:cNvCxnSpPr>
          <p:nvPr/>
        </p:nvCxnSpPr>
        <p:spPr>
          <a:xfrm flipH="1">
            <a:off x="2783840" y="1176019"/>
            <a:ext cx="3037840" cy="12801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1" name="Oval 10">
            <a:extLst>
              <a:ext uri="{FF2B5EF4-FFF2-40B4-BE49-F238E27FC236}">
                <a16:creationId xmlns:a16="http://schemas.microsoft.com/office/drawing/2014/main" id="{3CBE668F-364C-7A9E-BB53-D0344B2BEF92}"/>
              </a:ext>
            </a:extLst>
          </p:cNvPr>
          <p:cNvSpPr/>
          <p:nvPr/>
        </p:nvSpPr>
        <p:spPr>
          <a:xfrm>
            <a:off x="4358640" y="2512060"/>
            <a:ext cx="3881120" cy="212344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RESPIRATORY DISEASES: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Lung cancer</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Respiratory infection including pneumonia,COVID-19</a:t>
            </a:r>
          </a:p>
          <a:p>
            <a:pPr algn="ctr"/>
            <a:r>
              <a:rPr lang="en-GB" dirty="0"/>
              <a:t>(Salahudeen et al., 2020)</a:t>
            </a:r>
            <a:endParaRPr lang="en-GB"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44778568-F91D-93D4-DDAB-40FF8B667DF5}"/>
              </a:ext>
            </a:extLst>
          </p:cNvPr>
          <p:cNvCxnSpPr>
            <a:cxnSpLocks/>
          </p:cNvCxnSpPr>
          <p:nvPr/>
        </p:nvCxnSpPr>
        <p:spPr>
          <a:xfrm>
            <a:off x="5821680" y="1209041"/>
            <a:ext cx="477520" cy="124714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9" name="Oval 18">
            <a:extLst>
              <a:ext uri="{FF2B5EF4-FFF2-40B4-BE49-F238E27FC236}">
                <a16:creationId xmlns:a16="http://schemas.microsoft.com/office/drawing/2014/main" id="{040F6DCA-3B3B-E2D6-6700-F103ECD334BA}"/>
              </a:ext>
            </a:extLst>
          </p:cNvPr>
          <p:cNvSpPr/>
          <p:nvPr/>
        </p:nvSpPr>
        <p:spPr>
          <a:xfrm>
            <a:off x="8442960" y="2512060"/>
            <a:ext cx="3667760" cy="21793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PSYCHOLOGICAL DISORDERS &amp; SLEEP DISORDERS: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Anxiety</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Depression</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Stress</a:t>
            </a:r>
          </a:p>
          <a:p>
            <a:pPr algn="ctr"/>
            <a:r>
              <a:rPr lang="en-GB" dirty="0"/>
              <a:t> (Von Korff and Simon, 1996)</a:t>
            </a:r>
          </a:p>
        </p:txBody>
      </p:sp>
      <p:cxnSp>
        <p:nvCxnSpPr>
          <p:cNvPr id="21" name="Straight Arrow Connector 20">
            <a:extLst>
              <a:ext uri="{FF2B5EF4-FFF2-40B4-BE49-F238E27FC236}">
                <a16:creationId xmlns:a16="http://schemas.microsoft.com/office/drawing/2014/main" id="{54A559C3-447B-F859-592E-C668B59969A3}"/>
              </a:ext>
            </a:extLst>
          </p:cNvPr>
          <p:cNvCxnSpPr>
            <a:cxnSpLocks/>
          </p:cNvCxnSpPr>
          <p:nvPr/>
        </p:nvCxnSpPr>
        <p:spPr>
          <a:xfrm>
            <a:off x="5821680" y="1176019"/>
            <a:ext cx="4033520" cy="12801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8" name="Rectangle 27">
            <a:extLst>
              <a:ext uri="{FF2B5EF4-FFF2-40B4-BE49-F238E27FC236}">
                <a16:creationId xmlns:a16="http://schemas.microsoft.com/office/drawing/2014/main" id="{F091AD58-381C-73FA-1903-A66EC1F866E9}"/>
              </a:ext>
            </a:extLst>
          </p:cNvPr>
          <p:cNvSpPr/>
          <p:nvPr/>
        </p:nvSpPr>
        <p:spPr>
          <a:xfrm>
            <a:off x="1168400" y="609600"/>
            <a:ext cx="9306560" cy="538480"/>
          </a:xfrm>
          <a:prstGeom prst="rect">
            <a:avLst/>
          </a:prstGeom>
          <a:solidFill>
            <a:schemeClr val="accent2"/>
          </a:solidFill>
          <a:ln>
            <a:solidFill>
              <a:schemeClr val="accent1"/>
            </a:solidFill>
          </a:ln>
          <a:effectLst>
            <a:reflection blurRad="6350" stA="52000" endA="300" endPos="35000" dir="5400000" sy="-100000" algn="bl" rotWithShape="0"/>
          </a:effectLst>
        </p:spPr>
        <p:style>
          <a:lnRef idx="2">
            <a:schemeClr val="accent6"/>
          </a:lnRef>
          <a:fillRef idx="1">
            <a:schemeClr val="lt1"/>
          </a:fillRef>
          <a:effectRef idx="0">
            <a:schemeClr val="accent6"/>
          </a:effectRef>
          <a:fontRef idx="minor">
            <a:schemeClr val="dk1"/>
          </a:fontRef>
        </p:style>
        <p:txBody>
          <a:bodyPr rtlCol="0" anchor="ctr"/>
          <a:lstStyle/>
          <a:p>
            <a:pPr lvl="1"/>
            <a:r>
              <a:rPr lang="en-US" sz="2800" b="1" i="1" dirty="0">
                <a:ln w="0"/>
                <a:solidFill>
                  <a:schemeClr val="bg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COMORBIDITIES ASSOCIATED WITH ASTHMA</a:t>
            </a:r>
            <a:endParaRPr lang="en-US" sz="2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723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2CA0C-D3B0-FEBD-C5F5-4A8B3B5BB1BB}"/>
              </a:ext>
            </a:extLst>
          </p:cNvPr>
          <p:cNvSpPr>
            <a:spLocks noGrp="1"/>
          </p:cNvSpPr>
          <p:nvPr>
            <p:ph type="ctrTitle"/>
          </p:nvPr>
        </p:nvSpPr>
        <p:spPr>
          <a:xfrm>
            <a:off x="206828" y="370841"/>
            <a:ext cx="6607629" cy="587102"/>
          </a:xfrm>
          <a:solidFill>
            <a:schemeClr val="accent2"/>
          </a:solidFill>
          <a:ln>
            <a:solidFill>
              <a:schemeClr val="accent1"/>
            </a:solidFill>
          </a:ln>
          <a:effectLst>
            <a:outerShdw blurRad="50800" dist="38100" dir="5400000" algn="t" rotWithShape="0">
              <a:prstClr val="black">
                <a:alpha val="40000"/>
              </a:prstClr>
            </a:outerShdw>
          </a:effectLst>
        </p:spPr>
        <p:txBody>
          <a:bodyPr>
            <a:normAutofit fontScale="90000"/>
          </a:bodyPr>
          <a:lstStyle/>
          <a:p>
            <a:r>
              <a:rPr lang="en-GB" sz="3600" b="1" i="1" dirty="0">
                <a:solidFill>
                  <a:schemeClr val="bg1"/>
                </a:solidFill>
              </a:rPr>
              <a:t>PREVENTION OF ASTHMA</a:t>
            </a:r>
            <a:endParaRPr lang="en-GB" b="1" i="1" dirty="0">
              <a:solidFill>
                <a:schemeClr val="bg1"/>
              </a:solidFill>
            </a:endParaRPr>
          </a:p>
        </p:txBody>
      </p:sp>
      <p:sp>
        <p:nvSpPr>
          <p:cNvPr id="3" name="Subtitle 2">
            <a:extLst>
              <a:ext uri="{FF2B5EF4-FFF2-40B4-BE49-F238E27FC236}">
                <a16:creationId xmlns:a16="http://schemas.microsoft.com/office/drawing/2014/main" id="{1FFD8730-C121-BAD9-F804-8ACA66D15897}"/>
              </a:ext>
            </a:extLst>
          </p:cNvPr>
          <p:cNvSpPr>
            <a:spLocks noGrp="1"/>
          </p:cNvSpPr>
          <p:nvPr>
            <p:ph type="subTitle" idx="1"/>
          </p:nvPr>
        </p:nvSpPr>
        <p:spPr>
          <a:xfrm>
            <a:off x="0" y="1220651"/>
            <a:ext cx="8100787" cy="4875349"/>
          </a:xfrm>
        </p:spPr>
        <p:txBody>
          <a:bodyPr>
            <a:noAutofit/>
          </a:bodyPr>
          <a:lstStyle/>
          <a:p>
            <a:pPr marL="285750" indent="-285750">
              <a:buFont typeface="Arial" panose="020B0604020202020204" pitchFamily="34" charset="0"/>
              <a:buChar char="•"/>
            </a:pPr>
            <a:r>
              <a:rPr lang="en-US" sz="1800" dirty="0">
                <a:solidFill>
                  <a:schemeClr val="tx1"/>
                </a:solidFill>
              </a:rPr>
              <a:t>Generally Asthma can not always be prevented, there are so many steps to reduce the risk of developing symptoms:</a:t>
            </a:r>
          </a:p>
          <a:p>
            <a:pPr marL="285750" indent="-285750">
              <a:buFont typeface="Arial" panose="020B0604020202020204" pitchFamily="34" charset="0"/>
              <a:buChar char="•"/>
            </a:pPr>
            <a:r>
              <a:rPr lang="en-US" sz="1800" b="1" dirty="0">
                <a:solidFill>
                  <a:schemeClr val="tx1"/>
                </a:solidFill>
              </a:rPr>
              <a:t>Avoiding triggers: </a:t>
            </a:r>
            <a:r>
              <a:rPr lang="en-US" sz="1800" dirty="0">
                <a:solidFill>
                  <a:schemeClr val="tx1"/>
                </a:solidFill>
              </a:rPr>
              <a:t>find out and minimize exposure to allergens like mold, dust mites, pet dander</a:t>
            </a:r>
            <a:r>
              <a:rPr lang="en-GB" sz="1600" dirty="0">
                <a:solidFill>
                  <a:schemeClr val="tx1"/>
                </a:solidFill>
              </a:rPr>
              <a:t>(Link, 2014).</a:t>
            </a:r>
          </a:p>
          <a:p>
            <a:pPr marL="285750" indent="-285750">
              <a:buFont typeface="Arial" panose="020B0604020202020204" pitchFamily="34" charset="0"/>
              <a:buChar char="•"/>
            </a:pPr>
            <a:r>
              <a:rPr lang="en-US" sz="1800" b="1" dirty="0">
                <a:solidFill>
                  <a:schemeClr val="tx1"/>
                </a:solidFill>
              </a:rPr>
              <a:t>Smoking: </a:t>
            </a:r>
            <a:r>
              <a:rPr lang="en-US" sz="1800" dirty="0">
                <a:solidFill>
                  <a:schemeClr val="tx1"/>
                </a:solidFill>
              </a:rPr>
              <a:t>avoid smoking because it can irritate the airways and rise the likelihood of asthma symptoms</a:t>
            </a:r>
            <a:r>
              <a:rPr lang="en-GB" sz="1600" dirty="0">
                <a:solidFill>
                  <a:schemeClr val="tx1"/>
                </a:solidFill>
              </a:rPr>
              <a:t>(Grimard and Parent, 2007) .</a:t>
            </a:r>
          </a:p>
          <a:p>
            <a:pPr marL="285750" indent="-285750">
              <a:buFont typeface="Arial" panose="020B0604020202020204" pitchFamily="34" charset="0"/>
              <a:buChar char="•"/>
            </a:pPr>
            <a:r>
              <a:rPr lang="en-US" sz="1800" b="1" dirty="0">
                <a:solidFill>
                  <a:schemeClr val="tx1"/>
                </a:solidFill>
              </a:rPr>
              <a:t>Improve inside air quality: </a:t>
            </a:r>
            <a:r>
              <a:rPr lang="en-US" sz="1800" dirty="0">
                <a:solidFill>
                  <a:schemeClr val="tx1"/>
                </a:solidFill>
              </a:rPr>
              <a:t>avoid using strong cleaning chemicals in the home, use air purifiers and make sure proper ventilation</a:t>
            </a:r>
            <a:r>
              <a:rPr lang="en-GB" sz="1600" dirty="0">
                <a:solidFill>
                  <a:schemeClr val="tx1"/>
                </a:solidFill>
              </a:rPr>
              <a:t>(</a:t>
            </a:r>
            <a:r>
              <a:rPr lang="en-GB" sz="1600" dirty="0" err="1">
                <a:solidFill>
                  <a:schemeClr val="tx1"/>
                </a:solidFill>
              </a:rPr>
              <a:t>Carslaw</a:t>
            </a:r>
            <a:r>
              <a:rPr lang="en-GB" sz="1600" dirty="0">
                <a:solidFill>
                  <a:schemeClr val="tx1"/>
                </a:solidFill>
              </a:rPr>
              <a:t> and Shaw, 2022).</a:t>
            </a:r>
            <a:endParaRPr lang="en-US" sz="1050" b="1" dirty="0">
              <a:solidFill>
                <a:schemeClr val="tx1"/>
              </a:solidFill>
            </a:endParaRPr>
          </a:p>
          <a:p>
            <a:pPr marL="285750" indent="-285750">
              <a:buFont typeface="Arial" panose="020B0604020202020204" pitchFamily="34" charset="0"/>
              <a:buChar char="•"/>
            </a:pPr>
            <a:r>
              <a:rPr lang="en-GB" sz="1800" b="1" dirty="0">
                <a:solidFill>
                  <a:schemeClr val="tx1"/>
                </a:solidFill>
              </a:rPr>
              <a:t>Monitor physical activity: </a:t>
            </a:r>
            <a:r>
              <a:rPr lang="en-GB" sz="1800" dirty="0">
                <a:solidFill>
                  <a:schemeClr val="tx1"/>
                </a:solidFill>
              </a:rPr>
              <a:t>exercise is </a:t>
            </a:r>
            <a:r>
              <a:rPr lang="en-GB" sz="1800" dirty="0" err="1">
                <a:solidFill>
                  <a:schemeClr val="tx1"/>
                </a:solidFill>
              </a:rPr>
              <a:t>mandatery</a:t>
            </a:r>
            <a:r>
              <a:rPr lang="en-GB" sz="1800" dirty="0">
                <a:solidFill>
                  <a:schemeClr val="tx1"/>
                </a:solidFill>
              </a:rPr>
              <a:t>, but aware about the exercise induced asthma and discuss safe option with the healthcare provider(Kohrt et al., 2004).</a:t>
            </a:r>
            <a:endParaRPr lang="en-US" sz="1800" b="1" dirty="0">
              <a:solidFill>
                <a:schemeClr val="tx1"/>
              </a:solidFill>
            </a:endParaRPr>
          </a:p>
          <a:p>
            <a:pPr marL="285750" indent="-285750">
              <a:buFont typeface="Arial" panose="020B0604020202020204" pitchFamily="34" charset="0"/>
              <a:buChar char="•"/>
            </a:pPr>
            <a:r>
              <a:rPr lang="en-US" sz="1800" b="1" dirty="0">
                <a:solidFill>
                  <a:schemeClr val="tx1"/>
                </a:solidFill>
              </a:rPr>
              <a:t>Manage respiratory infection: </a:t>
            </a:r>
            <a:r>
              <a:rPr lang="en-US" sz="1800" dirty="0">
                <a:solidFill>
                  <a:schemeClr val="tx1"/>
                </a:solidFill>
              </a:rPr>
              <a:t>getting vaccinated, always washing your hands and avoid close contact with sick people</a:t>
            </a:r>
            <a:r>
              <a:rPr lang="en-GB" sz="1600" dirty="0">
                <a:solidFill>
                  <a:schemeClr val="tx1"/>
                </a:solidFill>
              </a:rPr>
              <a:t>(TITLEY, 1963)</a:t>
            </a:r>
            <a:r>
              <a:rPr lang="en-US" sz="1200" dirty="0">
                <a:solidFill>
                  <a:schemeClr val="tx1"/>
                </a:solidFill>
              </a:rPr>
              <a:t>.</a:t>
            </a:r>
            <a:br>
              <a:rPr lang="en-US" sz="1800" b="1" dirty="0">
                <a:solidFill>
                  <a:schemeClr val="bg1"/>
                </a:solidFill>
              </a:rPr>
            </a:br>
            <a:endParaRPr lang="en-GB" sz="1800" dirty="0">
              <a:solidFill>
                <a:schemeClr val="bg1"/>
              </a:solidFill>
            </a:endParaRPr>
          </a:p>
        </p:txBody>
      </p:sp>
      <p:pic>
        <p:nvPicPr>
          <p:cNvPr id="1028" name="Picture 4" descr="Is Controlling Asthma Possible? - Dr ...">
            <a:extLst>
              <a:ext uri="{FF2B5EF4-FFF2-40B4-BE49-F238E27FC236}">
                <a16:creationId xmlns:a16="http://schemas.microsoft.com/office/drawing/2014/main" id="{33D9D35D-B9B3-8482-9464-03FC0E6A1E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5000" y="1948544"/>
            <a:ext cx="3668485" cy="4147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4453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1216E-713E-864E-5728-B6E8B7A42D22}"/>
              </a:ext>
            </a:extLst>
          </p:cNvPr>
          <p:cNvSpPr>
            <a:spLocks noGrp="1"/>
          </p:cNvSpPr>
          <p:nvPr>
            <p:ph idx="4294967295"/>
          </p:nvPr>
        </p:nvSpPr>
        <p:spPr>
          <a:xfrm>
            <a:off x="337457" y="243408"/>
            <a:ext cx="7358743" cy="630237"/>
          </a:xfrm>
          <a:solidFill>
            <a:schemeClr val="accent2"/>
          </a:solidFill>
          <a:ln>
            <a:solidFill>
              <a:schemeClr val="accent1"/>
            </a:solidFill>
          </a:ln>
          <a:effectLst>
            <a:reflection blurRad="6350" stA="52000" endA="300" endPos="35000" dir="5400000" sy="-100000" algn="bl" rotWithShape="0"/>
          </a:effectLst>
        </p:spPr>
        <p:txBody>
          <a:bodyPr>
            <a:normAutofit/>
          </a:bodyPr>
          <a:lstStyle/>
          <a:p>
            <a:pPr marL="0" indent="0">
              <a:buNone/>
            </a:pPr>
            <a:r>
              <a:rPr lang="en-US" sz="2800" b="1" i="1">
                <a:solidFill>
                  <a:schemeClr val="bg1"/>
                </a:solidFill>
              </a:rPr>
              <a:t>HOUSE OF CARE AND FRAMEWORK</a:t>
            </a:r>
            <a:endParaRPr lang="en-GB" sz="2800" b="1" i="1">
              <a:solidFill>
                <a:schemeClr val="bg1"/>
              </a:solidFill>
            </a:endParaRPr>
          </a:p>
        </p:txBody>
      </p:sp>
      <p:pic>
        <p:nvPicPr>
          <p:cNvPr id="4" name="Picture 3">
            <a:extLst>
              <a:ext uri="{FF2B5EF4-FFF2-40B4-BE49-F238E27FC236}">
                <a16:creationId xmlns:a16="http://schemas.microsoft.com/office/drawing/2014/main" id="{983D4D37-F4D8-35E3-1B5E-B7711607EBC5}"/>
              </a:ext>
            </a:extLst>
          </p:cNvPr>
          <p:cNvPicPr>
            <a:picLocks noChangeAspect="1"/>
          </p:cNvPicPr>
          <p:nvPr/>
        </p:nvPicPr>
        <p:blipFill>
          <a:blip r:embed="rId2"/>
          <a:stretch>
            <a:fillRect/>
          </a:stretch>
        </p:blipFill>
        <p:spPr>
          <a:xfrm>
            <a:off x="1752600" y="1317171"/>
            <a:ext cx="8316685" cy="4982302"/>
          </a:xfrm>
          <a:prstGeom prst="rect">
            <a:avLst/>
          </a:prstGeom>
        </p:spPr>
      </p:pic>
    </p:spTree>
    <p:extLst>
      <p:ext uri="{BB962C8B-B14F-4D97-AF65-F5344CB8AC3E}">
        <p14:creationId xmlns:p14="http://schemas.microsoft.com/office/powerpoint/2010/main" val="2430116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29FADE-1686-54CD-340C-4523FB23F4BB}"/>
              </a:ext>
            </a:extLst>
          </p:cNvPr>
          <p:cNvSpPr txBox="1"/>
          <p:nvPr/>
        </p:nvSpPr>
        <p:spPr>
          <a:xfrm>
            <a:off x="141514" y="2244184"/>
            <a:ext cx="11908972" cy="4431983"/>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Organizational Processes and Systems:</a:t>
            </a:r>
          </a:p>
          <a:p>
            <a:pPr>
              <a:buNone/>
            </a:pPr>
            <a:r>
              <a:rPr lang="en-US" sz="2400" dirty="0">
                <a:latin typeface="Arial" panose="020B0604020202020204" pitchFamily="34" charset="0"/>
                <a:cs typeface="Arial" panose="020B0604020202020204" pitchFamily="34" charset="0"/>
              </a:rPr>
              <a:t>Integrated IT systems, structured asthma clinics, and local commissioning frameworks ensure that care is </a:t>
            </a:r>
            <a:r>
              <a:rPr lang="en-US" sz="2400" b="1" dirty="0">
                <a:latin typeface="Arial" panose="020B0604020202020204" pitchFamily="34" charset="0"/>
                <a:cs typeface="Arial" panose="020B0604020202020204" pitchFamily="34" charset="0"/>
              </a:rPr>
              <a:t>proactively planned</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risk stratified</a:t>
            </a:r>
            <a:r>
              <a:rPr lang="en-US" sz="2400" dirty="0">
                <a:latin typeface="Arial" panose="020B0604020202020204" pitchFamily="34" charset="0"/>
                <a:cs typeface="Arial" panose="020B0604020202020204" pitchFamily="34" charset="0"/>
              </a:rPr>
              <a:t>, and responsive to patient needs. British Thoracic Society (BTS) and Scottish Intercollegiate Guidelines Network (SIGN)</a:t>
            </a: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Engaged and Informed Individuals:</a:t>
            </a:r>
          </a:p>
          <a:p>
            <a:pPr>
              <a:buNone/>
            </a:pPr>
            <a:r>
              <a:rPr lang="en-US" sz="2400" dirty="0">
                <a:latin typeface="Arial" panose="020B0604020202020204" pitchFamily="34" charset="0"/>
                <a:cs typeface="Arial" panose="020B0604020202020204" pitchFamily="34" charset="0"/>
              </a:rPr>
              <a:t>People living with asthma are supported to </a:t>
            </a:r>
            <a:r>
              <a:rPr lang="en-US" sz="2400" b="1" dirty="0">
                <a:latin typeface="Arial" panose="020B0604020202020204" pitchFamily="34" charset="0"/>
                <a:cs typeface="Arial" panose="020B0604020202020204" pitchFamily="34" charset="0"/>
              </a:rPr>
              <a:t>understand their condition</a:t>
            </a:r>
            <a:r>
              <a:rPr lang="en-US" sz="2400" dirty="0">
                <a:latin typeface="Arial" panose="020B0604020202020204" pitchFamily="34" charset="0"/>
                <a:cs typeface="Arial" panose="020B0604020202020204" pitchFamily="34" charset="0"/>
              </a:rPr>
              <a:t>, recognize triggers, and manage symptoms through tools such as </a:t>
            </a:r>
            <a:r>
              <a:rPr lang="en-US" sz="2400" b="1" dirty="0">
                <a:latin typeface="Arial" panose="020B0604020202020204" pitchFamily="34" charset="0"/>
                <a:cs typeface="Arial" panose="020B0604020202020204" pitchFamily="34" charset="0"/>
              </a:rPr>
              <a:t>Personalized Asthma Action Plans (PAAPs)</a:t>
            </a:r>
            <a:r>
              <a:rPr lang="en-US" sz="2400" dirty="0">
                <a:latin typeface="Arial" panose="020B0604020202020204" pitchFamily="34" charset="0"/>
                <a:cs typeface="Arial" panose="020B0604020202020204" pitchFamily="34" charset="0"/>
              </a:rPr>
              <a:t>, inhaler technique education, and access to digital self-management apps. Parents and caregivers of children with asthma are also actively involved, improving outcomes and reducing hospital visits.</a:t>
            </a:r>
            <a:endParaRPr lang="en-US" sz="2000" dirty="0">
              <a:solidFill>
                <a:schemeClr val="bg1"/>
              </a:solidFill>
              <a:latin typeface="Arial" panose="020B0604020202020204" pitchFamily="34" charset="0"/>
              <a:cs typeface="Arial" panose="020B0604020202020204" pitchFamily="34" charset="0"/>
            </a:endParaRPr>
          </a:p>
          <a:p>
            <a:pPr>
              <a:buNone/>
            </a:pPr>
            <a:endParaRPr lang="en-US"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7BB99E6-C188-41CC-E4B2-C301CEBAB285}"/>
              </a:ext>
            </a:extLst>
          </p:cNvPr>
          <p:cNvSpPr txBox="1"/>
          <p:nvPr/>
        </p:nvSpPr>
        <p:spPr>
          <a:xfrm>
            <a:off x="141514" y="920745"/>
            <a:ext cx="11963400" cy="2646878"/>
          </a:xfrm>
          <a:prstGeom prst="rect">
            <a:avLst/>
          </a:prstGeom>
          <a:noFill/>
        </p:spPr>
        <p:txBody>
          <a:bodyPr wrap="square" rtlCol="0">
            <a:spAutoFit/>
          </a:bodyPr>
          <a:lstStyle/>
          <a:p>
            <a:pPr>
              <a:buNone/>
            </a:pPr>
            <a:r>
              <a:rPr lang="en-US" sz="2200" dirty="0">
                <a:latin typeface="Arial" panose="020B0604020202020204" pitchFamily="34" charset="0"/>
                <a:cs typeface="Arial" panose="020B0604020202020204" pitchFamily="34" charset="0"/>
              </a:rPr>
              <a:t>The </a:t>
            </a:r>
            <a:r>
              <a:rPr lang="en-US" sz="2200" b="1" dirty="0">
                <a:latin typeface="Arial" panose="020B0604020202020204" pitchFamily="34" charset="0"/>
                <a:cs typeface="Arial" panose="020B0604020202020204" pitchFamily="34" charset="0"/>
              </a:rPr>
              <a:t>House of Care Model</a:t>
            </a:r>
            <a:r>
              <a:rPr lang="en-US" sz="2200" dirty="0">
                <a:latin typeface="Arial" panose="020B0604020202020204" pitchFamily="34" charset="0"/>
                <a:cs typeface="Arial" panose="020B0604020202020204" pitchFamily="34" charset="0"/>
              </a:rPr>
              <a:t>, developed by </a:t>
            </a:r>
            <a:r>
              <a:rPr lang="en-US" sz="2200" b="1" dirty="0">
                <a:latin typeface="Arial" panose="020B0604020202020204" pitchFamily="34" charset="0"/>
                <a:cs typeface="Arial" panose="020B0604020202020204" pitchFamily="34" charset="0"/>
              </a:rPr>
              <a:t>NHS England</a:t>
            </a:r>
            <a:r>
              <a:rPr lang="en-US" sz="2200" dirty="0">
                <a:latin typeface="Arial" panose="020B0604020202020204" pitchFamily="34" charset="0"/>
                <a:cs typeface="Arial" panose="020B0604020202020204" pitchFamily="34" charset="0"/>
              </a:rPr>
              <a:t> in collaboration with </a:t>
            </a:r>
            <a:r>
              <a:rPr lang="en-US" sz="2200" b="1" dirty="0">
                <a:latin typeface="Arial" panose="020B0604020202020204" pitchFamily="34" charset="0"/>
                <a:cs typeface="Arial" panose="020B0604020202020204" pitchFamily="34" charset="0"/>
              </a:rPr>
              <a:t>The King’s Fund</a:t>
            </a:r>
            <a:r>
              <a:rPr lang="en-US" sz="2200" dirty="0">
                <a:latin typeface="Arial" panose="020B0604020202020204" pitchFamily="34" charset="0"/>
                <a:cs typeface="Arial" panose="020B0604020202020204" pitchFamily="34" charset="0"/>
              </a:rPr>
              <a:t>, promotes </a:t>
            </a:r>
            <a:r>
              <a:rPr lang="en-US" sz="2200" b="1" dirty="0">
                <a:latin typeface="Arial" panose="020B0604020202020204" pitchFamily="34" charset="0"/>
                <a:cs typeface="Arial" panose="020B0604020202020204" pitchFamily="34" charset="0"/>
              </a:rPr>
              <a:t>person-centered, coordinated care</a:t>
            </a:r>
            <a:r>
              <a:rPr lang="en-US" sz="2200" dirty="0">
                <a:latin typeface="Arial" panose="020B0604020202020204" pitchFamily="34" charset="0"/>
                <a:cs typeface="Arial" panose="020B0604020202020204" pitchFamily="34" charset="0"/>
              </a:rPr>
              <a:t> for people living with long-term conditions such as asthma. It emphasizes </a:t>
            </a:r>
            <a:r>
              <a:rPr lang="en-US" sz="2200" b="1" dirty="0">
                <a:latin typeface="Arial" panose="020B0604020202020204" pitchFamily="34" charset="0"/>
                <a:cs typeface="Arial" panose="020B0604020202020204" pitchFamily="34" charset="0"/>
              </a:rPr>
              <a:t>shared decision-making</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self-management</a:t>
            </a:r>
            <a:r>
              <a:rPr lang="en-US" sz="2200" dirty="0">
                <a:latin typeface="Arial" panose="020B0604020202020204" pitchFamily="34" charset="0"/>
                <a:cs typeface="Arial" panose="020B0604020202020204" pitchFamily="34" charset="0"/>
              </a:rPr>
              <a:t>, and </a:t>
            </a:r>
            <a:r>
              <a:rPr lang="en-US" sz="2200" b="1" dirty="0">
                <a:latin typeface="Arial" panose="020B0604020202020204" pitchFamily="34" charset="0"/>
                <a:cs typeface="Arial" panose="020B0604020202020204" pitchFamily="34" charset="0"/>
              </a:rPr>
              <a:t>integrated service delivery.  </a:t>
            </a:r>
            <a:endParaRPr lang="en-US" sz="2200" dirty="0">
              <a:latin typeface="Arial" panose="020B0604020202020204" pitchFamily="34" charset="0"/>
              <a:cs typeface="Arial" panose="020B0604020202020204" pitchFamily="34" charset="0"/>
            </a:endParaRPr>
          </a:p>
          <a:p>
            <a:pPr>
              <a:buNone/>
            </a:pPr>
            <a:endParaRPr lang="en-US" sz="2200" dirty="0">
              <a:latin typeface="Arial" panose="020B0604020202020204" pitchFamily="34" charset="0"/>
              <a:cs typeface="Arial" panose="020B0604020202020204" pitchFamily="34" charset="0"/>
            </a:endParaRPr>
          </a:p>
          <a:p>
            <a:pPr>
              <a:buNone/>
            </a:pPr>
            <a:endParaRPr lang="en-US" sz="2000" dirty="0">
              <a:latin typeface="Arial" panose="020B0604020202020204" pitchFamily="34" charset="0"/>
              <a:cs typeface="Arial" panose="020B0604020202020204" pitchFamily="34" charset="0"/>
            </a:endParaRPr>
          </a:p>
          <a:p>
            <a:pPr>
              <a:buNone/>
            </a:pPr>
            <a:endParaRPr lang="en-US"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C4E4B1F4-E888-B4D3-7A3C-D3A2651BBA32}"/>
              </a:ext>
            </a:extLst>
          </p:cNvPr>
          <p:cNvSpPr txBox="1"/>
          <p:nvPr/>
        </p:nvSpPr>
        <p:spPr>
          <a:xfrm>
            <a:off x="432707" y="159866"/>
            <a:ext cx="10444842" cy="584775"/>
          </a:xfrm>
          <a:prstGeom prst="rect">
            <a:avLst/>
          </a:prstGeom>
          <a:solidFill>
            <a:schemeClr val="accent2"/>
          </a:solidFill>
          <a:ln>
            <a:solidFill>
              <a:schemeClr val="accent1"/>
            </a:solidFill>
          </a:ln>
          <a:effectLst>
            <a:outerShdw blurRad="50800" dist="38100" dir="2700000" algn="tl" rotWithShape="0">
              <a:prstClr val="black">
                <a:alpha val="40000"/>
              </a:prstClr>
            </a:outerShdw>
          </a:effectLst>
        </p:spPr>
        <p:txBody>
          <a:bodyPr wrap="square" rtlCol="0">
            <a:spAutoFit/>
          </a:bodyPr>
          <a:lstStyle/>
          <a:p>
            <a:pPr>
              <a:buNone/>
            </a:pPr>
            <a:r>
              <a:rPr lang="en-US" sz="3200" b="1" i="1">
                <a:solidFill>
                  <a:schemeClr val="bg1"/>
                </a:solidFill>
                <a:latin typeface="Arial" panose="020B0604020202020204" pitchFamily="34" charset="0"/>
                <a:cs typeface="Arial" panose="020B0604020202020204" pitchFamily="34" charset="0"/>
              </a:rPr>
              <a:t>House of Care Model for Asthma Management (UK)</a:t>
            </a:r>
          </a:p>
        </p:txBody>
      </p:sp>
    </p:spTree>
    <p:extLst>
      <p:ext uri="{BB962C8B-B14F-4D97-AF65-F5344CB8AC3E}">
        <p14:creationId xmlns:p14="http://schemas.microsoft.com/office/powerpoint/2010/main" val="3012559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CB35BB-FD51-2A1C-2029-41D6B91DE0DF}"/>
              </a:ext>
            </a:extLst>
          </p:cNvPr>
          <p:cNvSpPr txBox="1"/>
          <p:nvPr/>
        </p:nvSpPr>
        <p:spPr>
          <a:xfrm>
            <a:off x="317500" y="1315356"/>
            <a:ext cx="11061700" cy="4893647"/>
          </a:xfrm>
          <a:prstGeom prst="rect">
            <a:avLst/>
          </a:prstGeom>
          <a:noFill/>
        </p:spPr>
        <p:txBody>
          <a:bodyPr wrap="square" rtlCol="0">
            <a:spAutoFit/>
          </a:bodyPr>
          <a:lstStyle/>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Health and Care Professionals Committed to Partnership Working:              </a:t>
            </a:r>
            <a:r>
              <a:rPr lang="en-US" sz="2400" dirty="0">
                <a:latin typeface="Arial" panose="020B0604020202020204" pitchFamily="34" charset="0"/>
                <a:cs typeface="Arial" panose="020B0604020202020204" pitchFamily="34" charset="0"/>
              </a:rPr>
              <a:t> A coordinated </a:t>
            </a:r>
            <a:r>
              <a:rPr lang="en-US" sz="2400" b="1" dirty="0">
                <a:latin typeface="Arial" panose="020B0604020202020204" pitchFamily="34" charset="0"/>
                <a:cs typeface="Arial" panose="020B0604020202020204" pitchFamily="34" charset="0"/>
              </a:rPr>
              <a:t>multidisciplinary team (MDT)-</a:t>
            </a:r>
            <a:r>
              <a:rPr lang="en-US" sz="2400" dirty="0">
                <a:latin typeface="Arial" panose="020B0604020202020204" pitchFamily="34" charset="0"/>
                <a:cs typeface="Arial" panose="020B0604020202020204" pitchFamily="34" charset="0"/>
              </a:rPr>
              <a:t> including GPs, asthma nurses, pharmacists, respiratory consultants, and physiotherapists-works together to tailor care to the patient’s needs.</a:t>
            </a:r>
            <a:br>
              <a:rPr lang="en-US" sz="2400" dirty="0">
                <a:latin typeface="Arial" panose="020B0604020202020204" pitchFamily="34" charset="0"/>
                <a:cs typeface="Arial" panose="020B0604020202020204" pitchFamily="34" charset="0"/>
              </a:rPr>
            </a:br>
            <a:r>
              <a:rPr lang="en-US" sz="2400" b="1" u="sng" dirty="0">
                <a:latin typeface="Arial" panose="020B0604020202020204" pitchFamily="34" charset="0"/>
                <a:cs typeface="Arial" panose="020B0604020202020204" pitchFamily="34" charset="0"/>
              </a:rPr>
              <a:t>This includes:</a:t>
            </a:r>
          </a:p>
          <a:p>
            <a:r>
              <a:rPr lang="en-US" sz="2400" dirty="0">
                <a:latin typeface="Arial" panose="020B0604020202020204" pitchFamily="34" charset="0"/>
                <a:cs typeface="Arial" panose="020B0604020202020204" pitchFamily="34" charset="0"/>
              </a:rPr>
              <a:t>      Routine reviews and asthma control assessments</a:t>
            </a:r>
          </a:p>
          <a:p>
            <a:r>
              <a:rPr lang="en-US" sz="2400" dirty="0">
                <a:latin typeface="Arial" panose="020B0604020202020204" pitchFamily="34" charset="0"/>
                <a:cs typeface="Arial" panose="020B0604020202020204" pitchFamily="34" charset="0"/>
              </a:rPr>
              <a:t>      Medication optimization and adherence support    </a:t>
            </a:r>
          </a:p>
          <a:p>
            <a:r>
              <a:rPr lang="en-US" sz="2400" dirty="0">
                <a:latin typeface="Arial" panose="020B0604020202020204" pitchFamily="34" charset="0"/>
                <a:cs typeface="Arial" panose="020B0604020202020204" pitchFamily="34" charset="0"/>
              </a:rPr>
              <a:t>      Referrals to specialist services for </a:t>
            </a:r>
            <a:r>
              <a:rPr lang="en-US" sz="2400" b="1" dirty="0">
                <a:latin typeface="Arial" panose="020B0604020202020204" pitchFamily="34" charset="0"/>
                <a:cs typeface="Arial" panose="020B0604020202020204" pitchFamily="34" charset="0"/>
              </a:rPr>
              <a:t>severe or uncontrolled asthma</a:t>
            </a:r>
          </a:p>
          <a:p>
            <a:endParaRPr lang="en-US"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Supportive commissioning:</a:t>
            </a:r>
          </a:p>
          <a:p>
            <a:r>
              <a:rPr lang="en-US" sz="2400" dirty="0">
                <a:latin typeface="Arial" panose="020B0604020202020204" pitchFamily="34" charset="0"/>
                <a:cs typeface="Arial" panose="020B0604020202020204" pitchFamily="34" charset="0"/>
              </a:rPr>
              <a:t> Commissioners ensure access to community-based services, education             resources, and emergency support-aligning service as with </a:t>
            </a:r>
            <a:r>
              <a:rPr lang="en-US" sz="2400" b="1" dirty="0">
                <a:latin typeface="Arial" panose="020B0604020202020204" pitchFamily="34" charset="0"/>
                <a:cs typeface="Arial" panose="020B0604020202020204" pitchFamily="34" charset="0"/>
              </a:rPr>
              <a:t>population health needs</a:t>
            </a:r>
            <a:r>
              <a:rPr lang="en-US" sz="2400" dirty="0">
                <a:latin typeface="Arial" panose="020B0604020202020204" pitchFamily="34" charset="0"/>
                <a:cs typeface="Arial" panose="020B0604020202020204" pitchFamily="34" charset="0"/>
              </a:rPr>
              <a:t> and reducing preventable exacerbations and admissions.</a:t>
            </a:r>
            <a:endParaRPr lang="en-GB" dirty="0"/>
          </a:p>
        </p:txBody>
      </p:sp>
      <p:sp>
        <p:nvSpPr>
          <p:cNvPr id="3" name="TextBox 2">
            <a:extLst>
              <a:ext uri="{FF2B5EF4-FFF2-40B4-BE49-F238E27FC236}">
                <a16:creationId xmlns:a16="http://schemas.microsoft.com/office/drawing/2014/main" id="{6F5568EC-4F92-2E13-9471-2AF65049FF5B}"/>
              </a:ext>
            </a:extLst>
          </p:cNvPr>
          <p:cNvSpPr txBox="1"/>
          <p:nvPr/>
        </p:nvSpPr>
        <p:spPr>
          <a:xfrm>
            <a:off x="667657" y="477157"/>
            <a:ext cx="10361386" cy="584775"/>
          </a:xfrm>
          <a:prstGeom prst="rect">
            <a:avLst/>
          </a:prstGeom>
          <a:solidFill>
            <a:schemeClr val="accent2"/>
          </a:solidFill>
          <a:ln>
            <a:solidFill>
              <a:schemeClr val="accent1"/>
            </a:solidFill>
          </a:ln>
          <a:effectLst>
            <a:outerShdw blurRad="50800" dist="38100" dir="5400000" algn="t" rotWithShape="0">
              <a:prstClr val="black">
                <a:alpha val="40000"/>
              </a:prstClr>
            </a:outerShdw>
          </a:effectLst>
        </p:spPr>
        <p:txBody>
          <a:bodyPr wrap="square" rtlCol="0">
            <a:spAutoFit/>
          </a:bodyPr>
          <a:lstStyle/>
          <a:p>
            <a:pPr>
              <a:buNone/>
            </a:pPr>
            <a:r>
              <a:rPr lang="en-US" sz="3200" b="1" i="1">
                <a:solidFill>
                  <a:schemeClr val="bg1"/>
                </a:solidFill>
                <a:latin typeface="Arial" panose="020B0604020202020204" pitchFamily="34" charset="0"/>
                <a:cs typeface="Arial" panose="020B0604020202020204" pitchFamily="34" charset="0"/>
              </a:rPr>
              <a:t>House of Care Model for Asthma Management (UK)</a:t>
            </a:r>
          </a:p>
        </p:txBody>
      </p:sp>
    </p:spTree>
    <p:extLst>
      <p:ext uri="{BB962C8B-B14F-4D97-AF65-F5344CB8AC3E}">
        <p14:creationId xmlns:p14="http://schemas.microsoft.com/office/powerpoint/2010/main" val="2932111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780C9F-443A-B15A-6C0E-F6DFE7444630}"/>
              </a:ext>
            </a:extLst>
          </p:cNvPr>
          <p:cNvSpPr txBox="1"/>
          <p:nvPr/>
        </p:nvSpPr>
        <p:spPr>
          <a:xfrm>
            <a:off x="370114" y="620877"/>
            <a:ext cx="11451771" cy="523220"/>
          </a:xfrm>
          <a:prstGeom prst="rect">
            <a:avLst/>
          </a:prstGeom>
          <a:solidFill>
            <a:schemeClr val="accent2"/>
          </a:solidFill>
        </p:spPr>
        <p:txBody>
          <a:bodyPr wrap="square">
            <a:spAutoFit/>
          </a:bodyPr>
          <a:lstStyle/>
          <a:p>
            <a:r>
              <a:rPr lang="en-US" sz="2800" b="1" i="1">
                <a:solidFill>
                  <a:schemeClr val="bg1"/>
                </a:solidFill>
                <a:latin typeface="Arial" panose="020B0604020202020204" pitchFamily="34" charset="0"/>
                <a:cs typeface="Arial" panose="020B0604020202020204" pitchFamily="34" charset="0"/>
              </a:rPr>
              <a:t>SKILLS,VALUES AND BEHAVIORS FOR CO-PRODUCTIVE CARE </a:t>
            </a:r>
            <a:endParaRPr lang="en-IN" sz="2800" i="1">
              <a:solidFill>
                <a:schemeClr val="bg1"/>
              </a:solidFill>
            </a:endParaRPr>
          </a:p>
        </p:txBody>
      </p:sp>
      <p:sp>
        <p:nvSpPr>
          <p:cNvPr id="4" name="TextBox 3">
            <a:extLst>
              <a:ext uri="{FF2B5EF4-FFF2-40B4-BE49-F238E27FC236}">
                <a16:creationId xmlns:a16="http://schemas.microsoft.com/office/drawing/2014/main" id="{8B606CC4-27A3-5C83-8480-C9422E40926B}"/>
              </a:ext>
            </a:extLst>
          </p:cNvPr>
          <p:cNvSpPr txBox="1"/>
          <p:nvPr/>
        </p:nvSpPr>
        <p:spPr>
          <a:xfrm>
            <a:off x="329292" y="3602043"/>
            <a:ext cx="10808607" cy="1723549"/>
          </a:xfrm>
          <a:prstGeom prst="rect">
            <a:avLst/>
          </a:prstGeom>
          <a:noFill/>
        </p:spPr>
        <p:txBody>
          <a:bodyPr wrap="square">
            <a:spAutoFit/>
          </a:bodyPr>
          <a:lstStyle/>
          <a:p>
            <a:pPr>
              <a:buNone/>
            </a:pPr>
            <a:r>
              <a:rPr lang="en-US" sz="2800" b="1" dirty="0"/>
              <a:t> Value: </a:t>
            </a:r>
          </a:p>
          <a:p>
            <a:pPr>
              <a:buFont typeface="Arial" panose="020B0604020202020204" pitchFamily="34" charset="0"/>
              <a:buChar char="•"/>
            </a:pPr>
            <a:r>
              <a:rPr lang="en-GB" sz="2000" b="1" dirty="0"/>
              <a:t>Empathy- </a:t>
            </a:r>
            <a:r>
              <a:rPr lang="en-GB" sz="2000" dirty="0"/>
              <a:t>build strong trust and supports emotional well being.</a:t>
            </a:r>
          </a:p>
          <a:p>
            <a:pPr>
              <a:buFont typeface="Arial" panose="020B0604020202020204" pitchFamily="34" charset="0"/>
              <a:buChar char="•"/>
            </a:pPr>
            <a:r>
              <a:rPr lang="en-GB" sz="2000" b="1" dirty="0"/>
              <a:t>Respect for Autonomy- </a:t>
            </a:r>
            <a:r>
              <a:rPr lang="en-GB" sz="2000" dirty="0"/>
              <a:t>involves patient in treatment choice.</a:t>
            </a:r>
          </a:p>
          <a:p>
            <a:r>
              <a:rPr lang="en-GB" sz="2000" dirty="0"/>
              <a:t>                                                                                      (</a:t>
            </a:r>
            <a:r>
              <a:rPr lang="en-GB" dirty="0" err="1"/>
              <a:t>Hassmiller</a:t>
            </a:r>
            <a:r>
              <a:rPr lang="en-GB" dirty="0"/>
              <a:t> and Wakefield, 2022</a:t>
            </a:r>
            <a:r>
              <a:rPr lang="en-GB" sz="2000" dirty="0"/>
              <a:t>)</a:t>
            </a:r>
            <a:r>
              <a:rPr lang="en-US" sz="2000" dirty="0"/>
              <a:t> </a:t>
            </a:r>
          </a:p>
          <a:p>
            <a:r>
              <a:rPr lang="en-US" dirty="0"/>
              <a:t>                                                                                                                   </a:t>
            </a:r>
            <a:endParaRPr lang="en-US" sz="1800" dirty="0"/>
          </a:p>
        </p:txBody>
      </p:sp>
      <p:sp>
        <p:nvSpPr>
          <p:cNvPr id="5" name="TextBox 4">
            <a:extLst>
              <a:ext uri="{FF2B5EF4-FFF2-40B4-BE49-F238E27FC236}">
                <a16:creationId xmlns:a16="http://schemas.microsoft.com/office/drawing/2014/main" id="{AF551BB1-AF42-3E1E-58EB-A797765B9B76}"/>
              </a:ext>
            </a:extLst>
          </p:cNvPr>
          <p:cNvSpPr txBox="1"/>
          <p:nvPr/>
        </p:nvSpPr>
        <p:spPr>
          <a:xfrm>
            <a:off x="370114" y="1144097"/>
            <a:ext cx="11633654" cy="2369880"/>
          </a:xfrm>
          <a:prstGeom prst="rect">
            <a:avLst/>
          </a:prstGeom>
          <a:noFill/>
        </p:spPr>
        <p:txBody>
          <a:bodyPr wrap="square" rtlCol="0">
            <a:spAutoFit/>
          </a:bodyPr>
          <a:lstStyle/>
          <a:p>
            <a:r>
              <a:rPr lang="en-US" sz="2800" b="1" dirty="0"/>
              <a:t>Skills:</a:t>
            </a:r>
          </a:p>
          <a:p>
            <a:r>
              <a:rPr lang="en-US" sz="2000" b="1" dirty="0"/>
              <a:t>Communication-</a:t>
            </a:r>
            <a:r>
              <a:rPr lang="en-US" sz="2000" dirty="0"/>
              <a:t> supports patients in comprehending their condition, the process of treatment, and the proper use of inhalers</a:t>
            </a:r>
            <a:r>
              <a:rPr lang="en-GB" dirty="0"/>
              <a:t>(Thelen, 2005).</a:t>
            </a:r>
            <a:endParaRPr lang="en-US" sz="2000" dirty="0"/>
          </a:p>
          <a:p>
            <a:r>
              <a:rPr lang="en-US" sz="2000" b="1" dirty="0"/>
              <a:t>Teamwork- </a:t>
            </a:r>
            <a:r>
              <a:rPr lang="en-US" sz="2000" dirty="0"/>
              <a:t>collaboration efforts among physicians, nurses, and chemists guarantees comprehensive asthma treatment</a:t>
            </a:r>
            <a:r>
              <a:rPr lang="en-GB" dirty="0"/>
              <a:t>(Li, 2013).</a:t>
            </a:r>
            <a:endParaRPr lang="en-US" sz="2000" dirty="0"/>
          </a:p>
          <a:p>
            <a:r>
              <a:rPr lang="en-US" sz="2000" b="1" dirty="0"/>
              <a:t>Flexibility- </a:t>
            </a:r>
            <a:r>
              <a:rPr lang="en-US" sz="2000" dirty="0"/>
              <a:t>Long-term control is enhanced by modifying care plans in response to changing symptoms or life circumstances</a:t>
            </a:r>
            <a:r>
              <a:rPr lang="en-GB" dirty="0"/>
              <a:t>(Apostolidis et al., 2019).</a:t>
            </a:r>
            <a:endParaRPr lang="en-US" sz="2800" b="1" dirty="0"/>
          </a:p>
        </p:txBody>
      </p:sp>
      <p:sp>
        <p:nvSpPr>
          <p:cNvPr id="6" name="TextBox 5">
            <a:extLst>
              <a:ext uri="{FF2B5EF4-FFF2-40B4-BE49-F238E27FC236}">
                <a16:creationId xmlns:a16="http://schemas.microsoft.com/office/drawing/2014/main" id="{265F05EC-6C79-F32C-4C69-D3E55790E8E5}"/>
              </a:ext>
            </a:extLst>
          </p:cNvPr>
          <p:cNvSpPr txBox="1"/>
          <p:nvPr/>
        </p:nvSpPr>
        <p:spPr>
          <a:xfrm>
            <a:off x="492124" y="5063214"/>
            <a:ext cx="10482944" cy="1446550"/>
          </a:xfrm>
          <a:prstGeom prst="rect">
            <a:avLst/>
          </a:prstGeom>
          <a:noFill/>
        </p:spPr>
        <p:txBody>
          <a:bodyPr wrap="square" rtlCol="0">
            <a:spAutoFit/>
          </a:bodyPr>
          <a:lstStyle/>
          <a:p>
            <a:pPr>
              <a:buNone/>
            </a:pPr>
            <a:r>
              <a:rPr lang="en-US" sz="2800" b="1" dirty="0">
                <a:latin typeface="Arial" panose="020B0604020202020204" pitchFamily="34" charset="0"/>
                <a:cs typeface="Arial" panose="020B0604020202020204" pitchFamily="34" charset="0"/>
              </a:rPr>
              <a:t>Behaviors:</a:t>
            </a:r>
          </a:p>
          <a:p>
            <a:pPr>
              <a:buFont typeface="Arial" panose="020B0604020202020204" pitchFamily="34" charset="0"/>
              <a:buChar char="•"/>
            </a:pPr>
            <a:r>
              <a:rPr lang="en-US" sz="2000" b="1" dirty="0">
                <a:latin typeface="Arial" panose="020B0604020202020204" pitchFamily="34" charset="0"/>
                <a:cs typeface="Arial" panose="020B0604020202020204" pitchFamily="34" charset="0"/>
              </a:rPr>
              <a:t>Ethical practice- </a:t>
            </a:r>
            <a:r>
              <a:rPr lang="en-US" sz="2000" dirty="0">
                <a:latin typeface="Arial" panose="020B0604020202020204" pitchFamily="34" charset="0"/>
                <a:cs typeface="Arial" panose="020B0604020202020204" pitchFamily="34" charset="0"/>
              </a:rPr>
              <a:t>equality in care, promotes dignity and fairness</a:t>
            </a:r>
          </a:p>
          <a:p>
            <a:pPr>
              <a:buFont typeface="Arial" panose="020B0604020202020204" pitchFamily="34" charset="0"/>
              <a:buChar char="•"/>
            </a:pPr>
            <a:r>
              <a:rPr lang="en-US" sz="2000" b="1" dirty="0">
                <a:latin typeface="Arial" panose="020B0604020202020204" pitchFamily="34" charset="0"/>
                <a:cs typeface="Arial" panose="020B0604020202020204" pitchFamily="34" charset="0"/>
              </a:rPr>
              <a:t>Patient empowerment- </a:t>
            </a:r>
            <a:r>
              <a:rPr lang="en-US" sz="2000" dirty="0">
                <a:latin typeface="Arial" panose="020B0604020202020204" pitchFamily="34" charset="0"/>
                <a:cs typeface="Arial" panose="020B0604020202020204" pitchFamily="34" charset="0"/>
              </a:rPr>
              <a:t>supports self management and confidence.</a:t>
            </a:r>
          </a:p>
          <a:p>
            <a:pPr algn="ctr"/>
            <a:r>
              <a:rPr lang="en-US" sz="2000" dirty="0">
                <a:latin typeface="Arial" panose="020B0604020202020204" pitchFamily="34" charset="0"/>
                <a:cs typeface="Arial" panose="020B0604020202020204" pitchFamily="34" charset="0"/>
              </a:rPr>
              <a:t>                                                                              </a:t>
            </a:r>
            <a:r>
              <a:rPr lang="en-GB" dirty="0"/>
              <a:t> (Cardenas, 2023)</a:t>
            </a:r>
            <a:endParaRPr lang="en-GB" sz="2000" dirty="0"/>
          </a:p>
        </p:txBody>
      </p:sp>
    </p:spTree>
    <p:extLst>
      <p:ext uri="{BB962C8B-B14F-4D97-AF65-F5344CB8AC3E}">
        <p14:creationId xmlns:p14="http://schemas.microsoft.com/office/powerpoint/2010/main" val="3342634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345FC5-A453-2A82-F1ED-0251DFC5CEFE}"/>
              </a:ext>
            </a:extLst>
          </p:cNvPr>
          <p:cNvSpPr txBox="1"/>
          <p:nvPr/>
        </p:nvSpPr>
        <p:spPr>
          <a:xfrm>
            <a:off x="0" y="742044"/>
            <a:ext cx="12192000" cy="6617196"/>
          </a:xfrm>
          <a:prstGeom prst="rect">
            <a:avLst/>
          </a:prstGeom>
          <a:noFill/>
        </p:spPr>
        <p:txBody>
          <a:bodyPr wrap="square">
            <a:spAutoFit/>
          </a:bodyPr>
          <a:lstStyle/>
          <a:p>
            <a:pPr marL="342900" indent="-342900">
              <a:buFont typeface="Arial" panose="020B0604020202020204" pitchFamily="34" charset="0"/>
              <a:buChar char="•"/>
            </a:pPr>
            <a:r>
              <a:rPr lang="en-US" sz="2400" dirty="0"/>
              <a:t>Asthma is a long-term respiratory condition typically associated with airway inflammation and hyper-responsiveness</a:t>
            </a:r>
            <a:r>
              <a:rPr lang="en-US" sz="2000" dirty="0"/>
              <a:t>(Venema, Patterson and Venema, 2010)</a:t>
            </a:r>
            <a:r>
              <a:rPr lang="en-US" sz="2800" dirty="0"/>
              <a:t>.</a:t>
            </a:r>
            <a:endParaRPr lang="en-US" sz="2400" dirty="0"/>
          </a:p>
          <a:p>
            <a:pPr marL="342900" indent="-342900">
              <a:buFont typeface="Arial" panose="020B0604020202020204" pitchFamily="34" charset="0"/>
              <a:buChar char="•"/>
            </a:pPr>
            <a:r>
              <a:rPr lang="en-US" sz="2400" dirty="0"/>
              <a:t>Symptoms like cough, wheeze, chest tightness, and shortness of breath, with variable expiratory airflow limitation that varies over time and in intensity.</a:t>
            </a:r>
          </a:p>
          <a:p>
            <a:pPr marL="342900" indent="-342900">
              <a:buFont typeface="Arial" panose="020B0604020202020204" pitchFamily="34" charset="0"/>
              <a:buChar char="•"/>
            </a:pPr>
            <a:r>
              <a:rPr lang="en-US" sz="2400" dirty="0"/>
              <a:t>Triggers include exercise, strong emotion, allergen or irritant exposure, or viral respiratory tract infections</a:t>
            </a:r>
            <a:r>
              <a:rPr lang="en-GB" sz="2000" dirty="0"/>
              <a:t>(</a:t>
            </a:r>
            <a:r>
              <a:rPr lang="en-GB" sz="2000" dirty="0" err="1"/>
              <a:t>Osarumwense</a:t>
            </a:r>
            <a:r>
              <a:rPr lang="en-GB" sz="2000" dirty="0"/>
              <a:t> Peter </a:t>
            </a:r>
            <a:r>
              <a:rPr lang="en-GB" sz="2000" dirty="0" err="1"/>
              <a:t>Osarodion</a:t>
            </a:r>
            <a:r>
              <a:rPr lang="en-GB" sz="2000" dirty="0"/>
              <a:t>, 2020)</a:t>
            </a:r>
            <a:r>
              <a:rPr lang="en-US" sz="2800" dirty="0"/>
              <a:t>.</a:t>
            </a:r>
          </a:p>
          <a:p>
            <a:pPr marL="342900" indent="-342900">
              <a:buFont typeface="Arial" panose="020B0604020202020204" pitchFamily="34" charset="0"/>
              <a:buChar char="•"/>
            </a:pPr>
            <a:r>
              <a:rPr lang="en-US" sz="2400" dirty="0"/>
              <a:t>Asthma exacerbation describes an acute or subacute worsening in symptoms and lung function from usual status, which may be life-threatening. A person may present for the first time during an exacerbation</a:t>
            </a:r>
            <a:r>
              <a:rPr lang="en-GB" sz="2000" dirty="0"/>
              <a:t>(Ramsay, 2003)</a:t>
            </a:r>
            <a:r>
              <a:rPr lang="en-US" sz="2800" dirty="0"/>
              <a:t>.</a:t>
            </a:r>
          </a:p>
          <a:p>
            <a:pPr marL="342900" indent="-342900">
              <a:buFont typeface="Arial" panose="020B0604020202020204" pitchFamily="34" charset="0"/>
              <a:buChar char="•"/>
            </a:pPr>
            <a:r>
              <a:rPr lang="en-US" sz="2400" dirty="0"/>
              <a:t>Uncontrolled asthma refers to symptoms impacting a person's lifestyle or restricting usual activities</a:t>
            </a:r>
            <a:r>
              <a:rPr lang="en-US" sz="2000" dirty="0"/>
              <a:t>(Garcia, M. Adler and </a:t>
            </a:r>
            <a:r>
              <a:rPr lang="en-US" sz="2000" dirty="0" err="1"/>
              <a:t>and</a:t>
            </a:r>
            <a:r>
              <a:rPr lang="en-US" sz="2000" dirty="0"/>
              <a:t> Humbert, 2003)</a:t>
            </a:r>
            <a:r>
              <a:rPr lang="en-US" sz="2800" dirty="0"/>
              <a:t>.</a:t>
            </a:r>
            <a:endParaRPr lang="en-US" sz="2400" dirty="0"/>
          </a:p>
          <a:p>
            <a:pPr marL="342900" indent="-342900">
              <a:buFont typeface="Arial" panose="020B0604020202020204" pitchFamily="34" charset="0"/>
              <a:buChar char="•"/>
            </a:pPr>
            <a:r>
              <a:rPr lang="en-US" sz="2400" dirty="0"/>
              <a:t>Risk factors for developing asthma or persistent symptoms include personal or family history of atopy, obesity, and exposure to smoking or other environmental exposures</a:t>
            </a:r>
            <a:r>
              <a:rPr lang="en-GB" dirty="0"/>
              <a:t> </a:t>
            </a:r>
            <a:r>
              <a:rPr lang="en-GB" sz="2000" dirty="0"/>
              <a:t>(Martinez and Helms, 1998)</a:t>
            </a:r>
            <a:r>
              <a:rPr lang="en-US" sz="2800" dirty="0"/>
              <a:t>.</a:t>
            </a:r>
          </a:p>
          <a:p>
            <a:pPr marL="342900" indent="-342900">
              <a:buFont typeface="Arial" panose="020B0604020202020204" pitchFamily="34" charset="0"/>
              <a:buChar char="•"/>
            </a:pPr>
            <a:r>
              <a:rPr lang="en-US" sz="2400" dirty="0"/>
              <a:t>Possible complications include impaired quality of life, anxiety and/or depression, fixed airflow limitation over time, and preventable death</a:t>
            </a:r>
            <a:r>
              <a:rPr lang="en-GB" dirty="0"/>
              <a:t>(World Health Organization , 2021)</a:t>
            </a:r>
            <a:r>
              <a:rPr lang="en-US" sz="2400" dirty="0"/>
              <a:t>.</a:t>
            </a:r>
          </a:p>
          <a:p>
            <a:endParaRPr lang="en-US" sz="2400" b="0" i="0" dirty="0">
              <a:solidFill>
                <a:srgbClr val="0E0E0E"/>
              </a:solidFill>
              <a:effectLst/>
              <a:latin typeface="Inter"/>
            </a:endParaRPr>
          </a:p>
        </p:txBody>
      </p:sp>
      <p:sp>
        <p:nvSpPr>
          <p:cNvPr id="4" name="TextBox 3">
            <a:extLst>
              <a:ext uri="{FF2B5EF4-FFF2-40B4-BE49-F238E27FC236}">
                <a16:creationId xmlns:a16="http://schemas.microsoft.com/office/drawing/2014/main" id="{0B9F312F-D3AF-3607-9189-25601AFA1641}"/>
              </a:ext>
            </a:extLst>
          </p:cNvPr>
          <p:cNvSpPr txBox="1"/>
          <p:nvPr/>
        </p:nvSpPr>
        <p:spPr>
          <a:xfrm>
            <a:off x="277586" y="95713"/>
            <a:ext cx="3759200" cy="646331"/>
          </a:xfrm>
          <a:prstGeom prst="rect">
            <a:avLst/>
          </a:prstGeom>
          <a:solidFill>
            <a:schemeClr val="accent2"/>
          </a:solidFill>
          <a:ln>
            <a:solidFill>
              <a:schemeClr val="accent1"/>
            </a:solidFill>
          </a:ln>
          <a:effectLst>
            <a:outerShdw blurRad="50800" dist="38100" dir="8100000" algn="tr" rotWithShape="0">
              <a:prstClr val="black">
                <a:alpha val="40000"/>
              </a:prstClr>
            </a:outerShdw>
          </a:effectLst>
        </p:spPr>
        <p:txBody>
          <a:bodyPr wrap="square" rtlCol="0">
            <a:spAutoFit/>
          </a:bodyPr>
          <a:lstStyle/>
          <a:p>
            <a:r>
              <a:rPr lang="en-GB" sz="3600" b="1" i="1">
                <a:solidFill>
                  <a:schemeClr val="bg1"/>
                </a:solidFill>
              </a:rPr>
              <a:t>CONCLUSION</a:t>
            </a:r>
          </a:p>
        </p:txBody>
      </p:sp>
    </p:spTree>
    <p:extLst>
      <p:ext uri="{BB962C8B-B14F-4D97-AF65-F5344CB8AC3E}">
        <p14:creationId xmlns:p14="http://schemas.microsoft.com/office/powerpoint/2010/main" val="1311234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F4F9D7-72C2-F851-7BB3-83DB4018BA8D}"/>
              </a:ext>
            </a:extLst>
          </p:cNvPr>
          <p:cNvSpPr txBox="1"/>
          <p:nvPr/>
        </p:nvSpPr>
        <p:spPr>
          <a:xfrm>
            <a:off x="249814" y="2449286"/>
            <a:ext cx="11441443" cy="1323439"/>
          </a:xfrm>
          <a:prstGeom prst="rect">
            <a:avLst/>
          </a:prstGeom>
          <a:noFill/>
        </p:spPr>
        <p:txBody>
          <a:bodyPr wrap="square" rtlCol="0">
            <a:spAutoFit/>
          </a:bodyPr>
          <a:lstStyle/>
          <a:p>
            <a:r>
              <a:rPr lang="en-GB" sz="8000" b="1" dirty="0">
                <a:solidFill>
                  <a:schemeClr val="accent2">
                    <a:lumMod val="75000"/>
                  </a:schemeClr>
                </a:solidFill>
              </a:rPr>
              <a:t>THANK YOU SO MUCH</a:t>
            </a:r>
          </a:p>
        </p:txBody>
      </p:sp>
    </p:spTree>
    <p:extLst>
      <p:ext uri="{BB962C8B-B14F-4D97-AF65-F5344CB8AC3E}">
        <p14:creationId xmlns:p14="http://schemas.microsoft.com/office/powerpoint/2010/main" val="6969841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14447A-DD77-0929-3AFF-A63E25022B80}"/>
              </a:ext>
            </a:extLst>
          </p:cNvPr>
          <p:cNvSpPr txBox="1"/>
          <p:nvPr/>
        </p:nvSpPr>
        <p:spPr>
          <a:xfrm>
            <a:off x="402771" y="1297503"/>
            <a:ext cx="11234057" cy="5560497"/>
          </a:xfrm>
          <a:prstGeom prst="rect">
            <a:avLst/>
          </a:prstGeom>
          <a:noFill/>
        </p:spPr>
        <p:txBody>
          <a:bodyPr wrap="square">
            <a:spAutoFit/>
          </a:bodyPr>
          <a:lstStyle/>
          <a:p>
            <a:pPr algn="l">
              <a:spcAft>
                <a:spcPts val="750"/>
              </a:spcAft>
              <a:buNone/>
            </a:pPr>
            <a:r>
              <a:rPr lang="en-US" b="0" i="0" dirty="0">
                <a:effectLst/>
              </a:rPr>
              <a:t>Saraf, D. and Dhillon, P. (2017). Noncommunicable disease Café: ‘Tackling noncommunicable diseases: Hitting the ground with the right notes’ – An informal conversation of experiences and perspectives from global experts on NCD prevention and control. </a:t>
            </a:r>
            <a:r>
              <a:rPr lang="en-US" b="0" i="1" dirty="0">
                <a:effectLst/>
              </a:rPr>
              <a:t>International Journal of Noncommunicable Diseases</a:t>
            </a:r>
            <a:r>
              <a:rPr lang="en-US" b="0" i="0" dirty="0">
                <a:effectLst/>
              </a:rPr>
              <a:t>, 2(4), p.151. </a:t>
            </a:r>
            <a:r>
              <a:rPr lang="en-US" b="0" i="0" dirty="0" err="1">
                <a:effectLst/>
              </a:rPr>
              <a:t>doi:https</a:t>
            </a:r>
            <a:r>
              <a:rPr lang="en-US" b="0" i="0" dirty="0">
                <a:effectLst/>
              </a:rPr>
              <a:t>://doi.org/10.4103/jncd.jncd_56_17.</a:t>
            </a:r>
          </a:p>
          <a:p>
            <a:pPr algn="l">
              <a:spcAft>
                <a:spcPts val="750"/>
              </a:spcAft>
              <a:buNone/>
            </a:pPr>
            <a:br>
              <a:rPr lang="en-US" dirty="0"/>
            </a:br>
            <a:r>
              <a:rPr lang="en-US" dirty="0" err="1"/>
              <a:t>Dessardo</a:t>
            </a:r>
            <a:r>
              <a:rPr lang="en-US" dirty="0"/>
              <a:t>, N., </a:t>
            </a:r>
            <a:r>
              <a:rPr lang="en-US" dirty="0" err="1"/>
              <a:t>Dessardo</a:t>
            </a:r>
            <a:r>
              <a:rPr lang="en-US" dirty="0"/>
              <a:t>, S. and </a:t>
            </a:r>
            <a:r>
              <a:rPr lang="en-US" dirty="0" err="1"/>
              <a:t>Mustać</a:t>
            </a:r>
            <a:r>
              <a:rPr lang="en-US" dirty="0"/>
              <a:t>, E. (2016). Paths of Causal Influence from Prenatal Inflammation and Preterm Gestation to Childhood Asthma Symptoms. </a:t>
            </a:r>
            <a:r>
              <a:rPr lang="en-US" i="1" dirty="0"/>
              <a:t>American Journal of Perinatology</a:t>
            </a:r>
            <a:r>
              <a:rPr lang="en-US" dirty="0"/>
              <a:t>, 33(S 01). </a:t>
            </a:r>
            <a:r>
              <a:rPr lang="en-US" dirty="0" err="1"/>
              <a:t>doi:https</a:t>
            </a:r>
            <a:r>
              <a:rPr lang="en-US" dirty="0"/>
              <a:t>://doi.org/10.1055/s-0036-1592398.</a:t>
            </a:r>
          </a:p>
          <a:p>
            <a:br>
              <a:rPr lang="en-US" dirty="0"/>
            </a:br>
            <a:r>
              <a:rPr lang="en-US" dirty="0"/>
              <a:t>Balzano, G., </a:t>
            </a:r>
            <a:r>
              <a:rPr lang="en-US" dirty="0" err="1"/>
              <a:t>Fuschillo</a:t>
            </a:r>
            <a:r>
              <a:rPr lang="en-US" dirty="0"/>
              <a:t>, S., Melillo, G. and Bonini, S. (2001). Asthma and sex hormones. </a:t>
            </a:r>
            <a:r>
              <a:rPr lang="en-US" i="1" dirty="0"/>
              <a:t>Allergy</a:t>
            </a:r>
            <a:r>
              <a:rPr lang="en-US" dirty="0"/>
              <a:t>, 56(1), pp.13–20. </a:t>
            </a:r>
            <a:r>
              <a:rPr lang="en-US" dirty="0" err="1"/>
              <a:t>doi:https</a:t>
            </a:r>
            <a:r>
              <a:rPr lang="en-US" dirty="0"/>
              <a:t>://doi.org/10.1034/j.1398-9995.2001.00128.x.</a:t>
            </a:r>
          </a:p>
          <a:p>
            <a:endParaRPr lang="en-US" dirty="0"/>
          </a:p>
          <a:p>
            <a:r>
              <a:rPr lang="en-US" dirty="0"/>
              <a:t>Payne, D. (2010). Asthma in Adolescence: How Does this Differ from Childhood and Adult Asthma? </a:t>
            </a:r>
            <a:r>
              <a:rPr lang="en-US" i="1" dirty="0"/>
              <a:t>Current Pediatric Reviews</a:t>
            </a:r>
            <a:r>
              <a:rPr lang="en-US" dirty="0"/>
              <a:t>, 6(2), pp.131–135. </a:t>
            </a:r>
            <a:r>
              <a:rPr lang="en-US" dirty="0" err="1"/>
              <a:t>doi:https</a:t>
            </a:r>
            <a:r>
              <a:rPr lang="en-US" dirty="0"/>
              <a:t>://doi.org/10.2174/157339610791561123.</a:t>
            </a:r>
          </a:p>
          <a:p>
            <a:br>
              <a:rPr lang="en-US" dirty="0"/>
            </a:br>
            <a:r>
              <a:rPr lang="en-US" dirty="0"/>
              <a:t>Guill, M.F. (2004). Asthma Update. </a:t>
            </a:r>
            <a:r>
              <a:rPr lang="en-US" i="1" dirty="0"/>
              <a:t>Pediatrics in Review</a:t>
            </a:r>
            <a:r>
              <a:rPr lang="en-US" dirty="0"/>
              <a:t>, 25(10), pp.335–344. </a:t>
            </a:r>
            <a:r>
              <a:rPr lang="en-US" dirty="0" err="1"/>
              <a:t>doi:https</a:t>
            </a:r>
            <a:r>
              <a:rPr lang="en-US" dirty="0"/>
              <a:t>://doi.org/10.1542/pir.25.10.335.</a:t>
            </a:r>
          </a:p>
          <a:p>
            <a:br>
              <a:rPr lang="en-US" dirty="0"/>
            </a:br>
            <a:endParaRPr lang="en-GB" dirty="0"/>
          </a:p>
        </p:txBody>
      </p:sp>
      <p:sp>
        <p:nvSpPr>
          <p:cNvPr id="4" name="TextBox 3">
            <a:extLst>
              <a:ext uri="{FF2B5EF4-FFF2-40B4-BE49-F238E27FC236}">
                <a16:creationId xmlns:a16="http://schemas.microsoft.com/office/drawing/2014/main" id="{3E2E2965-6423-57B7-0DFE-57659A662323}"/>
              </a:ext>
            </a:extLst>
          </p:cNvPr>
          <p:cNvSpPr txBox="1"/>
          <p:nvPr/>
        </p:nvSpPr>
        <p:spPr>
          <a:xfrm>
            <a:off x="511628" y="326570"/>
            <a:ext cx="4441372" cy="707886"/>
          </a:xfrm>
          <a:prstGeom prst="rect">
            <a:avLst/>
          </a:prstGeom>
          <a:solidFill>
            <a:schemeClr val="accent2"/>
          </a:solidFill>
          <a:ln>
            <a:solidFill>
              <a:schemeClr val="accent1"/>
            </a:solidFill>
          </a:ln>
          <a:effectLst>
            <a:outerShdw blurRad="50800" dist="38100" dir="10800000" algn="r" rotWithShape="0">
              <a:prstClr val="black">
                <a:alpha val="40000"/>
              </a:prstClr>
            </a:outerShdw>
          </a:effectLst>
        </p:spPr>
        <p:txBody>
          <a:bodyPr wrap="square" rtlCol="0">
            <a:spAutoFit/>
          </a:bodyPr>
          <a:lstStyle/>
          <a:p>
            <a:r>
              <a:rPr lang="en-GB" sz="4000">
                <a:solidFill>
                  <a:schemeClr val="bg1"/>
                </a:solidFill>
              </a:rPr>
              <a:t>REFERENCES</a:t>
            </a:r>
            <a:endParaRPr lang="en-GB" sz="4000" dirty="0">
              <a:solidFill>
                <a:schemeClr val="bg1"/>
              </a:solidFill>
            </a:endParaRPr>
          </a:p>
        </p:txBody>
      </p:sp>
    </p:spTree>
    <p:extLst>
      <p:ext uri="{BB962C8B-B14F-4D97-AF65-F5344CB8AC3E}">
        <p14:creationId xmlns:p14="http://schemas.microsoft.com/office/powerpoint/2010/main" val="317815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A29D85-784E-26F4-648D-DE439F6BC881}"/>
              </a:ext>
            </a:extLst>
          </p:cNvPr>
          <p:cNvSpPr txBox="1"/>
          <p:nvPr/>
        </p:nvSpPr>
        <p:spPr>
          <a:xfrm>
            <a:off x="370114" y="544287"/>
            <a:ext cx="11299372" cy="6842899"/>
          </a:xfrm>
          <a:prstGeom prst="rect">
            <a:avLst/>
          </a:prstGeom>
          <a:noFill/>
        </p:spPr>
        <p:txBody>
          <a:bodyPr wrap="square">
            <a:spAutoFit/>
          </a:bodyPr>
          <a:lstStyle/>
          <a:p>
            <a:pPr algn="l">
              <a:spcAft>
                <a:spcPts val="750"/>
              </a:spcAft>
              <a:buNone/>
            </a:pPr>
            <a:r>
              <a:rPr lang="en-GB" b="0" i="0" dirty="0">
                <a:effectLst/>
                <a:latin typeface="Arial" panose="020B0604020202020204" pitchFamily="34" charset="0"/>
                <a:cs typeface="Arial" panose="020B0604020202020204" pitchFamily="34" charset="0"/>
              </a:rPr>
              <a:t>Eriksson, N.E. (1977). Diagnosis of Reaginic Allergy with House Dust, Animal Dander and Pollen Allergens in Adult Patients. </a:t>
            </a:r>
            <a:r>
              <a:rPr lang="en-GB" b="0" i="1" dirty="0">
                <a:effectLst/>
                <a:latin typeface="Arial" panose="020B0604020202020204" pitchFamily="34" charset="0"/>
                <a:cs typeface="Arial" panose="020B0604020202020204" pitchFamily="34" charset="0"/>
              </a:rPr>
              <a:t>International Archives of Allergy and Immunology</a:t>
            </a:r>
            <a:r>
              <a:rPr lang="en-GB" b="0" i="0" dirty="0">
                <a:effectLst/>
                <a:latin typeface="Arial" panose="020B0604020202020204" pitchFamily="34" charset="0"/>
                <a:cs typeface="Arial" panose="020B0604020202020204" pitchFamily="34" charset="0"/>
              </a:rPr>
              <a:t>, 53(4), pp.341–348.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://doi.org/10.1159/000231770.</a:t>
            </a:r>
          </a:p>
          <a:p>
            <a:br>
              <a:rPr lang="en-GB" dirty="0"/>
            </a:br>
            <a:r>
              <a:rPr lang="en-GB" dirty="0"/>
              <a:t>Fulkerson, P.C., Rothenberg, M.E. and Hogan, S.P. (2005). Building a better mouse model: experimental models of chronic asthma. </a:t>
            </a:r>
            <a:r>
              <a:rPr lang="en-GB" i="1" dirty="0"/>
              <a:t>Clinical &amp; Experimental Allergy</a:t>
            </a:r>
            <a:r>
              <a:rPr lang="en-GB" dirty="0"/>
              <a:t>, 35(10), pp.1251–1253. </a:t>
            </a:r>
            <a:r>
              <a:rPr lang="en-GB" dirty="0" err="1"/>
              <a:t>doi:https</a:t>
            </a:r>
            <a:r>
              <a:rPr lang="en-GB" dirty="0"/>
              <a:t>://doi.org/10.1111/j.1365-2222.2005.02354.x.</a:t>
            </a:r>
          </a:p>
          <a:p>
            <a:endParaRPr lang="en-GB" dirty="0"/>
          </a:p>
          <a:p>
            <a:r>
              <a:rPr lang="en-GB" dirty="0"/>
              <a:t>Kimmel, P.L. (2001). Psychosocial factors in dialysis patients. </a:t>
            </a:r>
            <a:r>
              <a:rPr lang="en-GB" i="1" dirty="0"/>
              <a:t>Kidney International</a:t>
            </a:r>
            <a:r>
              <a:rPr lang="en-GB" dirty="0"/>
              <a:t>, 59(4), pp.1599–1613. </a:t>
            </a:r>
            <a:r>
              <a:rPr lang="en-GB" dirty="0" err="1"/>
              <a:t>doi:https</a:t>
            </a:r>
            <a:r>
              <a:rPr lang="en-GB" dirty="0"/>
              <a:t>://doi.org/10.1046/j.1523-1755.2001.0590041599.x.</a:t>
            </a:r>
          </a:p>
          <a:p>
            <a:br>
              <a:rPr lang="en-GB" dirty="0"/>
            </a:br>
            <a:r>
              <a:rPr lang="en-US" dirty="0"/>
              <a:t>Prevalence, cost and impact of asthma in the UK. (1995). </a:t>
            </a:r>
            <a:r>
              <a:rPr lang="en-US" i="1" dirty="0" err="1"/>
              <a:t>PharmacoResources</a:t>
            </a:r>
            <a:r>
              <a:rPr lang="en-US" dirty="0"/>
              <a:t>, 36(1), pp.15–15. </a:t>
            </a:r>
            <a:r>
              <a:rPr lang="en-US" dirty="0" err="1"/>
              <a:t>doi:https</a:t>
            </a:r>
            <a:r>
              <a:rPr lang="en-US" dirty="0"/>
              <a:t>://doi.org/10.1007/bf03309784.</a:t>
            </a:r>
          </a:p>
          <a:p>
            <a:endParaRPr lang="en-US" dirty="0"/>
          </a:p>
          <a:p>
            <a:r>
              <a:rPr lang="en-GB" dirty="0"/>
              <a:t>Konstantina Papadopoulou and Gregory, I. (2023). Digital interventions to improve adherence to maintenance medication in asthma. </a:t>
            </a:r>
            <a:r>
              <a:rPr lang="en-GB" i="1" dirty="0"/>
              <a:t>Clinical &amp; Experimental Allergy</a:t>
            </a:r>
            <a:r>
              <a:rPr lang="en-GB" dirty="0"/>
              <a:t>, 53(6), pp.605–609. </a:t>
            </a:r>
            <a:r>
              <a:rPr lang="en-GB" dirty="0" err="1"/>
              <a:t>doi:https</a:t>
            </a:r>
            <a:r>
              <a:rPr lang="en-GB" dirty="0"/>
              <a:t>://doi.org/10.1111/cea.14351.</a:t>
            </a:r>
          </a:p>
          <a:p>
            <a:br>
              <a:rPr lang="en-GB" dirty="0"/>
            </a:br>
            <a:r>
              <a:rPr lang="en-US" dirty="0"/>
              <a:t>HEYLIN, M. (2004). EMPLOYMENT &amp; SALARY SURVEY. </a:t>
            </a:r>
            <a:r>
              <a:rPr lang="en-US" i="1" dirty="0"/>
              <a:t>Chemical &amp; Engineering News Archive</a:t>
            </a:r>
            <a:r>
              <a:rPr lang="en-US" dirty="0"/>
              <a:t>, 82(33), pp.26–34. </a:t>
            </a:r>
            <a:r>
              <a:rPr lang="en-US" dirty="0" err="1"/>
              <a:t>doi:https</a:t>
            </a:r>
            <a:r>
              <a:rPr lang="en-US" dirty="0"/>
              <a:t>://doi.org/10.1021/cen-v082n033.p026.</a:t>
            </a:r>
          </a:p>
          <a:p>
            <a:br>
              <a:rPr lang="en-US" dirty="0"/>
            </a:br>
            <a:br>
              <a:rPr lang="en-US" dirty="0"/>
            </a:br>
            <a:br>
              <a:rPr lang="en-GB" dirty="0"/>
            </a:br>
            <a:endParaRPr lang="en-GB" dirty="0"/>
          </a:p>
        </p:txBody>
      </p:sp>
    </p:spTree>
    <p:extLst>
      <p:ext uri="{BB962C8B-B14F-4D97-AF65-F5344CB8AC3E}">
        <p14:creationId xmlns:p14="http://schemas.microsoft.com/office/powerpoint/2010/main" val="3267550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36FA25-4D8D-C894-E7A2-AC4E960FF8BE}"/>
              </a:ext>
            </a:extLst>
          </p:cNvPr>
          <p:cNvSpPr txBox="1"/>
          <p:nvPr/>
        </p:nvSpPr>
        <p:spPr>
          <a:xfrm>
            <a:off x="370114" y="446315"/>
            <a:ext cx="11560629" cy="7396897"/>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Henry, H. (2020). Focus on asthma 1: the state of care for children and young people in the UK and globally. </a:t>
            </a:r>
            <a:r>
              <a:rPr lang="en-US" b="0" i="1" dirty="0">
                <a:effectLst/>
                <a:latin typeface="Arial" panose="020B0604020202020204" pitchFamily="34" charset="0"/>
                <a:cs typeface="Arial" panose="020B0604020202020204" pitchFamily="34" charset="0"/>
              </a:rPr>
              <a:t>Nursing Children and Young People</a:t>
            </a:r>
            <a:r>
              <a:rPr lang="en-US" b="0" i="0" dirty="0">
                <a:effectLst/>
                <a:latin typeface="Arial" panose="020B0604020202020204" pitchFamily="34" charset="0"/>
                <a:cs typeface="Arial" panose="020B0604020202020204" pitchFamily="34" charset="0"/>
              </a:rPr>
              <a:t>.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://doi.org/10.7748/ncyp.2020.e1327.</a:t>
            </a:r>
          </a:p>
          <a:p>
            <a:br>
              <a:rPr lang="en-US" dirty="0"/>
            </a:br>
            <a:r>
              <a:rPr lang="en-GB" dirty="0"/>
              <a:t>BASAGAÑA, X., SUNYER, J., ZOCK, J.-P., KOGEVINAS, M., URRUTIA, I., MALDONADO, JOSÉ A., ALMAR, E., PAYO, F. and ANTÓ, J. (2001). Incidence of Asthma and Its Determinants among Adults in Spain. </a:t>
            </a:r>
            <a:r>
              <a:rPr lang="en-GB" i="1" dirty="0"/>
              <a:t>American Journal of Respiratory and Critical Care Medicine</a:t>
            </a:r>
            <a:r>
              <a:rPr lang="en-GB" dirty="0"/>
              <a:t>, 164(7), pp.1133–1137. </a:t>
            </a:r>
            <a:r>
              <a:rPr lang="en-GB" dirty="0" err="1"/>
              <a:t>doi:https</a:t>
            </a:r>
            <a:r>
              <a:rPr lang="en-GB" dirty="0"/>
              <a:t>://doi.org/10.1164/ajrccm.164.7.2012143.</a:t>
            </a:r>
          </a:p>
          <a:p>
            <a:br>
              <a:rPr lang="en-GB" dirty="0"/>
            </a:br>
            <a:r>
              <a:rPr lang="en-GB" dirty="0"/>
              <a:t>Tual, S., Godard, P., Bousquet, J. and Annesi-Maesano, I. (2010). The decrease in asthma-related mortality in France. </a:t>
            </a:r>
            <a:r>
              <a:rPr lang="en-GB" i="1" dirty="0"/>
              <a:t>Revue des Maladies </a:t>
            </a:r>
            <a:r>
              <a:rPr lang="en-GB" i="1" dirty="0" err="1"/>
              <a:t>Respiratoires</a:t>
            </a:r>
            <a:r>
              <a:rPr lang="en-GB" dirty="0"/>
              <a:t>, 27(7), pp.e1–e5. </a:t>
            </a:r>
            <a:r>
              <a:rPr lang="en-GB" dirty="0" err="1"/>
              <a:t>doi:https</a:t>
            </a:r>
            <a:r>
              <a:rPr lang="en-GB" dirty="0"/>
              <a:t>://doi.org/10.1016/j.rmr.2009.12.004.</a:t>
            </a:r>
          </a:p>
          <a:p>
            <a:endParaRPr lang="en-GB" dirty="0"/>
          </a:p>
          <a:p>
            <a:r>
              <a:rPr lang="en-US" dirty="0"/>
              <a:t>Parnia, S., Brown, J.L. and Frew, A.J. (2002). The role of pollutants in allergic sensitization and the development of asthma. </a:t>
            </a:r>
            <a:r>
              <a:rPr lang="en-US" i="1" dirty="0"/>
              <a:t>Allergy</a:t>
            </a:r>
            <a:r>
              <a:rPr lang="en-US" dirty="0"/>
              <a:t>, 57(12), pp.1111–1117. </a:t>
            </a:r>
            <a:r>
              <a:rPr lang="en-US" dirty="0" err="1"/>
              <a:t>doi:https</a:t>
            </a:r>
            <a:r>
              <a:rPr lang="en-US" dirty="0"/>
              <a:t>://doi.org/10.1034/j.1398-9995.2002.02167.x.</a:t>
            </a:r>
          </a:p>
          <a:p>
            <a:br>
              <a:rPr lang="en-US" dirty="0"/>
            </a:br>
            <a:r>
              <a:rPr lang="en-GB" dirty="0" err="1"/>
              <a:t>Ciprandi</a:t>
            </a:r>
            <a:r>
              <a:rPr lang="en-GB" dirty="0"/>
              <a:t>, G., Gallo, F. and </a:t>
            </a:r>
            <a:r>
              <a:rPr lang="en-GB" dirty="0" err="1"/>
              <a:t>Ricciardolo</a:t>
            </a:r>
            <a:r>
              <a:rPr lang="en-GB" dirty="0"/>
              <a:t>, F.L.M. (2017). Uncontrolled asthma: A real-life experience. </a:t>
            </a:r>
            <a:r>
              <a:rPr lang="en-GB" i="1" dirty="0"/>
              <a:t>Allergy and Asthma Proceedings</a:t>
            </a:r>
            <a:r>
              <a:rPr lang="en-GB" dirty="0"/>
              <a:t>, 38(1), pp.1–2. </a:t>
            </a:r>
            <a:r>
              <a:rPr lang="en-GB" dirty="0" err="1"/>
              <a:t>doi:https</a:t>
            </a:r>
            <a:r>
              <a:rPr lang="en-GB" dirty="0"/>
              <a:t>://doi.org/10.2500/aap.2017.38.4019.</a:t>
            </a:r>
          </a:p>
          <a:p>
            <a:br>
              <a:rPr lang="en-GB" dirty="0"/>
            </a:br>
            <a:r>
              <a:rPr lang="en-US" dirty="0"/>
              <a:t>Miss Paull and Tutor, S. (1940). Reminiscences of the Early Days of the War &amp; of Thirty Days in the Blind School Hospital. </a:t>
            </a:r>
            <a:r>
              <a:rPr lang="en-US" i="1" dirty="0"/>
              <a:t>Nursing Journal of India</a:t>
            </a:r>
            <a:r>
              <a:rPr lang="en-US" dirty="0"/>
              <a:t>, XXXI(06), pp.573–576. </a:t>
            </a:r>
            <a:r>
              <a:rPr lang="en-US" dirty="0" err="1"/>
              <a:t>doi:https</a:t>
            </a:r>
            <a:r>
              <a:rPr lang="en-US" dirty="0"/>
              <a:t>://doi.org/10.48029/nji.1940.xxxi601.</a:t>
            </a:r>
          </a:p>
          <a:p>
            <a:endParaRPr lang="en-US" dirty="0"/>
          </a:p>
          <a:p>
            <a:r>
              <a:rPr lang="en-US" dirty="0"/>
              <a:t>Samad, R. (2016). Basic survey method according to World Health Organization (WHO). </a:t>
            </a:r>
            <a:r>
              <a:rPr lang="en-US" i="1" dirty="0"/>
              <a:t>Journal of </a:t>
            </a:r>
            <a:r>
              <a:rPr lang="en-US" i="1" dirty="0" err="1"/>
              <a:t>Dentomaxillofacial</a:t>
            </a:r>
            <a:r>
              <a:rPr lang="en-US" i="1" dirty="0"/>
              <a:t> Science</a:t>
            </a:r>
            <a:r>
              <a:rPr lang="en-US" dirty="0"/>
              <a:t>, 1(1), p.108. </a:t>
            </a:r>
            <a:r>
              <a:rPr lang="en-US" dirty="0" err="1"/>
              <a:t>doi:https</a:t>
            </a:r>
            <a:r>
              <a:rPr lang="en-US" dirty="0"/>
              <a:t>://doi.org/10.15562/jdmfs.v1i1.48.</a:t>
            </a:r>
          </a:p>
          <a:p>
            <a:br>
              <a:rPr lang="en-US" dirty="0"/>
            </a:br>
            <a:br>
              <a:rPr lang="en-US" dirty="0"/>
            </a:br>
            <a:br>
              <a:rPr lang="en-GB" dirty="0"/>
            </a:br>
            <a:endParaRPr lang="en-GB" dirty="0"/>
          </a:p>
        </p:txBody>
      </p:sp>
    </p:spTree>
    <p:extLst>
      <p:ext uri="{BB962C8B-B14F-4D97-AF65-F5344CB8AC3E}">
        <p14:creationId xmlns:p14="http://schemas.microsoft.com/office/powerpoint/2010/main" val="647695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E52E2A-AF57-9C09-079E-777ACDC03569}"/>
              </a:ext>
            </a:extLst>
          </p:cNvPr>
          <p:cNvSpPr txBox="1"/>
          <p:nvPr/>
        </p:nvSpPr>
        <p:spPr>
          <a:xfrm>
            <a:off x="97971" y="97972"/>
            <a:ext cx="11680371" cy="7673896"/>
          </a:xfrm>
          <a:prstGeom prst="rect">
            <a:avLst/>
          </a:prstGeom>
          <a:noFill/>
        </p:spPr>
        <p:txBody>
          <a:bodyPr wrap="square">
            <a:spAutoFit/>
          </a:bodyPr>
          <a:lstStyle/>
          <a:p>
            <a:pPr algn="l">
              <a:spcAft>
                <a:spcPts val="750"/>
              </a:spcAft>
              <a:buNone/>
            </a:pPr>
            <a:r>
              <a:rPr lang="en-GB" b="0" i="0" dirty="0">
                <a:effectLst/>
                <a:latin typeface="Arial" panose="020B0604020202020204" pitchFamily="34" charset="0"/>
                <a:cs typeface="Arial" panose="020B0604020202020204" pitchFamily="34" charset="0"/>
              </a:rPr>
              <a:t>Nyenhuis, S., Cramer, E., Grande, M., Huntington-Moskos, L., Krueger, K., Bimbi, O., Polivka, B. and </a:t>
            </a:r>
            <a:r>
              <a:rPr lang="en-GB" b="0" i="0" dirty="0" err="1">
                <a:effectLst/>
                <a:latin typeface="Arial" panose="020B0604020202020204" pitchFamily="34" charset="0"/>
                <a:cs typeface="Arial" panose="020B0604020202020204" pitchFamily="34" charset="0"/>
              </a:rPr>
              <a:t>Eldeirawi</a:t>
            </a:r>
            <a:r>
              <a:rPr lang="en-GB" b="0" i="0" dirty="0">
                <a:effectLst/>
                <a:latin typeface="Arial" panose="020B0604020202020204" pitchFamily="34" charset="0"/>
                <a:cs typeface="Arial" panose="020B0604020202020204" pitchFamily="34" charset="0"/>
              </a:rPr>
              <a:t>, K. (2022). Utilizing Real-time Technology to Assess the Impact of Home Environmental Exposures on Asthma Symptoms: Protocol for an Observational Pilot Study. </a:t>
            </a:r>
            <a:r>
              <a:rPr lang="en-GB" b="0" i="1" dirty="0">
                <a:effectLst/>
                <a:latin typeface="Arial" panose="020B0604020202020204" pitchFamily="34" charset="0"/>
                <a:cs typeface="Arial" panose="020B0604020202020204" pitchFamily="34" charset="0"/>
              </a:rPr>
              <a:t>JMIR Research Protocols</a:t>
            </a:r>
            <a:r>
              <a:rPr lang="en-GB" b="0" i="0" dirty="0">
                <a:effectLst/>
                <a:latin typeface="Arial" panose="020B0604020202020204" pitchFamily="34" charset="0"/>
                <a:cs typeface="Arial" panose="020B0604020202020204" pitchFamily="34" charset="0"/>
              </a:rPr>
              <a:t>, 11(8), p.e39887.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://doi.org/10.2196/39887.</a:t>
            </a:r>
          </a:p>
          <a:p>
            <a:br>
              <a:rPr lang="en-GB" dirty="0"/>
            </a:br>
            <a:r>
              <a:rPr lang="en-GB" dirty="0"/>
              <a:t>Kovach, R.P., Muhlfeld, C.C., Al-</a:t>
            </a:r>
            <a:r>
              <a:rPr lang="en-GB" dirty="0" err="1"/>
              <a:t>Chokhachy</a:t>
            </a:r>
            <a:r>
              <a:rPr lang="en-GB" dirty="0"/>
              <a:t>, R., Dunham, J.B., Letcher, B.H. and Kershner, J.L. (2015). Impacts of climatic variation on trout: a global synthesis and path forward. 26(2), pp.135–151. </a:t>
            </a:r>
            <a:r>
              <a:rPr lang="en-GB" dirty="0" err="1"/>
              <a:t>doi:https</a:t>
            </a:r>
            <a:r>
              <a:rPr lang="en-GB" dirty="0"/>
              <a:t>://doi.org/10.1007/s11160-015-9414-x.</a:t>
            </a:r>
          </a:p>
          <a:p>
            <a:br>
              <a:rPr lang="en-GB" dirty="0"/>
            </a:br>
            <a:r>
              <a:rPr lang="en-US" dirty="0"/>
              <a:t>Li, S.-T.T. (2014). In children with acute asthma, what are the effects of combined inhaled anticholinergics and short-acting beta2-agonists as initial treatment? </a:t>
            </a:r>
            <a:r>
              <a:rPr lang="en-US" i="1" dirty="0"/>
              <a:t>Cochrane Clinical Answers</a:t>
            </a:r>
            <a:r>
              <a:rPr lang="en-US" dirty="0"/>
              <a:t>. </a:t>
            </a:r>
            <a:r>
              <a:rPr lang="en-US" dirty="0" err="1"/>
              <a:t>doi:https</a:t>
            </a:r>
            <a:r>
              <a:rPr lang="en-US" dirty="0"/>
              <a:t>://doi.org/10.1002/cca.268.</a:t>
            </a:r>
          </a:p>
          <a:p>
            <a:br>
              <a:rPr lang="en-US" dirty="0"/>
            </a:br>
            <a:r>
              <a:rPr lang="en-GB" dirty="0"/>
              <a:t>Kirkland, S.W., Cross, E., Campbell, S., Villa-Roel, C. and Rowe, B.H. (2017). Intramuscular versus oral corticosteroids to reduce relapses following discharge from the emergency department for acute asthma. </a:t>
            </a:r>
            <a:r>
              <a:rPr lang="en-GB" i="1" dirty="0"/>
              <a:t>Cochrane Database of Systematic Reviews</a:t>
            </a:r>
            <a:r>
              <a:rPr lang="en-GB" dirty="0"/>
              <a:t>. </a:t>
            </a:r>
            <a:r>
              <a:rPr lang="en-GB" dirty="0" err="1"/>
              <a:t>doi:https</a:t>
            </a:r>
            <a:r>
              <a:rPr lang="en-GB" dirty="0"/>
              <a:t>://doi.org/10.1002/14651858.cd012629.</a:t>
            </a:r>
          </a:p>
          <a:p>
            <a:br>
              <a:rPr lang="en-GB" dirty="0"/>
            </a:br>
            <a:r>
              <a:rPr lang="en-GB" dirty="0"/>
              <a:t>McCormick, M.J. (2010). Asthma update. </a:t>
            </a:r>
            <a:r>
              <a:rPr lang="en-GB" i="1" dirty="0"/>
              <a:t>Nursing Made Incredibly Easy!</a:t>
            </a:r>
            <a:r>
              <a:rPr lang="en-GB" dirty="0"/>
              <a:t>, 8(2), pp.43–51. </a:t>
            </a:r>
            <a:r>
              <a:rPr lang="en-GB" dirty="0" err="1"/>
              <a:t>doi:https</a:t>
            </a:r>
            <a:r>
              <a:rPr lang="en-GB" dirty="0"/>
              <a:t>://doi.org/10.1097/01.nme.0000368750.29547.d3.</a:t>
            </a:r>
          </a:p>
          <a:p>
            <a:br>
              <a:rPr lang="en-GB" dirty="0"/>
            </a:br>
            <a:r>
              <a:rPr lang="en-US" dirty="0"/>
              <a:t>Wolfson, W. (2005). Biotechnology May Help Thwart Malaria. </a:t>
            </a:r>
            <a:r>
              <a:rPr lang="en-US" i="1" dirty="0"/>
              <a:t>Chemistry &amp; Biology</a:t>
            </a:r>
            <a:r>
              <a:rPr lang="en-US" dirty="0"/>
              <a:t>, [online] 12(12), pp.1253–1254. </a:t>
            </a:r>
            <a:r>
              <a:rPr lang="en-US" dirty="0" err="1"/>
              <a:t>doi:https</a:t>
            </a:r>
            <a:r>
              <a:rPr lang="en-US" dirty="0"/>
              <a:t>://doi.org/10.1016/j.chembiol.2005.12.001.</a:t>
            </a:r>
          </a:p>
          <a:p>
            <a:endParaRPr lang="en-US" dirty="0"/>
          </a:p>
          <a:p>
            <a:r>
              <a:rPr lang="en-US" dirty="0"/>
              <a:t>Guill, M.F. (2004). Asthma Update. </a:t>
            </a:r>
            <a:r>
              <a:rPr lang="en-US" i="1" dirty="0"/>
              <a:t>Pediatrics In Review</a:t>
            </a:r>
            <a:r>
              <a:rPr lang="en-US" dirty="0"/>
              <a:t>, 25(9), pp.299–305. </a:t>
            </a:r>
            <a:r>
              <a:rPr lang="en-US" dirty="0" err="1"/>
              <a:t>doi:https</a:t>
            </a:r>
            <a:r>
              <a:rPr lang="en-US" dirty="0"/>
              <a:t>://doi.org/10.1542/pir.25.9.299.</a:t>
            </a:r>
          </a:p>
          <a:p>
            <a:br>
              <a:rPr lang="en-US" dirty="0"/>
            </a:br>
            <a:br>
              <a:rPr lang="en-US" dirty="0"/>
            </a:br>
            <a:endParaRPr lang="en-GB" dirty="0"/>
          </a:p>
        </p:txBody>
      </p:sp>
    </p:spTree>
    <p:extLst>
      <p:ext uri="{BB962C8B-B14F-4D97-AF65-F5344CB8AC3E}">
        <p14:creationId xmlns:p14="http://schemas.microsoft.com/office/powerpoint/2010/main" val="958410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D9CF02-785C-A154-B147-E097B0E7E098}"/>
              </a:ext>
            </a:extLst>
          </p:cNvPr>
          <p:cNvSpPr txBox="1"/>
          <p:nvPr/>
        </p:nvSpPr>
        <p:spPr>
          <a:xfrm>
            <a:off x="370114" y="381000"/>
            <a:ext cx="11593286" cy="1025922"/>
          </a:xfrm>
          <a:prstGeom prst="rect">
            <a:avLst/>
          </a:prstGeom>
          <a:noFill/>
        </p:spPr>
        <p:txBody>
          <a:bodyPr wrap="square">
            <a:spAutoFit/>
          </a:bodyPr>
          <a:lstStyle/>
          <a:p>
            <a:pPr algn="l">
              <a:spcAft>
                <a:spcPts val="750"/>
              </a:spcAft>
              <a:buNone/>
            </a:pPr>
            <a:r>
              <a:rPr lang="en-US" b="0" i="0" dirty="0">
                <a:solidFill>
                  <a:srgbClr val="2C3E50"/>
                </a:solidFill>
                <a:effectLst/>
                <a:latin typeface="Calibri" panose="020F0502020204030204" pitchFamily="34" charset="0"/>
              </a:rPr>
              <a:t>.</a:t>
            </a:r>
          </a:p>
          <a:p>
            <a:pPr>
              <a:buNone/>
            </a:pPr>
            <a:br>
              <a:rPr lang="en-US" dirty="0"/>
            </a:br>
            <a:endParaRPr lang="en-GB" dirty="0"/>
          </a:p>
        </p:txBody>
      </p:sp>
      <p:sp>
        <p:nvSpPr>
          <p:cNvPr id="5" name="TextBox 4">
            <a:extLst>
              <a:ext uri="{FF2B5EF4-FFF2-40B4-BE49-F238E27FC236}">
                <a16:creationId xmlns:a16="http://schemas.microsoft.com/office/drawing/2014/main" id="{8FD07313-F940-3152-86AE-B6DA18481834}"/>
              </a:ext>
            </a:extLst>
          </p:cNvPr>
          <p:cNvSpPr txBox="1"/>
          <p:nvPr/>
        </p:nvSpPr>
        <p:spPr>
          <a:xfrm>
            <a:off x="152400" y="381000"/>
            <a:ext cx="11898086" cy="6668492"/>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Nelson, H.S. (2001). Advair: Combination treatment with fluticasone propionate/salmeterol in the treatment of asthma. </a:t>
            </a:r>
            <a:r>
              <a:rPr lang="en-US" b="0" i="1" dirty="0">
                <a:effectLst/>
                <a:latin typeface="Arial" panose="020B0604020202020204" pitchFamily="34" charset="0"/>
                <a:cs typeface="Arial" panose="020B0604020202020204" pitchFamily="34" charset="0"/>
              </a:rPr>
              <a:t>Journal of Allergy and Clinical Immunology</a:t>
            </a:r>
            <a:r>
              <a:rPr lang="en-US" b="0" i="0" dirty="0">
                <a:effectLst/>
                <a:latin typeface="Arial" panose="020B0604020202020204" pitchFamily="34" charset="0"/>
                <a:cs typeface="Arial" panose="020B0604020202020204" pitchFamily="34" charset="0"/>
              </a:rPr>
              <a:t>, [online] 107(2), pp.397–416.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://doi.org/10.1067/mai.2001.112939.</a:t>
            </a:r>
          </a:p>
          <a:p>
            <a:pPr algn="l">
              <a:spcAft>
                <a:spcPts val="750"/>
              </a:spcAft>
              <a:buNone/>
            </a:pPr>
            <a:endParaRPr lang="en-US" b="0" i="0" dirty="0">
              <a:effectLst/>
              <a:latin typeface="Calibri" panose="020F0502020204030204" pitchFamily="34" charset="0"/>
            </a:endParaRPr>
          </a:p>
          <a:p>
            <a:r>
              <a:rPr lang="en-GB" dirty="0"/>
              <a:t>Den UIJL, I.E.M., MAUSER BUNSCHOTEN, E.P., ROOSENDAAL, G., SCHUTGENS, R.E.G., BIESMA, D.H., GROBBEE, D.E. and FISCHER, K. (2011). Clinical severity of haemophilia A: does the classification of the 1950s still stand? </a:t>
            </a:r>
            <a:r>
              <a:rPr lang="en-GB" i="1" dirty="0"/>
              <a:t>Haemophilia</a:t>
            </a:r>
            <a:r>
              <a:rPr lang="en-GB" dirty="0"/>
              <a:t>, 17(6), pp.849–853. </a:t>
            </a:r>
            <a:r>
              <a:rPr lang="en-GB" dirty="0" err="1"/>
              <a:t>doi:https</a:t>
            </a:r>
            <a:r>
              <a:rPr lang="en-GB" dirty="0"/>
              <a:t>://doi.org/10.1111/j.1365-2516.2011.02539.x.</a:t>
            </a:r>
          </a:p>
          <a:p>
            <a:br>
              <a:rPr lang="en-GB" dirty="0"/>
            </a:br>
            <a:r>
              <a:rPr lang="en-US" dirty="0"/>
              <a:t>Goldman, S. (1999). Pharmacologic treatment of congestive heart failure. </a:t>
            </a:r>
            <a:r>
              <a:rPr lang="en-US" i="1" dirty="0"/>
              <a:t>Coronary Artery Disease</a:t>
            </a:r>
            <a:r>
              <a:rPr lang="en-US" dirty="0"/>
              <a:t>, 10(6), pp.351–352. </a:t>
            </a:r>
            <a:r>
              <a:rPr lang="en-US" dirty="0" err="1"/>
              <a:t>doi:https</a:t>
            </a:r>
            <a:r>
              <a:rPr lang="en-US" dirty="0"/>
              <a:t>://doi.org/10.1097/00019501-199909000-00001.</a:t>
            </a:r>
          </a:p>
          <a:p>
            <a:br>
              <a:rPr lang="en-US" dirty="0"/>
            </a:br>
            <a:r>
              <a:rPr lang="en-GB" dirty="0"/>
              <a:t>Salahudeen, A.A., Choi, S.S., Rustagi, A., Zhu, J., van </a:t>
            </a:r>
            <a:r>
              <a:rPr lang="en-GB" dirty="0" err="1"/>
              <a:t>Unen</a:t>
            </a:r>
            <a:r>
              <a:rPr lang="en-GB" dirty="0"/>
              <a:t>, V., de la O, S.M., Flynn, R.A., </a:t>
            </a:r>
            <a:r>
              <a:rPr lang="en-GB" dirty="0" err="1"/>
              <a:t>Margalef-Català</a:t>
            </a:r>
            <a:r>
              <a:rPr lang="en-GB" dirty="0"/>
              <a:t>, M., Santos, A.J.M., Ju, J., Batish, A., Usui, T., Zheng, G.X.Y., Edwards, C.E., Wagar, L.E., Luca, V., </a:t>
            </a:r>
            <a:r>
              <a:rPr lang="en-GB" dirty="0" err="1"/>
              <a:t>Anchang</a:t>
            </a:r>
            <a:r>
              <a:rPr lang="en-GB" dirty="0"/>
              <a:t>, B., Nagendran, M., Nguyen, K. and Hart, D.J. (2020). Progenitor identification and SARS-CoV-2 infection in human distal lung organoids. </a:t>
            </a:r>
            <a:r>
              <a:rPr lang="en-GB" i="1" dirty="0"/>
              <a:t>Nature</a:t>
            </a:r>
            <a:r>
              <a:rPr lang="en-GB" dirty="0"/>
              <a:t>, [online] 588(7839), pp.670–675. </a:t>
            </a:r>
            <a:r>
              <a:rPr lang="en-GB" dirty="0" err="1"/>
              <a:t>doi:https</a:t>
            </a:r>
            <a:r>
              <a:rPr lang="en-GB" dirty="0"/>
              <a:t>://doi.org/10.1038/s41586-020-3014-1.</a:t>
            </a:r>
          </a:p>
          <a:p>
            <a:br>
              <a:rPr lang="en-GB" dirty="0"/>
            </a:br>
            <a:r>
              <a:rPr lang="en-US" dirty="0"/>
              <a:t>Von Korff, M. and Simon, G. (1996). The Relationship Between Pain and Depression. </a:t>
            </a:r>
            <a:r>
              <a:rPr lang="en-US" i="1" dirty="0"/>
              <a:t>British Journal of Psychiatry</a:t>
            </a:r>
            <a:r>
              <a:rPr lang="en-US" dirty="0"/>
              <a:t>, 168(S30), pp.101–108. </a:t>
            </a:r>
            <a:r>
              <a:rPr lang="en-US" dirty="0" err="1"/>
              <a:t>doi:https</a:t>
            </a:r>
            <a:r>
              <a:rPr lang="en-US" dirty="0"/>
              <a:t>://doi.org/10.1192/s0007125000298474.</a:t>
            </a:r>
          </a:p>
          <a:p>
            <a:br>
              <a:rPr lang="en-US" dirty="0"/>
            </a:br>
            <a:r>
              <a:rPr lang="en-US" dirty="0"/>
              <a:t>Link, H. (2014). Pediatric Asthma in a Nutshell. 35(7), pp.287–298. </a:t>
            </a:r>
            <a:r>
              <a:rPr lang="en-US" dirty="0" err="1"/>
              <a:t>doi:https</a:t>
            </a:r>
            <a:r>
              <a:rPr lang="en-US" dirty="0"/>
              <a:t>://doi.org/10.1542/pir.35.7.287.</a:t>
            </a:r>
          </a:p>
          <a:p>
            <a:br>
              <a:rPr lang="en-US" dirty="0"/>
            </a:br>
            <a:br>
              <a:rPr lang="en-US" dirty="0"/>
            </a:br>
            <a:endParaRPr lang="en-GB" dirty="0"/>
          </a:p>
        </p:txBody>
      </p:sp>
    </p:spTree>
    <p:extLst>
      <p:ext uri="{BB962C8B-B14F-4D97-AF65-F5344CB8AC3E}">
        <p14:creationId xmlns:p14="http://schemas.microsoft.com/office/powerpoint/2010/main" val="2267582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B55417-2792-2777-E133-21444D4E4B32}"/>
              </a:ext>
            </a:extLst>
          </p:cNvPr>
          <p:cNvSpPr txBox="1"/>
          <p:nvPr/>
        </p:nvSpPr>
        <p:spPr>
          <a:xfrm>
            <a:off x="152399" y="87086"/>
            <a:ext cx="11517086" cy="6565900"/>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Grimard, F. and Parent, D. (2007). Education and smoking: Were Vietnam war draft avoiders also more likely to avoid smoking? </a:t>
            </a:r>
            <a:r>
              <a:rPr lang="en-US" b="0" i="1" dirty="0">
                <a:effectLst/>
                <a:latin typeface="Arial" panose="020B0604020202020204" pitchFamily="34" charset="0"/>
                <a:cs typeface="Arial" panose="020B0604020202020204" pitchFamily="34" charset="0"/>
              </a:rPr>
              <a:t>Journal of Health Economics</a:t>
            </a:r>
            <a:r>
              <a:rPr lang="en-US" b="0" i="0" dirty="0">
                <a:effectLst/>
                <a:latin typeface="Arial" panose="020B0604020202020204" pitchFamily="34" charset="0"/>
                <a:cs typeface="Arial" panose="020B0604020202020204" pitchFamily="34" charset="0"/>
              </a:rPr>
              <a:t>, 26(5), pp.896–926.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://doi.org/10.1016/j.jhealeco.2007.03.004.</a:t>
            </a:r>
          </a:p>
          <a:p>
            <a:pPr>
              <a:buNone/>
            </a:pPr>
            <a:endParaRPr lang="en-US" dirty="0"/>
          </a:p>
          <a:p>
            <a:r>
              <a:rPr lang="en-US" dirty="0" err="1"/>
              <a:t>Carslaw</a:t>
            </a:r>
            <a:r>
              <a:rPr lang="en-US" dirty="0"/>
              <a:t>, N. and Shaw, D. (2022). Modification of cleaning product formulations could improve indoor air quality. </a:t>
            </a:r>
            <a:r>
              <a:rPr lang="en-US" i="1" dirty="0"/>
              <a:t>Indoor Air</a:t>
            </a:r>
            <a:r>
              <a:rPr lang="en-US" dirty="0"/>
              <a:t>, 32(3). </a:t>
            </a:r>
            <a:r>
              <a:rPr lang="en-US" dirty="0" err="1"/>
              <a:t>doi:https</a:t>
            </a:r>
            <a:r>
              <a:rPr lang="en-US" dirty="0"/>
              <a:t>://doi.org/10.1111/ina.13021.</a:t>
            </a:r>
          </a:p>
          <a:p>
            <a:br>
              <a:rPr lang="en-US" dirty="0"/>
            </a:br>
            <a:r>
              <a:rPr lang="en-US" dirty="0"/>
              <a:t>TITLEY, J. (1963). ALWAYS VERIFY YOUR REFERENCES. </a:t>
            </a:r>
            <a:r>
              <a:rPr lang="en-US" i="1" dirty="0"/>
              <a:t>The Journal of Trauma: Injury, Infection, and Critical Care</a:t>
            </a:r>
            <a:r>
              <a:rPr lang="en-US" dirty="0"/>
              <a:t>, 3(6), pp.593–595. </a:t>
            </a:r>
            <a:r>
              <a:rPr lang="en-US" dirty="0" err="1"/>
              <a:t>doi:https</a:t>
            </a:r>
            <a:r>
              <a:rPr lang="en-US" dirty="0"/>
              <a:t>://doi.org/10.1097/00005373-196311000-00010.</a:t>
            </a:r>
          </a:p>
          <a:p>
            <a:br>
              <a:rPr lang="en-US" dirty="0"/>
            </a:br>
            <a:r>
              <a:rPr lang="en-US" dirty="0" err="1"/>
              <a:t>Hassmiller</a:t>
            </a:r>
            <a:r>
              <a:rPr lang="en-US" dirty="0"/>
              <a:t>, S.B. and Wakefield, M.K. (2022). The future of nursing 2020–2030: Charting a path to achieve health equity. </a:t>
            </a:r>
            <a:r>
              <a:rPr lang="en-US" i="1" dirty="0"/>
              <a:t>Nursing Outlook</a:t>
            </a:r>
            <a:r>
              <a:rPr lang="en-US" dirty="0"/>
              <a:t>, [online] 70(6), pp.S1–S9. </a:t>
            </a:r>
            <a:r>
              <a:rPr lang="en-US" dirty="0" err="1"/>
              <a:t>doi:https</a:t>
            </a:r>
            <a:r>
              <a:rPr lang="en-US" dirty="0"/>
              <a:t>://doi.org/10.1016/j.outlook.2022.05.013.</a:t>
            </a:r>
          </a:p>
          <a:p>
            <a:br>
              <a:rPr lang="en-US" dirty="0"/>
            </a:br>
            <a:r>
              <a:rPr lang="en-US" dirty="0"/>
              <a:t>Cardenas, D. (2023). Nutritional care ethics: A time for reflection. </a:t>
            </a:r>
            <a:r>
              <a:rPr lang="en-US" i="1" dirty="0"/>
              <a:t>Clinical Nutrition Open Science</a:t>
            </a:r>
            <a:r>
              <a:rPr lang="en-US" dirty="0"/>
              <a:t>, [online] 51, pp.67–71. </a:t>
            </a:r>
            <a:r>
              <a:rPr lang="en-US" dirty="0" err="1"/>
              <a:t>doi:https</a:t>
            </a:r>
            <a:r>
              <a:rPr lang="en-US" dirty="0"/>
              <a:t>://doi.org/10.1016/j.nutos.2023.08.009.</a:t>
            </a:r>
          </a:p>
          <a:p>
            <a:br>
              <a:rPr lang="en-US" dirty="0"/>
            </a:br>
            <a:r>
              <a:rPr lang="en-US" dirty="0"/>
              <a:t>Thelen, M. (2005). End-of-Life Decision Making in Intensive Care. </a:t>
            </a:r>
            <a:r>
              <a:rPr lang="en-US" i="1" dirty="0"/>
              <a:t>Critical Care Nurse</a:t>
            </a:r>
            <a:r>
              <a:rPr lang="en-US" dirty="0"/>
              <a:t>, 25(6), pp.28–37. </a:t>
            </a:r>
            <a:r>
              <a:rPr lang="en-US" dirty="0" err="1"/>
              <a:t>doi:https</a:t>
            </a:r>
            <a:r>
              <a:rPr lang="en-US" dirty="0"/>
              <a:t>://doi.org/10.4037/ccn2005.25.6.28.</a:t>
            </a:r>
          </a:p>
          <a:p>
            <a:br>
              <a:rPr lang="en-US" dirty="0"/>
            </a:br>
            <a:r>
              <a:rPr lang="en-US" dirty="0"/>
              <a:t>Li, A.-T. (2013). Teamwork Climate and Patient Safety Attitudes. </a:t>
            </a:r>
            <a:r>
              <a:rPr lang="en-US" i="1" dirty="0"/>
              <a:t>Journal of Nursing Care Quality</a:t>
            </a:r>
            <a:r>
              <a:rPr lang="en-US" dirty="0"/>
              <a:t>, 28(1), pp.60–67. </a:t>
            </a:r>
            <a:r>
              <a:rPr lang="en-US" dirty="0" err="1"/>
              <a:t>doi:https</a:t>
            </a:r>
            <a:r>
              <a:rPr lang="en-US" dirty="0"/>
              <a:t>://doi.org/10.1097/ncq.0b013e318262ac45.</a:t>
            </a:r>
          </a:p>
          <a:p>
            <a:br>
              <a:rPr lang="en-US" dirty="0"/>
            </a:br>
            <a:endParaRPr lang="en-GB" dirty="0"/>
          </a:p>
        </p:txBody>
      </p:sp>
    </p:spTree>
    <p:extLst>
      <p:ext uri="{BB962C8B-B14F-4D97-AF65-F5344CB8AC3E}">
        <p14:creationId xmlns:p14="http://schemas.microsoft.com/office/powerpoint/2010/main" val="773504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3DF284-DDBC-A519-84B6-A5D05EECBF8C}"/>
              </a:ext>
            </a:extLst>
          </p:cNvPr>
          <p:cNvSpPr txBox="1"/>
          <p:nvPr/>
        </p:nvSpPr>
        <p:spPr>
          <a:xfrm>
            <a:off x="195943" y="141515"/>
            <a:ext cx="11440886" cy="6740307"/>
          </a:xfrm>
          <a:prstGeom prst="rect">
            <a:avLst/>
          </a:prstGeom>
          <a:noFill/>
        </p:spPr>
        <p:txBody>
          <a:bodyPr wrap="square">
            <a:spAutoFit/>
          </a:bodyPr>
          <a:lstStyle/>
          <a:p>
            <a:r>
              <a:rPr lang="en-US" dirty="0"/>
              <a:t>Apostolidis, P., Liu, X., Erkens, S. and Scarpas, A. (2019). Evaluation of epoxy modification in bitumen. </a:t>
            </a:r>
            <a:r>
              <a:rPr lang="en-US" i="1" dirty="0"/>
              <a:t>Construction and Building Materials</a:t>
            </a:r>
            <a:r>
              <a:rPr lang="en-US" dirty="0"/>
              <a:t>, 208, pp.361–368. </a:t>
            </a:r>
            <a:r>
              <a:rPr lang="en-US" dirty="0" err="1"/>
              <a:t>doi:https</a:t>
            </a:r>
            <a:r>
              <a:rPr lang="en-US" dirty="0"/>
              <a:t>://doi.org/10.1016/j.conbuildmat.2019.03.013.</a:t>
            </a:r>
          </a:p>
          <a:p>
            <a:pPr>
              <a:buNone/>
            </a:pPr>
            <a:endParaRPr lang="en-US" dirty="0"/>
          </a:p>
          <a:p>
            <a:r>
              <a:rPr lang="en-US" dirty="0"/>
              <a:t>Venema, C., Patterson, C. and Venema, C.M. (2010). Feline Asthma: What’s New and where might Clinical Practice be Heading? </a:t>
            </a:r>
            <a:r>
              <a:rPr lang="en-US" i="1" dirty="0"/>
              <a:t>Journal of Feline Medicine and Surgery</a:t>
            </a:r>
            <a:r>
              <a:rPr lang="en-US" dirty="0"/>
              <a:t>, 12(9), pp.681–692. </a:t>
            </a:r>
            <a:r>
              <a:rPr lang="en-US" dirty="0" err="1"/>
              <a:t>doi:https</a:t>
            </a:r>
            <a:r>
              <a:rPr lang="en-US" dirty="0"/>
              <a:t>://doi.org/10.1016/j.jfms.2010.07.012.</a:t>
            </a:r>
          </a:p>
          <a:p>
            <a:br>
              <a:rPr lang="en-US" dirty="0"/>
            </a:br>
            <a:r>
              <a:rPr lang="en-GB" dirty="0" err="1"/>
              <a:t>Osarumwense</a:t>
            </a:r>
            <a:r>
              <a:rPr lang="en-GB" dirty="0"/>
              <a:t> Peter </a:t>
            </a:r>
            <a:r>
              <a:rPr lang="en-GB" dirty="0" err="1"/>
              <a:t>Osarodion</a:t>
            </a:r>
            <a:r>
              <a:rPr lang="en-GB" dirty="0"/>
              <a:t> (2020). Asthma symptoms, Diagnosis, Management &amp; Treatment. </a:t>
            </a:r>
            <a:r>
              <a:rPr lang="en-GB" i="1" dirty="0"/>
              <a:t>Archives of General Internal Medicine</a:t>
            </a:r>
            <a:r>
              <a:rPr lang="en-GB" dirty="0"/>
              <a:t>, 4(5), pp.1–2.</a:t>
            </a:r>
          </a:p>
          <a:p>
            <a:br>
              <a:rPr lang="en-GB" dirty="0"/>
            </a:br>
            <a:r>
              <a:rPr lang="en-US" dirty="0"/>
              <a:t>Ramsay, C. (2003). Acute exacerbation of asthma in adults. </a:t>
            </a:r>
            <a:r>
              <a:rPr lang="en-US" i="1" dirty="0"/>
              <a:t>Acute Medicine Journal</a:t>
            </a:r>
            <a:r>
              <a:rPr lang="en-US" dirty="0"/>
              <a:t>, 2(2), pp.41–47. </a:t>
            </a:r>
            <a:r>
              <a:rPr lang="en-US" dirty="0" err="1"/>
              <a:t>doi:https</a:t>
            </a:r>
            <a:r>
              <a:rPr lang="en-US" dirty="0"/>
              <a:t>://doi.org/10.52964/amja.0041.</a:t>
            </a:r>
          </a:p>
          <a:p>
            <a:br>
              <a:rPr lang="en-US" dirty="0"/>
            </a:br>
            <a:r>
              <a:rPr lang="en-US" dirty="0"/>
              <a:t>Garcia, G., M. Adler and </a:t>
            </a:r>
            <a:r>
              <a:rPr lang="en-US" dirty="0" err="1"/>
              <a:t>and</a:t>
            </a:r>
            <a:r>
              <a:rPr lang="en-US" dirty="0"/>
              <a:t> Humbert, M. (2003). Difficult asthma. </a:t>
            </a:r>
            <a:r>
              <a:rPr lang="en-US" i="1" dirty="0"/>
              <a:t>Allergy</a:t>
            </a:r>
            <a:r>
              <a:rPr lang="en-US" dirty="0"/>
              <a:t>, 58(2), pp.114–121. </a:t>
            </a:r>
            <a:r>
              <a:rPr lang="en-US" dirty="0" err="1"/>
              <a:t>doi:https</a:t>
            </a:r>
            <a:r>
              <a:rPr lang="en-US" dirty="0"/>
              <a:t>://doi.org/10.1034/j.1398-9995.2003.02171.x.</a:t>
            </a:r>
          </a:p>
          <a:p>
            <a:br>
              <a:rPr lang="en-US" dirty="0"/>
            </a:br>
            <a:r>
              <a:rPr lang="en-US" dirty="0"/>
              <a:t>Martinez, F.D. and Helms, P.J. (1998). Types of asthma and wheezing. </a:t>
            </a:r>
            <a:r>
              <a:rPr lang="en-US" i="1" dirty="0"/>
              <a:t>PubMed</a:t>
            </a:r>
            <a:r>
              <a:rPr lang="en-US" dirty="0"/>
              <a:t>, 27, pp.3s8s.</a:t>
            </a:r>
          </a:p>
          <a:p>
            <a:br>
              <a:rPr lang="en-US" dirty="0"/>
            </a:br>
            <a:r>
              <a:rPr lang="en-US" dirty="0"/>
              <a:t>World Health Organization (2021). WHO fact sheet on infertility. </a:t>
            </a:r>
            <a:r>
              <a:rPr lang="en-US" i="1" dirty="0"/>
              <a:t>Global Reproductive Health</a:t>
            </a:r>
            <a:r>
              <a:rPr lang="en-US" dirty="0"/>
              <a:t>, 6(1), pp.e52–e52. </a:t>
            </a:r>
            <a:r>
              <a:rPr lang="en-US" dirty="0" err="1"/>
              <a:t>doi:https</a:t>
            </a:r>
            <a:r>
              <a:rPr lang="en-US" dirty="0"/>
              <a:t>://doi.org/10.1097/grh.0000000000000052.</a:t>
            </a:r>
          </a:p>
          <a:p>
            <a:br>
              <a:rPr lang="en-US" dirty="0"/>
            </a:br>
            <a:br>
              <a:rPr lang="en-US" dirty="0"/>
            </a:br>
            <a:endParaRPr lang="en-GB" dirty="0"/>
          </a:p>
        </p:txBody>
      </p:sp>
    </p:spTree>
    <p:extLst>
      <p:ext uri="{BB962C8B-B14F-4D97-AF65-F5344CB8AC3E}">
        <p14:creationId xmlns:p14="http://schemas.microsoft.com/office/powerpoint/2010/main" val="255822672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TM03090434[[fn=Wood Type]]</Template>
  <TotalTime>156</TotalTime>
  <Words>4376</Words>
  <Application>Microsoft Office PowerPoint</Application>
  <PresentationFormat>Widescreen</PresentationFormat>
  <Paragraphs>242</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Calibri</vt:lpstr>
      <vt:lpstr>Inter</vt:lpstr>
      <vt:lpstr>Wingdings 3</vt:lpstr>
      <vt:lpstr>Slice</vt:lpstr>
      <vt:lpstr>PowerPoint Presentation</vt:lpstr>
      <vt:lpstr> Definition of Asthma</vt:lpstr>
      <vt:lpstr>PowerPoint Presentation</vt:lpstr>
      <vt:lpstr>symptoms</vt:lpstr>
      <vt:lpstr>PowerPoint Presentation</vt:lpstr>
      <vt:lpstr>Prevalences OF ASTHMA IN UK</vt:lpstr>
      <vt:lpstr>Worldwide </vt:lpstr>
      <vt:lpstr>SOCIAL BURDEN</vt:lpstr>
      <vt:lpstr>Economic burden</vt:lpstr>
      <vt:lpstr>PowerPoint Presentation</vt:lpstr>
      <vt:lpstr>PowerPoint Presentation</vt:lpstr>
      <vt:lpstr>Diagnosis and initial assessment of asthma</vt:lpstr>
      <vt:lpstr>PowerPoint Presentation</vt:lpstr>
      <vt:lpstr>PREVENTION OF ASTHMA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Isha Patel</dc:creator>
  <cp:lastModifiedBy>Isha Patel</cp:lastModifiedBy>
  <cp:revision>3</cp:revision>
  <dcterms:created xsi:type="dcterms:W3CDTF">2025-10-23T21:17:10Z</dcterms:created>
  <dcterms:modified xsi:type="dcterms:W3CDTF">2025-11-09T22:50:18Z</dcterms:modified>
</cp:coreProperties>
</file>