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58" r:id="rId5"/>
    <p:sldId id="263" r:id="rId6"/>
    <p:sldId id="260" r:id="rId7"/>
    <p:sldId id="264" r:id="rId8"/>
    <p:sldId id="261" r:id="rId9"/>
    <p:sldId id="268" r:id="rId10"/>
    <p:sldId id="269" r:id="rId11"/>
    <p:sldId id="26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580"/>
  </p:normalViewPr>
  <p:slideViewPr>
    <p:cSldViewPr snapToGrid="0" snapToObjects="1">
      <p:cViewPr varScale="1">
        <p:scale>
          <a:sx n="121" d="100"/>
          <a:sy n="121" d="100"/>
        </p:scale>
        <p:origin x="7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D67EA-9BC0-564D-A67D-675BEB5B7F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3A2C3DC-C765-974B-8F20-0E3B49919E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222D6E6-00F4-8949-9B38-74D3F10A9597}"/>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5" name="Footer Placeholder 4">
            <a:extLst>
              <a:ext uri="{FF2B5EF4-FFF2-40B4-BE49-F238E27FC236}">
                <a16:creationId xmlns:a16="http://schemas.microsoft.com/office/drawing/2014/main" id="{42BA09FC-93C6-2D4F-959C-1791ECEEAE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93FCA9-A3F1-6547-A1CC-4EF515A0360F}"/>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2111721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075BC-6D26-224D-92F6-081336D9F0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AACF9AB-81BA-BC45-8CF9-613078DF954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CEF210-87B8-E443-A2DE-6B284D3043A2}"/>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5" name="Footer Placeholder 4">
            <a:extLst>
              <a:ext uri="{FF2B5EF4-FFF2-40B4-BE49-F238E27FC236}">
                <a16:creationId xmlns:a16="http://schemas.microsoft.com/office/drawing/2014/main" id="{FE9FCA3F-C489-5848-903E-9260AC890B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4127F7-8525-124C-9BB4-738B4EFEB9BE}"/>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2586482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F3E9C-5A71-DE4C-8ABC-0EBB2785C7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DD593BE-2391-7D4B-A493-D7F65AF769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505B1AD-DD3F-AB48-BFD1-999F5E00737C}"/>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5" name="Footer Placeholder 4">
            <a:extLst>
              <a:ext uri="{FF2B5EF4-FFF2-40B4-BE49-F238E27FC236}">
                <a16:creationId xmlns:a16="http://schemas.microsoft.com/office/drawing/2014/main" id="{D6C97D6F-F84D-E547-9DCC-A451E3D816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57F122-0CCD-4B46-A9A9-1258C1CE37B2}"/>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786705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C3ABC-3790-B74F-BF5D-193DB296883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18BB90-9794-BB4C-BA3D-A481B50CDC0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100ADF0-6725-504F-A1C5-A03F0A3CCEC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E13E76A-C88C-5A44-AEBE-090CE4DB6FE2}"/>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6" name="Footer Placeholder 5">
            <a:extLst>
              <a:ext uri="{FF2B5EF4-FFF2-40B4-BE49-F238E27FC236}">
                <a16:creationId xmlns:a16="http://schemas.microsoft.com/office/drawing/2014/main" id="{156E3E13-3164-8049-BADA-662783C733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FBF6FB-06C5-FE40-B596-6B2DA0F0342F}"/>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4056276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DAA02-1F01-9845-B328-4765F41FC4D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F4E00F5-4134-AA4F-9DB0-4EDE046303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3D240E2-9FBE-3B45-AE76-9C1FDEF3D7D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7F4EF19-5DF4-5743-BF8D-3D9708C071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CFFD5A4-3F84-E442-BDD2-A083B568B1D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4FEED03-2DDC-D84D-99C7-FB942E03827A}"/>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8" name="Footer Placeholder 7">
            <a:extLst>
              <a:ext uri="{FF2B5EF4-FFF2-40B4-BE49-F238E27FC236}">
                <a16:creationId xmlns:a16="http://schemas.microsoft.com/office/drawing/2014/main" id="{666F9B85-6098-424A-AA6A-ED814F460DD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D7C47D-C344-EE49-9962-50D3A11CC226}"/>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2174090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63E08-5B3F-E84A-AEE8-3A5C1FEFCB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E1D8CF4-1D18-B748-A988-155CB1475050}"/>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4" name="Footer Placeholder 3">
            <a:extLst>
              <a:ext uri="{FF2B5EF4-FFF2-40B4-BE49-F238E27FC236}">
                <a16:creationId xmlns:a16="http://schemas.microsoft.com/office/drawing/2014/main" id="{4CF84F0D-2075-A14C-A6FF-DF7BA16654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E90B53-36DD-8842-B76D-7960C5B1C8E2}"/>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3076754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C474D5-0657-7B46-9C08-02596CADDB8C}"/>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3" name="Footer Placeholder 2">
            <a:extLst>
              <a:ext uri="{FF2B5EF4-FFF2-40B4-BE49-F238E27FC236}">
                <a16:creationId xmlns:a16="http://schemas.microsoft.com/office/drawing/2014/main" id="{545A0C25-3952-E74B-B5FB-61F878DC14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5BD4256-8097-A74E-BAE6-F6F75C57986E}"/>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1968157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B16C2-A9C7-3B41-A3C7-184A54ADA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899C04B-893E-E445-88AD-851C31421B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62F5363-7259-B04B-AFE4-E51439D315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400F9B5-0660-C946-9D0D-FB64155C81C8}"/>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6" name="Footer Placeholder 5">
            <a:extLst>
              <a:ext uri="{FF2B5EF4-FFF2-40B4-BE49-F238E27FC236}">
                <a16:creationId xmlns:a16="http://schemas.microsoft.com/office/drawing/2014/main" id="{2E54C15E-9C21-634C-A127-765D3249F0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2E5A63-0E8E-BB4D-AFFB-46C3FF4859CA}"/>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2460510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BBF29-86C7-1546-A5AE-CED8499694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D07E9D2-1470-9846-8EDF-8F1E11DBBF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E44C5A-9110-B64D-8AAF-1F63FB5AB3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B86621A-7A2B-5E41-A024-C2B2D59E3811}"/>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6" name="Footer Placeholder 5">
            <a:extLst>
              <a:ext uri="{FF2B5EF4-FFF2-40B4-BE49-F238E27FC236}">
                <a16:creationId xmlns:a16="http://schemas.microsoft.com/office/drawing/2014/main" id="{AF2FB2B5-7917-1943-8585-97E37D0AD8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1B3EA4-FD43-D24C-AD84-784EA2588F8F}"/>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180069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C313-4310-284A-B44B-4CD0A1297BF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3A1B4B9-7127-5D43-9078-D3497C06D3A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EF2949-C6C5-664B-9CDC-FD10F054A07F}"/>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5" name="Footer Placeholder 4">
            <a:extLst>
              <a:ext uri="{FF2B5EF4-FFF2-40B4-BE49-F238E27FC236}">
                <a16:creationId xmlns:a16="http://schemas.microsoft.com/office/drawing/2014/main" id="{ED62F189-E3C4-AD41-9761-7519F55C51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65DFBE-199A-C144-A9B8-69149A7661C1}"/>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1761481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DFE001-80A0-754A-9434-5DA5672BA4E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75EE072-F190-8446-92E2-9B33B93A0AE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8C5F3C-B495-9947-9A10-2337946BD921}"/>
              </a:ext>
            </a:extLst>
          </p:cNvPr>
          <p:cNvSpPr>
            <a:spLocks noGrp="1"/>
          </p:cNvSpPr>
          <p:nvPr>
            <p:ph type="dt" sz="half" idx="10"/>
          </p:nvPr>
        </p:nvSpPr>
        <p:spPr/>
        <p:txBody>
          <a:bodyPr/>
          <a:lstStyle/>
          <a:p>
            <a:fld id="{5891C398-BE68-5942-AE62-48EFB41E8C54}" type="datetimeFigureOut">
              <a:rPr lang="en-US" smtClean="0"/>
              <a:t>5/29/20</a:t>
            </a:fld>
            <a:endParaRPr lang="en-US"/>
          </a:p>
        </p:txBody>
      </p:sp>
      <p:sp>
        <p:nvSpPr>
          <p:cNvPr id="5" name="Footer Placeholder 4">
            <a:extLst>
              <a:ext uri="{FF2B5EF4-FFF2-40B4-BE49-F238E27FC236}">
                <a16:creationId xmlns:a16="http://schemas.microsoft.com/office/drawing/2014/main" id="{5CFA7B50-42A5-AF42-A950-2532C4686B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B3915F-6D88-BE4F-9AD6-3F1E11A695D9}"/>
              </a:ext>
            </a:extLst>
          </p:cNvPr>
          <p:cNvSpPr>
            <a:spLocks noGrp="1"/>
          </p:cNvSpPr>
          <p:nvPr>
            <p:ph type="sldNum" sz="quarter" idx="12"/>
          </p:nvPr>
        </p:nvSpPr>
        <p:spPr/>
        <p:txBody>
          <a:bodyPr/>
          <a:lstStyle/>
          <a:p>
            <a:fld id="{B4FE9CC9-8676-C14A-8AC2-158B95449E84}" type="slidenum">
              <a:rPr lang="en-US" smtClean="0"/>
              <a:t>‹#›</a:t>
            </a:fld>
            <a:endParaRPr lang="en-US"/>
          </a:p>
        </p:txBody>
      </p:sp>
    </p:spTree>
    <p:extLst>
      <p:ext uri="{BB962C8B-B14F-4D97-AF65-F5344CB8AC3E}">
        <p14:creationId xmlns:p14="http://schemas.microsoft.com/office/powerpoint/2010/main" val="3502667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529EA0-1414-8A44-A5C0-4BCC6515D0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91B4E23-3947-974A-AAF6-1A57E853F1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ABCFA0-1C73-7745-B30A-C033C024D2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91C398-BE68-5942-AE62-48EFB41E8C54}" type="datetimeFigureOut">
              <a:rPr lang="en-US" smtClean="0"/>
              <a:t>5/29/20</a:t>
            </a:fld>
            <a:endParaRPr lang="en-US"/>
          </a:p>
        </p:txBody>
      </p:sp>
      <p:sp>
        <p:nvSpPr>
          <p:cNvPr id="5" name="Footer Placeholder 4">
            <a:extLst>
              <a:ext uri="{FF2B5EF4-FFF2-40B4-BE49-F238E27FC236}">
                <a16:creationId xmlns:a16="http://schemas.microsoft.com/office/drawing/2014/main" id="{0C903E3D-8C77-FD4E-AAA2-4BF40C82D8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249E870-716C-A743-9DED-3A08C67497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FE9CC9-8676-C14A-8AC2-158B95449E84}" type="slidenum">
              <a:rPr lang="en-US" smtClean="0"/>
              <a:t>‹#›</a:t>
            </a:fld>
            <a:endParaRPr lang="en-US"/>
          </a:p>
        </p:txBody>
      </p:sp>
    </p:spTree>
    <p:extLst>
      <p:ext uri="{BB962C8B-B14F-4D97-AF65-F5344CB8AC3E}">
        <p14:creationId xmlns:p14="http://schemas.microsoft.com/office/powerpoint/2010/main" val="27997699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logo&#10;&#10;Description automatically generated">
            <a:extLst>
              <a:ext uri="{FF2B5EF4-FFF2-40B4-BE49-F238E27FC236}">
                <a16:creationId xmlns:a16="http://schemas.microsoft.com/office/drawing/2014/main" id="{2D12234E-DA42-7A4E-98E1-A6BECA6731D9}"/>
              </a:ext>
            </a:extLst>
          </p:cNvPr>
          <p:cNvPicPr>
            <a:picLocks noChangeAspect="1"/>
          </p:cNvPicPr>
          <p:nvPr/>
        </p:nvPicPr>
        <p:blipFill rotWithShape="1">
          <a:blip r:embed="rId2">
            <a:alphaModFix/>
          </a:blip>
          <a:srcRect l="3574" r="2768"/>
          <a:stretch/>
        </p:blipFill>
        <p:spPr>
          <a:xfrm>
            <a:off x="-2100953" y="-1"/>
            <a:ext cx="8206063" cy="6858001"/>
          </a:xfrm>
          <a:prstGeom prst="rect">
            <a:avLst/>
          </a:prstGeom>
        </p:spPr>
      </p:pic>
      <p:pic>
        <p:nvPicPr>
          <p:cNvPr id="43" name="Picture 42">
            <a:extLst>
              <a:ext uri="{FF2B5EF4-FFF2-40B4-BE49-F238E27FC236}">
                <a16:creationId xmlns:a16="http://schemas.microsoft.com/office/drawing/2014/main" id="{24F266AD-725B-4A9D-B448-4C000F95C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76481E-AC9C-DA4D-BEC3-9585D8D4D833}"/>
              </a:ext>
            </a:extLst>
          </p:cNvPr>
          <p:cNvSpPr>
            <a:spLocks noGrp="1"/>
          </p:cNvSpPr>
          <p:nvPr>
            <p:ph type="ctrTitle"/>
          </p:nvPr>
        </p:nvSpPr>
        <p:spPr>
          <a:xfrm>
            <a:off x="6479074" y="1360602"/>
            <a:ext cx="5250139" cy="838831"/>
          </a:xfrm>
        </p:spPr>
        <p:txBody>
          <a:bodyPr anchor="t">
            <a:normAutofit/>
          </a:bodyPr>
          <a:lstStyle/>
          <a:p>
            <a:pPr algn="l"/>
            <a:r>
              <a:rPr lang="en-US" sz="4400" dirty="0">
                <a:solidFill>
                  <a:schemeClr val="tx1">
                    <a:lumMod val="65000"/>
                    <a:lumOff val="35000"/>
                  </a:schemeClr>
                </a:solidFill>
              </a:rPr>
              <a:t>Sports Marketing Plan</a:t>
            </a:r>
          </a:p>
        </p:txBody>
      </p:sp>
      <p:sp>
        <p:nvSpPr>
          <p:cNvPr id="3" name="Subtitle 2">
            <a:extLst>
              <a:ext uri="{FF2B5EF4-FFF2-40B4-BE49-F238E27FC236}">
                <a16:creationId xmlns:a16="http://schemas.microsoft.com/office/drawing/2014/main" id="{F99C4926-BFEE-AA47-A4B9-43B5E6ABAC49}"/>
              </a:ext>
            </a:extLst>
          </p:cNvPr>
          <p:cNvSpPr>
            <a:spLocks noGrp="1"/>
          </p:cNvSpPr>
          <p:nvPr>
            <p:ph type="subTitle" idx="1"/>
          </p:nvPr>
        </p:nvSpPr>
        <p:spPr>
          <a:xfrm>
            <a:off x="6575279" y="5955957"/>
            <a:ext cx="2259804" cy="507983"/>
          </a:xfrm>
        </p:spPr>
        <p:txBody>
          <a:bodyPr anchor="b">
            <a:normAutofit/>
          </a:bodyPr>
          <a:lstStyle/>
          <a:p>
            <a:pPr algn="l"/>
            <a:r>
              <a:rPr lang="en-US" sz="1800" dirty="0">
                <a:solidFill>
                  <a:schemeClr val="tx1">
                    <a:lumMod val="50000"/>
                    <a:lumOff val="50000"/>
                  </a:schemeClr>
                </a:solidFill>
              </a:rPr>
              <a:t>Evan Daley 1903810</a:t>
            </a:r>
          </a:p>
        </p:txBody>
      </p:sp>
    </p:spTree>
    <p:extLst>
      <p:ext uri="{BB962C8B-B14F-4D97-AF65-F5344CB8AC3E}">
        <p14:creationId xmlns:p14="http://schemas.microsoft.com/office/powerpoint/2010/main" val="1763392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3D971B84-F1E2-6945-A91B-5F3ECEA3DCDE}"/>
              </a:ext>
            </a:extLst>
          </p:cNvPr>
          <p:cNvSpPr>
            <a:spLocks noGrp="1"/>
          </p:cNvSpPr>
          <p:nvPr>
            <p:ph type="title"/>
          </p:nvPr>
        </p:nvSpPr>
        <p:spPr>
          <a:xfrm>
            <a:off x="148281" y="1243013"/>
            <a:ext cx="5713023" cy="4371974"/>
          </a:xfrm>
        </p:spPr>
        <p:txBody>
          <a:bodyPr>
            <a:normAutofit/>
          </a:bodyPr>
          <a:lstStyle/>
          <a:p>
            <a:r>
              <a:rPr lang="en-US" dirty="0">
                <a:solidFill>
                  <a:srgbClr val="FFFFFF"/>
                </a:solidFill>
              </a:rPr>
              <a:t>What am I presenting?</a:t>
            </a:r>
          </a:p>
        </p:txBody>
      </p:sp>
      <p:sp>
        <p:nvSpPr>
          <p:cNvPr id="23" name="Rectangle 22">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CC824D-21F5-804F-BABF-974D5BFD8648}"/>
              </a:ext>
            </a:extLst>
          </p:cNvPr>
          <p:cNvSpPr>
            <a:spLocks noGrp="1"/>
          </p:cNvSpPr>
          <p:nvPr>
            <p:ph idx="1"/>
          </p:nvPr>
        </p:nvSpPr>
        <p:spPr>
          <a:xfrm>
            <a:off x="5861304" y="1891325"/>
            <a:ext cx="6126973" cy="3075350"/>
          </a:xfrm>
        </p:spPr>
        <p:txBody>
          <a:bodyPr anchor="ctr">
            <a:normAutofit/>
          </a:bodyPr>
          <a:lstStyle/>
          <a:p>
            <a:r>
              <a:rPr lang="en-US" sz="2400" dirty="0">
                <a:solidFill>
                  <a:schemeClr val="bg1">
                    <a:lumMod val="65000"/>
                    <a:lumOff val="35000"/>
                  </a:schemeClr>
                </a:solidFill>
                <a:latin typeface="+mj-lt"/>
              </a:rPr>
              <a:t>background information on F.C. Clydach</a:t>
            </a:r>
          </a:p>
          <a:p>
            <a:r>
              <a:rPr lang="en-US" sz="2400" dirty="0">
                <a:solidFill>
                  <a:schemeClr val="bg1">
                    <a:lumMod val="65000"/>
                    <a:lumOff val="35000"/>
                  </a:schemeClr>
                </a:solidFill>
                <a:latin typeface="+mj-lt"/>
              </a:rPr>
              <a:t>background information on the local area</a:t>
            </a:r>
          </a:p>
          <a:p>
            <a:r>
              <a:rPr lang="en-US" sz="2400" dirty="0">
                <a:solidFill>
                  <a:schemeClr val="bg1">
                    <a:lumMod val="65000"/>
                    <a:lumOff val="35000"/>
                  </a:schemeClr>
                </a:solidFill>
                <a:latin typeface="+mj-lt"/>
              </a:rPr>
              <a:t>what the club is and should be aiming for</a:t>
            </a:r>
          </a:p>
          <a:p>
            <a:r>
              <a:rPr lang="en-US" sz="2400" dirty="0">
                <a:solidFill>
                  <a:schemeClr val="bg1">
                    <a:lumMod val="65000"/>
                    <a:lumOff val="35000"/>
                  </a:schemeClr>
                </a:solidFill>
                <a:latin typeface="+mj-lt"/>
              </a:rPr>
              <a:t>how the club will be able to reach their goals</a:t>
            </a:r>
          </a:p>
          <a:p>
            <a:r>
              <a:rPr lang="en-US" sz="2400" dirty="0">
                <a:solidFill>
                  <a:schemeClr val="bg1">
                    <a:lumMod val="65000"/>
                    <a:lumOff val="35000"/>
                  </a:schemeClr>
                </a:solidFill>
                <a:latin typeface="+mj-lt"/>
              </a:rPr>
              <a:t>a roadmap of how this will be done</a:t>
            </a:r>
          </a:p>
        </p:txBody>
      </p:sp>
    </p:spTree>
    <p:extLst>
      <p:ext uri="{BB962C8B-B14F-4D97-AF65-F5344CB8AC3E}">
        <p14:creationId xmlns:p14="http://schemas.microsoft.com/office/powerpoint/2010/main" val="31418572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7D4F17A-A1FC-F24B-99FE-2A0A7C1B23B7}"/>
              </a:ext>
            </a:extLst>
          </p:cNvPr>
          <p:cNvPicPr>
            <a:picLocks noChangeAspect="1"/>
          </p:cNvPicPr>
          <p:nvPr/>
        </p:nvPicPr>
        <p:blipFill rotWithShape="1">
          <a:blip r:embed="rId2"/>
          <a:srcRect l="10284" r="20549"/>
          <a:stretch/>
        </p:blipFill>
        <p:spPr>
          <a:xfrm>
            <a:off x="1" y="160638"/>
            <a:ext cx="5152767" cy="6697362"/>
          </a:xfrm>
          <a:prstGeom prst="rect">
            <a:avLst/>
          </a:prstGeom>
        </p:spPr>
      </p:pic>
      <p:pic>
        <p:nvPicPr>
          <p:cNvPr id="19" name="Picture 18">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A3AEBB4-1FB5-5A4A-B17D-C4D6934981B6}"/>
              </a:ext>
            </a:extLst>
          </p:cNvPr>
          <p:cNvSpPr>
            <a:spLocks noGrp="1"/>
          </p:cNvSpPr>
          <p:nvPr>
            <p:ph type="title"/>
          </p:nvPr>
        </p:nvSpPr>
        <p:spPr>
          <a:xfrm>
            <a:off x="5618429" y="262288"/>
            <a:ext cx="5877697" cy="1010192"/>
          </a:xfrm>
        </p:spPr>
        <p:txBody>
          <a:bodyPr>
            <a:normAutofit/>
          </a:bodyPr>
          <a:lstStyle/>
          <a:p>
            <a:r>
              <a:rPr lang="en-US" dirty="0">
                <a:solidFill>
                  <a:schemeClr val="tx1">
                    <a:lumMod val="65000"/>
                    <a:lumOff val="35000"/>
                  </a:schemeClr>
                </a:solidFill>
              </a:rPr>
              <a:t>The local area of Clydach</a:t>
            </a:r>
          </a:p>
        </p:txBody>
      </p:sp>
      <p:sp>
        <p:nvSpPr>
          <p:cNvPr id="3" name="Content Placeholder 2">
            <a:extLst>
              <a:ext uri="{FF2B5EF4-FFF2-40B4-BE49-F238E27FC236}">
                <a16:creationId xmlns:a16="http://schemas.microsoft.com/office/drawing/2014/main" id="{CBBC16D6-9797-9041-8D1C-FC0FCB0EA662}"/>
              </a:ext>
            </a:extLst>
          </p:cNvPr>
          <p:cNvSpPr>
            <a:spLocks noGrp="1"/>
          </p:cNvSpPr>
          <p:nvPr>
            <p:ph idx="1"/>
          </p:nvPr>
        </p:nvSpPr>
        <p:spPr>
          <a:xfrm>
            <a:off x="5267873" y="1411201"/>
            <a:ext cx="6924125" cy="4890745"/>
          </a:xfrm>
        </p:spPr>
        <p:txBody>
          <a:bodyPr anchor="b">
            <a:noAutofit/>
          </a:bodyPr>
          <a:lstStyle/>
          <a:p>
            <a:r>
              <a:rPr lang="en-US" sz="2200" dirty="0">
                <a:solidFill>
                  <a:schemeClr val="tx1">
                    <a:lumMod val="65000"/>
                    <a:lumOff val="35000"/>
                  </a:schemeClr>
                </a:solidFill>
              </a:rPr>
              <a:t>The area of Clydach has over 10,000 residents making it one of the most densely populated villages in in West Wales.</a:t>
            </a:r>
          </a:p>
          <a:p>
            <a:r>
              <a:rPr lang="en-US" sz="2200" dirty="0">
                <a:solidFill>
                  <a:schemeClr val="tx1">
                    <a:lumMod val="65000"/>
                    <a:lumOff val="35000"/>
                  </a:schemeClr>
                </a:solidFill>
              </a:rPr>
              <a:t>It continues to grow due to close proximity to the M4</a:t>
            </a:r>
          </a:p>
          <a:p>
            <a:r>
              <a:rPr lang="en-US" sz="2200" dirty="0">
                <a:solidFill>
                  <a:schemeClr val="tx1">
                    <a:lumMod val="65000"/>
                    <a:lumOff val="35000"/>
                  </a:schemeClr>
                </a:solidFill>
              </a:rPr>
              <a:t>The population of Clydach is served by the Mond Factory which has always been and will continue to be the biggest employers in the the area</a:t>
            </a:r>
          </a:p>
          <a:p>
            <a:r>
              <a:rPr lang="en-US" sz="2200" dirty="0">
                <a:solidFill>
                  <a:schemeClr val="tx1">
                    <a:lumMod val="65000"/>
                    <a:lumOff val="35000"/>
                  </a:schemeClr>
                </a:solidFill>
              </a:rPr>
              <a:t>Financially the area of Clydach is polarized one. Some parts are fairly affluent, whereas there are other areas that are not quite so lucky and suffer higher levels of social deprivation</a:t>
            </a:r>
          </a:p>
          <a:p>
            <a:r>
              <a:rPr lang="en-US" sz="2200" dirty="0">
                <a:solidFill>
                  <a:schemeClr val="tx1">
                    <a:lumMod val="65000"/>
                    <a:lumOff val="35000"/>
                  </a:schemeClr>
                </a:solidFill>
              </a:rPr>
              <a:t>When it comes to sport there is no shortage of options for people of all ages with there being 3 football clubs, a rugby club, a cricket club and a bowls team. </a:t>
            </a:r>
          </a:p>
        </p:txBody>
      </p:sp>
    </p:spTree>
    <p:extLst>
      <p:ext uri="{BB962C8B-B14F-4D97-AF65-F5344CB8AC3E}">
        <p14:creationId xmlns:p14="http://schemas.microsoft.com/office/powerpoint/2010/main" val="1097413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7EFE369-1E95-BF49-9A30-592A4FA803BE}"/>
              </a:ext>
            </a:extLst>
          </p:cNvPr>
          <p:cNvSpPr>
            <a:spLocks noGrp="1"/>
          </p:cNvSpPr>
          <p:nvPr>
            <p:ph type="title"/>
          </p:nvPr>
        </p:nvSpPr>
        <p:spPr>
          <a:xfrm>
            <a:off x="1179226" y="826681"/>
            <a:ext cx="9833548" cy="1385178"/>
          </a:xfrm>
        </p:spPr>
        <p:txBody>
          <a:bodyPr>
            <a:normAutofit/>
          </a:bodyPr>
          <a:lstStyle/>
          <a:p>
            <a:pPr algn="ctr"/>
            <a:r>
              <a:rPr lang="en-US" sz="4000" dirty="0">
                <a:solidFill>
                  <a:srgbClr val="FFFFFF"/>
                </a:solidFill>
              </a:rPr>
              <a:t>F.C. Clydach background</a:t>
            </a:r>
          </a:p>
        </p:txBody>
      </p:sp>
      <p:sp>
        <p:nvSpPr>
          <p:cNvPr id="26" name="Content Placeholder 2">
            <a:extLst>
              <a:ext uri="{FF2B5EF4-FFF2-40B4-BE49-F238E27FC236}">
                <a16:creationId xmlns:a16="http://schemas.microsoft.com/office/drawing/2014/main" id="{58BC8D38-CFE7-DB40-800B-7BCA7B3D45AB}"/>
              </a:ext>
            </a:extLst>
          </p:cNvPr>
          <p:cNvSpPr>
            <a:spLocks noGrp="1"/>
          </p:cNvSpPr>
          <p:nvPr>
            <p:ph idx="1"/>
          </p:nvPr>
        </p:nvSpPr>
        <p:spPr>
          <a:xfrm>
            <a:off x="481914" y="2607276"/>
            <a:ext cx="11480494" cy="3917092"/>
          </a:xfrm>
        </p:spPr>
        <p:txBody>
          <a:bodyPr>
            <a:noAutofit/>
          </a:bodyPr>
          <a:lstStyle/>
          <a:p>
            <a:r>
              <a:rPr lang="en-US" sz="1800" dirty="0">
                <a:solidFill>
                  <a:schemeClr val="tx1">
                    <a:lumMod val="65000"/>
                    <a:lumOff val="35000"/>
                  </a:schemeClr>
                </a:solidFill>
              </a:rPr>
              <a:t>F.C. Clydach has been a functioning football club since the 1990s but started out as just one senior team</a:t>
            </a:r>
          </a:p>
          <a:p>
            <a:r>
              <a:rPr lang="en-US" sz="1800" dirty="0">
                <a:solidFill>
                  <a:schemeClr val="tx1">
                    <a:lumMod val="65000"/>
                    <a:lumOff val="35000"/>
                  </a:schemeClr>
                </a:solidFill>
              </a:rPr>
              <a:t>In 2006 a couple members decided to a develop a junior section for the local children in the area starting out with one team. This section has since grown to having a team at every age from age 5 through to age 16-18 in the youth section</a:t>
            </a:r>
          </a:p>
          <a:p>
            <a:r>
              <a:rPr lang="en-US" sz="1800" dirty="0">
                <a:solidFill>
                  <a:schemeClr val="tx1">
                    <a:lumMod val="65000"/>
                    <a:lumOff val="35000"/>
                  </a:schemeClr>
                </a:solidFill>
              </a:rPr>
              <a:t>There are now over 150 players at the club from top to bottom at the club with all types of ability and coming from all backgrounds, ethnicities and genders</a:t>
            </a:r>
          </a:p>
          <a:p>
            <a:r>
              <a:rPr lang="en-US" sz="1800" dirty="0">
                <a:solidFill>
                  <a:schemeClr val="tx1">
                    <a:lumMod val="65000"/>
                    <a:lumOff val="35000"/>
                  </a:schemeClr>
                </a:solidFill>
              </a:rPr>
              <a:t>F.C. Clydach is currently the most successful of the 3 clubs in the Clydach area. With the first team boasting multiple promotions, league titles and cup wins. The second team also boasting multiple promotions and most recently the 2019/20 league title</a:t>
            </a:r>
          </a:p>
          <a:p>
            <a:r>
              <a:rPr lang="en-US" sz="1800" dirty="0">
                <a:solidFill>
                  <a:schemeClr val="tx1">
                    <a:lumMod val="65000"/>
                    <a:lumOff val="35000"/>
                  </a:schemeClr>
                </a:solidFill>
              </a:rPr>
              <a:t>The junior section has also been successful over the years, winning league titles and many cup victories along the way </a:t>
            </a:r>
          </a:p>
          <a:p>
            <a:r>
              <a:rPr lang="en-US" sz="1800" dirty="0">
                <a:solidFill>
                  <a:schemeClr val="tx1">
                    <a:lumMod val="65000"/>
                    <a:lumOff val="35000"/>
                  </a:schemeClr>
                </a:solidFill>
              </a:rPr>
              <a:t>The club is not just successful on the field but also through player development. Individuals have come through the ranks and going onto play internationally for Wales, overseas on football scholarships and to play semi-professionally in the Welsh Leagues</a:t>
            </a:r>
          </a:p>
        </p:txBody>
      </p:sp>
    </p:spTree>
    <p:extLst>
      <p:ext uri="{BB962C8B-B14F-4D97-AF65-F5344CB8AC3E}">
        <p14:creationId xmlns:p14="http://schemas.microsoft.com/office/powerpoint/2010/main" val="2074065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880071A-C85F-CC49-A465-1CD0B58A37D1}"/>
              </a:ext>
            </a:extLst>
          </p:cNvPr>
          <p:cNvSpPr>
            <a:spLocks noGrp="1"/>
          </p:cNvSpPr>
          <p:nvPr>
            <p:ph type="title"/>
          </p:nvPr>
        </p:nvSpPr>
        <p:spPr>
          <a:xfrm>
            <a:off x="1179226" y="826680"/>
            <a:ext cx="9833548" cy="1325563"/>
          </a:xfrm>
        </p:spPr>
        <p:txBody>
          <a:bodyPr>
            <a:normAutofit/>
          </a:bodyPr>
          <a:lstStyle/>
          <a:p>
            <a:pPr algn="ctr"/>
            <a:r>
              <a:rPr lang="en-US" sz="4000" dirty="0">
                <a:solidFill>
                  <a:srgbClr val="FFFFFF"/>
                </a:solidFill>
              </a:rPr>
              <a:t>F.C. Clydach background</a:t>
            </a:r>
          </a:p>
        </p:txBody>
      </p:sp>
      <p:sp>
        <p:nvSpPr>
          <p:cNvPr id="3" name="Content Placeholder 2">
            <a:extLst>
              <a:ext uri="{FF2B5EF4-FFF2-40B4-BE49-F238E27FC236}">
                <a16:creationId xmlns:a16="http://schemas.microsoft.com/office/drawing/2014/main" id="{88BD2CF4-7761-6A42-841E-011B19B9989C}"/>
              </a:ext>
            </a:extLst>
          </p:cNvPr>
          <p:cNvSpPr>
            <a:spLocks noGrp="1"/>
          </p:cNvSpPr>
          <p:nvPr>
            <p:ph idx="1"/>
          </p:nvPr>
        </p:nvSpPr>
        <p:spPr>
          <a:xfrm>
            <a:off x="355600" y="2753935"/>
            <a:ext cx="11667523" cy="3931069"/>
          </a:xfrm>
        </p:spPr>
        <p:txBody>
          <a:bodyPr>
            <a:noAutofit/>
          </a:bodyPr>
          <a:lstStyle/>
          <a:p>
            <a:r>
              <a:rPr lang="en-US" sz="1800" dirty="0">
                <a:solidFill>
                  <a:schemeClr val="tx1">
                    <a:lumMod val="65000"/>
                    <a:lumOff val="35000"/>
                  </a:schemeClr>
                </a:solidFill>
              </a:rPr>
              <a:t>The club also has built an outstanding relationship with both the local rugby team Vardre RFC and the local cricket team, Clydach Cricket Club, many players undertaking all three sports throughout the year</a:t>
            </a:r>
          </a:p>
          <a:p>
            <a:r>
              <a:rPr lang="en-US" sz="1800" dirty="0">
                <a:solidFill>
                  <a:schemeClr val="tx1">
                    <a:lumMod val="65000"/>
                    <a:lumOff val="35000"/>
                  </a:schemeClr>
                </a:solidFill>
              </a:rPr>
              <a:t>F.C. Clydach have shared a clubhouse with Vardre RFC for a number of years which has helped the club build a working relationship with the community as the Vardre Rugby Clubhouse is a hot spot not just for locals but for the wider community. These relationships have led to a broadening of club members from places like Morriston, Birchgrove and Glais</a:t>
            </a:r>
          </a:p>
          <a:p>
            <a:r>
              <a:rPr lang="en-US" sz="1800" dirty="0">
                <a:solidFill>
                  <a:schemeClr val="tx1">
                    <a:lumMod val="65000"/>
                    <a:lumOff val="35000"/>
                  </a:schemeClr>
                </a:solidFill>
              </a:rPr>
              <a:t>F.C. Clydach has agreements with 3 out of the 4 primary schools in the the local area which means that all parties involved help to support each other with inter-school football and after school coaching as well as club promotion</a:t>
            </a:r>
          </a:p>
          <a:p>
            <a:r>
              <a:rPr lang="en-US" sz="1800" dirty="0">
                <a:solidFill>
                  <a:schemeClr val="tx1">
                    <a:lumMod val="65000"/>
                    <a:lumOff val="35000"/>
                  </a:schemeClr>
                </a:solidFill>
              </a:rPr>
              <a:t>The club is also a committee member of the ‘Friends of CoedGwylim Park’ which is a not-for-profit group that is responsible for the upkeep and development of the local park</a:t>
            </a:r>
          </a:p>
          <a:p>
            <a:r>
              <a:rPr lang="en-US" sz="1800" dirty="0">
                <a:solidFill>
                  <a:schemeClr val="tx1">
                    <a:lumMod val="65000"/>
                    <a:lumOff val="35000"/>
                  </a:schemeClr>
                </a:solidFill>
              </a:rPr>
              <a:t>Another group the club is a part of is the upkeep and development of Pontardawe Leisure Centre playing fields</a:t>
            </a:r>
          </a:p>
          <a:p>
            <a:r>
              <a:rPr lang="en-US" sz="1800" dirty="0">
                <a:solidFill>
                  <a:schemeClr val="tx1">
                    <a:lumMod val="65000"/>
                    <a:lumOff val="35000"/>
                  </a:schemeClr>
                </a:solidFill>
              </a:rPr>
              <a:t>Members of the club are also on school governing boards and serve as local council members, all helping club promotion</a:t>
            </a:r>
          </a:p>
        </p:txBody>
      </p:sp>
    </p:spTree>
    <p:extLst>
      <p:ext uri="{BB962C8B-B14F-4D97-AF65-F5344CB8AC3E}">
        <p14:creationId xmlns:p14="http://schemas.microsoft.com/office/powerpoint/2010/main" val="1906565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90E2B78-CCFE-884B-9EE6-A2CE48FFB8C1}"/>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rPr>
              <a:t>What improvements need to be made?</a:t>
            </a:r>
          </a:p>
        </p:txBody>
      </p:sp>
      <p:sp>
        <p:nvSpPr>
          <p:cNvPr id="3" name="Content Placeholder 2">
            <a:extLst>
              <a:ext uri="{FF2B5EF4-FFF2-40B4-BE49-F238E27FC236}">
                <a16:creationId xmlns:a16="http://schemas.microsoft.com/office/drawing/2014/main" id="{069847EA-C578-EB47-A78B-A2D30A8520CE}"/>
              </a:ext>
            </a:extLst>
          </p:cNvPr>
          <p:cNvSpPr>
            <a:spLocks noGrp="1"/>
          </p:cNvSpPr>
          <p:nvPr>
            <p:ph idx="1"/>
          </p:nvPr>
        </p:nvSpPr>
        <p:spPr>
          <a:xfrm>
            <a:off x="355601" y="3178888"/>
            <a:ext cx="11667523" cy="2567004"/>
          </a:xfrm>
        </p:spPr>
        <p:txBody>
          <a:bodyPr>
            <a:noAutofit/>
          </a:bodyPr>
          <a:lstStyle/>
          <a:p>
            <a:pPr marL="0" indent="0">
              <a:buNone/>
            </a:pPr>
            <a:r>
              <a:rPr lang="en-US" sz="1800" dirty="0">
                <a:solidFill>
                  <a:schemeClr val="tx1">
                    <a:lumMod val="65000"/>
                    <a:lumOff val="35000"/>
                  </a:schemeClr>
                </a:solidFill>
              </a:rPr>
              <a:t>Even though there is an outstanding membership within the club there is always room for improvement and growth:</a:t>
            </a:r>
          </a:p>
          <a:p>
            <a:r>
              <a:rPr lang="en-US" sz="1800" b="1" dirty="0">
                <a:solidFill>
                  <a:schemeClr val="tx1">
                    <a:lumMod val="65000"/>
                    <a:lumOff val="35000"/>
                  </a:schemeClr>
                </a:solidFill>
              </a:rPr>
              <a:t>Participation </a:t>
            </a:r>
            <a:r>
              <a:rPr lang="en-US" sz="1800" dirty="0">
                <a:solidFill>
                  <a:schemeClr val="tx1">
                    <a:lumMod val="65000"/>
                    <a:lumOff val="35000"/>
                  </a:schemeClr>
                </a:solidFill>
              </a:rPr>
              <a:t>- there needs to be an increase within the girls community. Although there are girls who play for the club, they only really stay until 11-12 years old and then prefer girls only teams. The team should introduce all girl teams at 11v11</a:t>
            </a:r>
          </a:p>
          <a:p>
            <a:r>
              <a:rPr lang="en-US" sz="1800" b="1" dirty="0">
                <a:solidFill>
                  <a:schemeClr val="tx1">
                    <a:lumMod val="65000"/>
                    <a:lumOff val="35000"/>
                  </a:schemeClr>
                </a:solidFill>
              </a:rPr>
              <a:t>Facilities</a:t>
            </a:r>
            <a:r>
              <a:rPr lang="en-US" sz="1800" dirty="0">
                <a:solidFill>
                  <a:schemeClr val="tx1">
                    <a:lumMod val="65000"/>
                    <a:lumOff val="35000"/>
                  </a:schemeClr>
                </a:solidFill>
              </a:rPr>
              <a:t> - these must be improved if the club are to reach the heights they should be aiming for. By facilities I am talking about football pitches for all age groups from first team down the age 5. These pitches would just be for playing on, they will also be there for motivation for the younger players as when the see the first team playing on the pitch and being successful it may motivate them to be F.C. </a:t>
            </a:r>
            <a:r>
              <a:rPr lang="en-US" sz="1800" dirty="0" err="1">
                <a:solidFill>
                  <a:schemeClr val="tx1">
                    <a:lumMod val="65000"/>
                    <a:lumOff val="35000"/>
                  </a:schemeClr>
                </a:solidFill>
              </a:rPr>
              <a:t>Clydach’s</a:t>
            </a:r>
            <a:r>
              <a:rPr lang="en-US" sz="1800" dirty="0">
                <a:solidFill>
                  <a:schemeClr val="tx1">
                    <a:lumMod val="65000"/>
                    <a:lumOff val="35000"/>
                  </a:schemeClr>
                </a:solidFill>
              </a:rPr>
              <a:t> number 9.</a:t>
            </a:r>
          </a:p>
        </p:txBody>
      </p:sp>
    </p:spTree>
    <p:extLst>
      <p:ext uri="{BB962C8B-B14F-4D97-AF65-F5344CB8AC3E}">
        <p14:creationId xmlns:p14="http://schemas.microsoft.com/office/powerpoint/2010/main" val="2235592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B5EB8E-E7E6-F94F-8588-CA49E3A2AAB0}"/>
              </a:ext>
            </a:extLst>
          </p:cNvPr>
          <p:cNvSpPr>
            <a:spLocks noGrp="1"/>
          </p:cNvSpPr>
          <p:nvPr>
            <p:ph type="title"/>
          </p:nvPr>
        </p:nvSpPr>
        <p:spPr>
          <a:xfrm>
            <a:off x="1179226" y="826680"/>
            <a:ext cx="9833548" cy="1325563"/>
          </a:xfrm>
        </p:spPr>
        <p:txBody>
          <a:bodyPr>
            <a:normAutofit/>
          </a:bodyPr>
          <a:lstStyle/>
          <a:p>
            <a:pPr algn="ctr"/>
            <a:r>
              <a:rPr lang="en-US" sz="4000" dirty="0">
                <a:solidFill>
                  <a:srgbClr val="FFFFFF"/>
                </a:solidFill>
              </a:rPr>
              <a:t>What improvements need to be made?</a:t>
            </a:r>
          </a:p>
        </p:txBody>
      </p:sp>
      <p:sp>
        <p:nvSpPr>
          <p:cNvPr id="3" name="Content Placeholder 2">
            <a:extLst>
              <a:ext uri="{FF2B5EF4-FFF2-40B4-BE49-F238E27FC236}">
                <a16:creationId xmlns:a16="http://schemas.microsoft.com/office/drawing/2014/main" id="{94C55BA0-2FAA-6C41-9732-638E3D8097B6}"/>
              </a:ext>
            </a:extLst>
          </p:cNvPr>
          <p:cNvSpPr>
            <a:spLocks noGrp="1"/>
          </p:cNvSpPr>
          <p:nvPr>
            <p:ph idx="1"/>
          </p:nvPr>
        </p:nvSpPr>
        <p:spPr>
          <a:xfrm>
            <a:off x="536675" y="2882906"/>
            <a:ext cx="11299420" cy="3493180"/>
          </a:xfrm>
        </p:spPr>
        <p:txBody>
          <a:bodyPr>
            <a:noAutofit/>
          </a:bodyPr>
          <a:lstStyle/>
          <a:p>
            <a:r>
              <a:rPr lang="en-US" sz="1800" b="1" dirty="0">
                <a:solidFill>
                  <a:schemeClr val="tx1">
                    <a:lumMod val="65000"/>
                    <a:lumOff val="35000"/>
                  </a:schemeClr>
                </a:solidFill>
              </a:rPr>
              <a:t>Accreditation and Standards </a:t>
            </a:r>
            <a:r>
              <a:rPr lang="en-US" sz="1800" dirty="0">
                <a:solidFill>
                  <a:schemeClr val="tx1">
                    <a:lumMod val="65000"/>
                    <a:lumOff val="35000"/>
                  </a:schemeClr>
                </a:solidFill>
              </a:rPr>
              <a:t>- by improving the facilities of the club this may entice coaches from all over to come and become a part of the club and help achieve the goals of the club. The club currently has two coaches for every team from under 5’s through to the first team, all being capable and accredited, ranging from UEFA A license to FAW Leaders.</a:t>
            </a:r>
          </a:p>
          <a:p>
            <a:r>
              <a:rPr lang="en-US" sz="1800" b="1" dirty="0">
                <a:solidFill>
                  <a:schemeClr val="tx1">
                    <a:lumMod val="65000"/>
                    <a:lumOff val="35000"/>
                  </a:schemeClr>
                </a:solidFill>
              </a:rPr>
              <a:t>Coaching Leadership </a:t>
            </a:r>
            <a:r>
              <a:rPr lang="en-US" sz="1800" dirty="0">
                <a:solidFill>
                  <a:schemeClr val="tx1">
                    <a:lumMod val="65000"/>
                    <a:lumOff val="35000"/>
                  </a:schemeClr>
                </a:solidFill>
              </a:rPr>
              <a:t>- to improve the coaching standards in the summer of 2019 the club appointed former Wimbledon AFC Academy Foundation lead and current Swansea City Academy coach Joe Roberts as Coaching Co-Ordinator</a:t>
            </a:r>
          </a:p>
          <a:p>
            <a:r>
              <a:rPr lang="en-US" sz="1800" b="1" dirty="0">
                <a:solidFill>
                  <a:schemeClr val="tx1">
                    <a:lumMod val="65000"/>
                    <a:lumOff val="35000"/>
                  </a:schemeClr>
                </a:solidFill>
              </a:rPr>
              <a:t>Reputation and club standing </a:t>
            </a:r>
            <a:r>
              <a:rPr lang="en-US" sz="1800" dirty="0">
                <a:solidFill>
                  <a:schemeClr val="tx1">
                    <a:lumMod val="65000"/>
                    <a:lumOff val="35000"/>
                  </a:schemeClr>
                </a:solidFill>
              </a:rPr>
              <a:t>- by improving parts of the club such as coaching standards, participation and facilities, this will over time bring up the overall standard of the club and as a result will continue to increase the already ever-growing reputation of the club, not just as a dominant side in Neath’s top division but an established side in the lower Welsh Leagues as that is the what the club should be aiming to do when you take into account the quality of the players, coaches and people in the background. </a:t>
            </a:r>
          </a:p>
        </p:txBody>
      </p:sp>
    </p:spTree>
    <p:extLst>
      <p:ext uri="{BB962C8B-B14F-4D97-AF65-F5344CB8AC3E}">
        <p14:creationId xmlns:p14="http://schemas.microsoft.com/office/powerpoint/2010/main" val="1225934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8269A72-D938-8F47-83CD-DB175C619B5D}"/>
              </a:ext>
            </a:extLst>
          </p:cNvPr>
          <p:cNvSpPr>
            <a:spLocks noGrp="1"/>
          </p:cNvSpPr>
          <p:nvPr>
            <p:ph type="title"/>
          </p:nvPr>
        </p:nvSpPr>
        <p:spPr>
          <a:xfrm>
            <a:off x="1179226" y="826680"/>
            <a:ext cx="9833548" cy="1325563"/>
          </a:xfrm>
        </p:spPr>
        <p:txBody>
          <a:bodyPr>
            <a:normAutofit/>
          </a:bodyPr>
          <a:lstStyle/>
          <a:p>
            <a:pPr algn="ctr"/>
            <a:r>
              <a:rPr lang="en-US" sz="4000" dirty="0">
                <a:solidFill>
                  <a:srgbClr val="FFFFFF"/>
                </a:solidFill>
              </a:rPr>
              <a:t>How will the improvements be made? </a:t>
            </a:r>
          </a:p>
        </p:txBody>
      </p:sp>
      <p:sp>
        <p:nvSpPr>
          <p:cNvPr id="3" name="Content Placeholder 2">
            <a:extLst>
              <a:ext uri="{FF2B5EF4-FFF2-40B4-BE49-F238E27FC236}">
                <a16:creationId xmlns:a16="http://schemas.microsoft.com/office/drawing/2014/main" id="{9703AF28-3B84-4A48-BE23-B5822E27A068}"/>
              </a:ext>
            </a:extLst>
          </p:cNvPr>
          <p:cNvSpPr>
            <a:spLocks noGrp="1"/>
          </p:cNvSpPr>
          <p:nvPr>
            <p:ph idx="1"/>
          </p:nvPr>
        </p:nvSpPr>
        <p:spPr>
          <a:xfrm>
            <a:off x="355601" y="2753937"/>
            <a:ext cx="11655167" cy="2893102"/>
          </a:xfrm>
        </p:spPr>
        <p:txBody>
          <a:bodyPr>
            <a:noAutofit/>
          </a:bodyPr>
          <a:lstStyle/>
          <a:p>
            <a:pPr marL="0" indent="0">
              <a:buNone/>
            </a:pPr>
            <a:r>
              <a:rPr lang="en-US" sz="1800" b="1" dirty="0">
                <a:solidFill>
                  <a:schemeClr val="tx1">
                    <a:lumMod val="65000"/>
                    <a:lumOff val="35000"/>
                  </a:schemeClr>
                </a:solidFill>
              </a:rPr>
              <a:t>Communications</a:t>
            </a:r>
            <a:r>
              <a:rPr lang="en-US" sz="1800" dirty="0">
                <a:solidFill>
                  <a:schemeClr val="tx1">
                    <a:lumMod val="65000"/>
                    <a:lumOff val="35000"/>
                  </a:schemeClr>
                </a:solidFill>
              </a:rPr>
              <a:t> – internal between administrators, coaches and club members and externally, between the club and and parties that are aligned with the club such as: schools, councils, not-for-profit groups and possible sponsors.</a:t>
            </a:r>
          </a:p>
          <a:p>
            <a:pPr marL="0" indent="0">
              <a:buNone/>
            </a:pPr>
            <a:r>
              <a:rPr lang="en-US" sz="1800" b="1" dirty="0">
                <a:solidFill>
                  <a:schemeClr val="tx1">
                    <a:lumMod val="65000"/>
                    <a:lumOff val="35000"/>
                  </a:schemeClr>
                </a:solidFill>
              </a:rPr>
              <a:t>Investment &amp; sponsorship </a:t>
            </a:r>
            <a:r>
              <a:rPr lang="en-US" sz="1800" dirty="0">
                <a:solidFill>
                  <a:schemeClr val="tx1">
                    <a:lumMod val="65000"/>
                    <a:lumOff val="35000"/>
                  </a:schemeClr>
                </a:solidFill>
              </a:rPr>
              <a:t>- improved investments, sponsorship and funding will allow a gradual improvement to facilities and coaching standards. The club has recently acquired sponsorships from many local businesses such as Daley Homes Ltd and Perago Wales Ltd,  as well as nationally established businesses like Clee Thomkinson Francis. </a:t>
            </a:r>
          </a:p>
          <a:p>
            <a:pPr marL="0" indent="0">
              <a:buNone/>
            </a:pPr>
            <a:r>
              <a:rPr lang="en-US" sz="1800" b="1" dirty="0">
                <a:solidFill>
                  <a:schemeClr val="tx1">
                    <a:lumMod val="65000"/>
                    <a:lumOff val="35000"/>
                  </a:schemeClr>
                </a:solidFill>
              </a:rPr>
              <a:t>Community engagement </a:t>
            </a:r>
            <a:r>
              <a:rPr lang="en-US" sz="1800" dirty="0">
                <a:solidFill>
                  <a:schemeClr val="tx1">
                    <a:lumMod val="65000"/>
                    <a:lumOff val="35000"/>
                  </a:schemeClr>
                </a:solidFill>
              </a:rPr>
              <a:t>- An increase in involvement within the local community is essential if the club wants to reach its potential. By doing this it allows the local community to get behind the club and gives them a local team to support. The club understands that coming to watch them is not the same as going to watch Swansea City but the club provides a welcoming atmosphere for anyone who wishes to become a member of the club and become apart of the F.C. Clydach family.</a:t>
            </a:r>
          </a:p>
        </p:txBody>
      </p:sp>
    </p:spTree>
    <p:extLst>
      <p:ext uri="{BB962C8B-B14F-4D97-AF65-F5344CB8AC3E}">
        <p14:creationId xmlns:p14="http://schemas.microsoft.com/office/powerpoint/2010/main" val="4106602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8269A72-D938-8F47-83CD-DB175C619B5D}"/>
              </a:ext>
            </a:extLst>
          </p:cNvPr>
          <p:cNvSpPr>
            <a:spLocks noGrp="1"/>
          </p:cNvSpPr>
          <p:nvPr>
            <p:ph type="title"/>
          </p:nvPr>
        </p:nvSpPr>
        <p:spPr>
          <a:xfrm>
            <a:off x="1179226" y="826680"/>
            <a:ext cx="9833548" cy="1325563"/>
          </a:xfrm>
        </p:spPr>
        <p:txBody>
          <a:bodyPr>
            <a:normAutofit/>
          </a:bodyPr>
          <a:lstStyle/>
          <a:p>
            <a:pPr algn="ctr"/>
            <a:r>
              <a:rPr lang="en-US" sz="4000" dirty="0">
                <a:solidFill>
                  <a:srgbClr val="FFFFFF"/>
                </a:solidFill>
              </a:rPr>
              <a:t>How will the improvements be made? </a:t>
            </a:r>
          </a:p>
        </p:txBody>
      </p:sp>
      <p:sp>
        <p:nvSpPr>
          <p:cNvPr id="3" name="Content Placeholder 2">
            <a:extLst>
              <a:ext uri="{FF2B5EF4-FFF2-40B4-BE49-F238E27FC236}">
                <a16:creationId xmlns:a16="http://schemas.microsoft.com/office/drawing/2014/main" id="{9703AF28-3B84-4A48-BE23-B5822E27A068}"/>
              </a:ext>
            </a:extLst>
          </p:cNvPr>
          <p:cNvSpPr>
            <a:spLocks noGrp="1"/>
          </p:cNvSpPr>
          <p:nvPr>
            <p:ph idx="1"/>
          </p:nvPr>
        </p:nvSpPr>
        <p:spPr>
          <a:xfrm>
            <a:off x="355601" y="2754162"/>
            <a:ext cx="11655167" cy="2287621"/>
          </a:xfrm>
        </p:spPr>
        <p:txBody>
          <a:bodyPr>
            <a:noAutofit/>
          </a:bodyPr>
          <a:lstStyle/>
          <a:p>
            <a:pPr marL="0" indent="0">
              <a:buNone/>
            </a:pPr>
            <a:r>
              <a:rPr lang="en-US" sz="1800" b="1" dirty="0">
                <a:solidFill>
                  <a:schemeClr val="tx1">
                    <a:lumMod val="65000"/>
                    <a:lumOff val="35000"/>
                  </a:schemeClr>
                </a:solidFill>
              </a:rPr>
              <a:t>Pathway and Standards </a:t>
            </a:r>
            <a:r>
              <a:rPr lang="en-US" sz="1800" dirty="0">
                <a:solidFill>
                  <a:schemeClr val="tx1">
                    <a:lumMod val="65000"/>
                    <a:lumOff val="35000"/>
                  </a:schemeClr>
                </a:solidFill>
              </a:rPr>
              <a:t>- increasing coaching and playing standards throughout the club will provide may opportunities not just for current cohort but for people who are maybe thinking of getting into coaching but are unsure on how to get their foot through the door. The club will provide coaches and players with the opportunities to train and gain qualifications as well as gain practical experience through the help of existing members and people such the clubs coaching coordinator, who is always willing to give help and guidance when needed</a:t>
            </a:r>
          </a:p>
          <a:p>
            <a:pPr marL="0" indent="0">
              <a:buNone/>
            </a:pPr>
            <a:r>
              <a:rPr lang="en-US" sz="1800" b="1" dirty="0">
                <a:solidFill>
                  <a:schemeClr val="tx1">
                    <a:lumMod val="65000"/>
                    <a:lumOff val="35000"/>
                  </a:schemeClr>
                </a:solidFill>
              </a:rPr>
              <a:t>The girl’s game</a:t>
            </a:r>
            <a:r>
              <a:rPr lang="en-US" sz="1800" dirty="0">
                <a:solidFill>
                  <a:schemeClr val="tx1">
                    <a:lumMod val="65000"/>
                    <a:lumOff val="35000"/>
                  </a:schemeClr>
                </a:solidFill>
              </a:rPr>
              <a:t> - the increase in participation within the girl’s game will come naturally when the club begins to provide and promote girl’s teams, especially as there no real local option at present.</a:t>
            </a:r>
          </a:p>
        </p:txBody>
      </p:sp>
    </p:spTree>
    <p:extLst>
      <p:ext uri="{BB962C8B-B14F-4D97-AF65-F5344CB8AC3E}">
        <p14:creationId xmlns:p14="http://schemas.microsoft.com/office/powerpoint/2010/main" val="3948421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C795403-4D39-1A45-ABA8-205E205C48C9}"/>
              </a:ext>
            </a:extLst>
          </p:cNvPr>
          <p:cNvSpPr>
            <a:spLocks noGrp="1"/>
          </p:cNvSpPr>
          <p:nvPr>
            <p:ph type="title"/>
          </p:nvPr>
        </p:nvSpPr>
        <p:spPr>
          <a:xfrm>
            <a:off x="1179226" y="826680"/>
            <a:ext cx="9833548" cy="1325563"/>
          </a:xfrm>
        </p:spPr>
        <p:txBody>
          <a:bodyPr>
            <a:normAutofit/>
          </a:bodyPr>
          <a:lstStyle/>
          <a:p>
            <a:pPr algn="ctr"/>
            <a:r>
              <a:rPr lang="en-US" sz="4000" dirty="0">
                <a:solidFill>
                  <a:srgbClr val="FFFFFF"/>
                </a:solidFill>
              </a:rPr>
              <a:t>Marketing ideas</a:t>
            </a:r>
          </a:p>
        </p:txBody>
      </p:sp>
      <p:sp>
        <p:nvSpPr>
          <p:cNvPr id="3" name="Content Placeholder 2">
            <a:extLst>
              <a:ext uri="{FF2B5EF4-FFF2-40B4-BE49-F238E27FC236}">
                <a16:creationId xmlns:a16="http://schemas.microsoft.com/office/drawing/2014/main" id="{2544AAD7-5CC5-2B4C-A93D-CB059FAAAADE}"/>
              </a:ext>
            </a:extLst>
          </p:cNvPr>
          <p:cNvSpPr>
            <a:spLocks noGrp="1"/>
          </p:cNvSpPr>
          <p:nvPr>
            <p:ph idx="1"/>
          </p:nvPr>
        </p:nvSpPr>
        <p:spPr>
          <a:xfrm>
            <a:off x="355601" y="2753936"/>
            <a:ext cx="11394964" cy="2693976"/>
          </a:xfrm>
        </p:spPr>
        <p:txBody>
          <a:bodyPr>
            <a:normAutofit/>
          </a:bodyPr>
          <a:lstStyle/>
          <a:p>
            <a:pPr marL="0" indent="0">
              <a:buNone/>
            </a:pPr>
            <a:r>
              <a:rPr lang="en-US" sz="1800" b="1" dirty="0">
                <a:solidFill>
                  <a:schemeClr val="tx1">
                    <a:lumMod val="65000"/>
                    <a:lumOff val="35000"/>
                  </a:schemeClr>
                </a:solidFill>
              </a:rPr>
              <a:t>Participation</a:t>
            </a:r>
            <a:r>
              <a:rPr lang="en-US" sz="1800" dirty="0">
                <a:solidFill>
                  <a:schemeClr val="tx1">
                    <a:lumMod val="65000"/>
                    <a:lumOff val="35000"/>
                  </a:schemeClr>
                </a:solidFill>
              </a:rPr>
              <a:t> – giving talks in partnered schools, holding open training sessions all year round, social media </a:t>
            </a:r>
            <a:r>
              <a:rPr lang="en-US" sz="1800" dirty="0" err="1">
                <a:solidFill>
                  <a:schemeClr val="tx1">
                    <a:lumMod val="65000"/>
                    <a:lumOff val="35000"/>
                  </a:schemeClr>
                </a:solidFill>
              </a:rPr>
              <a:t>campiagn</a:t>
            </a:r>
            <a:endParaRPr lang="en-US" sz="1800" dirty="0">
              <a:solidFill>
                <a:schemeClr val="tx1">
                  <a:lumMod val="65000"/>
                  <a:lumOff val="35000"/>
                </a:schemeClr>
              </a:solidFill>
            </a:endParaRPr>
          </a:p>
          <a:p>
            <a:pPr marL="0" indent="0">
              <a:buNone/>
            </a:pPr>
            <a:r>
              <a:rPr lang="en-US" sz="1800" b="1" dirty="0">
                <a:solidFill>
                  <a:schemeClr val="tx1">
                    <a:lumMod val="65000"/>
                    <a:lumOff val="35000"/>
                  </a:schemeClr>
                </a:solidFill>
              </a:rPr>
              <a:t>Community engagement </a:t>
            </a:r>
            <a:r>
              <a:rPr lang="en-US" sz="1800" dirty="0">
                <a:solidFill>
                  <a:schemeClr val="tx1">
                    <a:lumMod val="65000"/>
                    <a:lumOff val="35000"/>
                  </a:schemeClr>
                </a:solidFill>
              </a:rPr>
              <a:t>– hosting community barbeques, sports days, social events e.g.  club currently hosts an annual darts tournament</a:t>
            </a:r>
          </a:p>
          <a:p>
            <a:pPr marL="0" indent="0">
              <a:buNone/>
            </a:pPr>
            <a:r>
              <a:rPr lang="en-US" sz="1800" b="1" dirty="0">
                <a:solidFill>
                  <a:schemeClr val="tx1">
                    <a:lumMod val="65000"/>
                    <a:lumOff val="35000"/>
                  </a:schemeClr>
                </a:solidFill>
              </a:rPr>
              <a:t>The girl’s game </a:t>
            </a:r>
            <a:r>
              <a:rPr lang="en-US" sz="1800" dirty="0">
                <a:solidFill>
                  <a:schemeClr val="tx1">
                    <a:lumMod val="65000"/>
                    <a:lumOff val="35000"/>
                  </a:schemeClr>
                </a:solidFill>
              </a:rPr>
              <a:t>- give talks to girls in partnered schools and youth club. Inter-school competitions between girls school teams</a:t>
            </a:r>
          </a:p>
          <a:p>
            <a:pPr marL="0" indent="0">
              <a:buNone/>
            </a:pPr>
            <a:r>
              <a:rPr lang="en-US" sz="1800" b="1" dirty="0">
                <a:solidFill>
                  <a:schemeClr val="tx1">
                    <a:lumMod val="65000"/>
                    <a:lumOff val="35000"/>
                  </a:schemeClr>
                </a:solidFill>
              </a:rPr>
              <a:t>Investments</a:t>
            </a:r>
            <a:r>
              <a:rPr lang="en-US" sz="1800" dirty="0">
                <a:solidFill>
                  <a:schemeClr val="tx1">
                    <a:lumMod val="65000"/>
                    <a:lumOff val="35000"/>
                  </a:schemeClr>
                </a:solidFill>
              </a:rPr>
              <a:t> – host evening dinners / galas for local businesses to get a feel for the club.</a:t>
            </a:r>
          </a:p>
          <a:p>
            <a:pPr marL="0" indent="0">
              <a:buNone/>
            </a:pPr>
            <a:r>
              <a:rPr lang="en-US" sz="1800" b="1" dirty="0">
                <a:solidFill>
                  <a:schemeClr val="tx1">
                    <a:lumMod val="65000"/>
                    <a:lumOff val="35000"/>
                  </a:schemeClr>
                </a:solidFill>
              </a:rPr>
              <a:t>Sponsorship</a:t>
            </a:r>
            <a:r>
              <a:rPr lang="en-US" sz="1800" dirty="0">
                <a:solidFill>
                  <a:schemeClr val="tx1">
                    <a:lumMod val="65000"/>
                    <a:lumOff val="35000"/>
                  </a:schemeClr>
                </a:solidFill>
              </a:rPr>
              <a:t> – use social media, kits logos and wide range of offers to partner with local business</a:t>
            </a:r>
            <a:r>
              <a:rPr lang="en-US" sz="1800" b="1" dirty="0">
                <a:solidFill>
                  <a:schemeClr val="tx1">
                    <a:lumMod val="65000"/>
                    <a:lumOff val="35000"/>
                  </a:schemeClr>
                </a:solidFill>
              </a:rPr>
              <a:t> </a:t>
            </a:r>
            <a:endParaRPr lang="en-US" sz="1800" dirty="0">
              <a:solidFill>
                <a:schemeClr val="tx1">
                  <a:lumMod val="65000"/>
                  <a:lumOff val="35000"/>
                </a:schemeClr>
              </a:solidFill>
            </a:endParaRPr>
          </a:p>
          <a:p>
            <a:endParaRPr lang="en-US" sz="2000" dirty="0">
              <a:solidFill>
                <a:schemeClr val="tx1">
                  <a:lumMod val="65000"/>
                  <a:lumOff val="35000"/>
                </a:schemeClr>
              </a:solidFill>
            </a:endParaRPr>
          </a:p>
        </p:txBody>
      </p:sp>
    </p:spTree>
    <p:extLst>
      <p:ext uri="{BB962C8B-B14F-4D97-AF65-F5344CB8AC3E}">
        <p14:creationId xmlns:p14="http://schemas.microsoft.com/office/powerpoint/2010/main" val="969187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87CE257-B0E5-0B40-A9D7-1FA822AC8CD0}"/>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rPr>
              <a:t>Roadmap</a:t>
            </a:r>
          </a:p>
        </p:txBody>
      </p:sp>
      <p:sp>
        <p:nvSpPr>
          <p:cNvPr id="3" name="Content Placeholder 2">
            <a:extLst>
              <a:ext uri="{FF2B5EF4-FFF2-40B4-BE49-F238E27FC236}">
                <a16:creationId xmlns:a16="http://schemas.microsoft.com/office/drawing/2014/main" id="{BF6EBDE4-5E43-E64A-A5D7-DA7685143FE3}"/>
              </a:ext>
            </a:extLst>
          </p:cNvPr>
          <p:cNvSpPr>
            <a:spLocks noGrp="1"/>
          </p:cNvSpPr>
          <p:nvPr>
            <p:ph idx="1"/>
          </p:nvPr>
        </p:nvSpPr>
        <p:spPr>
          <a:xfrm>
            <a:off x="549030" y="2870549"/>
            <a:ext cx="10918039" cy="2693976"/>
          </a:xfrm>
        </p:spPr>
        <p:txBody>
          <a:bodyPr>
            <a:normAutofit/>
          </a:bodyPr>
          <a:lstStyle/>
          <a:p>
            <a:r>
              <a:rPr lang="en-US" sz="1800" dirty="0">
                <a:solidFill>
                  <a:schemeClr val="tx1">
                    <a:lumMod val="65000"/>
                    <a:lumOff val="35000"/>
                  </a:schemeClr>
                </a:solidFill>
              </a:rPr>
              <a:t>The following slide will contain a roadmap about how to make the aforementioned improvements required to reach the clubs potential</a:t>
            </a:r>
          </a:p>
          <a:p>
            <a:r>
              <a:rPr lang="en-US" sz="1800" dirty="0">
                <a:solidFill>
                  <a:schemeClr val="tx1">
                    <a:lumMod val="65000"/>
                    <a:lumOff val="35000"/>
                  </a:schemeClr>
                </a:solidFill>
              </a:rPr>
              <a:t>This is not a timeline, as you cannot put a time schedule on when some improvements will be achieved, e.g. how many girls will join the club by next summer or how many B licensed coaches the club will have by the summer of 2022. A roadmap is more fitting to use as it sets out a guideline, direction and sequence in which the improvements should be made.</a:t>
            </a:r>
          </a:p>
          <a:p>
            <a:r>
              <a:rPr lang="en-US" sz="1800" dirty="0">
                <a:solidFill>
                  <a:schemeClr val="tx1">
                    <a:lumMod val="65000"/>
                    <a:lumOff val="35000"/>
                  </a:schemeClr>
                </a:solidFill>
              </a:rPr>
              <a:t>The club also needs to work define how it will measure success, e.g. how many new players, how many girl’s teams, how many new coaches and build these into the detail planning for executing against the roadmap.</a:t>
            </a:r>
          </a:p>
        </p:txBody>
      </p:sp>
    </p:spTree>
    <p:extLst>
      <p:ext uri="{BB962C8B-B14F-4D97-AF65-F5344CB8AC3E}">
        <p14:creationId xmlns:p14="http://schemas.microsoft.com/office/powerpoint/2010/main" val="2552173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1FEA61C1-934E-3746-B288-3643CAE030D3}"/>
              </a:ext>
            </a:extLst>
          </p:cNvPr>
          <p:cNvSpPr/>
          <p:nvPr/>
        </p:nvSpPr>
        <p:spPr>
          <a:xfrm>
            <a:off x="481912" y="756339"/>
            <a:ext cx="2545492" cy="593125"/>
          </a:xfrm>
          <a:prstGeom prst="roundRect">
            <a:avLst>
              <a:gd name="adj" fmla="val 4979"/>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Now</a:t>
            </a:r>
          </a:p>
        </p:txBody>
      </p:sp>
      <p:sp>
        <p:nvSpPr>
          <p:cNvPr id="5" name="Rounded Rectangle 4">
            <a:extLst>
              <a:ext uri="{FF2B5EF4-FFF2-40B4-BE49-F238E27FC236}">
                <a16:creationId xmlns:a16="http://schemas.microsoft.com/office/drawing/2014/main" id="{FB5CFF4C-B411-B340-A8FC-874DB615561B}"/>
              </a:ext>
            </a:extLst>
          </p:cNvPr>
          <p:cNvSpPr/>
          <p:nvPr/>
        </p:nvSpPr>
        <p:spPr>
          <a:xfrm>
            <a:off x="3433118" y="756338"/>
            <a:ext cx="2545492" cy="593125"/>
          </a:xfrm>
          <a:prstGeom prst="roundRect">
            <a:avLst>
              <a:gd name="adj" fmla="val 4979"/>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Next</a:t>
            </a:r>
          </a:p>
        </p:txBody>
      </p:sp>
      <p:sp>
        <p:nvSpPr>
          <p:cNvPr id="6" name="Rounded Rectangle 5">
            <a:extLst>
              <a:ext uri="{FF2B5EF4-FFF2-40B4-BE49-F238E27FC236}">
                <a16:creationId xmlns:a16="http://schemas.microsoft.com/office/drawing/2014/main" id="{A2137846-9768-E245-9BA8-C1778826E183}"/>
              </a:ext>
            </a:extLst>
          </p:cNvPr>
          <p:cNvSpPr/>
          <p:nvPr/>
        </p:nvSpPr>
        <p:spPr>
          <a:xfrm>
            <a:off x="9263450" y="756338"/>
            <a:ext cx="2545492" cy="593125"/>
          </a:xfrm>
          <a:prstGeom prst="roundRect">
            <a:avLst>
              <a:gd name="adj" fmla="val 4979"/>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Consider</a:t>
            </a:r>
          </a:p>
        </p:txBody>
      </p:sp>
      <p:sp>
        <p:nvSpPr>
          <p:cNvPr id="7" name="Rounded Rectangle 6">
            <a:extLst>
              <a:ext uri="{FF2B5EF4-FFF2-40B4-BE49-F238E27FC236}">
                <a16:creationId xmlns:a16="http://schemas.microsoft.com/office/drawing/2014/main" id="{4FADB956-8EDA-A544-BDD0-33A94809A405}"/>
              </a:ext>
            </a:extLst>
          </p:cNvPr>
          <p:cNvSpPr/>
          <p:nvPr/>
        </p:nvSpPr>
        <p:spPr>
          <a:xfrm>
            <a:off x="6348284" y="756338"/>
            <a:ext cx="2545492" cy="593125"/>
          </a:xfrm>
          <a:prstGeom prst="roundRect">
            <a:avLst>
              <a:gd name="adj" fmla="val 4979"/>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Later</a:t>
            </a:r>
          </a:p>
        </p:txBody>
      </p:sp>
      <p:cxnSp>
        <p:nvCxnSpPr>
          <p:cNvPr id="10" name="Straight Connector 9">
            <a:extLst>
              <a:ext uri="{FF2B5EF4-FFF2-40B4-BE49-F238E27FC236}">
                <a16:creationId xmlns:a16="http://schemas.microsoft.com/office/drawing/2014/main" id="{537560EC-D905-E649-B519-8A8531F93CAD}"/>
              </a:ext>
            </a:extLst>
          </p:cNvPr>
          <p:cNvCxnSpPr>
            <a:cxnSpLocks/>
          </p:cNvCxnSpPr>
          <p:nvPr/>
        </p:nvCxnSpPr>
        <p:spPr>
          <a:xfrm>
            <a:off x="3225114" y="1349463"/>
            <a:ext cx="0" cy="48705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6F12B31-21E9-BA48-BE14-DE52E6C22716}"/>
              </a:ext>
            </a:extLst>
          </p:cNvPr>
          <p:cNvCxnSpPr>
            <a:cxnSpLocks/>
          </p:cNvCxnSpPr>
          <p:nvPr/>
        </p:nvCxnSpPr>
        <p:spPr>
          <a:xfrm>
            <a:off x="9049265" y="1349462"/>
            <a:ext cx="0" cy="4870585"/>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0B32C9F-330B-3441-9264-D0BE8B4C8790}"/>
              </a:ext>
            </a:extLst>
          </p:cNvPr>
          <p:cNvCxnSpPr>
            <a:cxnSpLocks/>
          </p:cNvCxnSpPr>
          <p:nvPr/>
        </p:nvCxnSpPr>
        <p:spPr>
          <a:xfrm>
            <a:off x="6157785" y="1349463"/>
            <a:ext cx="0" cy="4849318"/>
          </a:xfrm>
          <a:prstGeom prst="line">
            <a:avLst/>
          </a:prstGeom>
        </p:spPr>
        <p:style>
          <a:lnRef idx="1">
            <a:schemeClr val="accent1"/>
          </a:lnRef>
          <a:fillRef idx="0">
            <a:schemeClr val="accent1"/>
          </a:fillRef>
          <a:effectRef idx="0">
            <a:schemeClr val="accent1"/>
          </a:effectRef>
          <a:fontRef idx="minor">
            <a:schemeClr val="tx1"/>
          </a:fontRef>
        </p:style>
      </p:cxnSp>
      <p:grpSp>
        <p:nvGrpSpPr>
          <p:cNvPr id="103" name="Group 102">
            <a:extLst>
              <a:ext uri="{FF2B5EF4-FFF2-40B4-BE49-F238E27FC236}">
                <a16:creationId xmlns:a16="http://schemas.microsoft.com/office/drawing/2014/main" id="{65FADBFF-0317-0943-BB60-20894C002EA2}"/>
              </a:ext>
            </a:extLst>
          </p:cNvPr>
          <p:cNvGrpSpPr/>
          <p:nvPr/>
        </p:nvGrpSpPr>
        <p:grpSpPr>
          <a:xfrm>
            <a:off x="481912" y="1520008"/>
            <a:ext cx="2545492" cy="416011"/>
            <a:chOff x="491697" y="1530286"/>
            <a:chExt cx="2545492" cy="416011"/>
          </a:xfrm>
        </p:grpSpPr>
        <p:sp>
          <p:nvSpPr>
            <p:cNvPr id="15" name="Rounded Rectangle 14">
              <a:extLst>
                <a:ext uri="{FF2B5EF4-FFF2-40B4-BE49-F238E27FC236}">
                  <a16:creationId xmlns:a16="http://schemas.microsoft.com/office/drawing/2014/main" id="{7CD0C513-04B9-A24C-B573-76908219969C}"/>
                </a:ext>
              </a:extLst>
            </p:cNvPr>
            <p:cNvSpPr/>
            <p:nvPr/>
          </p:nvSpPr>
          <p:spPr>
            <a:xfrm>
              <a:off x="491697" y="153028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Advertise the clubs new girls team starting</a:t>
              </a:r>
            </a:p>
          </p:txBody>
        </p:sp>
        <p:sp>
          <p:nvSpPr>
            <p:cNvPr id="16" name="Rounded Rectangle 15">
              <a:extLst>
                <a:ext uri="{FF2B5EF4-FFF2-40B4-BE49-F238E27FC236}">
                  <a16:creationId xmlns:a16="http://schemas.microsoft.com/office/drawing/2014/main" id="{1B37B764-66A5-5645-9684-52163546142B}"/>
                </a:ext>
              </a:extLst>
            </p:cNvPr>
            <p:cNvSpPr/>
            <p:nvPr/>
          </p:nvSpPr>
          <p:spPr>
            <a:xfrm>
              <a:off x="491698" y="1530286"/>
              <a:ext cx="95762" cy="416011"/>
            </a:xfrm>
            <a:prstGeom prst="roundRect">
              <a:avLst>
                <a:gd name="adj" fmla="val 4979"/>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22" name="Group 21">
            <a:extLst>
              <a:ext uri="{FF2B5EF4-FFF2-40B4-BE49-F238E27FC236}">
                <a16:creationId xmlns:a16="http://schemas.microsoft.com/office/drawing/2014/main" id="{C474ACC5-C6A2-6846-9BCC-FA7387C6C843}"/>
              </a:ext>
            </a:extLst>
          </p:cNvPr>
          <p:cNvGrpSpPr/>
          <p:nvPr/>
        </p:nvGrpSpPr>
        <p:grpSpPr>
          <a:xfrm>
            <a:off x="465437" y="2142171"/>
            <a:ext cx="2545492" cy="416011"/>
            <a:chOff x="506629" y="2899719"/>
            <a:chExt cx="2545492" cy="416011"/>
          </a:xfrm>
        </p:grpSpPr>
        <p:sp>
          <p:nvSpPr>
            <p:cNvPr id="20" name="Rounded Rectangle 19">
              <a:extLst>
                <a:ext uri="{FF2B5EF4-FFF2-40B4-BE49-F238E27FC236}">
                  <a16:creationId xmlns:a16="http://schemas.microsoft.com/office/drawing/2014/main" id="{8E19EFA6-16DF-814B-A908-805242A01741}"/>
                </a:ext>
              </a:extLst>
            </p:cNvPr>
            <p:cNvSpPr/>
            <p:nvPr/>
          </p:nvSpPr>
          <p:spPr>
            <a:xfrm>
              <a:off x="506629" y="2899719"/>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Advertise the welcoming atmosphere for anyone to join  </a:t>
              </a:r>
            </a:p>
          </p:txBody>
        </p:sp>
        <p:sp>
          <p:nvSpPr>
            <p:cNvPr id="21" name="Rounded Rectangle 20">
              <a:extLst>
                <a:ext uri="{FF2B5EF4-FFF2-40B4-BE49-F238E27FC236}">
                  <a16:creationId xmlns:a16="http://schemas.microsoft.com/office/drawing/2014/main" id="{A453CD7E-7AC5-6348-B26F-D370127F7D8E}"/>
                </a:ext>
              </a:extLst>
            </p:cNvPr>
            <p:cNvSpPr/>
            <p:nvPr/>
          </p:nvSpPr>
          <p:spPr>
            <a:xfrm>
              <a:off x="506630" y="2899719"/>
              <a:ext cx="95762" cy="416011"/>
            </a:xfrm>
            <a:prstGeom prst="roundRect">
              <a:avLst>
                <a:gd name="adj" fmla="val 4979"/>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26" name="Group 25">
            <a:extLst>
              <a:ext uri="{FF2B5EF4-FFF2-40B4-BE49-F238E27FC236}">
                <a16:creationId xmlns:a16="http://schemas.microsoft.com/office/drawing/2014/main" id="{D873DD35-3C20-E741-9EAE-096DFB95BE78}"/>
              </a:ext>
            </a:extLst>
          </p:cNvPr>
          <p:cNvGrpSpPr/>
          <p:nvPr/>
        </p:nvGrpSpPr>
        <p:grpSpPr>
          <a:xfrm>
            <a:off x="6376974" y="4061955"/>
            <a:ext cx="2545492" cy="493852"/>
            <a:chOff x="527220" y="3818236"/>
            <a:chExt cx="2545492" cy="493852"/>
          </a:xfrm>
        </p:grpSpPr>
        <p:sp>
          <p:nvSpPr>
            <p:cNvPr id="24" name="Rounded Rectangle 23">
              <a:extLst>
                <a:ext uri="{FF2B5EF4-FFF2-40B4-BE49-F238E27FC236}">
                  <a16:creationId xmlns:a16="http://schemas.microsoft.com/office/drawing/2014/main" id="{60F4FE6C-7C6D-7A42-A0D9-30276BD110DC}"/>
                </a:ext>
              </a:extLst>
            </p:cNvPr>
            <p:cNvSpPr/>
            <p:nvPr/>
          </p:nvSpPr>
          <p:spPr>
            <a:xfrm>
              <a:off x="527220" y="3818236"/>
              <a:ext cx="2545492" cy="493852"/>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Have the pitch meet the criteria to allow the club to enter the Welsh Leagues</a:t>
              </a:r>
            </a:p>
          </p:txBody>
        </p:sp>
        <p:sp>
          <p:nvSpPr>
            <p:cNvPr id="25" name="Rounded Rectangle 24">
              <a:extLst>
                <a:ext uri="{FF2B5EF4-FFF2-40B4-BE49-F238E27FC236}">
                  <a16:creationId xmlns:a16="http://schemas.microsoft.com/office/drawing/2014/main" id="{7C29A9E7-E55D-D244-ACEA-2C003A331D3B}"/>
                </a:ext>
              </a:extLst>
            </p:cNvPr>
            <p:cNvSpPr/>
            <p:nvPr/>
          </p:nvSpPr>
          <p:spPr>
            <a:xfrm>
              <a:off x="527221" y="3818236"/>
              <a:ext cx="86068" cy="493852"/>
            </a:xfrm>
            <a:prstGeom prst="roundRect">
              <a:avLst>
                <a:gd name="adj" fmla="val 4979"/>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27" name="Group 26">
            <a:extLst>
              <a:ext uri="{FF2B5EF4-FFF2-40B4-BE49-F238E27FC236}">
                <a16:creationId xmlns:a16="http://schemas.microsoft.com/office/drawing/2014/main" id="{05B16872-1B23-5246-8069-FDE4D9509C15}"/>
              </a:ext>
            </a:extLst>
          </p:cNvPr>
          <p:cNvGrpSpPr/>
          <p:nvPr/>
        </p:nvGrpSpPr>
        <p:grpSpPr>
          <a:xfrm>
            <a:off x="465437" y="3372654"/>
            <a:ext cx="2545492" cy="416011"/>
            <a:chOff x="497362" y="1882346"/>
            <a:chExt cx="2545492" cy="416011"/>
          </a:xfrm>
        </p:grpSpPr>
        <p:sp>
          <p:nvSpPr>
            <p:cNvPr id="28" name="Rounded Rectangle 27">
              <a:extLst>
                <a:ext uri="{FF2B5EF4-FFF2-40B4-BE49-F238E27FC236}">
                  <a16:creationId xmlns:a16="http://schemas.microsoft.com/office/drawing/2014/main" id="{83BDD4AB-B947-3448-B1BA-FF4AAE0F6D7A}"/>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Allow current coaches and players to take the FAW coaching course</a:t>
              </a:r>
            </a:p>
          </p:txBody>
        </p:sp>
        <p:sp>
          <p:nvSpPr>
            <p:cNvPr id="29" name="Rounded Rectangle 28">
              <a:extLst>
                <a:ext uri="{FF2B5EF4-FFF2-40B4-BE49-F238E27FC236}">
                  <a16:creationId xmlns:a16="http://schemas.microsoft.com/office/drawing/2014/main" id="{ABA09CB0-73C0-094B-923C-C339EA4CD3F0}"/>
                </a:ext>
              </a:extLst>
            </p:cNvPr>
            <p:cNvSpPr/>
            <p:nvPr/>
          </p:nvSpPr>
          <p:spPr>
            <a:xfrm>
              <a:off x="497363" y="1882346"/>
              <a:ext cx="95762" cy="416011"/>
            </a:xfrm>
            <a:prstGeom prst="roundRect">
              <a:avLst>
                <a:gd name="adj" fmla="val 4979"/>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33" name="Group 32">
            <a:extLst>
              <a:ext uri="{FF2B5EF4-FFF2-40B4-BE49-F238E27FC236}">
                <a16:creationId xmlns:a16="http://schemas.microsoft.com/office/drawing/2014/main" id="{8864651A-D8D4-4B43-B003-2D4D6E895948}"/>
              </a:ext>
            </a:extLst>
          </p:cNvPr>
          <p:cNvGrpSpPr/>
          <p:nvPr/>
        </p:nvGrpSpPr>
        <p:grpSpPr>
          <a:xfrm>
            <a:off x="3397559" y="3980861"/>
            <a:ext cx="2545492" cy="543921"/>
            <a:chOff x="496813" y="1851083"/>
            <a:chExt cx="2545492" cy="543921"/>
          </a:xfrm>
        </p:grpSpPr>
        <p:sp>
          <p:nvSpPr>
            <p:cNvPr id="34" name="Rounded Rectangle 33">
              <a:extLst>
                <a:ext uri="{FF2B5EF4-FFF2-40B4-BE49-F238E27FC236}">
                  <a16:creationId xmlns:a16="http://schemas.microsoft.com/office/drawing/2014/main" id="{EA27A1F7-EE64-EA45-9F98-E00B266ED4EB}"/>
                </a:ext>
              </a:extLst>
            </p:cNvPr>
            <p:cNvSpPr/>
            <p:nvPr/>
          </p:nvSpPr>
          <p:spPr>
            <a:xfrm>
              <a:off x="496813" y="1851083"/>
              <a:ext cx="2545492" cy="512658"/>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Have newer coaches take the younger age groups to get a feel for the basics of coaching</a:t>
              </a:r>
            </a:p>
          </p:txBody>
        </p:sp>
        <p:sp>
          <p:nvSpPr>
            <p:cNvPr id="35" name="Rounded Rectangle 34">
              <a:extLst>
                <a:ext uri="{FF2B5EF4-FFF2-40B4-BE49-F238E27FC236}">
                  <a16:creationId xmlns:a16="http://schemas.microsoft.com/office/drawing/2014/main" id="{3CD525DD-D3C9-B842-BD4E-86CC13BB1D1B}"/>
                </a:ext>
              </a:extLst>
            </p:cNvPr>
            <p:cNvSpPr/>
            <p:nvPr/>
          </p:nvSpPr>
          <p:spPr>
            <a:xfrm>
              <a:off x="497363" y="1882346"/>
              <a:ext cx="73422" cy="512658"/>
            </a:xfrm>
            <a:prstGeom prst="roundRect">
              <a:avLst>
                <a:gd name="adj" fmla="val 4979"/>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36" name="Group 35">
            <a:extLst>
              <a:ext uri="{FF2B5EF4-FFF2-40B4-BE49-F238E27FC236}">
                <a16:creationId xmlns:a16="http://schemas.microsoft.com/office/drawing/2014/main" id="{3F4E76E0-8D31-C341-A3B6-16C1432FCEAE}"/>
              </a:ext>
            </a:extLst>
          </p:cNvPr>
          <p:cNvGrpSpPr/>
          <p:nvPr/>
        </p:nvGrpSpPr>
        <p:grpSpPr>
          <a:xfrm>
            <a:off x="3411260" y="3321506"/>
            <a:ext cx="2545492" cy="544180"/>
            <a:chOff x="497362" y="1831021"/>
            <a:chExt cx="2545492" cy="544180"/>
          </a:xfrm>
        </p:grpSpPr>
        <p:sp>
          <p:nvSpPr>
            <p:cNvPr id="37" name="Rounded Rectangle 36">
              <a:extLst>
                <a:ext uri="{FF2B5EF4-FFF2-40B4-BE49-F238E27FC236}">
                  <a16:creationId xmlns:a16="http://schemas.microsoft.com/office/drawing/2014/main" id="{34B4AABF-1FEA-0643-8B75-9E22900F11B7}"/>
                </a:ext>
              </a:extLst>
            </p:cNvPr>
            <p:cNvSpPr/>
            <p:nvPr/>
          </p:nvSpPr>
          <p:spPr>
            <a:xfrm>
              <a:off x="497362" y="1831022"/>
              <a:ext cx="2545492" cy="544179"/>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Have coaching co-Ordinator work on a mentoring type basis for younger or newer coaches</a:t>
              </a:r>
            </a:p>
          </p:txBody>
        </p:sp>
        <p:sp>
          <p:nvSpPr>
            <p:cNvPr id="38" name="Rounded Rectangle 37">
              <a:extLst>
                <a:ext uri="{FF2B5EF4-FFF2-40B4-BE49-F238E27FC236}">
                  <a16:creationId xmlns:a16="http://schemas.microsoft.com/office/drawing/2014/main" id="{88D0B3F5-386D-FE48-9814-0E845AA7B6FC}"/>
                </a:ext>
              </a:extLst>
            </p:cNvPr>
            <p:cNvSpPr/>
            <p:nvPr/>
          </p:nvSpPr>
          <p:spPr>
            <a:xfrm>
              <a:off x="497363" y="1831021"/>
              <a:ext cx="106296" cy="544179"/>
            </a:xfrm>
            <a:prstGeom prst="roundRect">
              <a:avLst>
                <a:gd name="adj" fmla="val 4979"/>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40" name="Group 39">
            <a:extLst>
              <a:ext uri="{FF2B5EF4-FFF2-40B4-BE49-F238E27FC236}">
                <a16:creationId xmlns:a16="http://schemas.microsoft.com/office/drawing/2014/main" id="{654D5EF6-EFE5-F645-9838-3DCEDF1955C8}"/>
              </a:ext>
            </a:extLst>
          </p:cNvPr>
          <p:cNvGrpSpPr/>
          <p:nvPr/>
        </p:nvGrpSpPr>
        <p:grpSpPr>
          <a:xfrm>
            <a:off x="3421794" y="2729117"/>
            <a:ext cx="2545492" cy="416011"/>
            <a:chOff x="506629" y="2899719"/>
            <a:chExt cx="2545492" cy="416011"/>
          </a:xfrm>
        </p:grpSpPr>
        <p:sp>
          <p:nvSpPr>
            <p:cNvPr id="41" name="Rounded Rectangle 40">
              <a:extLst>
                <a:ext uri="{FF2B5EF4-FFF2-40B4-BE49-F238E27FC236}">
                  <a16:creationId xmlns:a16="http://schemas.microsoft.com/office/drawing/2014/main" id="{9DA45048-DB0C-8F44-9003-BC49194DE5D7}"/>
                </a:ext>
              </a:extLst>
            </p:cNvPr>
            <p:cNvSpPr/>
            <p:nvPr/>
          </p:nvSpPr>
          <p:spPr>
            <a:xfrm>
              <a:off x="506629" y="2899719"/>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Welcome new players both male and female</a:t>
              </a:r>
            </a:p>
          </p:txBody>
        </p:sp>
        <p:sp>
          <p:nvSpPr>
            <p:cNvPr id="42" name="Rounded Rectangle 41">
              <a:extLst>
                <a:ext uri="{FF2B5EF4-FFF2-40B4-BE49-F238E27FC236}">
                  <a16:creationId xmlns:a16="http://schemas.microsoft.com/office/drawing/2014/main" id="{2BF866CE-15DB-074D-BB63-FDCD3CEE0412}"/>
                </a:ext>
              </a:extLst>
            </p:cNvPr>
            <p:cNvSpPr/>
            <p:nvPr/>
          </p:nvSpPr>
          <p:spPr>
            <a:xfrm>
              <a:off x="506630" y="2899719"/>
              <a:ext cx="95762" cy="416011"/>
            </a:xfrm>
            <a:prstGeom prst="roundRect">
              <a:avLst>
                <a:gd name="adj" fmla="val 4979"/>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46" name="Group 45">
            <a:extLst>
              <a:ext uri="{FF2B5EF4-FFF2-40B4-BE49-F238E27FC236}">
                <a16:creationId xmlns:a16="http://schemas.microsoft.com/office/drawing/2014/main" id="{F9DCFF51-F2AF-8243-96CB-8C1D67A8E70F}"/>
              </a:ext>
            </a:extLst>
          </p:cNvPr>
          <p:cNvGrpSpPr/>
          <p:nvPr/>
        </p:nvGrpSpPr>
        <p:grpSpPr>
          <a:xfrm>
            <a:off x="3398107" y="4639958"/>
            <a:ext cx="2545492" cy="416011"/>
            <a:chOff x="527220" y="3818236"/>
            <a:chExt cx="2545492" cy="416011"/>
          </a:xfrm>
        </p:grpSpPr>
        <p:sp>
          <p:nvSpPr>
            <p:cNvPr id="47" name="Rounded Rectangle 46">
              <a:extLst>
                <a:ext uri="{FF2B5EF4-FFF2-40B4-BE49-F238E27FC236}">
                  <a16:creationId xmlns:a16="http://schemas.microsoft.com/office/drawing/2014/main" id="{0449E04D-82D1-6848-9738-2749274EBB40}"/>
                </a:ext>
              </a:extLst>
            </p:cNvPr>
            <p:cNvSpPr/>
            <p:nvPr/>
          </p:nvSpPr>
          <p:spPr>
            <a:xfrm>
              <a:off x="527220" y="381823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Continue to maintain and uphold the standard of the clubs pitches</a:t>
              </a:r>
            </a:p>
          </p:txBody>
        </p:sp>
        <p:sp>
          <p:nvSpPr>
            <p:cNvPr id="48" name="Rounded Rectangle 47">
              <a:extLst>
                <a:ext uri="{FF2B5EF4-FFF2-40B4-BE49-F238E27FC236}">
                  <a16:creationId xmlns:a16="http://schemas.microsoft.com/office/drawing/2014/main" id="{2C73408B-11F4-F249-BDFA-75DC043BFFDD}"/>
                </a:ext>
              </a:extLst>
            </p:cNvPr>
            <p:cNvSpPr/>
            <p:nvPr/>
          </p:nvSpPr>
          <p:spPr>
            <a:xfrm>
              <a:off x="527221" y="3818236"/>
              <a:ext cx="95762" cy="416011"/>
            </a:xfrm>
            <a:prstGeom prst="roundRect">
              <a:avLst>
                <a:gd name="adj" fmla="val 4979"/>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sp>
        <p:nvSpPr>
          <p:cNvPr id="50" name="Rounded Rectangle 49">
            <a:extLst>
              <a:ext uri="{FF2B5EF4-FFF2-40B4-BE49-F238E27FC236}">
                <a16:creationId xmlns:a16="http://schemas.microsoft.com/office/drawing/2014/main" id="{098A48CE-884F-F145-9C96-4C74BDA1F94A}"/>
              </a:ext>
            </a:extLst>
          </p:cNvPr>
          <p:cNvSpPr/>
          <p:nvPr/>
        </p:nvSpPr>
        <p:spPr>
          <a:xfrm>
            <a:off x="6348284" y="2139636"/>
            <a:ext cx="2545492" cy="49846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Hold an annual community event that will continue the growth of membership within the club</a:t>
            </a:r>
          </a:p>
        </p:txBody>
      </p:sp>
      <p:grpSp>
        <p:nvGrpSpPr>
          <p:cNvPr id="52" name="Group 51">
            <a:extLst>
              <a:ext uri="{FF2B5EF4-FFF2-40B4-BE49-F238E27FC236}">
                <a16:creationId xmlns:a16="http://schemas.microsoft.com/office/drawing/2014/main" id="{D7FAECB6-8BC9-804D-988D-0E6B227D2023}"/>
              </a:ext>
            </a:extLst>
          </p:cNvPr>
          <p:cNvGrpSpPr/>
          <p:nvPr/>
        </p:nvGrpSpPr>
        <p:grpSpPr>
          <a:xfrm>
            <a:off x="465437" y="4012124"/>
            <a:ext cx="2545492" cy="416011"/>
            <a:chOff x="497362" y="1882346"/>
            <a:chExt cx="2545492" cy="416011"/>
          </a:xfrm>
        </p:grpSpPr>
        <p:sp>
          <p:nvSpPr>
            <p:cNvPr id="53" name="Rounded Rectangle 52">
              <a:extLst>
                <a:ext uri="{FF2B5EF4-FFF2-40B4-BE49-F238E27FC236}">
                  <a16:creationId xmlns:a16="http://schemas.microsoft.com/office/drawing/2014/main" id="{73E31CAB-B5F3-014E-8928-4FF260488641}"/>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Plan community events in the local area</a:t>
              </a:r>
            </a:p>
          </p:txBody>
        </p:sp>
        <p:sp>
          <p:nvSpPr>
            <p:cNvPr id="54" name="Rounded Rectangle 53">
              <a:extLst>
                <a:ext uri="{FF2B5EF4-FFF2-40B4-BE49-F238E27FC236}">
                  <a16:creationId xmlns:a16="http://schemas.microsoft.com/office/drawing/2014/main" id="{424993DE-ACD8-9847-B8DD-4236BC89C386}"/>
                </a:ext>
              </a:extLst>
            </p:cNvPr>
            <p:cNvSpPr/>
            <p:nvPr/>
          </p:nvSpPr>
          <p:spPr>
            <a:xfrm>
              <a:off x="497363" y="1882346"/>
              <a:ext cx="95762" cy="416011"/>
            </a:xfrm>
            <a:prstGeom prst="roundRect">
              <a:avLst>
                <a:gd name="adj" fmla="val 4979"/>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102" name="Group 101">
            <a:extLst>
              <a:ext uri="{FF2B5EF4-FFF2-40B4-BE49-F238E27FC236}">
                <a16:creationId xmlns:a16="http://schemas.microsoft.com/office/drawing/2014/main" id="{C7231525-33CD-354B-8B41-5F9292E11C38}"/>
              </a:ext>
            </a:extLst>
          </p:cNvPr>
          <p:cNvGrpSpPr/>
          <p:nvPr/>
        </p:nvGrpSpPr>
        <p:grpSpPr>
          <a:xfrm>
            <a:off x="465437" y="2751160"/>
            <a:ext cx="2545492" cy="416011"/>
            <a:chOff x="491697" y="2847398"/>
            <a:chExt cx="2545492" cy="416011"/>
          </a:xfrm>
        </p:grpSpPr>
        <p:sp>
          <p:nvSpPr>
            <p:cNvPr id="56" name="Rounded Rectangle 55">
              <a:extLst>
                <a:ext uri="{FF2B5EF4-FFF2-40B4-BE49-F238E27FC236}">
                  <a16:creationId xmlns:a16="http://schemas.microsoft.com/office/drawing/2014/main" id="{5E16FBA4-DB1A-CF48-AF29-54EA3F97EE43}"/>
                </a:ext>
              </a:extLst>
            </p:cNvPr>
            <p:cNvSpPr/>
            <p:nvPr/>
          </p:nvSpPr>
          <p:spPr>
            <a:xfrm>
              <a:off x="491697" y="2847398"/>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Appoint a coaching co-Ordinator </a:t>
              </a:r>
            </a:p>
          </p:txBody>
        </p:sp>
        <p:sp>
          <p:nvSpPr>
            <p:cNvPr id="57" name="Rounded Rectangle 56">
              <a:extLst>
                <a:ext uri="{FF2B5EF4-FFF2-40B4-BE49-F238E27FC236}">
                  <a16:creationId xmlns:a16="http://schemas.microsoft.com/office/drawing/2014/main" id="{17C313B5-A7F9-2E46-BC96-F78E7CCA5C5C}"/>
                </a:ext>
              </a:extLst>
            </p:cNvPr>
            <p:cNvSpPr/>
            <p:nvPr/>
          </p:nvSpPr>
          <p:spPr>
            <a:xfrm>
              <a:off x="491698" y="2847398"/>
              <a:ext cx="95762" cy="416011"/>
            </a:xfrm>
            <a:prstGeom prst="roundRect">
              <a:avLst>
                <a:gd name="adj" fmla="val 4979"/>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sp>
        <p:nvSpPr>
          <p:cNvPr id="59" name="Rounded Rectangle 58">
            <a:extLst>
              <a:ext uri="{FF2B5EF4-FFF2-40B4-BE49-F238E27FC236}">
                <a16:creationId xmlns:a16="http://schemas.microsoft.com/office/drawing/2014/main" id="{29594A3A-4289-6B4A-9A84-9336A626B962}"/>
              </a:ext>
            </a:extLst>
          </p:cNvPr>
          <p:cNvSpPr/>
          <p:nvPr/>
        </p:nvSpPr>
        <p:spPr>
          <a:xfrm>
            <a:off x="6345457" y="2753775"/>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Have an established woman and girls team</a:t>
            </a:r>
          </a:p>
        </p:txBody>
      </p:sp>
      <p:grpSp>
        <p:nvGrpSpPr>
          <p:cNvPr id="61" name="Group 60">
            <a:extLst>
              <a:ext uri="{FF2B5EF4-FFF2-40B4-BE49-F238E27FC236}">
                <a16:creationId xmlns:a16="http://schemas.microsoft.com/office/drawing/2014/main" id="{F9C3AE2D-7424-8545-AAD6-72067E1C5CBB}"/>
              </a:ext>
            </a:extLst>
          </p:cNvPr>
          <p:cNvGrpSpPr/>
          <p:nvPr/>
        </p:nvGrpSpPr>
        <p:grpSpPr>
          <a:xfrm>
            <a:off x="9263450" y="1520007"/>
            <a:ext cx="2545492" cy="416011"/>
            <a:chOff x="497362" y="1882346"/>
            <a:chExt cx="2545492" cy="416011"/>
          </a:xfrm>
        </p:grpSpPr>
        <p:sp>
          <p:nvSpPr>
            <p:cNvPr id="62" name="Rounded Rectangle 61">
              <a:extLst>
                <a:ext uri="{FF2B5EF4-FFF2-40B4-BE49-F238E27FC236}">
                  <a16:creationId xmlns:a16="http://schemas.microsoft.com/office/drawing/2014/main" id="{6A30D286-13DE-974B-858C-9941FA9350F7}"/>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Time of year, location, date &amp; time</a:t>
              </a:r>
            </a:p>
          </p:txBody>
        </p:sp>
        <p:sp>
          <p:nvSpPr>
            <p:cNvPr id="63" name="Rounded Rectangle 62">
              <a:extLst>
                <a:ext uri="{FF2B5EF4-FFF2-40B4-BE49-F238E27FC236}">
                  <a16:creationId xmlns:a16="http://schemas.microsoft.com/office/drawing/2014/main" id="{2CFBABBB-916C-7144-8024-11A66DA298EA}"/>
                </a:ext>
              </a:extLst>
            </p:cNvPr>
            <p:cNvSpPr/>
            <p:nvPr/>
          </p:nvSpPr>
          <p:spPr>
            <a:xfrm>
              <a:off x="497363" y="1882346"/>
              <a:ext cx="95762" cy="416011"/>
            </a:xfrm>
            <a:prstGeom prst="roundRect">
              <a:avLst>
                <a:gd name="adj" fmla="val 4979"/>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64" name="Group 63">
            <a:extLst>
              <a:ext uri="{FF2B5EF4-FFF2-40B4-BE49-F238E27FC236}">
                <a16:creationId xmlns:a16="http://schemas.microsoft.com/office/drawing/2014/main" id="{6C3FA51B-4C2A-824A-875B-D3633153643D}"/>
              </a:ext>
            </a:extLst>
          </p:cNvPr>
          <p:cNvGrpSpPr/>
          <p:nvPr/>
        </p:nvGrpSpPr>
        <p:grpSpPr>
          <a:xfrm>
            <a:off x="6348284" y="1525497"/>
            <a:ext cx="2545492" cy="416011"/>
            <a:chOff x="497362" y="1882346"/>
            <a:chExt cx="2545492" cy="416011"/>
          </a:xfrm>
        </p:grpSpPr>
        <p:sp>
          <p:nvSpPr>
            <p:cNvPr id="65" name="Rounded Rectangle 64">
              <a:extLst>
                <a:ext uri="{FF2B5EF4-FFF2-40B4-BE49-F238E27FC236}">
                  <a16:creationId xmlns:a16="http://schemas.microsoft.com/office/drawing/2014/main" id="{D0F51EF1-E0D4-574F-86E8-6E13C6A641B7}"/>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All coaches fully qualified and experienced </a:t>
              </a:r>
            </a:p>
          </p:txBody>
        </p:sp>
        <p:sp>
          <p:nvSpPr>
            <p:cNvPr id="66" name="Rounded Rectangle 65">
              <a:extLst>
                <a:ext uri="{FF2B5EF4-FFF2-40B4-BE49-F238E27FC236}">
                  <a16:creationId xmlns:a16="http://schemas.microsoft.com/office/drawing/2014/main" id="{72E48441-7964-C940-ADA5-88C0CF0AFA54}"/>
                </a:ext>
              </a:extLst>
            </p:cNvPr>
            <p:cNvSpPr/>
            <p:nvPr/>
          </p:nvSpPr>
          <p:spPr>
            <a:xfrm>
              <a:off x="497363" y="1882346"/>
              <a:ext cx="95762" cy="416011"/>
            </a:xfrm>
            <a:prstGeom prst="roundRect">
              <a:avLst>
                <a:gd name="adj" fmla="val 4979"/>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sp>
        <p:nvSpPr>
          <p:cNvPr id="68" name="Rounded Rectangle 67">
            <a:extLst>
              <a:ext uri="{FF2B5EF4-FFF2-40B4-BE49-F238E27FC236}">
                <a16:creationId xmlns:a16="http://schemas.microsoft.com/office/drawing/2014/main" id="{00FFD576-7531-DD4E-AE8E-9CEDFEFB288F}"/>
              </a:ext>
            </a:extLst>
          </p:cNvPr>
          <p:cNvSpPr/>
          <p:nvPr/>
        </p:nvSpPr>
        <p:spPr>
          <a:xfrm>
            <a:off x="6367280" y="3367914"/>
            <a:ext cx="2545492" cy="484435"/>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Build upon the reputation of being a top Neath League team and become an Established Welsh League team</a:t>
            </a:r>
          </a:p>
        </p:txBody>
      </p:sp>
      <p:grpSp>
        <p:nvGrpSpPr>
          <p:cNvPr id="70" name="Group 69">
            <a:extLst>
              <a:ext uri="{FF2B5EF4-FFF2-40B4-BE49-F238E27FC236}">
                <a16:creationId xmlns:a16="http://schemas.microsoft.com/office/drawing/2014/main" id="{A55B7FAF-FFF6-6344-84DC-171C5CBEAFFE}"/>
              </a:ext>
            </a:extLst>
          </p:cNvPr>
          <p:cNvGrpSpPr/>
          <p:nvPr/>
        </p:nvGrpSpPr>
        <p:grpSpPr>
          <a:xfrm>
            <a:off x="3433118" y="2141294"/>
            <a:ext cx="2545492" cy="416011"/>
            <a:chOff x="497362" y="1882346"/>
            <a:chExt cx="2545492" cy="416011"/>
          </a:xfrm>
        </p:grpSpPr>
        <p:sp>
          <p:nvSpPr>
            <p:cNvPr id="71" name="Rounded Rectangle 70">
              <a:extLst>
                <a:ext uri="{FF2B5EF4-FFF2-40B4-BE49-F238E27FC236}">
                  <a16:creationId xmlns:a16="http://schemas.microsoft.com/office/drawing/2014/main" id="{DBB7A0F8-C47A-5948-9C51-F690895E71E0}"/>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Welcome all new members of all ages, backgrounds etc.</a:t>
              </a:r>
            </a:p>
          </p:txBody>
        </p:sp>
        <p:sp>
          <p:nvSpPr>
            <p:cNvPr id="72" name="Rounded Rectangle 71">
              <a:extLst>
                <a:ext uri="{FF2B5EF4-FFF2-40B4-BE49-F238E27FC236}">
                  <a16:creationId xmlns:a16="http://schemas.microsoft.com/office/drawing/2014/main" id="{00FD35C7-633F-A145-A4CC-51A8551C11DB}"/>
                </a:ext>
              </a:extLst>
            </p:cNvPr>
            <p:cNvSpPr/>
            <p:nvPr/>
          </p:nvSpPr>
          <p:spPr>
            <a:xfrm>
              <a:off x="497363" y="1882346"/>
              <a:ext cx="95762" cy="416011"/>
            </a:xfrm>
            <a:prstGeom prst="roundRect">
              <a:avLst>
                <a:gd name="adj" fmla="val 4979"/>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76" name="Group 75">
            <a:extLst>
              <a:ext uri="{FF2B5EF4-FFF2-40B4-BE49-F238E27FC236}">
                <a16:creationId xmlns:a16="http://schemas.microsoft.com/office/drawing/2014/main" id="{257B3CC4-B4DB-254F-82E9-12A0BB154961}"/>
              </a:ext>
            </a:extLst>
          </p:cNvPr>
          <p:cNvGrpSpPr/>
          <p:nvPr/>
        </p:nvGrpSpPr>
        <p:grpSpPr>
          <a:xfrm>
            <a:off x="2806347" y="6435623"/>
            <a:ext cx="1903418" cy="263611"/>
            <a:chOff x="497362" y="1882346"/>
            <a:chExt cx="2545492" cy="416011"/>
          </a:xfrm>
        </p:grpSpPr>
        <p:sp>
          <p:nvSpPr>
            <p:cNvPr id="77" name="Rounded Rectangle 76">
              <a:extLst>
                <a:ext uri="{FF2B5EF4-FFF2-40B4-BE49-F238E27FC236}">
                  <a16:creationId xmlns:a16="http://schemas.microsoft.com/office/drawing/2014/main" id="{FDCE7EA3-DD40-074B-9F27-BDF94DECC3AC}"/>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Membership</a:t>
              </a:r>
            </a:p>
          </p:txBody>
        </p:sp>
        <p:sp>
          <p:nvSpPr>
            <p:cNvPr id="78" name="Rounded Rectangle 77">
              <a:extLst>
                <a:ext uri="{FF2B5EF4-FFF2-40B4-BE49-F238E27FC236}">
                  <a16:creationId xmlns:a16="http://schemas.microsoft.com/office/drawing/2014/main" id="{1E930B00-8112-7C47-A16F-4C24D034D386}"/>
                </a:ext>
              </a:extLst>
            </p:cNvPr>
            <p:cNvSpPr/>
            <p:nvPr/>
          </p:nvSpPr>
          <p:spPr>
            <a:xfrm>
              <a:off x="497363" y="1882346"/>
              <a:ext cx="95762" cy="416011"/>
            </a:xfrm>
            <a:prstGeom prst="roundRect">
              <a:avLst>
                <a:gd name="adj" fmla="val 4979"/>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79" name="Group 78">
            <a:extLst>
              <a:ext uri="{FF2B5EF4-FFF2-40B4-BE49-F238E27FC236}">
                <a16:creationId xmlns:a16="http://schemas.microsoft.com/office/drawing/2014/main" id="{074DF6BD-179A-924F-BD72-5279E1A4B1DA}"/>
              </a:ext>
            </a:extLst>
          </p:cNvPr>
          <p:cNvGrpSpPr/>
          <p:nvPr/>
        </p:nvGrpSpPr>
        <p:grpSpPr>
          <a:xfrm>
            <a:off x="863463" y="6435623"/>
            <a:ext cx="1831811" cy="258102"/>
            <a:chOff x="506629" y="2899719"/>
            <a:chExt cx="2545492" cy="416011"/>
          </a:xfrm>
        </p:grpSpPr>
        <p:sp>
          <p:nvSpPr>
            <p:cNvPr id="80" name="Rounded Rectangle 79">
              <a:extLst>
                <a:ext uri="{FF2B5EF4-FFF2-40B4-BE49-F238E27FC236}">
                  <a16:creationId xmlns:a16="http://schemas.microsoft.com/office/drawing/2014/main" id="{8378C699-9572-BC45-B8A3-C2F6BE2C27D6}"/>
                </a:ext>
              </a:extLst>
            </p:cNvPr>
            <p:cNvSpPr/>
            <p:nvPr/>
          </p:nvSpPr>
          <p:spPr>
            <a:xfrm>
              <a:off x="506629" y="2899719"/>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Participation</a:t>
              </a:r>
            </a:p>
          </p:txBody>
        </p:sp>
        <p:sp>
          <p:nvSpPr>
            <p:cNvPr id="81" name="Rounded Rectangle 80">
              <a:extLst>
                <a:ext uri="{FF2B5EF4-FFF2-40B4-BE49-F238E27FC236}">
                  <a16:creationId xmlns:a16="http://schemas.microsoft.com/office/drawing/2014/main" id="{1C6F7E39-5A45-6A4E-A3CB-38D4A0846D58}"/>
                </a:ext>
              </a:extLst>
            </p:cNvPr>
            <p:cNvSpPr/>
            <p:nvPr/>
          </p:nvSpPr>
          <p:spPr>
            <a:xfrm>
              <a:off x="506630" y="2899719"/>
              <a:ext cx="95762" cy="416011"/>
            </a:xfrm>
            <a:prstGeom prst="roundRect">
              <a:avLst>
                <a:gd name="adj" fmla="val 4979"/>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82" name="Group 81">
            <a:extLst>
              <a:ext uri="{FF2B5EF4-FFF2-40B4-BE49-F238E27FC236}">
                <a16:creationId xmlns:a16="http://schemas.microsoft.com/office/drawing/2014/main" id="{BE3EC137-96FA-2642-8FCB-8F3B90CAD25C}"/>
              </a:ext>
            </a:extLst>
          </p:cNvPr>
          <p:cNvGrpSpPr/>
          <p:nvPr/>
        </p:nvGrpSpPr>
        <p:grpSpPr>
          <a:xfrm>
            <a:off x="4820838" y="6435623"/>
            <a:ext cx="2077790" cy="279580"/>
            <a:chOff x="527220" y="3818236"/>
            <a:chExt cx="2545492" cy="416011"/>
          </a:xfrm>
        </p:grpSpPr>
        <p:sp>
          <p:nvSpPr>
            <p:cNvPr id="83" name="Rounded Rectangle 82">
              <a:extLst>
                <a:ext uri="{FF2B5EF4-FFF2-40B4-BE49-F238E27FC236}">
                  <a16:creationId xmlns:a16="http://schemas.microsoft.com/office/drawing/2014/main" id="{04C00EAF-9834-1E40-B9CA-4D1BB026601C}"/>
                </a:ext>
              </a:extLst>
            </p:cNvPr>
            <p:cNvSpPr/>
            <p:nvPr/>
          </p:nvSpPr>
          <p:spPr>
            <a:xfrm>
              <a:off x="527220" y="381823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Facilities</a:t>
              </a:r>
            </a:p>
          </p:txBody>
        </p:sp>
        <p:sp>
          <p:nvSpPr>
            <p:cNvPr id="84" name="Rounded Rectangle 83">
              <a:extLst>
                <a:ext uri="{FF2B5EF4-FFF2-40B4-BE49-F238E27FC236}">
                  <a16:creationId xmlns:a16="http://schemas.microsoft.com/office/drawing/2014/main" id="{14827147-DEE1-3146-8B82-3D021BF71A08}"/>
                </a:ext>
              </a:extLst>
            </p:cNvPr>
            <p:cNvSpPr/>
            <p:nvPr/>
          </p:nvSpPr>
          <p:spPr>
            <a:xfrm>
              <a:off x="527221" y="3818236"/>
              <a:ext cx="95762" cy="416011"/>
            </a:xfrm>
            <a:prstGeom prst="roundRect">
              <a:avLst>
                <a:gd name="adj" fmla="val 4979"/>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92" name="Group 91">
            <a:extLst>
              <a:ext uri="{FF2B5EF4-FFF2-40B4-BE49-F238E27FC236}">
                <a16:creationId xmlns:a16="http://schemas.microsoft.com/office/drawing/2014/main" id="{E8273E96-709C-E949-BC2C-4517340A8449}"/>
              </a:ext>
            </a:extLst>
          </p:cNvPr>
          <p:cNvGrpSpPr/>
          <p:nvPr/>
        </p:nvGrpSpPr>
        <p:grpSpPr>
          <a:xfrm>
            <a:off x="3433118" y="1520007"/>
            <a:ext cx="2545492" cy="416011"/>
            <a:chOff x="497362" y="1882346"/>
            <a:chExt cx="2545492" cy="416011"/>
          </a:xfrm>
        </p:grpSpPr>
        <p:sp>
          <p:nvSpPr>
            <p:cNvPr id="93" name="Rounded Rectangle 92">
              <a:extLst>
                <a:ext uri="{FF2B5EF4-FFF2-40B4-BE49-F238E27FC236}">
                  <a16:creationId xmlns:a16="http://schemas.microsoft.com/office/drawing/2014/main" id="{43C0D78D-8AA8-7244-B4E2-69DD98397786}"/>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Carry out planned event within the local community</a:t>
              </a:r>
            </a:p>
          </p:txBody>
        </p:sp>
        <p:sp>
          <p:nvSpPr>
            <p:cNvPr id="94" name="Rounded Rectangle 93">
              <a:extLst>
                <a:ext uri="{FF2B5EF4-FFF2-40B4-BE49-F238E27FC236}">
                  <a16:creationId xmlns:a16="http://schemas.microsoft.com/office/drawing/2014/main" id="{2684B589-FA42-834C-81D3-1627663C0F74}"/>
                </a:ext>
              </a:extLst>
            </p:cNvPr>
            <p:cNvSpPr/>
            <p:nvPr/>
          </p:nvSpPr>
          <p:spPr>
            <a:xfrm>
              <a:off x="497363" y="1882346"/>
              <a:ext cx="95762" cy="416011"/>
            </a:xfrm>
            <a:prstGeom prst="roundRect">
              <a:avLst>
                <a:gd name="adj" fmla="val 4979"/>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101" name="Group 100">
            <a:extLst>
              <a:ext uri="{FF2B5EF4-FFF2-40B4-BE49-F238E27FC236}">
                <a16:creationId xmlns:a16="http://schemas.microsoft.com/office/drawing/2014/main" id="{7D403E2A-5CBD-3247-A2F4-72B1172594C8}"/>
              </a:ext>
            </a:extLst>
          </p:cNvPr>
          <p:cNvGrpSpPr/>
          <p:nvPr/>
        </p:nvGrpSpPr>
        <p:grpSpPr>
          <a:xfrm>
            <a:off x="7009700" y="6435623"/>
            <a:ext cx="2077790" cy="279580"/>
            <a:chOff x="9359213" y="6358888"/>
            <a:chExt cx="2077790" cy="279580"/>
          </a:xfrm>
        </p:grpSpPr>
        <p:sp>
          <p:nvSpPr>
            <p:cNvPr id="99" name="Rounded Rectangle 98">
              <a:extLst>
                <a:ext uri="{FF2B5EF4-FFF2-40B4-BE49-F238E27FC236}">
                  <a16:creationId xmlns:a16="http://schemas.microsoft.com/office/drawing/2014/main" id="{F38C2FBF-904F-3849-B357-769EDE555591}"/>
                </a:ext>
              </a:extLst>
            </p:cNvPr>
            <p:cNvSpPr/>
            <p:nvPr/>
          </p:nvSpPr>
          <p:spPr>
            <a:xfrm>
              <a:off x="9359213" y="6358888"/>
              <a:ext cx="2077790" cy="279580"/>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Coaching Standards</a:t>
              </a:r>
            </a:p>
          </p:txBody>
        </p:sp>
        <p:sp>
          <p:nvSpPr>
            <p:cNvPr id="100" name="Rounded Rectangle 99">
              <a:extLst>
                <a:ext uri="{FF2B5EF4-FFF2-40B4-BE49-F238E27FC236}">
                  <a16:creationId xmlns:a16="http://schemas.microsoft.com/office/drawing/2014/main" id="{3BDC9474-EFD3-1345-9F99-15CC5CBAA364}"/>
                </a:ext>
              </a:extLst>
            </p:cNvPr>
            <p:cNvSpPr/>
            <p:nvPr/>
          </p:nvSpPr>
          <p:spPr>
            <a:xfrm>
              <a:off x="9359214" y="6358888"/>
              <a:ext cx="78167" cy="279580"/>
            </a:xfrm>
            <a:prstGeom prst="roundRect">
              <a:avLst>
                <a:gd name="adj" fmla="val 4979"/>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104" name="Group 103">
            <a:extLst>
              <a:ext uri="{FF2B5EF4-FFF2-40B4-BE49-F238E27FC236}">
                <a16:creationId xmlns:a16="http://schemas.microsoft.com/office/drawing/2014/main" id="{4881A2C1-5599-2A42-B045-17DF6C379A54}"/>
              </a:ext>
            </a:extLst>
          </p:cNvPr>
          <p:cNvGrpSpPr/>
          <p:nvPr/>
        </p:nvGrpSpPr>
        <p:grpSpPr>
          <a:xfrm>
            <a:off x="9263450" y="2131133"/>
            <a:ext cx="2545492" cy="416011"/>
            <a:chOff x="497362" y="1882346"/>
            <a:chExt cx="2545492" cy="416011"/>
          </a:xfrm>
        </p:grpSpPr>
        <p:sp>
          <p:nvSpPr>
            <p:cNvPr id="105" name="Rounded Rectangle 104">
              <a:extLst>
                <a:ext uri="{FF2B5EF4-FFF2-40B4-BE49-F238E27FC236}">
                  <a16:creationId xmlns:a16="http://schemas.microsoft.com/office/drawing/2014/main" id="{1100E202-4E26-BD4B-8C58-2482C599D41F}"/>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Weather and upkeep equipment </a:t>
              </a:r>
            </a:p>
          </p:txBody>
        </p:sp>
        <p:sp>
          <p:nvSpPr>
            <p:cNvPr id="106" name="Rounded Rectangle 105">
              <a:extLst>
                <a:ext uri="{FF2B5EF4-FFF2-40B4-BE49-F238E27FC236}">
                  <a16:creationId xmlns:a16="http://schemas.microsoft.com/office/drawing/2014/main" id="{43E21DD9-A29F-5B44-BD98-3FE1DC37BA86}"/>
                </a:ext>
              </a:extLst>
            </p:cNvPr>
            <p:cNvSpPr/>
            <p:nvPr/>
          </p:nvSpPr>
          <p:spPr>
            <a:xfrm>
              <a:off x="497363" y="1882346"/>
              <a:ext cx="95762" cy="416011"/>
            </a:xfrm>
            <a:prstGeom prst="roundRect">
              <a:avLst>
                <a:gd name="adj" fmla="val 4979"/>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85" name="Group 84">
            <a:extLst>
              <a:ext uri="{FF2B5EF4-FFF2-40B4-BE49-F238E27FC236}">
                <a16:creationId xmlns:a16="http://schemas.microsoft.com/office/drawing/2014/main" id="{8C79993D-36D6-7241-90C3-2ED7760DB3DE}"/>
              </a:ext>
            </a:extLst>
          </p:cNvPr>
          <p:cNvGrpSpPr/>
          <p:nvPr/>
        </p:nvGrpSpPr>
        <p:grpSpPr>
          <a:xfrm>
            <a:off x="9324302" y="6435623"/>
            <a:ext cx="2077790" cy="279580"/>
            <a:chOff x="9359213" y="6358888"/>
            <a:chExt cx="2077790" cy="279580"/>
          </a:xfrm>
        </p:grpSpPr>
        <p:sp>
          <p:nvSpPr>
            <p:cNvPr id="86" name="Rounded Rectangle 85">
              <a:extLst>
                <a:ext uri="{FF2B5EF4-FFF2-40B4-BE49-F238E27FC236}">
                  <a16:creationId xmlns:a16="http://schemas.microsoft.com/office/drawing/2014/main" id="{DB4CF315-A4AB-C248-93E4-02E1F7069A48}"/>
                </a:ext>
              </a:extLst>
            </p:cNvPr>
            <p:cNvSpPr/>
            <p:nvPr/>
          </p:nvSpPr>
          <p:spPr>
            <a:xfrm>
              <a:off x="9359213" y="6358888"/>
              <a:ext cx="2077790" cy="279580"/>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Club Reputation</a:t>
              </a:r>
            </a:p>
          </p:txBody>
        </p:sp>
        <p:sp>
          <p:nvSpPr>
            <p:cNvPr id="87" name="Rounded Rectangle 86">
              <a:extLst>
                <a:ext uri="{FF2B5EF4-FFF2-40B4-BE49-F238E27FC236}">
                  <a16:creationId xmlns:a16="http://schemas.microsoft.com/office/drawing/2014/main" id="{176CF923-F32D-554F-AAC1-5935D8BFD438}"/>
                </a:ext>
              </a:extLst>
            </p:cNvPr>
            <p:cNvSpPr/>
            <p:nvPr/>
          </p:nvSpPr>
          <p:spPr>
            <a:xfrm>
              <a:off x="9359214" y="6358888"/>
              <a:ext cx="78167" cy="279580"/>
            </a:xfrm>
            <a:prstGeom prst="roundRect">
              <a:avLst>
                <a:gd name="adj" fmla="val 497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88" name="Group 87">
            <a:extLst>
              <a:ext uri="{FF2B5EF4-FFF2-40B4-BE49-F238E27FC236}">
                <a16:creationId xmlns:a16="http://schemas.microsoft.com/office/drawing/2014/main" id="{624E9062-0A1E-0244-886F-AAD3628AAC25}"/>
              </a:ext>
            </a:extLst>
          </p:cNvPr>
          <p:cNvGrpSpPr/>
          <p:nvPr/>
        </p:nvGrpSpPr>
        <p:grpSpPr>
          <a:xfrm>
            <a:off x="465437" y="4604595"/>
            <a:ext cx="2545492" cy="416011"/>
            <a:chOff x="497362" y="1882346"/>
            <a:chExt cx="2545492" cy="416011"/>
          </a:xfrm>
        </p:grpSpPr>
        <p:sp>
          <p:nvSpPr>
            <p:cNvPr id="89" name="Rounded Rectangle 88">
              <a:extLst>
                <a:ext uri="{FF2B5EF4-FFF2-40B4-BE49-F238E27FC236}">
                  <a16:creationId xmlns:a16="http://schemas.microsoft.com/office/drawing/2014/main" id="{D1C4E17B-BA05-C347-B3A6-ED6017821887}"/>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Maintain the current reputation of the club</a:t>
              </a:r>
            </a:p>
          </p:txBody>
        </p:sp>
        <p:sp>
          <p:nvSpPr>
            <p:cNvPr id="90" name="Rounded Rectangle 89">
              <a:extLst>
                <a:ext uri="{FF2B5EF4-FFF2-40B4-BE49-F238E27FC236}">
                  <a16:creationId xmlns:a16="http://schemas.microsoft.com/office/drawing/2014/main" id="{47F8C35B-322F-F14D-B32A-1F699C4400F9}"/>
                </a:ext>
              </a:extLst>
            </p:cNvPr>
            <p:cNvSpPr/>
            <p:nvPr/>
          </p:nvSpPr>
          <p:spPr>
            <a:xfrm>
              <a:off x="497363" y="1882346"/>
              <a:ext cx="95762" cy="416011"/>
            </a:xfrm>
            <a:prstGeom prst="roundRect">
              <a:avLst>
                <a:gd name="adj" fmla="val 497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91" name="Group 90">
            <a:extLst>
              <a:ext uri="{FF2B5EF4-FFF2-40B4-BE49-F238E27FC236}">
                <a16:creationId xmlns:a16="http://schemas.microsoft.com/office/drawing/2014/main" id="{2EECB04D-170A-FB46-9A57-616F462D1A9B}"/>
              </a:ext>
            </a:extLst>
          </p:cNvPr>
          <p:cNvGrpSpPr/>
          <p:nvPr/>
        </p:nvGrpSpPr>
        <p:grpSpPr>
          <a:xfrm>
            <a:off x="3393104" y="5178535"/>
            <a:ext cx="2545492" cy="416011"/>
            <a:chOff x="497362" y="1882346"/>
            <a:chExt cx="2545492" cy="416011"/>
          </a:xfrm>
        </p:grpSpPr>
        <p:sp>
          <p:nvSpPr>
            <p:cNvPr id="95" name="Rounded Rectangle 94">
              <a:extLst>
                <a:ext uri="{FF2B5EF4-FFF2-40B4-BE49-F238E27FC236}">
                  <a16:creationId xmlns:a16="http://schemas.microsoft.com/office/drawing/2014/main" id="{CD30C16A-8047-3E46-8CB9-D532465BFDF3}"/>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Improve the clubs growing reputation</a:t>
              </a:r>
            </a:p>
          </p:txBody>
        </p:sp>
        <p:sp>
          <p:nvSpPr>
            <p:cNvPr id="96" name="Rounded Rectangle 95">
              <a:extLst>
                <a:ext uri="{FF2B5EF4-FFF2-40B4-BE49-F238E27FC236}">
                  <a16:creationId xmlns:a16="http://schemas.microsoft.com/office/drawing/2014/main" id="{380FE34E-4BDC-7C4B-87BC-089801BA869C}"/>
                </a:ext>
              </a:extLst>
            </p:cNvPr>
            <p:cNvSpPr/>
            <p:nvPr/>
          </p:nvSpPr>
          <p:spPr>
            <a:xfrm>
              <a:off x="497363" y="1882346"/>
              <a:ext cx="95762" cy="416011"/>
            </a:xfrm>
            <a:prstGeom prst="roundRect">
              <a:avLst>
                <a:gd name="adj" fmla="val 497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97" name="Group 96">
            <a:extLst>
              <a:ext uri="{FF2B5EF4-FFF2-40B4-BE49-F238E27FC236}">
                <a16:creationId xmlns:a16="http://schemas.microsoft.com/office/drawing/2014/main" id="{99386227-32BC-134D-8CF1-8CBC34FD62C6}"/>
              </a:ext>
            </a:extLst>
          </p:cNvPr>
          <p:cNvGrpSpPr/>
          <p:nvPr/>
        </p:nvGrpSpPr>
        <p:grpSpPr>
          <a:xfrm>
            <a:off x="9263450" y="2753775"/>
            <a:ext cx="2545492" cy="416011"/>
            <a:chOff x="497362" y="1882346"/>
            <a:chExt cx="2545492" cy="416011"/>
          </a:xfrm>
        </p:grpSpPr>
        <p:sp>
          <p:nvSpPr>
            <p:cNvPr id="98" name="Rounded Rectangle 97">
              <a:extLst>
                <a:ext uri="{FF2B5EF4-FFF2-40B4-BE49-F238E27FC236}">
                  <a16:creationId xmlns:a16="http://schemas.microsoft.com/office/drawing/2014/main" id="{631777CF-63A5-2747-8AB5-137013B0FB4A}"/>
                </a:ext>
              </a:extLst>
            </p:cNvPr>
            <p:cNvSpPr/>
            <p:nvPr/>
          </p:nvSpPr>
          <p:spPr>
            <a:xfrm>
              <a:off x="497362" y="1882346"/>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What could help when increasing the reputation</a:t>
              </a:r>
            </a:p>
          </p:txBody>
        </p:sp>
        <p:sp>
          <p:nvSpPr>
            <p:cNvPr id="107" name="Rounded Rectangle 106">
              <a:extLst>
                <a:ext uri="{FF2B5EF4-FFF2-40B4-BE49-F238E27FC236}">
                  <a16:creationId xmlns:a16="http://schemas.microsoft.com/office/drawing/2014/main" id="{ACE9AB2E-1CF9-7F42-AC35-854E3AC175F7}"/>
                </a:ext>
              </a:extLst>
            </p:cNvPr>
            <p:cNvSpPr/>
            <p:nvPr/>
          </p:nvSpPr>
          <p:spPr>
            <a:xfrm>
              <a:off x="497363" y="1882346"/>
              <a:ext cx="95762" cy="416011"/>
            </a:xfrm>
            <a:prstGeom prst="roundRect">
              <a:avLst>
                <a:gd name="adj" fmla="val 497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grpSp>
        <p:nvGrpSpPr>
          <p:cNvPr id="108" name="Group 107">
            <a:extLst>
              <a:ext uri="{FF2B5EF4-FFF2-40B4-BE49-F238E27FC236}">
                <a16:creationId xmlns:a16="http://schemas.microsoft.com/office/drawing/2014/main" id="{89BD7653-B135-EB4E-B9FE-B620E4B62370}"/>
              </a:ext>
            </a:extLst>
          </p:cNvPr>
          <p:cNvGrpSpPr/>
          <p:nvPr/>
        </p:nvGrpSpPr>
        <p:grpSpPr>
          <a:xfrm>
            <a:off x="433207" y="5713087"/>
            <a:ext cx="2545492" cy="438609"/>
            <a:chOff x="527221" y="4283593"/>
            <a:chExt cx="2545492" cy="438609"/>
          </a:xfrm>
        </p:grpSpPr>
        <p:sp>
          <p:nvSpPr>
            <p:cNvPr id="109" name="Rounded Rectangle 108">
              <a:extLst>
                <a:ext uri="{FF2B5EF4-FFF2-40B4-BE49-F238E27FC236}">
                  <a16:creationId xmlns:a16="http://schemas.microsoft.com/office/drawing/2014/main" id="{05EBD1D7-8519-9441-8D3D-1F5CBB54B95D}"/>
                </a:ext>
              </a:extLst>
            </p:cNvPr>
            <p:cNvSpPr/>
            <p:nvPr/>
          </p:nvSpPr>
          <p:spPr>
            <a:xfrm>
              <a:off x="527221" y="4306191"/>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Take control of the upkeep of local football pitches</a:t>
              </a:r>
            </a:p>
          </p:txBody>
        </p:sp>
        <p:sp>
          <p:nvSpPr>
            <p:cNvPr id="110" name="Rounded Rectangle 109">
              <a:extLst>
                <a:ext uri="{FF2B5EF4-FFF2-40B4-BE49-F238E27FC236}">
                  <a16:creationId xmlns:a16="http://schemas.microsoft.com/office/drawing/2014/main" id="{77F5D9EF-F820-9942-8370-DD98D022AB40}"/>
                </a:ext>
              </a:extLst>
            </p:cNvPr>
            <p:cNvSpPr/>
            <p:nvPr/>
          </p:nvSpPr>
          <p:spPr>
            <a:xfrm>
              <a:off x="528046" y="4283593"/>
              <a:ext cx="95762" cy="416011"/>
            </a:xfrm>
            <a:prstGeom prst="roundRect">
              <a:avLst>
                <a:gd name="adj" fmla="val 4979"/>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grpSp>
      <p:sp>
        <p:nvSpPr>
          <p:cNvPr id="111" name="Rounded Rectangle 110">
            <a:extLst>
              <a:ext uri="{FF2B5EF4-FFF2-40B4-BE49-F238E27FC236}">
                <a16:creationId xmlns:a16="http://schemas.microsoft.com/office/drawing/2014/main" id="{4C7C6FBB-B970-7A43-9602-EAC07A3B9534}"/>
              </a:ext>
            </a:extLst>
          </p:cNvPr>
          <p:cNvSpPr/>
          <p:nvPr/>
        </p:nvSpPr>
        <p:spPr>
          <a:xfrm>
            <a:off x="6345457" y="2133173"/>
            <a:ext cx="117586" cy="504924"/>
          </a:xfrm>
          <a:prstGeom prst="roundRect">
            <a:avLst>
              <a:gd name="adj" fmla="val 4979"/>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sp>
        <p:nvSpPr>
          <p:cNvPr id="113" name="Rounded Rectangle 112">
            <a:extLst>
              <a:ext uri="{FF2B5EF4-FFF2-40B4-BE49-F238E27FC236}">
                <a16:creationId xmlns:a16="http://schemas.microsoft.com/office/drawing/2014/main" id="{CF0F948D-9882-EC41-90CA-71FCC485A3A4}"/>
              </a:ext>
            </a:extLst>
          </p:cNvPr>
          <p:cNvSpPr/>
          <p:nvPr/>
        </p:nvSpPr>
        <p:spPr>
          <a:xfrm>
            <a:off x="6358819" y="2758106"/>
            <a:ext cx="95762" cy="416011"/>
          </a:xfrm>
          <a:prstGeom prst="roundRect">
            <a:avLst>
              <a:gd name="adj" fmla="val 4979"/>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sp>
        <p:nvSpPr>
          <p:cNvPr id="114" name="Rounded Rectangle 113">
            <a:extLst>
              <a:ext uri="{FF2B5EF4-FFF2-40B4-BE49-F238E27FC236}">
                <a16:creationId xmlns:a16="http://schemas.microsoft.com/office/drawing/2014/main" id="{2627D0F8-3544-8C47-BC36-DF0E0C5FAAF7}"/>
              </a:ext>
            </a:extLst>
          </p:cNvPr>
          <p:cNvSpPr/>
          <p:nvPr/>
        </p:nvSpPr>
        <p:spPr>
          <a:xfrm>
            <a:off x="6372128" y="3369999"/>
            <a:ext cx="95762" cy="416011"/>
          </a:xfrm>
          <a:prstGeom prst="roundRect">
            <a:avLst>
              <a:gd name="adj" fmla="val 4979"/>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sp>
        <p:nvSpPr>
          <p:cNvPr id="112" name="Rounded Rectangle 111">
            <a:extLst>
              <a:ext uri="{FF2B5EF4-FFF2-40B4-BE49-F238E27FC236}">
                <a16:creationId xmlns:a16="http://schemas.microsoft.com/office/drawing/2014/main" id="{80CE9C67-3F67-3D46-9493-2CC9176A19EF}"/>
              </a:ext>
            </a:extLst>
          </p:cNvPr>
          <p:cNvSpPr/>
          <p:nvPr/>
        </p:nvSpPr>
        <p:spPr>
          <a:xfrm>
            <a:off x="433207" y="5078013"/>
            <a:ext cx="2545492" cy="505800"/>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Plan ways to get new investors and sponsors (Dinners, galas, kit sponsor raffles etc.)</a:t>
            </a:r>
          </a:p>
        </p:txBody>
      </p:sp>
      <p:sp>
        <p:nvSpPr>
          <p:cNvPr id="115" name="Rounded Rectangle 114">
            <a:extLst>
              <a:ext uri="{FF2B5EF4-FFF2-40B4-BE49-F238E27FC236}">
                <a16:creationId xmlns:a16="http://schemas.microsoft.com/office/drawing/2014/main" id="{FC6B393F-BAEA-C847-8697-A5C1EC451CCC}"/>
              </a:ext>
            </a:extLst>
          </p:cNvPr>
          <p:cNvSpPr/>
          <p:nvPr/>
        </p:nvSpPr>
        <p:spPr>
          <a:xfrm>
            <a:off x="453744" y="5078014"/>
            <a:ext cx="107455" cy="505798"/>
          </a:xfrm>
          <a:prstGeom prst="roundRect">
            <a:avLst>
              <a:gd name="adj" fmla="val 4979"/>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sp>
        <p:nvSpPr>
          <p:cNvPr id="117" name="Rounded Rectangle 116">
            <a:extLst>
              <a:ext uri="{FF2B5EF4-FFF2-40B4-BE49-F238E27FC236}">
                <a16:creationId xmlns:a16="http://schemas.microsoft.com/office/drawing/2014/main" id="{01C09B2E-4273-FC44-91A0-3D5B061679C3}"/>
              </a:ext>
            </a:extLst>
          </p:cNvPr>
          <p:cNvSpPr/>
          <p:nvPr/>
        </p:nvSpPr>
        <p:spPr>
          <a:xfrm>
            <a:off x="3481000" y="5689039"/>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Host planned event for new investors and sponsors</a:t>
            </a:r>
          </a:p>
        </p:txBody>
      </p:sp>
      <p:sp>
        <p:nvSpPr>
          <p:cNvPr id="118" name="Rounded Rectangle 117">
            <a:extLst>
              <a:ext uri="{FF2B5EF4-FFF2-40B4-BE49-F238E27FC236}">
                <a16:creationId xmlns:a16="http://schemas.microsoft.com/office/drawing/2014/main" id="{6E87C137-A1C7-A94D-90CB-FB3C2F2C20F0}"/>
              </a:ext>
            </a:extLst>
          </p:cNvPr>
          <p:cNvSpPr/>
          <p:nvPr/>
        </p:nvSpPr>
        <p:spPr>
          <a:xfrm>
            <a:off x="6358819" y="4694805"/>
            <a:ext cx="2545492" cy="416011"/>
          </a:xfrm>
          <a:prstGeom prst="roundRect">
            <a:avLst>
              <a:gd name="adj" fmla="val 4979"/>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2060"/>
                </a:solidFill>
              </a:rPr>
              <a:t>Welcome new sponsors and investors as the clubs </a:t>
            </a:r>
            <a:r>
              <a:rPr lang="en-US" sz="1200">
                <a:solidFill>
                  <a:srgbClr val="002060"/>
                </a:solidFill>
              </a:rPr>
              <a:t>newest members</a:t>
            </a:r>
            <a:endParaRPr lang="en-US" sz="1200" dirty="0">
              <a:solidFill>
                <a:srgbClr val="002060"/>
              </a:solidFill>
            </a:endParaRPr>
          </a:p>
        </p:txBody>
      </p:sp>
      <p:sp>
        <p:nvSpPr>
          <p:cNvPr id="119" name="Rounded Rectangle 118">
            <a:extLst>
              <a:ext uri="{FF2B5EF4-FFF2-40B4-BE49-F238E27FC236}">
                <a16:creationId xmlns:a16="http://schemas.microsoft.com/office/drawing/2014/main" id="{9D1A650E-795D-0741-AA21-704E12054519}"/>
              </a:ext>
            </a:extLst>
          </p:cNvPr>
          <p:cNvSpPr/>
          <p:nvPr/>
        </p:nvSpPr>
        <p:spPr>
          <a:xfrm>
            <a:off x="3471497" y="5681673"/>
            <a:ext cx="108262" cy="416011"/>
          </a:xfrm>
          <a:prstGeom prst="roundRect">
            <a:avLst>
              <a:gd name="adj" fmla="val 4979"/>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sp>
        <p:nvSpPr>
          <p:cNvPr id="120" name="Rounded Rectangle 119">
            <a:extLst>
              <a:ext uri="{FF2B5EF4-FFF2-40B4-BE49-F238E27FC236}">
                <a16:creationId xmlns:a16="http://schemas.microsoft.com/office/drawing/2014/main" id="{83CD92D3-9D33-BF41-97A8-2DC6ACAB3891}"/>
              </a:ext>
            </a:extLst>
          </p:cNvPr>
          <p:cNvSpPr/>
          <p:nvPr/>
        </p:nvSpPr>
        <p:spPr>
          <a:xfrm>
            <a:off x="6323303" y="4694805"/>
            <a:ext cx="108262" cy="416011"/>
          </a:xfrm>
          <a:prstGeom prst="roundRect">
            <a:avLst>
              <a:gd name="adj" fmla="val 4979"/>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2060"/>
              </a:solidFill>
            </a:endParaRPr>
          </a:p>
        </p:txBody>
      </p:sp>
    </p:spTree>
    <p:extLst>
      <p:ext uri="{BB962C8B-B14F-4D97-AF65-F5344CB8AC3E}">
        <p14:creationId xmlns:p14="http://schemas.microsoft.com/office/powerpoint/2010/main" val="25518951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217</TotalTime>
  <Words>1807</Words>
  <Application>Microsoft Macintosh PowerPoint</Application>
  <PresentationFormat>Widescreen</PresentationFormat>
  <Paragraphs>87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Sports Marketing Plan</vt:lpstr>
      <vt:lpstr>What am I presenting?</vt:lpstr>
      <vt:lpstr>The local area of Clydach</vt:lpstr>
      <vt:lpstr>F.C. Clydach background</vt:lpstr>
      <vt:lpstr>F.C. Clydach background</vt:lpstr>
      <vt:lpstr>What improvements need to be made?</vt:lpstr>
      <vt:lpstr>What improvements need to be made?</vt:lpstr>
      <vt:lpstr>How will the improvements be made? </vt:lpstr>
      <vt:lpstr>How will the improvements be made? </vt:lpstr>
      <vt:lpstr>Marketing ideas</vt:lpstr>
      <vt:lpstr>Roadmap</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Marketing Plan</dc:title>
  <dc:creator>Tim Daley</dc:creator>
  <cp:lastModifiedBy>DAL18840731</cp:lastModifiedBy>
  <cp:revision>12</cp:revision>
  <dcterms:created xsi:type="dcterms:W3CDTF">2020-05-29T14:01:28Z</dcterms:created>
  <dcterms:modified xsi:type="dcterms:W3CDTF">2020-05-29T18:03:13Z</dcterms:modified>
</cp:coreProperties>
</file>