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B115F5-86FD-5540-BB7F-5ED104F9354D}" v="6" dt="2024-12-06T10:13:34.3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92"/>
    <p:restoredTop sz="94694"/>
  </p:normalViewPr>
  <p:slideViewPr>
    <p:cSldViewPr snapToGrid="0">
      <p:cViewPr varScale="1">
        <p:scale>
          <a:sx n="121" d="100"/>
          <a:sy n="121" d="100"/>
        </p:scale>
        <p:origin x="9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6DB78F-A3D4-427C-929D-74E953FC991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90C54865-3384-4F50-8249-F5936AFF60E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600" dirty="0">
              <a:latin typeface="+mj-lt"/>
            </a:rPr>
            <a:t>Sales patterns can be predicted using CRM data, and supply can be planned effectively. (Katz,2024). </a:t>
          </a:r>
          <a:endParaRPr lang="en-US" sz="1600" dirty="0">
            <a:latin typeface="+mj-lt"/>
          </a:endParaRPr>
        </a:p>
      </dgm:t>
    </dgm:pt>
    <dgm:pt modelId="{B0907BBA-3315-47C2-AA5D-49A50A7E4714}" type="parTrans" cxnId="{F3AD6669-1447-4CB2-AD04-81AB64F71001}">
      <dgm:prSet/>
      <dgm:spPr/>
      <dgm:t>
        <a:bodyPr/>
        <a:lstStyle/>
        <a:p>
          <a:endParaRPr lang="en-US"/>
        </a:p>
      </dgm:t>
    </dgm:pt>
    <dgm:pt modelId="{36E7CBBC-1E0F-439A-A263-A19795E70647}" type="sibTrans" cxnId="{F3AD6669-1447-4CB2-AD04-81AB64F71001}">
      <dgm:prSet/>
      <dgm:spPr/>
      <dgm:t>
        <a:bodyPr/>
        <a:lstStyle/>
        <a:p>
          <a:endParaRPr lang="en-US"/>
        </a:p>
      </dgm:t>
    </dgm:pt>
    <dgm:pt modelId="{9EF6E71B-DF48-444A-8C40-F5D3F7D83D71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400" dirty="0">
              <a:latin typeface="+mj-lt"/>
            </a:rPr>
            <a:t>As </a:t>
          </a:r>
          <a:r>
            <a:rPr lang="en-GB" sz="1400" dirty="0" err="1">
              <a:latin typeface="+mj-lt"/>
            </a:rPr>
            <a:t>McGruger</a:t>
          </a:r>
          <a:r>
            <a:rPr lang="en-GB" sz="1400" dirty="0">
              <a:latin typeface="+mj-lt"/>
            </a:rPr>
            <a:t>,(2020) says "you need to find out who you are marketing to, where your target audience hang out, and the best channels to use to reach them “. </a:t>
          </a:r>
          <a:endParaRPr lang="en-US" sz="1400" dirty="0">
            <a:latin typeface="+mj-lt"/>
          </a:endParaRPr>
        </a:p>
      </dgm:t>
    </dgm:pt>
    <dgm:pt modelId="{0C72E846-2FAC-4B38-92D2-D32A4F585050}" type="parTrans" cxnId="{C9941993-51CA-467E-AD51-3ED2CC21D992}">
      <dgm:prSet/>
      <dgm:spPr/>
      <dgm:t>
        <a:bodyPr/>
        <a:lstStyle/>
        <a:p>
          <a:endParaRPr lang="en-US"/>
        </a:p>
      </dgm:t>
    </dgm:pt>
    <dgm:pt modelId="{1B2EA3D1-64ED-45D5-BC3F-24B58B8A79BA}" type="sibTrans" cxnId="{C9941993-51CA-467E-AD51-3ED2CC21D992}">
      <dgm:prSet/>
      <dgm:spPr/>
      <dgm:t>
        <a:bodyPr/>
        <a:lstStyle/>
        <a:p>
          <a:endParaRPr lang="en-US"/>
        </a:p>
      </dgm:t>
    </dgm:pt>
    <dgm:pt modelId="{54227289-6DB4-464A-A709-4AE61DD9F390}" type="pres">
      <dgm:prSet presAssocID="{5D6DB78F-A3D4-427C-929D-74E953FC9911}" presName="root" presStyleCnt="0">
        <dgm:presLayoutVars>
          <dgm:dir/>
          <dgm:resizeHandles val="exact"/>
        </dgm:presLayoutVars>
      </dgm:prSet>
      <dgm:spPr/>
    </dgm:pt>
    <dgm:pt modelId="{463D4599-8C0B-4F2D-B680-4F6B922F9859}" type="pres">
      <dgm:prSet presAssocID="{90C54865-3384-4F50-8249-F5936AFF60E8}" presName="compNode" presStyleCnt="0"/>
      <dgm:spPr/>
    </dgm:pt>
    <dgm:pt modelId="{633BC688-8580-47AE-A5A1-11A17327F17E}" type="pres">
      <dgm:prSet presAssocID="{90C54865-3384-4F50-8249-F5936AFF60E8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D6F2627F-A979-4F8A-A7DA-21827BFF34D3}" type="pres">
      <dgm:prSet presAssocID="{90C54865-3384-4F50-8249-F5936AFF60E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F3AB3D0E-8B90-44CD-A900-4B2708377970}" type="pres">
      <dgm:prSet presAssocID="{90C54865-3384-4F50-8249-F5936AFF60E8}" presName="spaceRect" presStyleCnt="0"/>
      <dgm:spPr/>
    </dgm:pt>
    <dgm:pt modelId="{2F454780-F620-48F3-8653-7257EF04364F}" type="pres">
      <dgm:prSet presAssocID="{90C54865-3384-4F50-8249-F5936AFF60E8}" presName="textRect" presStyleLbl="revTx" presStyleIdx="0" presStyleCnt="2">
        <dgm:presLayoutVars>
          <dgm:chMax val="1"/>
          <dgm:chPref val="1"/>
        </dgm:presLayoutVars>
      </dgm:prSet>
      <dgm:spPr/>
    </dgm:pt>
    <dgm:pt modelId="{E262CCA1-FAF3-4B87-9665-C557AFEE9EA8}" type="pres">
      <dgm:prSet presAssocID="{36E7CBBC-1E0F-439A-A263-A19795E70647}" presName="sibTrans" presStyleCnt="0"/>
      <dgm:spPr/>
    </dgm:pt>
    <dgm:pt modelId="{BE512C47-1A9B-43CD-93A1-77B32AEF20EB}" type="pres">
      <dgm:prSet presAssocID="{9EF6E71B-DF48-444A-8C40-F5D3F7D83D71}" presName="compNode" presStyleCnt="0"/>
      <dgm:spPr/>
    </dgm:pt>
    <dgm:pt modelId="{01CA8F8A-55F6-430B-A7B5-45CFEE1DBCF3}" type="pres">
      <dgm:prSet presAssocID="{9EF6E71B-DF48-444A-8C40-F5D3F7D83D71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8A89C6E0-E687-48B4-9DEE-AEC36EF670ED}" type="pres">
      <dgm:prSet presAssocID="{9EF6E71B-DF48-444A-8C40-F5D3F7D83D7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0A2C4AC0-D1FB-476C-90A5-19AD21FD8703}" type="pres">
      <dgm:prSet presAssocID="{9EF6E71B-DF48-444A-8C40-F5D3F7D83D71}" presName="spaceRect" presStyleCnt="0"/>
      <dgm:spPr/>
    </dgm:pt>
    <dgm:pt modelId="{CBB6B969-4084-45A6-A4BD-57CF0F0A4992}" type="pres">
      <dgm:prSet presAssocID="{9EF6E71B-DF48-444A-8C40-F5D3F7D83D7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CC55151-6A7C-D348-897F-D52693736E6A}" type="presOf" srcId="{5D6DB78F-A3D4-427C-929D-74E953FC9911}" destId="{54227289-6DB4-464A-A709-4AE61DD9F390}" srcOrd="0" destOrd="0" presId="urn:microsoft.com/office/officeart/2018/5/layout/IconLeafLabelList"/>
    <dgm:cxn modelId="{06F87D58-9185-AC40-B685-2D2D2557A58B}" type="presOf" srcId="{90C54865-3384-4F50-8249-F5936AFF60E8}" destId="{2F454780-F620-48F3-8653-7257EF04364F}" srcOrd="0" destOrd="0" presId="urn:microsoft.com/office/officeart/2018/5/layout/IconLeafLabelList"/>
    <dgm:cxn modelId="{F3AD6669-1447-4CB2-AD04-81AB64F71001}" srcId="{5D6DB78F-A3D4-427C-929D-74E953FC9911}" destId="{90C54865-3384-4F50-8249-F5936AFF60E8}" srcOrd="0" destOrd="0" parTransId="{B0907BBA-3315-47C2-AA5D-49A50A7E4714}" sibTransId="{36E7CBBC-1E0F-439A-A263-A19795E70647}"/>
    <dgm:cxn modelId="{C9941993-51CA-467E-AD51-3ED2CC21D992}" srcId="{5D6DB78F-A3D4-427C-929D-74E953FC9911}" destId="{9EF6E71B-DF48-444A-8C40-F5D3F7D83D71}" srcOrd="1" destOrd="0" parTransId="{0C72E846-2FAC-4B38-92D2-D32A4F585050}" sibTransId="{1B2EA3D1-64ED-45D5-BC3F-24B58B8A79BA}"/>
    <dgm:cxn modelId="{CCE7959B-9890-DF4C-8FC7-51CC7BAA7AE3}" type="presOf" srcId="{9EF6E71B-DF48-444A-8C40-F5D3F7D83D71}" destId="{CBB6B969-4084-45A6-A4BD-57CF0F0A4992}" srcOrd="0" destOrd="0" presId="urn:microsoft.com/office/officeart/2018/5/layout/IconLeafLabelList"/>
    <dgm:cxn modelId="{DF3A4A39-AA41-224B-80DF-0F5A10C446BB}" type="presParOf" srcId="{54227289-6DB4-464A-A709-4AE61DD9F390}" destId="{463D4599-8C0B-4F2D-B680-4F6B922F9859}" srcOrd="0" destOrd="0" presId="urn:microsoft.com/office/officeart/2018/5/layout/IconLeafLabelList"/>
    <dgm:cxn modelId="{CE930B8A-681A-D44E-AF48-2068C1570080}" type="presParOf" srcId="{463D4599-8C0B-4F2D-B680-4F6B922F9859}" destId="{633BC688-8580-47AE-A5A1-11A17327F17E}" srcOrd="0" destOrd="0" presId="urn:microsoft.com/office/officeart/2018/5/layout/IconLeafLabelList"/>
    <dgm:cxn modelId="{ACDD9F5C-DB7D-414C-A9BB-DD16A0FD5DD2}" type="presParOf" srcId="{463D4599-8C0B-4F2D-B680-4F6B922F9859}" destId="{D6F2627F-A979-4F8A-A7DA-21827BFF34D3}" srcOrd="1" destOrd="0" presId="urn:microsoft.com/office/officeart/2018/5/layout/IconLeafLabelList"/>
    <dgm:cxn modelId="{1F24BADE-FD76-E442-93A2-33D92CBFEB2C}" type="presParOf" srcId="{463D4599-8C0B-4F2D-B680-4F6B922F9859}" destId="{F3AB3D0E-8B90-44CD-A900-4B2708377970}" srcOrd="2" destOrd="0" presId="urn:microsoft.com/office/officeart/2018/5/layout/IconLeafLabelList"/>
    <dgm:cxn modelId="{EF70EBE0-F345-DF41-812B-D59654448FB5}" type="presParOf" srcId="{463D4599-8C0B-4F2D-B680-4F6B922F9859}" destId="{2F454780-F620-48F3-8653-7257EF04364F}" srcOrd="3" destOrd="0" presId="urn:microsoft.com/office/officeart/2018/5/layout/IconLeafLabelList"/>
    <dgm:cxn modelId="{43AB1916-B254-2D4F-9EA2-B38FC14F9897}" type="presParOf" srcId="{54227289-6DB4-464A-A709-4AE61DD9F390}" destId="{E262CCA1-FAF3-4B87-9665-C557AFEE9EA8}" srcOrd="1" destOrd="0" presId="urn:microsoft.com/office/officeart/2018/5/layout/IconLeafLabelList"/>
    <dgm:cxn modelId="{70D86366-C4C6-1F4A-8327-F648CAAC7D28}" type="presParOf" srcId="{54227289-6DB4-464A-A709-4AE61DD9F390}" destId="{BE512C47-1A9B-43CD-93A1-77B32AEF20EB}" srcOrd="2" destOrd="0" presId="urn:microsoft.com/office/officeart/2018/5/layout/IconLeafLabelList"/>
    <dgm:cxn modelId="{F9A5E95A-BFED-5142-A70F-993311B72F5A}" type="presParOf" srcId="{BE512C47-1A9B-43CD-93A1-77B32AEF20EB}" destId="{01CA8F8A-55F6-430B-A7B5-45CFEE1DBCF3}" srcOrd="0" destOrd="0" presId="urn:microsoft.com/office/officeart/2018/5/layout/IconLeafLabelList"/>
    <dgm:cxn modelId="{5E8C2337-C168-EC43-9039-2D534CEDF04C}" type="presParOf" srcId="{BE512C47-1A9B-43CD-93A1-77B32AEF20EB}" destId="{8A89C6E0-E687-48B4-9DEE-AEC36EF670ED}" srcOrd="1" destOrd="0" presId="urn:microsoft.com/office/officeart/2018/5/layout/IconLeafLabelList"/>
    <dgm:cxn modelId="{B0FFB884-D6D7-1A47-B293-AE5A698F31F4}" type="presParOf" srcId="{BE512C47-1A9B-43CD-93A1-77B32AEF20EB}" destId="{0A2C4AC0-D1FB-476C-90A5-19AD21FD8703}" srcOrd="2" destOrd="0" presId="urn:microsoft.com/office/officeart/2018/5/layout/IconLeafLabelList"/>
    <dgm:cxn modelId="{6ECD54F1-1904-DF47-BD2D-40FD485723D4}" type="presParOf" srcId="{BE512C47-1A9B-43CD-93A1-77B32AEF20EB}" destId="{CBB6B969-4084-45A6-A4BD-57CF0F0A499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BC688-8580-47AE-A5A1-11A17327F17E}">
      <dsp:nvSpPr>
        <dsp:cNvPr id="0" name=""/>
        <dsp:cNvSpPr/>
      </dsp:nvSpPr>
      <dsp:spPr>
        <a:xfrm>
          <a:off x="480664" y="156045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F2627F-A979-4F8A-A7DA-21827BFF34D3}">
      <dsp:nvSpPr>
        <dsp:cNvPr id="0" name=""/>
        <dsp:cNvSpPr/>
      </dsp:nvSpPr>
      <dsp:spPr>
        <a:xfrm>
          <a:off x="773164" y="448545"/>
          <a:ext cx="787500" cy="787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54780-F620-48F3-8653-7257EF04364F}">
      <dsp:nvSpPr>
        <dsp:cNvPr id="0" name=""/>
        <dsp:cNvSpPr/>
      </dsp:nvSpPr>
      <dsp:spPr>
        <a:xfrm>
          <a:off x="41914" y="1956045"/>
          <a:ext cx="2250000" cy="15271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>
              <a:latin typeface="+mj-lt"/>
            </a:rPr>
            <a:t>Sales patterns can be predicted using CRM data, and supply can be planned effectively. (Katz,2024). </a:t>
          </a:r>
          <a:endParaRPr lang="en-US" sz="1600" kern="1200" dirty="0">
            <a:latin typeface="+mj-lt"/>
          </a:endParaRPr>
        </a:p>
      </dsp:txBody>
      <dsp:txXfrm>
        <a:off x="41914" y="1956045"/>
        <a:ext cx="2250000" cy="1527198"/>
      </dsp:txXfrm>
    </dsp:sp>
    <dsp:sp modelId="{01CA8F8A-55F6-430B-A7B5-45CFEE1DBCF3}">
      <dsp:nvSpPr>
        <dsp:cNvPr id="0" name=""/>
        <dsp:cNvSpPr/>
      </dsp:nvSpPr>
      <dsp:spPr>
        <a:xfrm>
          <a:off x="3124414" y="156045"/>
          <a:ext cx="1372500" cy="1372500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89C6E0-E687-48B4-9DEE-AEC36EF670ED}">
      <dsp:nvSpPr>
        <dsp:cNvPr id="0" name=""/>
        <dsp:cNvSpPr/>
      </dsp:nvSpPr>
      <dsp:spPr>
        <a:xfrm>
          <a:off x="3416914" y="448545"/>
          <a:ext cx="787500" cy="787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6B969-4084-45A6-A4BD-57CF0F0A4992}">
      <dsp:nvSpPr>
        <dsp:cNvPr id="0" name=""/>
        <dsp:cNvSpPr/>
      </dsp:nvSpPr>
      <dsp:spPr>
        <a:xfrm>
          <a:off x="2685664" y="1956045"/>
          <a:ext cx="2250000" cy="15271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>
              <a:latin typeface="+mj-lt"/>
            </a:rPr>
            <a:t>As </a:t>
          </a:r>
          <a:r>
            <a:rPr lang="en-GB" sz="1400" kern="1200" dirty="0" err="1">
              <a:latin typeface="+mj-lt"/>
            </a:rPr>
            <a:t>McGruger</a:t>
          </a:r>
          <a:r>
            <a:rPr lang="en-GB" sz="1400" kern="1200" dirty="0">
              <a:latin typeface="+mj-lt"/>
            </a:rPr>
            <a:t>,(2020) says "you need to find out who you are marketing to, where your target audience hang out, and the best channels to use to reach them “. </a:t>
          </a:r>
          <a:endParaRPr lang="en-US" sz="1400" kern="1200" dirty="0">
            <a:latin typeface="+mj-lt"/>
          </a:endParaRPr>
        </a:p>
      </dsp:txBody>
      <dsp:txXfrm>
        <a:off x="2685664" y="1956045"/>
        <a:ext cx="2250000" cy="1527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D37E47-F9AB-B14E-9DEF-E30E0E2E36C7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F33972-79C4-AB4D-89F1-BCBFA9A149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798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F33972-79C4-AB4D-89F1-BCBFA9A1491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336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4B294-6898-FDAE-6C82-EEAB7EC279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3B51A1-8BD0-92B4-7BB9-ACB4F9F714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3B03A9-A738-9B06-ABE4-904F3ABF7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F8C064-8CD9-D525-FF98-C976138349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7D7DC-2A45-A3B1-0569-FE081BB6C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1408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3CA66-078C-9F5E-CD46-83014FD26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2EBAC-BC50-9905-E252-04803F80B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129E2-B8D0-DAD2-C8C5-F71C071B1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2BC71-FF62-7810-C2CF-AA60D02F9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B993B-FE54-545F-E66F-685423B06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1626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ACC75-197F-82B9-9921-86FEB7999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B638BF-74FD-4D29-0F0E-25CCF63153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E63D0-BF97-6420-1CB9-6B72C62B5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056F2-13C1-14A0-B1B9-CBCDE39C0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3B0DE-03C3-A648-78C3-FD38BE509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62991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0A7BA-5A6A-F5C8-2392-3E9192AC3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DCFA7-B71C-9F81-97C3-5DFAE42507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685B4F-6DF2-57C9-763E-87891C0C41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CE7C4C-BA69-73F7-B7D1-69A0E3BA8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F22C0C-6776-0BE8-6BF7-505C135D1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3B4B49-875F-12EF-9AE1-8587F8650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2509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8522E-E642-087F-02EE-4EE3D6FE6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543259-6573-2B33-9424-9FF1174987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B2549C-EEB3-7310-1BF2-F656D065B6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908C98-A66F-C1FD-C160-EFEC2A52C5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74A3D7-C37D-6317-D18B-2B379D9060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D63BC8-DEF9-B1FE-0F76-C666A512D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83EBE9-582F-46CD-BD60-F21F1D545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58150E-3169-6A32-2988-1D39BDFC7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8197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554F5-2381-CC12-D879-6F27A1065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67D1B3-DEA4-97BA-C579-5A07F8F9C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57ED1D-2DC5-7E89-AA97-C2DB34FD9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E3CE48-B385-BD6F-03AF-220184943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5270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1E659B-D6E1-4443-440B-57E193DF1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4067D6-3163-0B8C-BE65-D32BA2E67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9FA7A-FF2C-44A0-B88F-5B5DD450D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1903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229A9-ED1A-D8FF-7887-93EBE7EF1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25D85-5A61-912A-6154-80B0332EC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3BC84E-B3A0-93AF-B67E-6FC16C8E4D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639CDD-FE06-1F3C-FA30-ACDAF06ED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D24251-2782-8ABA-DB64-08D4BBD66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EFA401-4B4D-8E18-877E-B04F386BD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4921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AB4EA-693F-8AF7-7BA2-CB380E79B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A4A5BE-42CC-3DF2-9684-27EB5E247B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2B7DCB-6766-090C-51C6-61D796F89E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E6F7E-0608-2AF5-06BB-D06CD5328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A8CD2-7C09-F997-85B3-AB13A1F3E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9CE22F-19C5-1545-8D4C-8EFB3DE94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4446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52DBF-0733-25A7-9327-7F2BA5390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90CE26-A3F3-1074-56E9-C82F0C43A3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E8702-B2CD-DFA9-27EC-E22EE66C8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43283-8C4D-2694-96F8-5C6238E66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7012F-E08B-47B2-28CF-D8A099132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1166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F6A722-6900-3BDC-6276-A9202AF289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5FA930-F977-B90C-56C6-EC29A69704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06E01-479D-D602-6CAC-BCF302466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B12BF-A96D-B8D4-A7F2-A235C9E92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3D908-9393-582B-5DBE-26E05018C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568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B914A2-73EC-3B6A-9BB8-44F162311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4B318-D844-62D6-7E08-8DB28C897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43D1C-F674-5188-A93E-E515B1D432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4C91B-E0E1-6F40-91FB-8566F399BEB2}" type="datetimeFigureOut">
              <a:rPr lang="en-GB" smtClean="0"/>
              <a:t>02/12/2024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5C4828-C7C6-20DE-9F41-AEB756AFC0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3F454-7B6E-F0D0-3A1E-A817210454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B48EA-FEA5-F749-8067-7C35436164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946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kicorporates.org/wiki/Tesco_plc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0581B61-EB9C-4FED-8E62-AE74FB0BC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9198901-5716-4C59-8560-9B4B17388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1765" y="0"/>
            <a:ext cx="10950698" cy="6858000"/>
            <a:chOff x="591765" y="0"/>
            <a:chExt cx="10950698" cy="6858000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1D91B2F-0B68-466B-871D-2350F92FA5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907574" y="0"/>
              <a:ext cx="10399454" cy="6858000"/>
            </a:xfrm>
            <a:custGeom>
              <a:avLst/>
              <a:gdLst>
                <a:gd name="connsiteX0" fmla="*/ 7551973 w 9174595"/>
                <a:gd name="connsiteY0" fmla="*/ 0 h 6858000"/>
                <a:gd name="connsiteX1" fmla="*/ 5634635 w 9174595"/>
                <a:gd name="connsiteY1" fmla="*/ 0 h 6858000"/>
                <a:gd name="connsiteX2" fmla="*/ 5550590 w 9174595"/>
                <a:gd name="connsiteY2" fmla="*/ 0 h 6858000"/>
                <a:gd name="connsiteX3" fmla="*/ 5480986 w 9174595"/>
                <a:gd name="connsiteY3" fmla="*/ 0 h 6858000"/>
                <a:gd name="connsiteX4" fmla="*/ 4886240 w 9174595"/>
                <a:gd name="connsiteY4" fmla="*/ 0 h 6858000"/>
                <a:gd name="connsiteX5" fmla="*/ 4816638 w 9174595"/>
                <a:gd name="connsiteY5" fmla="*/ 0 h 6858000"/>
                <a:gd name="connsiteX6" fmla="*/ 4357958 w 9174595"/>
                <a:gd name="connsiteY6" fmla="*/ 0 h 6858000"/>
                <a:gd name="connsiteX7" fmla="*/ 4288354 w 9174595"/>
                <a:gd name="connsiteY7" fmla="*/ 0 h 6858000"/>
                <a:gd name="connsiteX8" fmla="*/ 3693608 w 9174595"/>
                <a:gd name="connsiteY8" fmla="*/ 0 h 6858000"/>
                <a:gd name="connsiteX9" fmla="*/ 3624006 w 9174595"/>
                <a:gd name="connsiteY9" fmla="*/ 0 h 6858000"/>
                <a:gd name="connsiteX10" fmla="*/ 3276448 w 9174595"/>
                <a:gd name="connsiteY10" fmla="*/ 0 h 6858000"/>
                <a:gd name="connsiteX11" fmla="*/ 1622622 w 9174595"/>
                <a:gd name="connsiteY11" fmla="*/ 0 h 6858000"/>
                <a:gd name="connsiteX12" fmla="*/ 1600504 w 9174595"/>
                <a:gd name="connsiteY12" fmla="*/ 14997 h 6858000"/>
                <a:gd name="connsiteX13" fmla="*/ 0 w 9174595"/>
                <a:gd name="connsiteY13" fmla="*/ 3621656 h 6858000"/>
                <a:gd name="connsiteX14" fmla="*/ 1873886 w 9174595"/>
                <a:gd name="connsiteY14" fmla="*/ 6374814 h 6858000"/>
                <a:gd name="connsiteX15" fmla="*/ 2390406 w 9174595"/>
                <a:gd name="connsiteY15" fmla="*/ 6780599 h 6858000"/>
                <a:gd name="connsiteX16" fmla="*/ 2502136 w 9174595"/>
                <a:gd name="connsiteY16" fmla="*/ 6858000 h 6858000"/>
                <a:gd name="connsiteX17" fmla="*/ 3276448 w 9174595"/>
                <a:gd name="connsiteY17" fmla="*/ 6858000 h 6858000"/>
                <a:gd name="connsiteX18" fmla="*/ 3624006 w 9174595"/>
                <a:gd name="connsiteY18" fmla="*/ 6858000 h 6858000"/>
                <a:gd name="connsiteX19" fmla="*/ 3693608 w 9174595"/>
                <a:gd name="connsiteY19" fmla="*/ 6858000 h 6858000"/>
                <a:gd name="connsiteX20" fmla="*/ 4288354 w 9174595"/>
                <a:gd name="connsiteY20" fmla="*/ 6858000 h 6858000"/>
                <a:gd name="connsiteX21" fmla="*/ 4357958 w 9174595"/>
                <a:gd name="connsiteY21" fmla="*/ 6858000 h 6858000"/>
                <a:gd name="connsiteX22" fmla="*/ 4816638 w 9174595"/>
                <a:gd name="connsiteY22" fmla="*/ 6858000 h 6858000"/>
                <a:gd name="connsiteX23" fmla="*/ 4886240 w 9174595"/>
                <a:gd name="connsiteY23" fmla="*/ 6858000 h 6858000"/>
                <a:gd name="connsiteX24" fmla="*/ 5480986 w 9174595"/>
                <a:gd name="connsiteY24" fmla="*/ 6858000 h 6858000"/>
                <a:gd name="connsiteX25" fmla="*/ 5550590 w 9174595"/>
                <a:gd name="connsiteY25" fmla="*/ 6858000 h 6858000"/>
                <a:gd name="connsiteX26" fmla="*/ 5634635 w 9174595"/>
                <a:gd name="connsiteY26" fmla="*/ 6858000 h 6858000"/>
                <a:gd name="connsiteX27" fmla="*/ 6672460 w 9174595"/>
                <a:gd name="connsiteY27" fmla="*/ 6858000 h 6858000"/>
                <a:gd name="connsiteX28" fmla="*/ 6784188 w 9174595"/>
                <a:gd name="connsiteY28" fmla="*/ 6780599 h 6858000"/>
                <a:gd name="connsiteX29" fmla="*/ 7300708 w 9174595"/>
                <a:gd name="connsiteY29" fmla="*/ 6374814 h 6858000"/>
                <a:gd name="connsiteX30" fmla="*/ 9174595 w 9174595"/>
                <a:gd name="connsiteY30" fmla="*/ 3621656 h 6858000"/>
                <a:gd name="connsiteX31" fmla="*/ 7574092 w 9174595"/>
                <a:gd name="connsiteY3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9174595" h="6858000">
                  <a:moveTo>
                    <a:pt x="7551973" y="0"/>
                  </a:moveTo>
                  <a:lnTo>
                    <a:pt x="5634635" y="0"/>
                  </a:lnTo>
                  <a:lnTo>
                    <a:pt x="5550590" y="0"/>
                  </a:lnTo>
                  <a:lnTo>
                    <a:pt x="5480986" y="0"/>
                  </a:lnTo>
                  <a:lnTo>
                    <a:pt x="4886240" y="0"/>
                  </a:lnTo>
                  <a:lnTo>
                    <a:pt x="4816638" y="0"/>
                  </a:lnTo>
                  <a:lnTo>
                    <a:pt x="4357958" y="0"/>
                  </a:lnTo>
                  <a:lnTo>
                    <a:pt x="4288354" y="0"/>
                  </a:lnTo>
                  <a:lnTo>
                    <a:pt x="3693608" y="0"/>
                  </a:lnTo>
                  <a:lnTo>
                    <a:pt x="3624006" y="0"/>
                  </a:lnTo>
                  <a:lnTo>
                    <a:pt x="3276448" y="0"/>
                  </a:lnTo>
                  <a:lnTo>
                    <a:pt x="1622622" y="0"/>
                  </a:lnTo>
                  <a:lnTo>
                    <a:pt x="1600504" y="14997"/>
                  </a:lnTo>
                  <a:cubicBezTo>
                    <a:pt x="573594" y="754641"/>
                    <a:pt x="0" y="2093192"/>
                    <a:pt x="0" y="3621656"/>
                  </a:cubicBezTo>
                  <a:cubicBezTo>
                    <a:pt x="0" y="4969131"/>
                    <a:pt x="928496" y="5602839"/>
                    <a:pt x="1873886" y="6374814"/>
                  </a:cubicBezTo>
                  <a:cubicBezTo>
                    <a:pt x="2046046" y="6515397"/>
                    <a:pt x="2216632" y="6653108"/>
                    <a:pt x="2390406" y="6780599"/>
                  </a:cubicBezTo>
                  <a:lnTo>
                    <a:pt x="2502136" y="6858000"/>
                  </a:lnTo>
                  <a:lnTo>
                    <a:pt x="3276448" y="6858000"/>
                  </a:lnTo>
                  <a:lnTo>
                    <a:pt x="3624006" y="6858000"/>
                  </a:lnTo>
                  <a:lnTo>
                    <a:pt x="3693608" y="6858000"/>
                  </a:lnTo>
                  <a:lnTo>
                    <a:pt x="4288354" y="6858000"/>
                  </a:lnTo>
                  <a:lnTo>
                    <a:pt x="4357958" y="6858000"/>
                  </a:lnTo>
                  <a:lnTo>
                    <a:pt x="4816638" y="6858000"/>
                  </a:lnTo>
                  <a:lnTo>
                    <a:pt x="4886240" y="6858000"/>
                  </a:lnTo>
                  <a:lnTo>
                    <a:pt x="5480986" y="6858000"/>
                  </a:lnTo>
                  <a:lnTo>
                    <a:pt x="5550590" y="6858000"/>
                  </a:lnTo>
                  <a:lnTo>
                    <a:pt x="5634635" y="6858000"/>
                  </a:lnTo>
                  <a:lnTo>
                    <a:pt x="6672460" y="6858000"/>
                  </a:lnTo>
                  <a:lnTo>
                    <a:pt x="6784188" y="6780599"/>
                  </a:lnTo>
                  <a:cubicBezTo>
                    <a:pt x="6957963" y="6653108"/>
                    <a:pt x="7128548" y="6515397"/>
                    <a:pt x="7300708" y="6374814"/>
                  </a:cubicBezTo>
                  <a:cubicBezTo>
                    <a:pt x="8246100" y="5602839"/>
                    <a:pt x="9174595" y="4969131"/>
                    <a:pt x="9174595" y="3621656"/>
                  </a:cubicBezTo>
                  <a:cubicBezTo>
                    <a:pt x="9174595" y="2093192"/>
                    <a:pt x="8601001" y="754641"/>
                    <a:pt x="7574092" y="149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FF7C94E-23C0-4A3B-8021-55058EF02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752814" y="0"/>
              <a:ext cx="2778659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0516DB1-0E43-4D56-A51D-F8C67939D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46711" y="0"/>
              <a:ext cx="2664398" cy="6858000"/>
            </a:xfrm>
            <a:custGeom>
              <a:avLst/>
              <a:gdLst>
                <a:gd name="connsiteX0" fmla="*/ 879731 w 2521425"/>
                <a:gd name="connsiteY0" fmla="*/ 0 h 6858000"/>
                <a:gd name="connsiteX1" fmla="*/ 898402 w 2521425"/>
                <a:gd name="connsiteY1" fmla="*/ 0 h 6858000"/>
                <a:gd name="connsiteX2" fmla="*/ 920526 w 2521425"/>
                <a:gd name="connsiteY2" fmla="*/ 14997 h 6858000"/>
                <a:gd name="connsiteX3" fmla="*/ 2521425 w 2521425"/>
                <a:gd name="connsiteY3" fmla="*/ 3621656 h 6858000"/>
                <a:gd name="connsiteX4" fmla="*/ 647075 w 2521425"/>
                <a:gd name="connsiteY4" fmla="*/ 6374814 h 6858000"/>
                <a:gd name="connsiteX5" fmla="*/ 130427 w 2521425"/>
                <a:gd name="connsiteY5" fmla="*/ 6780599 h 6858000"/>
                <a:gd name="connsiteX6" fmla="*/ 18671 w 2521425"/>
                <a:gd name="connsiteY6" fmla="*/ 6858000 h 6858000"/>
                <a:gd name="connsiteX7" fmla="*/ 0 w 2521425"/>
                <a:gd name="connsiteY7" fmla="*/ 6858000 h 6858000"/>
                <a:gd name="connsiteX8" fmla="*/ 111756 w 2521425"/>
                <a:gd name="connsiteY8" fmla="*/ 6780599 h 6858000"/>
                <a:gd name="connsiteX9" fmla="*/ 628404 w 2521425"/>
                <a:gd name="connsiteY9" fmla="*/ 6374814 h 6858000"/>
                <a:gd name="connsiteX10" fmla="*/ 2502754 w 2521425"/>
                <a:gd name="connsiteY10" fmla="*/ 3621656 h 6858000"/>
                <a:gd name="connsiteX11" fmla="*/ 901855 w 2521425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1425" h="6858000">
                  <a:moveTo>
                    <a:pt x="879731" y="0"/>
                  </a:moveTo>
                  <a:lnTo>
                    <a:pt x="898402" y="0"/>
                  </a:lnTo>
                  <a:lnTo>
                    <a:pt x="920526" y="14997"/>
                  </a:lnTo>
                  <a:cubicBezTo>
                    <a:pt x="1947689" y="754641"/>
                    <a:pt x="2521425" y="2093192"/>
                    <a:pt x="2521425" y="3621656"/>
                  </a:cubicBezTo>
                  <a:cubicBezTo>
                    <a:pt x="2521425" y="4969131"/>
                    <a:pt x="1592700" y="5602839"/>
                    <a:pt x="647075" y="6374814"/>
                  </a:cubicBezTo>
                  <a:cubicBezTo>
                    <a:pt x="474872" y="6515397"/>
                    <a:pt x="304245" y="6653108"/>
                    <a:pt x="130427" y="6780599"/>
                  </a:cubicBezTo>
                  <a:lnTo>
                    <a:pt x="18671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7958EA7-5F20-4E68-8089-D99DC0CC98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591765" y="0"/>
              <a:ext cx="2590095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9DFFEF3-1EED-4606-884B-6908880F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86345" y="0"/>
              <a:ext cx="2556118" cy="6858000"/>
            </a:xfrm>
            <a:custGeom>
              <a:avLst/>
              <a:gdLst>
                <a:gd name="connsiteX0" fmla="*/ 955085 w 2209181"/>
                <a:gd name="connsiteY0" fmla="*/ 0 h 6858000"/>
                <a:gd name="connsiteX1" fmla="*/ 937727 w 2209181"/>
                <a:gd name="connsiteY1" fmla="*/ 0 h 6858000"/>
                <a:gd name="connsiteX2" fmla="*/ 963738 w 2209181"/>
                <a:gd name="connsiteY2" fmla="*/ 24346 h 6858000"/>
                <a:gd name="connsiteX3" fmla="*/ 2184004 w 2209181"/>
                <a:gd name="connsiteY3" fmla="*/ 3809420 h 6858000"/>
                <a:gd name="connsiteX4" fmla="*/ 218679 w 2209181"/>
                <a:gd name="connsiteY4" fmla="*/ 6681644 h 6858000"/>
                <a:gd name="connsiteX5" fmla="*/ 0 w 2209181"/>
                <a:gd name="connsiteY5" fmla="*/ 6858000 h 6858000"/>
                <a:gd name="connsiteX6" fmla="*/ 19349 w 2209181"/>
                <a:gd name="connsiteY6" fmla="*/ 6858000 h 6858000"/>
                <a:gd name="connsiteX7" fmla="*/ 236958 w 2209181"/>
                <a:gd name="connsiteY7" fmla="*/ 6682507 h 6858000"/>
                <a:gd name="connsiteX8" fmla="*/ 2202283 w 2209181"/>
                <a:gd name="connsiteY8" fmla="*/ 3810283 h 6858000"/>
                <a:gd name="connsiteX9" fmla="*/ 982018 w 2209181"/>
                <a:gd name="connsiteY9" fmla="*/ 2521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209181" h="6858000">
                  <a:moveTo>
                    <a:pt x="955085" y="0"/>
                  </a:moveTo>
                  <a:lnTo>
                    <a:pt x="937727" y="0"/>
                  </a:lnTo>
                  <a:lnTo>
                    <a:pt x="963738" y="24346"/>
                  </a:lnTo>
                  <a:cubicBezTo>
                    <a:pt x="1818009" y="885455"/>
                    <a:pt x="2251801" y="2269402"/>
                    <a:pt x="2184004" y="3809420"/>
                  </a:cubicBezTo>
                  <a:cubicBezTo>
                    <a:pt x="2120250" y="5257592"/>
                    <a:pt x="1181008" y="5895709"/>
                    <a:pt x="218679" y="6681644"/>
                  </a:cubicBezTo>
                  <a:lnTo>
                    <a:pt x="0" y="6858000"/>
                  </a:lnTo>
                  <a:lnTo>
                    <a:pt x="19349" y="6858000"/>
                  </a:lnTo>
                  <a:lnTo>
                    <a:pt x="236958" y="6682507"/>
                  </a:lnTo>
                  <a:cubicBezTo>
                    <a:pt x="1199288" y="5896573"/>
                    <a:pt x="2138530" y="5258455"/>
                    <a:pt x="2202283" y="3810283"/>
                  </a:cubicBezTo>
                  <a:cubicBezTo>
                    <a:pt x="2270080" y="2270266"/>
                    <a:pt x="1836289" y="886318"/>
                    <a:pt x="982018" y="25210"/>
                  </a:cubicBezTo>
                  <a:close/>
                </a:path>
              </a:pathLst>
            </a:custGeom>
            <a:solidFill>
              <a:srgbClr val="FFFFFF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2DE346-FD6A-2FA5-653C-C2844E2354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8847" y="3912041"/>
            <a:ext cx="8394306" cy="1396053"/>
          </a:xfrm>
        </p:spPr>
        <p:txBody>
          <a:bodyPr anchor="b">
            <a:normAutofit/>
          </a:bodyPr>
          <a:lstStyle/>
          <a:p>
            <a:r>
              <a:rPr lang="en-GB" sz="29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and Social Media based around the context of ‘Customer Relationship Management’.</a:t>
            </a:r>
            <a:r>
              <a:rPr lang="en-GB" sz="2900">
                <a:effectLst/>
              </a:rPr>
              <a:t> </a:t>
            </a:r>
            <a:endParaRPr lang="en-GB" sz="2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BECC88-46B7-F545-3789-065DE54B25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9375" y="5308096"/>
            <a:ext cx="6953250" cy="862394"/>
          </a:xfrm>
        </p:spPr>
        <p:txBody>
          <a:bodyPr anchor="t">
            <a:normAutofit/>
          </a:bodyPr>
          <a:lstStyle/>
          <a:p>
            <a:r>
              <a:rPr lang="en-GB" sz="1100"/>
              <a:t>Aleksandra Szczecinska</a:t>
            </a:r>
          </a:p>
          <a:p>
            <a:r>
              <a:rPr lang="en-GB" sz="1100"/>
              <a:t>2231076</a:t>
            </a:r>
          </a:p>
          <a:p>
            <a:r>
              <a:rPr lang="en-GB" sz="1100">
                <a:effectLst/>
                <a:ea typeface="Times New Roman" panose="02020603050405020304" pitchFamily="18" charset="0"/>
              </a:rPr>
              <a:t>BMSW5007</a:t>
            </a:r>
            <a:r>
              <a:rPr lang="en-GB" sz="1100">
                <a:effectLst/>
              </a:rPr>
              <a:t> </a:t>
            </a:r>
            <a:endParaRPr lang="en-GB" sz="1100"/>
          </a:p>
          <a:p>
            <a:endParaRPr lang="en-GB" sz="1100"/>
          </a:p>
        </p:txBody>
      </p:sp>
      <p:pic>
        <p:nvPicPr>
          <p:cNvPr id="5" name="Picture 4" descr="A red and blue logo&#10;&#10;Description automatically generated">
            <a:extLst>
              <a:ext uri="{FF2B5EF4-FFF2-40B4-BE49-F238E27FC236}">
                <a16:creationId xmlns:a16="http://schemas.microsoft.com/office/drawing/2014/main" id="{83F179BB-E169-AB74-D774-09DB62730A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09117" y="1315840"/>
            <a:ext cx="6773766" cy="1824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21213D-2C46-34BB-8DFB-48CCCED15F28}"/>
              </a:ext>
            </a:extLst>
          </p:cNvPr>
          <p:cNvSpPr txBox="1"/>
          <p:nvPr/>
        </p:nvSpPr>
        <p:spPr>
          <a:xfrm>
            <a:off x="7175841" y="294018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wikicorporates.org/wiki/Tesco_plc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6620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958DF0DA-391D-962B-F1DD-8AB407AF59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/>
        </p:blipFill>
        <p:spPr>
          <a:xfrm>
            <a:off x="0" y="10"/>
            <a:ext cx="9669642" cy="6857990"/>
          </a:xfrm>
          <a:prstGeom prst="rect">
            <a:avLst/>
          </a:prstGeom>
        </p:spPr>
      </p:pic>
      <p:sp>
        <p:nvSpPr>
          <p:cNvPr id="28" name="Rectangle 2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0D22C8-C463-3FDB-A131-1B65C27EE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Introducing Social media and digital platforms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F231A9-6AA3-A7BD-2687-8CCE977BA9EA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effectLst/>
                <a:latin typeface="+mj-lt"/>
              </a:rPr>
              <a:t>“If your business is not on the internet, then your business will be out of business.’(McGruger,2020).</a:t>
            </a:r>
          </a:p>
        </p:txBody>
      </p:sp>
    </p:spTree>
    <p:extLst>
      <p:ext uri="{BB962C8B-B14F-4D97-AF65-F5344CB8AC3E}">
        <p14:creationId xmlns:p14="http://schemas.microsoft.com/office/powerpoint/2010/main" val="24697793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01D415ED-F735-36DC-3665-BAB2DDF6FD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669" b="62"/>
          <a:stretch/>
        </p:blipFill>
        <p:spPr>
          <a:xfrm>
            <a:off x="-15767" y="0"/>
            <a:ext cx="12191981" cy="740724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C92A5-6FCA-D3C4-8CF5-08C8E6B1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Introducing Social Media and Digital platforms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0873378-05E7-0F42-5AB2-E3541C409917}"/>
              </a:ext>
            </a:extLst>
          </p:cNvPr>
          <p:cNvSpPr txBox="1"/>
          <p:nvPr/>
        </p:nvSpPr>
        <p:spPr>
          <a:xfrm>
            <a:off x="523875" y="795924"/>
            <a:ext cx="61969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The term "communicative CRM" describes how networking channels and tactics are used into the management of customer relationships CRM. </a:t>
            </a: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(Apptivo,2024).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1BF08F-1698-1026-B5E0-BFB1F23E7484}"/>
              </a:ext>
            </a:extLst>
          </p:cNvPr>
          <p:cNvSpPr txBox="1"/>
          <p:nvPr/>
        </p:nvSpPr>
        <p:spPr>
          <a:xfrm>
            <a:off x="6080224" y="4093785"/>
            <a:ext cx="61969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Like</a:t>
            </a: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traditional marketing, online advertising relies heavily on marketing channels because its tactics are structured around </a:t>
            </a: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them. (</a:t>
            </a: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Information Resources Management </a:t>
            </a: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Association,</a:t>
            </a:r>
            <a:r>
              <a:rPr lang="en-GB" sz="18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2018).  </a:t>
            </a:r>
            <a:endParaRPr lang="en-GB" sz="1800" dirty="0">
              <a:effectLst/>
              <a:latin typeface="+mj-lt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0052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1A2CA39-1953-BB6B-4AA1-9275AE5634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9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3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C4DD0-7636-FCBE-B095-5B1D3A5F1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Digital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98479-3085-8C76-F1FC-4D553CD4F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CRM is the practice of maintaining and growing relationships with customers in digital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marketing. (</a:t>
            </a:r>
            <a:r>
              <a:rPr lang="en-GB" sz="1800" dirty="0" err="1">
                <a:effectLst/>
                <a:latin typeface="+mj-lt"/>
                <a:ea typeface="Times New Roman" panose="02020603050405020304" pitchFamily="18" charset="0"/>
              </a:rPr>
              <a:t>Flowlu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Team,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 2024). </a:t>
            </a:r>
            <a:endParaRPr lang="en-GB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27340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10650BA-D090-4A23-98E3-B48BBAEA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24EFF11-3EC2-E51B-32A1-C777C76ACA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64" r="18771" b="-2"/>
          <a:stretch/>
        </p:blipFill>
        <p:spPr>
          <a:xfrm>
            <a:off x="-9527" y="3725"/>
            <a:ext cx="5846165" cy="6850548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FFB939B9-73CE-4644-87BB-72AEBF001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9527" y="-6558"/>
            <a:ext cx="6254832" cy="6874766"/>
            <a:chOff x="-9149" y="3725"/>
            <a:chExt cx="6254832" cy="688720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5F2A0CF-7879-4629-AC2B-4069D77A3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8645"/>
              <a:ext cx="5933139" cy="6387893"/>
            </a:xfrm>
            <a:custGeom>
              <a:avLst/>
              <a:gdLst>
                <a:gd name="connsiteX0" fmla="*/ 5852909 w 5933139"/>
                <a:gd name="connsiteY0" fmla="*/ 2469528 h 6335678"/>
                <a:gd name="connsiteX1" fmla="*/ 5830799 w 5933139"/>
                <a:gd name="connsiteY1" fmla="*/ 2394015 h 6335678"/>
                <a:gd name="connsiteX2" fmla="*/ 5805878 w 5933139"/>
                <a:gd name="connsiteY2" fmla="*/ 2319439 h 6335678"/>
                <a:gd name="connsiteX3" fmla="*/ 5778708 w 5933139"/>
                <a:gd name="connsiteY3" fmla="*/ 2245800 h 6335678"/>
                <a:gd name="connsiteX4" fmla="*/ 5652978 w 5933139"/>
                <a:gd name="connsiteY4" fmla="*/ 1959675 h 6335678"/>
                <a:gd name="connsiteX5" fmla="*/ 5327691 w 5933139"/>
                <a:gd name="connsiteY5" fmla="*/ 1432958 h 6335678"/>
                <a:gd name="connsiteX6" fmla="*/ 4921458 w 5933139"/>
                <a:gd name="connsiteY6" fmla="*/ 973322 h 6335678"/>
                <a:gd name="connsiteX7" fmla="*/ 4450018 w 5933139"/>
                <a:gd name="connsiteY7" fmla="*/ 586764 h 6335678"/>
                <a:gd name="connsiteX8" fmla="*/ 4193311 w 5933139"/>
                <a:gd name="connsiteY8" fmla="*/ 423558 h 6335678"/>
                <a:gd name="connsiteX9" fmla="*/ 3924237 w 5933139"/>
                <a:gd name="connsiteY9" fmla="*/ 281901 h 6335678"/>
                <a:gd name="connsiteX10" fmla="*/ 3352175 w 5933139"/>
                <a:gd name="connsiteY10" fmla="*/ 75786 h 6335678"/>
                <a:gd name="connsiteX11" fmla="*/ 3051997 w 5933139"/>
                <a:gd name="connsiteY11" fmla="*/ 19011 h 6335678"/>
                <a:gd name="connsiteX12" fmla="*/ 2745823 w 5933139"/>
                <a:gd name="connsiteY12" fmla="*/ 86 h 6335678"/>
                <a:gd name="connsiteX13" fmla="*/ 2141720 w 5933139"/>
                <a:gd name="connsiteY13" fmla="*/ 55550 h 6335678"/>
                <a:gd name="connsiteX14" fmla="*/ 1551295 w 5933139"/>
                <a:gd name="connsiteY14" fmla="*/ 216319 h 6335678"/>
                <a:gd name="connsiteX15" fmla="*/ 1001718 w 5933139"/>
                <a:gd name="connsiteY15" fmla="*/ 498134 h 6335678"/>
                <a:gd name="connsiteX16" fmla="*/ 754755 w 5933139"/>
                <a:gd name="connsiteY16" fmla="*/ 685886 h 6335678"/>
                <a:gd name="connsiteX17" fmla="*/ 533462 w 5933139"/>
                <a:gd name="connsiteY17" fmla="*/ 903056 h 6335678"/>
                <a:gd name="connsiteX18" fmla="*/ 0 w 5933139"/>
                <a:gd name="connsiteY18" fmla="*/ 1646568 h 6335678"/>
                <a:gd name="connsiteX19" fmla="*/ 0 w 5933139"/>
                <a:gd name="connsiteY19" fmla="*/ 4709059 h 6335678"/>
                <a:gd name="connsiteX20" fmla="*/ 120671 w 5933139"/>
                <a:gd name="connsiteY20" fmla="*/ 4907491 h 6335678"/>
                <a:gd name="connsiteX21" fmla="*/ 507979 w 5933139"/>
                <a:gd name="connsiteY21" fmla="*/ 5384178 h 6335678"/>
                <a:gd name="connsiteX22" fmla="*/ 972112 w 5933139"/>
                <a:gd name="connsiteY22" fmla="*/ 5778607 h 6335678"/>
                <a:gd name="connsiteX23" fmla="*/ 1229943 w 5933139"/>
                <a:gd name="connsiteY23" fmla="*/ 5939939 h 6335678"/>
                <a:gd name="connsiteX24" fmla="*/ 1502389 w 5933139"/>
                <a:gd name="connsiteY24" fmla="*/ 6073913 h 6335678"/>
                <a:gd name="connsiteX25" fmla="*/ 2673870 w 5933139"/>
                <a:gd name="connsiteY25" fmla="*/ 6333993 h 6335678"/>
                <a:gd name="connsiteX26" fmla="*/ 2749196 w 5933139"/>
                <a:gd name="connsiteY26" fmla="*/ 6335679 h 6335678"/>
                <a:gd name="connsiteX27" fmla="*/ 2787983 w 5933139"/>
                <a:gd name="connsiteY27" fmla="*/ 6335492 h 6335678"/>
                <a:gd name="connsiteX28" fmla="*/ 2826770 w 5933139"/>
                <a:gd name="connsiteY28" fmla="*/ 6334368 h 6335678"/>
                <a:gd name="connsiteX29" fmla="*/ 2981918 w 5933139"/>
                <a:gd name="connsiteY29" fmla="*/ 6319939 h 6335678"/>
                <a:gd name="connsiteX30" fmla="*/ 3285282 w 5933139"/>
                <a:gd name="connsiteY30" fmla="*/ 6241803 h 6335678"/>
                <a:gd name="connsiteX31" fmla="*/ 3566347 w 5933139"/>
                <a:gd name="connsiteY31" fmla="*/ 6104831 h 6335678"/>
                <a:gd name="connsiteX32" fmla="*/ 3818369 w 5933139"/>
                <a:gd name="connsiteY32" fmla="*/ 5926823 h 6335678"/>
                <a:gd name="connsiteX33" fmla="*/ 4044908 w 5933139"/>
                <a:gd name="connsiteY33" fmla="*/ 5726329 h 6335678"/>
                <a:gd name="connsiteX34" fmla="*/ 4151151 w 5933139"/>
                <a:gd name="connsiteY34" fmla="*/ 5622147 h 6335678"/>
                <a:gd name="connsiteX35" fmla="*/ 4253834 w 5933139"/>
                <a:gd name="connsiteY35" fmla="*/ 5516841 h 6335678"/>
                <a:gd name="connsiteX36" fmla="*/ 4452453 w 5933139"/>
                <a:gd name="connsiteY36" fmla="*/ 5306979 h 6335678"/>
                <a:gd name="connsiteX37" fmla="*/ 4548578 w 5933139"/>
                <a:gd name="connsiteY37" fmla="*/ 5202797 h 6335678"/>
                <a:gd name="connsiteX38" fmla="*/ 4596546 w 5933139"/>
                <a:gd name="connsiteY38" fmla="*/ 5151456 h 6335678"/>
                <a:gd name="connsiteX39" fmla="*/ 4643016 w 5933139"/>
                <a:gd name="connsiteY39" fmla="*/ 5103300 h 6335678"/>
                <a:gd name="connsiteX40" fmla="*/ 4739515 w 5933139"/>
                <a:gd name="connsiteY40" fmla="*/ 5013172 h 6335678"/>
                <a:gd name="connsiteX41" fmla="*/ 4842198 w 5933139"/>
                <a:gd name="connsiteY41" fmla="*/ 4930164 h 6335678"/>
                <a:gd name="connsiteX42" fmla="*/ 5071360 w 5933139"/>
                <a:gd name="connsiteY42" fmla="*/ 4780449 h 6335678"/>
                <a:gd name="connsiteX43" fmla="*/ 5332001 w 5933139"/>
                <a:gd name="connsiteY43" fmla="*/ 4615932 h 6335678"/>
                <a:gd name="connsiteX44" fmla="*/ 5397396 w 5933139"/>
                <a:gd name="connsiteY44" fmla="*/ 4563655 h 6335678"/>
                <a:gd name="connsiteX45" fmla="*/ 5459417 w 5933139"/>
                <a:gd name="connsiteY45" fmla="*/ 4505380 h 6335678"/>
                <a:gd name="connsiteX46" fmla="*/ 5567159 w 5933139"/>
                <a:gd name="connsiteY46" fmla="*/ 4374029 h 6335678"/>
                <a:gd name="connsiteX47" fmla="*/ 5651292 w 5933139"/>
                <a:gd name="connsiteY47" fmla="*/ 4231810 h 6335678"/>
                <a:gd name="connsiteX48" fmla="*/ 5716686 w 5933139"/>
                <a:gd name="connsiteY48" fmla="*/ 4085655 h 6335678"/>
                <a:gd name="connsiteX49" fmla="*/ 5820681 w 5933139"/>
                <a:gd name="connsiteY49" fmla="*/ 3791848 h 6335678"/>
                <a:gd name="connsiteX50" fmla="*/ 5898629 w 5933139"/>
                <a:gd name="connsiteY50" fmla="*/ 3487922 h 6335678"/>
                <a:gd name="connsiteX51" fmla="*/ 5932170 w 5933139"/>
                <a:gd name="connsiteY51" fmla="*/ 3174066 h 6335678"/>
                <a:gd name="connsiteX52" fmla="*/ 5872209 w 5933139"/>
                <a:gd name="connsiteY52" fmla="*/ 2545978 h 6335678"/>
                <a:gd name="connsiteX53" fmla="*/ 5852909 w 5933139"/>
                <a:gd name="connsiteY53" fmla="*/ 2469528 h 6335678"/>
                <a:gd name="connsiteX54" fmla="*/ 5507386 w 5933139"/>
                <a:gd name="connsiteY54" fmla="*/ 3724580 h 6335678"/>
                <a:gd name="connsiteX55" fmla="*/ 5453609 w 5933139"/>
                <a:gd name="connsiteY55" fmla="*/ 3989906 h 6335678"/>
                <a:gd name="connsiteX56" fmla="*/ 5344181 w 5933139"/>
                <a:gd name="connsiteY56" fmla="*/ 4220380 h 6335678"/>
                <a:gd name="connsiteX57" fmla="*/ 5171419 w 5933139"/>
                <a:gd name="connsiteY57" fmla="*/ 4388644 h 6335678"/>
                <a:gd name="connsiteX58" fmla="*/ 5057868 w 5933139"/>
                <a:gd name="connsiteY58" fmla="*/ 4453851 h 6335678"/>
                <a:gd name="connsiteX59" fmla="*/ 4930265 w 5933139"/>
                <a:gd name="connsiteY59" fmla="*/ 4516810 h 6335678"/>
                <a:gd name="connsiteX60" fmla="*/ 4660067 w 5933139"/>
                <a:gd name="connsiteY60" fmla="*/ 4664276 h 6335678"/>
                <a:gd name="connsiteX61" fmla="*/ 4408794 w 5933139"/>
                <a:gd name="connsiteY61" fmla="*/ 4857836 h 6335678"/>
                <a:gd name="connsiteX62" fmla="*/ 4352207 w 5933139"/>
                <a:gd name="connsiteY62" fmla="*/ 4911988 h 6335678"/>
                <a:gd name="connsiteX63" fmla="*/ 4299366 w 5933139"/>
                <a:gd name="connsiteY63" fmla="*/ 4965390 h 6335678"/>
                <a:gd name="connsiteX64" fmla="*/ 4197621 w 5933139"/>
                <a:gd name="connsiteY64" fmla="*/ 5074257 h 6335678"/>
                <a:gd name="connsiteX65" fmla="*/ 4008744 w 5933139"/>
                <a:gd name="connsiteY65" fmla="*/ 5297985 h 6335678"/>
                <a:gd name="connsiteX66" fmla="*/ 3917304 w 5933139"/>
                <a:gd name="connsiteY66" fmla="*/ 5409100 h 6335678"/>
                <a:gd name="connsiteX67" fmla="*/ 3826052 w 5933139"/>
                <a:gd name="connsiteY67" fmla="*/ 5518153 h 6335678"/>
                <a:gd name="connsiteX68" fmla="*/ 3637925 w 5933139"/>
                <a:gd name="connsiteY68" fmla="*/ 5725017 h 6335678"/>
                <a:gd name="connsiteX69" fmla="*/ 3433497 w 5933139"/>
                <a:gd name="connsiteY69" fmla="*/ 5906586 h 6335678"/>
                <a:gd name="connsiteX70" fmla="*/ 3204522 w 5933139"/>
                <a:gd name="connsiteY70" fmla="*/ 6046744 h 6335678"/>
                <a:gd name="connsiteX71" fmla="*/ 2950439 w 5933139"/>
                <a:gd name="connsiteY71" fmla="*/ 6129190 h 6335678"/>
                <a:gd name="connsiteX72" fmla="*/ 2816839 w 5933139"/>
                <a:gd name="connsiteY72" fmla="*/ 6146428 h 6335678"/>
                <a:gd name="connsiteX73" fmla="*/ 2749009 w 5933139"/>
                <a:gd name="connsiteY73" fmla="*/ 6149051 h 6335678"/>
                <a:gd name="connsiteX74" fmla="*/ 2678930 w 5933139"/>
                <a:gd name="connsiteY74" fmla="*/ 6148677 h 6335678"/>
                <a:gd name="connsiteX75" fmla="*/ 2125793 w 5933139"/>
                <a:gd name="connsiteY75" fmla="*/ 6065481 h 6335678"/>
                <a:gd name="connsiteX76" fmla="*/ 1610506 w 5933139"/>
                <a:gd name="connsiteY76" fmla="*/ 5851310 h 6335678"/>
                <a:gd name="connsiteX77" fmla="*/ 1373099 w 5933139"/>
                <a:gd name="connsiteY77" fmla="*/ 5706279 h 6335678"/>
                <a:gd name="connsiteX78" fmla="*/ 1315949 w 5933139"/>
                <a:gd name="connsiteY78" fmla="*/ 5666743 h 6335678"/>
                <a:gd name="connsiteX79" fmla="*/ 1259923 w 5933139"/>
                <a:gd name="connsiteY79" fmla="*/ 5625894 h 6335678"/>
                <a:gd name="connsiteX80" fmla="*/ 1204647 w 5933139"/>
                <a:gd name="connsiteY80" fmla="*/ 5583922 h 6335678"/>
                <a:gd name="connsiteX81" fmla="*/ 1150308 w 5933139"/>
                <a:gd name="connsiteY81" fmla="*/ 5540826 h 6335678"/>
                <a:gd name="connsiteX82" fmla="*/ 751569 w 5933139"/>
                <a:gd name="connsiteY82" fmla="*/ 5158015 h 6335678"/>
                <a:gd name="connsiteX83" fmla="*/ 663315 w 5933139"/>
                <a:gd name="connsiteY83" fmla="*/ 5052146 h 6335678"/>
                <a:gd name="connsiteX84" fmla="*/ 580869 w 5933139"/>
                <a:gd name="connsiteY84" fmla="*/ 4942718 h 6335678"/>
                <a:gd name="connsiteX85" fmla="*/ 432279 w 5933139"/>
                <a:gd name="connsiteY85" fmla="*/ 4713369 h 6335678"/>
                <a:gd name="connsiteX86" fmla="*/ 205553 w 5933139"/>
                <a:gd name="connsiteY86" fmla="*/ 4219443 h 6335678"/>
                <a:gd name="connsiteX87" fmla="*/ 79448 w 5933139"/>
                <a:gd name="connsiteY87" fmla="*/ 3693850 h 6335678"/>
                <a:gd name="connsiteX88" fmla="*/ 53590 w 5933139"/>
                <a:gd name="connsiteY88" fmla="*/ 3425339 h 6335678"/>
                <a:gd name="connsiteX89" fmla="*/ 49655 w 5933139"/>
                <a:gd name="connsiteY89" fmla="*/ 3155890 h 6335678"/>
                <a:gd name="connsiteX90" fmla="*/ 67830 w 5933139"/>
                <a:gd name="connsiteY90" fmla="*/ 2886817 h 6335678"/>
                <a:gd name="connsiteX91" fmla="*/ 108679 w 5933139"/>
                <a:gd name="connsiteY91" fmla="*/ 2619992 h 6335678"/>
                <a:gd name="connsiteX92" fmla="*/ 263077 w 5933139"/>
                <a:gd name="connsiteY92" fmla="*/ 2101520 h 6335678"/>
                <a:gd name="connsiteX93" fmla="*/ 837575 w 5933139"/>
                <a:gd name="connsiteY93" fmla="*/ 1186370 h 6335678"/>
                <a:gd name="connsiteX94" fmla="*/ 1031698 w 5933139"/>
                <a:gd name="connsiteY94" fmla="*/ 996932 h 6335678"/>
                <a:gd name="connsiteX95" fmla="*/ 1236688 w 5933139"/>
                <a:gd name="connsiteY95" fmla="*/ 819298 h 6335678"/>
                <a:gd name="connsiteX96" fmla="*/ 1687143 w 5933139"/>
                <a:gd name="connsiteY96" fmla="*/ 511438 h 6335678"/>
                <a:gd name="connsiteX97" fmla="*/ 2196246 w 5933139"/>
                <a:gd name="connsiteY97" fmla="*/ 300639 h 6335678"/>
                <a:gd name="connsiteX98" fmla="*/ 2745823 w 5933139"/>
                <a:gd name="connsiteY98" fmla="*/ 229248 h 6335678"/>
                <a:gd name="connsiteX99" fmla="*/ 3019206 w 5933139"/>
                <a:gd name="connsiteY99" fmla="*/ 252108 h 6335678"/>
                <a:gd name="connsiteX100" fmla="*/ 3288092 w 5933139"/>
                <a:gd name="connsiteY100" fmla="*/ 313006 h 6335678"/>
                <a:gd name="connsiteX101" fmla="*/ 3548172 w 5933139"/>
                <a:gd name="connsiteY101" fmla="*/ 407069 h 6335678"/>
                <a:gd name="connsiteX102" fmla="*/ 3611505 w 5933139"/>
                <a:gd name="connsiteY102" fmla="*/ 435176 h 6335678"/>
                <a:gd name="connsiteX103" fmla="*/ 3674089 w 5933139"/>
                <a:gd name="connsiteY103" fmla="*/ 464968 h 6335678"/>
                <a:gd name="connsiteX104" fmla="*/ 3735736 w 5933139"/>
                <a:gd name="connsiteY104" fmla="*/ 496823 h 6335678"/>
                <a:gd name="connsiteX105" fmla="*/ 3796634 w 5933139"/>
                <a:gd name="connsiteY105" fmla="*/ 530176 h 6335678"/>
                <a:gd name="connsiteX106" fmla="*/ 4251585 w 5933139"/>
                <a:gd name="connsiteY106" fmla="*/ 847405 h 6335678"/>
                <a:gd name="connsiteX107" fmla="*/ 4644515 w 5933139"/>
                <a:gd name="connsiteY107" fmla="*/ 1236775 h 6335678"/>
                <a:gd name="connsiteX108" fmla="*/ 4816527 w 5933139"/>
                <a:gd name="connsiteY108" fmla="*/ 1451883 h 6335678"/>
                <a:gd name="connsiteX109" fmla="*/ 4970738 w 5933139"/>
                <a:gd name="connsiteY109" fmla="*/ 1678610 h 6335678"/>
                <a:gd name="connsiteX110" fmla="*/ 5223885 w 5933139"/>
                <a:gd name="connsiteY110" fmla="*/ 2159232 h 6335678"/>
                <a:gd name="connsiteX111" fmla="*/ 5395709 w 5933139"/>
                <a:gd name="connsiteY111" fmla="*/ 2666087 h 6335678"/>
                <a:gd name="connsiteX112" fmla="*/ 5458855 w 5933139"/>
                <a:gd name="connsiteY112" fmla="*/ 2924292 h 6335678"/>
                <a:gd name="connsiteX113" fmla="*/ 5499142 w 5933139"/>
                <a:gd name="connsiteY113" fmla="*/ 3186995 h 6335678"/>
                <a:gd name="connsiteX114" fmla="*/ 5516755 w 5933139"/>
                <a:gd name="connsiteY114" fmla="*/ 3454007 h 6335678"/>
                <a:gd name="connsiteX115" fmla="*/ 5507386 w 5933139"/>
                <a:gd name="connsiteY115" fmla="*/ 3724580 h 633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5933139" h="6335678">
                  <a:moveTo>
                    <a:pt x="5852909" y="2469528"/>
                  </a:moveTo>
                  <a:lnTo>
                    <a:pt x="5830799" y="2394015"/>
                  </a:lnTo>
                  <a:lnTo>
                    <a:pt x="5805878" y="2319439"/>
                  </a:lnTo>
                  <a:cubicBezTo>
                    <a:pt x="5797446" y="2294705"/>
                    <a:pt x="5787890" y="2270346"/>
                    <a:pt x="5778708" y="2245800"/>
                  </a:cubicBezTo>
                  <a:cubicBezTo>
                    <a:pt x="5740858" y="2148364"/>
                    <a:pt x="5699073" y="2052614"/>
                    <a:pt x="5652978" y="1959675"/>
                  </a:cubicBezTo>
                  <a:cubicBezTo>
                    <a:pt x="5559664" y="1773985"/>
                    <a:pt x="5450986" y="1597663"/>
                    <a:pt x="5327691" y="1432958"/>
                  </a:cubicBezTo>
                  <a:cubicBezTo>
                    <a:pt x="5204960" y="1268067"/>
                    <a:pt x="5068362" y="1114980"/>
                    <a:pt x="4921458" y="973322"/>
                  </a:cubicBezTo>
                  <a:cubicBezTo>
                    <a:pt x="4774742" y="831665"/>
                    <a:pt x="4616408" y="703125"/>
                    <a:pt x="4450018" y="586764"/>
                  </a:cubicBezTo>
                  <a:cubicBezTo>
                    <a:pt x="4366822" y="528489"/>
                    <a:pt x="4281003" y="474337"/>
                    <a:pt x="4193311" y="423558"/>
                  </a:cubicBezTo>
                  <a:cubicBezTo>
                    <a:pt x="4105806" y="372404"/>
                    <a:pt x="4015865" y="325560"/>
                    <a:pt x="3924237" y="281901"/>
                  </a:cubicBezTo>
                  <a:cubicBezTo>
                    <a:pt x="3740983" y="195333"/>
                    <a:pt x="3549483" y="125067"/>
                    <a:pt x="3352175" y="75786"/>
                  </a:cubicBezTo>
                  <a:cubicBezTo>
                    <a:pt x="3253428" y="51240"/>
                    <a:pt x="3153368" y="31565"/>
                    <a:pt x="3051997" y="19011"/>
                  </a:cubicBezTo>
                  <a:cubicBezTo>
                    <a:pt x="2950814" y="5895"/>
                    <a:pt x="2848506" y="-851"/>
                    <a:pt x="2745823" y="86"/>
                  </a:cubicBezTo>
                  <a:cubicBezTo>
                    <a:pt x="2543643" y="1585"/>
                    <a:pt x="2341838" y="20135"/>
                    <a:pt x="2141720" y="55550"/>
                  </a:cubicBezTo>
                  <a:cubicBezTo>
                    <a:pt x="1941976" y="91339"/>
                    <a:pt x="1743356" y="143055"/>
                    <a:pt x="1551295" y="216319"/>
                  </a:cubicBezTo>
                  <a:cubicBezTo>
                    <a:pt x="1359233" y="289396"/>
                    <a:pt x="1173917" y="383459"/>
                    <a:pt x="1001718" y="498134"/>
                  </a:cubicBezTo>
                  <a:cubicBezTo>
                    <a:pt x="915712" y="555659"/>
                    <a:pt x="832141" y="617119"/>
                    <a:pt x="754755" y="685886"/>
                  </a:cubicBezTo>
                  <a:cubicBezTo>
                    <a:pt x="677555" y="754841"/>
                    <a:pt x="604666" y="828293"/>
                    <a:pt x="533462" y="903056"/>
                  </a:cubicBezTo>
                  <a:cubicBezTo>
                    <a:pt x="323413" y="1125660"/>
                    <a:pt x="143906" y="1376370"/>
                    <a:pt x="0" y="1646568"/>
                  </a:cubicBezTo>
                  <a:lnTo>
                    <a:pt x="0" y="4709059"/>
                  </a:lnTo>
                  <a:cubicBezTo>
                    <a:pt x="37850" y="4776702"/>
                    <a:pt x="78136" y="4843033"/>
                    <a:pt x="120671" y="4907491"/>
                  </a:cubicBezTo>
                  <a:cubicBezTo>
                    <a:pt x="234034" y="5078941"/>
                    <a:pt x="365198" y="5239336"/>
                    <a:pt x="507979" y="5384178"/>
                  </a:cubicBezTo>
                  <a:cubicBezTo>
                    <a:pt x="650948" y="5529395"/>
                    <a:pt x="805909" y="5662059"/>
                    <a:pt x="972112" y="5778607"/>
                  </a:cubicBezTo>
                  <a:cubicBezTo>
                    <a:pt x="1055308" y="5836881"/>
                    <a:pt x="1141314" y="5890846"/>
                    <a:pt x="1229943" y="5939939"/>
                  </a:cubicBezTo>
                  <a:cubicBezTo>
                    <a:pt x="1318385" y="5989406"/>
                    <a:pt x="1409450" y="6033815"/>
                    <a:pt x="1502389" y="6073913"/>
                  </a:cubicBezTo>
                  <a:cubicBezTo>
                    <a:pt x="1874145" y="6233559"/>
                    <a:pt x="2272884" y="6320689"/>
                    <a:pt x="2673870" y="6333993"/>
                  </a:cubicBezTo>
                  <a:lnTo>
                    <a:pt x="2749196" y="6335679"/>
                  </a:lnTo>
                  <a:lnTo>
                    <a:pt x="2787983" y="6335492"/>
                  </a:lnTo>
                  <a:lnTo>
                    <a:pt x="2826770" y="6334368"/>
                  </a:lnTo>
                  <a:cubicBezTo>
                    <a:pt x="2878486" y="6332494"/>
                    <a:pt x="2930390" y="6327247"/>
                    <a:pt x="2981918" y="6319939"/>
                  </a:cubicBezTo>
                  <a:cubicBezTo>
                    <a:pt x="3085163" y="6304949"/>
                    <a:pt x="3187096" y="6278529"/>
                    <a:pt x="3285282" y="6241803"/>
                  </a:cubicBezTo>
                  <a:cubicBezTo>
                    <a:pt x="3383467" y="6205265"/>
                    <a:pt x="3477530" y="6158608"/>
                    <a:pt x="3566347" y="6104831"/>
                  </a:cubicBezTo>
                  <a:cubicBezTo>
                    <a:pt x="3655164" y="6051053"/>
                    <a:pt x="3739109" y="5990905"/>
                    <a:pt x="3818369" y="5926823"/>
                  </a:cubicBezTo>
                  <a:cubicBezTo>
                    <a:pt x="3897630" y="5862739"/>
                    <a:pt x="3973143" y="5795471"/>
                    <a:pt x="4044908" y="5726329"/>
                  </a:cubicBezTo>
                  <a:cubicBezTo>
                    <a:pt x="4080884" y="5691852"/>
                    <a:pt x="4116299" y="5656999"/>
                    <a:pt x="4151151" y="5622147"/>
                  </a:cubicBezTo>
                  <a:cubicBezTo>
                    <a:pt x="4185816" y="5586920"/>
                    <a:pt x="4220106" y="5552068"/>
                    <a:pt x="4253834" y="5516841"/>
                  </a:cubicBezTo>
                  <a:cubicBezTo>
                    <a:pt x="4321289" y="5446388"/>
                    <a:pt x="4387808" y="5376871"/>
                    <a:pt x="4452453" y="5306979"/>
                  </a:cubicBezTo>
                  <a:lnTo>
                    <a:pt x="4548578" y="5202797"/>
                  </a:lnTo>
                  <a:lnTo>
                    <a:pt x="4596546" y="5151456"/>
                  </a:lnTo>
                  <a:cubicBezTo>
                    <a:pt x="4612661" y="5134592"/>
                    <a:pt x="4627276" y="5119040"/>
                    <a:pt x="4643016" y="5103300"/>
                  </a:cubicBezTo>
                  <a:cubicBezTo>
                    <a:pt x="4674308" y="5072196"/>
                    <a:pt x="4706162" y="5041841"/>
                    <a:pt x="4739515" y="5013172"/>
                  </a:cubicBezTo>
                  <a:cubicBezTo>
                    <a:pt x="4772493" y="4984128"/>
                    <a:pt x="4806596" y="4956397"/>
                    <a:pt x="4842198" y="4930164"/>
                  </a:cubicBezTo>
                  <a:cubicBezTo>
                    <a:pt x="4913026" y="4876949"/>
                    <a:pt x="4988914" y="4828980"/>
                    <a:pt x="5071360" y="4780449"/>
                  </a:cubicBezTo>
                  <a:cubicBezTo>
                    <a:pt x="5153243" y="4731544"/>
                    <a:pt x="5243372" y="4682076"/>
                    <a:pt x="5332001" y="4615932"/>
                  </a:cubicBezTo>
                  <a:cubicBezTo>
                    <a:pt x="5354111" y="4599443"/>
                    <a:pt x="5376035" y="4582205"/>
                    <a:pt x="5397396" y="4563655"/>
                  </a:cubicBezTo>
                  <a:cubicBezTo>
                    <a:pt x="5418757" y="4545104"/>
                    <a:pt x="5439368" y="4525617"/>
                    <a:pt x="5459417" y="4505380"/>
                  </a:cubicBezTo>
                  <a:cubicBezTo>
                    <a:pt x="5499329" y="4464719"/>
                    <a:pt x="5535493" y="4420311"/>
                    <a:pt x="5567159" y="4374029"/>
                  </a:cubicBezTo>
                  <a:cubicBezTo>
                    <a:pt x="5599388" y="4328121"/>
                    <a:pt x="5626558" y="4279965"/>
                    <a:pt x="5651292" y="4231810"/>
                  </a:cubicBezTo>
                  <a:cubicBezTo>
                    <a:pt x="5675651" y="4183466"/>
                    <a:pt x="5697012" y="4134561"/>
                    <a:pt x="5716686" y="4085655"/>
                  </a:cubicBezTo>
                  <a:cubicBezTo>
                    <a:pt x="5756223" y="3987845"/>
                    <a:pt x="5789576" y="3891158"/>
                    <a:pt x="5820681" y="3791848"/>
                  </a:cubicBezTo>
                  <a:cubicBezTo>
                    <a:pt x="5851972" y="3692726"/>
                    <a:pt x="5878955" y="3591167"/>
                    <a:pt x="5898629" y="3487922"/>
                  </a:cubicBezTo>
                  <a:cubicBezTo>
                    <a:pt x="5918116" y="3384490"/>
                    <a:pt x="5929172" y="3279372"/>
                    <a:pt x="5932170" y="3174066"/>
                  </a:cubicBezTo>
                  <a:cubicBezTo>
                    <a:pt x="5937604" y="2963454"/>
                    <a:pt x="5920552" y="2750968"/>
                    <a:pt x="5872209" y="2545978"/>
                  </a:cubicBezTo>
                  <a:cubicBezTo>
                    <a:pt x="5865838" y="2520307"/>
                    <a:pt x="5860029" y="2494637"/>
                    <a:pt x="5852909" y="2469528"/>
                  </a:cubicBezTo>
                  <a:close/>
                  <a:moveTo>
                    <a:pt x="5507386" y="3724580"/>
                  </a:moveTo>
                  <a:cubicBezTo>
                    <a:pt x="5497830" y="3814521"/>
                    <a:pt x="5480591" y="3905586"/>
                    <a:pt x="5453609" y="3989906"/>
                  </a:cubicBezTo>
                  <a:cubicBezTo>
                    <a:pt x="5426439" y="4074413"/>
                    <a:pt x="5390088" y="4152924"/>
                    <a:pt x="5344181" y="4220380"/>
                  </a:cubicBezTo>
                  <a:cubicBezTo>
                    <a:pt x="5297898" y="4287835"/>
                    <a:pt x="5241311" y="4342549"/>
                    <a:pt x="5171419" y="4388644"/>
                  </a:cubicBezTo>
                  <a:cubicBezTo>
                    <a:pt x="5136755" y="4411879"/>
                    <a:pt x="5098342" y="4433052"/>
                    <a:pt x="5057868" y="4453851"/>
                  </a:cubicBezTo>
                  <a:cubicBezTo>
                    <a:pt x="5017395" y="4474837"/>
                    <a:pt x="4974298" y="4495449"/>
                    <a:pt x="4930265" y="4516810"/>
                  </a:cubicBezTo>
                  <a:cubicBezTo>
                    <a:pt x="4841823" y="4559719"/>
                    <a:pt x="4748696" y="4607126"/>
                    <a:pt x="4660067" y="4664276"/>
                  </a:cubicBezTo>
                  <a:cubicBezTo>
                    <a:pt x="4571251" y="4721238"/>
                    <a:pt x="4486181" y="4786071"/>
                    <a:pt x="4408794" y="4857836"/>
                  </a:cubicBezTo>
                  <a:cubicBezTo>
                    <a:pt x="4389682" y="4875637"/>
                    <a:pt x="4370008" y="4894375"/>
                    <a:pt x="4352207" y="4911988"/>
                  </a:cubicBezTo>
                  <a:lnTo>
                    <a:pt x="4299366" y="4965390"/>
                  </a:lnTo>
                  <a:cubicBezTo>
                    <a:pt x="4264514" y="5001179"/>
                    <a:pt x="4230599" y="5037531"/>
                    <a:pt x="4197621" y="5074257"/>
                  </a:cubicBezTo>
                  <a:cubicBezTo>
                    <a:pt x="4131664" y="5147896"/>
                    <a:pt x="4070204" y="5223784"/>
                    <a:pt x="4008744" y="5297985"/>
                  </a:cubicBezTo>
                  <a:lnTo>
                    <a:pt x="3917304" y="5409100"/>
                  </a:lnTo>
                  <a:cubicBezTo>
                    <a:pt x="3886949" y="5446013"/>
                    <a:pt x="3856782" y="5482364"/>
                    <a:pt x="3826052" y="5518153"/>
                  </a:cubicBezTo>
                  <a:cubicBezTo>
                    <a:pt x="3764592" y="5589544"/>
                    <a:pt x="3702758" y="5659435"/>
                    <a:pt x="3637925" y="5725017"/>
                  </a:cubicBezTo>
                  <a:cubicBezTo>
                    <a:pt x="3573093" y="5790412"/>
                    <a:pt x="3505637" y="5852059"/>
                    <a:pt x="3433497" y="5906586"/>
                  </a:cubicBezTo>
                  <a:cubicBezTo>
                    <a:pt x="3361544" y="5961112"/>
                    <a:pt x="3285469" y="6009268"/>
                    <a:pt x="3204522" y="6046744"/>
                  </a:cubicBezTo>
                  <a:cubicBezTo>
                    <a:pt x="3123763" y="6084594"/>
                    <a:pt x="3038506" y="6112513"/>
                    <a:pt x="2950439" y="6129190"/>
                  </a:cubicBezTo>
                  <a:cubicBezTo>
                    <a:pt x="2906405" y="6137809"/>
                    <a:pt x="2861810" y="6143055"/>
                    <a:pt x="2816839" y="6146428"/>
                  </a:cubicBezTo>
                  <a:cubicBezTo>
                    <a:pt x="2794354" y="6147927"/>
                    <a:pt x="2771681" y="6148677"/>
                    <a:pt x="2749009" y="6149051"/>
                  </a:cubicBezTo>
                  <a:lnTo>
                    <a:pt x="2678930" y="6148677"/>
                  </a:lnTo>
                  <a:cubicBezTo>
                    <a:pt x="2491927" y="6144367"/>
                    <a:pt x="2305675" y="6116260"/>
                    <a:pt x="2125793" y="6065481"/>
                  </a:cubicBezTo>
                  <a:cubicBezTo>
                    <a:pt x="1945911" y="6014515"/>
                    <a:pt x="1773524" y="5940501"/>
                    <a:pt x="1610506" y="5851310"/>
                  </a:cubicBezTo>
                  <a:cubicBezTo>
                    <a:pt x="1528997" y="5806714"/>
                    <a:pt x="1449924" y="5757808"/>
                    <a:pt x="1373099" y="5706279"/>
                  </a:cubicBezTo>
                  <a:lnTo>
                    <a:pt x="1315949" y="5666743"/>
                  </a:lnTo>
                  <a:lnTo>
                    <a:pt x="1259923" y="5625894"/>
                  </a:lnTo>
                  <a:lnTo>
                    <a:pt x="1204647" y="5583922"/>
                  </a:lnTo>
                  <a:cubicBezTo>
                    <a:pt x="1186284" y="5569869"/>
                    <a:pt x="1168483" y="5555066"/>
                    <a:pt x="1150308" y="5540826"/>
                  </a:cubicBezTo>
                  <a:cubicBezTo>
                    <a:pt x="1006402" y="5424839"/>
                    <a:pt x="872615" y="5296860"/>
                    <a:pt x="751569" y="5158015"/>
                  </a:cubicBezTo>
                  <a:cubicBezTo>
                    <a:pt x="721214" y="5123350"/>
                    <a:pt x="691983" y="5087935"/>
                    <a:pt x="663315" y="5052146"/>
                  </a:cubicBezTo>
                  <a:cubicBezTo>
                    <a:pt x="635021" y="5016170"/>
                    <a:pt x="607289" y="4980006"/>
                    <a:pt x="580869" y="4942718"/>
                  </a:cubicBezTo>
                  <a:cubicBezTo>
                    <a:pt x="527654" y="4868517"/>
                    <a:pt x="478186" y="4791880"/>
                    <a:pt x="432279" y="4713369"/>
                  </a:cubicBezTo>
                  <a:cubicBezTo>
                    <a:pt x="340651" y="4556159"/>
                    <a:pt x="264764" y="4390330"/>
                    <a:pt x="205553" y="4219443"/>
                  </a:cubicBezTo>
                  <a:cubicBezTo>
                    <a:pt x="146154" y="4048555"/>
                    <a:pt x="104369" y="3872045"/>
                    <a:pt x="79448" y="3693850"/>
                  </a:cubicBezTo>
                  <a:cubicBezTo>
                    <a:pt x="67268" y="3604659"/>
                    <a:pt x="58087" y="3515092"/>
                    <a:pt x="53590" y="3425339"/>
                  </a:cubicBezTo>
                  <a:cubicBezTo>
                    <a:pt x="47969" y="3335585"/>
                    <a:pt x="47406" y="3245644"/>
                    <a:pt x="49655" y="3155890"/>
                  </a:cubicBezTo>
                  <a:cubicBezTo>
                    <a:pt x="52278" y="3066137"/>
                    <a:pt x="58274" y="2976383"/>
                    <a:pt x="67830" y="2886817"/>
                  </a:cubicBezTo>
                  <a:cubicBezTo>
                    <a:pt x="77761" y="2797438"/>
                    <a:pt x="91253" y="2708246"/>
                    <a:pt x="108679" y="2619992"/>
                  </a:cubicBezTo>
                  <a:cubicBezTo>
                    <a:pt x="143906" y="2443108"/>
                    <a:pt x="195809" y="2269409"/>
                    <a:pt x="263077" y="2101520"/>
                  </a:cubicBezTo>
                  <a:cubicBezTo>
                    <a:pt x="397614" y="1765740"/>
                    <a:pt x="593048" y="1453382"/>
                    <a:pt x="837575" y="1186370"/>
                  </a:cubicBezTo>
                  <a:cubicBezTo>
                    <a:pt x="898473" y="1119289"/>
                    <a:pt x="964242" y="1056893"/>
                    <a:pt x="1031698" y="996932"/>
                  </a:cubicBezTo>
                  <a:cubicBezTo>
                    <a:pt x="1099154" y="936784"/>
                    <a:pt x="1166235" y="876261"/>
                    <a:pt x="1236688" y="819298"/>
                  </a:cubicBezTo>
                  <a:cubicBezTo>
                    <a:pt x="1377221" y="704999"/>
                    <a:pt x="1526935" y="600442"/>
                    <a:pt x="1687143" y="511438"/>
                  </a:cubicBezTo>
                  <a:cubicBezTo>
                    <a:pt x="1847163" y="422621"/>
                    <a:pt x="2017676" y="348795"/>
                    <a:pt x="2196246" y="300639"/>
                  </a:cubicBezTo>
                  <a:cubicBezTo>
                    <a:pt x="2374629" y="251921"/>
                    <a:pt x="2560320" y="227749"/>
                    <a:pt x="2745823" y="229248"/>
                  </a:cubicBezTo>
                  <a:cubicBezTo>
                    <a:pt x="2837076" y="230372"/>
                    <a:pt x="2928516" y="238055"/>
                    <a:pt x="3019206" y="252108"/>
                  </a:cubicBezTo>
                  <a:cubicBezTo>
                    <a:pt x="3109710" y="266724"/>
                    <a:pt x="3199650" y="286773"/>
                    <a:pt x="3288092" y="313006"/>
                  </a:cubicBezTo>
                  <a:cubicBezTo>
                    <a:pt x="3376347" y="339426"/>
                    <a:pt x="3463477" y="370343"/>
                    <a:pt x="3548172" y="407069"/>
                  </a:cubicBezTo>
                  <a:cubicBezTo>
                    <a:pt x="3569345" y="416438"/>
                    <a:pt x="3590519" y="425432"/>
                    <a:pt x="3611505" y="435176"/>
                  </a:cubicBezTo>
                  <a:lnTo>
                    <a:pt x="3674089" y="464968"/>
                  </a:lnTo>
                  <a:lnTo>
                    <a:pt x="3735736" y="496823"/>
                  </a:lnTo>
                  <a:cubicBezTo>
                    <a:pt x="3756160" y="507690"/>
                    <a:pt x="3776397" y="519120"/>
                    <a:pt x="3796634" y="530176"/>
                  </a:cubicBezTo>
                  <a:cubicBezTo>
                    <a:pt x="3957965" y="621054"/>
                    <a:pt x="4110303" y="728046"/>
                    <a:pt x="4251585" y="847405"/>
                  </a:cubicBezTo>
                  <a:cubicBezTo>
                    <a:pt x="4393242" y="966390"/>
                    <a:pt x="4524781" y="1096991"/>
                    <a:pt x="4644515" y="1236775"/>
                  </a:cubicBezTo>
                  <a:cubicBezTo>
                    <a:pt x="4704663" y="1306479"/>
                    <a:pt x="4762375" y="1378057"/>
                    <a:pt x="4816527" y="1451883"/>
                  </a:cubicBezTo>
                  <a:cubicBezTo>
                    <a:pt x="4870679" y="1525897"/>
                    <a:pt x="4922020" y="1601598"/>
                    <a:pt x="4970738" y="1678610"/>
                  </a:cubicBezTo>
                  <a:cubicBezTo>
                    <a:pt x="5067799" y="1833008"/>
                    <a:pt x="5152494" y="1993965"/>
                    <a:pt x="5223885" y="2159232"/>
                  </a:cubicBezTo>
                  <a:cubicBezTo>
                    <a:pt x="5295275" y="2324686"/>
                    <a:pt x="5349615" y="2495199"/>
                    <a:pt x="5395709" y="2666087"/>
                  </a:cubicBezTo>
                  <a:cubicBezTo>
                    <a:pt x="5418757" y="2751718"/>
                    <a:pt x="5440680" y="2837537"/>
                    <a:pt x="5458855" y="2924292"/>
                  </a:cubicBezTo>
                  <a:cubicBezTo>
                    <a:pt x="5477406" y="3011048"/>
                    <a:pt x="5490522" y="3098740"/>
                    <a:pt x="5499142" y="3186995"/>
                  </a:cubicBezTo>
                  <a:cubicBezTo>
                    <a:pt x="5507761" y="3275250"/>
                    <a:pt x="5513944" y="3364254"/>
                    <a:pt x="5516755" y="3454007"/>
                  </a:cubicBezTo>
                  <a:cubicBezTo>
                    <a:pt x="5518629" y="3543761"/>
                    <a:pt x="5516755" y="3634264"/>
                    <a:pt x="5507386" y="372458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7E50BFD-51AC-4ACE-820C-A285E6672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41478"/>
              <a:ext cx="5953893" cy="6434152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317011 w 5953893"/>
                <a:gd name="connsiteY8" fmla="*/ 3797009 h 6434152"/>
                <a:gd name="connsiteX9" fmla="*/ 5176478 w 5953893"/>
                <a:gd name="connsiteY9" fmla="*/ 4100747 h 6434152"/>
                <a:gd name="connsiteX10" fmla="*/ 4942257 w 5953893"/>
                <a:gd name="connsiteY10" fmla="*/ 4250274 h 6434152"/>
                <a:gd name="connsiteX11" fmla="*/ 4216171 w 5953893"/>
                <a:gd name="connsiteY11" fmla="*/ 4773243 h 6434152"/>
                <a:gd name="connsiteX12" fmla="*/ 3905125 w 5953893"/>
                <a:gd name="connsiteY12" fmla="*/ 5105837 h 6434152"/>
                <a:gd name="connsiteX13" fmla="*/ 3308329 w 5953893"/>
                <a:gd name="connsiteY13" fmla="*/ 5682022 h 6434152"/>
                <a:gd name="connsiteX14" fmla="*/ 2739452 w 5953893"/>
                <a:gd name="connsiteY14" fmla="*/ 5870898 h 6434152"/>
                <a:gd name="connsiteX15" fmla="*/ 1647419 w 5953893"/>
                <a:gd name="connsiteY15" fmla="*/ 5625809 h 6434152"/>
                <a:gd name="connsiteX16" fmla="*/ 781175 w 5953893"/>
                <a:gd name="connsiteY16" fmla="*/ 4960620 h 6434152"/>
                <a:gd name="connsiteX17" fmla="*/ 312545 w 5953893"/>
                <a:gd name="connsiteY17" fmla="*/ 4165205 h 6434152"/>
                <a:gd name="connsiteX18" fmla="*/ 142032 w 5953893"/>
                <a:gd name="connsiteY18" fmla="*/ 3217451 h 6434152"/>
                <a:gd name="connsiteX19" fmla="*/ 347210 w 5953893"/>
                <a:gd name="connsiteY19" fmla="*/ 2181444 h 6434152"/>
                <a:gd name="connsiteX20" fmla="*/ 906155 w 5953893"/>
                <a:gd name="connsiteY20" fmla="*/ 1337497 h 6434152"/>
                <a:gd name="connsiteX21" fmla="*/ 2739265 w 5953893"/>
                <a:gd name="connsiteY21" fmla="*/ 563818 h 6434152"/>
                <a:gd name="connsiteX22" fmla="*/ 3849849 w 5953893"/>
                <a:gd name="connsiteY22" fmla="*/ 881796 h 6434152"/>
                <a:gd name="connsiteX23" fmla="*/ 4834515 w 5953893"/>
                <a:gd name="connsiteY23" fmla="*/ 1742419 h 6434152"/>
                <a:gd name="connsiteX24" fmla="*/ 5325256 w 5953893"/>
                <a:gd name="connsiteY24" fmla="*/ 2742076 h 6434152"/>
                <a:gd name="connsiteX25" fmla="*/ 5317011 w 5953893"/>
                <a:gd name="connsiteY25" fmla="*/ 3797009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317011" y="3797009"/>
                  </a:moveTo>
                  <a:cubicBezTo>
                    <a:pt x="5275976" y="3943538"/>
                    <a:pt x="5228756" y="4045658"/>
                    <a:pt x="5176478" y="4100747"/>
                  </a:cubicBezTo>
                  <a:cubicBezTo>
                    <a:pt x="5131883" y="4147591"/>
                    <a:pt x="5061991" y="4186004"/>
                    <a:pt x="4942257" y="4250274"/>
                  </a:cubicBezTo>
                  <a:cubicBezTo>
                    <a:pt x="4753381" y="4351458"/>
                    <a:pt x="4494613" y="4489929"/>
                    <a:pt x="4216171" y="4773243"/>
                  </a:cubicBezTo>
                  <a:cubicBezTo>
                    <a:pt x="4106555" y="4884733"/>
                    <a:pt x="4004247" y="4997159"/>
                    <a:pt x="3905125" y="5105837"/>
                  </a:cubicBezTo>
                  <a:cubicBezTo>
                    <a:pt x="3701071" y="5329753"/>
                    <a:pt x="3508260" y="5541302"/>
                    <a:pt x="3308329" y="5682022"/>
                  </a:cubicBezTo>
                  <a:cubicBezTo>
                    <a:pt x="3122826" y="5812624"/>
                    <a:pt x="2947441" y="5870898"/>
                    <a:pt x="2739452" y="5870898"/>
                  </a:cubicBezTo>
                  <a:cubicBezTo>
                    <a:pt x="2357765" y="5870898"/>
                    <a:pt x="1990319" y="5788452"/>
                    <a:pt x="1647419" y="5625809"/>
                  </a:cubicBezTo>
                  <a:cubicBezTo>
                    <a:pt x="1319509" y="5470286"/>
                    <a:pt x="1019893" y="5240187"/>
                    <a:pt x="781175" y="4960620"/>
                  </a:cubicBezTo>
                  <a:cubicBezTo>
                    <a:pt x="579370" y="4724151"/>
                    <a:pt x="421598" y="4456576"/>
                    <a:pt x="312545" y="4165205"/>
                  </a:cubicBezTo>
                  <a:cubicBezTo>
                    <a:pt x="199369" y="3863153"/>
                    <a:pt x="142032" y="3544237"/>
                    <a:pt x="142032" y="3217451"/>
                  </a:cubicBezTo>
                  <a:cubicBezTo>
                    <a:pt x="142032" y="2857688"/>
                    <a:pt x="211174" y="2509166"/>
                    <a:pt x="347210" y="2181444"/>
                  </a:cubicBezTo>
                  <a:cubicBezTo>
                    <a:pt x="478561" y="1865339"/>
                    <a:pt x="666688" y="1581275"/>
                    <a:pt x="906155" y="1337497"/>
                  </a:cubicBezTo>
                  <a:cubicBezTo>
                    <a:pt x="1396334" y="838512"/>
                    <a:pt x="2047469" y="563818"/>
                    <a:pt x="2739265" y="563818"/>
                  </a:cubicBezTo>
                  <a:cubicBezTo>
                    <a:pt x="3094157" y="563818"/>
                    <a:pt x="3478280" y="673808"/>
                    <a:pt x="3849849" y="881796"/>
                  </a:cubicBezTo>
                  <a:cubicBezTo>
                    <a:pt x="4226851" y="1092783"/>
                    <a:pt x="4567316" y="1390338"/>
                    <a:pt x="4834515" y="1742419"/>
                  </a:cubicBezTo>
                  <a:cubicBezTo>
                    <a:pt x="5070798" y="2053653"/>
                    <a:pt x="5240374" y="2399363"/>
                    <a:pt x="5325256" y="2742076"/>
                  </a:cubicBezTo>
                  <a:cubicBezTo>
                    <a:pt x="5414634" y="3102964"/>
                    <a:pt x="5411824" y="3458044"/>
                    <a:pt x="5317011" y="379700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0394888-C50F-41C1-92D4-0E2B4315A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1462"/>
              <a:ext cx="5953893" cy="6444167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208520 w 5953893"/>
                <a:gd name="connsiteY8" fmla="*/ 3766654 h 6434152"/>
                <a:gd name="connsiteX9" fmla="*/ 5094782 w 5953893"/>
                <a:gd name="connsiteY9" fmla="*/ 4022985 h 6434152"/>
                <a:gd name="connsiteX10" fmla="*/ 4888855 w 5953893"/>
                <a:gd name="connsiteY10" fmla="*/ 4150777 h 6434152"/>
                <a:gd name="connsiteX11" fmla="*/ 4135411 w 5953893"/>
                <a:gd name="connsiteY11" fmla="*/ 4694170 h 6434152"/>
                <a:gd name="connsiteX12" fmla="*/ 3821555 w 5953893"/>
                <a:gd name="connsiteY12" fmla="*/ 5029762 h 6434152"/>
                <a:gd name="connsiteX13" fmla="*/ 2739265 w 5953893"/>
                <a:gd name="connsiteY13" fmla="*/ 5758097 h 6434152"/>
                <a:gd name="connsiteX14" fmla="*/ 1695575 w 5953893"/>
                <a:gd name="connsiteY14" fmla="*/ 5523876 h 6434152"/>
                <a:gd name="connsiteX15" fmla="*/ 866619 w 5953893"/>
                <a:gd name="connsiteY15" fmla="*/ 4887356 h 6434152"/>
                <a:gd name="connsiteX16" fmla="*/ 417851 w 5953893"/>
                <a:gd name="connsiteY16" fmla="*/ 4125481 h 6434152"/>
                <a:gd name="connsiteX17" fmla="*/ 254645 w 5953893"/>
                <a:gd name="connsiteY17" fmla="*/ 3217264 h 6434152"/>
                <a:gd name="connsiteX18" fmla="*/ 451204 w 5953893"/>
                <a:gd name="connsiteY18" fmla="*/ 2224540 h 6434152"/>
                <a:gd name="connsiteX19" fmla="*/ 986540 w 5953893"/>
                <a:gd name="connsiteY19" fmla="*/ 1416383 h 6434152"/>
                <a:gd name="connsiteX20" fmla="*/ 2739452 w 5953893"/>
                <a:gd name="connsiteY20" fmla="*/ 676244 h 6434152"/>
                <a:gd name="connsiteX21" fmla="*/ 3794947 w 5953893"/>
                <a:gd name="connsiteY21" fmla="*/ 979795 h 6434152"/>
                <a:gd name="connsiteX22" fmla="*/ 4744762 w 5953893"/>
                <a:gd name="connsiteY22" fmla="*/ 1810250 h 6434152"/>
                <a:gd name="connsiteX23" fmla="*/ 5215827 w 5953893"/>
                <a:gd name="connsiteY23" fmla="*/ 2768871 h 6434152"/>
                <a:gd name="connsiteX24" fmla="*/ 5208520 w 5953893"/>
                <a:gd name="connsiteY24" fmla="*/ 3766654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208520" y="3766654"/>
                  </a:moveTo>
                  <a:cubicBezTo>
                    <a:pt x="5173667" y="3891634"/>
                    <a:pt x="5133194" y="3982699"/>
                    <a:pt x="5094782" y="4022985"/>
                  </a:cubicBezTo>
                  <a:cubicBezTo>
                    <a:pt x="5060492" y="4058962"/>
                    <a:pt x="4984792" y="4099435"/>
                    <a:pt x="4888855" y="4150777"/>
                  </a:cubicBezTo>
                  <a:cubicBezTo>
                    <a:pt x="4693420" y="4255333"/>
                    <a:pt x="4426033" y="4398489"/>
                    <a:pt x="4135411" y="4694170"/>
                  </a:cubicBezTo>
                  <a:cubicBezTo>
                    <a:pt x="4024297" y="4807158"/>
                    <a:pt x="3921239" y="4920334"/>
                    <a:pt x="3821555" y="5029762"/>
                  </a:cubicBezTo>
                  <a:cubicBezTo>
                    <a:pt x="3385341" y="5508324"/>
                    <a:pt x="3138940" y="5758097"/>
                    <a:pt x="2739265" y="5758097"/>
                  </a:cubicBezTo>
                  <a:cubicBezTo>
                    <a:pt x="2374442" y="5758097"/>
                    <a:pt x="2023297" y="5679211"/>
                    <a:pt x="1695575" y="5523876"/>
                  </a:cubicBezTo>
                  <a:cubicBezTo>
                    <a:pt x="1381906" y="5375098"/>
                    <a:pt x="1095219" y="5154930"/>
                    <a:pt x="866619" y="4887356"/>
                  </a:cubicBezTo>
                  <a:cubicBezTo>
                    <a:pt x="673246" y="4661005"/>
                    <a:pt x="522220" y="4404673"/>
                    <a:pt x="417851" y="4125481"/>
                  </a:cubicBezTo>
                  <a:cubicBezTo>
                    <a:pt x="309547" y="3836171"/>
                    <a:pt x="254645" y="3530558"/>
                    <a:pt x="254645" y="3217264"/>
                  </a:cubicBezTo>
                  <a:cubicBezTo>
                    <a:pt x="254645" y="2872490"/>
                    <a:pt x="320790" y="2538585"/>
                    <a:pt x="451204" y="2224540"/>
                  </a:cubicBezTo>
                  <a:cubicBezTo>
                    <a:pt x="577121" y="1921739"/>
                    <a:pt x="757191" y="1649855"/>
                    <a:pt x="986540" y="1416383"/>
                  </a:cubicBezTo>
                  <a:cubicBezTo>
                    <a:pt x="1455357" y="939134"/>
                    <a:pt x="2078011" y="676244"/>
                    <a:pt x="2739452" y="676244"/>
                  </a:cubicBezTo>
                  <a:cubicBezTo>
                    <a:pt x="3075232" y="676244"/>
                    <a:pt x="3440243" y="781175"/>
                    <a:pt x="3794947" y="979795"/>
                  </a:cubicBezTo>
                  <a:cubicBezTo>
                    <a:pt x="4158459" y="1183286"/>
                    <a:pt x="4486931" y="1470348"/>
                    <a:pt x="4744762" y="1810250"/>
                  </a:cubicBezTo>
                  <a:cubicBezTo>
                    <a:pt x="4971862" y="2109491"/>
                    <a:pt x="5134693" y="2440961"/>
                    <a:pt x="5215827" y="2768871"/>
                  </a:cubicBezTo>
                  <a:cubicBezTo>
                    <a:pt x="5300334" y="3110834"/>
                    <a:pt x="5297898" y="3446614"/>
                    <a:pt x="5208520" y="37666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7" name="Freeform: Shape 26">
              <a:extLst>
                <a:ext uri="{FF2B5EF4-FFF2-40B4-BE49-F238E27FC236}">
                  <a16:creationId xmlns:a16="http://schemas.microsoft.com/office/drawing/2014/main" id="{F22C906F-48B7-4ABF-B36E-0C0A056A5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3725"/>
              <a:ext cx="5855313" cy="6880645"/>
            </a:xfrm>
            <a:custGeom>
              <a:avLst/>
              <a:gdLst>
                <a:gd name="connsiteX0" fmla="*/ 5855313 w 5855313"/>
                <a:gd name="connsiteY0" fmla="*/ 4717843 h 6880645"/>
                <a:gd name="connsiteX1" fmla="*/ 5855313 w 5855313"/>
                <a:gd name="connsiteY1" fmla="*/ 6880645 h 6880645"/>
                <a:gd name="connsiteX2" fmla="*/ 0 w 5855313"/>
                <a:gd name="connsiteY2" fmla="*/ 6880645 h 6880645"/>
                <a:gd name="connsiteX3" fmla="*/ 0 w 5855313"/>
                <a:gd name="connsiteY3" fmla="*/ 5268859 h 6880645"/>
                <a:gd name="connsiteX4" fmla="*/ 36130 w 5855313"/>
                <a:gd name="connsiteY4" fmla="*/ 5327430 h 6880645"/>
                <a:gd name="connsiteX5" fmla="*/ 2782721 w 5855313"/>
                <a:gd name="connsiteY5" fmla="*/ 6765687 h 6880645"/>
                <a:gd name="connsiteX6" fmla="*/ 5834702 w 5855313"/>
                <a:gd name="connsiteY6" fmla="*/ 4773305 h 6880645"/>
                <a:gd name="connsiteX7" fmla="*/ 9148 w 5855313"/>
                <a:gd name="connsiteY7" fmla="*/ 0 h 6880645"/>
                <a:gd name="connsiteX8" fmla="*/ 5855312 w 5855313"/>
                <a:gd name="connsiteY8" fmla="*/ 0 h 6880645"/>
                <a:gd name="connsiteX9" fmla="*/ 5855312 w 5855313"/>
                <a:gd name="connsiteY9" fmla="*/ 96759 h 6880645"/>
                <a:gd name="connsiteX10" fmla="*/ 5855313 w 5855313"/>
                <a:gd name="connsiteY10" fmla="*/ 96759 h 6880645"/>
                <a:gd name="connsiteX11" fmla="*/ 5855313 w 5855313"/>
                <a:gd name="connsiteY11" fmla="*/ 2289203 h 6880645"/>
                <a:gd name="connsiteX12" fmla="*/ 5834702 w 5855313"/>
                <a:gd name="connsiteY12" fmla="*/ 2233742 h 6880645"/>
                <a:gd name="connsiteX13" fmla="*/ 2782721 w 5855313"/>
                <a:gd name="connsiteY13" fmla="*/ 241359 h 6880645"/>
                <a:gd name="connsiteX14" fmla="*/ 36130 w 5855313"/>
                <a:gd name="connsiteY14" fmla="*/ 1679616 h 6880645"/>
                <a:gd name="connsiteX15" fmla="*/ 0 w 5855313"/>
                <a:gd name="connsiteY15" fmla="*/ 1738187 h 6880645"/>
                <a:gd name="connsiteX16" fmla="*/ 0 w 5855313"/>
                <a:gd name="connsiteY16" fmla="*/ 96759 h 6880645"/>
                <a:gd name="connsiteX17" fmla="*/ 9148 w 5855313"/>
                <a:gd name="connsiteY17" fmla="*/ 96759 h 6880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55313" h="6880645">
                  <a:moveTo>
                    <a:pt x="5855313" y="4717843"/>
                  </a:moveTo>
                  <a:lnTo>
                    <a:pt x="5855313" y="6880645"/>
                  </a:lnTo>
                  <a:lnTo>
                    <a:pt x="0" y="6880645"/>
                  </a:lnTo>
                  <a:lnTo>
                    <a:pt x="0" y="5268859"/>
                  </a:lnTo>
                  <a:lnTo>
                    <a:pt x="36130" y="5327430"/>
                  </a:lnTo>
                  <a:cubicBezTo>
                    <a:pt x="631370" y="6195172"/>
                    <a:pt x="1639396" y="6765687"/>
                    <a:pt x="2782721" y="6765687"/>
                  </a:cubicBezTo>
                  <a:cubicBezTo>
                    <a:pt x="4154711" y="6765687"/>
                    <a:pt x="5331871" y="5944145"/>
                    <a:pt x="5834702" y="4773305"/>
                  </a:cubicBezTo>
                  <a:close/>
                  <a:moveTo>
                    <a:pt x="9148" y="0"/>
                  </a:moveTo>
                  <a:lnTo>
                    <a:pt x="5855312" y="0"/>
                  </a:lnTo>
                  <a:lnTo>
                    <a:pt x="5855312" y="96759"/>
                  </a:lnTo>
                  <a:lnTo>
                    <a:pt x="5855313" y="96759"/>
                  </a:lnTo>
                  <a:lnTo>
                    <a:pt x="5855313" y="2289203"/>
                  </a:lnTo>
                  <a:lnTo>
                    <a:pt x="5834702" y="2233742"/>
                  </a:lnTo>
                  <a:cubicBezTo>
                    <a:pt x="5331871" y="1062902"/>
                    <a:pt x="4154711" y="241359"/>
                    <a:pt x="2782721" y="241359"/>
                  </a:cubicBezTo>
                  <a:cubicBezTo>
                    <a:pt x="1639396" y="241359"/>
                    <a:pt x="631370" y="811875"/>
                    <a:pt x="36130" y="1679616"/>
                  </a:cubicBezTo>
                  <a:lnTo>
                    <a:pt x="0" y="1738187"/>
                  </a:lnTo>
                  <a:lnTo>
                    <a:pt x="0" y="96759"/>
                  </a:lnTo>
                  <a:lnTo>
                    <a:pt x="9148" y="9675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8" name="Freeform: Shape 27">
              <a:extLst>
                <a:ext uri="{FF2B5EF4-FFF2-40B4-BE49-F238E27FC236}">
                  <a16:creationId xmlns:a16="http://schemas.microsoft.com/office/drawing/2014/main" id="{B4ABE2AA-A788-450F-94A8-AED4B698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6370"/>
              <a:ext cx="6254832" cy="6864558"/>
            </a:xfrm>
            <a:custGeom>
              <a:avLst/>
              <a:gdLst>
                <a:gd name="connsiteX0" fmla="*/ 2766060 w 6254832"/>
                <a:gd name="connsiteY0" fmla="*/ 0 h 6864558"/>
                <a:gd name="connsiteX1" fmla="*/ 0 w 6254832"/>
                <a:gd name="connsiteY1" fmla="*/ 1340683 h 6864558"/>
                <a:gd name="connsiteX2" fmla="*/ 0 w 6254832"/>
                <a:gd name="connsiteY2" fmla="*/ 2201306 h 6864558"/>
                <a:gd name="connsiteX3" fmla="*/ 1312 w 6254832"/>
                <a:gd name="connsiteY3" fmla="*/ 2197746 h 6864558"/>
                <a:gd name="connsiteX4" fmla="*/ 612723 w 6254832"/>
                <a:gd name="connsiteY4" fmla="*/ 1201649 h 6864558"/>
                <a:gd name="connsiteX5" fmla="*/ 1571344 w 6254832"/>
                <a:gd name="connsiteY5" fmla="*/ 483245 h 6864558"/>
                <a:gd name="connsiteX6" fmla="*/ 1641235 w 6254832"/>
                <a:gd name="connsiteY6" fmla="*/ 452328 h 6864558"/>
                <a:gd name="connsiteX7" fmla="*/ 1711502 w 6254832"/>
                <a:gd name="connsiteY7" fmla="*/ 422348 h 6864558"/>
                <a:gd name="connsiteX8" fmla="*/ 1783080 w 6254832"/>
                <a:gd name="connsiteY8" fmla="*/ 395178 h 6864558"/>
                <a:gd name="connsiteX9" fmla="*/ 1855220 w 6254832"/>
                <a:gd name="connsiteY9" fmla="*/ 369133 h 6864558"/>
                <a:gd name="connsiteX10" fmla="*/ 1928297 w 6254832"/>
                <a:gd name="connsiteY10" fmla="*/ 345711 h 6864558"/>
                <a:gd name="connsiteX11" fmla="*/ 2001749 w 6254832"/>
                <a:gd name="connsiteY11" fmla="*/ 323600 h 6864558"/>
                <a:gd name="connsiteX12" fmla="*/ 2076138 w 6254832"/>
                <a:gd name="connsiteY12" fmla="*/ 304300 h 6864558"/>
                <a:gd name="connsiteX13" fmla="*/ 2113426 w 6254832"/>
                <a:gd name="connsiteY13" fmla="*/ 294744 h 6864558"/>
                <a:gd name="connsiteX14" fmla="*/ 2132163 w 6254832"/>
                <a:gd name="connsiteY14" fmla="*/ 290060 h 6864558"/>
                <a:gd name="connsiteX15" fmla="*/ 2151089 w 6254832"/>
                <a:gd name="connsiteY15" fmla="*/ 286312 h 6864558"/>
                <a:gd name="connsiteX16" fmla="*/ 2763249 w 6254832"/>
                <a:gd name="connsiteY16" fmla="*/ 218482 h 6864558"/>
                <a:gd name="connsiteX17" fmla="*/ 3372225 w 6254832"/>
                <a:gd name="connsiteY17" fmla="*/ 301302 h 6864558"/>
                <a:gd name="connsiteX18" fmla="*/ 3663596 w 6254832"/>
                <a:gd name="connsiteY18" fmla="*/ 398364 h 6864558"/>
                <a:gd name="connsiteX19" fmla="*/ 3941663 w 6254832"/>
                <a:gd name="connsiteY19" fmla="*/ 526717 h 6864558"/>
                <a:gd name="connsiteX20" fmla="*/ 4204366 w 6254832"/>
                <a:gd name="connsiteY20" fmla="*/ 681678 h 6864558"/>
                <a:gd name="connsiteX21" fmla="*/ 4450018 w 6254832"/>
                <a:gd name="connsiteY21" fmla="*/ 860061 h 6864558"/>
                <a:gd name="connsiteX22" fmla="*/ 4678992 w 6254832"/>
                <a:gd name="connsiteY22" fmla="*/ 1057181 h 6864558"/>
                <a:gd name="connsiteX23" fmla="*/ 4889791 w 6254832"/>
                <a:gd name="connsiteY23" fmla="*/ 1271166 h 6864558"/>
                <a:gd name="connsiteX24" fmla="*/ 5083164 w 6254832"/>
                <a:gd name="connsiteY24" fmla="*/ 1498642 h 6864558"/>
                <a:gd name="connsiteX25" fmla="*/ 5257987 w 6254832"/>
                <a:gd name="connsiteY25" fmla="*/ 1738484 h 6864558"/>
                <a:gd name="connsiteX26" fmla="*/ 5413510 w 6254832"/>
                <a:gd name="connsiteY26" fmla="*/ 1989195 h 6864558"/>
                <a:gd name="connsiteX27" fmla="*/ 5548609 w 6254832"/>
                <a:gd name="connsiteY27" fmla="*/ 2249462 h 6864558"/>
                <a:gd name="connsiteX28" fmla="*/ 5747791 w 6254832"/>
                <a:gd name="connsiteY28" fmla="*/ 2795666 h 6864558"/>
                <a:gd name="connsiteX29" fmla="*/ 5806814 w 6254832"/>
                <a:gd name="connsiteY29" fmla="*/ 3078980 h 6864558"/>
                <a:gd name="connsiteX30" fmla="*/ 5816933 w 6254832"/>
                <a:gd name="connsiteY30" fmla="*/ 3150558 h 6864558"/>
                <a:gd name="connsiteX31" fmla="*/ 5825178 w 6254832"/>
                <a:gd name="connsiteY31" fmla="*/ 3222323 h 6864558"/>
                <a:gd name="connsiteX32" fmla="*/ 5831923 w 6254832"/>
                <a:gd name="connsiteY32" fmla="*/ 3294276 h 6864558"/>
                <a:gd name="connsiteX33" fmla="*/ 5836233 w 6254832"/>
                <a:gd name="connsiteY33" fmla="*/ 3366416 h 6864558"/>
                <a:gd name="connsiteX34" fmla="*/ 5833047 w 6254832"/>
                <a:gd name="connsiteY34" fmla="*/ 3655726 h 6864558"/>
                <a:gd name="connsiteX35" fmla="*/ 5827426 w 6254832"/>
                <a:gd name="connsiteY35" fmla="*/ 3728054 h 6864558"/>
                <a:gd name="connsiteX36" fmla="*/ 5819556 w 6254832"/>
                <a:gd name="connsiteY36" fmla="*/ 3800194 h 6864558"/>
                <a:gd name="connsiteX37" fmla="*/ 5809063 w 6254832"/>
                <a:gd name="connsiteY37" fmla="*/ 3872147 h 6864558"/>
                <a:gd name="connsiteX38" fmla="*/ 5796696 w 6254832"/>
                <a:gd name="connsiteY38" fmla="*/ 3943912 h 6864558"/>
                <a:gd name="connsiteX39" fmla="*/ 5725305 w 6254832"/>
                <a:gd name="connsiteY39" fmla="*/ 4225165 h 6864558"/>
                <a:gd name="connsiteX40" fmla="*/ 5605384 w 6254832"/>
                <a:gd name="connsiteY40" fmla="*/ 4478312 h 6864558"/>
                <a:gd name="connsiteX41" fmla="*/ 5412573 w 6254832"/>
                <a:gd name="connsiteY41" fmla="*/ 4677306 h 6864558"/>
                <a:gd name="connsiteX42" fmla="*/ 5155867 w 6254832"/>
                <a:gd name="connsiteY42" fmla="*/ 4834703 h 6864558"/>
                <a:gd name="connsiteX43" fmla="*/ 4645452 w 6254832"/>
                <a:gd name="connsiteY43" fmla="*/ 5207396 h 6864558"/>
                <a:gd name="connsiteX44" fmla="*/ 4536211 w 6254832"/>
                <a:gd name="connsiteY44" fmla="*/ 5319072 h 6864558"/>
                <a:gd name="connsiteX45" fmla="*/ 4430343 w 6254832"/>
                <a:gd name="connsiteY45" fmla="*/ 5432061 h 6864558"/>
                <a:gd name="connsiteX46" fmla="*/ 4220668 w 6254832"/>
                <a:gd name="connsiteY46" fmla="*/ 5657663 h 6864558"/>
                <a:gd name="connsiteX47" fmla="*/ 4115174 w 6254832"/>
                <a:gd name="connsiteY47" fmla="*/ 5768777 h 6864558"/>
                <a:gd name="connsiteX48" fmla="*/ 4007245 w 6254832"/>
                <a:gd name="connsiteY48" fmla="*/ 5876707 h 6864558"/>
                <a:gd name="connsiteX49" fmla="*/ 3781081 w 6254832"/>
                <a:gd name="connsiteY49" fmla="*/ 6078887 h 6864558"/>
                <a:gd name="connsiteX50" fmla="*/ 3534493 w 6254832"/>
                <a:gd name="connsiteY50" fmla="*/ 6249775 h 6864558"/>
                <a:gd name="connsiteX51" fmla="*/ 3265232 w 6254832"/>
                <a:gd name="connsiteY51" fmla="*/ 6373068 h 6864558"/>
                <a:gd name="connsiteX52" fmla="*/ 3194779 w 6254832"/>
                <a:gd name="connsiteY52" fmla="*/ 6394804 h 6864558"/>
                <a:gd name="connsiteX53" fmla="*/ 3123575 w 6254832"/>
                <a:gd name="connsiteY53" fmla="*/ 6412792 h 6864558"/>
                <a:gd name="connsiteX54" fmla="*/ 3051435 w 6254832"/>
                <a:gd name="connsiteY54" fmla="*/ 6426471 h 6864558"/>
                <a:gd name="connsiteX55" fmla="*/ 2978733 w 6254832"/>
                <a:gd name="connsiteY55" fmla="*/ 6436214 h 6864558"/>
                <a:gd name="connsiteX56" fmla="*/ 2905656 w 6254832"/>
                <a:gd name="connsiteY56" fmla="*/ 6442211 h 6864558"/>
                <a:gd name="connsiteX57" fmla="*/ 2832204 w 6254832"/>
                <a:gd name="connsiteY57" fmla="*/ 6444459 h 6864558"/>
                <a:gd name="connsiteX58" fmla="*/ 2758565 w 6254832"/>
                <a:gd name="connsiteY58" fmla="*/ 6443335 h 6864558"/>
                <a:gd name="connsiteX59" fmla="*/ 2683239 w 6254832"/>
                <a:gd name="connsiteY59" fmla="*/ 6438463 h 6864558"/>
                <a:gd name="connsiteX60" fmla="*/ 2091503 w 6254832"/>
                <a:gd name="connsiteY60" fmla="*/ 6343275 h 6864558"/>
                <a:gd name="connsiteX61" fmla="*/ 1948347 w 6254832"/>
                <a:gd name="connsiteY61" fmla="*/ 6301490 h 6864558"/>
                <a:gd name="connsiteX62" fmla="*/ 1807626 w 6254832"/>
                <a:gd name="connsiteY62" fmla="*/ 6252585 h 6864558"/>
                <a:gd name="connsiteX63" fmla="*/ 1738297 w 6254832"/>
                <a:gd name="connsiteY63" fmla="*/ 6225790 h 6864558"/>
                <a:gd name="connsiteX64" fmla="*/ 1669529 w 6254832"/>
                <a:gd name="connsiteY64" fmla="*/ 6197684 h 6864558"/>
                <a:gd name="connsiteX65" fmla="*/ 1635239 w 6254832"/>
                <a:gd name="connsiteY65" fmla="*/ 6183630 h 6864558"/>
                <a:gd name="connsiteX66" fmla="*/ 1601699 w 6254832"/>
                <a:gd name="connsiteY66" fmla="*/ 6167891 h 6864558"/>
                <a:gd name="connsiteX67" fmla="*/ 1534618 w 6254832"/>
                <a:gd name="connsiteY67" fmla="*/ 6136411 h 6864558"/>
                <a:gd name="connsiteX68" fmla="*/ 592299 w 6254832"/>
                <a:gd name="connsiteY68" fmla="*/ 5443116 h 6864558"/>
                <a:gd name="connsiteX69" fmla="*/ 0 w 6254832"/>
                <a:gd name="connsiteY69" fmla="*/ 4496675 h 6864558"/>
                <a:gd name="connsiteX70" fmla="*/ 0 w 6254832"/>
                <a:gd name="connsiteY70" fmla="*/ 5523875 h 6864558"/>
                <a:gd name="connsiteX71" fmla="*/ 2766060 w 6254832"/>
                <a:gd name="connsiteY71" fmla="*/ 6864559 h 6864558"/>
                <a:gd name="connsiteX72" fmla="*/ 6254833 w 6254832"/>
                <a:gd name="connsiteY72" fmla="*/ 3432373 h 6864558"/>
                <a:gd name="connsiteX73" fmla="*/ 2766060 w 6254832"/>
                <a:gd name="connsiteY73" fmla="*/ 0 h 686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6254832" h="6864558">
                  <a:moveTo>
                    <a:pt x="2766060" y="0"/>
                  </a:moveTo>
                  <a:cubicBezTo>
                    <a:pt x="1639549" y="0"/>
                    <a:pt x="637831" y="525405"/>
                    <a:pt x="0" y="1340683"/>
                  </a:cubicBezTo>
                  <a:lnTo>
                    <a:pt x="0" y="2201306"/>
                  </a:lnTo>
                  <a:cubicBezTo>
                    <a:pt x="375" y="2200181"/>
                    <a:pt x="937" y="2198870"/>
                    <a:pt x="1312" y="2197746"/>
                  </a:cubicBezTo>
                  <a:cubicBezTo>
                    <a:pt x="142969" y="1837045"/>
                    <a:pt x="347959" y="1497143"/>
                    <a:pt x="612723" y="1201649"/>
                  </a:cubicBezTo>
                  <a:cubicBezTo>
                    <a:pt x="876550" y="906155"/>
                    <a:pt x="1201836" y="655258"/>
                    <a:pt x="1571344" y="483245"/>
                  </a:cubicBezTo>
                  <a:lnTo>
                    <a:pt x="1641235" y="452328"/>
                  </a:lnTo>
                  <a:cubicBezTo>
                    <a:pt x="1664658" y="442210"/>
                    <a:pt x="1687518" y="430967"/>
                    <a:pt x="1711502" y="422348"/>
                  </a:cubicBezTo>
                  <a:lnTo>
                    <a:pt x="1783080" y="395178"/>
                  </a:lnTo>
                  <a:cubicBezTo>
                    <a:pt x="1807064" y="386372"/>
                    <a:pt x="1830674" y="376441"/>
                    <a:pt x="1855220" y="369133"/>
                  </a:cubicBezTo>
                  <a:lnTo>
                    <a:pt x="1928297" y="345711"/>
                  </a:lnTo>
                  <a:cubicBezTo>
                    <a:pt x="1952656" y="338028"/>
                    <a:pt x="1976828" y="329409"/>
                    <a:pt x="2001749" y="323600"/>
                  </a:cubicBezTo>
                  <a:lnTo>
                    <a:pt x="2076138" y="304300"/>
                  </a:lnTo>
                  <a:lnTo>
                    <a:pt x="2113426" y="294744"/>
                  </a:lnTo>
                  <a:lnTo>
                    <a:pt x="2132163" y="290060"/>
                  </a:lnTo>
                  <a:lnTo>
                    <a:pt x="2151089" y="286312"/>
                  </a:lnTo>
                  <a:cubicBezTo>
                    <a:pt x="2351395" y="241716"/>
                    <a:pt x="2557322" y="219044"/>
                    <a:pt x="2763249" y="218482"/>
                  </a:cubicBezTo>
                  <a:cubicBezTo>
                    <a:pt x="2968802" y="218294"/>
                    <a:pt x="3174167" y="247900"/>
                    <a:pt x="3372225" y="301302"/>
                  </a:cubicBezTo>
                  <a:cubicBezTo>
                    <a:pt x="3471347" y="327910"/>
                    <a:pt x="3568596" y="360513"/>
                    <a:pt x="3663596" y="398364"/>
                  </a:cubicBezTo>
                  <a:cubicBezTo>
                    <a:pt x="3758784" y="435652"/>
                    <a:pt x="3851348" y="479311"/>
                    <a:pt x="3941663" y="526717"/>
                  </a:cubicBezTo>
                  <a:cubicBezTo>
                    <a:pt x="4031979" y="573936"/>
                    <a:pt x="4119297" y="626402"/>
                    <a:pt x="4204366" y="681678"/>
                  </a:cubicBezTo>
                  <a:cubicBezTo>
                    <a:pt x="4289060" y="737516"/>
                    <a:pt x="4370944" y="797289"/>
                    <a:pt x="4450018" y="860061"/>
                  </a:cubicBezTo>
                  <a:cubicBezTo>
                    <a:pt x="4529091" y="922832"/>
                    <a:pt x="4605540" y="988601"/>
                    <a:pt x="4678992" y="1057181"/>
                  </a:cubicBezTo>
                  <a:cubicBezTo>
                    <a:pt x="4752444" y="1125574"/>
                    <a:pt x="4822335" y="1197527"/>
                    <a:pt x="4889791" y="1271166"/>
                  </a:cubicBezTo>
                  <a:cubicBezTo>
                    <a:pt x="4957247" y="1344805"/>
                    <a:pt x="5021705" y="1420693"/>
                    <a:pt x="5083164" y="1498642"/>
                  </a:cubicBezTo>
                  <a:cubicBezTo>
                    <a:pt x="5144062" y="1576965"/>
                    <a:pt x="5202899" y="1656601"/>
                    <a:pt x="5257987" y="1738484"/>
                  </a:cubicBezTo>
                  <a:cubicBezTo>
                    <a:pt x="5313076" y="1820368"/>
                    <a:pt x="5365354" y="1903751"/>
                    <a:pt x="5413510" y="1989195"/>
                  </a:cubicBezTo>
                  <a:cubicBezTo>
                    <a:pt x="5462041" y="2074451"/>
                    <a:pt x="5507011" y="2161207"/>
                    <a:pt x="5548609" y="2249462"/>
                  </a:cubicBezTo>
                  <a:cubicBezTo>
                    <a:pt x="5631430" y="2426158"/>
                    <a:pt x="5698323" y="2608851"/>
                    <a:pt x="5747791" y="2795666"/>
                  </a:cubicBezTo>
                  <a:cubicBezTo>
                    <a:pt x="5771963" y="2889167"/>
                    <a:pt x="5791825" y="2983792"/>
                    <a:pt x="5806814" y="3078980"/>
                  </a:cubicBezTo>
                  <a:cubicBezTo>
                    <a:pt x="5810562" y="3102777"/>
                    <a:pt x="5814497" y="3126574"/>
                    <a:pt x="5816933" y="3150558"/>
                  </a:cubicBezTo>
                  <a:cubicBezTo>
                    <a:pt x="5819556" y="3174542"/>
                    <a:pt x="5823304" y="3198339"/>
                    <a:pt x="5825178" y="3222323"/>
                  </a:cubicBezTo>
                  <a:cubicBezTo>
                    <a:pt x="5827426" y="3246308"/>
                    <a:pt x="5830050" y="3270292"/>
                    <a:pt x="5831923" y="3294276"/>
                  </a:cubicBezTo>
                  <a:lnTo>
                    <a:pt x="5836233" y="3366416"/>
                  </a:lnTo>
                  <a:cubicBezTo>
                    <a:pt x="5839981" y="3462728"/>
                    <a:pt x="5839981" y="3559227"/>
                    <a:pt x="5833047" y="3655726"/>
                  </a:cubicBezTo>
                  <a:cubicBezTo>
                    <a:pt x="5830986" y="3679711"/>
                    <a:pt x="5830237" y="3704069"/>
                    <a:pt x="5827426" y="3728054"/>
                  </a:cubicBezTo>
                  <a:lnTo>
                    <a:pt x="5819556" y="3800194"/>
                  </a:lnTo>
                  <a:lnTo>
                    <a:pt x="5809063" y="3872147"/>
                  </a:lnTo>
                  <a:cubicBezTo>
                    <a:pt x="5805690" y="3896131"/>
                    <a:pt x="5800818" y="3919928"/>
                    <a:pt x="5796696" y="3943912"/>
                  </a:cubicBezTo>
                  <a:cubicBezTo>
                    <a:pt x="5778708" y="4039287"/>
                    <a:pt x="5755848" y="4134662"/>
                    <a:pt x="5725305" y="4225165"/>
                  </a:cubicBezTo>
                  <a:cubicBezTo>
                    <a:pt x="5694763" y="4315669"/>
                    <a:pt x="5656726" y="4402237"/>
                    <a:pt x="5605384" y="4478312"/>
                  </a:cubicBezTo>
                  <a:cubicBezTo>
                    <a:pt x="5554980" y="4555324"/>
                    <a:pt x="5489960" y="4620718"/>
                    <a:pt x="5412573" y="4677306"/>
                  </a:cubicBezTo>
                  <a:cubicBezTo>
                    <a:pt x="5335374" y="4734269"/>
                    <a:pt x="5245995" y="4782987"/>
                    <a:pt x="5155867" y="4834703"/>
                  </a:cubicBezTo>
                  <a:cubicBezTo>
                    <a:pt x="4973924" y="4936261"/>
                    <a:pt x="4794791" y="5058806"/>
                    <a:pt x="4645452" y="5207396"/>
                  </a:cubicBezTo>
                  <a:cubicBezTo>
                    <a:pt x="4607414" y="5244497"/>
                    <a:pt x="4571813" y="5281597"/>
                    <a:pt x="4536211" y="5319072"/>
                  </a:cubicBezTo>
                  <a:lnTo>
                    <a:pt x="4430343" y="5432061"/>
                  </a:lnTo>
                  <a:cubicBezTo>
                    <a:pt x="4360264" y="5507574"/>
                    <a:pt x="4290934" y="5583087"/>
                    <a:pt x="4220668" y="5657663"/>
                  </a:cubicBezTo>
                  <a:cubicBezTo>
                    <a:pt x="4185628" y="5694951"/>
                    <a:pt x="4150589" y="5732052"/>
                    <a:pt x="4115174" y="5768777"/>
                  </a:cubicBezTo>
                  <a:cubicBezTo>
                    <a:pt x="4079573" y="5805316"/>
                    <a:pt x="4043597" y="5841292"/>
                    <a:pt x="4007245" y="5876707"/>
                  </a:cubicBezTo>
                  <a:cubicBezTo>
                    <a:pt x="3934543" y="5947723"/>
                    <a:pt x="3859405" y="6015740"/>
                    <a:pt x="3781081" y="6078887"/>
                  </a:cubicBezTo>
                  <a:cubicBezTo>
                    <a:pt x="3702945" y="6142220"/>
                    <a:pt x="3620312" y="6199557"/>
                    <a:pt x="3534493" y="6249775"/>
                  </a:cubicBezTo>
                  <a:cubicBezTo>
                    <a:pt x="3448300" y="6299429"/>
                    <a:pt x="3358359" y="6341589"/>
                    <a:pt x="3265232" y="6373068"/>
                  </a:cubicBezTo>
                  <a:cubicBezTo>
                    <a:pt x="3241998" y="6381313"/>
                    <a:pt x="3218201" y="6387497"/>
                    <a:pt x="3194779" y="6394804"/>
                  </a:cubicBezTo>
                  <a:cubicBezTo>
                    <a:pt x="3171169" y="6401175"/>
                    <a:pt x="3147185" y="6406797"/>
                    <a:pt x="3123575" y="6412792"/>
                  </a:cubicBezTo>
                  <a:cubicBezTo>
                    <a:pt x="3099404" y="6417477"/>
                    <a:pt x="3075420" y="6422161"/>
                    <a:pt x="3051435" y="6426471"/>
                  </a:cubicBezTo>
                  <a:cubicBezTo>
                    <a:pt x="3027076" y="6429657"/>
                    <a:pt x="3002904" y="6433591"/>
                    <a:pt x="2978733" y="6436214"/>
                  </a:cubicBezTo>
                  <a:cubicBezTo>
                    <a:pt x="2954374" y="6438088"/>
                    <a:pt x="2930015" y="6440899"/>
                    <a:pt x="2905656" y="6442211"/>
                  </a:cubicBezTo>
                  <a:cubicBezTo>
                    <a:pt x="2881109" y="6442960"/>
                    <a:pt x="2856751" y="6444272"/>
                    <a:pt x="2832204" y="6444459"/>
                  </a:cubicBezTo>
                  <a:cubicBezTo>
                    <a:pt x="2807658" y="6444084"/>
                    <a:pt x="2783298" y="6444084"/>
                    <a:pt x="2758565" y="6443335"/>
                  </a:cubicBezTo>
                  <a:lnTo>
                    <a:pt x="2683239" y="6438463"/>
                  </a:lnTo>
                  <a:cubicBezTo>
                    <a:pt x="2482559" y="6425909"/>
                    <a:pt x="2284126" y="6393492"/>
                    <a:pt x="2091503" y="6343275"/>
                  </a:cubicBezTo>
                  <a:lnTo>
                    <a:pt x="1948347" y="6301490"/>
                  </a:lnTo>
                  <a:cubicBezTo>
                    <a:pt x="1901127" y="6286126"/>
                    <a:pt x="1854658" y="6268699"/>
                    <a:pt x="1807626" y="6252585"/>
                  </a:cubicBezTo>
                  <a:cubicBezTo>
                    <a:pt x="1784017" y="6245090"/>
                    <a:pt x="1761344" y="6234972"/>
                    <a:pt x="1738297" y="6225790"/>
                  </a:cubicBezTo>
                  <a:lnTo>
                    <a:pt x="1669529" y="6197684"/>
                  </a:lnTo>
                  <a:lnTo>
                    <a:pt x="1635239" y="6183630"/>
                  </a:lnTo>
                  <a:lnTo>
                    <a:pt x="1601699" y="6167891"/>
                  </a:lnTo>
                  <a:lnTo>
                    <a:pt x="1534618" y="6136411"/>
                  </a:lnTo>
                  <a:cubicBezTo>
                    <a:pt x="1179164" y="5964961"/>
                    <a:pt x="857250" y="5729616"/>
                    <a:pt x="592299" y="5443116"/>
                  </a:cubicBezTo>
                  <a:cubicBezTo>
                    <a:pt x="336904" y="5166173"/>
                    <a:pt x="137160" y="4842573"/>
                    <a:pt x="0" y="4496675"/>
                  </a:cubicBezTo>
                  <a:lnTo>
                    <a:pt x="0" y="5523875"/>
                  </a:lnTo>
                  <a:cubicBezTo>
                    <a:pt x="637831" y="6338966"/>
                    <a:pt x="1639549" y="6864559"/>
                    <a:pt x="2766060" y="6864559"/>
                  </a:cubicBezTo>
                  <a:cubicBezTo>
                    <a:pt x="4692858" y="6864559"/>
                    <a:pt x="6254833" y="5327879"/>
                    <a:pt x="6254833" y="3432373"/>
                  </a:cubicBezTo>
                  <a:cubicBezTo>
                    <a:pt x="6254833" y="1536679"/>
                    <a:pt x="4692858" y="0"/>
                    <a:pt x="2766060" y="0"/>
                  </a:cubicBezTo>
                  <a:close/>
                </a:path>
              </a:pathLst>
            </a:custGeom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99279E-D09B-BFD4-59A5-90DCE0911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anchor="b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Digital Marketing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90EC19-9F83-6313-8642-2518E844D5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451793"/>
              </p:ext>
            </p:extLst>
          </p:nvPr>
        </p:nvGraphicFramePr>
        <p:xfrm>
          <a:off x="6090574" y="2415756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310775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49FAB-F7FD-5A2E-4E79-F133EC986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355265" cy="1616203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Data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D41C7-EFD8-E6DF-CAC8-CDE55C89B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355265" cy="3447832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Criminals and hackers may target CRM systems because they store sensitive client data, including contact information and payment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details. (Sunbase,2022).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latin typeface="+mj-lt"/>
            </a:endParaRP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B4545848-1BE2-D8AC-2D25-01E20CDE1F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7" r="40219" b="-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0345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234B2B-252F-CD55-C970-6338C8E31AF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135" b="1135"/>
          <a:stretch/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FE6BC7-B165-9344-B7EE-187D14F56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7A1B2-4594-020E-295C-963954612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CRM requires the influence of social media because it affects brand recognition, improves customer support, understands the customer, and builds trust.</a:t>
            </a:r>
            <a:r>
              <a:rPr lang="en-GB" sz="2000" dirty="0">
                <a:solidFill>
                  <a:srgbClr val="FFFFFF"/>
                </a:solidFill>
                <a:effectLst/>
                <a:latin typeface="-webkit-standard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8931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74548-A8C7-D6CB-E6DE-1E067819A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1128094"/>
            <a:ext cx="3434180" cy="1415270"/>
          </a:xfrm>
        </p:spPr>
        <p:txBody>
          <a:bodyPr anchor="t">
            <a:normAutofit/>
          </a:bodyPr>
          <a:lstStyle/>
          <a:p>
            <a:pPr algn="ctr"/>
            <a:r>
              <a:rPr lang="en-GB" sz="4800" b="1" dirty="0">
                <a:solidFill>
                  <a:schemeClr val="accent1"/>
                </a:solidFill>
              </a:rPr>
              <a:t>Tesco </a:t>
            </a:r>
          </a:p>
        </p:txBody>
      </p:sp>
      <p:pic>
        <p:nvPicPr>
          <p:cNvPr id="6" name="Picture 5" descr="A cellphone with many colorful icons around it&#10;&#10;Description automatically generated">
            <a:extLst>
              <a:ext uri="{FF2B5EF4-FFF2-40B4-BE49-F238E27FC236}">
                <a16:creationId xmlns:a16="http://schemas.microsoft.com/office/drawing/2014/main" id="{C9630F36-BBEF-593A-A244-DC241A773E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298" r="3" b="2141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DDBA2-F6C5-4526-22DC-D42668D7D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2543364"/>
            <a:ext cx="3434180" cy="35990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As Tesco (2024) annual report stated “We make it our mission to understand how our customers are feeling and what is influencing their shopping behaviours. “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203880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B86E8-AFD5-88C5-2729-68929A1E6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130" y="741391"/>
            <a:ext cx="4843848" cy="1616203"/>
          </a:xfrm>
        </p:spPr>
        <p:txBody>
          <a:bodyPr anchor="b">
            <a:normAutofit/>
          </a:bodyPr>
          <a:lstStyle/>
          <a:p>
            <a:r>
              <a:rPr lang="en-GB" sz="27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#</a:t>
            </a:r>
            <a:r>
              <a:rPr lang="en-GB" sz="2700" b="1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TescoVoiceOfCheckout</a:t>
            </a:r>
            <a:r>
              <a:rPr lang="en-GB" sz="27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D8BCF-1B7B-4602-1759-137C09EB5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492" y="3459892"/>
            <a:ext cx="4124803" cy="895524"/>
          </a:xfrm>
        </p:spPr>
        <p:txBody>
          <a:bodyPr anchor="t">
            <a:noAutofit/>
          </a:bodyPr>
          <a:lstStyle/>
          <a:p>
            <a:pPr marL="0" indent="0" algn="ctr">
              <a:buNone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With this knowledge in hand, Tesco, and marketing firm BBH made the decision to provide consumers who love brands an opportunity to speak about the payment process of a week. (MarketingWeek,2023).</a:t>
            </a:r>
            <a:r>
              <a:rPr lang="en-GB" sz="1800" dirty="0">
                <a:effectLst/>
                <a:latin typeface="+mj-lt"/>
              </a:rPr>
              <a:t> </a:t>
            </a:r>
            <a:endParaRPr lang="en-GB" sz="1800" dirty="0">
              <a:latin typeface="+mj-lt"/>
            </a:endParaRPr>
          </a:p>
        </p:txBody>
      </p:sp>
      <p:pic>
        <p:nvPicPr>
          <p:cNvPr id="5" name="Picture 4" descr="A white and pink logo&#10;&#10;Description automatically generated">
            <a:extLst>
              <a:ext uri="{FF2B5EF4-FFF2-40B4-BE49-F238E27FC236}">
                <a16:creationId xmlns:a16="http://schemas.microsoft.com/office/drawing/2014/main" id="{713D5A46-C77B-2518-3BC3-6437A264B3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6" r="25484" b="-1"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115715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72F4F-072B-BAEC-9C2E-E7454A86A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Customer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88168-DC81-634A-FD59-8B9CE2A6D0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Additionally, the business uses social media to advertise its client service. By taking this action, Tesco strengthens its relationship with customers by promoting safety and trust. </a:t>
            </a:r>
          </a:p>
          <a:p>
            <a:endParaRPr lang="en-GB" sz="2000" dirty="0">
              <a:latin typeface="Calibri" panose="020F0502020204030204" pitchFamily="34" charset="0"/>
            </a:endParaRPr>
          </a:p>
          <a:p>
            <a:endParaRPr lang="en-GB" sz="2000" dirty="0"/>
          </a:p>
        </p:txBody>
      </p:sp>
      <p:pic>
        <p:nvPicPr>
          <p:cNvPr id="4" name="Picture 3" descr="A screenshot of a chat&#10;&#10;Description automatically generated">
            <a:extLst>
              <a:ext uri="{FF2B5EF4-FFF2-40B4-BE49-F238E27FC236}">
                <a16:creationId xmlns:a16="http://schemas.microsoft.com/office/drawing/2014/main" id="{6BA2E577-EF11-FE5D-0EC7-4A8FBB4AD8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672" y="1444972"/>
            <a:ext cx="6389346" cy="3977366"/>
          </a:xfrm>
          <a:prstGeom prst="rect">
            <a:avLst/>
          </a:prstGeom>
        </p:spPr>
      </p:pic>
      <p:grpSp>
        <p:nvGrpSpPr>
          <p:cNvPr id="17" name="Group 10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2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6D09C63-9ECA-5E42-0840-38B4FA1F8189}"/>
              </a:ext>
            </a:extLst>
          </p:cNvPr>
          <p:cNvSpPr txBox="1"/>
          <p:nvPr/>
        </p:nvSpPr>
        <p:spPr>
          <a:xfrm>
            <a:off x="9449830" y="6104036"/>
            <a:ext cx="60980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Trustpilot, (2024).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38585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71507-3FEE-511A-B307-A18E1A8FD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Customise Advertising </a:t>
            </a:r>
            <a:r>
              <a:rPr lang="en-GB" sz="3600" dirty="0">
                <a:latin typeface="Calibri" panose="020F0502020204030204" pitchFamily="34" charset="0"/>
                <a:ea typeface="Times New Roman" panose="02020603050405020304" pitchFamily="18" charset="0"/>
              </a:rPr>
              <a:t>C</a:t>
            </a: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ampaigns </a:t>
            </a:r>
            <a:endParaRPr lang="en-GB" sz="3600" dirty="0"/>
          </a:p>
        </p:txBody>
      </p:sp>
      <p:pic>
        <p:nvPicPr>
          <p:cNvPr id="5" name="Picture 4" descr="A group of colorful circles&#10;&#10;Description automatically generated">
            <a:extLst>
              <a:ext uri="{FF2B5EF4-FFF2-40B4-BE49-F238E27FC236}">
                <a16:creationId xmlns:a16="http://schemas.microsoft.com/office/drawing/2014/main" id="{9502AE77-F2DA-0A76-9C90-CAE38CA3AA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15" r="-1" b="431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3CE8B-3EAD-8842-CE0A-F69FB6766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“As retail media continues to grow and expand, Tesco is leading the way” as Hill ,(2024</a:t>
            </a:r>
            <a:r>
              <a:rPr lang="en-GB" sz="1800" dirty="0">
                <a:latin typeface="+mj-lt"/>
                <a:ea typeface="Times New Roman" panose="02020603050405020304" pitchFamily="18" charset="0"/>
              </a:rPr>
              <a:t>)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 stated director of Tesco.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693485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F0097-693F-75F8-0347-167E3F1A6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1372" y="407758"/>
            <a:ext cx="3443514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/>
              <a:t>Feedback </a:t>
            </a:r>
          </a:p>
        </p:txBody>
      </p:sp>
      <p:pic>
        <p:nvPicPr>
          <p:cNvPr id="5" name="Picture 4" descr="A group of people writing on a white surface&#10;&#10;Description automatically generated">
            <a:extLst>
              <a:ext uri="{FF2B5EF4-FFF2-40B4-BE49-F238E27FC236}">
                <a16:creationId xmlns:a16="http://schemas.microsoft.com/office/drawing/2014/main" id="{42F20398-5968-A72F-5F7C-DEEBAD7B51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114" y="1547848"/>
            <a:ext cx="6449549" cy="369166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10579-B10B-57A7-3252-F60A44C23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5" y="2533476"/>
            <a:ext cx="3443514" cy="3447832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1400" dirty="0">
                <a:effectLst/>
                <a:latin typeface="-webkit-standard"/>
                <a:ea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An issue cannot be fixed when unhappy customers fail to report it to the business. (Goodman,2019).</a:t>
            </a:r>
          </a:p>
          <a:p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0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338017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CB4DB-655E-9532-1641-C1612A38F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/>
              <a:t>Conclusion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E7CA0-9E6C-BF3C-751C-6D2975E3B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>
                <a:effectLst/>
                <a:latin typeface="+mj-lt"/>
                <a:ea typeface="Times New Roman" panose="02020603050405020304" pitchFamily="18" charset="0"/>
              </a:rPr>
              <a:t>Tesco not only raises the standard of its offerings but also develops an excellent connection with its customers by listening to their opinions and quickly addressing any problems.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1234089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10575</TotalTime>
  <Words>444</Words>
  <Application>Microsoft Macintosh PowerPoint</Application>
  <PresentationFormat>Widescreen</PresentationFormat>
  <Paragraphs>33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Meiryo</vt:lpstr>
      <vt:lpstr>-webkit-standard</vt:lpstr>
      <vt:lpstr>Arial</vt:lpstr>
      <vt:lpstr>Calibri</vt:lpstr>
      <vt:lpstr>Calibri Light</vt:lpstr>
      <vt:lpstr>Times New Roman</vt:lpstr>
      <vt:lpstr>Office Theme</vt:lpstr>
      <vt:lpstr>Digital and Social Media based around the context of ‘Customer Relationship Management’. </vt:lpstr>
      <vt:lpstr>Introducing Social media and digital platforms</vt:lpstr>
      <vt:lpstr>Introducing Social Media and Digital platforms</vt:lpstr>
      <vt:lpstr>Digital Marketing</vt:lpstr>
      <vt:lpstr>Digital Marketing</vt:lpstr>
      <vt:lpstr>Data management </vt:lpstr>
      <vt:lpstr>Conclusion</vt:lpstr>
      <vt:lpstr>Tesco </vt:lpstr>
      <vt:lpstr>#TescoVoiceOfCheckout </vt:lpstr>
      <vt:lpstr>Customer service</vt:lpstr>
      <vt:lpstr>Customise Advertising Campaigns </vt:lpstr>
      <vt:lpstr>Feedback 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and Social Media based around the context of ‘Customer Relationship Management’. </dc:title>
  <dc:creator>Aleksandra Szczecinska (2231076)</dc:creator>
  <cp:lastModifiedBy>Aleksandra Szczecinska (2231076)</cp:lastModifiedBy>
  <cp:revision>2</cp:revision>
  <dcterms:created xsi:type="dcterms:W3CDTF">2024-11-03T10:49:44Z</dcterms:created>
  <dcterms:modified xsi:type="dcterms:W3CDTF">2024-12-06T10:17:22Z</dcterms:modified>
</cp:coreProperties>
</file>