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77" r:id="rId5"/>
    <p:sldId id="278" r:id="rId6"/>
    <p:sldId id="262" r:id="rId7"/>
    <p:sldId id="263" r:id="rId8"/>
    <p:sldId id="265" r:id="rId9"/>
    <p:sldId id="266" r:id="rId10"/>
    <p:sldId id="267" r:id="rId11"/>
    <p:sldId id="268" r:id="rId12"/>
    <p:sldId id="270" r:id="rId13"/>
    <p:sldId id="271" r:id="rId14"/>
    <p:sldId id="272" r:id="rId15"/>
    <p:sldId id="273" r:id="rId16"/>
    <p:sldId id="274" r:id="rId17"/>
    <p:sldId id="275" r:id="rId18"/>
    <p:sldId id="279" r:id="rId19"/>
    <p:sldId id="280" r:id="rId20"/>
    <p:sldId id="28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9" d="100"/>
          <a:sy n="79" d="100"/>
        </p:scale>
        <p:origin x="92"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F7614D-0880-4C76-A6F0-7A86455A4A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B7C60B-D24D-48DC-9E70-DCC0A43EF6B7}">
      <dgm:prSet/>
      <dgm:spPr/>
      <dgm:t>
        <a:bodyPr/>
        <a:lstStyle/>
        <a:p>
          <a:r>
            <a:rPr lang="en-GB"/>
            <a:t>Pay-per-click is a model of advertising where marketers pay a fee every time people click on their ad. Basically, it’s the process of buying visits to your site, as opposed to getting them organically via SEO or other types of digital marketing.</a:t>
          </a:r>
          <a:endParaRPr lang="en-US"/>
        </a:p>
      </dgm:t>
    </dgm:pt>
    <dgm:pt modelId="{72AC21B5-FF01-4E02-BF55-21C9CBEBCE7A}" type="parTrans" cxnId="{C0ADEB42-ADDF-46BC-B0F8-02CD607F59C3}">
      <dgm:prSet/>
      <dgm:spPr/>
      <dgm:t>
        <a:bodyPr/>
        <a:lstStyle/>
        <a:p>
          <a:endParaRPr lang="en-US"/>
        </a:p>
      </dgm:t>
    </dgm:pt>
    <dgm:pt modelId="{2FC47CB8-0396-4295-BF5E-A37CB14FCCBB}" type="sibTrans" cxnId="{C0ADEB42-ADDF-46BC-B0F8-02CD607F59C3}">
      <dgm:prSet/>
      <dgm:spPr/>
      <dgm:t>
        <a:bodyPr/>
        <a:lstStyle/>
        <a:p>
          <a:endParaRPr lang="en-US"/>
        </a:p>
      </dgm:t>
    </dgm:pt>
    <dgm:pt modelId="{99365B59-C756-4277-BA00-CC5E904B27EE}">
      <dgm:prSet/>
      <dgm:spPr/>
      <dgm:t>
        <a:bodyPr/>
        <a:lstStyle/>
        <a:p>
          <a:r>
            <a:rPr lang="en-GB"/>
            <a:t>PPC is one of the types of paid search. It’s similar to SEM (search engine marketing) but can also include display advertising (cost-per-click based), and affiliate advertising.</a:t>
          </a:r>
          <a:endParaRPr lang="en-US"/>
        </a:p>
      </dgm:t>
    </dgm:pt>
    <dgm:pt modelId="{8D1D5735-4354-4459-A91C-9A176FDE22B0}" type="parTrans" cxnId="{52DB8A37-3B27-4D39-806C-AF126FA8FF0C}">
      <dgm:prSet/>
      <dgm:spPr/>
      <dgm:t>
        <a:bodyPr/>
        <a:lstStyle/>
        <a:p>
          <a:endParaRPr lang="en-US"/>
        </a:p>
      </dgm:t>
    </dgm:pt>
    <dgm:pt modelId="{64380EAD-344E-4C46-ADC4-E6ACCD2C24FA}" type="sibTrans" cxnId="{52DB8A37-3B27-4D39-806C-AF126FA8FF0C}">
      <dgm:prSet/>
      <dgm:spPr/>
      <dgm:t>
        <a:bodyPr/>
        <a:lstStyle/>
        <a:p>
          <a:endParaRPr lang="en-US"/>
        </a:p>
      </dgm:t>
    </dgm:pt>
    <dgm:pt modelId="{F203C94C-D294-4297-A589-1E439C478FAA}" type="pres">
      <dgm:prSet presAssocID="{4DF7614D-0880-4C76-A6F0-7A86455A4A0E}" presName="root" presStyleCnt="0">
        <dgm:presLayoutVars>
          <dgm:dir/>
          <dgm:resizeHandles val="exact"/>
        </dgm:presLayoutVars>
      </dgm:prSet>
      <dgm:spPr/>
    </dgm:pt>
    <dgm:pt modelId="{820351EF-D1AF-4C53-ACAE-0433B935AAE2}" type="pres">
      <dgm:prSet presAssocID="{8EB7C60B-D24D-48DC-9E70-DCC0A43EF6B7}" presName="compNode" presStyleCnt="0"/>
      <dgm:spPr/>
    </dgm:pt>
    <dgm:pt modelId="{8475C422-15D9-45D7-A498-FB7DB87257FF}" type="pres">
      <dgm:prSet presAssocID="{8EB7C60B-D24D-48DC-9E70-DCC0A43EF6B7}" presName="bgRect" presStyleLbl="bgShp" presStyleIdx="0" presStyleCnt="2"/>
      <dgm:spPr/>
    </dgm:pt>
    <dgm:pt modelId="{F09943B8-7BF1-46B3-956A-75033EEFEF0D}" type="pres">
      <dgm:prSet presAssocID="{8EB7C60B-D24D-48DC-9E70-DCC0A43EF6B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7BCEFC72-E390-4E18-97B2-E9EF7A1E79C7}" type="pres">
      <dgm:prSet presAssocID="{8EB7C60B-D24D-48DC-9E70-DCC0A43EF6B7}" presName="spaceRect" presStyleCnt="0"/>
      <dgm:spPr/>
    </dgm:pt>
    <dgm:pt modelId="{DFF4CDA0-1867-47F7-84C8-EB767FE8147E}" type="pres">
      <dgm:prSet presAssocID="{8EB7C60B-D24D-48DC-9E70-DCC0A43EF6B7}" presName="parTx" presStyleLbl="revTx" presStyleIdx="0" presStyleCnt="2">
        <dgm:presLayoutVars>
          <dgm:chMax val="0"/>
          <dgm:chPref val="0"/>
        </dgm:presLayoutVars>
      </dgm:prSet>
      <dgm:spPr/>
    </dgm:pt>
    <dgm:pt modelId="{23BE6BA1-FAFB-4815-B990-94EAB024590C}" type="pres">
      <dgm:prSet presAssocID="{2FC47CB8-0396-4295-BF5E-A37CB14FCCBB}" presName="sibTrans" presStyleCnt="0"/>
      <dgm:spPr/>
    </dgm:pt>
    <dgm:pt modelId="{FFA9041B-F567-4A19-A9CC-21D3D1686584}" type="pres">
      <dgm:prSet presAssocID="{99365B59-C756-4277-BA00-CC5E904B27EE}" presName="compNode" presStyleCnt="0"/>
      <dgm:spPr/>
    </dgm:pt>
    <dgm:pt modelId="{EC1A9141-00A9-4733-8C88-86730703EA45}" type="pres">
      <dgm:prSet presAssocID="{99365B59-C756-4277-BA00-CC5E904B27EE}" presName="bgRect" presStyleLbl="bgShp" presStyleIdx="1" presStyleCnt="2"/>
      <dgm:spPr/>
    </dgm:pt>
    <dgm:pt modelId="{1F4D73ED-7D4B-4B9F-838F-57F6CADB4E56}" type="pres">
      <dgm:prSet presAssocID="{99365B59-C756-4277-BA00-CC5E904B27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Zoom In"/>
        </a:ext>
      </dgm:extLst>
    </dgm:pt>
    <dgm:pt modelId="{159C8794-06D7-47D9-A66B-4C409559466C}" type="pres">
      <dgm:prSet presAssocID="{99365B59-C756-4277-BA00-CC5E904B27EE}" presName="spaceRect" presStyleCnt="0"/>
      <dgm:spPr/>
    </dgm:pt>
    <dgm:pt modelId="{DAD6066C-2B51-4AAE-9111-F5E00FF4CAB8}" type="pres">
      <dgm:prSet presAssocID="{99365B59-C756-4277-BA00-CC5E904B27EE}" presName="parTx" presStyleLbl="revTx" presStyleIdx="1" presStyleCnt="2">
        <dgm:presLayoutVars>
          <dgm:chMax val="0"/>
          <dgm:chPref val="0"/>
        </dgm:presLayoutVars>
      </dgm:prSet>
      <dgm:spPr/>
    </dgm:pt>
  </dgm:ptLst>
  <dgm:cxnLst>
    <dgm:cxn modelId="{8FA4FF0E-A20C-44C9-875B-AEA4475E6B52}" type="presOf" srcId="{4DF7614D-0880-4C76-A6F0-7A86455A4A0E}" destId="{F203C94C-D294-4297-A589-1E439C478FAA}" srcOrd="0" destOrd="0" presId="urn:microsoft.com/office/officeart/2018/2/layout/IconVerticalSolidList"/>
    <dgm:cxn modelId="{52DB8A37-3B27-4D39-806C-AF126FA8FF0C}" srcId="{4DF7614D-0880-4C76-A6F0-7A86455A4A0E}" destId="{99365B59-C756-4277-BA00-CC5E904B27EE}" srcOrd="1" destOrd="0" parTransId="{8D1D5735-4354-4459-A91C-9A176FDE22B0}" sibTransId="{64380EAD-344E-4C46-ADC4-E6ACCD2C24FA}"/>
    <dgm:cxn modelId="{C0ADEB42-ADDF-46BC-B0F8-02CD607F59C3}" srcId="{4DF7614D-0880-4C76-A6F0-7A86455A4A0E}" destId="{8EB7C60B-D24D-48DC-9E70-DCC0A43EF6B7}" srcOrd="0" destOrd="0" parTransId="{72AC21B5-FF01-4E02-BF55-21C9CBEBCE7A}" sibTransId="{2FC47CB8-0396-4295-BF5E-A37CB14FCCBB}"/>
    <dgm:cxn modelId="{813DC88F-D497-4EDC-B6DA-063FB244338F}" type="presOf" srcId="{99365B59-C756-4277-BA00-CC5E904B27EE}" destId="{DAD6066C-2B51-4AAE-9111-F5E00FF4CAB8}" srcOrd="0" destOrd="0" presId="urn:microsoft.com/office/officeart/2018/2/layout/IconVerticalSolidList"/>
    <dgm:cxn modelId="{BD9E36D0-6076-48FE-9E5B-669EC0CF41A1}" type="presOf" srcId="{8EB7C60B-D24D-48DC-9E70-DCC0A43EF6B7}" destId="{DFF4CDA0-1867-47F7-84C8-EB767FE8147E}" srcOrd="0" destOrd="0" presId="urn:microsoft.com/office/officeart/2018/2/layout/IconVerticalSolidList"/>
    <dgm:cxn modelId="{7D8349EA-E966-46CC-BF9E-9FA23E2AD2A4}" type="presParOf" srcId="{F203C94C-D294-4297-A589-1E439C478FAA}" destId="{820351EF-D1AF-4C53-ACAE-0433B935AAE2}" srcOrd="0" destOrd="0" presId="urn:microsoft.com/office/officeart/2018/2/layout/IconVerticalSolidList"/>
    <dgm:cxn modelId="{8155D5F1-543D-4DEA-B88A-ABA9D346CDF7}" type="presParOf" srcId="{820351EF-D1AF-4C53-ACAE-0433B935AAE2}" destId="{8475C422-15D9-45D7-A498-FB7DB87257FF}" srcOrd="0" destOrd="0" presId="urn:microsoft.com/office/officeart/2018/2/layout/IconVerticalSolidList"/>
    <dgm:cxn modelId="{73D6430A-E249-40FE-9F75-9F8C15A55264}" type="presParOf" srcId="{820351EF-D1AF-4C53-ACAE-0433B935AAE2}" destId="{F09943B8-7BF1-46B3-956A-75033EEFEF0D}" srcOrd="1" destOrd="0" presId="urn:microsoft.com/office/officeart/2018/2/layout/IconVerticalSolidList"/>
    <dgm:cxn modelId="{C63CF1A1-3432-4C1F-A923-519E3FED44D6}" type="presParOf" srcId="{820351EF-D1AF-4C53-ACAE-0433B935AAE2}" destId="{7BCEFC72-E390-4E18-97B2-E9EF7A1E79C7}" srcOrd="2" destOrd="0" presId="urn:microsoft.com/office/officeart/2018/2/layout/IconVerticalSolidList"/>
    <dgm:cxn modelId="{F9885D34-2C35-4B91-A338-A028046DF786}" type="presParOf" srcId="{820351EF-D1AF-4C53-ACAE-0433B935AAE2}" destId="{DFF4CDA0-1867-47F7-84C8-EB767FE8147E}" srcOrd="3" destOrd="0" presId="urn:microsoft.com/office/officeart/2018/2/layout/IconVerticalSolidList"/>
    <dgm:cxn modelId="{389045E2-4272-4668-9CAD-03EBE1BB8498}" type="presParOf" srcId="{F203C94C-D294-4297-A589-1E439C478FAA}" destId="{23BE6BA1-FAFB-4815-B990-94EAB024590C}" srcOrd="1" destOrd="0" presId="urn:microsoft.com/office/officeart/2018/2/layout/IconVerticalSolidList"/>
    <dgm:cxn modelId="{ED3729EB-7417-490D-A7F3-8FAEC7A55E69}" type="presParOf" srcId="{F203C94C-D294-4297-A589-1E439C478FAA}" destId="{FFA9041B-F567-4A19-A9CC-21D3D1686584}" srcOrd="2" destOrd="0" presId="urn:microsoft.com/office/officeart/2018/2/layout/IconVerticalSolidList"/>
    <dgm:cxn modelId="{62631561-13F2-4F7C-97EB-A92B7A6EE7FD}" type="presParOf" srcId="{FFA9041B-F567-4A19-A9CC-21D3D1686584}" destId="{EC1A9141-00A9-4733-8C88-86730703EA45}" srcOrd="0" destOrd="0" presId="urn:microsoft.com/office/officeart/2018/2/layout/IconVerticalSolidList"/>
    <dgm:cxn modelId="{473CA65A-D8F1-4F11-ABF1-C64E61ACB601}" type="presParOf" srcId="{FFA9041B-F567-4A19-A9CC-21D3D1686584}" destId="{1F4D73ED-7D4B-4B9F-838F-57F6CADB4E56}" srcOrd="1" destOrd="0" presId="urn:microsoft.com/office/officeart/2018/2/layout/IconVerticalSolidList"/>
    <dgm:cxn modelId="{47ECCDD2-7F69-4772-BE05-DD55671974FA}" type="presParOf" srcId="{FFA9041B-F567-4A19-A9CC-21D3D1686584}" destId="{159C8794-06D7-47D9-A66B-4C409559466C}" srcOrd="2" destOrd="0" presId="urn:microsoft.com/office/officeart/2018/2/layout/IconVerticalSolidList"/>
    <dgm:cxn modelId="{3E4D82A5-59EE-4332-AEDA-D55B00A3D005}" type="presParOf" srcId="{FFA9041B-F567-4A19-A9CC-21D3D1686584}" destId="{DAD6066C-2B51-4AAE-9111-F5E00FF4CA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5C422-15D9-45D7-A498-FB7DB87257FF}">
      <dsp:nvSpPr>
        <dsp:cNvPr id="0" name=""/>
        <dsp:cNvSpPr/>
      </dsp:nvSpPr>
      <dsp:spPr>
        <a:xfrm>
          <a:off x="0" y="905298"/>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943B8-7BF1-46B3-956A-75033EEFEF0D}">
      <dsp:nvSpPr>
        <dsp:cNvPr id="0" name=""/>
        <dsp:cNvSpPr/>
      </dsp:nvSpPr>
      <dsp:spPr>
        <a:xfrm>
          <a:off x="505574" y="1281344"/>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F4CDA0-1867-47F7-84C8-EB767FE8147E}">
      <dsp:nvSpPr>
        <dsp:cNvPr id="0" name=""/>
        <dsp:cNvSpPr/>
      </dsp:nvSpPr>
      <dsp:spPr>
        <a:xfrm>
          <a:off x="1930374" y="905298"/>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666750">
            <a:lnSpc>
              <a:spcPct val="90000"/>
            </a:lnSpc>
            <a:spcBef>
              <a:spcPct val="0"/>
            </a:spcBef>
            <a:spcAft>
              <a:spcPct val="35000"/>
            </a:spcAft>
            <a:buNone/>
          </a:pPr>
          <a:r>
            <a:rPr lang="en-GB" sz="1500" kern="1200"/>
            <a:t>Pay-per-click is a model of advertising where marketers pay a fee every time people click on their ad. Basically, it’s the process of buying visits to your site, as opposed to getting them organically via SEO or other types of digital marketing.</a:t>
          </a:r>
          <a:endParaRPr lang="en-US" sz="1500" kern="1200"/>
        </a:p>
      </dsp:txBody>
      <dsp:txXfrm>
        <a:off x="1930374" y="905298"/>
        <a:ext cx="4313617" cy="1671319"/>
      </dsp:txXfrm>
    </dsp:sp>
    <dsp:sp modelId="{EC1A9141-00A9-4733-8C88-86730703EA45}">
      <dsp:nvSpPr>
        <dsp:cNvPr id="0" name=""/>
        <dsp:cNvSpPr/>
      </dsp:nvSpPr>
      <dsp:spPr>
        <a:xfrm>
          <a:off x="0" y="2994447"/>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D73ED-7D4B-4B9F-838F-57F6CADB4E56}">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D6066C-2B51-4AAE-9111-F5E00FF4CAB8}">
      <dsp:nvSpPr>
        <dsp:cNvPr id="0" name=""/>
        <dsp:cNvSpPr/>
      </dsp:nvSpPr>
      <dsp:spPr>
        <a:xfrm>
          <a:off x="1930374" y="2994447"/>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666750">
            <a:lnSpc>
              <a:spcPct val="90000"/>
            </a:lnSpc>
            <a:spcBef>
              <a:spcPct val="0"/>
            </a:spcBef>
            <a:spcAft>
              <a:spcPct val="35000"/>
            </a:spcAft>
            <a:buNone/>
          </a:pPr>
          <a:r>
            <a:rPr lang="en-GB" sz="1500" kern="1200"/>
            <a:t>PPC is one of the types of paid search. It’s similar to SEM (search engine marketing) but can also include display advertising (cost-per-click based), and affiliate advertising.</a:t>
          </a:r>
          <a:endParaRPr lang="en-US" sz="1500" kern="1200"/>
        </a:p>
      </dsp:txBody>
      <dsp:txXfrm>
        <a:off x="1930374" y="2994447"/>
        <a:ext cx="4313617" cy="16713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11/21/2025</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11/21/2025</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blog.hubspot.com/marketing/state-of-content-marketing-infographic?hubs_content=blog.hubspot.com/marketing/content-marketing&amp;hubs_content-cta=30%25" TargetMode="External"/><Relationship Id="rId4" Type="http://schemas.openxmlformats.org/officeDocument/2006/relationships/hyperlink" Target="https://offers.hubspot.com/content-media-planning-report?hubs_signup-url=blog.hubspot.com/marketing/content-marketing&amp;hubs_signup-cta=29%25&amp;hubs_post=blog.hubspot.com/marketing/content-marketing&amp;hubs_post-cta=29%25"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4363271"/>
            <a:ext cx="8676222" cy="1066801"/>
          </a:xfrm>
        </p:spPr>
        <p:txBody>
          <a:bodyPr>
            <a:normAutofit/>
          </a:bodyPr>
          <a:lstStyle/>
          <a:p>
            <a:r>
              <a:rPr lang="en-GB" dirty="0"/>
              <a:t>Digital Marketing</a:t>
            </a:r>
          </a:p>
        </p:txBody>
      </p:sp>
      <p:sp>
        <p:nvSpPr>
          <p:cNvPr id="3" name="Subtitle 2"/>
          <p:cNvSpPr>
            <a:spLocks noGrp="1"/>
          </p:cNvSpPr>
          <p:nvPr>
            <p:ph type="subTitle" idx="1"/>
          </p:nvPr>
        </p:nvSpPr>
        <p:spPr>
          <a:xfrm>
            <a:off x="1751012" y="5516211"/>
            <a:ext cx="8676222" cy="722243"/>
          </a:xfrm>
        </p:spPr>
        <p:txBody>
          <a:bodyPr>
            <a:normAutofit/>
          </a:bodyPr>
          <a:lstStyle/>
          <a:p>
            <a:endParaRPr lang="en-GB"/>
          </a:p>
        </p:txBody>
      </p:sp>
      <p:pic>
        <p:nvPicPr>
          <p:cNvPr id="5" name="Picture 4" descr="3D black and red cube illustration">
            <a:extLst>
              <a:ext uri="{FF2B5EF4-FFF2-40B4-BE49-F238E27FC236}">
                <a16:creationId xmlns:a16="http://schemas.microsoft.com/office/drawing/2014/main" id="{6AF622C2-06B8-E85F-D3DB-14C306DE3665}"/>
              </a:ext>
            </a:extLst>
          </p:cNvPr>
          <p:cNvPicPr>
            <a:picLocks noChangeAspect="1"/>
          </p:cNvPicPr>
          <p:nvPr/>
        </p:nvPicPr>
        <p:blipFill rotWithShape="1">
          <a:blip r:embed="rId3"/>
          <a:srcRect b="41576"/>
          <a:stretch/>
        </p:blipFill>
        <p:spPr>
          <a:xfrm>
            <a:off x="20" y="10"/>
            <a:ext cx="12191980" cy="4273816"/>
          </a:xfrm>
          <a:prstGeom prst="rect">
            <a:avLst/>
          </a:prstGeom>
        </p:spPr>
      </p:pic>
    </p:spTree>
    <p:extLst>
      <p:ext uri="{BB962C8B-B14F-4D97-AF65-F5344CB8AC3E}">
        <p14:creationId xmlns:p14="http://schemas.microsoft.com/office/powerpoint/2010/main" val="237315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6842381" cy="1905000"/>
          </a:xfrm>
        </p:spPr>
        <p:txBody>
          <a:bodyPr>
            <a:normAutofit/>
          </a:bodyPr>
          <a:lstStyle/>
          <a:p>
            <a:r>
              <a:rPr lang="en-GB" dirty="0"/>
              <a:t>What is Digital Marketing?</a:t>
            </a:r>
          </a:p>
        </p:txBody>
      </p:sp>
      <p:sp>
        <p:nvSpPr>
          <p:cNvPr id="3" name="Content Placeholder 2"/>
          <p:cNvSpPr>
            <a:spLocks noGrp="1"/>
          </p:cNvSpPr>
          <p:nvPr>
            <p:ph idx="1"/>
          </p:nvPr>
        </p:nvSpPr>
        <p:spPr>
          <a:xfrm>
            <a:off x="1141413" y="2666999"/>
            <a:ext cx="6930871" cy="3124201"/>
          </a:xfrm>
        </p:spPr>
        <p:txBody>
          <a:bodyPr>
            <a:normAutofit/>
          </a:bodyPr>
          <a:lstStyle/>
          <a:p>
            <a:pPr marL="0" indent="0">
              <a:buNone/>
            </a:pPr>
            <a:r>
              <a:rPr lang="en-GB" dirty="0"/>
              <a:t>Digital Marketing is a sub branch of traditional marketing and uses modern digital channels for the placement of products. </a:t>
            </a:r>
            <a:r>
              <a:rPr lang="en-GB" dirty="0" err="1"/>
              <a:t>Eg</a:t>
            </a:r>
            <a:r>
              <a:rPr lang="en-GB" dirty="0"/>
              <a:t>. Downloadable music and primarily for communicating with stakeholders.</a:t>
            </a:r>
          </a:p>
          <a:p>
            <a:endParaRPr lang="en-GB" dirty="0"/>
          </a:p>
          <a:p>
            <a:endParaRPr lang="en-GB" dirty="0"/>
          </a:p>
          <a:p>
            <a:pPr marL="0" indent="0">
              <a:buNone/>
            </a:pPr>
            <a:r>
              <a:rPr lang="en-GB" dirty="0"/>
              <a:t>(Royal &amp;  </a:t>
            </a:r>
            <a:r>
              <a:rPr lang="en-GB" dirty="0" err="1"/>
              <a:t>laing</a:t>
            </a:r>
            <a:r>
              <a:rPr lang="en-GB" dirty="0"/>
              <a:t>, 2014)</a:t>
            </a:r>
          </a:p>
        </p:txBody>
      </p:sp>
      <p:pic>
        <p:nvPicPr>
          <p:cNvPr id="5" name="Picture 4" descr="Person watching empty phone">
            <a:extLst>
              <a:ext uri="{FF2B5EF4-FFF2-40B4-BE49-F238E27FC236}">
                <a16:creationId xmlns:a16="http://schemas.microsoft.com/office/drawing/2014/main" id="{61A761CD-8AFE-284E-9AB1-45557CFF42C2}"/>
              </a:ext>
            </a:extLst>
          </p:cNvPr>
          <p:cNvPicPr>
            <a:picLocks noChangeAspect="1"/>
          </p:cNvPicPr>
          <p:nvPr/>
        </p:nvPicPr>
        <p:blipFill rotWithShape="1">
          <a:blip r:embed="rId3"/>
          <a:srcRect l="48646" r="17487" b="-1"/>
          <a:stretch/>
        </p:blipFill>
        <p:spPr>
          <a:xfrm>
            <a:off x="8546182"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2713996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4179" y="714375"/>
            <a:ext cx="3332955" cy="5076826"/>
          </a:xfrm>
        </p:spPr>
        <p:txBody>
          <a:bodyPr anchor="ctr">
            <a:normAutofit/>
          </a:bodyPr>
          <a:lstStyle/>
          <a:p>
            <a:r>
              <a:rPr lang="en-GB" sz="4000"/>
              <a:t>5 lEVERS</a:t>
            </a:r>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p:cNvSpPr>
            <a:spLocks noGrp="1"/>
          </p:cNvSpPr>
          <p:nvPr>
            <p:ph idx="1"/>
          </p:nvPr>
        </p:nvSpPr>
        <p:spPr>
          <a:xfrm>
            <a:off x="4973046" y="714375"/>
            <a:ext cx="6253751" cy="5076825"/>
          </a:xfrm>
        </p:spPr>
        <p:txBody>
          <a:bodyPr>
            <a:normAutofit/>
          </a:bodyPr>
          <a:lstStyle/>
          <a:p>
            <a:pPr marL="0" indent="0">
              <a:lnSpc>
                <a:spcPct val="90000"/>
              </a:lnSpc>
              <a:buNone/>
            </a:pPr>
            <a:r>
              <a:rPr lang="en-GB">
                <a:solidFill>
                  <a:schemeClr val="tx1"/>
                </a:solidFill>
              </a:rPr>
              <a:t>There are 5 levers to Digital Marketing, these are:</a:t>
            </a:r>
          </a:p>
          <a:p>
            <a:pPr marL="457200" indent="-457200">
              <a:lnSpc>
                <a:spcPct val="90000"/>
              </a:lnSpc>
              <a:buAutoNum type="arabicPeriod"/>
            </a:pPr>
            <a:r>
              <a:rPr lang="en-GB">
                <a:solidFill>
                  <a:schemeClr val="tx1"/>
                </a:solidFill>
              </a:rPr>
              <a:t>Attract – acquiring customer and directing them to the website or webpage where the selling is done</a:t>
            </a:r>
          </a:p>
          <a:p>
            <a:pPr marL="457200" indent="-457200">
              <a:lnSpc>
                <a:spcPct val="90000"/>
              </a:lnSpc>
              <a:buAutoNum type="arabicPeriod"/>
            </a:pPr>
            <a:r>
              <a:rPr lang="en-GB">
                <a:solidFill>
                  <a:schemeClr val="tx1"/>
                </a:solidFill>
              </a:rPr>
              <a:t>Engage – Relates to customers interest and participation engagement to achieve an interaction or transaction</a:t>
            </a:r>
          </a:p>
          <a:p>
            <a:pPr marL="457200" indent="-457200">
              <a:lnSpc>
                <a:spcPct val="90000"/>
              </a:lnSpc>
              <a:buAutoNum type="arabicPeriod"/>
            </a:pPr>
            <a:r>
              <a:rPr lang="en-GB">
                <a:solidFill>
                  <a:schemeClr val="tx1"/>
                </a:solidFill>
              </a:rPr>
              <a:t>Retain – Building brand loyalty with existing customers</a:t>
            </a:r>
          </a:p>
          <a:p>
            <a:pPr marL="457200" indent="-457200">
              <a:lnSpc>
                <a:spcPct val="90000"/>
              </a:lnSpc>
              <a:buAutoNum type="arabicPeriod"/>
            </a:pPr>
            <a:r>
              <a:rPr lang="en-GB">
                <a:solidFill>
                  <a:schemeClr val="tx1"/>
                </a:solidFill>
              </a:rPr>
              <a:t>Learn – Knowing and determining customers behaviours to reach targets</a:t>
            </a:r>
          </a:p>
          <a:p>
            <a:pPr marL="457200" indent="-457200">
              <a:lnSpc>
                <a:spcPct val="90000"/>
              </a:lnSpc>
              <a:buAutoNum type="arabicPeriod"/>
            </a:pPr>
            <a:r>
              <a:rPr lang="en-GB">
                <a:solidFill>
                  <a:schemeClr val="tx1"/>
                </a:solidFill>
              </a:rPr>
              <a:t>Relate – Applying the learnings from the previous phase to constitute value chain</a:t>
            </a:r>
          </a:p>
          <a:p>
            <a:pPr marL="0" indent="0">
              <a:lnSpc>
                <a:spcPct val="90000"/>
              </a:lnSpc>
              <a:buNone/>
            </a:pPr>
            <a:r>
              <a:rPr lang="en-GB">
                <a:solidFill>
                  <a:schemeClr val="tx1"/>
                </a:solidFill>
              </a:rPr>
              <a:t>What do you think of this?</a:t>
            </a:r>
          </a:p>
        </p:txBody>
      </p:sp>
    </p:spTree>
    <p:extLst>
      <p:ext uri="{BB962C8B-B14F-4D97-AF65-F5344CB8AC3E}">
        <p14:creationId xmlns:p14="http://schemas.microsoft.com/office/powerpoint/2010/main" val="4064703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CF233A5-B0B0-E500-3D4F-FC8F85F5C3AE}"/>
              </a:ext>
            </a:extLst>
          </p:cNvPr>
          <p:cNvPicPr>
            <a:picLocks noGrp="1" noChangeAspect="1"/>
          </p:cNvPicPr>
          <p:nvPr>
            <p:ph idx="1"/>
          </p:nvPr>
        </p:nvPicPr>
        <p:blipFill>
          <a:blip r:embed="rId3"/>
          <a:srcRect t="15730"/>
          <a:stretch>
            <a:fillRect/>
          </a:stretch>
        </p:blipFill>
        <p:spPr>
          <a:xfrm>
            <a:off x="20" y="10"/>
            <a:ext cx="12191980" cy="6857990"/>
          </a:xfrm>
          <a:prstGeom prst="rect">
            <a:avLst/>
          </a:prstGeom>
        </p:spPr>
      </p:pic>
    </p:spTree>
    <p:extLst>
      <p:ext uri="{BB962C8B-B14F-4D97-AF65-F5344CB8AC3E}">
        <p14:creationId xmlns:p14="http://schemas.microsoft.com/office/powerpoint/2010/main" val="1131183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F52E16-CE9A-B160-941C-49CD4D74B779}"/>
              </a:ext>
            </a:extLst>
          </p:cNvPr>
          <p:cNvSpPr>
            <a:spLocks noGrp="1"/>
          </p:cNvSpPr>
          <p:nvPr>
            <p:ph idx="1"/>
          </p:nvPr>
        </p:nvSpPr>
        <p:spPr>
          <a:xfrm>
            <a:off x="1141413" y="832981"/>
            <a:ext cx="9905998" cy="4958219"/>
          </a:xfrm>
        </p:spPr>
        <p:txBody>
          <a:bodyPr/>
          <a:lstStyle/>
          <a:p>
            <a:r>
              <a:rPr lang="en-GB" dirty="0"/>
              <a:t>SEO (Search Engine Optimization) → keywords, ranking strategies</a:t>
            </a:r>
          </a:p>
          <a:p>
            <a:r>
              <a:rPr lang="en-GB" dirty="0"/>
              <a:t>SEM (Search Engine Marketing) → PPC, CPC campaigns</a:t>
            </a:r>
          </a:p>
          <a:p>
            <a:r>
              <a:rPr lang="en-GB" dirty="0"/>
              <a:t>Social Media Marketing (SMM) → networking, online engagement</a:t>
            </a:r>
          </a:p>
          <a:p>
            <a:r>
              <a:rPr lang="en-GB" dirty="0"/>
              <a:t>Content Marketing → blogging, content strategy</a:t>
            </a:r>
          </a:p>
          <a:p>
            <a:r>
              <a:rPr lang="en-GB" dirty="0"/>
              <a:t>Email Marketing → direct communication, automation</a:t>
            </a:r>
          </a:p>
          <a:p>
            <a:r>
              <a:rPr lang="en-GB" dirty="0"/>
              <a:t>Affiliate Marketing → partnerships and referrals</a:t>
            </a:r>
          </a:p>
          <a:p>
            <a:endParaRPr lang="en-GB" dirty="0"/>
          </a:p>
        </p:txBody>
      </p:sp>
    </p:spTree>
    <p:extLst>
      <p:ext uri="{BB962C8B-B14F-4D97-AF65-F5344CB8AC3E}">
        <p14:creationId xmlns:p14="http://schemas.microsoft.com/office/powerpoint/2010/main" val="3564527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7818" y="224445"/>
            <a:ext cx="4222866" cy="6298276"/>
          </a:xfrm>
        </p:spPr>
        <p:txBody>
          <a:bodyPr>
            <a:normAutofit/>
          </a:bodyPr>
          <a:lstStyle/>
          <a:p>
            <a:pPr marL="0" indent="0">
              <a:buNone/>
            </a:pPr>
            <a:r>
              <a:rPr lang="en-GB" dirty="0"/>
              <a:t>2. Search Engine Optimization</a:t>
            </a:r>
          </a:p>
          <a:p>
            <a:pPr marL="0" indent="0">
              <a:buNone/>
            </a:pPr>
            <a:r>
              <a:rPr lang="en-GB" dirty="0"/>
              <a:t>SEO, or Search Engine Optimization, is the process of getting quality traffic from free, or organic, search results on the search engines (like Google and Bing).</a:t>
            </a:r>
          </a:p>
          <a:p>
            <a:pPr marL="0" indent="0">
              <a:buNone/>
            </a:pPr>
            <a:r>
              <a:rPr lang="en-GB" dirty="0"/>
              <a:t>It’s important that the traffic you drive to your website is relevant to your industry. If you manage to attract a high volume of visitors searching for Macintosh computers while what you actually do is selling raincoats, the traffic will do you no good.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3307" y="76200"/>
            <a:ext cx="7620000" cy="6781800"/>
          </a:xfrm>
          <a:prstGeom prst="rect">
            <a:avLst/>
          </a:prstGeom>
        </p:spPr>
      </p:pic>
    </p:spTree>
    <p:extLst>
      <p:ext uri="{BB962C8B-B14F-4D97-AF65-F5344CB8AC3E}">
        <p14:creationId xmlns:p14="http://schemas.microsoft.com/office/powerpoint/2010/main" val="1578173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079" y="1253836"/>
            <a:ext cx="5475517" cy="4706390"/>
          </a:xfrm>
        </p:spPr>
        <p:txBody>
          <a:bodyPr>
            <a:normAutofit fontScale="92500" lnSpcReduction="10000"/>
          </a:bodyPr>
          <a:lstStyle/>
          <a:p>
            <a:pPr marL="0" indent="0">
              <a:buNone/>
            </a:pPr>
            <a:r>
              <a:rPr lang="en-GB" dirty="0"/>
              <a:t>Search Engine Marketing</a:t>
            </a:r>
          </a:p>
          <a:p>
            <a:pPr marL="0" indent="0">
              <a:buNone/>
            </a:pPr>
            <a:r>
              <a:rPr lang="en-GB" dirty="0"/>
              <a:t>Initially, the term “search engine marketing” was used as an umbrella term for the process of gaining both paid and free search traffic. Over time, the industry switched to using the term “SEM”, or Search Engine Marketing, solely for paid activities.</a:t>
            </a:r>
          </a:p>
          <a:p>
            <a:pPr marL="0" indent="0">
              <a:buNone/>
            </a:pPr>
            <a:r>
              <a:rPr lang="en-GB" dirty="0"/>
              <a:t>So, what does this type of digital marketing mean?</a:t>
            </a:r>
          </a:p>
          <a:p>
            <a:pPr marL="0" indent="0">
              <a:buNone/>
            </a:pPr>
            <a:r>
              <a:rPr lang="en-GB" dirty="0"/>
              <a:t>Search engine marketing refers to a form of digital marketing that aims at increasing the visibility of a website in search engines by using paid methods. In other words, it’s the ads you put out there on Google AdWords and Bing Ads.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5164" y="362989"/>
            <a:ext cx="5694218" cy="5854931"/>
          </a:xfrm>
          <a:prstGeom prst="rect">
            <a:avLst/>
          </a:prstGeom>
        </p:spPr>
      </p:pic>
    </p:spTree>
    <p:extLst>
      <p:ext uri="{BB962C8B-B14F-4D97-AF65-F5344CB8AC3E}">
        <p14:creationId xmlns:p14="http://schemas.microsoft.com/office/powerpoint/2010/main" val="1357194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19869" y="643466"/>
            <a:ext cx="3143875" cy="5571065"/>
          </a:xfrm>
        </p:spPr>
        <p:txBody>
          <a:bodyPr anchor="ctr">
            <a:normAutofit/>
          </a:bodyPr>
          <a:lstStyle/>
          <a:p>
            <a:r>
              <a:rPr lang="en-GB" sz="3600"/>
              <a:t>Pay per click Advertising</a:t>
            </a:r>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A31B04B6-022A-B3E8-F239-C0759E161F71}"/>
              </a:ext>
            </a:extLst>
          </p:cNvPr>
          <p:cNvGraphicFramePr>
            <a:graphicFrameLocks noGrp="1"/>
          </p:cNvGraphicFramePr>
          <p:nvPr>
            <p:ph idx="1"/>
            <p:extLst>
              <p:ext uri="{D42A27DB-BD31-4B8C-83A1-F6EECF244321}">
                <p14:modId xmlns:p14="http://schemas.microsoft.com/office/powerpoint/2010/main" val="1162109974"/>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721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0387" y="156555"/>
            <a:ext cx="5425642" cy="6452063"/>
          </a:xfrm>
        </p:spPr>
        <p:txBody>
          <a:bodyPr>
            <a:normAutofit fontScale="85000" lnSpcReduction="10000"/>
          </a:bodyPr>
          <a:lstStyle/>
          <a:p>
            <a:pPr marL="0" indent="0">
              <a:buNone/>
            </a:pPr>
            <a:r>
              <a:rPr lang="en-GB" dirty="0"/>
              <a:t>Affiliate Marketing</a:t>
            </a:r>
          </a:p>
          <a:p>
            <a:pPr marL="0" indent="0">
              <a:buNone/>
            </a:pPr>
            <a:r>
              <a:rPr lang="en-GB" dirty="0"/>
              <a:t>Affiliate marketing is a performance-based digital marketing strategy where individuals or organizations (affiliates) earn a commission by promoting another company’s products or services.</a:t>
            </a:r>
          </a:p>
          <a:p>
            <a:pPr marL="0" indent="0">
              <a:buNone/>
            </a:pPr>
            <a:r>
              <a:rPr lang="en-GB" dirty="0"/>
              <a:t>How It Works</a:t>
            </a:r>
          </a:p>
          <a:p>
            <a:pPr marL="0" indent="0">
              <a:buNone/>
            </a:pPr>
            <a:r>
              <a:rPr lang="en-GB" dirty="0"/>
              <a:t>1. 	Partnership</a:t>
            </a:r>
          </a:p>
          <a:p>
            <a:pPr marL="0" indent="0">
              <a:buNone/>
            </a:pPr>
            <a:r>
              <a:rPr lang="en-GB" dirty="0"/>
              <a:t>• 	A business sets up an affiliate program.</a:t>
            </a:r>
          </a:p>
          <a:p>
            <a:pPr marL="0" indent="0">
              <a:buNone/>
            </a:pPr>
            <a:r>
              <a:rPr lang="en-GB" dirty="0"/>
              <a:t>• 	Affiliates (bloggers, influencers, websites) join the program.</a:t>
            </a:r>
          </a:p>
          <a:p>
            <a:pPr marL="0" indent="0">
              <a:buNone/>
            </a:pPr>
            <a:r>
              <a:rPr lang="en-GB" dirty="0"/>
              <a:t>2. 	Promotion</a:t>
            </a:r>
          </a:p>
          <a:p>
            <a:pPr marL="0" indent="0">
              <a:buNone/>
            </a:pPr>
            <a:r>
              <a:rPr lang="en-GB" dirty="0"/>
              <a:t>• 	Affiliates share unique tracking links to the product/service via blogs, social media, email, etc.</a:t>
            </a:r>
          </a:p>
          <a:p>
            <a:pPr marL="0" indent="0">
              <a:buNone/>
            </a:pPr>
            <a:r>
              <a:rPr lang="en-GB" dirty="0"/>
              <a:t>• 	They might write reviews, create tutorials, or post recommendations.</a:t>
            </a:r>
          </a:p>
          <a:p>
            <a:pPr marL="0" indent="0">
              <a:buNone/>
            </a:pPr>
            <a:r>
              <a:rPr lang="en-GB" dirty="0"/>
              <a:t>3. 	Conversion</a:t>
            </a:r>
          </a:p>
          <a:p>
            <a:pPr marL="0" indent="0">
              <a:buNone/>
            </a:pPr>
            <a:r>
              <a:rPr lang="en-GB" dirty="0"/>
              <a:t>• 	When someone clicks the affiliate link and makes a purchase, the affiliate earns a commission.</a:t>
            </a:r>
          </a:p>
          <a:p>
            <a:pPr marL="0" indent="0">
              <a:buNone/>
            </a:pPr>
            <a:r>
              <a:rPr lang="en-GB" dirty="0"/>
              <a:t>• 	This could be a percentage of the sale or a fixed amount.</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0444" y="156555"/>
            <a:ext cx="6288676" cy="6518565"/>
          </a:xfrm>
          <a:prstGeom prst="rect">
            <a:avLst/>
          </a:prstGeom>
        </p:spPr>
      </p:pic>
    </p:spTree>
    <p:extLst>
      <p:ext uri="{BB962C8B-B14F-4D97-AF65-F5344CB8AC3E}">
        <p14:creationId xmlns:p14="http://schemas.microsoft.com/office/powerpoint/2010/main" val="3873005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7136" y="174568"/>
            <a:ext cx="4918566" cy="6475614"/>
          </a:xfrm>
        </p:spPr>
        <p:txBody>
          <a:bodyPr>
            <a:normAutofit fontScale="92500" lnSpcReduction="20000"/>
          </a:bodyPr>
          <a:lstStyle/>
          <a:p>
            <a:pPr marL="0" indent="0">
              <a:buNone/>
            </a:pPr>
            <a:r>
              <a:rPr lang="en-GB" dirty="0"/>
              <a:t>Email</a:t>
            </a:r>
          </a:p>
          <a:p>
            <a:pPr marL="0" indent="0">
              <a:buNone/>
            </a:pPr>
            <a:r>
              <a:rPr lang="en-GB" dirty="0"/>
              <a:t>Email marketing is a digital marketing strategy that uses email to promote products, services, or ideas, build customer relationships, and drive engagement. It’s one of the most cost-effective channels, often delivering a high return on investment.</a:t>
            </a:r>
          </a:p>
          <a:p>
            <a:pPr marL="0" indent="0">
              <a:buNone/>
            </a:pPr>
            <a:endParaRPr lang="en-GB" dirty="0"/>
          </a:p>
          <a:p>
            <a:pPr marL="0" indent="0">
              <a:buNone/>
            </a:pPr>
            <a:r>
              <a:rPr lang="en-GB" dirty="0"/>
              <a:t>Types of Email Marketing</a:t>
            </a:r>
          </a:p>
          <a:p>
            <a:pPr marL="0" indent="0">
              <a:buNone/>
            </a:pPr>
            <a:r>
              <a:rPr lang="en-GB" dirty="0"/>
              <a:t>• 	Welcome emails – sent to new subscribers to introduce the brand.</a:t>
            </a:r>
          </a:p>
          <a:p>
            <a:pPr marL="0" indent="0">
              <a:buNone/>
            </a:pPr>
            <a:r>
              <a:rPr lang="en-GB" dirty="0"/>
              <a:t>• 	Newsletters – regular updates with news, tips, or stories.</a:t>
            </a:r>
          </a:p>
          <a:p>
            <a:pPr marL="0" indent="0">
              <a:buNone/>
            </a:pPr>
            <a:r>
              <a:rPr lang="en-GB" dirty="0"/>
              <a:t>• 	Promotional emails – highlight discounts, offers, or new products.</a:t>
            </a:r>
          </a:p>
          <a:p>
            <a:pPr marL="0" indent="0">
              <a:buNone/>
            </a:pPr>
            <a:r>
              <a:rPr lang="en-GB" dirty="0"/>
              <a:t>• 	Transactional emails – confirmations, receipts, or shipping updates.</a:t>
            </a:r>
          </a:p>
          <a:p>
            <a:pPr marL="0" indent="0">
              <a:buNone/>
            </a:pPr>
            <a:r>
              <a:rPr lang="en-GB" dirty="0"/>
              <a:t>• 	Lead nurturing emails – guide prospects through the sales funnel.</a:t>
            </a:r>
          </a:p>
          <a:p>
            <a:pPr marL="0" indent="0">
              <a:buNone/>
            </a:pPr>
            <a:r>
              <a:rPr lang="en-GB" dirty="0"/>
              <a:t>• 	Seasonal/holiday campaigns – tied to events or special occasions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5952" y="0"/>
            <a:ext cx="6002626" cy="6858000"/>
          </a:xfrm>
          <a:prstGeom prst="rect">
            <a:avLst/>
          </a:prstGeom>
        </p:spPr>
      </p:pic>
    </p:spTree>
    <p:extLst>
      <p:ext uri="{BB962C8B-B14F-4D97-AF65-F5344CB8AC3E}">
        <p14:creationId xmlns:p14="http://schemas.microsoft.com/office/powerpoint/2010/main" val="86262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94" y="191194"/>
            <a:ext cx="5178830" cy="6666806"/>
          </a:xfrm>
        </p:spPr>
        <p:txBody>
          <a:bodyPr>
            <a:normAutofit fontScale="92500" lnSpcReduction="20000"/>
          </a:bodyPr>
          <a:lstStyle/>
          <a:p>
            <a:pPr marL="0" indent="0">
              <a:buNone/>
            </a:pPr>
            <a:r>
              <a:rPr lang="en-GB" dirty="0"/>
              <a:t>Instant Messages</a:t>
            </a:r>
          </a:p>
          <a:p>
            <a:pPr marL="0" indent="0">
              <a:buNone/>
            </a:pPr>
            <a:r>
              <a:rPr lang="en-GB" dirty="0"/>
              <a:t>Instant messaging marketing is a strategy where businesses use real-time messaging apps like WhatsApp, Facebook Messenger, Telegram, and WeChat to communicate directly with customers, promote products, and provide support. It’s fast, personal, and highly engaging.</a:t>
            </a:r>
          </a:p>
          <a:p>
            <a:pPr marL="0" indent="0">
              <a:buNone/>
            </a:pPr>
            <a:endParaRPr lang="en-GB" dirty="0"/>
          </a:p>
          <a:p>
            <a:pPr marL="0" indent="0">
              <a:buNone/>
            </a:pPr>
            <a:r>
              <a:rPr lang="en-GB" dirty="0"/>
              <a:t>Why It Works</a:t>
            </a:r>
          </a:p>
          <a:p>
            <a:pPr marL="0" indent="0">
              <a:buNone/>
            </a:pPr>
            <a:r>
              <a:rPr lang="en-GB" dirty="0"/>
              <a:t>• 	High engagement: SMS has a 98% open rate—far higher than email or push notifications</a:t>
            </a:r>
          </a:p>
          <a:p>
            <a:pPr marL="0" indent="0">
              <a:buNone/>
            </a:pPr>
            <a:r>
              <a:rPr lang="en-GB" dirty="0"/>
              <a:t>• 	Real-time communication: Customers get instant responses, improving satisfaction</a:t>
            </a:r>
          </a:p>
          <a:p>
            <a:pPr marL="0" indent="0">
              <a:buNone/>
            </a:pPr>
            <a:r>
              <a:rPr lang="en-GB" dirty="0"/>
              <a:t>• 	Personalized experience: Brands can tailor messages based on user </a:t>
            </a:r>
            <a:r>
              <a:rPr lang="en-GB" dirty="0" err="1"/>
              <a:t>behavior</a:t>
            </a:r>
            <a:r>
              <a:rPr lang="en-GB" dirty="0"/>
              <a:t> or preferences</a:t>
            </a:r>
          </a:p>
          <a:p>
            <a:pPr marL="0" indent="0">
              <a:buNone/>
            </a:pPr>
            <a:r>
              <a:rPr lang="en-GB" dirty="0"/>
              <a:t>• 	Automation: Chatbots can handle FAQs, bookings, and product recommendations</a:t>
            </a:r>
          </a:p>
          <a:p>
            <a:pPr marL="0" indent="0">
              <a:buNone/>
            </a:pPr>
            <a:r>
              <a:rPr lang="en-GB" dirty="0"/>
              <a:t>• 	Convenience: Customers don’t need to download new apps—they already use these platforms daily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524" y="72478"/>
            <a:ext cx="6564284" cy="353862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9360" y="3744106"/>
            <a:ext cx="4977471" cy="2912612"/>
          </a:xfrm>
          <a:prstGeom prst="rect">
            <a:avLst/>
          </a:prstGeom>
        </p:spPr>
      </p:pic>
    </p:spTree>
    <p:extLst>
      <p:ext uri="{BB962C8B-B14F-4D97-AF65-F5344CB8AC3E}">
        <p14:creationId xmlns:p14="http://schemas.microsoft.com/office/powerpoint/2010/main" val="564570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0DA2F2-A105-4C8A-9115-73802E6FC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1B5CBDF-A2C6-4862-A096-2D7D9D287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gradFill flip="none" rotWithShape="1">
            <a:gsLst>
              <a:gs pos="10000">
                <a:schemeClr val="bg2">
                  <a:lumMod val="60000"/>
                  <a:lumOff val="40000"/>
                  <a:alpha val="20000"/>
                </a:schemeClr>
              </a:gs>
              <a:gs pos="70000">
                <a:schemeClr val="bg2">
                  <a:alpha val="10000"/>
                </a:schemeClr>
              </a:gs>
              <a:gs pos="0">
                <a:schemeClr val="bg2">
                  <a:lumMod val="40000"/>
                  <a:lumOff val="60000"/>
                  <a:alpha val="3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14C7473D-9E4B-4DB8-9EB0-359033F37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6873046" cy="6858002"/>
          </a:xfrm>
          <a:custGeom>
            <a:avLst/>
            <a:gdLst>
              <a:gd name="connsiteX0" fmla="*/ 6621081 w 6873046"/>
              <a:gd name="connsiteY0" fmla="*/ 6858002 h 6858002"/>
              <a:gd name="connsiteX1" fmla="*/ 4347889 w 6873046"/>
              <a:gd name="connsiteY1" fmla="*/ 6858002 h 6858002"/>
              <a:gd name="connsiteX2" fmla="*/ 2008047 w 6873046"/>
              <a:gd name="connsiteY2" fmla="*/ 6858002 h 6858002"/>
              <a:gd name="connsiteX3" fmla="*/ 784557 w 6873046"/>
              <a:gd name="connsiteY3" fmla="*/ 6858002 h 6858002"/>
              <a:gd name="connsiteX4" fmla="*/ 784557 w 6873046"/>
              <a:gd name="connsiteY4" fmla="*/ 6858000 h 6858002"/>
              <a:gd name="connsiteX5" fmla="*/ 0 w 6873046"/>
              <a:gd name="connsiteY5" fmla="*/ 6858000 h 6858002"/>
              <a:gd name="connsiteX6" fmla="*/ 0 w 6873046"/>
              <a:gd name="connsiteY6" fmla="*/ 0 h 6858002"/>
              <a:gd name="connsiteX7" fmla="*/ 784557 w 6873046"/>
              <a:gd name="connsiteY7" fmla="*/ 0 h 6858002"/>
              <a:gd name="connsiteX8" fmla="*/ 3070301 w 6873046"/>
              <a:gd name="connsiteY8" fmla="*/ 0 h 6858002"/>
              <a:gd name="connsiteX9" fmla="*/ 4347889 w 6873046"/>
              <a:gd name="connsiteY9" fmla="*/ 0 h 6858002"/>
              <a:gd name="connsiteX10" fmla="*/ 4347889 w 6873046"/>
              <a:gd name="connsiteY10" fmla="*/ 3 h 6858002"/>
              <a:gd name="connsiteX11" fmla="*/ 6626656 w 6873046"/>
              <a:gd name="connsiteY11" fmla="*/ 3 h 6858002"/>
              <a:gd name="connsiteX12" fmla="*/ 6626656 w 6873046"/>
              <a:gd name="connsiteY12" fmla="*/ 4 h 6858002"/>
              <a:gd name="connsiteX13" fmla="*/ 6619903 w 6873046"/>
              <a:gd name="connsiteY13" fmla="*/ 4 h 6858002"/>
              <a:gd name="connsiteX14" fmla="*/ 6625786 w 6873046"/>
              <a:gd name="connsiteY14" fmla="*/ 40466 h 6858002"/>
              <a:gd name="connsiteX15" fmla="*/ 6643100 w 6873046"/>
              <a:gd name="connsiteY15" fmla="*/ 159110 h 6858002"/>
              <a:gd name="connsiteX16" fmla="*/ 6655202 w 6873046"/>
              <a:gd name="connsiteY16" fmla="*/ 245521 h 6858002"/>
              <a:gd name="connsiteX17" fmla="*/ 6667977 w 6873046"/>
              <a:gd name="connsiteY17" fmla="*/ 348391 h 6858002"/>
              <a:gd name="connsiteX18" fmla="*/ 6683273 w 6873046"/>
              <a:gd name="connsiteY18" fmla="*/ 470463 h 6858002"/>
              <a:gd name="connsiteX19" fmla="*/ 6699410 w 6873046"/>
              <a:gd name="connsiteY19" fmla="*/ 605566 h 6858002"/>
              <a:gd name="connsiteX20" fmla="*/ 6716387 w 6873046"/>
              <a:gd name="connsiteY20" fmla="*/ 757813 h 6858002"/>
              <a:gd name="connsiteX21" fmla="*/ 6734372 w 6873046"/>
              <a:gd name="connsiteY21" fmla="*/ 923777 h 6858002"/>
              <a:gd name="connsiteX22" fmla="*/ 6752358 w 6873046"/>
              <a:gd name="connsiteY22" fmla="*/ 1104142 h 6858002"/>
              <a:gd name="connsiteX23" fmla="*/ 6770679 w 6873046"/>
              <a:gd name="connsiteY23" fmla="*/ 1296166 h 6858002"/>
              <a:gd name="connsiteX24" fmla="*/ 6787656 w 6873046"/>
              <a:gd name="connsiteY24" fmla="*/ 1503278 h 6858002"/>
              <a:gd name="connsiteX25" fmla="*/ 6803961 w 6873046"/>
              <a:gd name="connsiteY25" fmla="*/ 1719991 h 6858002"/>
              <a:gd name="connsiteX26" fmla="*/ 6818753 w 6873046"/>
              <a:gd name="connsiteY26" fmla="*/ 1949048 h 6858002"/>
              <a:gd name="connsiteX27" fmla="*/ 6832872 w 6873046"/>
              <a:gd name="connsiteY27" fmla="*/ 2187706 h 6858002"/>
              <a:gd name="connsiteX28" fmla="*/ 6846152 w 6873046"/>
              <a:gd name="connsiteY28" fmla="*/ 2436652 h 6858002"/>
              <a:gd name="connsiteX29" fmla="*/ 6850858 w 6873046"/>
              <a:gd name="connsiteY29" fmla="*/ 2564211 h 6858002"/>
              <a:gd name="connsiteX30" fmla="*/ 6856069 w 6873046"/>
              <a:gd name="connsiteY30" fmla="*/ 2694512 h 6858002"/>
              <a:gd name="connsiteX31" fmla="*/ 6860943 w 6873046"/>
              <a:gd name="connsiteY31" fmla="*/ 2826871 h 6858002"/>
              <a:gd name="connsiteX32" fmla="*/ 6864137 w 6873046"/>
              <a:gd name="connsiteY32" fmla="*/ 2959917 h 6858002"/>
              <a:gd name="connsiteX33" fmla="*/ 6866995 w 6873046"/>
              <a:gd name="connsiteY33" fmla="*/ 3095705 h 6858002"/>
              <a:gd name="connsiteX34" fmla="*/ 6870020 w 6873046"/>
              <a:gd name="connsiteY34" fmla="*/ 3232865 h 6858002"/>
              <a:gd name="connsiteX35" fmla="*/ 6872037 w 6873046"/>
              <a:gd name="connsiteY35" fmla="*/ 3372768 h 6858002"/>
              <a:gd name="connsiteX36" fmla="*/ 6872037 w 6873046"/>
              <a:gd name="connsiteY36" fmla="*/ 3514043 h 6858002"/>
              <a:gd name="connsiteX37" fmla="*/ 6873046 w 6873046"/>
              <a:gd name="connsiteY37" fmla="*/ 3656689 h 6858002"/>
              <a:gd name="connsiteX38" fmla="*/ 6872037 w 6873046"/>
              <a:gd name="connsiteY38" fmla="*/ 3800707 h 6858002"/>
              <a:gd name="connsiteX39" fmla="*/ 6870020 w 6873046"/>
              <a:gd name="connsiteY39" fmla="*/ 3946783 h 6858002"/>
              <a:gd name="connsiteX40" fmla="*/ 6868171 w 6873046"/>
              <a:gd name="connsiteY40" fmla="*/ 4092858 h 6858002"/>
              <a:gd name="connsiteX41" fmla="*/ 6864137 w 6873046"/>
              <a:gd name="connsiteY41" fmla="*/ 4240991 h 6858002"/>
              <a:gd name="connsiteX42" fmla="*/ 6859935 w 6873046"/>
              <a:gd name="connsiteY42" fmla="*/ 4390495 h 6858002"/>
              <a:gd name="connsiteX43" fmla="*/ 6855060 w 6873046"/>
              <a:gd name="connsiteY43" fmla="*/ 4540000 h 6858002"/>
              <a:gd name="connsiteX44" fmla="*/ 6848169 w 6873046"/>
              <a:gd name="connsiteY44" fmla="*/ 4690876 h 6858002"/>
              <a:gd name="connsiteX45" fmla="*/ 6839932 w 6873046"/>
              <a:gd name="connsiteY45" fmla="*/ 4843123 h 6858002"/>
              <a:gd name="connsiteX46" fmla="*/ 6832032 w 6873046"/>
              <a:gd name="connsiteY46" fmla="*/ 4996057 h 6858002"/>
              <a:gd name="connsiteX47" fmla="*/ 6821947 w 6873046"/>
              <a:gd name="connsiteY47" fmla="*/ 5148990 h 6858002"/>
              <a:gd name="connsiteX48" fmla="*/ 6809844 w 6873046"/>
              <a:gd name="connsiteY48" fmla="*/ 5303981 h 6858002"/>
              <a:gd name="connsiteX49" fmla="*/ 6797742 w 6873046"/>
              <a:gd name="connsiteY49" fmla="*/ 5456914 h 6858002"/>
              <a:gd name="connsiteX50" fmla="*/ 6783790 w 6873046"/>
              <a:gd name="connsiteY50" fmla="*/ 5612591 h 6858002"/>
              <a:gd name="connsiteX51" fmla="*/ 6768494 w 6873046"/>
              <a:gd name="connsiteY51" fmla="*/ 5768953 h 6858002"/>
              <a:gd name="connsiteX52" fmla="*/ 6752358 w 6873046"/>
              <a:gd name="connsiteY52" fmla="*/ 5923258 h 6858002"/>
              <a:gd name="connsiteX53" fmla="*/ 6733532 w 6873046"/>
              <a:gd name="connsiteY53" fmla="*/ 6079621 h 6858002"/>
              <a:gd name="connsiteX54" fmla="*/ 6713361 w 6873046"/>
              <a:gd name="connsiteY54" fmla="*/ 6235297 h 6858002"/>
              <a:gd name="connsiteX55" fmla="*/ 6693358 w 6873046"/>
              <a:gd name="connsiteY55" fmla="*/ 6391660 h 6858002"/>
              <a:gd name="connsiteX56" fmla="*/ 6669994 w 6873046"/>
              <a:gd name="connsiteY56" fmla="*/ 6547336 h 6858002"/>
              <a:gd name="connsiteX57" fmla="*/ 6646125 w 6873046"/>
              <a:gd name="connsiteY57" fmla="*/ 670232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873046" h="6858002">
                <a:moveTo>
                  <a:pt x="6621081" y="6858002"/>
                </a:moveTo>
                <a:lnTo>
                  <a:pt x="4347889" y="6858002"/>
                </a:lnTo>
                <a:lnTo>
                  <a:pt x="2008047" y="6858002"/>
                </a:lnTo>
                <a:lnTo>
                  <a:pt x="784557" y="6858002"/>
                </a:lnTo>
                <a:lnTo>
                  <a:pt x="784557" y="6858000"/>
                </a:lnTo>
                <a:lnTo>
                  <a:pt x="0" y="6858000"/>
                </a:lnTo>
                <a:lnTo>
                  <a:pt x="0" y="0"/>
                </a:lnTo>
                <a:lnTo>
                  <a:pt x="784557" y="0"/>
                </a:lnTo>
                <a:lnTo>
                  <a:pt x="3070301" y="0"/>
                </a:lnTo>
                <a:lnTo>
                  <a:pt x="4347889" y="0"/>
                </a:lnTo>
                <a:lnTo>
                  <a:pt x="4347889" y="3"/>
                </a:lnTo>
                <a:lnTo>
                  <a:pt x="6626656" y="3"/>
                </a:lnTo>
                <a:lnTo>
                  <a:pt x="6626656" y="4"/>
                </a:lnTo>
                <a:lnTo>
                  <a:pt x="6619903" y="4"/>
                </a:lnTo>
                <a:lnTo>
                  <a:pt x="6625786" y="40466"/>
                </a:lnTo>
                <a:lnTo>
                  <a:pt x="6643100" y="159110"/>
                </a:lnTo>
                <a:lnTo>
                  <a:pt x="6655202" y="245521"/>
                </a:lnTo>
                <a:lnTo>
                  <a:pt x="6667977" y="348391"/>
                </a:lnTo>
                <a:lnTo>
                  <a:pt x="6683273" y="470463"/>
                </a:lnTo>
                <a:lnTo>
                  <a:pt x="6699410" y="605566"/>
                </a:lnTo>
                <a:lnTo>
                  <a:pt x="6716387" y="757813"/>
                </a:lnTo>
                <a:lnTo>
                  <a:pt x="6734372" y="923777"/>
                </a:lnTo>
                <a:lnTo>
                  <a:pt x="6752358" y="1104142"/>
                </a:lnTo>
                <a:lnTo>
                  <a:pt x="6770679" y="1296166"/>
                </a:lnTo>
                <a:lnTo>
                  <a:pt x="6787656" y="1503278"/>
                </a:lnTo>
                <a:lnTo>
                  <a:pt x="6803961" y="1719991"/>
                </a:lnTo>
                <a:lnTo>
                  <a:pt x="6818753" y="1949048"/>
                </a:lnTo>
                <a:lnTo>
                  <a:pt x="6832872" y="2187706"/>
                </a:lnTo>
                <a:lnTo>
                  <a:pt x="6846152" y="2436652"/>
                </a:lnTo>
                <a:lnTo>
                  <a:pt x="6850858" y="2564211"/>
                </a:lnTo>
                <a:lnTo>
                  <a:pt x="6856069" y="2694512"/>
                </a:lnTo>
                <a:lnTo>
                  <a:pt x="6860943" y="2826871"/>
                </a:lnTo>
                <a:lnTo>
                  <a:pt x="6864137" y="2959917"/>
                </a:lnTo>
                <a:lnTo>
                  <a:pt x="6866995" y="3095705"/>
                </a:lnTo>
                <a:lnTo>
                  <a:pt x="6870020" y="3232865"/>
                </a:lnTo>
                <a:lnTo>
                  <a:pt x="6872037" y="3372768"/>
                </a:lnTo>
                <a:lnTo>
                  <a:pt x="6872037" y="3514043"/>
                </a:lnTo>
                <a:lnTo>
                  <a:pt x="6873046" y="3656689"/>
                </a:lnTo>
                <a:lnTo>
                  <a:pt x="6872037" y="3800707"/>
                </a:lnTo>
                <a:lnTo>
                  <a:pt x="6870020" y="3946783"/>
                </a:lnTo>
                <a:lnTo>
                  <a:pt x="6868171" y="4092858"/>
                </a:lnTo>
                <a:lnTo>
                  <a:pt x="6864137" y="4240991"/>
                </a:lnTo>
                <a:lnTo>
                  <a:pt x="6859935" y="4390495"/>
                </a:lnTo>
                <a:lnTo>
                  <a:pt x="6855060" y="4540000"/>
                </a:lnTo>
                <a:lnTo>
                  <a:pt x="6848169" y="4690876"/>
                </a:lnTo>
                <a:lnTo>
                  <a:pt x="6839932" y="4843123"/>
                </a:lnTo>
                <a:lnTo>
                  <a:pt x="6832032" y="4996057"/>
                </a:lnTo>
                <a:lnTo>
                  <a:pt x="6821947" y="5148990"/>
                </a:lnTo>
                <a:lnTo>
                  <a:pt x="6809844" y="5303981"/>
                </a:lnTo>
                <a:lnTo>
                  <a:pt x="6797742" y="5456914"/>
                </a:lnTo>
                <a:lnTo>
                  <a:pt x="6783790" y="5612591"/>
                </a:lnTo>
                <a:lnTo>
                  <a:pt x="6768494" y="5768953"/>
                </a:lnTo>
                <a:lnTo>
                  <a:pt x="6752358" y="5923258"/>
                </a:lnTo>
                <a:lnTo>
                  <a:pt x="6733532" y="6079621"/>
                </a:lnTo>
                <a:lnTo>
                  <a:pt x="6713361" y="6235297"/>
                </a:lnTo>
                <a:lnTo>
                  <a:pt x="6693358" y="6391660"/>
                </a:lnTo>
                <a:lnTo>
                  <a:pt x="6669994" y="6547336"/>
                </a:lnTo>
                <a:lnTo>
                  <a:pt x="6646125" y="6702327"/>
                </a:lnTo>
                <a:close/>
              </a:path>
            </a:pathLst>
          </a:custGeom>
          <a:ln w="44450">
            <a:gradFill>
              <a:gsLst>
                <a:gs pos="5000">
                  <a:schemeClr val="bg2">
                    <a:alpha val="65000"/>
                  </a:schemeClr>
                </a:gs>
                <a:gs pos="98000">
                  <a:schemeClr val="bg2">
                    <a:lumMod val="75000"/>
                    <a:alpha val="55000"/>
                  </a:schemeClr>
                </a:gs>
              </a:gsLst>
              <a:lin ang="5400000" scaled="1"/>
            </a:gradFill>
          </a:ln>
          <a:effectLst>
            <a:outerShdw blurRad="50800" dist="25400" dir="10800000" algn="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33643-79B0-BC01-BA4A-A52CB86C7F84}"/>
              </a:ext>
            </a:extLst>
          </p:cNvPr>
          <p:cNvSpPr>
            <a:spLocks noGrp="1"/>
          </p:cNvSpPr>
          <p:nvPr>
            <p:ph type="title"/>
          </p:nvPr>
        </p:nvSpPr>
        <p:spPr>
          <a:xfrm>
            <a:off x="662112" y="995517"/>
            <a:ext cx="5568089" cy="4795684"/>
          </a:xfrm>
        </p:spPr>
        <p:txBody>
          <a:bodyPr>
            <a:normAutofit/>
          </a:bodyPr>
          <a:lstStyle/>
          <a:p>
            <a:r>
              <a:rPr lang="en-GB" sz="5400"/>
              <a:t>Content marketing</a:t>
            </a:r>
          </a:p>
        </p:txBody>
      </p:sp>
      <p:sp>
        <p:nvSpPr>
          <p:cNvPr id="3" name="Content Placeholder 2">
            <a:extLst>
              <a:ext uri="{FF2B5EF4-FFF2-40B4-BE49-F238E27FC236}">
                <a16:creationId xmlns:a16="http://schemas.microsoft.com/office/drawing/2014/main" id="{2EB169BB-37E7-BC7F-6FC5-8279A652DED6}"/>
              </a:ext>
            </a:extLst>
          </p:cNvPr>
          <p:cNvSpPr>
            <a:spLocks noGrp="1"/>
          </p:cNvSpPr>
          <p:nvPr>
            <p:ph idx="1"/>
          </p:nvPr>
        </p:nvSpPr>
        <p:spPr>
          <a:xfrm>
            <a:off x="7194782" y="995517"/>
            <a:ext cx="4353751" cy="4795684"/>
          </a:xfrm>
        </p:spPr>
        <p:txBody>
          <a:bodyPr>
            <a:normAutofit/>
          </a:bodyPr>
          <a:lstStyle/>
          <a:p>
            <a:pPr marL="0" indent="0">
              <a:buNone/>
            </a:pPr>
            <a:r>
              <a:rPr lang="en-GB" sz="1800" b="0" i="0" dirty="0">
                <a:effectLst/>
                <a:latin typeface="Lexend Deca"/>
              </a:rPr>
              <a:t>Content marketing is the process of planning, creating, distributing, sharing, and publishing content via channels such as social media, blogs, websites, podcasts, apps, press releases, print publications, and more. The goal is to reach your target audience and increase brand awareness, sales, engagement, and loyalty</a:t>
            </a:r>
          </a:p>
          <a:p>
            <a:pPr marL="0" indent="0">
              <a:buNone/>
            </a:pPr>
            <a:endParaRPr lang="en-GB" sz="1800" dirty="0">
              <a:effectLst/>
              <a:latin typeface="Lexend Deca"/>
            </a:endParaRPr>
          </a:p>
          <a:p>
            <a:pPr marL="0" indent="0">
              <a:buNone/>
            </a:pPr>
            <a:r>
              <a:rPr lang="en-GB" sz="1800" dirty="0"/>
              <a:t>https://youtu.be/TkskQD1Lt4A</a:t>
            </a:r>
          </a:p>
        </p:txBody>
      </p:sp>
    </p:spTree>
    <p:extLst>
      <p:ext uri="{BB962C8B-B14F-4D97-AF65-F5344CB8AC3E}">
        <p14:creationId xmlns:p14="http://schemas.microsoft.com/office/powerpoint/2010/main" val="74563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Graph">
            <a:extLst>
              <a:ext uri="{FF2B5EF4-FFF2-40B4-BE49-F238E27FC236}">
                <a16:creationId xmlns:a16="http://schemas.microsoft.com/office/drawing/2014/main" id="{63F8864F-4043-8BAD-9C08-533CFF5280FC}"/>
              </a:ext>
            </a:extLst>
          </p:cNvPr>
          <p:cNvPicPr>
            <a:picLocks noChangeAspect="1"/>
          </p:cNvPicPr>
          <p:nvPr/>
        </p:nvPicPr>
        <p:blipFill rotWithShape="1">
          <a:blip r:embed="rId3">
            <a:duotone>
              <a:prstClr val="black"/>
              <a:schemeClr val="bg1">
                <a:tint val="45000"/>
                <a:satMod val="400000"/>
              </a:schemeClr>
            </a:duotone>
            <a:alphaModFix amt="25000"/>
          </a:blip>
          <a:srcRect t="3981" b="6019"/>
          <a:stretch/>
        </p:blipFill>
        <p:spPr>
          <a:xfrm>
            <a:off x="20" y="10"/>
            <a:ext cx="12191980" cy="6857990"/>
          </a:xfrm>
          <a:prstGeom prst="rect">
            <a:avLst/>
          </a:prstGeom>
        </p:spPr>
      </p:pic>
      <p:sp>
        <p:nvSpPr>
          <p:cNvPr id="2" name="Title 1">
            <a:extLst>
              <a:ext uri="{FF2B5EF4-FFF2-40B4-BE49-F238E27FC236}">
                <a16:creationId xmlns:a16="http://schemas.microsoft.com/office/drawing/2014/main" id="{3E0A053D-1293-2F39-F326-E0D11E8F89D9}"/>
              </a:ext>
            </a:extLst>
          </p:cNvPr>
          <p:cNvSpPr>
            <a:spLocks noGrp="1"/>
          </p:cNvSpPr>
          <p:nvPr>
            <p:ph type="title"/>
          </p:nvPr>
        </p:nvSpPr>
        <p:spPr>
          <a:xfrm>
            <a:off x="385306" y="420921"/>
            <a:ext cx="11572155" cy="4614542"/>
          </a:xfrm>
        </p:spPr>
        <p:txBody>
          <a:bodyPr vert="horz" lIns="91440" tIns="45720" rIns="91440" bIns="45720" rtlCol="0" anchor="b">
            <a:normAutofit/>
          </a:bodyPr>
          <a:lstStyle/>
          <a:p>
            <a:pPr algn="ctr"/>
            <a:r>
              <a:rPr lang="en-GB" sz="4800" dirty="0">
                <a:effectLst>
                  <a:glow rad="38100">
                    <a:schemeClr val="bg1">
                      <a:lumMod val="65000"/>
                      <a:lumOff val="35000"/>
                      <a:alpha val="50000"/>
                    </a:schemeClr>
                  </a:glow>
                  <a:outerShdw blurRad="28575" dist="31750" dir="13200000" algn="tl" rotWithShape="0">
                    <a:srgbClr val="000000">
                      <a:alpha val="25000"/>
                    </a:srgbClr>
                  </a:outerShdw>
                </a:effectLst>
              </a:rPr>
              <a:t>81% </a:t>
            </a:r>
            <a: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t>of marketers report that content marketing is central to their business strategy</a:t>
            </a: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t>• 	Over 4 in 5 companies (roughly 82%) use content marketing in some form</a:t>
            </a: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t>• 	54.5% of businesses plan to increase their content marketing budgets in 2025</a:t>
            </a: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t>• 	79% of “very successful” companies allocate more than 10% of their marketing budget to content</a:t>
            </a: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b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br>
            <a:r>
              <a:rPr lang="en-GB" sz="2000" dirty="0">
                <a:effectLst>
                  <a:glow rad="38100">
                    <a:schemeClr val="bg1">
                      <a:lumMod val="65000"/>
                      <a:lumOff val="35000"/>
                      <a:alpha val="50000"/>
                    </a:schemeClr>
                  </a:glow>
                  <a:outerShdw blurRad="28575" dist="31750" dir="13200000" algn="tl" rotWithShape="0">
                    <a:srgbClr val="000000">
                      <a:alpha val="25000"/>
                    </a:srgbClr>
                  </a:outerShdw>
                </a:effectLst>
              </a:rPr>
              <a:t>• 	68% of businesses using AI in content marketing report higher ROI</a:t>
            </a:r>
            <a:endParaRPr lang="en-US" sz="2000" dirty="0">
              <a:effectLst>
                <a:glow rad="38100">
                  <a:schemeClr val="bg1">
                    <a:lumMod val="65000"/>
                    <a:lumOff val="35000"/>
                    <a:alpha val="50000"/>
                  </a:schemeClr>
                </a:glow>
                <a:outerShdw blurRad="28575" dist="31750" dir="13200000" algn="tl" rotWithShape="0">
                  <a:srgbClr val="000000">
                    <a:alpha val="25000"/>
                  </a:srgbClr>
                </a:outerShdw>
              </a:effectLst>
            </a:endParaRPr>
          </a:p>
        </p:txBody>
      </p:sp>
    </p:spTree>
    <p:extLst>
      <p:ext uri="{BB962C8B-B14F-4D97-AF65-F5344CB8AC3E}">
        <p14:creationId xmlns:p14="http://schemas.microsoft.com/office/powerpoint/2010/main" val="1164097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7E90A-7604-3AE8-6935-DA76455CF7C5}"/>
              </a:ext>
            </a:extLst>
          </p:cNvPr>
          <p:cNvSpPr>
            <a:spLocks noGrp="1"/>
          </p:cNvSpPr>
          <p:nvPr>
            <p:ph type="title"/>
          </p:nvPr>
        </p:nvSpPr>
        <p:spPr>
          <a:xfrm>
            <a:off x="4303643" y="609600"/>
            <a:ext cx="6743767" cy="1905000"/>
          </a:xfrm>
        </p:spPr>
        <p:txBody>
          <a:bodyPr>
            <a:normAutofit/>
          </a:bodyPr>
          <a:lstStyle/>
          <a:p>
            <a:r>
              <a:rPr lang="en-GB" dirty="0"/>
              <a:t>Content Marketing is valuable because it:</a:t>
            </a:r>
          </a:p>
        </p:txBody>
      </p:sp>
      <p:pic>
        <p:nvPicPr>
          <p:cNvPr id="5" name="Picture 4" descr="Large skydiving group mid-air">
            <a:extLst>
              <a:ext uri="{FF2B5EF4-FFF2-40B4-BE49-F238E27FC236}">
                <a16:creationId xmlns:a16="http://schemas.microsoft.com/office/drawing/2014/main" id="{42CDD373-D795-F2F6-3259-F06EA36DE4F5}"/>
              </a:ext>
            </a:extLst>
          </p:cNvPr>
          <p:cNvPicPr>
            <a:picLocks noChangeAspect="1"/>
          </p:cNvPicPr>
          <p:nvPr/>
        </p:nvPicPr>
        <p:blipFill rotWithShape="1">
          <a:blip r:embed="rId3"/>
          <a:srcRect l="33714" r="32546"/>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2D6FB7DF-7715-64ED-0427-655B24F5F0BF}"/>
              </a:ext>
            </a:extLst>
          </p:cNvPr>
          <p:cNvSpPr>
            <a:spLocks noGrp="1"/>
          </p:cNvSpPr>
          <p:nvPr>
            <p:ph idx="1"/>
          </p:nvPr>
        </p:nvSpPr>
        <p:spPr>
          <a:xfrm>
            <a:off x="4303643" y="2666999"/>
            <a:ext cx="7046844" cy="3415749"/>
          </a:xfrm>
        </p:spPr>
        <p:txBody>
          <a:bodyPr>
            <a:normAutofit/>
          </a:bodyPr>
          <a:lstStyle/>
          <a:p>
            <a:pPr marL="0" indent="0" fontAlgn="base">
              <a:lnSpc>
                <a:spcPct val="90000"/>
              </a:lnSpc>
              <a:buNone/>
            </a:pPr>
            <a:endParaRPr lang="en-GB" sz="1700" b="0" i="0" dirty="0">
              <a:effectLst/>
              <a:latin typeface="Lexend Deca"/>
            </a:endParaRPr>
          </a:p>
          <a:p>
            <a:pPr fontAlgn="base">
              <a:lnSpc>
                <a:spcPct val="90000"/>
              </a:lnSpc>
              <a:buFont typeface="Arial" panose="020B0604020202020204" pitchFamily="34" charset="0"/>
              <a:buChar char="•"/>
            </a:pPr>
            <a:r>
              <a:rPr lang="en-GB" sz="1700" b="0" i="0" dirty="0">
                <a:effectLst/>
                <a:latin typeface="inherit"/>
              </a:rPr>
              <a:t>Educates your leads and prospects about the products and services you offer. According to 2023 HubSpot research, </a:t>
            </a:r>
            <a:r>
              <a:rPr lang="en-GB" sz="1700" b="1" i="0" dirty="0">
                <a:effectLst/>
                <a:latin typeface="inherit"/>
                <a:hlinkClick r:id="rId4">
                  <a:extLst>
                    <a:ext uri="{A12FA001-AC4F-418D-AE19-62706E023703}">
                      <ahyp:hlinkClr xmlns:ahyp="http://schemas.microsoft.com/office/drawing/2018/hyperlinkcolor" val="tx"/>
                    </a:ext>
                  </a:extLst>
                </a:hlinkClick>
              </a:rPr>
              <a:t>29%</a:t>
            </a:r>
            <a:r>
              <a:rPr lang="en-GB" sz="1700" b="0" i="0" dirty="0">
                <a:effectLst/>
                <a:latin typeface="inherit"/>
              </a:rPr>
              <a:t> of marketers use a blog or website for lead attraction and conversion.</a:t>
            </a:r>
          </a:p>
          <a:p>
            <a:pPr fontAlgn="base">
              <a:lnSpc>
                <a:spcPct val="90000"/>
              </a:lnSpc>
              <a:buFont typeface="Arial" panose="020B0604020202020204" pitchFamily="34" charset="0"/>
              <a:buChar char="•"/>
            </a:pPr>
            <a:r>
              <a:rPr lang="en-GB" sz="1700" b="0" i="0" dirty="0">
                <a:effectLst/>
                <a:latin typeface="inherit"/>
              </a:rPr>
              <a:t>Boosts conversions.</a:t>
            </a:r>
          </a:p>
          <a:p>
            <a:pPr fontAlgn="base">
              <a:lnSpc>
                <a:spcPct val="90000"/>
              </a:lnSpc>
              <a:buFont typeface="Arial" panose="020B0604020202020204" pitchFamily="34" charset="0"/>
              <a:buChar char="•"/>
            </a:pPr>
            <a:r>
              <a:rPr lang="en-GB" sz="1700" b="0" i="0" dirty="0">
                <a:effectLst/>
                <a:latin typeface="inherit"/>
              </a:rPr>
              <a:t>Builds relationships between your customers and business that result in increased loyalty, and </a:t>
            </a:r>
            <a:r>
              <a:rPr lang="en-GB" sz="1700" b="1" i="0" dirty="0">
                <a:effectLst/>
                <a:latin typeface="inherit"/>
                <a:hlinkClick r:id="rId5">
                  <a:extLst>
                    <a:ext uri="{A12FA001-AC4F-418D-AE19-62706E023703}">
                      <ahyp:hlinkClr xmlns:ahyp="http://schemas.microsoft.com/office/drawing/2018/hyperlinkcolor" val="tx"/>
                    </a:ext>
                  </a:extLst>
                </a:hlinkClick>
              </a:rPr>
              <a:t>30%</a:t>
            </a:r>
            <a:r>
              <a:rPr lang="en-GB" sz="1700" b="0" i="0" dirty="0">
                <a:effectLst/>
                <a:latin typeface="inherit"/>
              </a:rPr>
              <a:t> of marketers are creating content that reflects brand values.</a:t>
            </a:r>
          </a:p>
          <a:p>
            <a:pPr fontAlgn="base">
              <a:lnSpc>
                <a:spcPct val="90000"/>
              </a:lnSpc>
              <a:buFont typeface="Arial" panose="020B0604020202020204" pitchFamily="34" charset="0"/>
              <a:buChar char="•"/>
            </a:pPr>
            <a:r>
              <a:rPr lang="en-GB" sz="1700" b="0" i="0" dirty="0">
                <a:effectLst/>
                <a:latin typeface="inherit"/>
              </a:rPr>
              <a:t>Shows your audience how your products and services solve their challenges</a:t>
            </a:r>
          </a:p>
          <a:p>
            <a:pPr fontAlgn="base">
              <a:lnSpc>
                <a:spcPct val="90000"/>
              </a:lnSpc>
              <a:buFont typeface="Arial" panose="020B0604020202020204" pitchFamily="34" charset="0"/>
              <a:buChar char="•"/>
            </a:pPr>
            <a:r>
              <a:rPr lang="en-GB" sz="1700" b="0" i="0" dirty="0">
                <a:effectLst/>
                <a:latin typeface="inherit"/>
              </a:rPr>
              <a:t>Creates a sense of community around your brand.</a:t>
            </a:r>
          </a:p>
          <a:p>
            <a:pPr marL="0" indent="0">
              <a:lnSpc>
                <a:spcPct val="90000"/>
              </a:lnSpc>
              <a:buNone/>
            </a:pPr>
            <a:endParaRPr lang="en-GB" sz="1700" dirty="0"/>
          </a:p>
        </p:txBody>
      </p:sp>
    </p:spTree>
    <p:extLst>
      <p:ext uri="{BB962C8B-B14F-4D97-AF65-F5344CB8AC3E}">
        <p14:creationId xmlns:p14="http://schemas.microsoft.com/office/powerpoint/2010/main" val="3231043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A group of icons on a white background&#10;&#10;Description automatically generated">
            <a:extLst>
              <a:ext uri="{FF2B5EF4-FFF2-40B4-BE49-F238E27FC236}">
                <a16:creationId xmlns:a16="http://schemas.microsoft.com/office/drawing/2014/main" id="{9F27C4AE-BF32-9F11-231F-7E95F1D2BF74}"/>
              </a:ext>
            </a:extLst>
          </p:cNvPr>
          <p:cNvPicPr>
            <a:picLocks noChangeAspect="1"/>
          </p:cNvPicPr>
          <p:nvPr/>
        </p:nvPicPr>
        <p:blipFill rotWithShape="1">
          <a:blip r:embed="rId3"/>
          <a:srcRect l="574" r="571" b="-3"/>
          <a:stretch/>
        </p:blipFill>
        <p:spPr>
          <a:xfrm>
            <a:off x="1860331" y="145562"/>
            <a:ext cx="8655269" cy="656687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327779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944AA-6FF9-5546-78BC-4172A4ADB883}"/>
              </a:ext>
            </a:extLst>
          </p:cNvPr>
          <p:cNvSpPr>
            <a:spLocks noGrp="1"/>
          </p:cNvSpPr>
          <p:nvPr>
            <p:ph type="title"/>
          </p:nvPr>
        </p:nvSpPr>
        <p:spPr>
          <a:xfrm>
            <a:off x="4303643" y="609600"/>
            <a:ext cx="6743767" cy="1905000"/>
          </a:xfrm>
        </p:spPr>
        <p:txBody>
          <a:bodyPr>
            <a:normAutofit/>
          </a:bodyPr>
          <a:lstStyle/>
          <a:p>
            <a:r>
              <a:rPr lang="en-GB" dirty="0"/>
              <a:t>Activity</a:t>
            </a:r>
          </a:p>
        </p:txBody>
      </p:sp>
      <p:pic>
        <p:nvPicPr>
          <p:cNvPr id="5" name="Picture 4" descr="Question mark on green pastel background">
            <a:extLst>
              <a:ext uri="{FF2B5EF4-FFF2-40B4-BE49-F238E27FC236}">
                <a16:creationId xmlns:a16="http://schemas.microsoft.com/office/drawing/2014/main" id="{DC6BC331-3C7C-856E-C42D-7A25DBBBDE05}"/>
              </a:ext>
            </a:extLst>
          </p:cNvPr>
          <p:cNvPicPr>
            <a:picLocks noChangeAspect="1"/>
          </p:cNvPicPr>
          <p:nvPr/>
        </p:nvPicPr>
        <p:blipFill rotWithShape="1">
          <a:blip r:embed="rId3"/>
          <a:srcRect l="50970" r="10978"/>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1B9A2161-0B1C-D7D3-3A61-56A817582BD2}"/>
              </a:ext>
            </a:extLst>
          </p:cNvPr>
          <p:cNvSpPr>
            <a:spLocks noGrp="1"/>
          </p:cNvSpPr>
          <p:nvPr>
            <p:ph idx="1"/>
          </p:nvPr>
        </p:nvSpPr>
        <p:spPr>
          <a:xfrm>
            <a:off x="4303643" y="2666999"/>
            <a:ext cx="7046844" cy="3415749"/>
          </a:xfrm>
        </p:spPr>
        <p:txBody>
          <a:bodyPr>
            <a:normAutofit/>
          </a:bodyPr>
          <a:lstStyle/>
          <a:p>
            <a:pPr marL="0" indent="0">
              <a:buNone/>
            </a:pPr>
            <a:r>
              <a:rPr lang="en-GB" dirty="0"/>
              <a:t>Discuss which of the types of content marketing you use and why you find them appealing/interesting?</a:t>
            </a:r>
          </a:p>
        </p:txBody>
      </p:sp>
    </p:spTree>
    <p:extLst>
      <p:ext uri="{BB962C8B-B14F-4D97-AF65-F5344CB8AC3E}">
        <p14:creationId xmlns:p14="http://schemas.microsoft.com/office/powerpoint/2010/main" val="2820937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black and white squares with text&#10;&#10;Description automatically generated">
            <a:extLst>
              <a:ext uri="{FF2B5EF4-FFF2-40B4-BE49-F238E27FC236}">
                <a16:creationId xmlns:a16="http://schemas.microsoft.com/office/drawing/2014/main" id="{8C6B196D-DE8D-888A-96F4-1AFA678A5C6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65904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0"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10C58BC-0080-C1FD-2DE1-AFA8150FB294}"/>
              </a:ext>
            </a:extLst>
          </p:cNvPr>
          <p:cNvPicPr>
            <a:picLocks noGrp="1" noChangeAspect="1"/>
          </p:cNvPicPr>
          <p:nvPr>
            <p:ph idx="1"/>
          </p:nvPr>
        </p:nvPicPr>
        <p:blipFill>
          <a:blip r:embed="rId3"/>
          <a:srcRect l="20622" t="31189" r="31030" b="21153"/>
          <a:stretch>
            <a:fillRect/>
          </a:stretch>
        </p:blipFill>
        <p:spPr>
          <a:xfrm>
            <a:off x="2589451" y="1103321"/>
            <a:ext cx="7036718" cy="4629978"/>
          </a:xfrm>
          <a:prstGeom prst="rect">
            <a:avLst/>
          </a:prstGeom>
        </p:spPr>
      </p:pic>
    </p:spTree>
    <p:extLst>
      <p:ext uri="{BB962C8B-B14F-4D97-AF65-F5344CB8AC3E}">
        <p14:creationId xmlns:p14="http://schemas.microsoft.com/office/powerpoint/2010/main" val="1507703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2F9FEF-E8B3-7BBE-6EAA-54C64DF27B1D}"/>
              </a:ext>
            </a:extLst>
          </p:cNvPr>
          <p:cNvSpPr>
            <a:spLocks noGrp="1"/>
          </p:cNvSpPr>
          <p:nvPr>
            <p:ph idx="1"/>
          </p:nvPr>
        </p:nvSpPr>
        <p:spPr>
          <a:xfrm>
            <a:off x="1141413" y="933189"/>
            <a:ext cx="9905998" cy="4858011"/>
          </a:xfrm>
        </p:spPr>
        <p:txBody>
          <a:bodyPr>
            <a:normAutofit/>
          </a:bodyPr>
          <a:lstStyle/>
          <a:p>
            <a:pPr marL="0" indent="0">
              <a:buNone/>
            </a:pPr>
            <a:r>
              <a:rPr lang="en-GB" dirty="0"/>
              <a:t>Key Principles for Maximum Impact</a:t>
            </a:r>
          </a:p>
          <a:p>
            <a:pPr marL="0" indent="0">
              <a:buNone/>
            </a:pPr>
            <a:r>
              <a:rPr lang="en-GB" dirty="0"/>
              <a:t>• 	Consistency beats intensity: Posting regularly—even if less often—outperforms sporadic bursts of content.</a:t>
            </a:r>
          </a:p>
          <a:p>
            <a:pPr marL="0" indent="0">
              <a:buNone/>
            </a:pPr>
            <a:r>
              <a:rPr lang="en-GB" dirty="0"/>
              <a:t>• 	Quality matters: Poor or rushed content can harm credibility, even if posted often.</a:t>
            </a:r>
          </a:p>
          <a:p>
            <a:pPr marL="0" indent="0">
              <a:buNone/>
            </a:pPr>
            <a:r>
              <a:rPr lang="en-GB" dirty="0"/>
              <a:t>• 	Audience </a:t>
            </a:r>
            <a:r>
              <a:rPr lang="en-GB" dirty="0" err="1"/>
              <a:t>behavior</a:t>
            </a:r>
            <a:r>
              <a:rPr lang="en-GB" dirty="0"/>
              <a:t>: Post when your audience is most active (e.g., UK engagement peaks midweek mornings).</a:t>
            </a:r>
          </a:p>
          <a:p>
            <a:pPr marL="0" indent="0">
              <a:buNone/>
            </a:pPr>
            <a:r>
              <a:rPr lang="en-GB" dirty="0"/>
              <a:t>• 	Algorithm preferences: Platforms reward consistent engagement but penalize spammy posting.</a:t>
            </a:r>
          </a:p>
          <a:p>
            <a:pPr marL="0" indent="0">
              <a:buNone/>
            </a:pPr>
            <a:r>
              <a:rPr lang="en-GB" dirty="0"/>
              <a:t>• 	Testing &amp; adapting: Track metrics (reach, clicks, shares) and adjust frequency to your audience’s response.</a:t>
            </a:r>
          </a:p>
        </p:txBody>
      </p:sp>
    </p:spTree>
    <p:extLst>
      <p:ext uri="{BB962C8B-B14F-4D97-AF65-F5344CB8AC3E}">
        <p14:creationId xmlns:p14="http://schemas.microsoft.com/office/powerpoint/2010/main" val="4286459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F2CE49-C21A-4443-8675-81065EA7F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69F5D-8424-D6DF-04A2-42EA43DD5CD3}"/>
              </a:ext>
            </a:extLst>
          </p:cNvPr>
          <p:cNvSpPr>
            <a:spLocks noGrp="1"/>
          </p:cNvSpPr>
          <p:nvPr>
            <p:ph type="title"/>
          </p:nvPr>
        </p:nvSpPr>
        <p:spPr>
          <a:xfrm>
            <a:off x="5309418" y="609600"/>
            <a:ext cx="6223821" cy="3642851"/>
          </a:xfrm>
        </p:spPr>
        <p:txBody>
          <a:bodyPr vert="horz" lIns="91440" tIns="45720" rIns="91440" bIns="45720" rtlCol="0" anchor="b">
            <a:normAutofit/>
          </a:bodyPr>
          <a:lstStyle/>
          <a:p>
            <a:pPr algn="ctr"/>
            <a:r>
              <a:rPr lang="en-US" sz="2000" dirty="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Activity</a:t>
            </a:r>
            <a:br>
              <a:rPr lang="en-US" sz="2000" dirty="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r>
              <a:rPr lang="en-US" sz="2000" dirty="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Create a calendar of content posting for 1 week for the LWC.</a:t>
            </a:r>
            <a:br>
              <a:rPr lang="en-US" sz="2000" dirty="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r>
              <a:rPr lang="en-US" sz="2000" dirty="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What type of posts would you include, which </a:t>
            </a:r>
            <a:r>
              <a:rPr lang="en-US" sz="2000" dirty="0" err="1">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chanells</a:t>
            </a:r>
            <a:r>
              <a:rPr lang="en-US" sz="2000" dirty="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 and how frequently would </a:t>
            </a:r>
            <a:r>
              <a:rPr lang="en-US" sz="200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you post?</a:t>
            </a:r>
            <a:endParaRPr lang="en-US" sz="2000" dirty="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endParaRPr>
          </a:p>
        </p:txBody>
      </p:sp>
      <p:sp>
        <p:nvSpPr>
          <p:cNvPr id="12" name="Rounded Rectangle 2">
            <a:extLst>
              <a:ext uri="{FF2B5EF4-FFF2-40B4-BE49-F238E27FC236}">
                <a16:creationId xmlns:a16="http://schemas.microsoft.com/office/drawing/2014/main" id="{33CC603E-E717-4079-AE0C-BCDC60E238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290" y="620720"/>
            <a:ext cx="4001315" cy="5597200"/>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alendar&#10;&#10;AI-generated content may be incorrect.">
            <a:extLst>
              <a:ext uri="{FF2B5EF4-FFF2-40B4-BE49-F238E27FC236}">
                <a16:creationId xmlns:a16="http://schemas.microsoft.com/office/drawing/2014/main" id="{8E93B00B-E124-544D-9BBD-8C38DEDFFB0C}"/>
              </a:ext>
            </a:extLst>
          </p:cNvPr>
          <p:cNvPicPr>
            <a:picLocks noGrp="1" noChangeAspect="1"/>
          </p:cNvPicPr>
          <p:nvPr>
            <p:ph idx="1"/>
          </p:nvPr>
        </p:nvPicPr>
        <p:blipFill>
          <a:blip r:embed="rId2"/>
          <a:stretch>
            <a:fillRect/>
          </a:stretch>
        </p:blipFill>
        <p:spPr>
          <a:xfrm>
            <a:off x="1142166" y="1146989"/>
            <a:ext cx="3033562" cy="4544662"/>
          </a:xfrm>
          <a:prstGeom prst="rect">
            <a:avLst/>
          </a:prstGeom>
        </p:spPr>
      </p:pic>
    </p:spTree>
    <p:extLst>
      <p:ext uri="{BB962C8B-B14F-4D97-AF65-F5344CB8AC3E}">
        <p14:creationId xmlns:p14="http://schemas.microsoft.com/office/powerpoint/2010/main" val="3289854750"/>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388</TotalTime>
  <Words>1255</Words>
  <Application>Microsoft Office PowerPoint</Application>
  <PresentationFormat>Widescreen</PresentationFormat>
  <Paragraphs>82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Century Gothic</vt:lpstr>
      <vt:lpstr>inherit</vt:lpstr>
      <vt:lpstr>Lexend Deca</vt:lpstr>
      <vt:lpstr>Mesh</vt:lpstr>
      <vt:lpstr>Digital Marketing</vt:lpstr>
      <vt:lpstr>What is Digital Marketing?</vt:lpstr>
      <vt:lpstr>5 lEVERS</vt:lpstr>
      <vt:lpstr>PowerPoint Presentation</vt:lpstr>
      <vt:lpstr>PowerPoint Presentation</vt:lpstr>
      <vt:lpstr>PowerPoint Presentation</vt:lpstr>
      <vt:lpstr>PowerPoint Presentation</vt:lpstr>
      <vt:lpstr>Pay per click Advertising</vt:lpstr>
      <vt:lpstr>PowerPoint Presentation</vt:lpstr>
      <vt:lpstr>PowerPoint Presentation</vt:lpstr>
      <vt:lpstr>PowerPoint Presentation</vt:lpstr>
      <vt:lpstr>Content marketing</vt:lpstr>
      <vt:lpstr>81% of marketers report that content marketing is central to their business strategy  •  Over 4 in 5 companies (roughly 82%) use content marketing in some form  •  54.5% of businesses plan to increase their content marketing budgets in 2025  •  79% of “very successful” companies allocate more than 10% of their marketing budget to content  •  68% of businesses using AI in content marketing report higher ROI</vt:lpstr>
      <vt:lpstr>Content Marketing is valuable because it:</vt:lpstr>
      <vt:lpstr>PowerPoint Presentation</vt:lpstr>
      <vt:lpstr>Activity</vt:lpstr>
      <vt:lpstr>PowerPoint Presentation</vt:lpstr>
      <vt:lpstr>PowerPoint Presentation</vt:lpstr>
      <vt:lpstr>PowerPoint Presentation</vt:lpstr>
      <vt:lpstr>Activity Create a calendar of content posting for 1 week for the LWC. What type of posts would you include, which chanells and how frequently would you post?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Jessica Shore</dc:creator>
  <cp:lastModifiedBy>Jessica Shore</cp:lastModifiedBy>
  <cp:revision>8</cp:revision>
  <dcterms:created xsi:type="dcterms:W3CDTF">2020-01-07T10:44:16Z</dcterms:created>
  <dcterms:modified xsi:type="dcterms:W3CDTF">2025-11-21T11:35:32Z</dcterms:modified>
</cp:coreProperties>
</file>