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14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97"/>
    <a:srgbClr val="FEEC02"/>
    <a:srgbClr val="490B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4709" autoAdjust="0"/>
  </p:normalViewPr>
  <p:slideViewPr>
    <p:cSldViewPr snapToGrid="0">
      <p:cViewPr>
        <p:scale>
          <a:sx n="100" d="100"/>
          <a:sy n="100" d="100"/>
        </p:scale>
        <p:origin x="12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251200" y="1689900"/>
            <a:ext cx="3611126" cy="7213270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" y="770467"/>
            <a:ext cx="4616035" cy="4512735"/>
          </a:xfrm>
        </p:spPr>
        <p:txBody>
          <a:bodyPr anchor="b">
            <a:normAutofit/>
          </a:bodyPr>
          <a:lstStyle>
            <a:lvl1pPr algn="l">
              <a:defRPr sz="33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5552254"/>
            <a:ext cx="3715688" cy="2763895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227051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1" y="770467"/>
            <a:ext cx="4916150" cy="544219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033967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2861733"/>
            <a:ext cx="4801851" cy="3350919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6481704"/>
            <a:ext cx="4801850" cy="221356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65226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400051" y="770467"/>
            <a:ext cx="2962475" cy="5442186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3496771" y="770466"/>
            <a:ext cx="2961179" cy="5429956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010264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1" y="770467"/>
            <a:ext cx="2787650" cy="880533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050" y="1651001"/>
            <a:ext cx="2959100" cy="456165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1263" y="818622"/>
            <a:ext cx="2823038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6772" y="1651000"/>
            <a:ext cx="2967529" cy="454942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15239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832725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507773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0" y="770467"/>
            <a:ext cx="2400300" cy="2201333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770467"/>
            <a:ext cx="3329066" cy="79248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0" y="3191937"/>
            <a:ext cx="2400300" cy="302071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196141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1850" y="2091267"/>
            <a:ext cx="2672444" cy="16510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71500" y="1320800"/>
            <a:ext cx="2460731" cy="693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72021" y="3962400"/>
            <a:ext cx="2673167" cy="3008489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0050" y="8915401"/>
            <a:ext cx="4358793" cy="527403"/>
          </a:xfrm>
        </p:spPr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966014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400050" y="770467"/>
            <a:ext cx="6057900" cy="45127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571502" y="5552252"/>
            <a:ext cx="5460999" cy="6604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2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7105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770467"/>
            <a:ext cx="6057900" cy="4182533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5943600"/>
            <a:ext cx="4787664" cy="27516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5525204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770467"/>
            <a:ext cx="5144840" cy="41825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0101" y="4953000"/>
            <a:ext cx="4801850" cy="697089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6212657"/>
            <a:ext cx="4786771" cy="248261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  <p:sp>
        <p:nvSpPr>
          <p:cNvPr id="14" name="TextBox 13"/>
          <p:cNvSpPr txBox="1"/>
          <p:nvPr/>
        </p:nvSpPr>
        <p:spPr>
          <a:xfrm>
            <a:off x="171451" y="10264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399909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6576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4953000"/>
            <a:ext cx="4786771" cy="24518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414305"/>
            <a:ext cx="4787664" cy="1280961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9659744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770467"/>
            <a:ext cx="5144840" cy="41825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5613400"/>
            <a:ext cx="4786771" cy="15164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154334"/>
            <a:ext cx="4786770" cy="154093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  <p:sp>
        <p:nvSpPr>
          <p:cNvPr id="14" name="TextBox 13"/>
          <p:cNvSpPr txBox="1"/>
          <p:nvPr/>
        </p:nvSpPr>
        <p:spPr>
          <a:xfrm>
            <a:off x="171451" y="10264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399909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506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770467"/>
            <a:ext cx="5644244" cy="41825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5674549"/>
            <a:ext cx="4786771" cy="12107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6885285"/>
            <a:ext cx="4786770" cy="180998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693504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 algn="l">
              <a:defRPr sz="2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1" y="770468"/>
            <a:ext cx="4916150" cy="5442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32066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24804" y="770467"/>
            <a:ext cx="1533146" cy="6383867"/>
          </a:xfrm>
        </p:spPr>
        <p:txBody>
          <a:bodyPr vert="eaVert">
            <a:normAutofit/>
          </a:bodyPr>
          <a:lstStyle>
            <a:lvl1pPr>
              <a:defRPr sz="2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0" y="770467"/>
            <a:ext cx="4387509" cy="79248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660432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003006" y="5625631"/>
            <a:ext cx="1852842" cy="384010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770468"/>
            <a:ext cx="4916150" cy="54421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72684" y="8915405"/>
            <a:ext cx="900347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5DC9D52-F96A-402B-A163-C8D64DD0CD52}" type="datetimeFigureOut">
              <a:rPr lang="en-AS" smtClean="0"/>
              <a:t>04/13/2024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0050" y="8915401"/>
            <a:ext cx="4358793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30820" y="8057803"/>
            <a:ext cx="642680" cy="9676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1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ABDB147-0B94-400F-BF4E-6AA41F8C15D1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2975665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3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2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CED6729-A385-77F1-AF94-DDCD7B64EBD5}"/>
              </a:ext>
            </a:extLst>
          </p:cNvPr>
          <p:cNvSpPr txBox="1"/>
          <p:nvPr/>
        </p:nvSpPr>
        <p:spPr>
          <a:xfrm>
            <a:off x="528563" y="749014"/>
            <a:ext cx="60883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   </a:t>
            </a:r>
            <a:r>
              <a:rPr lang="en-US" sz="1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Knowledge Management (KM) System in practice at Amazon</a:t>
            </a:r>
            <a:endParaRPr lang="en-AS" sz="16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C13D043-F7F7-FEC4-B2A5-FABCC34CC6F3}"/>
              </a:ext>
            </a:extLst>
          </p:cNvPr>
          <p:cNvSpPr/>
          <p:nvPr/>
        </p:nvSpPr>
        <p:spPr>
          <a:xfrm>
            <a:off x="6345660" y="3069548"/>
            <a:ext cx="114300" cy="63500"/>
          </a:xfrm>
          <a:custGeom>
            <a:avLst/>
            <a:gdLst>
              <a:gd name="connsiteX0" fmla="*/ 0 w 114300"/>
              <a:gd name="connsiteY0" fmla="*/ 0 h 63500"/>
              <a:gd name="connsiteX1" fmla="*/ 114300 w 114300"/>
              <a:gd name="connsiteY1" fmla="*/ 63500 h 63500"/>
              <a:gd name="connsiteX2" fmla="*/ 50800 w 114300"/>
              <a:gd name="connsiteY2" fmla="*/ 12700 h 63500"/>
              <a:gd name="connsiteX3" fmla="*/ 101600 w 114300"/>
              <a:gd name="connsiteY3" fmla="*/ 12700 h 63500"/>
              <a:gd name="connsiteX4" fmla="*/ 76200 w 114300"/>
              <a:gd name="connsiteY4" fmla="*/ 25400 h 6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300" h="63500">
                <a:moveTo>
                  <a:pt x="0" y="0"/>
                </a:moveTo>
                <a:lnTo>
                  <a:pt x="114300" y="63500"/>
                </a:lnTo>
                <a:lnTo>
                  <a:pt x="50800" y="12700"/>
                </a:lnTo>
                <a:lnTo>
                  <a:pt x="101600" y="12700"/>
                </a:lnTo>
                <a:lnTo>
                  <a:pt x="76200" y="25400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46B4578-2BB9-F3FE-0F62-21C07D1E9770}"/>
              </a:ext>
            </a:extLst>
          </p:cNvPr>
          <p:cNvSpPr txBox="1"/>
          <p:nvPr/>
        </p:nvSpPr>
        <p:spPr>
          <a:xfrm>
            <a:off x="4865043" y="1157032"/>
            <a:ext cx="1938760" cy="1461939"/>
          </a:xfrm>
          <a:prstGeom prst="rect">
            <a:avLst/>
          </a:prstGeom>
          <a:solidFill>
            <a:schemeClr val="tx1">
              <a:lumMod val="95000"/>
              <a:alpha val="49804"/>
            </a:schemeClr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12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possible KM tools</a:t>
            </a:r>
            <a:endParaRPr lang="en-GB" sz="1200" b="1" kern="0" dirty="0">
              <a:solidFill>
                <a:schemeClr val="accent6"/>
              </a:solidFill>
              <a:latin typeface="Arial" panose="020B060402020202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1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nformation systems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11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ollaborative platforms such as Chime and </a:t>
            </a:r>
            <a:r>
              <a:rPr lang="en-US" sz="1100" kern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Wikispaces</a:t>
            </a:r>
            <a:r>
              <a:rPr lang="en-US" sz="11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Management Systems (DMS) such as SharePoint.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4685155-6224-69F0-4304-1D62BCA6CF2C}"/>
              </a:ext>
            </a:extLst>
          </p:cNvPr>
          <p:cNvSpPr/>
          <p:nvPr/>
        </p:nvSpPr>
        <p:spPr>
          <a:xfrm>
            <a:off x="54197" y="1181084"/>
            <a:ext cx="4720873" cy="141383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2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</a:p>
          <a:p>
            <a:pPr algn="just"/>
            <a:r>
              <a:rPr lang="en-US" sz="11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Knowledge Management (KM) discipline is the basis for the full exploitation of a company's collective knowledge and strategic success. Through the process of collecting, organizing and sharing data, KM improves the quality of the decision-making process and contributes to creativity and operational efficiency within diverse industries (</a:t>
            </a:r>
            <a:r>
              <a:rPr lang="en-US" sz="11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Debowski</a:t>
            </a:r>
            <a:r>
              <a:rPr lang="en-US" sz="11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2018).</a:t>
            </a:r>
            <a:endParaRPr lang="en-AS" sz="11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9E44D3-4270-AF47-3603-3E320460E57B}"/>
              </a:ext>
            </a:extLst>
          </p:cNvPr>
          <p:cNvSpPr txBox="1"/>
          <p:nvPr/>
        </p:nvSpPr>
        <p:spPr>
          <a:xfrm>
            <a:off x="72084" y="2731350"/>
            <a:ext cx="2139862" cy="1815882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>
              <a:spcBef>
                <a:spcPts val="1200"/>
              </a:spcBef>
              <a:spcAft>
                <a:spcPts val="0"/>
              </a:spcAft>
            </a:pPr>
            <a:r>
              <a:rPr lang="en-US" sz="1200" b="1" kern="0" dirty="0">
                <a:solidFill>
                  <a:schemeClr val="accent1"/>
                </a:solidFill>
                <a:latin typeface="Arial" panose="020B060402020202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How it will be used or accessed</a:t>
            </a:r>
          </a:p>
          <a:p>
            <a:pPr marL="171450" marR="0" indent="-17145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kern="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</a:t>
            </a: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uccessful login.</a:t>
            </a:r>
          </a:p>
          <a:p>
            <a:pPr marL="171450" marR="0" indent="-17145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ata analytics dashboard.</a:t>
            </a:r>
          </a:p>
          <a:p>
            <a:pPr marL="171450" marR="0" indent="-171450" algn="just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ollaborative space. </a:t>
            </a:r>
          </a:p>
          <a:p>
            <a:pPr marL="171450" marR="0" indent="-171450" algn="just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ocument repository</a:t>
            </a:r>
            <a:endParaRPr lang="en-US" sz="1100" kern="0" dirty="0">
              <a:solidFill>
                <a:schemeClr val="bg1"/>
              </a:solidFill>
              <a:latin typeface="Arial" panose="020B060402020202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3914A1-3DD0-449A-BD17-52D59A496904}"/>
              </a:ext>
            </a:extLst>
          </p:cNvPr>
          <p:cNvSpPr txBox="1"/>
          <p:nvPr/>
        </p:nvSpPr>
        <p:spPr>
          <a:xfrm>
            <a:off x="4210231" y="4875897"/>
            <a:ext cx="2647770" cy="20360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Ways how the knowledge accumulated could be commercialized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50" b="1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105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-commerce, big data analytics, and the cloud computer.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50" b="1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05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evelop technologies and license its algorithms.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50" b="1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105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elling anonymized data.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BAA995-24E9-4BDE-B033-21357BF387F4}"/>
              </a:ext>
            </a:extLst>
          </p:cNvPr>
          <p:cNvSpPr/>
          <p:nvPr/>
        </p:nvSpPr>
        <p:spPr>
          <a:xfrm>
            <a:off x="2337248" y="2750196"/>
            <a:ext cx="2029096" cy="18151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sz="14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sz="1400" dirty="0">
              <a:solidFill>
                <a:schemeClr val="accent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sz="14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will it interact with other ongoing systems?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Customer Relationship Management(CRM)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Enterprise Resource Planning (ERP)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media</a:t>
            </a:r>
            <a:endParaRPr lang="en-US" sz="14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sz="14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sz="14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338311-2A15-475D-ADA8-613EAC931396}"/>
              </a:ext>
            </a:extLst>
          </p:cNvPr>
          <p:cNvSpPr/>
          <p:nvPr/>
        </p:nvSpPr>
        <p:spPr>
          <a:xfrm>
            <a:off x="112683" y="6493705"/>
            <a:ext cx="3856290" cy="136758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1200"/>
              </a:spcBef>
            </a:pPr>
            <a:endParaRPr lang="en-US" sz="1400" b="1" kern="0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US" sz="11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the chosen KM system may be implemented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050" b="1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05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 open-source software and cloud-based solution.</a:t>
            </a: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050" b="1" kern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MediaWiki</a:t>
            </a:r>
            <a:endParaRPr lang="en-US" sz="1050" b="1" kern="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05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 Workspace or Microsoft 365</a:t>
            </a:r>
            <a:endParaRPr lang="en-US" sz="1400" b="1" kern="0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endParaRPr lang="en-US" sz="600" b="1" kern="0" dirty="0">
              <a:solidFill>
                <a:schemeClr val="bg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pic>
        <p:nvPicPr>
          <p:cNvPr id="1026" name="Picture 2" descr="Prifysgol Cymru Y Drindod Dewi Sant | University Of Wales Trinity Saint  David* - NPLD - Network To Promote Linguistic Diversity : NPLD – Network to  Promote Linguistic Diversity">
            <a:extLst>
              <a:ext uri="{FF2B5EF4-FFF2-40B4-BE49-F238E27FC236}">
                <a16:creationId xmlns:a16="http://schemas.microsoft.com/office/drawing/2014/main" id="{2B4296DD-F9B4-40E6-BFE2-DF72E5E6AD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0" y="1744"/>
            <a:ext cx="1393327" cy="69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s Amazon Prime Worth It in 2023? Cost ...">
            <a:extLst>
              <a:ext uri="{FF2B5EF4-FFF2-40B4-BE49-F238E27FC236}">
                <a16:creationId xmlns:a16="http://schemas.microsoft.com/office/drawing/2014/main" id="{FE56C10B-CA7C-4DFC-897B-B427266FE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05" b="33235"/>
          <a:stretch/>
        </p:blipFill>
        <p:spPr bwMode="auto">
          <a:xfrm>
            <a:off x="5692389" y="23749"/>
            <a:ext cx="1165611" cy="52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nowledge Management Tools | Knowledge management, Knowledge management  tools, Knowledge">
            <a:extLst>
              <a:ext uri="{FF2B5EF4-FFF2-40B4-BE49-F238E27FC236}">
                <a16:creationId xmlns:a16="http://schemas.microsoft.com/office/drawing/2014/main" id="{637B047E-5991-4EB7-B6AC-B5F27343D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981" y="2712487"/>
            <a:ext cx="2336042" cy="206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nowledge Graphs - Amazon Neptune - Amazon Web Services">
            <a:extLst>
              <a:ext uri="{FF2B5EF4-FFF2-40B4-BE49-F238E27FC236}">
                <a16:creationId xmlns:a16="http://schemas.microsoft.com/office/drawing/2014/main" id="{A66FEFAB-B90E-431A-99E7-559DEB296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745" y="7062071"/>
            <a:ext cx="2821255" cy="235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Google Workspace vs Office 365: An 8 ...">
            <a:extLst>
              <a:ext uri="{FF2B5EF4-FFF2-40B4-BE49-F238E27FC236}">
                <a16:creationId xmlns:a16="http://schemas.microsoft.com/office/drawing/2014/main" id="{22193A04-A653-4E7F-A189-464755BCF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82" y="4705081"/>
            <a:ext cx="2258317" cy="164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dTech Tip: Working With Wikispaces Classroom | Georgia Public Broadcasting">
            <a:extLst>
              <a:ext uri="{FF2B5EF4-FFF2-40B4-BE49-F238E27FC236}">
                <a16:creationId xmlns:a16="http://schemas.microsoft.com/office/drawing/2014/main" id="{242D1C3C-1635-4848-8B0F-3E8D5D6F19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362" y="4637068"/>
            <a:ext cx="1716868" cy="171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9E8C16F-D745-4AFE-AB4F-CFFD5D49E766}"/>
              </a:ext>
            </a:extLst>
          </p:cNvPr>
          <p:cNvSpPr/>
          <p:nvPr/>
        </p:nvSpPr>
        <p:spPr>
          <a:xfrm>
            <a:off x="54197" y="8001058"/>
            <a:ext cx="3914775" cy="181588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Barrett, D.J. (2016) </a:t>
            </a:r>
            <a:r>
              <a:rPr lang="en-US" sz="7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MediaWiki</a:t>
            </a:r>
            <a:r>
              <a:rPr lang="en-US" sz="7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Wikipedia and Beyond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'O’Reilly Media, Inc.’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Chen, I.J. and Popovich, K. (2017) 'Understanding customer relationship management (CRM),' </a:t>
            </a:r>
            <a:r>
              <a:rPr lang="en-US" sz="7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Process Management Journal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9(5), pp. 672–688. https://doi.org/10.1108/14637150310496758.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Debowski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(2018) </a:t>
            </a:r>
            <a:r>
              <a:rPr lang="en-US" sz="7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management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https://www.amazon.com/Knowledge-Management-Shelda-Debowski/dp/9812532269.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Jacobs, F.R. and Weston, F.C. (2018) 'Enterprise resource planning (ERP)—A brief history,' </a:t>
            </a:r>
            <a:r>
              <a:rPr lang="en-US" sz="7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Operations Management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25(2), pp. 357–363. https://doi.org/10.1016/j.jom.2006.11.005.</a:t>
            </a:r>
          </a:p>
          <a:p>
            <a:pPr marL="0" marR="0" algn="just"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Rao, M. (2017) </a:t>
            </a:r>
            <a:r>
              <a:rPr lang="en-US" sz="7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management tools and techniques</a:t>
            </a:r>
            <a:r>
              <a:rPr lang="en-US" sz="7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Routledge.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082F25-519B-6368-58F2-ADE00D5BA794}"/>
              </a:ext>
            </a:extLst>
          </p:cNvPr>
          <p:cNvSpPr txBox="1"/>
          <p:nvPr/>
        </p:nvSpPr>
        <p:spPr>
          <a:xfrm>
            <a:off x="1453118" y="-2315"/>
            <a:ext cx="4239271" cy="62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5106 Knowledge and Information Management Skills for the Workplace</a:t>
            </a:r>
          </a:p>
          <a:p>
            <a:pPr>
              <a:lnSpc>
                <a:spcPct val="150000"/>
              </a:lnSpc>
            </a:pP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Mariyana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Rusafova</a:t>
            </a:r>
            <a:endParaRPr lang="en-US" sz="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2131037</a:t>
            </a:r>
            <a:endParaRPr lang="en-US" sz="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91862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354</Words>
  <Application>Microsoft Office PowerPoint</Application>
  <PresentationFormat>A4 Paper (210x297 mm)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Century Gothic</vt:lpstr>
      <vt:lpstr>Lucida Handwriting</vt:lpstr>
      <vt:lpstr>Wingdings 3</vt:lpstr>
      <vt:lpstr>Slice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2024-04-07T21:45:11Z</dcterms:created>
  <dcterms:modified xsi:type="dcterms:W3CDTF">2024-04-13T20:36:34Z</dcterms:modified>
  <cp:category/>
</cp:coreProperties>
</file>