
<file path=[Content_Types].xml><?xml version="1.0" encoding="utf-8"?>
<Types xmlns="http://schemas.openxmlformats.org/package/2006/content-types">
  <Default Extension="cms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0" r:id="rId4"/>
    <p:sldId id="261" r:id="rId5"/>
    <p:sldId id="258" r:id="rId6"/>
    <p:sldId id="259" r:id="rId7"/>
    <p:sldId id="263" r:id="rId8"/>
    <p:sldId id="268" r:id="rId9"/>
    <p:sldId id="264" r:id="rId10"/>
    <p:sldId id="265" r:id="rId11"/>
    <p:sldId id="267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HIRSINH VIHOL" initials="MV" lastIdx="1" clrIdx="0">
    <p:extLst>
      <p:ext uri="{19B8F6BF-5375-455C-9EA6-DF929625EA0E}">
        <p15:presenceInfo xmlns:p15="http://schemas.microsoft.com/office/powerpoint/2012/main" userId="66311f2ce072b2a7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10"/>
  </p:normalViewPr>
  <p:slideViewPr>
    <p:cSldViewPr snapToGrid="0" snapToObjects="1">
      <p:cViewPr>
        <p:scale>
          <a:sx n="69" d="100"/>
          <a:sy n="69" d="100"/>
        </p:scale>
        <p:origin x="54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565319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dt" idx="25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defTabSz="457200">
              <a:lnSpc>
                <a:spcPct val="100000"/>
              </a:lnSpc>
              <a:buNone/>
            </a:pPr>
            <a:r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&lt;date/time&gt;</a:t>
            </a:r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ftr" idx="26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u="none" strike="noStrike">
                <a:solidFill>
                  <a:srgbClr val="000000"/>
                </a:solidFill>
                <a:effectLst/>
                <a:uFillTx/>
                <a:latin typeface="Times New Roman"/>
              </a:rPr>
              <a:t>&lt;footer&gt;</a:t>
            </a:r>
          </a:p>
        </p:txBody>
      </p:sp>
      <p:sp>
        <p:nvSpPr>
          <p:cNvPr id="44" name="PlaceHolder 3"/>
          <p:cNvSpPr>
            <a:spLocks noGrp="1"/>
          </p:cNvSpPr>
          <p:nvPr>
            <p:ph type="sldNum" idx="27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r" defTabSz="457200">
              <a:lnSpc>
                <a:spcPct val="100000"/>
              </a:lnSpc>
              <a:buNone/>
              <a:def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defRPr>
            </a:lvl1pPr>
          </a:lstStyle>
          <a:p>
            <a:pPr indent="0" algn="r" defTabSz="457200">
              <a:lnSpc>
                <a:spcPct val="100000"/>
              </a:lnSpc>
              <a:buNone/>
            </a:pPr>
            <a:fld id="{10E97D27-74E4-4D93-B788-28AFC9E391FE}" type="slidenum">
              <a:rPr lang="en-US" sz="1200" b="0" u="none" strike="noStrike">
                <a:solidFill>
                  <a:schemeClr val="dk1">
                    <a:tint val="75000"/>
                  </a:schemeClr>
                </a:solidFill>
                <a:effectLst/>
                <a:uFillTx/>
                <a:latin typeface="Calibri"/>
              </a:rPr>
              <a:t>‹#›</a:t>
            </a:fld>
            <a:endParaRPr lang="en-US" sz="1200" b="0" u="none" strike="noStrike">
              <a:solidFill>
                <a:srgbClr val="000000"/>
              </a:solidFill>
              <a:effectLst/>
              <a:uFillTx/>
              <a:latin typeface="Times New Roman"/>
            </a:endParaRPr>
          </a:p>
        </p:txBody>
      </p:sp>
      <p:sp>
        <p:nvSpPr>
          <p:cNvPr id="45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en-US" sz="18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the title text format</a:t>
            </a:r>
          </a:p>
        </p:txBody>
      </p:sp>
      <p:sp>
        <p:nvSpPr>
          <p:cNvPr id="46" name="PlaceHolder 5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08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4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u="none" strike="noStrike">
                <a:solidFill>
                  <a:schemeClr val="dk1"/>
                </a:solidFill>
                <a:effectLst/>
                <a:uFillTx/>
                <a:latin typeface="Calibri"/>
              </a:rPr>
              <a:t>Seventh Outline Level</a:t>
            </a:r>
          </a:p>
        </p:txBody>
      </p:sp>
    </p:spTree>
    <p:extLst>
      <p:ext uri="{BB962C8B-B14F-4D97-AF65-F5344CB8AC3E}">
        <p14:creationId xmlns:p14="http://schemas.microsoft.com/office/powerpoint/2010/main" val="2296240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cms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apps.london.gov.uk/state-of-london/report/health" TargetMode="External"/><Relationship Id="rId3" Type="http://schemas.openxmlformats.org/officeDocument/2006/relationships/hyperlink" Target="https://elifesciences.org/articles/49979.pdf" TargetMode="External"/><Relationship Id="rId7" Type="http://schemas.openxmlformats.org/officeDocument/2006/relationships/hyperlink" Target="https://www.transformationpartners.nhs.uk/londonpartnership/case-studies/london-tobacco-alliance/" TargetMode="External"/><Relationship Id="rId12" Type="http://schemas.openxmlformats.org/officeDocument/2006/relationships/hyperlink" Target="https://www.ons.gov.uk/peoplepopulationandcommunity/healthandsocialcare/healthandlifeexpectancies/bulletins/adultsmokinghabitsingreatbritain/2024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commonslibrary.parliament.uk/research-briefings/cbp-7648/" TargetMode="External"/><Relationship Id="rId11" Type="http://schemas.openxmlformats.org/officeDocument/2006/relationships/hyperlink" Target="https://www.who.int/news-room/questions-and-answers/item/tobacco-health-benefits-of-smoking-cessation" TargetMode="External"/><Relationship Id="rId5" Type="http://schemas.openxmlformats.org/officeDocument/2006/relationships/hyperlink" Target="https://journals.plos.org/plosone/article/file?id=10.1371/journal.pone.0233462&amp;type=printable" TargetMode="External"/><Relationship Id="rId10" Type="http://schemas.openxmlformats.org/officeDocument/2006/relationships/hyperlink" Target="https://ash.org.uk/uploads/ASH_Breaking-new-ground_Dec-2025.pdf?v=1765904489" TargetMode="External"/><Relationship Id="rId4" Type="http://schemas.openxmlformats.org/officeDocument/2006/relationships/hyperlink" Target="https://www.ncbi.nlm.nih.gov/books/NBK606120/" TargetMode="External"/><Relationship Id="rId9" Type="http://schemas.openxmlformats.org/officeDocument/2006/relationships/hyperlink" Target="https://www.bda.org/media/p23fe2ai/khan-review-making-smoking-obsolet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1F3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320040" cy="6858000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393931" y="4772409"/>
            <a:ext cx="3738706" cy="68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000" dirty="0">
                <a:solidFill>
                  <a:schemeClr val="bg1"/>
                </a:solidFill>
              </a:rPr>
              <a:t>Target group: 18 to 50 years</a:t>
            </a:r>
          </a:p>
          <a:p>
            <a:r>
              <a:rPr lang="en-US" sz="2000" dirty="0">
                <a:solidFill>
                  <a:schemeClr val="bg1"/>
                </a:solidFill>
              </a:rPr>
              <a:t>Targeted region: London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ACC3D4E-9AD3-2BEE-B287-ABC23DD0BDB8}"/>
              </a:ext>
            </a:extLst>
          </p:cNvPr>
          <p:cNvSpPr txBox="1"/>
          <p:nvPr/>
        </p:nvSpPr>
        <p:spPr>
          <a:xfrm>
            <a:off x="6503371" y="3068575"/>
            <a:ext cx="5525471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Student Name: MIHIRSINH VIHOL -2617244</a:t>
            </a:r>
          </a:p>
          <a:p>
            <a:r>
              <a:rPr lang="en-IN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                      SYED ABDUL AIJAZ- 2614874</a:t>
            </a:r>
          </a:p>
          <a:p>
            <a:r>
              <a:rPr lang="en-IN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                                           ASHRA - 2539620</a:t>
            </a:r>
          </a:p>
          <a:p>
            <a:r>
              <a:rPr lang="en-IN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Lecturer name: </a:t>
            </a:r>
            <a:r>
              <a:rPr lang="en-IN" sz="2000" b="1" dirty="0" err="1">
                <a:solidFill>
                  <a:schemeClr val="accent1">
                    <a:lumMod val="20000"/>
                    <a:lumOff val="80000"/>
                  </a:schemeClr>
                </a:solidFill>
              </a:rPr>
              <a:t>Itse</a:t>
            </a:r>
            <a:r>
              <a:rPr lang="en-IN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 Olaoye</a:t>
            </a:r>
          </a:p>
          <a:p>
            <a:r>
              <a:rPr lang="en-IN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Group Presentation (Practice intervention)</a:t>
            </a:r>
          </a:p>
          <a:p>
            <a:r>
              <a:rPr lang="en-IN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Programme: MSc Public Health and Social Care in Practice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48361F87-0306-6AAF-6E8E-61B9B9C34CD7}"/>
              </a:ext>
            </a:extLst>
          </p:cNvPr>
          <p:cNvSpPr txBox="1"/>
          <p:nvPr/>
        </p:nvSpPr>
        <p:spPr>
          <a:xfrm>
            <a:off x="320040" y="97597"/>
            <a:ext cx="653198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3200" b="1" dirty="0">
                <a:solidFill>
                  <a:schemeClr val="bg1"/>
                </a:solidFill>
              </a:rPr>
              <a:t>Breathe Better, Live Better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05A5700C-0FC7-69A9-7681-3BBA3DF4ABB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20000"/>
          </a:blip>
          <a:stretch>
            <a:fillRect/>
          </a:stretch>
        </p:blipFill>
        <p:spPr>
          <a:xfrm flipH="1">
            <a:off x="6183331" y="0"/>
            <a:ext cx="5845509" cy="29988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C00476E-BC18-C250-7D5C-B895D0F305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040" y="682372"/>
            <a:ext cx="5846618" cy="3509588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06052BF2-518A-9239-4D38-93096200F79C}"/>
              </a:ext>
            </a:extLst>
          </p:cNvPr>
          <p:cNvSpPr txBox="1"/>
          <p:nvPr/>
        </p:nvSpPr>
        <p:spPr>
          <a:xfrm>
            <a:off x="6346491" y="5602319"/>
            <a:ext cx="614218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Module: Social Epidemiology and Public Health Development</a:t>
            </a:r>
          </a:p>
          <a:p>
            <a:r>
              <a:rPr lang="en-IN" sz="20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Module code: LCHS7000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8B7F9F01-5FBB-419E-E5DD-F211BC771BE7}"/>
              </a:ext>
            </a:extLst>
          </p:cNvPr>
          <p:cNvSpPr txBox="1"/>
          <p:nvPr/>
        </p:nvSpPr>
        <p:spPr>
          <a:xfrm>
            <a:off x="320040" y="4333384"/>
            <a:ext cx="61929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A Six-Week Journey to Quit Smoking</a:t>
            </a:r>
            <a:r>
              <a:rPr lang="en-IN" dirty="0">
                <a:solidFill>
                  <a:schemeClr val="bg1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7F3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3593592" y="-60466"/>
            <a:ext cx="8229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Campaign Weekly sessions</a:t>
            </a:r>
            <a:endParaRPr lang="en-US" sz="2800" dirty="0"/>
          </a:p>
        </p:txBody>
      </p:sp>
      <p:cxnSp>
        <p:nvCxnSpPr>
          <p:cNvPr id="61" name="Connector 3">
            <a:extLst>
              <a:ext uri="{FF2B5EF4-FFF2-40B4-BE49-F238E27FC236}">
                <a16:creationId xmlns:a16="http://schemas.microsoft.com/office/drawing/2014/main" id="{C1072B3C-433E-F18C-B313-995F81F14990}"/>
              </a:ext>
            </a:extLst>
          </p:cNvPr>
          <p:cNvCxnSpPr/>
          <p:nvPr/>
        </p:nvCxnSpPr>
        <p:spPr>
          <a:xfrm>
            <a:off x="1051560" y="5295276"/>
            <a:ext cx="10076688" cy="0"/>
          </a:xfrm>
          <a:prstGeom prst="line">
            <a:avLst/>
          </a:prstGeom>
          <a:ln w="31750">
            <a:solidFill>
              <a:srgbClr val="AAB2BE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2" name="Rounded Rectangle 4">
            <a:extLst>
              <a:ext uri="{FF2B5EF4-FFF2-40B4-BE49-F238E27FC236}">
                <a16:creationId xmlns:a16="http://schemas.microsoft.com/office/drawing/2014/main" id="{6A5808C0-AC0E-0EE4-3DA3-3290EE1DE800}"/>
              </a:ext>
            </a:extLst>
          </p:cNvPr>
          <p:cNvSpPr/>
          <p:nvPr/>
        </p:nvSpPr>
        <p:spPr>
          <a:xfrm>
            <a:off x="228600" y="2286900"/>
            <a:ext cx="1847088" cy="388620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4" name="Oval 63">
            <a:extLst>
              <a:ext uri="{FF2B5EF4-FFF2-40B4-BE49-F238E27FC236}">
                <a16:creationId xmlns:a16="http://schemas.microsoft.com/office/drawing/2014/main" id="{32466F53-208E-ED0B-2F42-6E991B1BC8AF}"/>
              </a:ext>
            </a:extLst>
          </p:cNvPr>
          <p:cNvSpPr/>
          <p:nvPr/>
        </p:nvSpPr>
        <p:spPr>
          <a:xfrm>
            <a:off x="804672" y="2853828"/>
            <a:ext cx="694944" cy="694944"/>
          </a:xfrm>
          <a:prstGeom prst="ellipse">
            <a:avLst/>
          </a:prstGeom>
          <a:solidFill>
            <a:srgbClr val="EBF0F6"/>
          </a:solidFill>
          <a:ln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DC26A70C-779F-3955-73FD-BD61FE29DF41}"/>
              </a:ext>
            </a:extLst>
          </p:cNvPr>
          <p:cNvSpPr txBox="1"/>
          <p:nvPr/>
        </p:nvSpPr>
        <p:spPr>
          <a:xfrm>
            <a:off x="804672" y="2881260"/>
            <a:ext cx="694944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/>
            </a:pPr>
            <a:r>
              <a:t>🧠</a:t>
            </a:r>
          </a:p>
        </p:txBody>
      </p:sp>
      <p:sp>
        <p:nvSpPr>
          <p:cNvPr id="68" name="TextBox 67">
            <a:extLst>
              <a:ext uri="{FF2B5EF4-FFF2-40B4-BE49-F238E27FC236}">
                <a16:creationId xmlns:a16="http://schemas.microsoft.com/office/drawing/2014/main" id="{666412D2-41FB-D6AE-5459-17550BC2A896}"/>
              </a:ext>
            </a:extLst>
          </p:cNvPr>
          <p:cNvSpPr txBox="1"/>
          <p:nvPr/>
        </p:nvSpPr>
        <p:spPr>
          <a:xfrm>
            <a:off x="356616" y="5075820"/>
            <a:ext cx="159105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Quiz 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Reasons Impact</a:t>
            </a:r>
          </a:p>
        </p:txBody>
      </p:sp>
      <p:sp>
        <p:nvSpPr>
          <p:cNvPr id="69" name="Rounded Rectangle 11">
            <a:extLst>
              <a:ext uri="{FF2B5EF4-FFF2-40B4-BE49-F238E27FC236}">
                <a16:creationId xmlns:a16="http://schemas.microsoft.com/office/drawing/2014/main" id="{68FDDF5F-88F7-BD41-6D29-A2F21825D215}"/>
              </a:ext>
            </a:extLst>
          </p:cNvPr>
          <p:cNvSpPr/>
          <p:nvPr/>
        </p:nvSpPr>
        <p:spPr>
          <a:xfrm>
            <a:off x="2203704" y="2286900"/>
            <a:ext cx="1847088" cy="388620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>
            <a:extLst>
              <a:ext uri="{FF2B5EF4-FFF2-40B4-BE49-F238E27FC236}">
                <a16:creationId xmlns:a16="http://schemas.microsoft.com/office/drawing/2014/main" id="{1337545D-8494-CE0E-48C7-D8BFE7B427A7}"/>
              </a:ext>
            </a:extLst>
          </p:cNvPr>
          <p:cNvSpPr/>
          <p:nvPr/>
        </p:nvSpPr>
        <p:spPr>
          <a:xfrm>
            <a:off x="2779776" y="2853828"/>
            <a:ext cx="694944" cy="694944"/>
          </a:xfrm>
          <a:prstGeom prst="ellipse">
            <a:avLst/>
          </a:prstGeom>
          <a:solidFill>
            <a:srgbClr val="EBF0F6"/>
          </a:solidFill>
          <a:ln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50F54D15-49DB-68FC-9B66-773FFD4717FD}"/>
              </a:ext>
            </a:extLst>
          </p:cNvPr>
          <p:cNvSpPr txBox="1"/>
          <p:nvPr/>
        </p:nvSpPr>
        <p:spPr>
          <a:xfrm>
            <a:off x="2779776" y="2881260"/>
            <a:ext cx="694944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/>
            </a:pPr>
            <a:r>
              <a:t>🔍</a:t>
            </a: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ADB40F3F-72B0-EB40-6CF2-95F220942CB9}"/>
              </a:ext>
            </a:extLst>
          </p:cNvPr>
          <p:cNvSpPr txBox="1"/>
          <p:nvPr/>
        </p:nvSpPr>
        <p:spPr>
          <a:xfrm>
            <a:off x="2281428" y="5145542"/>
            <a:ext cx="159105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When 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Where 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Why</a:t>
            </a:r>
          </a:p>
        </p:txBody>
      </p:sp>
      <p:sp>
        <p:nvSpPr>
          <p:cNvPr id="76" name="Rounded Rectangle 18">
            <a:extLst>
              <a:ext uri="{FF2B5EF4-FFF2-40B4-BE49-F238E27FC236}">
                <a16:creationId xmlns:a16="http://schemas.microsoft.com/office/drawing/2014/main" id="{C192D8FF-CE9F-C1D3-671B-B25CF2489BB9}"/>
              </a:ext>
            </a:extLst>
          </p:cNvPr>
          <p:cNvSpPr/>
          <p:nvPr/>
        </p:nvSpPr>
        <p:spPr>
          <a:xfrm>
            <a:off x="4178808" y="2286900"/>
            <a:ext cx="1847088" cy="388620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8" name="Oval 77">
            <a:extLst>
              <a:ext uri="{FF2B5EF4-FFF2-40B4-BE49-F238E27FC236}">
                <a16:creationId xmlns:a16="http://schemas.microsoft.com/office/drawing/2014/main" id="{539EBA3B-E01A-78D4-079D-211D70730BEA}"/>
              </a:ext>
            </a:extLst>
          </p:cNvPr>
          <p:cNvSpPr/>
          <p:nvPr/>
        </p:nvSpPr>
        <p:spPr>
          <a:xfrm>
            <a:off x="4754880" y="2853828"/>
            <a:ext cx="694944" cy="694944"/>
          </a:xfrm>
          <a:prstGeom prst="ellipse">
            <a:avLst/>
          </a:prstGeom>
          <a:solidFill>
            <a:srgbClr val="EBF0F6"/>
          </a:solidFill>
          <a:ln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6DD6D479-383F-935D-AE59-F298393DA241}"/>
              </a:ext>
            </a:extLst>
          </p:cNvPr>
          <p:cNvSpPr txBox="1"/>
          <p:nvPr/>
        </p:nvSpPr>
        <p:spPr>
          <a:xfrm>
            <a:off x="4754880" y="2881260"/>
            <a:ext cx="694944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/>
            </a:pPr>
            <a:r>
              <a:t>🎯</a:t>
            </a:r>
          </a:p>
        </p:txBody>
      </p:sp>
      <p:sp>
        <p:nvSpPr>
          <p:cNvPr id="82" name="TextBox 81">
            <a:extLst>
              <a:ext uri="{FF2B5EF4-FFF2-40B4-BE49-F238E27FC236}">
                <a16:creationId xmlns:a16="http://schemas.microsoft.com/office/drawing/2014/main" id="{D51F0AF1-6A2B-A1F4-36D6-2C0503E0EAA9}"/>
              </a:ext>
            </a:extLst>
          </p:cNvPr>
          <p:cNvSpPr txBox="1"/>
          <p:nvPr/>
        </p:nvSpPr>
        <p:spPr>
          <a:xfrm>
            <a:off x="4306824" y="5075820"/>
            <a:ext cx="159105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Quit date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Reasons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Plan</a:t>
            </a:r>
          </a:p>
        </p:txBody>
      </p:sp>
      <p:sp>
        <p:nvSpPr>
          <p:cNvPr id="83" name="Rounded Rectangle 25">
            <a:extLst>
              <a:ext uri="{FF2B5EF4-FFF2-40B4-BE49-F238E27FC236}">
                <a16:creationId xmlns:a16="http://schemas.microsoft.com/office/drawing/2014/main" id="{2C4F9302-4E88-29F7-531B-010E71B04783}"/>
              </a:ext>
            </a:extLst>
          </p:cNvPr>
          <p:cNvSpPr/>
          <p:nvPr/>
        </p:nvSpPr>
        <p:spPr>
          <a:xfrm>
            <a:off x="6172200" y="2279215"/>
            <a:ext cx="1847088" cy="388620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85" name="Oval 84">
            <a:extLst>
              <a:ext uri="{FF2B5EF4-FFF2-40B4-BE49-F238E27FC236}">
                <a16:creationId xmlns:a16="http://schemas.microsoft.com/office/drawing/2014/main" id="{988038AC-72F8-EF4F-B236-199B953114E4}"/>
              </a:ext>
            </a:extLst>
          </p:cNvPr>
          <p:cNvSpPr/>
          <p:nvPr/>
        </p:nvSpPr>
        <p:spPr>
          <a:xfrm>
            <a:off x="6729984" y="2987382"/>
            <a:ext cx="694944" cy="694944"/>
          </a:xfrm>
          <a:prstGeom prst="ellipse">
            <a:avLst/>
          </a:prstGeom>
          <a:solidFill>
            <a:srgbClr val="EBF0F6"/>
          </a:solidFill>
          <a:ln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335ABC41-D2E7-5E62-4B1C-0DC9B5A0FCD7}"/>
              </a:ext>
            </a:extLst>
          </p:cNvPr>
          <p:cNvSpPr txBox="1"/>
          <p:nvPr/>
        </p:nvSpPr>
        <p:spPr>
          <a:xfrm>
            <a:off x="6729984" y="3014814"/>
            <a:ext cx="694944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/>
            </a:pPr>
            <a:r>
              <a:t>💪</a:t>
            </a:r>
          </a:p>
        </p:txBody>
      </p:sp>
      <p:sp>
        <p:nvSpPr>
          <p:cNvPr id="89" name="TextBox 88">
            <a:extLst>
              <a:ext uri="{FF2B5EF4-FFF2-40B4-BE49-F238E27FC236}">
                <a16:creationId xmlns:a16="http://schemas.microsoft.com/office/drawing/2014/main" id="{BCE445B6-7911-9026-50C3-3BCB4C8BC808}"/>
              </a:ext>
            </a:extLst>
          </p:cNvPr>
          <p:cNvSpPr txBox="1"/>
          <p:nvPr/>
        </p:nvSpPr>
        <p:spPr>
          <a:xfrm>
            <a:off x="6263640" y="5044166"/>
            <a:ext cx="159105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Breathe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Delay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Distract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Walk</a:t>
            </a:r>
          </a:p>
        </p:txBody>
      </p:sp>
      <p:sp>
        <p:nvSpPr>
          <p:cNvPr id="90" name="Rounded Rectangle 32">
            <a:extLst>
              <a:ext uri="{FF2B5EF4-FFF2-40B4-BE49-F238E27FC236}">
                <a16:creationId xmlns:a16="http://schemas.microsoft.com/office/drawing/2014/main" id="{B01F35C3-FB08-17D0-2549-1D7A6DDB2FDF}"/>
              </a:ext>
            </a:extLst>
          </p:cNvPr>
          <p:cNvSpPr/>
          <p:nvPr/>
        </p:nvSpPr>
        <p:spPr>
          <a:xfrm>
            <a:off x="8129016" y="2250874"/>
            <a:ext cx="1847088" cy="388620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2" name="Oval 91">
            <a:extLst>
              <a:ext uri="{FF2B5EF4-FFF2-40B4-BE49-F238E27FC236}">
                <a16:creationId xmlns:a16="http://schemas.microsoft.com/office/drawing/2014/main" id="{6952D026-6D61-3A28-1024-A595766A7BD2}"/>
              </a:ext>
            </a:extLst>
          </p:cNvPr>
          <p:cNvSpPr/>
          <p:nvPr/>
        </p:nvSpPr>
        <p:spPr>
          <a:xfrm>
            <a:off x="8705088" y="2830370"/>
            <a:ext cx="694944" cy="694944"/>
          </a:xfrm>
          <a:prstGeom prst="ellipse">
            <a:avLst/>
          </a:prstGeom>
          <a:solidFill>
            <a:srgbClr val="EBF0F6"/>
          </a:solidFill>
          <a:ln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52417DBC-7CE2-D433-815E-32DEEE75FB74}"/>
              </a:ext>
            </a:extLst>
          </p:cNvPr>
          <p:cNvSpPr txBox="1"/>
          <p:nvPr/>
        </p:nvSpPr>
        <p:spPr>
          <a:xfrm>
            <a:off x="8705088" y="2857802"/>
            <a:ext cx="694944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/>
            </a:pPr>
            <a:r>
              <a:t>🤝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9676499C-4A45-C867-CF89-796B74B7047F}"/>
              </a:ext>
            </a:extLst>
          </p:cNvPr>
          <p:cNvSpPr txBox="1"/>
          <p:nvPr/>
        </p:nvSpPr>
        <p:spPr>
          <a:xfrm>
            <a:off x="8238744" y="3589442"/>
            <a:ext cx="160934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300" b="1">
                <a:solidFill>
                  <a:srgbClr val="1F2937"/>
                </a:solidFill>
                <a:latin typeface="Arial"/>
              </a:defRPr>
            </a:pPr>
            <a:r>
              <a:rPr sz="1600" dirty="0"/>
              <a:t>GROUP SUPPORT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6F4BFAC4-7CEE-552C-9AB6-889C31EB8FD8}"/>
              </a:ext>
            </a:extLst>
          </p:cNvPr>
          <p:cNvSpPr txBox="1"/>
          <p:nvPr/>
        </p:nvSpPr>
        <p:spPr>
          <a:xfrm>
            <a:off x="8217408" y="4961608"/>
            <a:ext cx="1591056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Talk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Share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Encourage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Support</a:t>
            </a:r>
          </a:p>
        </p:txBody>
      </p:sp>
      <p:sp>
        <p:nvSpPr>
          <p:cNvPr id="97" name="Rounded Rectangle 39">
            <a:extLst>
              <a:ext uri="{FF2B5EF4-FFF2-40B4-BE49-F238E27FC236}">
                <a16:creationId xmlns:a16="http://schemas.microsoft.com/office/drawing/2014/main" id="{EA832FAC-9AA4-77DE-560F-D05606C22C5F}"/>
              </a:ext>
            </a:extLst>
          </p:cNvPr>
          <p:cNvSpPr/>
          <p:nvPr/>
        </p:nvSpPr>
        <p:spPr>
          <a:xfrm>
            <a:off x="10104120" y="2263442"/>
            <a:ext cx="1847088" cy="388620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9" name="Oval 98">
            <a:extLst>
              <a:ext uri="{FF2B5EF4-FFF2-40B4-BE49-F238E27FC236}">
                <a16:creationId xmlns:a16="http://schemas.microsoft.com/office/drawing/2014/main" id="{61C5A3A4-2EAB-3B62-2255-9B66E47789F8}"/>
              </a:ext>
            </a:extLst>
          </p:cNvPr>
          <p:cNvSpPr/>
          <p:nvPr/>
        </p:nvSpPr>
        <p:spPr>
          <a:xfrm>
            <a:off x="10680192" y="2830370"/>
            <a:ext cx="694944" cy="694944"/>
          </a:xfrm>
          <a:prstGeom prst="ellipse">
            <a:avLst/>
          </a:prstGeom>
          <a:solidFill>
            <a:srgbClr val="EBF0F6"/>
          </a:solidFill>
          <a:ln>
            <a:solidFill>
              <a:srgbClr val="D2D6DC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4B22D66F-7F38-4D87-79F3-B8B55CAAC65E}"/>
              </a:ext>
            </a:extLst>
          </p:cNvPr>
          <p:cNvSpPr txBox="1"/>
          <p:nvPr/>
        </p:nvSpPr>
        <p:spPr>
          <a:xfrm>
            <a:off x="10680192" y="2857802"/>
            <a:ext cx="694944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/>
            </a:pPr>
            <a:r>
              <a:t>🌱</a:t>
            </a:r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DE1B4A24-4F32-94E2-1235-6EEEE4E81FA0}"/>
              </a:ext>
            </a:extLst>
          </p:cNvPr>
          <p:cNvSpPr txBox="1"/>
          <p:nvPr/>
        </p:nvSpPr>
        <p:spPr>
          <a:xfrm>
            <a:off x="10232136" y="5033976"/>
            <a:ext cx="15910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Review</a:t>
            </a:r>
            <a:endParaRPr lang="en-US" sz="1600" dirty="0"/>
          </a:p>
          <a:p>
            <a:pPr algn="ctr">
              <a:defRPr sz="1150">
                <a:solidFill>
                  <a:srgbClr val="555F6C"/>
                </a:solidFill>
                <a:latin typeface="Arial"/>
              </a:defRPr>
            </a:pPr>
            <a:r>
              <a:rPr sz="1600" dirty="0"/>
              <a:t>Relapse plan </a:t>
            </a:r>
            <a:endParaRPr lang="en-US" sz="1600" dirty="0"/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77101AB4-D6A6-E141-2E2A-F60F16534A44}"/>
              </a:ext>
            </a:extLst>
          </p:cNvPr>
          <p:cNvSpPr txBox="1"/>
          <p:nvPr/>
        </p:nvSpPr>
        <p:spPr>
          <a:xfrm>
            <a:off x="736982" y="2424728"/>
            <a:ext cx="11239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Week 1</a:t>
            </a:r>
            <a:endParaRPr lang="en-US" dirty="0"/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62B0B282-8BD0-E260-422B-2C79540D1734}"/>
              </a:ext>
            </a:extLst>
          </p:cNvPr>
          <p:cNvSpPr txBox="1"/>
          <p:nvPr/>
        </p:nvSpPr>
        <p:spPr>
          <a:xfrm>
            <a:off x="2622573" y="2424728"/>
            <a:ext cx="111776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Week 2</a:t>
            </a:r>
            <a:endParaRPr lang="en-US" sz="1800" dirty="0"/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ED5A9B29-9F7B-B211-A014-68E74188067C}"/>
              </a:ext>
            </a:extLst>
          </p:cNvPr>
          <p:cNvSpPr txBox="1"/>
          <p:nvPr/>
        </p:nvSpPr>
        <p:spPr>
          <a:xfrm>
            <a:off x="4623273" y="2415856"/>
            <a:ext cx="9739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Week 3</a:t>
            </a:r>
            <a:endParaRPr lang="en-US" sz="1800" dirty="0"/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375D167F-CEA7-5C95-B678-345F842135EC}"/>
              </a:ext>
            </a:extLst>
          </p:cNvPr>
          <p:cNvSpPr txBox="1"/>
          <p:nvPr/>
        </p:nvSpPr>
        <p:spPr>
          <a:xfrm>
            <a:off x="3950208" y="4341901"/>
            <a:ext cx="2283737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b="1" dirty="0">
                <a:latin typeface="Arial" pitchFamily="34" charset="0"/>
                <a:cs typeface="Arial" pitchFamily="34" charset="-120"/>
              </a:rPr>
              <a:t>Make Your Quit Plan </a:t>
            </a:r>
            <a:endParaRPr lang="en-US" sz="1800" dirty="0"/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14B3DC07-826E-59DF-F7E5-09CD4A2BBBEF}"/>
              </a:ext>
            </a:extLst>
          </p:cNvPr>
          <p:cNvSpPr txBox="1"/>
          <p:nvPr/>
        </p:nvSpPr>
        <p:spPr>
          <a:xfrm>
            <a:off x="8579519" y="2414696"/>
            <a:ext cx="1161288" cy="3834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Week 5</a:t>
            </a:r>
            <a:endParaRPr lang="en-US" sz="1800" dirty="0"/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F172E026-79A3-BCF5-DBF2-E82B0863B76D}"/>
              </a:ext>
            </a:extLst>
          </p:cNvPr>
          <p:cNvSpPr txBox="1"/>
          <p:nvPr/>
        </p:nvSpPr>
        <p:spPr>
          <a:xfrm>
            <a:off x="6578853" y="2544898"/>
            <a:ext cx="127584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Week 4</a:t>
            </a:r>
            <a:endParaRPr lang="en-US" sz="1800" dirty="0"/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A6827D3C-B98C-305E-1359-A05CD155601B}"/>
              </a:ext>
            </a:extLst>
          </p:cNvPr>
          <p:cNvSpPr txBox="1"/>
          <p:nvPr/>
        </p:nvSpPr>
        <p:spPr>
          <a:xfrm>
            <a:off x="10516247" y="2387885"/>
            <a:ext cx="1084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Week 6</a:t>
            </a:r>
            <a:endParaRPr lang="en-US" sz="1800" dirty="0"/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D201AC07-B883-96C5-0095-A6D5DA910460}"/>
              </a:ext>
            </a:extLst>
          </p:cNvPr>
          <p:cNvSpPr txBox="1"/>
          <p:nvPr/>
        </p:nvSpPr>
        <p:spPr>
          <a:xfrm>
            <a:off x="213704" y="4290833"/>
            <a:ext cx="18399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b="1" dirty="0">
                <a:latin typeface="Arial" pitchFamily="34" charset="0"/>
                <a:cs typeface="Arial" pitchFamily="34" charset="-120"/>
              </a:rPr>
              <a:t>Know Your Smoking</a:t>
            </a:r>
            <a:endParaRPr lang="en-US" sz="1800" dirty="0"/>
          </a:p>
        </p:txBody>
      </p:sp>
      <p:sp>
        <p:nvSpPr>
          <p:cNvPr id="127" name="TextBox 126">
            <a:extLst>
              <a:ext uri="{FF2B5EF4-FFF2-40B4-BE49-F238E27FC236}">
                <a16:creationId xmlns:a16="http://schemas.microsoft.com/office/drawing/2014/main" id="{A6F416D1-8F05-556A-2F22-504358D23242}"/>
              </a:ext>
            </a:extLst>
          </p:cNvPr>
          <p:cNvSpPr txBox="1"/>
          <p:nvPr/>
        </p:nvSpPr>
        <p:spPr>
          <a:xfrm>
            <a:off x="2326045" y="4331779"/>
            <a:ext cx="159105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800" b="1" dirty="0">
                <a:latin typeface="Arial" pitchFamily="34" charset="0"/>
                <a:cs typeface="Arial" pitchFamily="34" charset="-120"/>
              </a:rPr>
              <a:t>Know Your </a:t>
            </a:r>
            <a:r>
              <a:rPr lang="en-US" b="1" dirty="0">
                <a:latin typeface="Arial" pitchFamily="34" charset="0"/>
                <a:cs typeface="Arial" pitchFamily="34" charset="-120"/>
              </a:rPr>
              <a:t>Triggers</a:t>
            </a:r>
            <a:endParaRPr lang="en-US" sz="1800" dirty="0"/>
          </a:p>
        </p:txBody>
      </p:sp>
      <p:sp>
        <p:nvSpPr>
          <p:cNvPr id="129" name="TextBox 128">
            <a:extLst>
              <a:ext uri="{FF2B5EF4-FFF2-40B4-BE49-F238E27FC236}">
                <a16:creationId xmlns:a16="http://schemas.microsoft.com/office/drawing/2014/main" id="{1B1E76D9-6D5F-93E7-E432-C821B4C78C6B}"/>
              </a:ext>
            </a:extLst>
          </p:cNvPr>
          <p:cNvSpPr txBox="1"/>
          <p:nvPr/>
        </p:nvSpPr>
        <p:spPr>
          <a:xfrm>
            <a:off x="6102592" y="4356098"/>
            <a:ext cx="19568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b="1" dirty="0">
                <a:latin typeface="Arial" pitchFamily="34" charset="0"/>
                <a:cs typeface="Arial" pitchFamily="34" charset="-120"/>
              </a:rPr>
              <a:t>Beat The Craving</a:t>
            </a:r>
            <a:endParaRPr lang="en-US" sz="1800" dirty="0"/>
          </a:p>
        </p:txBody>
      </p:sp>
      <p:sp>
        <p:nvSpPr>
          <p:cNvPr id="131" name="TextBox 130">
            <a:extLst>
              <a:ext uri="{FF2B5EF4-FFF2-40B4-BE49-F238E27FC236}">
                <a16:creationId xmlns:a16="http://schemas.microsoft.com/office/drawing/2014/main" id="{9B5B709F-29A4-15D5-AFED-37955A584509}"/>
              </a:ext>
            </a:extLst>
          </p:cNvPr>
          <p:cNvSpPr txBox="1"/>
          <p:nvPr/>
        </p:nvSpPr>
        <p:spPr>
          <a:xfrm>
            <a:off x="6012670" y="3641923"/>
            <a:ext cx="216423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800" b="1" dirty="0">
                <a:latin typeface="Arial" pitchFamily="34" charset="0"/>
                <a:cs typeface="Arial" pitchFamily="34" charset="-120"/>
              </a:rPr>
              <a:t>Craving Challenge</a:t>
            </a:r>
            <a:endParaRPr lang="en-US" sz="1800" dirty="0"/>
          </a:p>
        </p:txBody>
      </p:sp>
      <p:sp>
        <p:nvSpPr>
          <p:cNvPr id="133" name="TextBox 132">
            <a:extLst>
              <a:ext uri="{FF2B5EF4-FFF2-40B4-BE49-F238E27FC236}">
                <a16:creationId xmlns:a16="http://schemas.microsoft.com/office/drawing/2014/main" id="{60CBDFB3-4071-A0B2-A783-ACEFA5FF9879}"/>
              </a:ext>
            </a:extLst>
          </p:cNvPr>
          <p:cNvSpPr txBox="1"/>
          <p:nvPr/>
        </p:nvSpPr>
        <p:spPr>
          <a:xfrm>
            <a:off x="8205712" y="4369481"/>
            <a:ext cx="18470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800" b="1" dirty="0">
                <a:latin typeface="Arial" pitchFamily="34" charset="0"/>
                <a:cs typeface="Arial" pitchFamily="34" charset="-120"/>
              </a:rPr>
              <a:t>Quit Together</a:t>
            </a:r>
            <a:endParaRPr lang="en-US" sz="1800" dirty="0"/>
          </a:p>
        </p:txBody>
      </p:sp>
      <p:sp>
        <p:nvSpPr>
          <p:cNvPr id="135" name="TextBox 134">
            <a:extLst>
              <a:ext uri="{FF2B5EF4-FFF2-40B4-BE49-F238E27FC236}">
                <a16:creationId xmlns:a16="http://schemas.microsoft.com/office/drawing/2014/main" id="{01E4B379-755C-0CB2-9BF5-54D1659E46C0}"/>
              </a:ext>
            </a:extLst>
          </p:cNvPr>
          <p:cNvSpPr txBox="1"/>
          <p:nvPr/>
        </p:nvSpPr>
        <p:spPr>
          <a:xfrm>
            <a:off x="4110669" y="3616666"/>
            <a:ext cx="2027796" cy="369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800" b="1" dirty="0">
                <a:latin typeface="Arial" pitchFamily="34" charset="0"/>
                <a:cs typeface="Arial" pitchFamily="34" charset="-120"/>
              </a:rPr>
              <a:t>Quit Planning</a:t>
            </a:r>
            <a:endParaRPr lang="en-US" sz="1800" dirty="0"/>
          </a:p>
        </p:txBody>
      </p:sp>
      <p:sp>
        <p:nvSpPr>
          <p:cNvPr id="139" name="TextBox 138">
            <a:extLst>
              <a:ext uri="{FF2B5EF4-FFF2-40B4-BE49-F238E27FC236}">
                <a16:creationId xmlns:a16="http://schemas.microsoft.com/office/drawing/2014/main" id="{8F28A406-BD07-51F2-EDE8-F1341ACA6462}"/>
              </a:ext>
            </a:extLst>
          </p:cNvPr>
          <p:cNvSpPr txBox="1"/>
          <p:nvPr/>
        </p:nvSpPr>
        <p:spPr>
          <a:xfrm>
            <a:off x="10194042" y="4315277"/>
            <a:ext cx="181900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b="1" dirty="0">
                <a:latin typeface="Arial" pitchFamily="34" charset="0"/>
                <a:cs typeface="Arial" pitchFamily="34" charset="-120"/>
              </a:rPr>
              <a:t>Stay Smoke-Free</a:t>
            </a:r>
          </a:p>
        </p:txBody>
      </p:sp>
      <p:sp>
        <p:nvSpPr>
          <p:cNvPr id="141" name="TextBox 140">
            <a:extLst>
              <a:ext uri="{FF2B5EF4-FFF2-40B4-BE49-F238E27FC236}">
                <a16:creationId xmlns:a16="http://schemas.microsoft.com/office/drawing/2014/main" id="{D8CD961A-FADD-257C-0584-6A564F4BC189}"/>
              </a:ext>
            </a:extLst>
          </p:cNvPr>
          <p:cNvSpPr txBox="1"/>
          <p:nvPr/>
        </p:nvSpPr>
        <p:spPr>
          <a:xfrm>
            <a:off x="10062657" y="3593201"/>
            <a:ext cx="199180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sz="1800" b="1" dirty="0">
                <a:latin typeface="Arial" pitchFamily="34" charset="0"/>
                <a:cs typeface="Arial" pitchFamily="34" charset="-120"/>
              </a:rPr>
              <a:t>Relapse Prevention</a:t>
            </a:r>
          </a:p>
        </p:txBody>
      </p:sp>
      <p:sp>
        <p:nvSpPr>
          <p:cNvPr id="142" name="TextBox 141">
            <a:extLst>
              <a:ext uri="{FF2B5EF4-FFF2-40B4-BE49-F238E27FC236}">
                <a16:creationId xmlns:a16="http://schemas.microsoft.com/office/drawing/2014/main" id="{15ABFEE8-A8C7-4F19-40E5-023F72771E5C}"/>
              </a:ext>
            </a:extLst>
          </p:cNvPr>
          <p:cNvSpPr txBox="1"/>
          <p:nvPr/>
        </p:nvSpPr>
        <p:spPr>
          <a:xfrm>
            <a:off x="278485" y="3547643"/>
            <a:ext cx="181900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b="1" dirty="0">
                <a:latin typeface="Arial" pitchFamily="34" charset="0"/>
                <a:cs typeface="Arial" pitchFamily="34" charset="-120"/>
              </a:rPr>
              <a:t>Self-Awareness</a:t>
            </a:r>
          </a:p>
        </p:txBody>
      </p:sp>
      <p:sp>
        <p:nvSpPr>
          <p:cNvPr id="144" name="TextBox 143">
            <a:extLst>
              <a:ext uri="{FF2B5EF4-FFF2-40B4-BE49-F238E27FC236}">
                <a16:creationId xmlns:a16="http://schemas.microsoft.com/office/drawing/2014/main" id="{C8766A33-F6DA-2FE5-80B5-C9CB50784091}"/>
              </a:ext>
            </a:extLst>
          </p:cNvPr>
          <p:cNvSpPr txBox="1"/>
          <p:nvPr/>
        </p:nvSpPr>
        <p:spPr>
          <a:xfrm>
            <a:off x="2141324" y="3540641"/>
            <a:ext cx="194203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US" b="1" dirty="0">
                <a:latin typeface="Arial" pitchFamily="34" charset="0"/>
                <a:cs typeface="Arial" pitchFamily="34" charset="-120"/>
              </a:rPr>
              <a:t>Trigger Mapping</a:t>
            </a:r>
            <a:endParaRPr lang="en-US" sz="1800" b="1" dirty="0">
              <a:latin typeface="Arial" pitchFamily="34" charset="0"/>
              <a:cs typeface="Arial" pitchFamily="34" charset="-12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3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181492" y="513805"/>
            <a:ext cx="8229600" cy="6167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IN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RATIONAL FOR CAMPAIGN</a:t>
            </a:r>
          </a:p>
          <a:p>
            <a:pPr marL="0" indent="0">
              <a:buNone/>
            </a:pPr>
            <a:r>
              <a:rPr lang="en-IN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</a:t>
            </a:r>
            <a:r>
              <a:rPr lang="en-US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</a:t>
            </a:r>
            <a:r>
              <a:rPr lang="en-IN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</a:t>
            </a:r>
            <a:r>
              <a:rPr lang="en-US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London?</a:t>
            </a:r>
            <a:endParaRPr lang="en-US" sz="2800" dirty="0"/>
          </a:p>
        </p:txBody>
      </p:sp>
      <p:sp>
        <p:nvSpPr>
          <p:cNvPr id="5" name="Shape 2"/>
          <p:cNvSpPr/>
          <p:nvPr/>
        </p:nvSpPr>
        <p:spPr>
          <a:xfrm>
            <a:off x="155448" y="1430310"/>
            <a:ext cx="11881104" cy="411684"/>
          </a:xfrm>
          <a:prstGeom prst="roundRect">
            <a:avLst>
              <a:gd name="adj" fmla="val 4878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Shape 10"/>
          <p:cNvSpPr/>
          <p:nvPr/>
        </p:nvSpPr>
        <p:spPr>
          <a:xfrm>
            <a:off x="164592" y="2558366"/>
            <a:ext cx="5367528" cy="3395427"/>
          </a:xfrm>
          <a:prstGeom prst="roundRect">
            <a:avLst>
              <a:gd name="adj" fmla="val 4878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IN" dirty="0"/>
          </a:p>
        </p:txBody>
      </p:sp>
      <p:sp>
        <p:nvSpPr>
          <p:cNvPr id="7" name="Text 4"/>
          <p:cNvSpPr txBox="1"/>
          <p:nvPr/>
        </p:nvSpPr>
        <p:spPr>
          <a:xfrm>
            <a:off x="222884" y="2596640"/>
            <a:ext cx="4461673" cy="429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400" b="1" dirty="0">
                <a:solidFill>
                  <a:srgbClr val="E6394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10.2%</a:t>
            </a:r>
            <a:endParaRPr lang="en-US" sz="2400" dirty="0"/>
          </a:p>
        </p:txBody>
      </p:sp>
      <p:sp>
        <p:nvSpPr>
          <p:cNvPr id="15" name="Text 12"/>
          <p:cNvSpPr txBox="1"/>
          <p:nvPr/>
        </p:nvSpPr>
        <p:spPr>
          <a:xfrm>
            <a:off x="222884" y="3356017"/>
            <a:ext cx="4461673" cy="440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IN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-120"/>
              </a:rPr>
              <a:t>£7.3bn</a:t>
            </a:r>
          </a:p>
          <a:p>
            <a:pPr marL="0" indent="0">
              <a:buNone/>
            </a:pPr>
            <a:endParaRPr lang="en-US" sz="3000" dirty="0"/>
          </a:p>
        </p:txBody>
      </p:sp>
      <p:sp>
        <p:nvSpPr>
          <p:cNvPr id="16" name="Text 13"/>
          <p:cNvSpPr txBox="1"/>
          <p:nvPr/>
        </p:nvSpPr>
        <p:spPr>
          <a:xfrm>
            <a:off x="222884" y="3814387"/>
            <a:ext cx="5218806" cy="7520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US" dirty="0"/>
              <a:t>Estimated annual cost of smoking in London (</a:t>
            </a:r>
            <a:r>
              <a:rPr lang="en-IN" dirty="0"/>
              <a:t>London Tobacco Alliance, 2024)</a:t>
            </a:r>
            <a:endParaRPr lang="en-US" dirty="0"/>
          </a:p>
        </p:txBody>
      </p:sp>
      <p:sp>
        <p:nvSpPr>
          <p:cNvPr id="19" name="Text 16"/>
          <p:cNvSpPr txBox="1"/>
          <p:nvPr/>
        </p:nvSpPr>
        <p:spPr>
          <a:xfrm>
            <a:off x="222884" y="4641755"/>
            <a:ext cx="4461673" cy="492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400" b="1" dirty="0">
                <a:solidFill>
                  <a:srgbClr val="F4A261"/>
                </a:solidFill>
                <a:latin typeface="Arial" pitchFamily="34" charset="0"/>
                <a:cs typeface="Arial" pitchFamily="34" charset="-120"/>
              </a:rPr>
              <a:t>4300+</a:t>
            </a:r>
            <a:endParaRPr lang="en-US" sz="2400" dirty="0"/>
          </a:p>
        </p:txBody>
      </p:sp>
      <p:sp>
        <p:nvSpPr>
          <p:cNvPr id="20" name="Text 17"/>
          <p:cNvSpPr txBox="1"/>
          <p:nvPr/>
        </p:nvSpPr>
        <p:spPr>
          <a:xfrm>
            <a:off x="181492" y="5003395"/>
            <a:ext cx="5350628" cy="6557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50000"/>
              </a:lnSpc>
            </a:pPr>
            <a:r>
              <a:rPr lang="en-US" dirty="0"/>
              <a:t>Estimated deaths due to smoking each year in London (</a:t>
            </a:r>
            <a:r>
              <a:rPr lang="en-IN" dirty="0"/>
              <a:t>London Tobacco Alliance, 2024)</a:t>
            </a:r>
            <a:endParaRPr lang="en-US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8E0C344D-7433-ACB6-A2C3-F7D5E558BA33}"/>
              </a:ext>
            </a:extLst>
          </p:cNvPr>
          <p:cNvSpPr txBox="1"/>
          <p:nvPr/>
        </p:nvSpPr>
        <p:spPr>
          <a:xfrm>
            <a:off x="155448" y="2956661"/>
            <a:ext cx="53675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Smokers in 2024 (</a:t>
            </a:r>
            <a:r>
              <a:rPr lang="en-IN" dirty="0"/>
              <a:t>State of London, 2026)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1476CE06-CB61-8FBA-6D0A-FB20F1145E16}"/>
              </a:ext>
            </a:extLst>
          </p:cNvPr>
          <p:cNvSpPr txBox="1"/>
          <p:nvPr/>
        </p:nvSpPr>
        <p:spPr>
          <a:xfrm>
            <a:off x="155448" y="1430310"/>
            <a:ext cx="1184591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/>
              <a:t>London remains above the Smoke Free 2030 ambition of below </a:t>
            </a:r>
            <a:r>
              <a:rPr lang="en-IN" dirty="0"/>
              <a:t>5% (OBE, 2022). </a:t>
            </a:r>
          </a:p>
          <a:p>
            <a:endParaRPr lang="en-IN" sz="1800" dirty="0"/>
          </a:p>
        </p:txBody>
      </p:sp>
      <p:pic>
        <p:nvPicPr>
          <p:cNvPr id="56" name="Picture 55">
            <a:extLst>
              <a:ext uri="{FF2B5EF4-FFF2-40B4-BE49-F238E27FC236}">
                <a16:creationId xmlns:a16="http://schemas.microsoft.com/office/drawing/2014/main" id="{5608B408-0D38-380F-B4EC-5EB953C695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71855" y="2183595"/>
            <a:ext cx="6142328" cy="3617038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5F08DDA2-A530-EB83-A6EC-823BA59F608E}"/>
              </a:ext>
            </a:extLst>
          </p:cNvPr>
          <p:cNvSpPr txBox="1"/>
          <p:nvPr/>
        </p:nvSpPr>
        <p:spPr>
          <a:xfrm>
            <a:off x="5808947" y="5953793"/>
            <a:ext cx="61052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/>
              <a:t>Source: State of London, 2026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3F2887-0733-7198-04EF-AE48E711E6C4}"/>
              </a:ext>
            </a:extLst>
          </p:cNvPr>
          <p:cNvSpPr txBox="1"/>
          <p:nvPr/>
        </p:nvSpPr>
        <p:spPr>
          <a:xfrm>
            <a:off x="9730205" y="279655"/>
            <a:ext cx="3003216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IN" sz="2200" b="1" dirty="0"/>
              <a:t>STUDENT 1</a:t>
            </a:r>
            <a:endParaRPr lang="en-US" sz="2200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3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80" name="Rounded Rectangle 3">
            <a:extLst>
              <a:ext uri="{FF2B5EF4-FFF2-40B4-BE49-F238E27FC236}">
                <a16:creationId xmlns:a16="http://schemas.microsoft.com/office/drawing/2014/main" id="{5C3D7ADB-2B19-E904-86D8-67BB94042417}"/>
              </a:ext>
            </a:extLst>
          </p:cNvPr>
          <p:cNvSpPr/>
          <p:nvPr/>
        </p:nvSpPr>
        <p:spPr>
          <a:xfrm>
            <a:off x="761536" y="1002148"/>
            <a:ext cx="3291840" cy="2638032"/>
          </a:xfrm>
          <a:prstGeom prst="roundRect">
            <a:avLst/>
          </a:prstGeom>
          <a:solidFill>
            <a:srgbClr val="FFFFFF"/>
          </a:solidFill>
          <a:ln>
            <a:solidFill>
              <a:srgbClr val="D2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t"/>
          <a:lstStyle/>
          <a:p>
            <a:pPr algn="ctr">
              <a:defRPr sz="1150">
                <a:solidFill>
                  <a:srgbClr val="41464E"/>
                </a:solidFill>
                <a:latin typeface="Arial"/>
              </a:defRPr>
            </a:pPr>
            <a:endParaRPr lang="en-US" dirty="0"/>
          </a:p>
        </p:txBody>
      </p:sp>
      <p:sp>
        <p:nvSpPr>
          <p:cNvPr id="82" name="Rounded Rectangle 4">
            <a:extLst>
              <a:ext uri="{FF2B5EF4-FFF2-40B4-BE49-F238E27FC236}">
                <a16:creationId xmlns:a16="http://schemas.microsoft.com/office/drawing/2014/main" id="{2BEC8C37-489F-7A8A-8B24-3E5D23F13949}"/>
              </a:ext>
            </a:extLst>
          </p:cNvPr>
          <p:cNvSpPr/>
          <p:nvPr/>
        </p:nvSpPr>
        <p:spPr>
          <a:xfrm>
            <a:off x="4327696" y="1002148"/>
            <a:ext cx="3291840" cy="2638031"/>
          </a:xfrm>
          <a:prstGeom prst="roundRect">
            <a:avLst/>
          </a:prstGeom>
          <a:solidFill>
            <a:srgbClr val="FFFFFF"/>
          </a:solidFill>
          <a:ln>
            <a:solidFill>
              <a:srgbClr val="D2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t"/>
          <a:lstStyle/>
          <a:p>
            <a:pPr algn="ctr">
              <a:defRPr sz="1150">
                <a:solidFill>
                  <a:srgbClr val="41464E"/>
                </a:solidFill>
                <a:latin typeface="Arial"/>
              </a:defRPr>
            </a:pPr>
            <a:endParaRPr lang="en-US" sz="1600" dirty="0"/>
          </a:p>
        </p:txBody>
      </p:sp>
      <p:sp>
        <p:nvSpPr>
          <p:cNvPr id="84" name="Rounded Rectangle 5">
            <a:extLst>
              <a:ext uri="{FF2B5EF4-FFF2-40B4-BE49-F238E27FC236}">
                <a16:creationId xmlns:a16="http://schemas.microsoft.com/office/drawing/2014/main" id="{8D73772A-78D4-67F0-686C-6C326C8A4569}"/>
              </a:ext>
            </a:extLst>
          </p:cNvPr>
          <p:cNvSpPr/>
          <p:nvPr/>
        </p:nvSpPr>
        <p:spPr>
          <a:xfrm>
            <a:off x="7893856" y="1002148"/>
            <a:ext cx="3291840" cy="2638031"/>
          </a:xfrm>
          <a:prstGeom prst="roundRect">
            <a:avLst/>
          </a:prstGeom>
          <a:solidFill>
            <a:srgbClr val="FFFFFF"/>
          </a:solidFill>
          <a:ln>
            <a:solidFill>
              <a:srgbClr val="D2DCE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37160" rIns="164592" rtlCol="0" anchor="t"/>
          <a:lstStyle/>
          <a:p>
            <a:pPr algn="ctr">
              <a:defRPr sz="1150">
                <a:solidFill>
                  <a:srgbClr val="41464E"/>
                </a:solidFill>
                <a:latin typeface="Arial"/>
              </a:defRPr>
            </a:pPr>
            <a:endParaRPr lang="en-US" sz="1600" dirty="0"/>
          </a:p>
        </p:txBody>
      </p:sp>
      <p:sp>
        <p:nvSpPr>
          <p:cNvPr id="88" name="Rounded Rectangle 7">
            <a:extLst>
              <a:ext uri="{FF2B5EF4-FFF2-40B4-BE49-F238E27FC236}">
                <a16:creationId xmlns:a16="http://schemas.microsoft.com/office/drawing/2014/main" id="{D1859EF2-97DC-C6CF-D96E-1F4901CCFAD5}"/>
              </a:ext>
            </a:extLst>
          </p:cNvPr>
          <p:cNvSpPr/>
          <p:nvPr/>
        </p:nvSpPr>
        <p:spPr>
          <a:xfrm>
            <a:off x="0" y="3776208"/>
            <a:ext cx="2936700" cy="2795279"/>
          </a:xfrm>
          <a:prstGeom prst="roundRect">
            <a:avLst/>
          </a:prstGeom>
          <a:solidFill>
            <a:srgbClr val="EBF3F7"/>
          </a:solidFill>
          <a:ln>
            <a:solidFill>
              <a:srgbClr val="BECF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37160" tIns="91440" rIns="137160" rtlCol="0" anchor="t"/>
          <a:lstStyle/>
          <a:p>
            <a:pPr algn="ctr">
              <a:defRPr sz="2500" b="1">
                <a:solidFill>
                  <a:srgbClr val="266585"/>
                </a:solidFill>
                <a:latin typeface="Arial"/>
              </a:defRPr>
            </a:pPr>
            <a:r>
              <a:rPr dirty="0"/>
              <a:t>7.2%</a:t>
            </a:r>
          </a:p>
          <a:p>
            <a:pPr algn="ctr">
              <a:defRPr sz="750" i="1">
                <a:solidFill>
                  <a:srgbClr val="5F646C"/>
                </a:solidFill>
                <a:latin typeface="Arial"/>
              </a:defRPr>
            </a:pPr>
            <a:endParaRPr sz="1600" dirty="0"/>
          </a:p>
        </p:txBody>
      </p:sp>
      <p:sp>
        <p:nvSpPr>
          <p:cNvPr id="90" name="Rounded Rectangle 8">
            <a:extLst>
              <a:ext uri="{FF2B5EF4-FFF2-40B4-BE49-F238E27FC236}">
                <a16:creationId xmlns:a16="http://schemas.microsoft.com/office/drawing/2014/main" id="{D8F7DB65-5A9E-AEA4-2893-337F16B2ACF2}"/>
              </a:ext>
            </a:extLst>
          </p:cNvPr>
          <p:cNvSpPr/>
          <p:nvPr/>
        </p:nvSpPr>
        <p:spPr>
          <a:xfrm>
            <a:off x="5873400" y="3832456"/>
            <a:ext cx="3041542" cy="2739032"/>
          </a:xfrm>
          <a:prstGeom prst="roundRect">
            <a:avLst/>
          </a:prstGeom>
          <a:solidFill>
            <a:srgbClr val="EBF3F7"/>
          </a:solidFill>
          <a:ln>
            <a:solidFill>
              <a:srgbClr val="BECF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37160" tIns="91440" rIns="137160" rtlCol="0" anchor="t"/>
          <a:lstStyle/>
          <a:p>
            <a:pPr algn="ctr">
              <a:defRPr sz="2500" b="1">
                <a:solidFill>
                  <a:srgbClr val="266585"/>
                </a:solidFill>
                <a:latin typeface="Arial"/>
              </a:defRPr>
            </a:pPr>
            <a:r>
              <a:rPr dirty="0"/>
              <a:t>12.4%</a:t>
            </a:r>
          </a:p>
        </p:txBody>
      </p:sp>
      <p:sp>
        <p:nvSpPr>
          <p:cNvPr id="92" name="Rounded Rectangle 9">
            <a:extLst>
              <a:ext uri="{FF2B5EF4-FFF2-40B4-BE49-F238E27FC236}">
                <a16:creationId xmlns:a16="http://schemas.microsoft.com/office/drawing/2014/main" id="{D86CB57B-9DB6-E104-E9E3-41A7A023D5F3}"/>
              </a:ext>
            </a:extLst>
          </p:cNvPr>
          <p:cNvSpPr/>
          <p:nvPr/>
        </p:nvSpPr>
        <p:spPr>
          <a:xfrm>
            <a:off x="8914941" y="3832455"/>
            <a:ext cx="3041541" cy="2749185"/>
          </a:xfrm>
          <a:prstGeom prst="roundRect">
            <a:avLst/>
          </a:prstGeom>
          <a:solidFill>
            <a:srgbClr val="EBF3F7"/>
          </a:solidFill>
          <a:ln>
            <a:solidFill>
              <a:srgbClr val="BECF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37160" tIns="91440" rIns="137160" rtlCol="0" anchor="t"/>
          <a:lstStyle/>
          <a:p>
            <a:pPr algn="ctr">
              <a:defRPr sz="2500" b="1">
                <a:solidFill>
                  <a:srgbClr val="266585"/>
                </a:solidFill>
                <a:latin typeface="Arial"/>
              </a:defRPr>
            </a:pPr>
            <a:r>
              <a:rPr dirty="0"/>
              <a:t>16.9%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3A20443D-FBC6-DA68-E2F5-9592E20B8BB1}"/>
              </a:ext>
            </a:extLst>
          </p:cNvPr>
          <p:cNvSpPr txBox="1"/>
          <p:nvPr/>
        </p:nvSpPr>
        <p:spPr>
          <a:xfrm>
            <a:off x="344055" y="276360"/>
            <a:ext cx="610061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rial" pitchFamily="34" charset="0"/>
                <a:cs typeface="Arial" pitchFamily="34" charset="-120"/>
              </a:rPr>
              <a:t>Target Group</a:t>
            </a:r>
            <a:endParaRPr lang="en-US" sz="2800" dirty="0"/>
          </a:p>
        </p:txBody>
      </p:sp>
      <p:sp>
        <p:nvSpPr>
          <p:cNvPr id="101" name="Rounded Rectangle 7">
            <a:extLst>
              <a:ext uri="{FF2B5EF4-FFF2-40B4-BE49-F238E27FC236}">
                <a16:creationId xmlns:a16="http://schemas.microsoft.com/office/drawing/2014/main" id="{0DD081F1-6712-5B83-0070-0AEBF1551D6F}"/>
              </a:ext>
            </a:extLst>
          </p:cNvPr>
          <p:cNvSpPr/>
          <p:nvPr/>
        </p:nvSpPr>
        <p:spPr>
          <a:xfrm>
            <a:off x="2936700" y="3776208"/>
            <a:ext cx="2936700" cy="2805432"/>
          </a:xfrm>
          <a:prstGeom prst="roundRect">
            <a:avLst/>
          </a:prstGeom>
          <a:solidFill>
            <a:srgbClr val="EBF3F7"/>
          </a:solidFill>
          <a:ln>
            <a:solidFill>
              <a:srgbClr val="BECF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37160" tIns="91440" rIns="137160" rtlCol="0" anchor="t"/>
          <a:lstStyle/>
          <a:p>
            <a:pPr algn="ctr">
              <a:defRPr sz="2500" b="1">
                <a:solidFill>
                  <a:srgbClr val="266585"/>
                </a:solidFill>
                <a:latin typeface="Arial"/>
              </a:defRPr>
            </a:pPr>
            <a:r>
              <a:rPr lang="en-US" dirty="0"/>
              <a:t>12.6</a:t>
            </a:r>
            <a:r>
              <a:rPr dirty="0"/>
              <a:t>%</a:t>
            </a:r>
          </a:p>
          <a:p>
            <a:pPr algn="ctr">
              <a:defRPr sz="750" i="1">
                <a:solidFill>
                  <a:srgbClr val="5F646C"/>
                </a:solidFill>
                <a:latin typeface="Arial"/>
              </a:defRPr>
            </a:pPr>
            <a:endParaRPr sz="1600" dirty="0"/>
          </a:p>
        </p:txBody>
      </p:sp>
      <p:sp>
        <p:nvSpPr>
          <p:cNvPr id="103" name="TextBox 102">
            <a:extLst>
              <a:ext uri="{FF2B5EF4-FFF2-40B4-BE49-F238E27FC236}">
                <a16:creationId xmlns:a16="http://schemas.microsoft.com/office/drawing/2014/main" id="{EF4D5CD7-7FFD-ACF9-5916-E64B7D9444A9}"/>
              </a:ext>
            </a:extLst>
          </p:cNvPr>
          <p:cNvSpPr txBox="1"/>
          <p:nvPr/>
        </p:nvSpPr>
        <p:spPr>
          <a:xfrm>
            <a:off x="888530" y="1643209"/>
            <a:ext cx="3164846" cy="170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dirty="0"/>
              <a:t>Recommends </a:t>
            </a:r>
            <a:r>
              <a:rPr lang="en-US" sz="1800" dirty="0" err="1"/>
              <a:t>behavioural</a:t>
            </a:r>
            <a:r>
              <a:rPr lang="en-US" sz="1800" dirty="0"/>
              <a:t> support combined with medication to help people stop smoking (OBE, 2022).</a:t>
            </a:r>
          </a:p>
        </p:txBody>
      </p:sp>
      <p:sp>
        <p:nvSpPr>
          <p:cNvPr id="105" name="TextBox 104">
            <a:extLst>
              <a:ext uri="{FF2B5EF4-FFF2-40B4-BE49-F238E27FC236}">
                <a16:creationId xmlns:a16="http://schemas.microsoft.com/office/drawing/2014/main" id="{AAE0745C-EE7A-E2FD-8A7C-B06E8C90CFB3}"/>
              </a:ext>
            </a:extLst>
          </p:cNvPr>
          <p:cNvSpPr txBox="1"/>
          <p:nvPr/>
        </p:nvSpPr>
        <p:spPr>
          <a:xfrm>
            <a:off x="4371567" y="1632223"/>
            <a:ext cx="3109888" cy="1287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IN" sz="1800" dirty="0"/>
              <a:t>England’s ambition is to reduce smoking prevalence to 5% by 2030 (OBE, 2022) </a:t>
            </a:r>
            <a:endParaRPr lang="en-IN" dirty="0"/>
          </a:p>
        </p:txBody>
      </p:sp>
      <p:sp>
        <p:nvSpPr>
          <p:cNvPr id="107" name="TextBox 106">
            <a:extLst>
              <a:ext uri="{FF2B5EF4-FFF2-40B4-BE49-F238E27FC236}">
                <a16:creationId xmlns:a16="http://schemas.microsoft.com/office/drawing/2014/main" id="{09BE6A42-9D4B-30F5-1D9C-9F2A6691E503}"/>
              </a:ext>
            </a:extLst>
          </p:cNvPr>
          <p:cNvSpPr txBox="1"/>
          <p:nvPr/>
        </p:nvSpPr>
        <p:spPr>
          <a:xfrm>
            <a:off x="7964746" y="1466612"/>
            <a:ext cx="3150060" cy="2118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dirty="0"/>
              <a:t>NHS and local stop-smoking services provide support for people who want to quit, including </a:t>
            </a:r>
            <a:r>
              <a:rPr lang="en-US" sz="1800" dirty="0" err="1"/>
              <a:t>behavioural</a:t>
            </a:r>
            <a:r>
              <a:rPr lang="en-US" sz="1800" dirty="0"/>
              <a:t> support </a:t>
            </a:r>
            <a:r>
              <a:rPr lang="en-US" sz="1800" dirty="0">
                <a:solidFill>
                  <a:srgbClr val="41464E"/>
                </a:solidFill>
              </a:rPr>
              <a:t>(ASH, 2025)</a:t>
            </a:r>
            <a:r>
              <a:rPr lang="en-IN" sz="1800" dirty="0"/>
              <a:t> </a:t>
            </a:r>
            <a:endParaRPr lang="en-US" sz="1800" dirty="0"/>
          </a:p>
        </p:txBody>
      </p:sp>
      <p:sp>
        <p:nvSpPr>
          <p:cNvPr id="109" name="TextBox 108">
            <a:extLst>
              <a:ext uri="{FF2B5EF4-FFF2-40B4-BE49-F238E27FC236}">
                <a16:creationId xmlns:a16="http://schemas.microsoft.com/office/drawing/2014/main" id="{B4FA23E1-4228-009E-E1CD-BF75C15A0824}"/>
              </a:ext>
            </a:extLst>
          </p:cNvPr>
          <p:cNvSpPr txBox="1"/>
          <p:nvPr/>
        </p:nvSpPr>
        <p:spPr>
          <a:xfrm>
            <a:off x="103909" y="4446506"/>
            <a:ext cx="2832791" cy="17030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800" dirty="0"/>
              <a:t>18-24 years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Current smoking prevalence (Harker, 2023)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Above 5% target</a:t>
            </a:r>
          </a:p>
        </p:txBody>
      </p:sp>
      <p:sp>
        <p:nvSpPr>
          <p:cNvPr id="111" name="TextBox 110">
            <a:extLst>
              <a:ext uri="{FF2B5EF4-FFF2-40B4-BE49-F238E27FC236}">
                <a16:creationId xmlns:a16="http://schemas.microsoft.com/office/drawing/2014/main" id="{40CA8C59-655E-8B8D-1FE6-B3B915A64D55}"/>
              </a:ext>
            </a:extLst>
          </p:cNvPr>
          <p:cNvSpPr txBox="1"/>
          <p:nvPr/>
        </p:nvSpPr>
        <p:spPr>
          <a:xfrm>
            <a:off x="2936700" y="4327083"/>
            <a:ext cx="2936700" cy="2118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1800" dirty="0"/>
              <a:t>25-34 years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High smoking prevalence (</a:t>
            </a:r>
            <a:r>
              <a:rPr lang="en-IN" sz="1800" dirty="0"/>
              <a:t>Office for National Statistics, 2025</a:t>
            </a:r>
            <a:r>
              <a:rPr lang="en-US" sz="1800" dirty="0"/>
              <a:t>)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Above the 5% target</a:t>
            </a:r>
          </a:p>
        </p:txBody>
      </p:sp>
      <p:sp>
        <p:nvSpPr>
          <p:cNvPr id="113" name="TextBox 112">
            <a:extLst>
              <a:ext uri="{FF2B5EF4-FFF2-40B4-BE49-F238E27FC236}">
                <a16:creationId xmlns:a16="http://schemas.microsoft.com/office/drawing/2014/main" id="{2F40E60B-8DF3-8AA5-1F63-DD469FEBB2A0}"/>
              </a:ext>
            </a:extLst>
          </p:cNvPr>
          <p:cNvSpPr txBox="1"/>
          <p:nvPr/>
        </p:nvSpPr>
        <p:spPr>
          <a:xfrm>
            <a:off x="5864633" y="4435665"/>
            <a:ext cx="294546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dirty="0"/>
              <a:t>45-50</a:t>
            </a:r>
            <a:r>
              <a:rPr lang="en-US" sz="1800" dirty="0"/>
              <a:t> years</a:t>
            </a:r>
          </a:p>
          <a:p>
            <a:pPr>
              <a:lnSpc>
                <a:spcPct val="150000"/>
              </a:lnSpc>
            </a:pPr>
            <a:r>
              <a:rPr lang="en-US" dirty="0"/>
              <a:t>Current smoking prevalence (Harker, 2023)</a:t>
            </a:r>
          </a:p>
          <a:p>
            <a:pPr>
              <a:lnSpc>
                <a:spcPct val="150000"/>
              </a:lnSpc>
            </a:pPr>
            <a:r>
              <a:rPr lang="en-US" sz="1800" dirty="0"/>
              <a:t>More than twice the target </a:t>
            </a:r>
          </a:p>
          <a:p>
            <a:endParaRPr lang="en-IN" sz="1800" dirty="0"/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FD4A9FD9-95DF-DE5B-BDE0-8D5AF8D7740C}"/>
              </a:ext>
            </a:extLst>
          </p:cNvPr>
          <p:cNvSpPr txBox="1"/>
          <p:nvPr/>
        </p:nvSpPr>
        <p:spPr>
          <a:xfrm>
            <a:off x="8923709" y="4327083"/>
            <a:ext cx="3041541" cy="21185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800" dirty="0"/>
              <a:t>London 18-64 Routine and manual occupation working adults, 2022-24 Vs. 10.6% of all working-age adults (State of London, 2026)</a:t>
            </a:r>
          </a:p>
        </p:txBody>
      </p:sp>
      <p:sp>
        <p:nvSpPr>
          <p:cNvPr id="119" name="TextBox 118">
            <a:extLst>
              <a:ext uri="{FF2B5EF4-FFF2-40B4-BE49-F238E27FC236}">
                <a16:creationId xmlns:a16="http://schemas.microsoft.com/office/drawing/2014/main" id="{DAF8F02A-0ACD-F315-8F87-1054EE5BB43F}"/>
              </a:ext>
            </a:extLst>
          </p:cNvPr>
          <p:cNvSpPr txBox="1"/>
          <p:nvPr/>
        </p:nvSpPr>
        <p:spPr>
          <a:xfrm>
            <a:off x="980209" y="1147149"/>
            <a:ext cx="27131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NICE NG209</a:t>
            </a:r>
          </a:p>
        </p:txBody>
      </p:sp>
      <p:sp>
        <p:nvSpPr>
          <p:cNvPr id="121" name="TextBox 120">
            <a:extLst>
              <a:ext uri="{FF2B5EF4-FFF2-40B4-BE49-F238E27FC236}">
                <a16:creationId xmlns:a16="http://schemas.microsoft.com/office/drawing/2014/main" id="{275C5C32-D503-DD72-9F78-33E4B4387A86}"/>
              </a:ext>
            </a:extLst>
          </p:cNvPr>
          <p:cNvSpPr txBox="1"/>
          <p:nvPr/>
        </p:nvSpPr>
        <p:spPr>
          <a:xfrm>
            <a:off x="7893856" y="1152516"/>
            <a:ext cx="32918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HS / LOCAL SERVICES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A42478EE-85BD-636A-B1FB-7B85610A2DFF}"/>
              </a:ext>
            </a:extLst>
          </p:cNvPr>
          <p:cNvSpPr txBox="1"/>
          <p:nvPr/>
        </p:nvSpPr>
        <p:spPr>
          <a:xfrm>
            <a:off x="4454697" y="1141320"/>
            <a:ext cx="30267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SMOKEFREE 20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30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3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548640" y="181943"/>
            <a:ext cx="11289906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Belief Model</a:t>
            </a:r>
            <a:endParaRPr lang="en-US" sz="2800" dirty="0"/>
          </a:p>
        </p:txBody>
      </p:sp>
      <p:sp>
        <p:nvSpPr>
          <p:cNvPr id="28" name="Text 25"/>
          <p:cNvSpPr txBox="1"/>
          <p:nvPr/>
        </p:nvSpPr>
        <p:spPr>
          <a:xfrm>
            <a:off x="377118" y="5857467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1800" dirty="0"/>
              <a:t>(Source: </a:t>
            </a:r>
            <a:r>
              <a:rPr lang="en-IN" dirty="0" err="1"/>
              <a:t>Alyafei</a:t>
            </a:r>
            <a:r>
              <a:rPr lang="en-IN" dirty="0"/>
              <a:t> and Carr, 2024)</a:t>
            </a:r>
            <a:endParaRPr lang="en-US" sz="1800" dirty="0"/>
          </a:p>
        </p:txBody>
      </p:sp>
      <p:sp>
        <p:nvSpPr>
          <p:cNvPr id="30" name="Rounded Rectangle 3">
            <a:extLst>
              <a:ext uri="{FF2B5EF4-FFF2-40B4-BE49-F238E27FC236}">
                <a16:creationId xmlns:a16="http://schemas.microsoft.com/office/drawing/2014/main" id="{B5D64ED5-ECC1-EED5-BD3D-F59015B3D054}"/>
              </a:ext>
            </a:extLst>
          </p:cNvPr>
          <p:cNvSpPr/>
          <p:nvPr/>
        </p:nvSpPr>
        <p:spPr>
          <a:xfrm>
            <a:off x="228600" y="2329987"/>
            <a:ext cx="1883664" cy="2336895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7DE12A6-8C08-5279-BDEA-DC0D767D8717}"/>
              </a:ext>
            </a:extLst>
          </p:cNvPr>
          <p:cNvSpPr txBox="1"/>
          <p:nvPr/>
        </p:nvSpPr>
        <p:spPr>
          <a:xfrm>
            <a:off x="448056" y="2421428"/>
            <a:ext cx="1664208" cy="707886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4FAD70"/>
                </a:solidFill>
                <a:latin typeface="Arial"/>
              </a:rPr>
              <a:t>MODIFYING FACTORS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9F4BF2F8-8334-6003-4040-2CC261CD294C}"/>
              </a:ext>
            </a:extLst>
          </p:cNvPr>
          <p:cNvSpPr txBox="1"/>
          <p:nvPr/>
        </p:nvSpPr>
        <p:spPr>
          <a:xfrm>
            <a:off x="323836" y="3235243"/>
            <a:ext cx="1664208" cy="12875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b="0" dirty="0">
                <a:solidFill>
                  <a:srgbClr val="1E1E1E"/>
                </a:solidFill>
                <a:latin typeface="Arial"/>
              </a:rPr>
              <a:t>Age, work, knowledge,
social setting</a:t>
            </a:r>
          </a:p>
        </p:txBody>
      </p:sp>
      <p:sp>
        <p:nvSpPr>
          <p:cNvPr id="33" name="Hexagon 32">
            <a:extLst>
              <a:ext uri="{FF2B5EF4-FFF2-40B4-BE49-F238E27FC236}">
                <a16:creationId xmlns:a16="http://schemas.microsoft.com/office/drawing/2014/main" id="{E12D12CC-CC17-79F5-8CE0-69882ABD1B2A}"/>
              </a:ext>
            </a:extLst>
          </p:cNvPr>
          <p:cNvSpPr/>
          <p:nvPr/>
        </p:nvSpPr>
        <p:spPr>
          <a:xfrm>
            <a:off x="2333934" y="1449189"/>
            <a:ext cx="6919591" cy="4128273"/>
          </a:xfrm>
          <a:prstGeom prst="hexagon">
            <a:avLst/>
          </a:prstGeom>
          <a:solidFill>
            <a:srgbClr val="EEF0EC"/>
          </a:solidFill>
          <a:ln>
            <a:solidFill>
              <a:srgbClr val="5C696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4" name="Rounded Rectangle 7">
            <a:extLst>
              <a:ext uri="{FF2B5EF4-FFF2-40B4-BE49-F238E27FC236}">
                <a16:creationId xmlns:a16="http://schemas.microsoft.com/office/drawing/2014/main" id="{1A70B8D2-CA3F-2854-0021-CEC586DABD1E}"/>
              </a:ext>
            </a:extLst>
          </p:cNvPr>
          <p:cNvSpPr/>
          <p:nvPr/>
        </p:nvSpPr>
        <p:spPr>
          <a:xfrm>
            <a:off x="2779221" y="1501866"/>
            <a:ext cx="2925422" cy="1350887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AA82145-E85A-D0BF-DDA6-E8827F83E736}"/>
              </a:ext>
            </a:extLst>
          </p:cNvPr>
          <p:cNvSpPr txBox="1"/>
          <p:nvPr/>
        </p:nvSpPr>
        <p:spPr>
          <a:xfrm>
            <a:off x="2779221" y="1593307"/>
            <a:ext cx="2925422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A4C65B"/>
                </a:solidFill>
                <a:latin typeface="Arial"/>
              </a:rPr>
              <a:t>SEVERITY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43FCB077-EDBA-423F-9977-3AAA06B8DEC5}"/>
              </a:ext>
            </a:extLst>
          </p:cNvPr>
          <p:cNvSpPr txBox="1"/>
          <p:nvPr/>
        </p:nvSpPr>
        <p:spPr>
          <a:xfrm>
            <a:off x="2870332" y="2323130"/>
            <a:ext cx="274320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1E1E1E"/>
                </a:solidFill>
                <a:latin typeface="Arial"/>
              </a:rPr>
              <a:t>Smoking can harm me.</a:t>
            </a:r>
          </a:p>
        </p:txBody>
      </p:sp>
      <p:sp>
        <p:nvSpPr>
          <p:cNvPr id="37" name="Rounded Rectangle 10">
            <a:extLst>
              <a:ext uri="{FF2B5EF4-FFF2-40B4-BE49-F238E27FC236}">
                <a16:creationId xmlns:a16="http://schemas.microsoft.com/office/drawing/2014/main" id="{801E715E-9521-DA7A-0371-825EABC34C53}"/>
              </a:ext>
            </a:extLst>
          </p:cNvPr>
          <p:cNvSpPr/>
          <p:nvPr/>
        </p:nvSpPr>
        <p:spPr>
          <a:xfrm>
            <a:off x="6057628" y="1497504"/>
            <a:ext cx="2968115" cy="1350887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D5CFA665-1A83-472A-F4EC-41BB5B7EAAED}"/>
              </a:ext>
            </a:extLst>
          </p:cNvPr>
          <p:cNvSpPr txBox="1"/>
          <p:nvPr/>
        </p:nvSpPr>
        <p:spPr>
          <a:xfrm>
            <a:off x="6168427" y="1550000"/>
            <a:ext cx="2891369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C64843"/>
                </a:solidFill>
                <a:latin typeface="Arial"/>
              </a:rPr>
              <a:t>PERCEIVED THREAT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C5294A17-2802-A19C-117E-406F9C1872C7}"/>
              </a:ext>
            </a:extLst>
          </p:cNvPr>
          <p:cNvSpPr txBox="1"/>
          <p:nvPr/>
        </p:nvSpPr>
        <p:spPr>
          <a:xfrm>
            <a:off x="6134373" y="2320012"/>
            <a:ext cx="2963796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1E1E1E"/>
                </a:solidFill>
                <a:latin typeface="Arial"/>
              </a:rPr>
              <a:t>The consequences matter.</a:t>
            </a:r>
          </a:p>
        </p:txBody>
      </p:sp>
      <p:sp>
        <p:nvSpPr>
          <p:cNvPr id="40" name="Rounded Rectangle 13">
            <a:extLst>
              <a:ext uri="{FF2B5EF4-FFF2-40B4-BE49-F238E27FC236}">
                <a16:creationId xmlns:a16="http://schemas.microsoft.com/office/drawing/2014/main" id="{60BD84BF-14CE-BAAC-3AC1-DA0D7624D8BA}"/>
              </a:ext>
            </a:extLst>
          </p:cNvPr>
          <p:cNvSpPr/>
          <p:nvPr/>
        </p:nvSpPr>
        <p:spPr>
          <a:xfrm>
            <a:off x="2757290" y="3105256"/>
            <a:ext cx="2980426" cy="1210537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6F681B7-870A-1704-7878-6010472AB20B}"/>
              </a:ext>
            </a:extLst>
          </p:cNvPr>
          <p:cNvSpPr txBox="1"/>
          <p:nvPr/>
        </p:nvSpPr>
        <p:spPr>
          <a:xfrm>
            <a:off x="2870332" y="3173534"/>
            <a:ext cx="243596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4185B0"/>
                </a:solidFill>
                <a:latin typeface="Arial"/>
              </a:rPr>
              <a:t>SELF-EFFICACY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5B596C92-BB2E-DBA1-2DE9-7E2B609BE5F1}"/>
              </a:ext>
            </a:extLst>
          </p:cNvPr>
          <p:cNvSpPr txBox="1"/>
          <p:nvPr/>
        </p:nvSpPr>
        <p:spPr>
          <a:xfrm>
            <a:off x="2911978" y="3685496"/>
            <a:ext cx="2653924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1E1E1E"/>
                </a:solidFill>
                <a:latin typeface="Arial"/>
              </a:rPr>
              <a:t>I can handle cravings.</a:t>
            </a:r>
          </a:p>
        </p:txBody>
      </p:sp>
      <p:sp>
        <p:nvSpPr>
          <p:cNvPr id="43" name="Rounded Rectangle 16">
            <a:extLst>
              <a:ext uri="{FF2B5EF4-FFF2-40B4-BE49-F238E27FC236}">
                <a16:creationId xmlns:a16="http://schemas.microsoft.com/office/drawing/2014/main" id="{1E71D48C-753D-0EFC-1558-6526D2447D53}"/>
              </a:ext>
            </a:extLst>
          </p:cNvPr>
          <p:cNvSpPr/>
          <p:nvPr/>
        </p:nvSpPr>
        <p:spPr>
          <a:xfrm>
            <a:off x="6061947" y="3095931"/>
            <a:ext cx="2963796" cy="1210536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A9FD4689-4E65-6F3B-9843-FD6EE2A3F076}"/>
              </a:ext>
            </a:extLst>
          </p:cNvPr>
          <p:cNvSpPr txBox="1"/>
          <p:nvPr/>
        </p:nvSpPr>
        <p:spPr>
          <a:xfrm>
            <a:off x="6098160" y="3187452"/>
            <a:ext cx="289137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4A9A91"/>
                </a:solidFill>
                <a:latin typeface="Arial"/>
              </a:rPr>
              <a:t>BENEFITS − BARRIERS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C33F21A-5528-96C5-6BC5-8EDD229A198E}"/>
              </a:ext>
            </a:extLst>
          </p:cNvPr>
          <p:cNvSpPr txBox="1"/>
          <p:nvPr/>
        </p:nvSpPr>
        <p:spPr>
          <a:xfrm>
            <a:off x="6470216" y="3687513"/>
            <a:ext cx="2435960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1E1E1E"/>
                </a:solidFill>
                <a:latin typeface="Arial"/>
              </a:rPr>
              <a:t>Quitting is worth it.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4F2BE75-E9A0-B3C9-8059-74DA75722D59}"/>
              </a:ext>
            </a:extLst>
          </p:cNvPr>
          <p:cNvSpPr txBox="1"/>
          <p:nvPr/>
        </p:nvSpPr>
        <p:spPr>
          <a:xfrm>
            <a:off x="4509535" y="4324826"/>
            <a:ext cx="2743200" cy="36576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b="1" dirty="0">
                <a:solidFill>
                  <a:srgbClr val="EB913D"/>
                </a:solidFill>
                <a:latin typeface="Arial"/>
              </a:rPr>
              <a:t>CUES TO ACTION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8AEA2E99-5B22-98D9-2578-D9C5E1D8CF74}"/>
              </a:ext>
            </a:extLst>
          </p:cNvPr>
          <p:cNvSpPr txBox="1"/>
          <p:nvPr/>
        </p:nvSpPr>
        <p:spPr>
          <a:xfrm>
            <a:off x="3345034" y="4676321"/>
            <a:ext cx="5128408" cy="87203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>
              <a:lnSpc>
                <a:spcPct val="150000"/>
              </a:lnSpc>
            </a:pPr>
            <a:r>
              <a:rPr b="0" dirty="0">
                <a:solidFill>
                  <a:srgbClr val="1E1E1E"/>
                </a:solidFill>
                <a:latin typeface="Arial"/>
              </a:rPr>
              <a:t>Quit-date reminder • CO feedback • peer support • NHS referral</a:t>
            </a:r>
          </a:p>
        </p:txBody>
      </p:sp>
      <p:cxnSp>
        <p:nvCxnSpPr>
          <p:cNvPr id="48" name="Connector 21">
            <a:extLst>
              <a:ext uri="{FF2B5EF4-FFF2-40B4-BE49-F238E27FC236}">
                <a16:creationId xmlns:a16="http://schemas.microsoft.com/office/drawing/2014/main" id="{B6289D2C-EEAF-5541-90F9-002C29DED775}"/>
              </a:ext>
            </a:extLst>
          </p:cNvPr>
          <p:cNvCxnSpPr/>
          <p:nvPr/>
        </p:nvCxnSpPr>
        <p:spPr>
          <a:xfrm>
            <a:off x="2075170" y="3513326"/>
            <a:ext cx="274320" cy="0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Connector 22">
            <a:extLst>
              <a:ext uri="{FF2B5EF4-FFF2-40B4-BE49-F238E27FC236}">
                <a16:creationId xmlns:a16="http://schemas.microsoft.com/office/drawing/2014/main" id="{7F0A9AEA-8F93-094A-E963-55CA1CB8B2E7}"/>
              </a:ext>
            </a:extLst>
          </p:cNvPr>
          <p:cNvCxnSpPr>
            <a:cxnSpLocks/>
          </p:cNvCxnSpPr>
          <p:nvPr/>
        </p:nvCxnSpPr>
        <p:spPr>
          <a:xfrm>
            <a:off x="5704643" y="2273422"/>
            <a:ext cx="352985" cy="0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Connector 23">
            <a:extLst>
              <a:ext uri="{FF2B5EF4-FFF2-40B4-BE49-F238E27FC236}">
                <a16:creationId xmlns:a16="http://schemas.microsoft.com/office/drawing/2014/main" id="{5CD585FA-FB45-2C8D-64D6-EBCA9B521F08}"/>
              </a:ext>
            </a:extLst>
          </p:cNvPr>
          <p:cNvCxnSpPr>
            <a:cxnSpLocks/>
          </p:cNvCxnSpPr>
          <p:nvPr/>
        </p:nvCxnSpPr>
        <p:spPr>
          <a:xfrm>
            <a:off x="5737716" y="3685496"/>
            <a:ext cx="343044" cy="2017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2" name="Rounded Rectangle 25">
            <a:extLst>
              <a:ext uri="{FF2B5EF4-FFF2-40B4-BE49-F238E27FC236}">
                <a16:creationId xmlns:a16="http://schemas.microsoft.com/office/drawing/2014/main" id="{FD06AC61-B87F-B1BA-BEEF-579BF2C78AE9}"/>
              </a:ext>
            </a:extLst>
          </p:cNvPr>
          <p:cNvSpPr/>
          <p:nvPr/>
        </p:nvSpPr>
        <p:spPr>
          <a:xfrm>
            <a:off x="9543402" y="2761312"/>
            <a:ext cx="2423160" cy="1905563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62884B04-2545-ACF0-EB5F-6B725280F899}"/>
              </a:ext>
            </a:extLst>
          </p:cNvPr>
          <p:cNvSpPr txBox="1"/>
          <p:nvPr/>
        </p:nvSpPr>
        <p:spPr>
          <a:xfrm>
            <a:off x="9671418" y="2852753"/>
            <a:ext cx="2167128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sz="2000" b="1" dirty="0">
                <a:solidFill>
                  <a:srgbClr val="14372A"/>
                </a:solidFill>
                <a:latin typeface="Arial"/>
              </a:rPr>
              <a:t>ACTION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5F365308-B628-DE50-C41D-573F62BEC7FE}"/>
              </a:ext>
            </a:extLst>
          </p:cNvPr>
          <p:cNvSpPr txBox="1"/>
          <p:nvPr/>
        </p:nvSpPr>
        <p:spPr>
          <a:xfrm>
            <a:off x="9671418" y="3245945"/>
            <a:ext cx="2291982" cy="12875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b="0" dirty="0">
                <a:solidFill>
                  <a:srgbClr val="1E1E1E"/>
                </a:solidFill>
                <a:latin typeface="Arial"/>
              </a:rPr>
              <a:t>Quit attempt + smoke-free </a:t>
            </a:r>
            <a:r>
              <a:rPr b="0" dirty="0" err="1">
                <a:solidFill>
                  <a:srgbClr val="1E1E1E"/>
                </a:solidFill>
                <a:latin typeface="Arial"/>
              </a:rPr>
              <a:t>behaviour</a:t>
            </a:r>
            <a:endParaRPr b="0" dirty="0">
              <a:solidFill>
                <a:srgbClr val="1E1E1E"/>
              </a:solidFill>
              <a:latin typeface="Arial"/>
            </a:endParaRPr>
          </a:p>
        </p:txBody>
      </p:sp>
      <p:cxnSp>
        <p:nvCxnSpPr>
          <p:cNvPr id="55" name="Connector 28">
            <a:extLst>
              <a:ext uri="{FF2B5EF4-FFF2-40B4-BE49-F238E27FC236}">
                <a16:creationId xmlns:a16="http://schemas.microsoft.com/office/drawing/2014/main" id="{A73BF10E-C87C-9323-2E8B-AE790616E808}"/>
              </a:ext>
            </a:extLst>
          </p:cNvPr>
          <p:cNvCxnSpPr>
            <a:cxnSpLocks/>
          </p:cNvCxnSpPr>
          <p:nvPr/>
        </p:nvCxnSpPr>
        <p:spPr>
          <a:xfrm>
            <a:off x="9269081" y="3513326"/>
            <a:ext cx="274320" cy="0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" name="Connector 22">
            <a:extLst>
              <a:ext uri="{FF2B5EF4-FFF2-40B4-BE49-F238E27FC236}">
                <a16:creationId xmlns:a16="http://schemas.microsoft.com/office/drawing/2014/main" id="{D0B506EA-927C-4FC9-B0A8-639DF799BDFA}"/>
              </a:ext>
            </a:extLst>
          </p:cNvPr>
          <p:cNvCxnSpPr>
            <a:cxnSpLocks/>
            <a:stCxn id="34" idx="2"/>
            <a:endCxn id="40" idx="0"/>
          </p:cNvCxnSpPr>
          <p:nvPr/>
        </p:nvCxnSpPr>
        <p:spPr>
          <a:xfrm>
            <a:off x="4241932" y="2852753"/>
            <a:ext cx="5571" cy="252503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3" name="Connector 22">
            <a:extLst>
              <a:ext uri="{FF2B5EF4-FFF2-40B4-BE49-F238E27FC236}">
                <a16:creationId xmlns:a16="http://schemas.microsoft.com/office/drawing/2014/main" id="{BE4E5FDD-4C0F-93F4-0BE2-C0F40972B3F0}"/>
              </a:ext>
            </a:extLst>
          </p:cNvPr>
          <p:cNvCxnSpPr>
            <a:cxnSpLocks/>
            <a:stCxn id="37" idx="2"/>
            <a:endCxn id="43" idx="0"/>
          </p:cNvCxnSpPr>
          <p:nvPr/>
        </p:nvCxnSpPr>
        <p:spPr>
          <a:xfrm>
            <a:off x="7541686" y="2848391"/>
            <a:ext cx="2159" cy="247540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3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ounded Rectangle 12">
            <a:extLst>
              <a:ext uri="{FF2B5EF4-FFF2-40B4-BE49-F238E27FC236}">
                <a16:creationId xmlns:a16="http://schemas.microsoft.com/office/drawing/2014/main" id="{7F3326DF-5FEE-08A3-7482-2A5DD46DE96B}"/>
              </a:ext>
            </a:extLst>
          </p:cNvPr>
          <p:cNvSpPr/>
          <p:nvPr/>
        </p:nvSpPr>
        <p:spPr>
          <a:xfrm>
            <a:off x="2286159" y="1524269"/>
            <a:ext cx="2873534" cy="1170506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58FD8A5-0E98-11C8-8720-689FDC17A794}"/>
              </a:ext>
            </a:extLst>
          </p:cNvPr>
          <p:cNvSpPr txBox="1"/>
          <p:nvPr/>
        </p:nvSpPr>
        <p:spPr>
          <a:xfrm>
            <a:off x="2331926" y="2238009"/>
            <a:ext cx="2889583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1E1E1E"/>
                </a:solidFill>
                <a:latin typeface="Arial"/>
              </a:rPr>
              <a:t>Health + money + control</a:t>
            </a:r>
          </a:p>
        </p:txBody>
      </p:sp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1330035" y="126596"/>
            <a:ext cx="10724527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Theory of Planned Behaviour: Intention to quit</a:t>
            </a:r>
            <a:endParaRPr lang="en-US" sz="28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3E31AD9-85F5-455B-42B9-4FFA94D74EE4}"/>
              </a:ext>
            </a:extLst>
          </p:cNvPr>
          <p:cNvSpPr txBox="1"/>
          <p:nvPr/>
        </p:nvSpPr>
        <p:spPr>
          <a:xfrm>
            <a:off x="2937605" y="1508760"/>
            <a:ext cx="1984248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4185B0"/>
                </a:solidFill>
                <a:latin typeface="Arial"/>
              </a:rPr>
              <a:t>ATTITUDE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2615CC7-15AA-0AEB-F96A-B722D575210F}"/>
              </a:ext>
            </a:extLst>
          </p:cNvPr>
          <p:cNvSpPr txBox="1"/>
          <p:nvPr/>
        </p:nvSpPr>
        <p:spPr>
          <a:xfrm>
            <a:off x="2513568" y="1883861"/>
            <a:ext cx="2359152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r>
              <a:rPr lang="en-US" b="0" dirty="0">
                <a:solidFill>
                  <a:srgbClr val="1E1E1E"/>
                </a:solidFill>
                <a:latin typeface="Arial"/>
              </a:rPr>
              <a:t>Quitting is</a:t>
            </a:r>
            <a:r>
              <a:rPr b="0" dirty="0">
                <a:solidFill>
                  <a:srgbClr val="1E1E1E"/>
                </a:solidFill>
                <a:latin typeface="Arial"/>
              </a:rPr>
              <a:t> worthwhile</a:t>
            </a:r>
          </a:p>
        </p:txBody>
      </p:sp>
      <p:sp>
        <p:nvSpPr>
          <p:cNvPr id="33" name="Rounded Rectangle 15">
            <a:extLst>
              <a:ext uri="{FF2B5EF4-FFF2-40B4-BE49-F238E27FC236}">
                <a16:creationId xmlns:a16="http://schemas.microsoft.com/office/drawing/2014/main" id="{6E9E98E9-8540-1CDA-F605-09F2C347C951}"/>
              </a:ext>
            </a:extLst>
          </p:cNvPr>
          <p:cNvSpPr/>
          <p:nvPr/>
        </p:nvSpPr>
        <p:spPr>
          <a:xfrm>
            <a:off x="2247232" y="3004191"/>
            <a:ext cx="2882679" cy="1402014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1D00E04-5E47-9C27-097F-4C14F1531F0C}"/>
              </a:ext>
            </a:extLst>
          </p:cNvPr>
          <p:cNvSpPr txBox="1"/>
          <p:nvPr/>
        </p:nvSpPr>
        <p:spPr>
          <a:xfrm>
            <a:off x="2240401" y="3111342"/>
            <a:ext cx="3120458" cy="400110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4A9A91"/>
                </a:solidFill>
                <a:latin typeface="Arial"/>
              </a:rPr>
              <a:t>SUBJECTIVE</a:t>
            </a:r>
            <a:r>
              <a:rPr sz="2000" b="1" dirty="0">
                <a:solidFill>
                  <a:srgbClr val="4A9A91"/>
                </a:solidFill>
                <a:latin typeface="Arial"/>
              </a:rPr>
              <a:t> NORM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612B2E6A-DE1F-D1F8-6C25-65D5901D195A}"/>
              </a:ext>
            </a:extLst>
          </p:cNvPr>
          <p:cNvSpPr txBox="1"/>
          <p:nvPr/>
        </p:nvSpPr>
        <p:spPr>
          <a:xfrm>
            <a:off x="2240401" y="3514641"/>
            <a:ext cx="2850580" cy="87203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b="0" dirty="0">
                <a:solidFill>
                  <a:srgbClr val="1E1E1E"/>
                </a:solidFill>
                <a:latin typeface="Arial"/>
              </a:rPr>
              <a:t>People</a:t>
            </a:r>
            <a:r>
              <a:rPr b="0" dirty="0">
                <a:solidFill>
                  <a:srgbClr val="1E1E1E"/>
                </a:solidFill>
                <a:latin typeface="Arial"/>
              </a:rPr>
              <a:t> important to me support it.</a:t>
            </a:r>
          </a:p>
        </p:txBody>
      </p:sp>
      <p:sp>
        <p:nvSpPr>
          <p:cNvPr id="36" name="Rounded Rectangle 18">
            <a:extLst>
              <a:ext uri="{FF2B5EF4-FFF2-40B4-BE49-F238E27FC236}">
                <a16:creationId xmlns:a16="http://schemas.microsoft.com/office/drawing/2014/main" id="{9CBB04AE-B30F-5AA3-B223-E1567B142D26}"/>
              </a:ext>
            </a:extLst>
          </p:cNvPr>
          <p:cNvSpPr/>
          <p:nvPr/>
        </p:nvSpPr>
        <p:spPr>
          <a:xfrm>
            <a:off x="2220936" y="4715621"/>
            <a:ext cx="2889510" cy="1349940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12C43FF6-DC5A-332D-894E-229906C6DCF7}"/>
              </a:ext>
            </a:extLst>
          </p:cNvPr>
          <p:cNvSpPr txBox="1"/>
          <p:nvPr/>
        </p:nvSpPr>
        <p:spPr>
          <a:xfrm>
            <a:off x="2256377" y="4809115"/>
            <a:ext cx="2873534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4FAD70"/>
                </a:solidFill>
                <a:latin typeface="Arial"/>
              </a:rPr>
              <a:t>PERCEIVED CONTROL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EE6A9E05-D6E7-9DC1-7DC1-21F6FC9EE093}"/>
              </a:ext>
            </a:extLst>
          </p:cNvPr>
          <p:cNvSpPr txBox="1"/>
          <p:nvPr/>
        </p:nvSpPr>
        <p:spPr>
          <a:xfrm>
            <a:off x="2331926" y="5328900"/>
            <a:ext cx="2791154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0" dirty="0">
                <a:solidFill>
                  <a:srgbClr val="1E1E1E"/>
                </a:solidFill>
                <a:latin typeface="Arial"/>
              </a:rPr>
              <a:t>I can manage triggers.</a:t>
            </a:r>
          </a:p>
        </p:txBody>
      </p:sp>
      <p:sp>
        <p:nvSpPr>
          <p:cNvPr id="39" name="Rounded Rectangle 21">
            <a:extLst>
              <a:ext uri="{FF2B5EF4-FFF2-40B4-BE49-F238E27FC236}">
                <a16:creationId xmlns:a16="http://schemas.microsoft.com/office/drawing/2014/main" id="{571EF53A-5ED9-667F-9B93-D6808949D79F}"/>
              </a:ext>
            </a:extLst>
          </p:cNvPr>
          <p:cNvSpPr/>
          <p:nvPr/>
        </p:nvSpPr>
        <p:spPr>
          <a:xfrm>
            <a:off x="7061515" y="2331720"/>
            <a:ext cx="210312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0C8D78AB-9F46-E4D3-60E5-225A9C6F3406}"/>
              </a:ext>
            </a:extLst>
          </p:cNvPr>
          <p:cNvSpPr txBox="1"/>
          <p:nvPr/>
        </p:nvSpPr>
        <p:spPr>
          <a:xfrm>
            <a:off x="7189531" y="2423160"/>
            <a:ext cx="1847087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b="1" dirty="0">
                <a:solidFill>
                  <a:srgbClr val="EB913D"/>
                </a:solidFill>
                <a:latin typeface="Arial"/>
              </a:rPr>
              <a:t>INTENTION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C4D7851-861C-36B4-F1A1-ADB25B6AFA6E}"/>
              </a:ext>
            </a:extLst>
          </p:cNvPr>
          <p:cNvSpPr txBox="1"/>
          <p:nvPr/>
        </p:nvSpPr>
        <p:spPr>
          <a:xfrm>
            <a:off x="7189531" y="2816352"/>
            <a:ext cx="1847087" cy="12875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lang="en-US" dirty="0">
                <a:solidFill>
                  <a:srgbClr val="1E1E1E"/>
                </a:solidFill>
                <a:latin typeface="Arial"/>
              </a:rPr>
              <a:t>T</a:t>
            </a:r>
            <a:r>
              <a:rPr b="0" dirty="0">
                <a:solidFill>
                  <a:srgbClr val="1E1E1E"/>
                </a:solidFill>
                <a:latin typeface="Arial"/>
              </a:rPr>
              <a:t>o stop smoking and follow </a:t>
            </a:r>
            <a:r>
              <a:rPr lang="en-US" dirty="0">
                <a:solidFill>
                  <a:srgbClr val="1E1E1E"/>
                </a:solidFill>
                <a:latin typeface="Arial"/>
              </a:rPr>
              <a:t>the</a:t>
            </a:r>
            <a:r>
              <a:rPr b="0" dirty="0">
                <a:solidFill>
                  <a:srgbClr val="1E1E1E"/>
                </a:solidFill>
                <a:latin typeface="Arial"/>
              </a:rPr>
              <a:t> plan.</a:t>
            </a:r>
          </a:p>
        </p:txBody>
      </p:sp>
      <p:sp>
        <p:nvSpPr>
          <p:cNvPr id="42" name="Rounded Rectangle 24">
            <a:extLst>
              <a:ext uri="{FF2B5EF4-FFF2-40B4-BE49-F238E27FC236}">
                <a16:creationId xmlns:a16="http://schemas.microsoft.com/office/drawing/2014/main" id="{FC377EFB-EE5D-8883-719C-FDCB3E0AB5C2}"/>
              </a:ext>
            </a:extLst>
          </p:cNvPr>
          <p:cNvSpPr/>
          <p:nvPr/>
        </p:nvSpPr>
        <p:spPr>
          <a:xfrm>
            <a:off x="9484671" y="2331720"/>
            <a:ext cx="219456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37D0E4C9-C254-C2A0-B988-4AFD670FCDCD}"/>
              </a:ext>
            </a:extLst>
          </p:cNvPr>
          <p:cNvSpPr txBox="1"/>
          <p:nvPr/>
        </p:nvSpPr>
        <p:spPr>
          <a:xfrm>
            <a:off x="9612687" y="2423160"/>
            <a:ext cx="1938528" cy="369332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/>
            <a:r>
              <a:rPr lang="en-IN" b="1" dirty="0">
                <a:solidFill>
                  <a:srgbClr val="14372A"/>
                </a:solidFill>
                <a:latin typeface="Arial"/>
              </a:rPr>
              <a:t>BEHAVIOUR</a:t>
            </a:r>
            <a:endParaRPr sz="1400" b="1" dirty="0">
              <a:solidFill>
                <a:srgbClr val="14372A"/>
              </a:solidFill>
              <a:latin typeface="Arial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9E351AAA-5DBC-F40E-45FF-9F4A385F7CDF}"/>
              </a:ext>
            </a:extLst>
          </p:cNvPr>
          <p:cNvSpPr txBox="1"/>
          <p:nvPr/>
        </p:nvSpPr>
        <p:spPr>
          <a:xfrm>
            <a:off x="9612687" y="2816352"/>
            <a:ext cx="1938528" cy="872034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b="0" dirty="0">
                <a:solidFill>
                  <a:srgbClr val="1E1E1E"/>
                </a:solidFill>
                <a:latin typeface="Arial"/>
              </a:rPr>
              <a:t>Quit attempt
+ coping</a:t>
            </a:r>
            <a:r>
              <a:rPr lang="en-US" dirty="0">
                <a:solidFill>
                  <a:srgbClr val="1E1E1E"/>
                </a:solidFill>
                <a:latin typeface="Arial"/>
              </a:rPr>
              <a:t> </a:t>
            </a:r>
            <a:endParaRPr b="0" dirty="0">
              <a:solidFill>
                <a:srgbClr val="1E1E1E"/>
              </a:solidFill>
              <a:latin typeface="Arial"/>
            </a:endParaRPr>
          </a:p>
        </p:txBody>
      </p:sp>
      <p:cxnSp>
        <p:nvCxnSpPr>
          <p:cNvPr id="48" name="Connector 30">
            <a:extLst>
              <a:ext uri="{FF2B5EF4-FFF2-40B4-BE49-F238E27FC236}">
                <a16:creationId xmlns:a16="http://schemas.microsoft.com/office/drawing/2014/main" id="{55FB5B47-477A-6947-6D1C-96A9C5E59EC0}"/>
              </a:ext>
            </a:extLst>
          </p:cNvPr>
          <p:cNvCxnSpPr>
            <a:cxnSpLocks/>
            <a:stCxn id="30" idx="3"/>
            <a:endCxn id="39" idx="1"/>
          </p:cNvCxnSpPr>
          <p:nvPr/>
        </p:nvCxnSpPr>
        <p:spPr>
          <a:xfrm>
            <a:off x="5159693" y="2109522"/>
            <a:ext cx="1901822" cy="1136598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9" name="Connector 31">
            <a:extLst>
              <a:ext uri="{FF2B5EF4-FFF2-40B4-BE49-F238E27FC236}">
                <a16:creationId xmlns:a16="http://schemas.microsoft.com/office/drawing/2014/main" id="{4E6AED19-4369-CBA5-EDAF-5189E865B9D9}"/>
              </a:ext>
            </a:extLst>
          </p:cNvPr>
          <p:cNvCxnSpPr>
            <a:cxnSpLocks/>
            <a:stCxn id="33" idx="3"/>
            <a:endCxn id="39" idx="1"/>
          </p:cNvCxnSpPr>
          <p:nvPr/>
        </p:nvCxnSpPr>
        <p:spPr>
          <a:xfrm flipV="1">
            <a:off x="5129911" y="3246120"/>
            <a:ext cx="1931604" cy="459078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0" name="Connector 32">
            <a:extLst>
              <a:ext uri="{FF2B5EF4-FFF2-40B4-BE49-F238E27FC236}">
                <a16:creationId xmlns:a16="http://schemas.microsoft.com/office/drawing/2014/main" id="{985CE151-11ED-B78F-D35D-64EB2CA59B51}"/>
              </a:ext>
            </a:extLst>
          </p:cNvPr>
          <p:cNvCxnSpPr>
            <a:cxnSpLocks/>
            <a:endCxn id="39" idx="1"/>
          </p:cNvCxnSpPr>
          <p:nvPr/>
        </p:nvCxnSpPr>
        <p:spPr>
          <a:xfrm flipV="1">
            <a:off x="5129911" y="3246120"/>
            <a:ext cx="1931604" cy="2159569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Connector 33">
            <a:extLst>
              <a:ext uri="{FF2B5EF4-FFF2-40B4-BE49-F238E27FC236}">
                <a16:creationId xmlns:a16="http://schemas.microsoft.com/office/drawing/2014/main" id="{977141E8-F3D7-32C0-A865-4B8BEB048DE1}"/>
              </a:ext>
            </a:extLst>
          </p:cNvPr>
          <p:cNvCxnSpPr>
            <a:cxnSpLocks/>
            <a:endCxn id="42" idx="1"/>
          </p:cNvCxnSpPr>
          <p:nvPr/>
        </p:nvCxnSpPr>
        <p:spPr>
          <a:xfrm>
            <a:off x="9164634" y="3246120"/>
            <a:ext cx="320037" cy="0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2" name="Connector 34">
            <a:extLst>
              <a:ext uri="{FF2B5EF4-FFF2-40B4-BE49-F238E27FC236}">
                <a16:creationId xmlns:a16="http://schemas.microsoft.com/office/drawing/2014/main" id="{496DBC07-4EEA-9595-297A-102D5ACE80C0}"/>
              </a:ext>
            </a:extLst>
          </p:cNvPr>
          <p:cNvCxnSpPr>
            <a:cxnSpLocks/>
            <a:endCxn id="42" idx="2"/>
          </p:cNvCxnSpPr>
          <p:nvPr/>
        </p:nvCxnSpPr>
        <p:spPr>
          <a:xfrm flipV="1">
            <a:off x="5129911" y="4160520"/>
            <a:ext cx="5452040" cy="1245169"/>
          </a:xfrm>
          <a:prstGeom prst="line">
            <a:avLst/>
          </a:prstGeom>
          <a:ln w="25400">
            <a:solidFill>
              <a:srgbClr val="5C6962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6" name="TextBox 135">
            <a:extLst>
              <a:ext uri="{FF2B5EF4-FFF2-40B4-BE49-F238E27FC236}">
                <a16:creationId xmlns:a16="http://schemas.microsoft.com/office/drawing/2014/main" id="{791B3D5A-7459-4507-3522-7A3B4E24BF21}"/>
              </a:ext>
            </a:extLst>
          </p:cNvPr>
          <p:cNvSpPr txBox="1"/>
          <p:nvPr/>
        </p:nvSpPr>
        <p:spPr>
          <a:xfrm>
            <a:off x="5249340" y="5635304"/>
            <a:ext cx="31235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/>
              <a:t>(Source: Tapera et al., 2020)</a:t>
            </a:r>
            <a:endParaRPr lang="en-IN" dirty="0"/>
          </a:p>
        </p:txBody>
      </p:sp>
      <p:pic>
        <p:nvPicPr>
          <p:cNvPr id="139" name="Picture 138" descr="Stop Smoking Campaign Banner – Royalty-Free Vector | VectorStock">
            <a:extLst>
              <a:ext uri="{FF2B5EF4-FFF2-40B4-BE49-F238E27FC236}">
                <a16:creationId xmlns:a16="http://schemas.microsoft.com/office/drawing/2014/main" id="{8B8CC4D7-AEBB-FC3B-DCB5-5F44543BE1B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91" t="8611" r="14453" b="13841"/>
          <a:stretch>
            <a:fillRect/>
          </a:stretch>
        </p:blipFill>
        <p:spPr>
          <a:xfrm>
            <a:off x="119581" y="977641"/>
            <a:ext cx="2052327" cy="542149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3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5" name="Shape 2"/>
          <p:cNvSpPr/>
          <p:nvPr/>
        </p:nvSpPr>
        <p:spPr>
          <a:xfrm>
            <a:off x="548640" y="1212358"/>
            <a:ext cx="5440680" cy="3028683"/>
          </a:xfrm>
          <a:prstGeom prst="roundRect">
            <a:avLst>
              <a:gd name="adj" fmla="val 3125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6" name="Shape 3"/>
          <p:cNvSpPr/>
          <p:nvPr/>
        </p:nvSpPr>
        <p:spPr>
          <a:xfrm>
            <a:off x="548640" y="1165341"/>
            <a:ext cx="5440680" cy="600510"/>
          </a:xfrm>
          <a:prstGeom prst="roundRect">
            <a:avLst>
              <a:gd name="adj" fmla="val 15385"/>
            </a:avLst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</p:sp>
      <p:sp>
        <p:nvSpPr>
          <p:cNvPr id="7" name="Text 4"/>
          <p:cNvSpPr txBox="1"/>
          <p:nvPr/>
        </p:nvSpPr>
        <p:spPr>
          <a:xfrm>
            <a:off x="822960" y="1236752"/>
            <a:ext cx="49377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Short-term - TODAY · daily life</a:t>
            </a:r>
            <a:endParaRPr lang="en-US" dirty="0"/>
          </a:p>
        </p:txBody>
      </p:sp>
      <p:sp>
        <p:nvSpPr>
          <p:cNvPr id="8" name="Text 5"/>
          <p:cNvSpPr txBox="1"/>
          <p:nvPr/>
        </p:nvSpPr>
        <p:spPr>
          <a:xfrm>
            <a:off x="684415" y="1815846"/>
            <a:ext cx="4937760" cy="15034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50000"/>
              </a:lnSpc>
              <a:spcAft>
                <a:spcPts val="800"/>
              </a:spcAft>
              <a:buSzPct val="100000"/>
              <a:buChar char="•"/>
            </a:pPr>
            <a:r>
              <a:rPr lang="en-US" sz="1800" b="1" dirty="0">
                <a:solidFill>
                  <a:srgbClr val="1B1B1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Cravings run the daily routine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SzPct val="100000"/>
              <a:buChar char="•"/>
            </a:pPr>
            <a:r>
              <a:rPr lang="en-US" sz="1800" b="1" dirty="0">
                <a:solidFill>
                  <a:srgbClr val="1B1B1B"/>
                </a:solidFill>
                <a:latin typeface="Arial" panose="020B0604020202020204" pitchFamily="34" charset="0"/>
                <a:ea typeface="Arial" pitchFamily="34" charset="-122"/>
                <a:cs typeface="Arial" panose="020B0604020202020204" pitchFamily="34" charset="0"/>
              </a:rPr>
              <a:t>Money burned every week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SzPct val="10000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Cough and breathlessness</a:t>
            </a:r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SzPct val="10000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Irritability and poor concentration</a:t>
            </a:r>
            <a:endParaRPr 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217920" y="1315262"/>
            <a:ext cx="5440680" cy="2925780"/>
          </a:xfrm>
          <a:prstGeom prst="roundRect">
            <a:avLst>
              <a:gd name="adj" fmla="val 3125"/>
            </a:avLst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0" name="Shape 7"/>
          <p:cNvSpPr/>
          <p:nvPr/>
        </p:nvSpPr>
        <p:spPr>
          <a:xfrm>
            <a:off x="6217920" y="1165341"/>
            <a:ext cx="5440680" cy="594360"/>
          </a:xfrm>
          <a:prstGeom prst="roundRect">
            <a:avLst>
              <a:gd name="adj" fmla="val 15385"/>
            </a:avLst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11" name="Text 8"/>
          <p:cNvSpPr txBox="1"/>
          <p:nvPr/>
        </p:nvSpPr>
        <p:spPr>
          <a:xfrm>
            <a:off x="6469380" y="1243162"/>
            <a:ext cx="49377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Long-term - TOMORROW · the future</a:t>
            </a:r>
            <a:endParaRPr lang="en-US" sz="2000" dirty="0"/>
          </a:p>
        </p:txBody>
      </p:sp>
      <p:sp>
        <p:nvSpPr>
          <p:cNvPr id="12" name="Text 9"/>
          <p:cNvSpPr txBox="1"/>
          <p:nvPr/>
        </p:nvSpPr>
        <p:spPr>
          <a:xfrm>
            <a:off x="6263640" y="1779020"/>
            <a:ext cx="4937760" cy="240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50000"/>
              </a:lnSpc>
              <a:spcAft>
                <a:spcPts val="800"/>
              </a:spcAft>
              <a:buSzPct val="100000"/>
              <a:buChar char="•"/>
            </a:pPr>
            <a:r>
              <a:rPr lang="en-US" b="1" dirty="0"/>
              <a:t>Reduced healthy life expectancy - </a:t>
            </a:r>
            <a:r>
              <a:rPr lang="en-US" sz="18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At least 10 years of life lost</a:t>
            </a:r>
            <a:endParaRPr lang="en-US" sz="1800" b="1" dirty="0"/>
          </a:p>
          <a:p>
            <a:pPr marL="342900" indent="-342900">
              <a:lnSpc>
                <a:spcPct val="150000"/>
              </a:lnSpc>
              <a:spcAft>
                <a:spcPts val="800"/>
              </a:spcAft>
              <a:buSzPct val="100000"/>
              <a:buChar char="•"/>
            </a:pPr>
            <a:r>
              <a:rPr lang="en-US" b="1" dirty="0"/>
              <a:t>Heart disease and stroke
COPD and lung damage
Lung and other cancers</a:t>
            </a:r>
            <a:r>
              <a:rPr lang="en-US" sz="18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(</a:t>
            </a:r>
            <a:r>
              <a:rPr lang="en-IN" b="1" dirty="0"/>
              <a:t>Jha, 2020</a:t>
            </a:r>
            <a:r>
              <a:rPr lang="en-US" sz="1800" b="1" dirty="0">
                <a:latin typeface="Arial" pitchFamily="34" charset="0"/>
                <a:ea typeface="Arial" pitchFamily="34" charset="-122"/>
                <a:cs typeface="Arial" pitchFamily="34" charset="-120"/>
              </a:rPr>
              <a:t>)</a:t>
            </a:r>
            <a:endParaRPr lang="en-US" sz="1800" b="1" dirty="0"/>
          </a:p>
        </p:txBody>
      </p:sp>
      <p:sp>
        <p:nvSpPr>
          <p:cNvPr id="13" name="Text 10"/>
          <p:cNvSpPr txBox="1"/>
          <p:nvPr/>
        </p:nvSpPr>
        <p:spPr>
          <a:xfrm>
            <a:off x="579120" y="4585783"/>
            <a:ext cx="11064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Perceived benefit: years of life gained by quitting at</a:t>
            </a:r>
            <a:endParaRPr lang="en-US" sz="1800" dirty="0"/>
          </a:p>
        </p:txBody>
      </p:sp>
      <p:sp>
        <p:nvSpPr>
          <p:cNvPr id="14" name="Shape 11"/>
          <p:cNvSpPr/>
          <p:nvPr/>
        </p:nvSpPr>
        <p:spPr>
          <a:xfrm>
            <a:off x="548640" y="4937295"/>
            <a:ext cx="3611880" cy="1051560"/>
          </a:xfrm>
          <a:prstGeom prst="roundRect">
            <a:avLst>
              <a:gd name="adj" fmla="val 8000"/>
            </a:avLst>
          </a:prstGeom>
          <a:solidFill>
            <a:srgbClr val="14B8A6"/>
          </a:solidFill>
          <a:ln w="12700">
            <a:solidFill>
              <a:srgbClr val="14B8A6"/>
            </a:solidFill>
            <a:prstDash val="solid"/>
          </a:ln>
        </p:spPr>
      </p:sp>
      <p:sp>
        <p:nvSpPr>
          <p:cNvPr id="15" name="Text 12"/>
          <p:cNvSpPr txBox="1"/>
          <p:nvPr/>
        </p:nvSpPr>
        <p:spPr>
          <a:xfrm>
            <a:off x="822960" y="5028735"/>
            <a:ext cx="3108960" cy="336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Age 25–34</a:t>
            </a:r>
            <a:endParaRPr lang="en-US" sz="1800" dirty="0"/>
          </a:p>
        </p:txBody>
      </p:sp>
      <p:sp>
        <p:nvSpPr>
          <p:cNvPr id="16" name="Text 13"/>
          <p:cNvSpPr txBox="1"/>
          <p:nvPr/>
        </p:nvSpPr>
        <p:spPr>
          <a:xfrm>
            <a:off x="822960" y="5394495"/>
            <a:ext cx="3108960" cy="546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+10 years</a:t>
            </a:r>
            <a:endParaRPr lang="en-US" sz="3200" dirty="0"/>
          </a:p>
        </p:txBody>
      </p:sp>
      <p:sp>
        <p:nvSpPr>
          <p:cNvPr id="17" name="Shape 14"/>
          <p:cNvSpPr/>
          <p:nvPr/>
        </p:nvSpPr>
        <p:spPr>
          <a:xfrm>
            <a:off x="4343400" y="4937295"/>
            <a:ext cx="3611880" cy="1051560"/>
          </a:xfrm>
          <a:prstGeom prst="roundRect">
            <a:avLst>
              <a:gd name="adj" fmla="val 8000"/>
            </a:avLst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</p:sp>
      <p:sp>
        <p:nvSpPr>
          <p:cNvPr id="18" name="Text 15"/>
          <p:cNvSpPr txBox="1"/>
          <p:nvPr/>
        </p:nvSpPr>
        <p:spPr>
          <a:xfrm>
            <a:off x="4617720" y="5028735"/>
            <a:ext cx="3108960" cy="336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Age 35–44</a:t>
            </a:r>
            <a:endParaRPr lang="en-US" sz="1800" dirty="0"/>
          </a:p>
        </p:txBody>
      </p:sp>
      <p:sp>
        <p:nvSpPr>
          <p:cNvPr id="19" name="Text 16"/>
          <p:cNvSpPr txBox="1"/>
          <p:nvPr/>
        </p:nvSpPr>
        <p:spPr>
          <a:xfrm>
            <a:off x="4617720" y="5394495"/>
            <a:ext cx="3108960" cy="546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+9 years</a:t>
            </a:r>
            <a:endParaRPr lang="en-US" sz="3200" dirty="0"/>
          </a:p>
        </p:txBody>
      </p:sp>
      <p:sp>
        <p:nvSpPr>
          <p:cNvPr id="20" name="Shape 17"/>
          <p:cNvSpPr/>
          <p:nvPr/>
        </p:nvSpPr>
        <p:spPr>
          <a:xfrm>
            <a:off x="8138160" y="4937295"/>
            <a:ext cx="3611880" cy="1051560"/>
          </a:xfrm>
          <a:prstGeom prst="roundRect">
            <a:avLst>
              <a:gd name="adj" fmla="val 8000"/>
            </a:avLst>
          </a:prstGeom>
          <a:solidFill>
            <a:srgbClr val="0B1F3A"/>
          </a:solidFill>
          <a:ln w="12700">
            <a:solidFill>
              <a:srgbClr val="0B1F3A"/>
            </a:solidFill>
            <a:prstDash val="solid"/>
          </a:ln>
        </p:spPr>
      </p:sp>
      <p:sp>
        <p:nvSpPr>
          <p:cNvPr id="21" name="Text 18"/>
          <p:cNvSpPr txBox="1"/>
          <p:nvPr/>
        </p:nvSpPr>
        <p:spPr>
          <a:xfrm>
            <a:off x="8412480" y="5028735"/>
            <a:ext cx="3108960" cy="336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Age 45–50</a:t>
            </a:r>
            <a:endParaRPr lang="en-US" sz="1800" dirty="0"/>
          </a:p>
        </p:txBody>
      </p:sp>
      <p:sp>
        <p:nvSpPr>
          <p:cNvPr id="22" name="Text 19"/>
          <p:cNvSpPr txBox="1"/>
          <p:nvPr/>
        </p:nvSpPr>
        <p:spPr>
          <a:xfrm>
            <a:off x="8412480" y="5394495"/>
            <a:ext cx="3108960" cy="546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+6 years</a:t>
            </a:r>
            <a:endParaRPr lang="en-US" sz="32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0282671-38CD-BB73-724B-A0E4CF40122E}"/>
              </a:ext>
            </a:extLst>
          </p:cNvPr>
          <p:cNvSpPr txBox="1"/>
          <p:nvPr/>
        </p:nvSpPr>
        <p:spPr>
          <a:xfrm>
            <a:off x="548640" y="5999309"/>
            <a:ext cx="6100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/>
              <a:t>Source: World Health Organisation, 2020 </a:t>
            </a:r>
            <a:endParaRPr lang="en-IN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A3853B4-0B43-B386-5447-8CC64E24AFB7}"/>
              </a:ext>
            </a:extLst>
          </p:cNvPr>
          <p:cNvSpPr txBox="1"/>
          <p:nvPr/>
        </p:nvSpPr>
        <p:spPr>
          <a:xfrm>
            <a:off x="548640" y="700265"/>
            <a:ext cx="610061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Today's habit, tomorrow's price</a:t>
            </a:r>
            <a:endParaRPr lang="en-US" sz="1800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BCB48C0-F84A-9983-E31B-DCC41C3B6A18}"/>
              </a:ext>
            </a:extLst>
          </p:cNvPr>
          <p:cNvSpPr txBox="1"/>
          <p:nvPr/>
        </p:nvSpPr>
        <p:spPr>
          <a:xfrm>
            <a:off x="548640" y="317975"/>
            <a:ext cx="610061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000" b="1" dirty="0"/>
              <a:t>Short-term and long-term Consequences</a:t>
            </a:r>
          </a:p>
        </p:txBody>
      </p:sp>
      <p:pic>
        <p:nvPicPr>
          <p:cNvPr id="32" name="Picture 31" descr="For smokers, fatal heart attack or stroke may be first sign of  cardiovascular disease | American Heart Association">
            <a:extLst>
              <a:ext uri="{FF2B5EF4-FFF2-40B4-BE49-F238E27FC236}">
                <a16:creationId xmlns:a16="http://schemas.microsoft.com/office/drawing/2014/main" id="{84DD4409-868A-8A67-A476-8C42BD4A381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35000"/>
          </a:blip>
          <a:srcRect l="12972" t="21163" r="15660" b="20227"/>
          <a:stretch>
            <a:fillRect/>
          </a:stretch>
        </p:blipFill>
        <p:spPr>
          <a:xfrm>
            <a:off x="8835506" y="1758132"/>
            <a:ext cx="2800234" cy="24066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5" name="Picture 34" descr="Smoking Risks: Lung Health – Royalty-Free Vector | VectorStock">
            <a:extLst>
              <a:ext uri="{FF2B5EF4-FFF2-40B4-BE49-F238E27FC236}">
                <a16:creationId xmlns:a16="http://schemas.microsoft.com/office/drawing/2014/main" id="{C43CCD76-57BF-2A35-6DFB-9062F669D80F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l="10250" t="6889" r="19669" b="20740"/>
          <a:stretch>
            <a:fillRect/>
          </a:stretch>
        </p:blipFill>
        <p:spPr>
          <a:xfrm>
            <a:off x="3519055" y="1713518"/>
            <a:ext cx="2556856" cy="25044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TextBox 3"/>
          <p:cNvSpPr/>
          <p:nvPr/>
        </p:nvSpPr>
        <p:spPr>
          <a:xfrm>
            <a:off x="567000" y="255960"/>
            <a:ext cx="8960760" cy="566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2800" b="1" u="none" strike="noStrike" dirty="0">
                <a:solidFill>
                  <a:srgbClr val="003727"/>
                </a:solidFill>
                <a:effectLst/>
                <a:uFillTx/>
                <a:latin typeface="Arial"/>
              </a:rPr>
              <a:t>WHAT CHANGES WHEN YOU QUIT?</a:t>
            </a:r>
            <a:endParaRPr lang="en-US" sz="280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cxnSp>
        <p:nvCxnSpPr>
          <p:cNvPr id="191" name="Connector 5"/>
          <p:cNvCxnSpPr/>
          <p:nvPr/>
        </p:nvCxnSpPr>
        <p:spPr>
          <a:xfrm>
            <a:off x="1155005" y="2830483"/>
            <a:ext cx="10013040" cy="360"/>
          </a:xfrm>
          <a:prstGeom prst="straightConnector1">
            <a:avLst/>
          </a:prstGeom>
          <a:ln w="19050">
            <a:solidFill>
              <a:srgbClr val="5B6865"/>
            </a:solidFill>
            <a:round/>
          </a:ln>
        </p:spPr>
      </p:cxnSp>
      <p:sp>
        <p:nvSpPr>
          <p:cNvPr id="192" name="Oval 6"/>
          <p:cNvSpPr/>
          <p:nvPr/>
        </p:nvSpPr>
        <p:spPr>
          <a:xfrm>
            <a:off x="1017845" y="2693323"/>
            <a:ext cx="273960" cy="273960"/>
          </a:xfrm>
          <a:prstGeom prst="ellipse">
            <a:avLst/>
          </a:prstGeom>
          <a:solidFill>
            <a:srgbClr val="277770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93" name="TextBox 7"/>
          <p:cNvSpPr/>
          <p:nvPr/>
        </p:nvSpPr>
        <p:spPr>
          <a:xfrm>
            <a:off x="606365" y="3150523"/>
            <a:ext cx="1096920" cy="319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700" b="1" u="none" strike="noStrike">
                <a:solidFill>
                  <a:srgbClr val="277770"/>
                </a:solidFill>
                <a:effectLst/>
                <a:uFillTx/>
                <a:latin typeface="Arial"/>
              </a:rPr>
              <a:t>20 min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4" name="TextBox 8"/>
          <p:cNvSpPr/>
          <p:nvPr/>
        </p:nvSpPr>
        <p:spPr>
          <a:xfrm>
            <a:off x="423485" y="3607723"/>
            <a:ext cx="1828800" cy="8705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Pulse moves</a:t>
            </a:r>
            <a:r>
              <a:rPr lang="en-US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towards normal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5" name="Oval 9"/>
          <p:cNvSpPr/>
          <p:nvPr/>
        </p:nvSpPr>
        <p:spPr>
          <a:xfrm>
            <a:off x="3258125" y="2693323"/>
            <a:ext cx="273960" cy="273960"/>
          </a:xfrm>
          <a:prstGeom prst="ellipse">
            <a:avLst/>
          </a:prstGeom>
          <a:solidFill>
            <a:srgbClr val="DAA43E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96" name="TextBox 10"/>
          <p:cNvSpPr/>
          <p:nvPr/>
        </p:nvSpPr>
        <p:spPr>
          <a:xfrm>
            <a:off x="2846645" y="3150523"/>
            <a:ext cx="1096920" cy="319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700" b="1" u="none" strike="noStrike">
                <a:solidFill>
                  <a:srgbClr val="DAA43E"/>
                </a:solidFill>
                <a:effectLst/>
                <a:uFillTx/>
                <a:latin typeface="Arial"/>
              </a:rPr>
              <a:t>48 hrs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7" name="TextBox 11"/>
          <p:cNvSpPr/>
          <p:nvPr/>
        </p:nvSpPr>
        <p:spPr>
          <a:xfrm>
            <a:off x="2430413" y="3599887"/>
            <a:ext cx="1929384" cy="128607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CO falls</a:t>
            </a:r>
          </a:p>
          <a:p>
            <a:pPr>
              <a:lnSpc>
                <a:spcPct val="150000"/>
              </a:lnSpc>
            </a:pPr>
            <a:r>
              <a:rPr lang="en-US" dirty="0">
                <a:solidFill>
                  <a:schemeClr val="dk1"/>
                </a:solidFill>
                <a:latin typeface="Arial"/>
              </a:rPr>
              <a:t>T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aste</a:t>
            </a:r>
            <a:r>
              <a:rPr lang="en-US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dirty="0">
                <a:solidFill>
                  <a:schemeClr val="dk1"/>
                </a:solidFill>
                <a:latin typeface="Arial"/>
              </a:rPr>
              <a:t>and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 smell improve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98" name="Oval 12"/>
          <p:cNvSpPr/>
          <p:nvPr/>
        </p:nvSpPr>
        <p:spPr>
          <a:xfrm>
            <a:off x="5498405" y="2693323"/>
            <a:ext cx="273960" cy="273960"/>
          </a:xfrm>
          <a:prstGeom prst="ellipse">
            <a:avLst/>
          </a:prstGeom>
          <a:solidFill>
            <a:srgbClr val="5BC27D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99" name="TextBox 13"/>
          <p:cNvSpPr/>
          <p:nvPr/>
        </p:nvSpPr>
        <p:spPr>
          <a:xfrm>
            <a:off x="5086925" y="3150523"/>
            <a:ext cx="1096920" cy="319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700" b="1" u="none" strike="noStrike">
                <a:solidFill>
                  <a:srgbClr val="5BC27D"/>
                </a:solidFill>
                <a:effectLst/>
                <a:uFillTx/>
                <a:latin typeface="Arial"/>
              </a:rPr>
              <a:t>2–12 wks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0" name="TextBox 14"/>
          <p:cNvSpPr/>
          <p:nvPr/>
        </p:nvSpPr>
        <p:spPr>
          <a:xfrm>
            <a:off x="4888986" y="3746222"/>
            <a:ext cx="1462680" cy="8705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Circulation</a:t>
            </a:r>
            <a:r>
              <a:rPr lang="en-US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improves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1" name="Oval 15"/>
          <p:cNvSpPr/>
          <p:nvPr/>
        </p:nvSpPr>
        <p:spPr>
          <a:xfrm>
            <a:off x="7738685" y="2693323"/>
            <a:ext cx="273960" cy="273960"/>
          </a:xfrm>
          <a:prstGeom prst="ellipse">
            <a:avLst/>
          </a:prstGeom>
          <a:solidFill>
            <a:srgbClr val="BA3032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202" name="TextBox 16"/>
          <p:cNvSpPr/>
          <p:nvPr/>
        </p:nvSpPr>
        <p:spPr>
          <a:xfrm>
            <a:off x="7327205" y="3150523"/>
            <a:ext cx="1096920" cy="319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700" b="1" u="none" strike="noStrike">
                <a:solidFill>
                  <a:srgbClr val="BA3032"/>
                </a:solidFill>
                <a:effectLst/>
                <a:uFillTx/>
                <a:latin typeface="Arial"/>
              </a:rPr>
              <a:t>1 year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3" name="TextBox 17"/>
          <p:cNvSpPr/>
          <p:nvPr/>
        </p:nvSpPr>
        <p:spPr>
          <a:xfrm>
            <a:off x="6880855" y="3607723"/>
            <a:ext cx="2009974" cy="8705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Heart-attack risk</a:t>
            </a:r>
            <a:r>
              <a:rPr lang="en-US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falls by about half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4" name="Oval 18"/>
          <p:cNvSpPr/>
          <p:nvPr/>
        </p:nvSpPr>
        <p:spPr>
          <a:xfrm>
            <a:off x="9978965" y="2693323"/>
            <a:ext cx="273960" cy="273960"/>
          </a:xfrm>
          <a:prstGeom prst="ellipse">
            <a:avLst/>
          </a:prstGeom>
          <a:solidFill>
            <a:srgbClr val="003727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205" name="TextBox 19"/>
          <p:cNvSpPr/>
          <p:nvPr/>
        </p:nvSpPr>
        <p:spPr>
          <a:xfrm>
            <a:off x="9567485" y="3150523"/>
            <a:ext cx="1096920" cy="319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700" b="1" u="none" strike="noStrike">
                <a:solidFill>
                  <a:srgbClr val="003727"/>
                </a:solidFill>
                <a:effectLst/>
                <a:uFillTx/>
                <a:latin typeface="Arial"/>
              </a:rPr>
              <a:t>10 years</a:t>
            </a:r>
            <a:endParaRPr lang="en-US" sz="17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06" name="TextBox 20"/>
          <p:cNvSpPr/>
          <p:nvPr/>
        </p:nvSpPr>
        <p:spPr>
          <a:xfrm>
            <a:off x="9384605" y="3607723"/>
            <a:ext cx="2148840" cy="128607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Lung-cancer death</a:t>
            </a:r>
            <a:r>
              <a:rPr lang="en-US" dirty="0">
                <a:solidFill>
                  <a:srgbClr val="000000"/>
                </a:solidFill>
                <a:latin typeface="Arial"/>
              </a:rPr>
              <a:t> </a:t>
            </a: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risk falls by about half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216" name="TextBox 30"/>
          <p:cNvSpPr/>
          <p:nvPr/>
        </p:nvSpPr>
        <p:spPr>
          <a:xfrm>
            <a:off x="11247120" y="6446520"/>
            <a:ext cx="319680" cy="2008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algn="r" defTabSz="457200">
              <a:lnSpc>
                <a:spcPct val="100000"/>
              </a:lnSpc>
            </a:pPr>
            <a:r>
              <a:rPr lang="en-US" sz="950" b="1" u="none" strike="noStrike">
                <a:solidFill>
                  <a:srgbClr val="5B6865"/>
                </a:solidFill>
                <a:effectLst/>
                <a:uFillTx/>
                <a:latin typeface="Arial"/>
              </a:rPr>
              <a:t>6</a:t>
            </a:r>
            <a:endParaRPr lang="en-US" sz="9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7269010-C667-277D-9011-98A047A262D3}"/>
              </a:ext>
            </a:extLst>
          </p:cNvPr>
          <p:cNvSpPr txBox="1"/>
          <p:nvPr/>
        </p:nvSpPr>
        <p:spPr>
          <a:xfrm>
            <a:off x="144087" y="5879006"/>
            <a:ext cx="61421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800" dirty="0"/>
              <a:t>Source: World Health Organisation, 2020 </a:t>
            </a:r>
          </a:p>
        </p:txBody>
      </p:sp>
      <p:pic>
        <p:nvPicPr>
          <p:cNvPr id="4" name="Picture 3" descr="Indian Clinical Trial Revolutionizes Tobacco Cessation: 5-Fold Increase in  Quit Rates Revealed, ETHealthworld">
            <a:extLst>
              <a:ext uri="{FF2B5EF4-FFF2-40B4-BE49-F238E27FC236}">
                <a16:creationId xmlns:a16="http://schemas.microsoft.com/office/drawing/2014/main" id="{2445E89C-0733-0493-4CEA-E3A10855B81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427" b="35554"/>
          <a:stretch>
            <a:fillRect/>
          </a:stretch>
        </p:blipFill>
        <p:spPr>
          <a:xfrm>
            <a:off x="606364" y="716741"/>
            <a:ext cx="10640755" cy="16994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3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1" name="Picture 120">
            <a:extLst>
              <a:ext uri="{FF2B5EF4-FFF2-40B4-BE49-F238E27FC236}">
                <a16:creationId xmlns:a16="http://schemas.microsoft.com/office/drawing/2014/main" id="{FC55F9D2-CC6E-6E65-275C-EC6CDF7BB4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67938"/>
            <a:ext cx="2635041" cy="1976281"/>
          </a:xfrm>
          <a:prstGeom prst="rect">
            <a:avLst/>
          </a:prstGeom>
        </p:spPr>
      </p:pic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2848494" y="366879"/>
            <a:ext cx="8229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rial" pitchFamily="34" charset="0"/>
                <a:cs typeface="Arial" pitchFamily="34" charset="-120"/>
              </a:rPr>
              <a:t>Campaign Aims</a:t>
            </a:r>
            <a:endParaRPr lang="en-US" sz="2800" dirty="0"/>
          </a:p>
        </p:txBody>
      </p:sp>
      <p:sp>
        <p:nvSpPr>
          <p:cNvPr id="76" name="Oval 4">
            <a:extLst>
              <a:ext uri="{FF2B5EF4-FFF2-40B4-BE49-F238E27FC236}">
                <a16:creationId xmlns:a16="http://schemas.microsoft.com/office/drawing/2014/main" id="{5807E167-FA33-5B3C-4804-B02BE23DD448}"/>
              </a:ext>
            </a:extLst>
          </p:cNvPr>
          <p:cNvSpPr/>
          <p:nvPr/>
        </p:nvSpPr>
        <p:spPr>
          <a:xfrm>
            <a:off x="685800" y="2098500"/>
            <a:ext cx="639720" cy="639720"/>
          </a:xfrm>
          <a:prstGeom prst="ellipse">
            <a:avLst/>
          </a:prstGeom>
          <a:solidFill>
            <a:srgbClr val="BA3032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78" name="TextBox 5">
            <a:extLst>
              <a:ext uri="{FF2B5EF4-FFF2-40B4-BE49-F238E27FC236}">
                <a16:creationId xmlns:a16="http://schemas.microsoft.com/office/drawing/2014/main" id="{490A3CE5-8213-6338-0194-996F5614E558}"/>
              </a:ext>
            </a:extLst>
          </p:cNvPr>
          <p:cNvSpPr/>
          <p:nvPr/>
        </p:nvSpPr>
        <p:spPr>
          <a:xfrm>
            <a:off x="685800" y="2144220"/>
            <a:ext cx="639720" cy="548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01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0" name="Rounded Rectangle 6">
            <a:extLst>
              <a:ext uri="{FF2B5EF4-FFF2-40B4-BE49-F238E27FC236}">
                <a16:creationId xmlns:a16="http://schemas.microsoft.com/office/drawing/2014/main" id="{6F8E4AA2-757E-2809-537E-2816300C24DF}"/>
              </a:ext>
            </a:extLst>
          </p:cNvPr>
          <p:cNvSpPr/>
          <p:nvPr/>
        </p:nvSpPr>
        <p:spPr>
          <a:xfrm>
            <a:off x="1554480" y="1869900"/>
            <a:ext cx="9738000" cy="1191198"/>
          </a:xfrm>
          <a:prstGeom prst="roundRect">
            <a:avLst>
              <a:gd name="adj" fmla="val 16667"/>
            </a:avLst>
          </a:prstGeom>
          <a:solidFill>
            <a:srgbClr val="FAE8E8"/>
          </a:solidFill>
          <a:ln>
            <a:solidFill>
              <a:srgbClr val="E5EBE7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84" name="TextBox 8">
            <a:extLst>
              <a:ext uri="{FF2B5EF4-FFF2-40B4-BE49-F238E27FC236}">
                <a16:creationId xmlns:a16="http://schemas.microsoft.com/office/drawing/2014/main" id="{14865710-DF9D-889A-8B60-C5CD5EA29CFC}"/>
              </a:ext>
            </a:extLst>
          </p:cNvPr>
          <p:cNvSpPr/>
          <p:nvPr/>
        </p:nvSpPr>
        <p:spPr>
          <a:xfrm>
            <a:off x="1737360" y="1988700"/>
            <a:ext cx="94179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550" b="1" u="none" strike="noStrike" dirty="0">
                <a:solidFill>
                  <a:srgbClr val="1D2624"/>
                </a:solidFill>
                <a:effectLst/>
                <a:uFillTx/>
                <a:latin typeface="Arial"/>
              </a:rPr>
              <a:t>TURN INTENTION INTO A QUIT DATE</a:t>
            </a:r>
            <a:endParaRPr lang="en-US" sz="155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6" name="TextBox 9">
            <a:extLst>
              <a:ext uri="{FF2B5EF4-FFF2-40B4-BE49-F238E27FC236}">
                <a16:creationId xmlns:a16="http://schemas.microsoft.com/office/drawing/2014/main" id="{F8608D82-1F86-51FE-1C07-41151B2583D2}"/>
              </a:ext>
            </a:extLst>
          </p:cNvPr>
          <p:cNvSpPr/>
          <p:nvPr/>
        </p:nvSpPr>
        <p:spPr>
          <a:xfrm>
            <a:off x="1737360" y="2293828"/>
            <a:ext cx="9417960" cy="36787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Week 3: ≥70% set a quit date.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88" name="TextBox 10">
            <a:extLst>
              <a:ext uri="{FF2B5EF4-FFF2-40B4-BE49-F238E27FC236}">
                <a16:creationId xmlns:a16="http://schemas.microsoft.com/office/drawing/2014/main" id="{ED2EA7B3-F8F1-C660-3893-8D150929BF7E}"/>
              </a:ext>
            </a:extLst>
          </p:cNvPr>
          <p:cNvSpPr/>
          <p:nvPr/>
        </p:nvSpPr>
        <p:spPr>
          <a:xfrm>
            <a:off x="1508400" y="2632587"/>
            <a:ext cx="3906622" cy="36787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r" defTabSz="457200">
              <a:lnSpc>
                <a:spcPct val="10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Benefit: turns intention into action.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0" name="Oval 11">
            <a:extLst>
              <a:ext uri="{FF2B5EF4-FFF2-40B4-BE49-F238E27FC236}">
                <a16:creationId xmlns:a16="http://schemas.microsoft.com/office/drawing/2014/main" id="{F15E6250-FF15-63E7-253D-FD3508896B97}"/>
              </a:ext>
            </a:extLst>
          </p:cNvPr>
          <p:cNvSpPr/>
          <p:nvPr/>
        </p:nvSpPr>
        <p:spPr>
          <a:xfrm>
            <a:off x="685800" y="3515820"/>
            <a:ext cx="639720" cy="639720"/>
          </a:xfrm>
          <a:prstGeom prst="ellipse">
            <a:avLst/>
          </a:prstGeom>
          <a:solidFill>
            <a:srgbClr val="277770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92" name="TextBox 12">
            <a:extLst>
              <a:ext uri="{FF2B5EF4-FFF2-40B4-BE49-F238E27FC236}">
                <a16:creationId xmlns:a16="http://schemas.microsoft.com/office/drawing/2014/main" id="{C47D83AE-DFD7-0CA2-2272-7E991A211F9B}"/>
              </a:ext>
            </a:extLst>
          </p:cNvPr>
          <p:cNvSpPr/>
          <p:nvPr/>
        </p:nvSpPr>
        <p:spPr>
          <a:xfrm>
            <a:off x="685800" y="3561540"/>
            <a:ext cx="639720" cy="548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02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94" name="Rounded Rectangle 13">
            <a:extLst>
              <a:ext uri="{FF2B5EF4-FFF2-40B4-BE49-F238E27FC236}">
                <a16:creationId xmlns:a16="http://schemas.microsoft.com/office/drawing/2014/main" id="{A88D0E01-644E-DD30-5624-0790C5DDBBFA}"/>
              </a:ext>
            </a:extLst>
          </p:cNvPr>
          <p:cNvSpPr/>
          <p:nvPr/>
        </p:nvSpPr>
        <p:spPr>
          <a:xfrm>
            <a:off x="1554480" y="3287220"/>
            <a:ext cx="9738000" cy="1191198"/>
          </a:xfrm>
          <a:prstGeom prst="roundRect">
            <a:avLst>
              <a:gd name="adj" fmla="val 16667"/>
            </a:avLst>
          </a:prstGeom>
          <a:solidFill>
            <a:srgbClr val="E2F2E7"/>
          </a:solidFill>
          <a:ln>
            <a:solidFill>
              <a:srgbClr val="E5EBE7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98" name="TextBox 15">
            <a:extLst>
              <a:ext uri="{FF2B5EF4-FFF2-40B4-BE49-F238E27FC236}">
                <a16:creationId xmlns:a16="http://schemas.microsoft.com/office/drawing/2014/main" id="{A03A2961-AD4E-31AE-489A-BF9E61014FF2}"/>
              </a:ext>
            </a:extLst>
          </p:cNvPr>
          <p:cNvSpPr/>
          <p:nvPr/>
        </p:nvSpPr>
        <p:spPr>
          <a:xfrm>
            <a:off x="1737360" y="3406020"/>
            <a:ext cx="94179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550" b="1" u="none" strike="noStrike">
                <a:solidFill>
                  <a:srgbClr val="1D2624"/>
                </a:solidFill>
                <a:effectLst/>
                <a:uFillTx/>
                <a:latin typeface="Arial"/>
              </a:rPr>
              <a:t>CONNECT PEOPLE TO EFFECTIVE SUPPORT</a:t>
            </a:r>
            <a:endParaRPr lang="en-US" sz="155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0" name="TextBox 16">
            <a:extLst>
              <a:ext uri="{FF2B5EF4-FFF2-40B4-BE49-F238E27FC236}">
                <a16:creationId xmlns:a16="http://schemas.microsoft.com/office/drawing/2014/main" id="{F210A80E-1864-ED1A-1C21-126F46B5ECBD}"/>
              </a:ext>
            </a:extLst>
          </p:cNvPr>
          <p:cNvSpPr/>
          <p:nvPr/>
        </p:nvSpPr>
        <p:spPr>
          <a:xfrm>
            <a:off x="1737360" y="3771780"/>
            <a:ext cx="4488884" cy="36787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Week 4: ≥80% receive cessation support</a:t>
            </a:r>
            <a:r>
              <a:rPr lang="en-US" dirty="0">
                <a:solidFill>
                  <a:schemeClr val="dk1"/>
                </a:solidFill>
                <a:latin typeface="Arial"/>
              </a:rPr>
              <a:t>.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2" name="TextBox 17">
            <a:extLst>
              <a:ext uri="{FF2B5EF4-FFF2-40B4-BE49-F238E27FC236}">
                <a16:creationId xmlns:a16="http://schemas.microsoft.com/office/drawing/2014/main" id="{F3581260-7921-D7EB-C5D3-F666517526B4}"/>
              </a:ext>
            </a:extLst>
          </p:cNvPr>
          <p:cNvSpPr/>
          <p:nvPr/>
        </p:nvSpPr>
        <p:spPr>
          <a:xfrm>
            <a:off x="1737360" y="4112207"/>
            <a:ext cx="4488884" cy="36787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algn="r" defTabSz="457200">
              <a:lnSpc>
                <a:spcPct val="10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Benefit: improves access to effective help.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4" name="Oval 18">
            <a:extLst>
              <a:ext uri="{FF2B5EF4-FFF2-40B4-BE49-F238E27FC236}">
                <a16:creationId xmlns:a16="http://schemas.microsoft.com/office/drawing/2014/main" id="{06E8937B-917A-B94E-1B9F-D6DB3E20C5C9}"/>
              </a:ext>
            </a:extLst>
          </p:cNvPr>
          <p:cNvSpPr/>
          <p:nvPr/>
        </p:nvSpPr>
        <p:spPr>
          <a:xfrm>
            <a:off x="685800" y="4933140"/>
            <a:ext cx="639720" cy="639720"/>
          </a:xfrm>
          <a:prstGeom prst="ellipse">
            <a:avLst/>
          </a:prstGeom>
          <a:solidFill>
            <a:srgbClr val="DAA43E"/>
          </a:solidFill>
          <a:ln>
            <a:noFill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06" name="TextBox 19">
            <a:extLst>
              <a:ext uri="{FF2B5EF4-FFF2-40B4-BE49-F238E27FC236}">
                <a16:creationId xmlns:a16="http://schemas.microsoft.com/office/drawing/2014/main" id="{312B4672-0290-EAD0-5BB4-6DBD7FDAE7A8}"/>
              </a:ext>
            </a:extLst>
          </p:cNvPr>
          <p:cNvSpPr/>
          <p:nvPr/>
        </p:nvSpPr>
        <p:spPr>
          <a:xfrm>
            <a:off x="685800" y="4978860"/>
            <a:ext cx="639720" cy="548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spAutoFit/>
          </a:bodyPr>
          <a:lstStyle/>
          <a:p>
            <a:pPr algn="ctr" defTabSz="457200">
              <a:lnSpc>
                <a:spcPct val="100000"/>
              </a:lnSpc>
            </a:pPr>
            <a:r>
              <a:rPr lang="en-US" sz="1800" b="1" u="none" strike="noStrike">
                <a:solidFill>
                  <a:srgbClr val="FFFFFF"/>
                </a:solidFill>
                <a:effectLst/>
                <a:uFillTx/>
                <a:latin typeface="Arial"/>
              </a:rPr>
              <a:t>03</a:t>
            </a:r>
            <a:endParaRPr lang="en-US" sz="1800" b="0" u="none" strike="noStrike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08" name="Rounded Rectangle 20">
            <a:extLst>
              <a:ext uri="{FF2B5EF4-FFF2-40B4-BE49-F238E27FC236}">
                <a16:creationId xmlns:a16="http://schemas.microsoft.com/office/drawing/2014/main" id="{0323FBD3-27C9-9F4B-94DD-8FC871987053}"/>
              </a:ext>
            </a:extLst>
          </p:cNvPr>
          <p:cNvSpPr/>
          <p:nvPr/>
        </p:nvSpPr>
        <p:spPr>
          <a:xfrm>
            <a:off x="1554480" y="4704539"/>
            <a:ext cx="9738000" cy="1250957"/>
          </a:xfrm>
          <a:prstGeom prst="roundRect">
            <a:avLst>
              <a:gd name="adj" fmla="val 16667"/>
            </a:avLst>
          </a:prstGeom>
          <a:solidFill>
            <a:srgbClr val="FAF2DC"/>
          </a:solidFill>
          <a:ln>
            <a:solidFill>
              <a:srgbClr val="E5EBE7"/>
            </a:solidFill>
            <a:round/>
          </a:ln>
          <a:effectLst>
            <a:outerShdw blurRad="39960" dist="2304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457200">
              <a:lnSpc>
                <a:spcPct val="100000"/>
              </a:lnSpc>
            </a:pPr>
            <a:endParaRPr lang="en-US" sz="1800" b="0" u="none" strike="noStrike">
              <a:solidFill>
                <a:schemeClr val="lt1"/>
              </a:solidFill>
              <a:effectLst/>
              <a:uFillTx/>
              <a:latin typeface="Calibri"/>
            </a:endParaRPr>
          </a:p>
        </p:txBody>
      </p:sp>
      <p:sp>
        <p:nvSpPr>
          <p:cNvPr id="112" name="TextBox 22">
            <a:extLst>
              <a:ext uri="{FF2B5EF4-FFF2-40B4-BE49-F238E27FC236}">
                <a16:creationId xmlns:a16="http://schemas.microsoft.com/office/drawing/2014/main" id="{216E4D73-31AD-95EA-A081-841CDC41B002}"/>
              </a:ext>
            </a:extLst>
          </p:cNvPr>
          <p:cNvSpPr/>
          <p:nvPr/>
        </p:nvSpPr>
        <p:spPr>
          <a:xfrm>
            <a:off x="1737360" y="4823340"/>
            <a:ext cx="9417960" cy="3106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sz="1550" b="1" u="none" strike="noStrike" dirty="0">
                <a:solidFill>
                  <a:srgbClr val="1D2624"/>
                </a:solidFill>
                <a:effectLst/>
                <a:uFillTx/>
                <a:latin typeface="Arial"/>
              </a:rPr>
              <a:t>INCREASE EARLY ABSTINENCE</a:t>
            </a:r>
            <a:endParaRPr lang="en-US" sz="1550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4" name="TextBox 23">
            <a:extLst>
              <a:ext uri="{FF2B5EF4-FFF2-40B4-BE49-F238E27FC236}">
                <a16:creationId xmlns:a16="http://schemas.microsoft.com/office/drawing/2014/main" id="{63A43A1D-9781-9B63-51B1-AF01E8695756}"/>
              </a:ext>
            </a:extLst>
          </p:cNvPr>
          <p:cNvSpPr/>
          <p:nvPr/>
        </p:nvSpPr>
        <p:spPr>
          <a:xfrm>
            <a:off x="1737360" y="5189100"/>
            <a:ext cx="9417960" cy="36787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Week 6: ≥50% report 7-day abstinence; follow up at 4 weeks.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  <p:sp>
        <p:nvSpPr>
          <p:cNvPr id="116" name="TextBox 24">
            <a:extLst>
              <a:ext uri="{FF2B5EF4-FFF2-40B4-BE49-F238E27FC236}">
                <a16:creationId xmlns:a16="http://schemas.microsoft.com/office/drawing/2014/main" id="{80943839-3531-4DD5-0FD0-2DAA49936BA8}"/>
              </a:ext>
            </a:extLst>
          </p:cNvPr>
          <p:cNvSpPr/>
          <p:nvPr/>
        </p:nvSpPr>
        <p:spPr>
          <a:xfrm>
            <a:off x="1847160" y="5560311"/>
            <a:ext cx="6272538" cy="367878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square" lIns="90000" tIns="45000" rIns="90000" bIns="45000" anchor="t">
            <a:spAutoFit/>
          </a:bodyPr>
          <a:lstStyle/>
          <a:p>
            <a:pPr defTabSz="457200">
              <a:lnSpc>
                <a:spcPct val="100000"/>
              </a:lnSpc>
            </a:pPr>
            <a:r>
              <a:rPr lang="en-US" b="0" u="none" strike="noStrike" dirty="0">
                <a:solidFill>
                  <a:schemeClr val="dk1"/>
                </a:solidFill>
                <a:effectLst/>
                <a:uFillTx/>
                <a:latin typeface="Arial"/>
              </a:rPr>
              <a:t>Benefit: tests early change and maintenance.</a:t>
            </a:r>
            <a:endParaRPr lang="en-US" b="0" u="none" strike="noStrike" dirty="0">
              <a:solidFill>
                <a:srgbClr val="000000"/>
              </a:solidFill>
              <a:effectLst/>
              <a:uFillTx/>
              <a:latin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3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548640" y="320040"/>
            <a:ext cx="8229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Planning and evaluation</a:t>
            </a:r>
            <a:endParaRPr lang="en-US" sz="2800" dirty="0"/>
          </a:p>
        </p:txBody>
      </p:sp>
      <p:sp>
        <p:nvSpPr>
          <p:cNvPr id="57" name="Rounded Rectangle 3">
            <a:extLst>
              <a:ext uri="{FF2B5EF4-FFF2-40B4-BE49-F238E27FC236}">
                <a16:creationId xmlns:a16="http://schemas.microsoft.com/office/drawing/2014/main" id="{FE3ABA9F-B6DC-4E2A-4903-73E43D71E6B3}"/>
              </a:ext>
            </a:extLst>
          </p:cNvPr>
          <p:cNvSpPr/>
          <p:nvPr/>
        </p:nvSpPr>
        <p:spPr>
          <a:xfrm>
            <a:off x="502920" y="1815867"/>
            <a:ext cx="3520440" cy="4160520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BFFD1CCC-4631-5893-FDAB-6C2F4582EB3D}"/>
              </a:ext>
            </a:extLst>
          </p:cNvPr>
          <p:cNvSpPr txBox="1"/>
          <p:nvPr/>
        </p:nvSpPr>
        <p:spPr>
          <a:xfrm>
            <a:off x="630936" y="1907307"/>
            <a:ext cx="3264408" cy="46166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dirty="0">
                <a:solidFill>
                  <a:srgbClr val="4FAD70"/>
                </a:solidFill>
                <a:latin typeface="Arial"/>
              </a:rPr>
              <a:t>PROCESS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E2BBCAB0-31EC-B572-67D4-EBE145C23FBC}"/>
              </a:ext>
            </a:extLst>
          </p:cNvPr>
          <p:cNvSpPr txBox="1"/>
          <p:nvPr/>
        </p:nvSpPr>
        <p:spPr>
          <a:xfrm>
            <a:off x="630936" y="2697917"/>
            <a:ext cx="3264408" cy="294952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dirty="0">
                <a:latin typeface="Arial"/>
              </a:rPr>
              <a:t>Did we deliver it well?
• Reach and attendance
• Sessions delivered
• Referrals
• Engagement
• Fidelity</a:t>
            </a:r>
          </a:p>
        </p:txBody>
      </p:sp>
      <p:sp>
        <p:nvSpPr>
          <p:cNvPr id="63" name="Rounded Rectangle 6">
            <a:extLst>
              <a:ext uri="{FF2B5EF4-FFF2-40B4-BE49-F238E27FC236}">
                <a16:creationId xmlns:a16="http://schemas.microsoft.com/office/drawing/2014/main" id="{099FADFC-BCE2-3D36-8D4E-A6ADDF0FAA16}"/>
              </a:ext>
            </a:extLst>
          </p:cNvPr>
          <p:cNvSpPr/>
          <p:nvPr/>
        </p:nvSpPr>
        <p:spPr>
          <a:xfrm>
            <a:off x="4343400" y="1815867"/>
            <a:ext cx="3520440" cy="4160520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79A62CF5-411A-1DC1-A214-AA4DFAC2B5C5}"/>
              </a:ext>
            </a:extLst>
          </p:cNvPr>
          <p:cNvSpPr txBox="1"/>
          <p:nvPr/>
        </p:nvSpPr>
        <p:spPr>
          <a:xfrm>
            <a:off x="4471416" y="1907307"/>
            <a:ext cx="3264408" cy="46166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dirty="0">
                <a:solidFill>
                  <a:srgbClr val="EB913D"/>
                </a:solidFill>
                <a:latin typeface="Arial"/>
              </a:rPr>
              <a:t>IMPACT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CD0CC61B-61D9-E8D8-61C9-1CA295108B12}"/>
              </a:ext>
            </a:extLst>
          </p:cNvPr>
          <p:cNvSpPr txBox="1"/>
          <p:nvPr/>
        </p:nvSpPr>
        <p:spPr>
          <a:xfrm>
            <a:off x="4462272" y="2697917"/>
            <a:ext cx="3264408" cy="294952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dirty="0">
                <a:latin typeface="Arial"/>
              </a:rPr>
              <a:t>What changed?
• Knowledge
• HBM beliefs
• TPB </a:t>
            </a:r>
            <a:r>
              <a:rPr lang="en-US" dirty="0">
                <a:latin typeface="Arial"/>
              </a:rPr>
              <a:t>model</a:t>
            </a:r>
            <a:r>
              <a:rPr dirty="0">
                <a:latin typeface="Arial"/>
              </a:rPr>
              <a:t>
• Confidence
• Quit intention</a:t>
            </a:r>
          </a:p>
        </p:txBody>
      </p:sp>
      <p:sp>
        <p:nvSpPr>
          <p:cNvPr id="69" name="Rounded Rectangle 9">
            <a:extLst>
              <a:ext uri="{FF2B5EF4-FFF2-40B4-BE49-F238E27FC236}">
                <a16:creationId xmlns:a16="http://schemas.microsoft.com/office/drawing/2014/main" id="{6D128C3D-F265-CB74-ED68-70A391F3F047}"/>
              </a:ext>
            </a:extLst>
          </p:cNvPr>
          <p:cNvSpPr/>
          <p:nvPr/>
        </p:nvSpPr>
        <p:spPr>
          <a:xfrm>
            <a:off x="8183879" y="1815867"/>
            <a:ext cx="3520440" cy="4160520"/>
          </a:xfrm>
          <a:prstGeom prst="roundRect">
            <a:avLst/>
          </a:prstGeom>
          <a:solidFill>
            <a:srgbClr val="FFFFFF"/>
          </a:solidFill>
          <a:ln>
            <a:solidFill>
              <a:srgbClr val="D2D7D3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BC7FFE92-C637-C52E-8ABC-D214D2B8A248}"/>
              </a:ext>
            </a:extLst>
          </p:cNvPr>
          <p:cNvSpPr txBox="1"/>
          <p:nvPr/>
        </p:nvSpPr>
        <p:spPr>
          <a:xfrm>
            <a:off x="8311896" y="1907307"/>
            <a:ext cx="3264408" cy="46166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ctr"/>
            <a:r>
              <a:rPr sz="2400" b="1" dirty="0">
                <a:solidFill>
                  <a:srgbClr val="4185B0"/>
                </a:solidFill>
                <a:latin typeface="Arial"/>
              </a:rPr>
              <a:t>OUTCOME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5FE8FF76-01B5-CCCF-A3D0-811AA54B1587}"/>
              </a:ext>
            </a:extLst>
          </p:cNvPr>
          <p:cNvSpPr txBox="1"/>
          <p:nvPr/>
        </p:nvSpPr>
        <p:spPr>
          <a:xfrm>
            <a:off x="8311895" y="2697917"/>
            <a:ext cx="3264408" cy="2949525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 algn="l">
              <a:lnSpc>
                <a:spcPct val="150000"/>
              </a:lnSpc>
            </a:pPr>
            <a:r>
              <a:rPr dirty="0">
                <a:latin typeface="Arial"/>
              </a:rPr>
              <a:t>Did </a:t>
            </a:r>
            <a:r>
              <a:rPr dirty="0" err="1">
                <a:latin typeface="Arial"/>
              </a:rPr>
              <a:t>behaviour</a:t>
            </a:r>
            <a:r>
              <a:rPr dirty="0">
                <a:latin typeface="Arial"/>
              </a:rPr>
              <a:t> change?
• Quit attempts
• 7-day abstinence
• </a:t>
            </a:r>
            <a:r>
              <a:rPr lang="en-US" dirty="0">
                <a:latin typeface="Arial"/>
              </a:rPr>
              <a:t>6</a:t>
            </a:r>
            <a:r>
              <a:rPr dirty="0">
                <a:latin typeface="Arial"/>
              </a:rPr>
              <a:t>-week follow-up
• Treatment uptake
• Equity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3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88952" cy="164592"/>
          </a:xfrm>
          <a:prstGeom prst="rect">
            <a:avLst/>
          </a:prstGeom>
          <a:solidFill>
            <a:srgbClr val="E63946"/>
          </a:solidFill>
          <a:ln w="12700">
            <a:solidFill>
              <a:srgbClr val="E63946"/>
            </a:solidFill>
            <a:prstDash val="solid"/>
          </a:ln>
        </p:spPr>
      </p:sp>
      <p:sp>
        <p:nvSpPr>
          <p:cNvPr id="3" name="Text 1"/>
          <p:cNvSpPr txBox="1"/>
          <p:nvPr/>
        </p:nvSpPr>
        <p:spPr>
          <a:xfrm>
            <a:off x="548640" y="320040"/>
            <a:ext cx="82296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B1F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48640" y="1508760"/>
            <a:ext cx="11064240" cy="50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spcAft>
                <a:spcPts val="600"/>
              </a:spcAft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Jha, P. (2020). The hazards of smoking and the benefits of cessation: a critical summation of the epidemiological evidence in high-income countries. </a:t>
            </a:r>
            <a:r>
              <a:rPr lang="en-IN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elife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9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 p.e49979. Available at: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https://elifesciences.org/articles/49979.pdf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200" dirty="0">
              <a:solidFill>
                <a:srgbClr val="1B1B1B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IN" sz="1200" dirty="0" err="1">
                <a:latin typeface="Arial" panose="020B0604020202020204" pitchFamily="34" charset="0"/>
                <a:cs typeface="Arial" panose="020B0604020202020204" pitchFamily="34" charset="0"/>
              </a:rPr>
              <a:t>Alyafei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 A. and Carr, R.E. (2024).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The health belief model of </a:t>
            </a:r>
            <a:r>
              <a:rPr lang="en-IN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 change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[online] National Library of Medicine. Available at: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https://www.ncbi.nlm.nih.gov/books/NBK606120/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Tapera, R., </a:t>
            </a:r>
            <a:r>
              <a:rPr lang="en-IN" sz="1200" dirty="0" err="1">
                <a:latin typeface="Arial" panose="020B0604020202020204" pitchFamily="34" charset="0"/>
                <a:cs typeface="Arial" panose="020B0604020202020204" pitchFamily="34" charset="0"/>
              </a:rPr>
              <a:t>Mbongwe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 B., Mhaka-</a:t>
            </a:r>
            <a:r>
              <a:rPr lang="en-IN" sz="1200" dirty="0" err="1">
                <a:latin typeface="Arial" panose="020B0604020202020204" pitchFamily="34" charset="0"/>
                <a:cs typeface="Arial" panose="020B0604020202020204" pitchFamily="34" charset="0"/>
              </a:rPr>
              <a:t>Mutepfa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 M., Lord, A., </a:t>
            </a:r>
            <a:r>
              <a:rPr lang="en-IN" sz="1200" dirty="0" err="1">
                <a:latin typeface="Arial" panose="020B0604020202020204" pitchFamily="34" charset="0"/>
                <a:cs typeface="Arial" panose="020B0604020202020204" pitchFamily="34" charset="0"/>
              </a:rPr>
              <a:t>Phaladze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 N.A. and </a:t>
            </a:r>
            <a:r>
              <a:rPr lang="en-IN" sz="1200" dirty="0" err="1">
                <a:latin typeface="Arial" panose="020B0604020202020204" pitchFamily="34" charset="0"/>
                <a:cs typeface="Arial" panose="020B0604020202020204" pitchFamily="34" charset="0"/>
              </a:rPr>
              <a:t>Zetola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 N.M. (2020). The theory of planned </a:t>
            </a:r>
            <a:r>
              <a:rPr lang="en-IN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as a </a:t>
            </a:r>
            <a:r>
              <a:rPr lang="en-IN" sz="12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change model for tobacco control strategies among adolescents in Botswana. </a:t>
            </a:r>
            <a:r>
              <a:rPr lang="en-IN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PloS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 one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15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(6), p.e0233462. Available at: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https://journals.plos.org/plosone/article/file?id=10.1371/journal.pone.0233462&amp;type=printable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Harker, R. (2023).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Statistics on smoking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[online]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commonslibrary.parliament.uk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https://commonslibrary.parliament.uk/research-briefings/cbp-7648/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London Tobacco Alliance (2024).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London Tobacco Alliance – London Health and care partnership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[online] Transformationpartners.nhs.uk. Available at: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https://www.transformationpartners.nhs.uk/londonpartnership/case-studies/london-tobacco-alliance/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State of London (2026).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The state of </a:t>
            </a:r>
            <a:r>
              <a:rPr lang="en-IN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london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 report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[online] GLA City Intelligence Unit. Available at: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https://apps.london.gov.uk/state-of-london/report/health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1200" dirty="0">
              <a:solidFill>
                <a:srgbClr val="1B1B1B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OBE, J.K. (2022). The Khan review Making smoking obsolete.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Office for Health Improvement and Disparities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25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https://www.bda.org/media/p23fe2ai/khan-review-making-smoking-obsolete.pdf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Action on Smoking and Health (ASH) (2025).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Local authority stop smoking services and wider tobacco control in England, 2025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https://ash.org.uk/uploads/ASH_Breaking-new-ground_Dec-2025.pdf?v=1765904489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World Health Organisation (2020).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Tobacco: Health benefits of smoking cessation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[online] www.who.int. Available at: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https://www.who.int/news-room/questions-and-answers/item/tobacco-health-benefits-of-smoking-cessation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(2025). </a:t>
            </a:r>
            <a:r>
              <a:rPr lang="en-IN" sz="1200" i="1" dirty="0">
                <a:latin typeface="Arial" panose="020B0604020202020204" pitchFamily="34" charset="0"/>
                <a:cs typeface="Arial" panose="020B0604020202020204" pitchFamily="34" charset="0"/>
              </a:rPr>
              <a:t>Adult smoking habits in the UK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. [online] Ons.gov.uk. Available at: 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https://www.ons.gov.uk/peoplepopulationandcommunity/healthandsocialcare/healthandlifeexpectancies/bulletins/adultsmokinghabitsingreatbritain/2024</a:t>
            </a:r>
            <a:r>
              <a:rPr lang="en-IN" sz="1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600"/>
              </a:spcAft>
            </a:pPr>
            <a:endParaRPr lang="en-IN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600"/>
              </a:spcAft>
            </a:pPr>
            <a:endParaRPr lang="en-US" sz="1200" dirty="0">
              <a:solidFill>
                <a:srgbClr val="1B1B1B"/>
              </a:solidFill>
              <a:latin typeface="Arial" panose="020B0604020202020204" pitchFamily="34" charset="0"/>
              <a:ea typeface="Arial" pitchFamily="34" charset="-122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1283</Words>
  <Application>Microsoft Office PowerPoint</Application>
  <PresentationFormat>Widescreen</PresentationFormat>
  <Paragraphs>187</Paragraphs>
  <Slides>11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lastModifiedBy>MIHIRSINH VIHOL</cp:lastModifiedBy>
  <cp:revision>9</cp:revision>
  <dcterms:created xsi:type="dcterms:W3CDTF">2026-10-25T12:28:36Z</dcterms:created>
  <dcterms:modified xsi:type="dcterms:W3CDTF">2026-10-26T16:12:49Z</dcterms:modified>
</cp:coreProperties>
</file>