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56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44" autoAdjust="0"/>
    <p:restoredTop sz="94660"/>
  </p:normalViewPr>
  <p:slideViewPr>
    <p:cSldViewPr snapToGrid="0">
      <p:cViewPr varScale="1">
        <p:scale>
          <a:sx n="45" d="100"/>
          <a:sy n="45" d="100"/>
        </p:scale>
        <p:origin x="822" y="4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19" Type="http://schemas.microsoft.com/office/2015/10/relationships/revisionInfo" Target="revisionInfo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9CE36-4252-484C-8698-D08FBC9C447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2E8FCF5-EC2B-4DA0-A9F1-79264C871DC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D157230-AFA5-49FA-B7E5-898406191F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36BE35-A490-4493-BF01-F12008D9E193}" type="datetimeFigureOut">
              <a:rPr lang="en-GB" smtClean="0"/>
              <a:t>26/02/2018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7333FF-565D-473C-9F73-33767DC614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497A3C-6E5F-4EDE-B1F2-90D9E6E638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7946C3-A3D5-449B-B3AF-5DC9EE5B65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75308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47D24D-04CA-468D-821B-30A62C8991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897F53-FFE6-4B16-BC83-9B1C1D4D98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D9FCBA6-0B25-4C2F-BA68-D9171A44D5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36BE35-A490-4493-BF01-F12008D9E193}" type="datetimeFigureOut">
              <a:rPr lang="en-GB" smtClean="0"/>
              <a:t>26/02/2018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067108-CECD-4265-A0AA-AEF55A996C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6A3C2E-7DB5-4DBA-AD8F-15FFDEF37B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7946C3-A3D5-449B-B3AF-5DC9EE5B65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86360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E44F5A-A816-47E5-A24A-D4599F4A70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06E4FBA-5813-4628-BCFB-A889D1EC01F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23ECE6-BC8A-4B35-8A3A-D83A9447F0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36BE35-A490-4493-BF01-F12008D9E193}" type="datetimeFigureOut">
              <a:rPr lang="en-GB" smtClean="0"/>
              <a:t>26/02/2018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E90B056-0B6C-4BC5-877E-8A43B77CE6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88EC77-499E-4E85-BCCB-F0BE87DDA8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7946C3-A3D5-449B-B3AF-5DC9EE5B65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86113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F5201F-3467-4EA5-8CAC-6C56F7904F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81F383-675D-4441-89F0-9E7189FCB4B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72CA513-C1B9-4650-97BE-51820FDDBB5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1E5251-C615-4F0D-9445-46972BA34C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36BE35-A490-4493-BF01-F12008D9E193}" type="datetimeFigureOut">
              <a:rPr lang="en-GB" smtClean="0"/>
              <a:t>26/02/2018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3580C06-03B9-486E-B099-FC967AEE92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7D40E3E-004B-483D-946A-507EBE81D0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7946C3-A3D5-449B-B3AF-5DC9EE5B65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91413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CADADE-9F90-47C6-8E48-B7907621E3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611A6F3-03F7-44D0-B734-1A836AE019C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8B4D5F3-0CAC-4BFC-8902-FD716C137E1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5B39244-E67D-4671-B5D1-A9B5276BC61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1828868-059B-4576-B348-521A2F52E2B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523EF1A-C958-44CA-ADB1-296565C39D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36BE35-A490-4493-BF01-F12008D9E193}" type="datetimeFigureOut">
              <a:rPr lang="en-GB" smtClean="0"/>
              <a:t>26/02/2018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8D0B652-19B5-4EC0-A330-6CF5AFEEBF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E60BB70-A068-423F-B7C4-035A1FF2D4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7946C3-A3D5-449B-B3AF-5DC9EE5B65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09541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E68776-BC2B-4228-9A22-34C8167C9D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F40C358-91F1-43BC-96B8-3098DF5555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36BE35-A490-4493-BF01-F12008D9E193}" type="datetimeFigureOut">
              <a:rPr lang="en-GB" smtClean="0"/>
              <a:t>26/02/2018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F33567E-5DC1-48B6-9E26-A5790AF928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3688B3-F8C4-41F0-BE6F-AAEBF81A98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7946C3-A3D5-449B-B3AF-5DC9EE5B65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18223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23636E4-E5E6-4FFF-8153-B4C130F1EA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36BE35-A490-4493-BF01-F12008D9E193}" type="datetimeFigureOut">
              <a:rPr lang="en-GB" smtClean="0"/>
              <a:t>26/02/2018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9F86684-FCF0-4EF9-B769-3F680B640E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AA761CB-6F27-49E2-8781-343089828F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7946C3-A3D5-449B-B3AF-5DC9EE5B65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79281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F5167A-70A1-4F68-9FA7-1F8FD30C66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EE8C6D-660A-42A2-9816-35DBBAE3A7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E2BEDD1-AC6F-4E94-B97C-624F5070B4E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932EEA4-2887-42AA-9D14-A416BCB730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36BE35-A490-4493-BF01-F12008D9E193}" type="datetimeFigureOut">
              <a:rPr lang="en-GB" smtClean="0"/>
              <a:t>26/02/2018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46A8360-F10D-412B-AD04-FD04BC60FE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CC0BFC7-05A0-405E-ABA5-32BC8BC8C3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7946C3-A3D5-449B-B3AF-5DC9EE5B65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706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3C429F-D76F-4E85-815D-CA1BFA785D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AF0C95B-6976-44A3-A268-4EFA40C4A53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7BD8729-C4ED-4CED-99B1-E2C2EE44C52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A986B0C-E652-4C4A-8584-E459E088D0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36BE35-A490-4493-BF01-F12008D9E193}" type="datetimeFigureOut">
              <a:rPr lang="en-GB" smtClean="0"/>
              <a:t>26/02/2018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58B632D-78F6-4B39-9414-E12D745A91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9BF0CBB-C763-4105-AAFF-2EFC3BA65C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7946C3-A3D5-449B-B3AF-5DC9EE5B65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91147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FE0E1D-6240-426B-B839-E18886605E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A19D23B-1CFB-4F5B-8CA8-AE99D5DB400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81C7E8-4A61-4CD9-847D-FDB4B860D9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36BE35-A490-4493-BF01-F12008D9E193}" type="datetimeFigureOut">
              <a:rPr lang="en-GB" smtClean="0"/>
              <a:t>26/02/2018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3981CE-3F0D-41CD-9725-0035720744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4C9AEC-6F04-445C-9148-EB00ABE3BF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7946C3-A3D5-449B-B3AF-5DC9EE5B65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73402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EF10E46-3111-41A2-9924-D9C98FC2ED1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00A0186-4DB8-410A-9E85-D366948AE05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4A3C09-9B09-4877-BF4E-0A7CB9E2B5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36BE35-A490-4493-BF01-F12008D9E193}" type="datetimeFigureOut">
              <a:rPr lang="en-GB" smtClean="0"/>
              <a:t>26/02/2018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147A9D-8B22-4624-8111-B45B81F774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9D404C-9B7E-4199-85A6-252CE98F39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7946C3-A3D5-449B-B3AF-5DC9EE5B65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49510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D4E6DD-2446-40D4-B965-0E61D87A953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24A5F91-034F-429B-A34F-240B422E712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7CF42-9214-4A17-9166-837E23D29E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CA1035F-CDD5-41D3-A767-04F54FDE6E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1446B9-DE34-4654-AD02-4B23D1E475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F31953D-C0EA-41E7-9938-46563C0B1A27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1266653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8D86F5-1674-42AB-965F-E618D6C5E1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1B8D3-81F8-4DE9-803D-76288774BC3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0D0F8F-EFF8-4442-9B22-1580E39760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B34139D-F61A-415A-A9FA-FA68B2E48C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B3F72C-63DD-45E2-9F34-47FE959A26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338CF3E-D9DC-432C-8504-BFA2E238C1EC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1009563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DD11C7-A921-4706-8095-5D6DB7023B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0439CA-20F3-415E-9855-498059BC25A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A177FE-8605-473F-95FE-58F7767D56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77670A-EE21-4333-9750-8AE9A4BCBE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50B3D0-7C42-4C47-AF8F-FF06C87D26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092C373-EB23-4E64-BCE1-99D323F08F68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2095808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E816B1-297B-4E0B-9043-FECA949FB2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D7F2A8-5E06-4B89-AAAA-9BEA1AB41CE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14400" y="1981200"/>
            <a:ext cx="5080000" cy="41148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EAB5DC9-52D6-4D76-B912-C2F1709FA62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981200"/>
            <a:ext cx="5080000" cy="41148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19F5C86-AE87-491E-B2FA-5E9FF8F019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9A8F541-76D3-47F9-8D23-AC81B06A1D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31BFEF2-7485-4496-88FB-D6F6623FCF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593B6CF-EFE9-435B-8B29-637C3F8031EF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4455808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34928F-6471-4A03-B466-CE74EEB8FA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AC289D-6CCD-41A2-9C1E-26BFE40EC72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D908586-40FF-4B0C-B8B9-37CE541514A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9689A6A-780C-4831-8738-5706E53BCC3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7857BB3-1036-4A4A-B078-2F78C4DC2D3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DC43C15-EC4A-4F97-B827-AE65040161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2AD18C8-B551-4906-B5FD-F81319F5F9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5ADA760-D691-4480-8A25-53D230DA65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9DECE10-2EF1-4E55-9E4E-4B7405E6D962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6797586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0F2D6E-34D1-4A4A-A380-9EA486749C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B3F3607-1E23-4125-8FE6-8AA6F92532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9525DD4-EBC9-40D7-A140-2405D91C2F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083C38F-32C5-473A-B139-D37FD5AF98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F7A1484-1C58-4286-AB37-8F8EECC06438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7351131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27D3ADF-91D2-49DB-9ECF-EF7637822E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DEA9787-3910-4528-BA4F-7E5831D672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8B95395-8748-4B4F-A828-4DC60B4C91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EF69C5A-76D3-42FE-9474-4E55E17E3460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0760402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DC1EAA-5C07-4EBF-9907-C46C512BD0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929162-1FB3-4DCA-ADC7-D79EE6B048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E3E87F9-91D6-4220-9AD6-7598113456A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46BBCA3-324A-4031-B76D-DCF02F6E57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5271FE1-7B82-4AFD-BA66-6FF122BBCC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E9AEEA9-7D50-4CB7-A64B-48FAB47929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1A6C3EA-763D-4C87-A291-9423E58AD652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7481681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201053-0302-469F-B823-E3E0C4738D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1E38E5E-53AC-42E9-8B4A-2988F47062F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0F57F6D-D844-40D0-8CBD-15DFC000512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3AEF89C-AC9B-4FFF-B7C8-7FCDD8DA56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494D4C2-346A-4D8D-BB3F-8B5D06B343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C4BFB9C-250D-4D21-BEBD-DC379410B4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6660EAA-C805-4F1E-9392-5F47FCE20752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1562438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CE2E3F-8297-4B29-AA95-9E22447F20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A1AF36-A83B-4EAE-B068-F653A93BA48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02D4AF-90C9-4411-ADF6-A22D1A536B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168B00-DF1D-432A-B7EE-4FE8DFDF90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309632-E1D8-4DD2-9DDA-4E63D2D5A3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C3CCE6B-FBA6-455F-A297-7718AF391B6E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2333441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AF37EFF-06EC-46A1-A596-C70333D1F16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686800" y="609600"/>
            <a:ext cx="2590800" cy="5486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0AAE8E7-8AD1-4ACF-B138-146FA8DABF9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914400" y="609600"/>
            <a:ext cx="7569200" cy="548640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2E7153-9DFB-4B48-A498-CD9FD9FC49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08D9E6A-3306-43CD-9E8E-79CFBEBBF3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04F358-96D2-4A72-A8EA-53BA4D0508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2CAA725-E304-4F49-9A46-1CF67295B20E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90818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82811A5-EB42-4FEA-BEC7-AA364E88A5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A6EF386-0389-4ACA-86B5-6182D40D96F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FFA3A7-6541-417D-AA20-22FDBED1DCF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36BE35-A490-4493-BF01-F12008D9E193}" type="datetimeFigureOut">
              <a:rPr lang="en-GB" smtClean="0"/>
              <a:t>26/02/2018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6C2600-1FD8-4AE7-BE8D-2644E023A11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CBE051-9522-442A-AA55-97338E3DEA6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7946C3-A3D5-449B-B3AF-5DC9EE5B65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65014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>
            <a:extLst>
              <a:ext uri="{FF2B5EF4-FFF2-40B4-BE49-F238E27FC236}">
                <a16:creationId xmlns:a16="http://schemas.microsoft.com/office/drawing/2014/main" id="{CCABE2DF-B698-43D4-9F21-542E6357607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914400" y="609600"/>
            <a:ext cx="103632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title style</a:t>
            </a:r>
          </a:p>
        </p:txBody>
      </p:sp>
      <p:sp>
        <p:nvSpPr>
          <p:cNvPr id="1027" name="Rectangle 3">
            <a:extLst>
              <a:ext uri="{FF2B5EF4-FFF2-40B4-BE49-F238E27FC236}">
                <a16:creationId xmlns:a16="http://schemas.microsoft.com/office/drawing/2014/main" id="{B37A1DD7-65E9-4142-9887-A03BF339BCB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1981200"/>
            <a:ext cx="103632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text styles</a:t>
            </a:r>
          </a:p>
          <a:p>
            <a:pPr lvl="1"/>
            <a:r>
              <a:rPr lang="en-GB" altLang="en-US"/>
              <a:t>Second level</a:t>
            </a:r>
          </a:p>
          <a:p>
            <a:pPr lvl="2"/>
            <a:r>
              <a:rPr lang="en-GB" altLang="en-US"/>
              <a:t>Third level</a:t>
            </a:r>
          </a:p>
          <a:p>
            <a:pPr lvl="3"/>
            <a:r>
              <a:rPr lang="en-GB" altLang="en-US"/>
              <a:t>Fourth level</a:t>
            </a:r>
          </a:p>
          <a:p>
            <a:pPr lvl="4"/>
            <a:r>
              <a:rPr lang="en-GB" altLang="en-US"/>
              <a:t>Fifth level</a:t>
            </a:r>
          </a:p>
        </p:txBody>
      </p:sp>
      <p:sp>
        <p:nvSpPr>
          <p:cNvPr id="1028" name="Rectangle 4">
            <a:extLst>
              <a:ext uri="{FF2B5EF4-FFF2-40B4-BE49-F238E27FC236}">
                <a16:creationId xmlns:a16="http://schemas.microsoft.com/office/drawing/2014/main" id="{7BCF7ECC-0FF9-406B-A344-41EA822E9695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914400" y="6248400"/>
            <a:ext cx="2540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GB" altLang="en-US"/>
          </a:p>
        </p:txBody>
      </p:sp>
      <p:sp>
        <p:nvSpPr>
          <p:cNvPr id="1029" name="Rectangle 5">
            <a:extLst>
              <a:ext uri="{FF2B5EF4-FFF2-40B4-BE49-F238E27FC236}">
                <a16:creationId xmlns:a16="http://schemas.microsoft.com/office/drawing/2014/main" id="{D137722D-9CA8-4328-A916-9932DC5A3241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8400"/>
            <a:ext cx="3860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GB" altLang="en-US"/>
          </a:p>
        </p:txBody>
      </p:sp>
      <p:sp>
        <p:nvSpPr>
          <p:cNvPr id="1030" name="Rectangle 6">
            <a:extLst>
              <a:ext uri="{FF2B5EF4-FFF2-40B4-BE49-F238E27FC236}">
                <a16:creationId xmlns:a16="http://schemas.microsoft.com/office/drawing/2014/main" id="{3C7EA8B0-5F88-40EE-811C-F835A498E7AB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8400"/>
            <a:ext cx="2540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AE144FDF-6AB0-4794-8180-F9A4F8A97C49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655701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ftr="0" dt="0"/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anose="02020603050405020304" pitchFamily="18" charset="0"/>
          <a:cs typeface="Times New Roman" panose="02020603050405020304" pitchFamily="18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anose="02020603050405020304" pitchFamily="18" charset="0"/>
          <a:cs typeface="Times New Roman" panose="02020603050405020304" pitchFamily="18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anose="02020603050405020304" pitchFamily="18" charset="0"/>
          <a:cs typeface="Times New Roman" panose="02020603050405020304" pitchFamily="18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anose="02020603050405020304" pitchFamily="18" charset="0"/>
          <a:cs typeface="Times New Roman" panose="02020603050405020304" pitchFamily="18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anose="02020603050405020304" pitchFamily="18" charset="0"/>
          <a:cs typeface="Times New Roman" panose="02020603050405020304" pitchFamily="18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anose="02020603050405020304" pitchFamily="18" charset="0"/>
          <a:cs typeface="Times New Roman" panose="02020603050405020304" pitchFamily="18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anose="02020603050405020304" pitchFamily="18" charset="0"/>
          <a:cs typeface="Times New Roman" panose="02020603050405020304" pitchFamily="18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anose="02020603050405020304" pitchFamily="18" charset="0"/>
          <a:cs typeface="Times New Roman" panose="02020603050405020304" pitchFamily="18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2245FF-3EB7-45E8-9102-19433F09EBB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Segmentation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724DB35-BCFF-464F-BAD0-457F92A1694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1769575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4AE1BC4E-F8FF-4251-AA3A-59E5D6909B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1BECC587-8D8F-4E2A-A2CE-AC6E0AD29FB2}" type="slidenum">
              <a:rPr lang="en-GB" altLang="en-US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en-GB" altLang="en-US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098" name="Rectangle 2">
            <a:extLst>
              <a:ext uri="{FF2B5EF4-FFF2-40B4-BE49-F238E27FC236}">
                <a16:creationId xmlns:a16="http://schemas.microsoft.com/office/drawing/2014/main" id="{D5B56DA2-2936-486A-B099-C98C0B732DD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introduction</a:t>
            </a:r>
          </a:p>
        </p:txBody>
      </p:sp>
      <p:sp>
        <p:nvSpPr>
          <p:cNvPr id="4099" name="Rectangle 3">
            <a:extLst>
              <a:ext uri="{FF2B5EF4-FFF2-40B4-BE49-F238E27FC236}">
                <a16:creationId xmlns:a16="http://schemas.microsoft.com/office/drawing/2014/main" id="{C0242813-0830-48CD-83CA-336E124A0B5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/>
              <a:t>Segmenting consumer markets</a:t>
            </a:r>
          </a:p>
          <a:p>
            <a:r>
              <a:rPr lang="en-GB" altLang="en-US"/>
              <a:t>Segmenting organisational markets</a:t>
            </a:r>
          </a:p>
          <a:p>
            <a:r>
              <a:rPr lang="en-GB" altLang="en-US"/>
              <a:t>Targeting</a:t>
            </a:r>
          </a:p>
          <a:p>
            <a:r>
              <a:rPr lang="en-GB" altLang="en-US"/>
              <a:t>Benefits and risks of segmentation</a:t>
            </a:r>
          </a:p>
        </p:txBody>
      </p:sp>
    </p:spTree>
    <p:extLst>
      <p:ext uri="{BB962C8B-B14F-4D97-AF65-F5344CB8AC3E}">
        <p14:creationId xmlns:p14="http://schemas.microsoft.com/office/powerpoint/2010/main" val="948268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E42BEDC0-EE7C-46B6-B580-C8CA7A394F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6B4BB6-210F-443E-9653-E75A11181ADC}" type="slidenum">
              <a:rPr lang="en-GB" altLang="en-US"/>
              <a:pPr/>
              <a:t>3</a:t>
            </a:fld>
            <a:endParaRPr lang="en-GB" altLang="en-US"/>
          </a:p>
        </p:txBody>
      </p:sp>
      <p:sp>
        <p:nvSpPr>
          <p:cNvPr id="5122" name="Rectangle 2">
            <a:extLst>
              <a:ext uri="{FF2B5EF4-FFF2-40B4-BE49-F238E27FC236}">
                <a16:creationId xmlns:a16="http://schemas.microsoft.com/office/drawing/2014/main" id="{3F88C310-61E2-44D8-8333-92798D2FA21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Consumer Segmenting</a:t>
            </a:r>
          </a:p>
        </p:txBody>
      </p:sp>
      <p:sp>
        <p:nvSpPr>
          <p:cNvPr id="5123" name="Rectangle 3">
            <a:extLst>
              <a:ext uri="{FF2B5EF4-FFF2-40B4-BE49-F238E27FC236}">
                <a16:creationId xmlns:a16="http://schemas.microsoft.com/office/drawing/2014/main" id="{58E79EDE-97E5-489C-9BB3-BC1ACEE445E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209800" y="1600200"/>
            <a:ext cx="7772400" cy="4495800"/>
          </a:xfrm>
        </p:spPr>
        <p:txBody>
          <a:bodyPr>
            <a:normAutofit fontScale="92500"/>
          </a:bodyPr>
          <a:lstStyle/>
          <a:p>
            <a:pPr>
              <a:lnSpc>
                <a:spcPct val="90000"/>
              </a:lnSpc>
            </a:pPr>
            <a:r>
              <a:rPr lang="en-GB" altLang="en-US" sz="2400"/>
              <a:t>Orange analogy – different to nature market segments non-homogenous</a:t>
            </a:r>
          </a:p>
          <a:p>
            <a:pPr>
              <a:lnSpc>
                <a:spcPct val="90000"/>
              </a:lnSpc>
            </a:pPr>
            <a:r>
              <a:rPr lang="en-GB" altLang="en-US" sz="2400"/>
              <a:t>Often multivariable segmentation</a:t>
            </a:r>
          </a:p>
          <a:p>
            <a:pPr>
              <a:lnSpc>
                <a:spcPct val="90000"/>
              </a:lnSpc>
            </a:pPr>
            <a:r>
              <a:rPr lang="en-GB" altLang="en-US" sz="2400"/>
              <a:t>Geographic Segmentation – convenient but not productive – miss targets, over focussed. Possibly okay for service businesses</a:t>
            </a:r>
          </a:p>
          <a:p>
            <a:pPr>
              <a:lnSpc>
                <a:spcPct val="90000"/>
              </a:lnSpc>
            </a:pPr>
            <a:r>
              <a:rPr lang="en-GB" altLang="en-US" sz="2400"/>
              <a:t>Demographic Segmentation – assume that there is homogeneity on similar population features, weak assumption</a:t>
            </a:r>
          </a:p>
          <a:p>
            <a:pPr>
              <a:lnSpc>
                <a:spcPct val="90000"/>
              </a:lnSpc>
            </a:pPr>
            <a:r>
              <a:rPr lang="en-GB" altLang="en-US" sz="2400"/>
              <a:t>Geodemographic Segmentation based on clusters of neighbourhoods – ACORN, MOSAIC, PRiZM</a:t>
            </a:r>
          </a:p>
          <a:p>
            <a:pPr>
              <a:lnSpc>
                <a:spcPct val="90000"/>
              </a:lnSpc>
            </a:pPr>
            <a:r>
              <a:rPr lang="en-GB" altLang="en-US" sz="2400"/>
              <a:t>Psychographic Segmentation – Lifestyles; Activities, Interests, Opinions, Demographics (including Socio-Economic, lifecycle stage, geographic bias, family size)</a:t>
            </a:r>
          </a:p>
        </p:txBody>
      </p:sp>
    </p:spTree>
    <p:extLst>
      <p:ext uri="{BB962C8B-B14F-4D97-AF65-F5344CB8AC3E}">
        <p14:creationId xmlns:p14="http://schemas.microsoft.com/office/powerpoint/2010/main" val="25902977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A46A7299-DF23-46FF-9F1B-8DC47E8D75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E477EA-343B-41AE-9D06-94D04C082220}" type="slidenum">
              <a:rPr lang="en-GB" altLang="en-US"/>
              <a:pPr/>
              <a:t>4</a:t>
            </a:fld>
            <a:endParaRPr lang="en-GB" altLang="en-US"/>
          </a:p>
        </p:txBody>
      </p:sp>
      <p:sp>
        <p:nvSpPr>
          <p:cNvPr id="6146" name="Rectangle 2">
            <a:extLst>
              <a:ext uri="{FF2B5EF4-FFF2-40B4-BE49-F238E27FC236}">
                <a16:creationId xmlns:a16="http://schemas.microsoft.com/office/drawing/2014/main" id="{D1090812-93E2-4BEF-899C-91DA3E948E8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Psychographics</a:t>
            </a:r>
          </a:p>
        </p:txBody>
      </p:sp>
      <p:sp>
        <p:nvSpPr>
          <p:cNvPr id="6147" name="Rectangle 3">
            <a:extLst>
              <a:ext uri="{FF2B5EF4-FFF2-40B4-BE49-F238E27FC236}">
                <a16:creationId xmlns:a16="http://schemas.microsoft.com/office/drawing/2014/main" id="{E9B50FD1-B82F-40A6-9156-D63CC310818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838199" y="1403498"/>
            <a:ext cx="11112795" cy="5317977"/>
          </a:xfrm>
        </p:spPr>
        <p:txBody>
          <a:bodyPr>
            <a:normAutofit/>
          </a:bodyPr>
          <a:lstStyle/>
          <a:p>
            <a:pPr>
              <a:buFontTx/>
              <a:buNone/>
            </a:pPr>
            <a:r>
              <a:rPr lang="en-GB" altLang="en-US" sz="2000" dirty="0"/>
              <a:t>VALS  (Values and Lifestyle) 1 and 2</a:t>
            </a:r>
          </a:p>
          <a:p>
            <a:pPr>
              <a:buFontTx/>
              <a:buNone/>
            </a:pPr>
            <a:r>
              <a:rPr lang="en-GB" altLang="en-US" sz="2000" dirty="0"/>
              <a:t>VALS 2</a:t>
            </a:r>
          </a:p>
          <a:p>
            <a:r>
              <a:rPr lang="en-GB" altLang="en-US" sz="2000" dirty="0"/>
              <a:t>Based on individuals resources and self orientation</a:t>
            </a:r>
          </a:p>
          <a:p>
            <a:r>
              <a:rPr lang="en-GB" altLang="en-US" sz="2000" dirty="0"/>
              <a:t>Types of lifestyle:</a:t>
            </a:r>
            <a:br>
              <a:rPr lang="en-GB" altLang="en-US" sz="2000" dirty="0"/>
            </a:br>
            <a:r>
              <a:rPr lang="en-GB" altLang="en-US" sz="2000" dirty="0"/>
              <a:t>Innovators</a:t>
            </a:r>
            <a:br>
              <a:rPr lang="en-GB" altLang="en-US" sz="2000" dirty="0"/>
            </a:br>
            <a:r>
              <a:rPr lang="en-GB" altLang="en-US" sz="2000" dirty="0"/>
              <a:t>Achievers – Thinkers – Experiencers</a:t>
            </a:r>
            <a:br>
              <a:rPr lang="en-GB" altLang="en-US" sz="2000" dirty="0"/>
            </a:br>
            <a:r>
              <a:rPr lang="en-GB" altLang="en-US" sz="2000" dirty="0" err="1"/>
              <a:t>Strivers</a:t>
            </a:r>
            <a:r>
              <a:rPr lang="en-GB" altLang="en-US" sz="2000" dirty="0"/>
              <a:t> -   Believers -  Makers</a:t>
            </a:r>
            <a:br>
              <a:rPr lang="en-GB" altLang="en-US" sz="2000" dirty="0"/>
            </a:br>
            <a:r>
              <a:rPr lang="en-GB" altLang="en-US" sz="2000" dirty="0"/>
              <a:t>Survivors</a:t>
            </a:r>
          </a:p>
          <a:p>
            <a:r>
              <a:rPr lang="en-GB" altLang="en-US" sz="2000" dirty="0"/>
              <a:t>Important to keep connection between Life-style type and brand performance</a:t>
            </a:r>
          </a:p>
          <a:p>
            <a:r>
              <a:rPr lang="en-GB" altLang="en-US" sz="2000" dirty="0"/>
              <a:t>European lifestyle systems Euro Panel, 150 page questionnaire, 16 lifestyle segments on 2 axes Innovation/conservatism and idealism/materialism:</a:t>
            </a:r>
            <a:br>
              <a:rPr lang="en-GB" altLang="en-US" sz="2000" dirty="0"/>
            </a:br>
            <a:r>
              <a:rPr lang="en-GB" altLang="en-US" sz="2000" dirty="0"/>
              <a:t>Euro-Citizen, -Gentry, -Moralist,-Vigilante, -Romantic, -Business</a:t>
            </a:r>
          </a:p>
          <a:p>
            <a:r>
              <a:rPr lang="en-GB" altLang="en-US" sz="2000" dirty="0" err="1"/>
              <a:t>Paitra</a:t>
            </a:r>
            <a:r>
              <a:rPr lang="en-GB" altLang="en-US" sz="2000" dirty="0"/>
              <a:t>  3 segments – The Moderns, The Go-Betweens, The </a:t>
            </a:r>
            <a:r>
              <a:rPr lang="en-GB" altLang="en-US" sz="2000" dirty="0" err="1"/>
              <a:t>Traditionals</a:t>
            </a:r>
            <a:endParaRPr lang="en-GB" altLang="en-US" sz="2000" dirty="0"/>
          </a:p>
        </p:txBody>
      </p:sp>
    </p:spTree>
    <p:extLst>
      <p:ext uri="{BB962C8B-B14F-4D97-AF65-F5344CB8AC3E}">
        <p14:creationId xmlns:p14="http://schemas.microsoft.com/office/powerpoint/2010/main" val="36937121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59EA11A5-57EA-4740-A9F5-6B0EAD0453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FD16E8-2DE4-4300-B442-A35CBCB9D759}" type="slidenum">
              <a:rPr lang="en-GB" altLang="en-US"/>
              <a:pPr/>
              <a:t>5</a:t>
            </a:fld>
            <a:endParaRPr lang="en-GB" altLang="en-US"/>
          </a:p>
        </p:txBody>
      </p:sp>
      <p:sp>
        <p:nvSpPr>
          <p:cNvPr id="7170" name="Rectangle 2">
            <a:extLst>
              <a:ext uri="{FF2B5EF4-FFF2-40B4-BE49-F238E27FC236}">
                <a16:creationId xmlns:a16="http://schemas.microsoft.com/office/drawing/2014/main" id="{9F3FA1DA-757B-44E5-B7DD-FD099C1A469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Behaviour Segmentation</a:t>
            </a:r>
          </a:p>
        </p:txBody>
      </p:sp>
      <p:sp>
        <p:nvSpPr>
          <p:cNvPr id="7171" name="Rectangle 3">
            <a:extLst>
              <a:ext uri="{FF2B5EF4-FFF2-40B4-BE49-F238E27FC236}">
                <a16:creationId xmlns:a16="http://schemas.microsoft.com/office/drawing/2014/main" id="{F1E1F855-608C-4442-ACC8-EA7DA23F861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/>
              <a:t>End Use</a:t>
            </a:r>
          </a:p>
          <a:p>
            <a:r>
              <a:rPr lang="en-GB" altLang="en-US"/>
              <a:t>Benefit (sought)</a:t>
            </a:r>
          </a:p>
          <a:p>
            <a:r>
              <a:rPr lang="en-GB" altLang="en-US"/>
              <a:t>Usage Rate</a:t>
            </a:r>
          </a:p>
          <a:p>
            <a:r>
              <a:rPr lang="en-GB" altLang="en-US"/>
              <a:t>Loyalty</a:t>
            </a:r>
          </a:p>
          <a:p>
            <a:r>
              <a:rPr lang="en-GB" altLang="en-US"/>
              <a:t>Attitude</a:t>
            </a:r>
          </a:p>
          <a:p>
            <a:r>
              <a:rPr lang="en-GB" altLang="en-US"/>
              <a:t>Buyer readiness stage</a:t>
            </a:r>
          </a:p>
        </p:txBody>
      </p:sp>
    </p:spTree>
    <p:extLst>
      <p:ext uri="{BB962C8B-B14F-4D97-AF65-F5344CB8AC3E}">
        <p14:creationId xmlns:p14="http://schemas.microsoft.com/office/powerpoint/2010/main" val="34788927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EF44B035-FBD5-4AE0-A6EA-54E2B43F8A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08CD22-11B3-4604-8D6C-A92BE79A011F}" type="slidenum">
              <a:rPr lang="en-GB" altLang="en-US"/>
              <a:pPr/>
              <a:t>6</a:t>
            </a:fld>
            <a:endParaRPr lang="en-GB" altLang="en-US"/>
          </a:p>
        </p:txBody>
      </p:sp>
      <p:sp>
        <p:nvSpPr>
          <p:cNvPr id="9218" name="Rectangle 2">
            <a:extLst>
              <a:ext uri="{FF2B5EF4-FFF2-40B4-BE49-F238E27FC236}">
                <a16:creationId xmlns:a16="http://schemas.microsoft.com/office/drawing/2014/main" id="{25D409A0-D146-4020-9E09-B98C74F4001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Concentrated</a:t>
            </a:r>
          </a:p>
        </p:txBody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id="{989B52FE-CDD9-4C26-B147-BA13BBBF09B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GB" altLang="en-US"/>
              <a:t>focused on one segment – specialist, may have advantages can offer customers exactly what required</a:t>
            </a:r>
          </a:p>
          <a:p>
            <a:pPr>
              <a:lnSpc>
                <a:spcPct val="90000"/>
              </a:lnSpc>
            </a:pPr>
            <a:r>
              <a:rPr lang="en-GB" altLang="en-US"/>
              <a:t>Risks:</a:t>
            </a:r>
            <a:br>
              <a:rPr lang="en-GB" altLang="en-US"/>
            </a:br>
            <a:r>
              <a:rPr lang="en-GB" altLang="en-US"/>
              <a:t>complacency</a:t>
            </a:r>
            <a:br>
              <a:rPr lang="en-GB" altLang="en-US"/>
            </a:br>
            <a:r>
              <a:rPr lang="en-GB" altLang="en-US"/>
              <a:t>all or nothing</a:t>
            </a:r>
            <a:br>
              <a:rPr lang="en-GB" altLang="en-US"/>
            </a:br>
            <a:r>
              <a:rPr lang="en-GB" altLang="en-US"/>
              <a:t>competitors may be attracted if move successful. </a:t>
            </a:r>
            <a:br>
              <a:rPr lang="en-GB" altLang="en-US"/>
            </a:br>
            <a:r>
              <a:rPr lang="en-GB" altLang="en-US"/>
              <a:t>Harder to move or stretch later</a:t>
            </a:r>
          </a:p>
          <a:p>
            <a:pPr>
              <a:lnSpc>
                <a:spcPct val="90000"/>
              </a:lnSpc>
            </a:pPr>
            <a:r>
              <a:rPr lang="en-GB" altLang="en-US"/>
              <a:t>May have economies of scale or limit costs</a:t>
            </a:r>
            <a:br>
              <a:rPr lang="en-GB" altLang="en-US"/>
            </a:br>
            <a:br>
              <a:rPr lang="en-GB" altLang="en-US"/>
            </a:br>
            <a:br>
              <a:rPr lang="en-GB" altLang="en-US"/>
            </a:br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296109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CE1B59A4-C0B2-4288-B7BA-97DF991062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04C00E-D27E-47A3-9811-AC057D34376C}" type="slidenum">
              <a:rPr lang="en-GB" altLang="en-US"/>
              <a:pPr/>
              <a:t>7</a:t>
            </a:fld>
            <a:endParaRPr lang="en-GB" altLang="en-US"/>
          </a:p>
        </p:txBody>
      </p:sp>
      <p:sp>
        <p:nvSpPr>
          <p:cNvPr id="10242" name="Rectangle 2">
            <a:extLst>
              <a:ext uri="{FF2B5EF4-FFF2-40B4-BE49-F238E27FC236}">
                <a16:creationId xmlns:a16="http://schemas.microsoft.com/office/drawing/2014/main" id="{81E98657-2DA0-4095-939A-E781A85498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Differentiated</a:t>
            </a:r>
          </a:p>
        </p:txBody>
      </p:sp>
      <p:sp>
        <p:nvSpPr>
          <p:cNvPr id="10243" name="Rectangle 3">
            <a:extLst>
              <a:ext uri="{FF2B5EF4-FFF2-40B4-BE49-F238E27FC236}">
                <a16:creationId xmlns:a16="http://schemas.microsoft.com/office/drawing/2014/main" id="{F7AD616D-0CD7-4032-8756-4BD66575DC4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/>
              <a:t>Spreads risks across segments</a:t>
            </a:r>
          </a:p>
          <a:p>
            <a:r>
              <a:rPr lang="en-GB" altLang="en-US"/>
              <a:t>Requires detailed overview</a:t>
            </a:r>
          </a:p>
          <a:p>
            <a:r>
              <a:rPr lang="en-GB" altLang="en-US"/>
              <a:t>Prospect of tailoring product to exact specification</a:t>
            </a:r>
          </a:p>
          <a:p>
            <a:r>
              <a:rPr lang="en-GB" altLang="en-US"/>
              <a:t>Dilutes resources</a:t>
            </a:r>
          </a:p>
        </p:txBody>
      </p:sp>
    </p:spTree>
    <p:extLst>
      <p:ext uri="{BB962C8B-B14F-4D97-AF65-F5344CB8AC3E}">
        <p14:creationId xmlns:p14="http://schemas.microsoft.com/office/powerpoint/2010/main" val="19119671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90F65B3C-AFE6-4370-887E-3C142B5941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EF37C-E352-463F-89F1-51BC76725E22}" type="slidenum">
              <a:rPr lang="en-GB" altLang="en-US"/>
              <a:pPr/>
              <a:t>8</a:t>
            </a:fld>
            <a:endParaRPr lang="en-GB" altLang="en-US"/>
          </a:p>
        </p:txBody>
      </p:sp>
      <p:sp>
        <p:nvSpPr>
          <p:cNvPr id="11266" name="Rectangle 2">
            <a:extLst>
              <a:ext uri="{FF2B5EF4-FFF2-40B4-BE49-F238E27FC236}">
                <a16:creationId xmlns:a16="http://schemas.microsoft.com/office/drawing/2014/main" id="{61590F54-2DFC-4F39-9BF2-2EE23912E99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Undifferentiated</a:t>
            </a:r>
          </a:p>
        </p:txBody>
      </p:sp>
      <p:sp>
        <p:nvSpPr>
          <p:cNvPr id="11267" name="Rectangle 3">
            <a:extLst>
              <a:ext uri="{FF2B5EF4-FFF2-40B4-BE49-F238E27FC236}">
                <a16:creationId xmlns:a16="http://schemas.microsoft.com/office/drawing/2014/main" id="{88AE904F-B786-4203-BD13-CCE8A3C6CB7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altLang="en-US"/>
              <a:t>“One size fits all” – assumes homogeneity in segment(s)</a:t>
            </a:r>
          </a:p>
          <a:p>
            <a:pPr>
              <a:lnSpc>
                <a:spcPct val="90000"/>
              </a:lnSpc>
            </a:pPr>
            <a:r>
              <a:rPr lang="en-GB" altLang="en-US"/>
              <a:t>Economies of scale and low costs</a:t>
            </a:r>
          </a:p>
          <a:p>
            <a:pPr>
              <a:lnSpc>
                <a:spcPct val="90000"/>
              </a:lnSpc>
            </a:pPr>
            <a:r>
              <a:rPr lang="en-GB" altLang="en-US"/>
              <a:t>Requires little fine tuning</a:t>
            </a:r>
          </a:p>
          <a:p>
            <a:pPr>
              <a:lnSpc>
                <a:spcPct val="90000"/>
              </a:lnSpc>
            </a:pPr>
            <a:r>
              <a:rPr lang="en-GB" altLang="en-US"/>
              <a:t>Can be out-focused or outmanoeuvred</a:t>
            </a:r>
          </a:p>
          <a:p>
            <a:pPr>
              <a:lnSpc>
                <a:spcPct val="90000"/>
              </a:lnSpc>
            </a:pPr>
            <a:r>
              <a:rPr lang="en-GB" altLang="en-US"/>
              <a:t>Good for functional or psychologically uninvolving products</a:t>
            </a:r>
          </a:p>
          <a:p>
            <a:pPr>
              <a:lnSpc>
                <a:spcPct val="90000"/>
              </a:lnSpc>
            </a:pPr>
            <a:r>
              <a:rPr lang="en-GB" altLang="en-US"/>
              <a:t>Useful in young rapidly growing markets or very old declining markets</a:t>
            </a:r>
          </a:p>
        </p:txBody>
      </p:sp>
    </p:spTree>
    <p:extLst>
      <p:ext uri="{BB962C8B-B14F-4D97-AF65-F5344CB8AC3E}">
        <p14:creationId xmlns:p14="http://schemas.microsoft.com/office/powerpoint/2010/main" val="152747708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9647358F-95CB-4D9B-8D09-7DAD81D361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0B8A5E-AF90-4F55-BCF2-512475D370B3}" type="slidenum">
              <a:rPr lang="en-GB" altLang="en-US"/>
              <a:pPr/>
              <a:t>9</a:t>
            </a:fld>
            <a:endParaRPr lang="en-GB" altLang="en-US"/>
          </a:p>
        </p:txBody>
      </p:sp>
      <p:sp>
        <p:nvSpPr>
          <p:cNvPr id="12290" name="Rectangle 2">
            <a:extLst>
              <a:ext uri="{FF2B5EF4-FFF2-40B4-BE49-F238E27FC236}">
                <a16:creationId xmlns:a16="http://schemas.microsoft.com/office/drawing/2014/main" id="{44E715C7-C882-472A-94F2-B96993A4E9C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Benefits of Segmentation</a:t>
            </a:r>
          </a:p>
        </p:txBody>
      </p:sp>
      <p:sp>
        <p:nvSpPr>
          <p:cNvPr id="12291" name="Rectangle 3">
            <a:extLst>
              <a:ext uri="{FF2B5EF4-FFF2-40B4-BE49-F238E27FC236}">
                <a16:creationId xmlns:a16="http://schemas.microsoft.com/office/drawing/2014/main" id="{94801C01-1364-4B30-9065-D53BDC266F0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/>
              <a:t>For the Customer – closer fit to what they want, build relationship with brand</a:t>
            </a:r>
          </a:p>
          <a:p>
            <a:r>
              <a:rPr lang="en-GB" altLang="en-US"/>
              <a:t>For the company – puts customer at core of business, allocate its resources more effectively and efficiently.</a:t>
            </a:r>
          </a:p>
          <a:p>
            <a:r>
              <a:rPr lang="en-GB" altLang="en-US"/>
              <a:t>Against Competition – understand the competitor and send signals</a:t>
            </a:r>
          </a:p>
        </p:txBody>
      </p:sp>
    </p:spTree>
    <p:extLst>
      <p:ext uri="{BB962C8B-B14F-4D97-AF65-F5344CB8AC3E}">
        <p14:creationId xmlns:p14="http://schemas.microsoft.com/office/powerpoint/2010/main" val="245102559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50B1E329-0A9A-4380-9A03-3F6ABFE8E6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219414-00C8-41F4-8981-4EFC1635582E}" type="slidenum">
              <a:rPr lang="en-GB" altLang="en-US"/>
              <a:pPr/>
              <a:t>10</a:t>
            </a:fld>
            <a:endParaRPr lang="en-GB" altLang="en-US"/>
          </a:p>
        </p:txBody>
      </p:sp>
      <p:sp>
        <p:nvSpPr>
          <p:cNvPr id="13314" name="Rectangle 2">
            <a:extLst>
              <a:ext uri="{FF2B5EF4-FFF2-40B4-BE49-F238E27FC236}">
                <a16:creationId xmlns:a16="http://schemas.microsoft.com/office/drawing/2014/main" id="{FE38C00B-39AE-4B5C-8552-16EC18E719A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Dangers of Segmentation</a:t>
            </a:r>
          </a:p>
        </p:txBody>
      </p:sp>
      <p:sp>
        <p:nvSpPr>
          <p:cNvPr id="13315" name="Rectangle 3">
            <a:extLst>
              <a:ext uri="{FF2B5EF4-FFF2-40B4-BE49-F238E27FC236}">
                <a16:creationId xmlns:a16="http://schemas.microsoft.com/office/drawing/2014/main" id="{D53CFFB1-59FD-4A93-90A0-2A47FD1490C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/>
              <a:t>Over segmenting – until markets become very small, too small to support the product.</a:t>
            </a:r>
          </a:p>
        </p:txBody>
      </p:sp>
    </p:spTree>
    <p:extLst>
      <p:ext uri="{BB962C8B-B14F-4D97-AF65-F5344CB8AC3E}">
        <p14:creationId xmlns:p14="http://schemas.microsoft.com/office/powerpoint/2010/main" val="55738735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03F91CEA-F5B6-449B-AEA8-17E4528C89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E54533-8DAD-42F1-97F4-9113B6433742}" type="slidenum">
              <a:rPr lang="en-GB" altLang="en-US"/>
              <a:pPr/>
              <a:t>11</a:t>
            </a:fld>
            <a:endParaRPr lang="en-GB" altLang="en-US"/>
          </a:p>
        </p:txBody>
      </p:sp>
      <p:sp>
        <p:nvSpPr>
          <p:cNvPr id="14338" name="Rectangle 2">
            <a:extLst>
              <a:ext uri="{FF2B5EF4-FFF2-40B4-BE49-F238E27FC236}">
                <a16:creationId xmlns:a16="http://schemas.microsoft.com/office/drawing/2014/main" id="{B2401B56-D7E3-4CB5-A182-881D1F1F310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Criteria for Segmenting</a:t>
            </a:r>
          </a:p>
        </p:txBody>
      </p:sp>
      <p:sp>
        <p:nvSpPr>
          <p:cNvPr id="14339" name="Rectangle 3">
            <a:extLst>
              <a:ext uri="{FF2B5EF4-FFF2-40B4-BE49-F238E27FC236}">
                <a16:creationId xmlns:a16="http://schemas.microsoft.com/office/drawing/2014/main" id="{AD8B26C1-B7BA-43D2-AE84-6BC9C452D75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/>
              <a:t>Distinctive - different</a:t>
            </a:r>
          </a:p>
          <a:p>
            <a:r>
              <a:rPr lang="en-GB" altLang="en-US"/>
              <a:t>Tangible – size and substance</a:t>
            </a:r>
          </a:p>
          <a:p>
            <a:r>
              <a:rPr lang="en-GB" altLang="en-US"/>
              <a:t>Accessible – communicated with, supplied</a:t>
            </a:r>
          </a:p>
          <a:p>
            <a:r>
              <a:rPr lang="en-GB" altLang="en-US"/>
              <a:t>Defendable – can the organisation have sufficient differential advantage to defend against competitors</a:t>
            </a:r>
          </a:p>
        </p:txBody>
      </p:sp>
    </p:spTree>
    <p:extLst>
      <p:ext uri="{BB962C8B-B14F-4D97-AF65-F5344CB8AC3E}">
        <p14:creationId xmlns:p14="http://schemas.microsoft.com/office/powerpoint/2010/main" val="403718429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A5FE4F-3DBC-4FED-80AE-1D23238822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Techniques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7791FB-AF7C-4C9B-8328-8608EDE5B7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60966"/>
            <a:ext cx="10515600" cy="5273749"/>
          </a:xfrm>
        </p:spPr>
        <p:txBody>
          <a:bodyPr>
            <a:normAutofit lnSpcReduction="10000"/>
          </a:bodyPr>
          <a:lstStyle/>
          <a:p>
            <a:r>
              <a:rPr lang="en-GB" dirty="0"/>
              <a:t>Preference maps</a:t>
            </a:r>
          </a:p>
          <a:p>
            <a:r>
              <a:rPr lang="en-GB" dirty="0"/>
              <a:t>Kelly Grids</a:t>
            </a:r>
          </a:p>
          <a:p>
            <a:r>
              <a:rPr lang="en-GB" dirty="0"/>
              <a:t>Salient Factors and Kelly constructs</a:t>
            </a:r>
          </a:p>
          <a:p>
            <a:r>
              <a:rPr lang="en-GB" dirty="0"/>
              <a:t>Qualitative Techniques:</a:t>
            </a:r>
            <a:br>
              <a:rPr lang="en-GB" dirty="0"/>
            </a:br>
            <a:r>
              <a:rPr lang="en-GB" dirty="0"/>
              <a:t>Depth Interview/Executive Interview</a:t>
            </a:r>
            <a:br>
              <a:rPr lang="en-GB" dirty="0"/>
            </a:br>
            <a:r>
              <a:rPr lang="en-GB" dirty="0"/>
              <a:t>Focus groups</a:t>
            </a:r>
            <a:br>
              <a:rPr lang="en-GB" dirty="0"/>
            </a:br>
            <a:r>
              <a:rPr lang="en-GB" dirty="0"/>
              <a:t>Projective techniques: (a few)</a:t>
            </a:r>
            <a:br>
              <a:rPr lang="en-GB" dirty="0"/>
            </a:br>
            <a:r>
              <a:rPr lang="en-GB" dirty="0"/>
              <a:t>	Image Association</a:t>
            </a:r>
            <a:br>
              <a:rPr lang="en-GB" dirty="0"/>
            </a:br>
            <a:r>
              <a:rPr lang="en-GB" dirty="0"/>
              <a:t>	Cartoon Completion</a:t>
            </a:r>
            <a:br>
              <a:rPr lang="en-GB" dirty="0"/>
            </a:br>
            <a:r>
              <a:rPr lang="en-GB" dirty="0"/>
              <a:t>	</a:t>
            </a:r>
            <a:r>
              <a:rPr lang="en-GB"/>
              <a:t>Picture interpretation</a:t>
            </a:r>
            <a:br>
              <a:rPr lang="en-GB" dirty="0"/>
            </a:br>
            <a:r>
              <a:rPr lang="en-GB" dirty="0"/>
              <a:t>	Thematic Apperception Test</a:t>
            </a:r>
            <a:br>
              <a:rPr lang="en-GB" dirty="0"/>
            </a:br>
            <a:r>
              <a:rPr lang="en-GB" dirty="0"/>
              <a:t>	Rorschach Test</a:t>
            </a:r>
            <a:br>
              <a:rPr lang="en-GB" dirty="0"/>
            </a:br>
            <a:r>
              <a:rPr lang="en-GB" dirty="0"/>
              <a:t>	Mechanical Instruments – iris cameras etc</a:t>
            </a:r>
          </a:p>
        </p:txBody>
      </p:sp>
    </p:spTree>
    <p:extLst>
      <p:ext uri="{BB962C8B-B14F-4D97-AF65-F5344CB8AC3E}">
        <p14:creationId xmlns:p14="http://schemas.microsoft.com/office/powerpoint/2010/main" val="303870790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Default Design">
  <a:themeElements>
    <a:clrScheme name="Default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Times New Roman"/>
        <a:ea typeface=""/>
        <a:cs typeface="Times New Roman"/>
      </a:majorFont>
      <a:minorFont>
        <a:latin typeface="Times New Roman"/>
        <a:ea typeface=""/>
        <a:cs typeface="Times New Roma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150</TotalTime>
  <Words>340</Words>
  <Application>Microsoft Office PowerPoint</Application>
  <PresentationFormat>Widescreen</PresentationFormat>
  <Paragraphs>70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Arial</vt:lpstr>
      <vt:lpstr>Calibri</vt:lpstr>
      <vt:lpstr>Calibri Light</vt:lpstr>
      <vt:lpstr>Times New Roman</vt:lpstr>
      <vt:lpstr>Office Theme</vt:lpstr>
      <vt:lpstr>Default Design</vt:lpstr>
      <vt:lpstr>Segmentation</vt:lpstr>
      <vt:lpstr>introduction</vt:lpstr>
      <vt:lpstr>Consumer Segmenting</vt:lpstr>
      <vt:lpstr>Psychographics</vt:lpstr>
      <vt:lpstr>Behaviour Segmentation</vt:lpstr>
      <vt:lpstr>Concentrated</vt:lpstr>
      <vt:lpstr>Differentiated</vt:lpstr>
      <vt:lpstr>Undifferentiated</vt:lpstr>
      <vt:lpstr>Benefits of Segmentation</vt:lpstr>
      <vt:lpstr>Dangers of Segmentation</vt:lpstr>
      <vt:lpstr>Criteria for Segmenting</vt:lpstr>
      <vt:lpstr>Techniques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Richard</dc:creator>
  <cp:lastModifiedBy>Richard</cp:lastModifiedBy>
  <cp:revision>8</cp:revision>
  <dcterms:created xsi:type="dcterms:W3CDTF">2018-02-26T19:14:07Z</dcterms:created>
  <dcterms:modified xsi:type="dcterms:W3CDTF">2018-02-26T22:31:30Z</dcterms:modified>
</cp:coreProperties>
</file>