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30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98" r:id="rId17"/>
    <p:sldId id="280" r:id="rId18"/>
    <p:sldId id="281" r:id="rId19"/>
    <p:sldId id="301" r:id="rId20"/>
    <p:sldId id="282" r:id="rId21"/>
    <p:sldId id="283" r:id="rId22"/>
    <p:sldId id="284" r:id="rId23"/>
    <p:sldId id="285" r:id="rId24"/>
    <p:sldId id="274" r:id="rId25"/>
    <p:sldId id="302" r:id="rId26"/>
    <p:sldId id="303" r:id="rId27"/>
    <p:sldId id="275" r:id="rId28"/>
    <p:sldId id="309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8FF03-B7B3-4A0E-9F84-2E21E641575B}" v="41" dt="2020-08-21T08:28:20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041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e adams" userId="03cc8a34b628f8aa" providerId="LiveId" clId="{5AC8FF03-B7B3-4A0E-9F84-2E21E641575B}"/>
    <pc:docChg chg="custSel modSld">
      <pc:chgData name="skye adams" userId="03cc8a34b628f8aa" providerId="LiveId" clId="{5AC8FF03-B7B3-4A0E-9F84-2E21E641575B}" dt="2020-08-21T08:36:11.038" v="65" actId="5793"/>
      <pc:docMkLst>
        <pc:docMk/>
      </pc:docMkLst>
      <pc:sldChg chg="modSp">
        <pc:chgData name="skye adams" userId="03cc8a34b628f8aa" providerId="LiveId" clId="{5AC8FF03-B7B3-4A0E-9F84-2E21E641575B}" dt="2020-08-21T08:36:11.038" v="65" actId="5793"/>
        <pc:sldMkLst>
          <pc:docMk/>
          <pc:sldMk cId="2931098228" sldId="261"/>
        </pc:sldMkLst>
        <pc:spChg chg="mod">
          <ac:chgData name="skye adams" userId="03cc8a34b628f8aa" providerId="LiveId" clId="{5AC8FF03-B7B3-4A0E-9F84-2E21E641575B}" dt="2020-08-21T08:36:11.038" v="65" actId="5793"/>
          <ac:spMkLst>
            <pc:docMk/>
            <pc:sldMk cId="2931098228" sldId="261"/>
            <ac:spMk id="3" creationId="{00000000-0000-0000-0000-000000000000}"/>
          </ac:spMkLst>
        </pc:spChg>
      </pc:sldChg>
      <pc:sldChg chg="modSp">
        <pc:chgData name="skye adams" userId="03cc8a34b628f8aa" providerId="LiveId" clId="{5AC8FF03-B7B3-4A0E-9F84-2E21E641575B}" dt="2020-08-21T08:28:20.938" v="40" actId="20577"/>
        <pc:sldMkLst>
          <pc:docMk/>
          <pc:sldMk cId="0" sldId="308"/>
        </pc:sldMkLst>
        <pc:spChg chg="mod">
          <ac:chgData name="skye adams" userId="03cc8a34b628f8aa" providerId="LiveId" clId="{5AC8FF03-B7B3-4A0E-9F84-2E21E641575B}" dt="2020-08-21T08:28:20.938" v="40" actId="20577"/>
          <ac:spMkLst>
            <pc:docMk/>
            <pc:sldMk cId="0" sldId="308"/>
            <ac:spMk id="3" creationId="{00000000-0000-0000-0000-000000000000}"/>
          </ac:spMkLst>
        </pc:spChg>
      </pc:sldChg>
    </pc:docChg>
  </pc:docChgLst>
  <pc:docChgLst>
    <pc:chgData name="skye adams" userId="03cc8a34b628f8aa" providerId="LiveId" clId="{301548CF-8A64-4445-BBAC-1915B495A1F7}"/>
    <pc:docChg chg="undo custSel addSld delSld modSld sldOrd">
      <pc:chgData name="skye adams" userId="03cc8a34b628f8aa" providerId="LiveId" clId="{301548CF-8A64-4445-BBAC-1915B495A1F7}" dt="2020-06-08T03:36:58.058" v="322" actId="20577"/>
      <pc:docMkLst>
        <pc:docMk/>
      </pc:docMkLst>
      <pc:sldChg chg="modSp">
        <pc:chgData name="skye adams" userId="03cc8a34b628f8aa" providerId="LiveId" clId="{301548CF-8A64-4445-BBAC-1915B495A1F7}" dt="2020-06-08T03:13:53.921" v="2" actId="20577"/>
        <pc:sldMkLst>
          <pc:docMk/>
          <pc:sldMk cId="1473901578" sldId="257"/>
        </pc:sldMkLst>
        <pc:spChg chg="mod">
          <ac:chgData name="skye adams" userId="03cc8a34b628f8aa" providerId="LiveId" clId="{301548CF-8A64-4445-BBAC-1915B495A1F7}" dt="2020-06-08T03:13:53.921" v="2" actId="20577"/>
          <ac:spMkLst>
            <pc:docMk/>
            <pc:sldMk cId="1473901578" sldId="257"/>
            <ac:spMk id="2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19:17.688" v="144" actId="2696"/>
        <pc:sldMkLst>
          <pc:docMk/>
          <pc:sldMk cId="3183511884" sldId="260"/>
        </pc:sldMkLst>
        <pc:spChg chg="mod">
          <ac:chgData name="skye adams" userId="03cc8a34b628f8aa" providerId="LiveId" clId="{301548CF-8A64-4445-BBAC-1915B495A1F7}" dt="2020-06-08T03:14:53.228" v="6" actId="255"/>
          <ac:spMkLst>
            <pc:docMk/>
            <pc:sldMk cId="3183511884" sldId="260"/>
            <ac:spMk id="2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20:09.386" v="158" actId="1076"/>
        <pc:sldMkLst>
          <pc:docMk/>
          <pc:sldMk cId="2931098228" sldId="261"/>
        </pc:sldMkLst>
        <pc:spChg chg="mod">
          <ac:chgData name="skye adams" userId="03cc8a34b628f8aa" providerId="LiveId" clId="{301548CF-8A64-4445-BBAC-1915B495A1F7}" dt="2020-06-08T03:20:09.386" v="158" actId="1076"/>
          <ac:spMkLst>
            <pc:docMk/>
            <pc:sldMk cId="2931098228" sldId="261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0:05.407" v="157" actId="1076"/>
          <ac:spMkLst>
            <pc:docMk/>
            <pc:sldMk cId="2931098228" sldId="261"/>
            <ac:spMk id="3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20:15.544" v="159" actId="1076"/>
        <pc:sldMkLst>
          <pc:docMk/>
          <pc:sldMk cId="2154957775" sldId="262"/>
        </pc:sldMkLst>
        <pc:spChg chg="mod">
          <ac:chgData name="skye adams" userId="03cc8a34b628f8aa" providerId="LiveId" clId="{301548CF-8A64-4445-BBAC-1915B495A1F7}" dt="2020-06-08T03:20:15.544" v="159" actId="1076"/>
          <ac:spMkLst>
            <pc:docMk/>
            <pc:sldMk cId="2154957775" sldId="262"/>
            <ac:spMk id="3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20:41.913" v="162" actId="1076"/>
        <pc:sldMkLst>
          <pc:docMk/>
          <pc:sldMk cId="1078106199" sldId="263"/>
        </pc:sldMkLst>
        <pc:spChg chg="mod">
          <ac:chgData name="skye adams" userId="03cc8a34b628f8aa" providerId="LiveId" clId="{301548CF-8A64-4445-BBAC-1915B495A1F7}" dt="2020-06-08T03:20:34.097" v="161" actId="207"/>
          <ac:spMkLst>
            <pc:docMk/>
            <pc:sldMk cId="1078106199" sldId="263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0:41.913" v="162" actId="1076"/>
          <ac:spMkLst>
            <pc:docMk/>
            <pc:sldMk cId="1078106199" sldId="263"/>
            <ac:spMk id="3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20:59.544" v="163" actId="14100"/>
        <pc:sldMkLst>
          <pc:docMk/>
          <pc:sldMk cId="1222074008" sldId="264"/>
        </pc:sldMkLst>
        <pc:spChg chg="mod">
          <ac:chgData name="skye adams" userId="03cc8a34b628f8aa" providerId="LiveId" clId="{301548CF-8A64-4445-BBAC-1915B495A1F7}" dt="2020-06-08T03:14:50.429" v="4" actId="27636"/>
          <ac:spMkLst>
            <pc:docMk/>
            <pc:sldMk cId="1222074008" sldId="264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0:59.544" v="163" actId="14100"/>
          <ac:spMkLst>
            <pc:docMk/>
            <pc:sldMk cId="1222074008" sldId="264"/>
            <ac:spMk id="3" creationId="{00000000-0000-0000-0000-000000000000}"/>
          </ac:spMkLst>
        </pc:spChg>
      </pc:sldChg>
      <pc:sldChg chg="add del">
        <pc:chgData name="skye adams" userId="03cc8a34b628f8aa" providerId="LiveId" clId="{301548CF-8A64-4445-BBAC-1915B495A1F7}" dt="2020-06-08T03:19:16.688" v="139" actId="2696"/>
        <pc:sldMkLst>
          <pc:docMk/>
          <pc:sldMk cId="2795363715" sldId="265"/>
        </pc:sldMkLst>
      </pc:sldChg>
      <pc:sldChg chg="modSp add del">
        <pc:chgData name="skye adams" userId="03cc8a34b628f8aa" providerId="LiveId" clId="{301548CF-8A64-4445-BBAC-1915B495A1F7}" dt="2020-06-08T03:21:24.596" v="167" actId="207"/>
        <pc:sldMkLst>
          <pc:docMk/>
          <pc:sldMk cId="257788675" sldId="266"/>
        </pc:sldMkLst>
        <pc:spChg chg="mod">
          <ac:chgData name="skye adams" userId="03cc8a34b628f8aa" providerId="LiveId" clId="{301548CF-8A64-4445-BBAC-1915B495A1F7}" dt="2020-06-08T03:21:13.427" v="164" actId="255"/>
          <ac:spMkLst>
            <pc:docMk/>
            <pc:sldMk cId="257788675" sldId="266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1:24.596" v="167" actId="207"/>
          <ac:spMkLst>
            <pc:docMk/>
            <pc:sldMk cId="257788675" sldId="266"/>
            <ac:spMk id="3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21:37.819" v="169" actId="1076"/>
        <pc:sldMkLst>
          <pc:docMk/>
          <pc:sldMk cId="186771641" sldId="267"/>
        </pc:sldMkLst>
        <pc:spChg chg="mod">
          <ac:chgData name="skye adams" userId="03cc8a34b628f8aa" providerId="LiveId" clId="{301548CF-8A64-4445-BBAC-1915B495A1F7}" dt="2020-06-08T03:21:33.827" v="168" actId="255"/>
          <ac:spMkLst>
            <pc:docMk/>
            <pc:sldMk cId="186771641" sldId="267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1:37.819" v="169" actId="1076"/>
          <ac:spMkLst>
            <pc:docMk/>
            <pc:sldMk cId="186771641" sldId="267"/>
            <ac:spMk id="3" creationId="{00000000-0000-0000-0000-000000000000}"/>
          </ac:spMkLst>
        </pc:spChg>
      </pc:sldChg>
      <pc:sldChg chg="modSp add del">
        <pc:chgData name="skye adams" userId="03cc8a34b628f8aa" providerId="LiveId" clId="{301548CF-8A64-4445-BBAC-1915B495A1F7}" dt="2020-06-08T03:35:40.236" v="243" actId="113"/>
        <pc:sldMkLst>
          <pc:docMk/>
          <pc:sldMk cId="507898913" sldId="268"/>
        </pc:sldMkLst>
        <pc:spChg chg="mod">
          <ac:chgData name="skye adams" userId="03cc8a34b628f8aa" providerId="LiveId" clId="{301548CF-8A64-4445-BBAC-1915B495A1F7}" dt="2020-06-08T03:35:40.236" v="243" actId="113"/>
          <ac:spMkLst>
            <pc:docMk/>
            <pc:sldMk cId="507898913" sldId="268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2:52.465" v="179" actId="1076"/>
          <ac:spMkLst>
            <pc:docMk/>
            <pc:sldMk cId="507898913" sldId="268"/>
            <ac:spMk id="3" creationId="{00000000-0000-0000-0000-000000000000}"/>
          </ac:spMkLst>
        </pc:spChg>
      </pc:sldChg>
      <pc:sldChg chg="add del">
        <pc:chgData name="skye adams" userId="03cc8a34b628f8aa" providerId="LiveId" clId="{301548CF-8A64-4445-BBAC-1915B495A1F7}" dt="2020-06-08T03:19:15.912" v="135" actId="2696"/>
        <pc:sldMkLst>
          <pc:docMk/>
          <pc:sldMk cId="926574120" sldId="269"/>
        </pc:sldMkLst>
      </pc:sldChg>
      <pc:sldChg chg="add del">
        <pc:chgData name="skye adams" userId="03cc8a34b628f8aa" providerId="LiveId" clId="{301548CF-8A64-4445-BBAC-1915B495A1F7}" dt="2020-06-08T03:19:15.710" v="134" actId="2696"/>
        <pc:sldMkLst>
          <pc:docMk/>
          <pc:sldMk cId="3629452137" sldId="270"/>
        </pc:sldMkLst>
      </pc:sldChg>
      <pc:sldChg chg="add del">
        <pc:chgData name="skye adams" userId="03cc8a34b628f8aa" providerId="LiveId" clId="{301548CF-8A64-4445-BBAC-1915B495A1F7}" dt="2020-06-08T03:19:15.533" v="133" actId="2696"/>
        <pc:sldMkLst>
          <pc:docMk/>
          <pc:sldMk cId="3088431251" sldId="271"/>
        </pc:sldMkLst>
      </pc:sldChg>
      <pc:sldChg chg="add del">
        <pc:chgData name="skye adams" userId="03cc8a34b628f8aa" providerId="LiveId" clId="{301548CF-8A64-4445-BBAC-1915B495A1F7}" dt="2020-06-08T03:19:15.327" v="132" actId="2696"/>
        <pc:sldMkLst>
          <pc:docMk/>
          <pc:sldMk cId="673580444" sldId="272"/>
        </pc:sldMkLst>
      </pc:sldChg>
      <pc:sldChg chg="modSp">
        <pc:chgData name="skye adams" userId="03cc8a34b628f8aa" providerId="LiveId" clId="{301548CF-8A64-4445-BBAC-1915B495A1F7}" dt="2020-06-08T03:34:05.187" v="235" actId="1076"/>
        <pc:sldMkLst>
          <pc:docMk/>
          <pc:sldMk cId="3052337940" sldId="274"/>
        </pc:sldMkLst>
        <pc:spChg chg="mod">
          <ac:chgData name="skye adams" userId="03cc8a34b628f8aa" providerId="LiveId" clId="{301548CF-8A64-4445-BBAC-1915B495A1F7}" dt="2020-06-08T03:34:00.875" v="234" actId="1076"/>
          <ac:spMkLst>
            <pc:docMk/>
            <pc:sldMk cId="3052337940" sldId="274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34:05.187" v="235" actId="1076"/>
          <ac:spMkLst>
            <pc:docMk/>
            <pc:sldMk cId="3052337940" sldId="274"/>
            <ac:spMk id="3" creationId="{00000000-0000-0000-0000-000000000000}"/>
          </ac:spMkLst>
        </pc:spChg>
      </pc:sldChg>
      <pc:sldChg chg="modSp add">
        <pc:chgData name="skye adams" userId="03cc8a34b628f8aa" providerId="LiveId" clId="{301548CF-8A64-4445-BBAC-1915B495A1F7}" dt="2020-06-08T03:35:13.263" v="241" actId="1076"/>
        <pc:sldMkLst>
          <pc:docMk/>
          <pc:sldMk cId="0" sldId="275"/>
        </pc:sldMkLst>
        <pc:spChg chg="mod">
          <ac:chgData name="skye adams" userId="03cc8a34b628f8aa" providerId="LiveId" clId="{301548CF-8A64-4445-BBAC-1915B495A1F7}" dt="2020-06-08T03:35:10.232" v="240" actId="20577"/>
          <ac:spMkLst>
            <pc:docMk/>
            <pc:sldMk cId="0" sldId="275"/>
            <ac:spMk id="3" creationId="{00000000-0000-0000-0000-000000000000}"/>
          </ac:spMkLst>
        </pc:spChg>
        <pc:picChg chg="mod">
          <ac:chgData name="skye adams" userId="03cc8a34b628f8aa" providerId="LiveId" clId="{301548CF-8A64-4445-BBAC-1915B495A1F7}" dt="2020-06-08T03:35:13.263" v="241" actId="1076"/>
          <ac:picMkLst>
            <pc:docMk/>
            <pc:sldMk cId="0" sldId="275"/>
            <ac:picMk id="4" creationId="{00000000-0000-0000-0000-000000000000}"/>
          </ac:picMkLst>
        </pc:picChg>
      </pc:sldChg>
      <pc:sldChg chg="addSp delSp modSp">
        <pc:chgData name="skye adams" userId="03cc8a34b628f8aa" providerId="LiveId" clId="{301548CF-8A64-4445-BBAC-1915B495A1F7}" dt="2020-06-08T03:27:55.755" v="227" actId="1076"/>
        <pc:sldMkLst>
          <pc:docMk/>
          <pc:sldMk cId="4054272209" sldId="280"/>
        </pc:sldMkLst>
        <pc:spChg chg="add del mod">
          <ac:chgData name="skye adams" userId="03cc8a34b628f8aa" providerId="LiveId" clId="{301548CF-8A64-4445-BBAC-1915B495A1F7}" dt="2020-06-08T03:27:42.851" v="225" actId="1076"/>
          <ac:spMkLst>
            <pc:docMk/>
            <pc:sldMk cId="4054272209" sldId="280"/>
            <ac:spMk id="2" creationId="{00000000-0000-0000-0000-000000000000}"/>
          </ac:spMkLst>
        </pc:spChg>
        <pc:spChg chg="add del mod">
          <ac:chgData name="skye adams" userId="03cc8a34b628f8aa" providerId="LiveId" clId="{301548CF-8A64-4445-BBAC-1915B495A1F7}" dt="2020-06-08T03:27:16.284" v="219" actId="1076"/>
          <ac:spMkLst>
            <pc:docMk/>
            <pc:sldMk cId="4054272209" sldId="280"/>
            <ac:spMk id="3" creationId="{00000000-0000-0000-0000-000000000000}"/>
          </ac:spMkLst>
        </pc:spChg>
        <pc:spChg chg="mod">
          <ac:chgData name="skye adams" userId="03cc8a34b628f8aa" providerId="LiveId" clId="{301548CF-8A64-4445-BBAC-1915B495A1F7}" dt="2020-06-08T03:27:55.755" v="227" actId="1076"/>
          <ac:spMkLst>
            <pc:docMk/>
            <pc:sldMk cId="4054272209" sldId="280"/>
            <ac:spMk id="4" creationId="{00000000-0000-0000-0000-000000000000}"/>
          </ac:spMkLst>
        </pc:spChg>
        <pc:spChg chg="add del mod">
          <ac:chgData name="skye adams" userId="03cc8a34b628f8aa" providerId="LiveId" clId="{301548CF-8A64-4445-BBAC-1915B495A1F7}" dt="2020-06-08T03:25:54.880" v="205" actId="478"/>
          <ac:spMkLst>
            <pc:docMk/>
            <pc:sldMk cId="4054272209" sldId="280"/>
            <ac:spMk id="8" creationId="{5C4EDD4E-F0B9-422D-85E2-943646C6ACD5}"/>
          </ac:spMkLst>
        </pc:spChg>
        <pc:spChg chg="add del mod">
          <ac:chgData name="skye adams" userId="03cc8a34b628f8aa" providerId="LiveId" clId="{301548CF-8A64-4445-BBAC-1915B495A1F7}" dt="2020-06-08T03:25:54.189" v="203" actId="478"/>
          <ac:spMkLst>
            <pc:docMk/>
            <pc:sldMk cId="4054272209" sldId="280"/>
            <ac:spMk id="10" creationId="{A48C902C-B51C-4D2C-ABCA-153CF173CBDD}"/>
          </ac:spMkLst>
        </pc:spChg>
        <pc:spChg chg="mod">
          <ac:chgData name="skye adams" userId="03cc8a34b628f8aa" providerId="LiveId" clId="{301548CF-8A64-4445-BBAC-1915B495A1F7}" dt="2020-06-08T03:27:48.001" v="226" actId="1076"/>
          <ac:spMkLst>
            <pc:docMk/>
            <pc:sldMk cId="4054272209" sldId="280"/>
            <ac:spMk id="19463" creationId="{00000000-0000-0000-0000-000000000000}"/>
          </ac:spMkLst>
        </pc:spChg>
        <pc:cxnChg chg="add del">
          <ac:chgData name="skye adams" userId="03cc8a34b628f8aa" providerId="LiveId" clId="{301548CF-8A64-4445-BBAC-1915B495A1F7}" dt="2020-06-08T03:26:18.645" v="211" actId="478"/>
          <ac:cxnSpMkLst>
            <pc:docMk/>
            <pc:sldMk cId="4054272209" sldId="280"/>
            <ac:cxnSpMk id="6" creationId="{00000000-0000-0000-0000-000000000000}"/>
          </ac:cxnSpMkLst>
        </pc:cxnChg>
      </pc:sldChg>
      <pc:sldChg chg="modSp">
        <pc:chgData name="skye adams" userId="03cc8a34b628f8aa" providerId="LiveId" clId="{301548CF-8A64-4445-BBAC-1915B495A1F7}" dt="2020-06-08T03:33:08.094" v="229" actId="207"/>
        <pc:sldMkLst>
          <pc:docMk/>
          <pc:sldMk cId="371167825" sldId="281"/>
        </pc:sldMkLst>
        <pc:spChg chg="mod">
          <ac:chgData name="skye adams" userId="03cc8a34b628f8aa" providerId="LiveId" clId="{301548CF-8A64-4445-BBAC-1915B495A1F7}" dt="2020-06-08T03:33:08.094" v="229" actId="207"/>
          <ac:spMkLst>
            <pc:docMk/>
            <pc:sldMk cId="371167825" sldId="281"/>
            <ac:spMk id="3074" creationId="{00000000-0000-0000-0000-000000000000}"/>
          </ac:spMkLst>
        </pc:spChg>
      </pc:sldChg>
      <pc:sldChg chg="modSp">
        <pc:chgData name="skye adams" userId="03cc8a34b628f8aa" providerId="LiveId" clId="{301548CF-8A64-4445-BBAC-1915B495A1F7}" dt="2020-06-08T03:23:32.247" v="183" actId="207"/>
        <pc:sldMkLst>
          <pc:docMk/>
          <pc:sldMk cId="988139109" sldId="298"/>
        </pc:sldMkLst>
        <pc:spChg chg="mod">
          <ac:chgData name="skye adams" userId="03cc8a34b628f8aa" providerId="LiveId" clId="{301548CF-8A64-4445-BBAC-1915B495A1F7}" dt="2020-06-08T03:23:32.247" v="183" actId="207"/>
          <ac:spMkLst>
            <pc:docMk/>
            <pc:sldMk cId="988139109" sldId="298"/>
            <ac:spMk id="2" creationId="{00000000-0000-0000-0000-000000000000}"/>
          </ac:spMkLst>
        </pc:spChg>
      </pc:sldChg>
      <pc:sldChg chg="add del">
        <pc:chgData name="skye adams" userId="03cc8a34b628f8aa" providerId="LiveId" clId="{301548CF-8A64-4445-BBAC-1915B495A1F7}" dt="2020-06-08T03:23:12.319" v="181" actId="2696"/>
        <pc:sldMkLst>
          <pc:docMk/>
          <pc:sldMk cId="1808345033" sldId="300"/>
        </pc:sldMkLst>
      </pc:sldChg>
      <pc:sldChg chg="modSp">
        <pc:chgData name="skye adams" userId="03cc8a34b628f8aa" providerId="LiveId" clId="{301548CF-8A64-4445-BBAC-1915B495A1F7}" dt="2020-06-08T03:14:50.581" v="5" actId="27636"/>
        <pc:sldMkLst>
          <pc:docMk/>
          <pc:sldMk cId="1662459445" sldId="301"/>
        </pc:sldMkLst>
        <pc:spChg chg="mod">
          <ac:chgData name="skye adams" userId="03cc8a34b628f8aa" providerId="LiveId" clId="{301548CF-8A64-4445-BBAC-1915B495A1F7}" dt="2020-06-08T03:14:50.581" v="5" actId="27636"/>
          <ac:spMkLst>
            <pc:docMk/>
            <pc:sldMk cId="1662459445" sldId="301"/>
            <ac:spMk id="6" creationId="{00000000-0000-0000-0000-000000000000}"/>
          </ac:spMkLst>
        </pc:spChg>
      </pc:sldChg>
      <pc:sldChg chg="del">
        <pc:chgData name="skye adams" userId="03cc8a34b628f8aa" providerId="LiveId" clId="{301548CF-8A64-4445-BBAC-1915B495A1F7}" dt="2020-06-08T03:34:18.665" v="236" actId="2696"/>
        <pc:sldMkLst>
          <pc:docMk/>
          <pc:sldMk cId="2968422773" sldId="304"/>
        </pc:sldMkLst>
      </pc:sldChg>
      <pc:sldChg chg="add del ord">
        <pc:chgData name="skye adams" userId="03cc8a34b628f8aa" providerId="LiveId" clId="{301548CF-8A64-4445-BBAC-1915B495A1F7}" dt="2020-06-08T03:15:32.448" v="10" actId="2696"/>
        <pc:sldMkLst>
          <pc:docMk/>
          <pc:sldMk cId="2690584871" sldId="305"/>
        </pc:sldMkLst>
      </pc:sldChg>
      <pc:sldChg chg="modSp add modAnim">
        <pc:chgData name="skye adams" userId="03cc8a34b628f8aa" providerId="LiveId" clId="{301548CF-8A64-4445-BBAC-1915B495A1F7}" dt="2020-06-08T03:19:25.777" v="151" actId="20577"/>
        <pc:sldMkLst>
          <pc:docMk/>
          <pc:sldMk cId="0" sldId="308"/>
        </pc:sldMkLst>
        <pc:spChg chg="mod">
          <ac:chgData name="skye adams" userId="03cc8a34b628f8aa" providerId="LiveId" clId="{301548CF-8A64-4445-BBAC-1915B495A1F7}" dt="2020-06-08T03:15:46.038" v="11" actId="1076"/>
          <ac:spMkLst>
            <pc:docMk/>
            <pc:sldMk cId="0" sldId="308"/>
            <ac:spMk id="2" creationId="{00000000-0000-0000-0000-000000000000}"/>
          </ac:spMkLst>
        </pc:spChg>
        <pc:spChg chg="mod">
          <ac:chgData name="skye adams" userId="03cc8a34b628f8aa" providerId="LiveId" clId="{301548CF-8A64-4445-BBAC-1915B495A1F7}" dt="2020-06-08T03:19:25.777" v="151" actId="20577"/>
          <ac:spMkLst>
            <pc:docMk/>
            <pc:sldMk cId="0" sldId="308"/>
            <ac:spMk id="3" creationId="{00000000-0000-0000-0000-000000000000}"/>
          </ac:spMkLst>
        </pc:spChg>
      </pc:sldChg>
      <pc:sldChg chg="modSp add">
        <pc:chgData name="skye adams" userId="03cc8a34b628f8aa" providerId="LiveId" clId="{301548CF-8A64-4445-BBAC-1915B495A1F7}" dt="2020-06-08T03:36:58.058" v="322" actId="20577"/>
        <pc:sldMkLst>
          <pc:docMk/>
          <pc:sldMk cId="1604264290" sldId="309"/>
        </pc:sldMkLst>
        <pc:spChg chg="mod">
          <ac:chgData name="skye adams" userId="03cc8a34b628f8aa" providerId="LiveId" clId="{301548CF-8A64-4445-BBAC-1915B495A1F7}" dt="2020-06-08T03:36:58.058" v="322" actId="20577"/>
          <ac:spMkLst>
            <pc:docMk/>
            <pc:sldMk cId="1604264290" sldId="309"/>
            <ac:spMk id="2" creationId="{3E5B2D9B-2931-48EF-9809-7FBBE438487C}"/>
          </ac:spMkLst>
        </pc:spChg>
        <pc:spChg chg="mod">
          <ac:chgData name="skye adams" userId="03cc8a34b628f8aa" providerId="LiveId" clId="{301548CF-8A64-4445-BBAC-1915B495A1F7}" dt="2020-06-08T03:36:48.468" v="318" actId="20577"/>
          <ac:spMkLst>
            <pc:docMk/>
            <pc:sldMk cId="1604264290" sldId="309"/>
            <ac:spMk id="3" creationId="{CBAE1FC0-4A8C-4D9B-9406-DB7AFF1C1BD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671EC4-E459-4FBE-B0D7-96FC9F48DD8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7669C0-48EC-4AB5-838C-15A679E3FE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962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ADC5A7B9-06BA-441F-BF13-0D52E265DA45}" type="slidenum">
              <a:rPr lang="es-CL" alt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18</a:t>
            </a:fld>
            <a:endParaRPr lang="es-CL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993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0" y="0"/>
            <a:ext cx="1588" cy="158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4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1588" cy="1588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</a:pPr>
            <a:endParaRPr lang="es-CL" altLang="en-US" sz="2000">
              <a:latin typeface="Arial" charset="0"/>
              <a:ea typeface="DejaVu Sans" charset="0"/>
              <a:cs typeface="DejaVu Sans" charset="0"/>
            </a:endParaRPr>
          </a:p>
        </p:txBody>
      </p:sp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Font typeface="Times New Roman" pitchFamily="16" charset="0"/>
              <a:buNone/>
              <a:defRPr/>
            </a:pPr>
            <a:fld id="{012CB080-CE54-4A18-8CA4-DE989119A326}" type="slidenum">
              <a:rPr lang="es-CL" altLang="en-US" sz="1400">
                <a:solidFill>
                  <a:srgbClr val="000000"/>
                </a:solidFill>
                <a:ea typeface="+mn-ea" charset="0"/>
                <a:cs typeface="+mn-ea" charset="0"/>
              </a:rPr>
              <a:pPr>
                <a:lnSpc>
                  <a:spcPct val="100000"/>
                </a:lnSpc>
                <a:buFont typeface="Times New Roman" pitchFamily="16" charset="0"/>
                <a:buNone/>
                <a:defRPr/>
              </a:pPr>
              <a:t>18</a:t>
            </a:fld>
            <a:endParaRPr lang="es-CL" altLang="en-US" sz="1400">
              <a:solidFill>
                <a:srgbClr val="000000"/>
              </a:solidFill>
              <a:ea typeface="+mn-ea" charset="0"/>
              <a:cs typeface="+mn-ea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B2E62E22-FCD3-41F8-ADF9-D2FA5DFF5E1C}" type="slidenum">
              <a:rPr lang="es-CL" alt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20</a:t>
            </a:fld>
            <a:endParaRPr lang="es-CL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09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2563ACC4-74EA-45D0-9FD9-0055BFFD8FF1}" type="slidenum">
              <a:rPr lang="es-CL" alt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21</a:t>
            </a:fld>
            <a:endParaRPr lang="es-CL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19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9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C5661541-DF3B-4E6A-9A6C-1734D9816227}" type="slidenum">
              <a:rPr lang="es-CL" alt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22</a:t>
            </a:fld>
            <a:endParaRPr lang="es-CL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301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76293FC8-DF7F-4D21-BAB8-7AB242E36969}" type="slidenum">
              <a:rPr lang="es-CL" alt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23</a:t>
            </a:fld>
            <a:endParaRPr lang="es-CL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40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40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296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12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614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349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966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702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370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09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32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32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21/08/2020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063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file:///C:\Users\chan%20yua\Downloads\Accor_Charte_Ethics_GB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file:///C:\Users\chan%20yua\Downloads\Accor_Charte_Ethics_GB.pdf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908720"/>
            <a:ext cx="9144000" cy="5111080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Resourcing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Week 10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Research and Corporate Ethic Strategy 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901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2400" y="0"/>
            <a:ext cx="8229600" cy="1143000"/>
          </a:xfrm>
        </p:spPr>
        <p:txBody>
          <a:bodyPr/>
          <a:lstStyle/>
          <a:p>
            <a:r>
              <a:rPr lang="en-GB" dirty="0"/>
              <a:t>By the end of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320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You should be able to understand…</a:t>
            </a:r>
            <a:br>
              <a:rPr lang="en-GB" dirty="0"/>
            </a:br>
            <a:endParaRPr lang="en-GB" dirty="0"/>
          </a:p>
          <a:p>
            <a:pPr>
              <a:lnSpc>
                <a:spcPct val="170000"/>
              </a:lnSpc>
            </a:pPr>
            <a:r>
              <a:rPr lang="en-GB" dirty="0"/>
              <a:t>Research Method </a:t>
            </a:r>
          </a:p>
          <a:p>
            <a:pPr>
              <a:lnSpc>
                <a:spcPct val="170000"/>
              </a:lnSpc>
            </a:pPr>
            <a:r>
              <a:rPr lang="en-GB" dirty="0"/>
              <a:t>Corporate Ethical Strategies 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Rule #10 – Reinforce…. Reinforce…. Reinforce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Secondary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Despite the name, this should always be carried out before primary research is considered.</a:t>
            </a:r>
          </a:p>
          <a:p>
            <a:r>
              <a:rPr lang="en-GB" dirty="0"/>
              <a:t>This  is research that uses existing materials and/or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511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Secondary 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Inexpensive				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Quick to obtain</a:t>
            </a:r>
          </a:p>
          <a:p>
            <a:pPr marL="0" indent="0">
              <a:lnSpc>
                <a:spcPct val="200000"/>
              </a:lnSpc>
              <a:buNone/>
            </a:pPr>
            <a:endParaRPr lang="en-GB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3900" b="1" dirty="0">
                <a:latin typeface="Times New Roman" pitchFamily="18" charset="0"/>
                <a:cs typeface="Times New Roman" pitchFamily="18" charset="0"/>
              </a:rPr>
              <a:t>More Accessible </a:t>
            </a:r>
            <a:r>
              <a:rPr lang="en-GB" sz="2000" dirty="0"/>
              <a:t>		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098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Disadvantages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671" y="1219200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It may not be 	exactly what you want.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It may not be up to date.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you may not be told full details of how any data was collected, how the sampling was carried out etc.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The data may be biased if the researcher was trying to prove a particular point.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957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Primary analysis of secondary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4836"/>
            <a:ext cx="8229600" cy="5073427"/>
          </a:xfrm>
        </p:spPr>
        <p:txBody>
          <a:bodyPr/>
          <a:lstStyle/>
          <a:p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Secondary data is data that was collected for purposes other than research, but can be further analysed for research purposes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78106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GB" dirty="0"/>
              <a:t>Secondary Research in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4742656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Can be internal or external.</a:t>
            </a:r>
          </a:p>
          <a:p>
            <a:r>
              <a:rPr lang="en-GB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Internal.</a:t>
            </a:r>
          </a:p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Company databases.</a:t>
            </a:r>
          </a:p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Invoices, sales figures etc.</a:t>
            </a:r>
          </a:p>
          <a:p>
            <a:r>
              <a:rPr lang="en-GB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External</a:t>
            </a:r>
          </a:p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Government Statistics.</a:t>
            </a:r>
          </a:p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National consumer surveys.</a:t>
            </a:r>
          </a:p>
          <a:p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Voter lists and census.</a:t>
            </a:r>
          </a:p>
          <a:p>
            <a:r>
              <a:rPr lang="en-GB" sz="2800" dirty="0" err="1">
                <a:latin typeface="Times New Roman" pitchFamily="18" charset="0"/>
                <a:cs typeface="Times New Roman" pitchFamily="18" charset="0"/>
              </a:rPr>
              <a:t>Mintel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800" dirty="0" err="1">
                <a:latin typeface="Times New Roman" pitchFamily="18" charset="0"/>
                <a:cs typeface="Times New Roman" pitchFamily="18" charset="0"/>
              </a:rPr>
              <a:t>Newspapers,Magazines,Journals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074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do research in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To help us to make decisions and reduce business risk by reducing uncertainty before action is taken.</a:t>
            </a:r>
          </a:p>
          <a:p>
            <a:r>
              <a:rPr lang="en-GB"/>
              <a:t>What do potential customers think?</a:t>
            </a:r>
          </a:p>
          <a:p>
            <a:r>
              <a:rPr lang="en-GB"/>
              <a:t>Why are the customers behaving the way they are?</a:t>
            </a:r>
          </a:p>
          <a:p>
            <a:endParaRPr lang="en-GB"/>
          </a:p>
          <a:p>
            <a:r>
              <a:rPr lang="en-GB"/>
              <a:t>To evaluate performance.</a:t>
            </a:r>
          </a:p>
          <a:p>
            <a:r>
              <a:rPr lang="en-GB"/>
              <a:t>How we are doing?</a:t>
            </a:r>
          </a:p>
          <a:p>
            <a:r>
              <a:rPr lang="en-GB"/>
              <a:t>How we could we improve our services?</a:t>
            </a:r>
          </a:p>
          <a:p>
            <a:r>
              <a:rPr lang="en-GB"/>
              <a:t>Do all staff/shifts perform equally?</a:t>
            </a:r>
          </a:p>
          <a:p>
            <a:r>
              <a:rPr lang="en-GB"/>
              <a:t>Is more training needed?</a:t>
            </a:r>
          </a:p>
          <a:p>
            <a:r>
              <a:rPr lang="en-GB"/>
              <a:t>Market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363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Informal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Sometimes the research can be informal: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Talking to customers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What customers say when being served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Your own observations while walking around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How the business doing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Complaints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Do you have examples from your own experience?</a:t>
            </a:r>
          </a:p>
        </p:txBody>
      </p:sp>
    </p:spTree>
    <p:extLst>
      <p:ext uri="{BB962C8B-B14F-4D97-AF65-F5344CB8AC3E}">
        <p14:creationId xmlns:p14="http://schemas.microsoft.com/office/powerpoint/2010/main" val="257788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Autofit/>
          </a:bodyPr>
          <a:lstStyle/>
          <a:p>
            <a:r>
              <a:rPr lang="en-GB" dirty="0"/>
              <a:t>Formal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361459"/>
          </a:xfrm>
        </p:spPr>
        <p:txBody>
          <a:bodyPr/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Sometimes you need to have something more convincing than just a feeling, suspicion or hunch.(six sense).</a:t>
            </a:r>
          </a:p>
          <a:p>
            <a:r>
              <a:rPr lang="en-GB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 need to convince someone else</a:t>
            </a:r>
          </a:p>
          <a:p>
            <a:r>
              <a:rPr lang="en-GB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Business case for a bank other investors</a:t>
            </a:r>
          </a:p>
          <a:p>
            <a:r>
              <a:rPr lang="en-GB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Where significant spending is involved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771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26815"/>
            <a:ext cx="8229600" cy="648072"/>
          </a:xfrm>
        </p:spPr>
        <p:txBody>
          <a:bodyPr>
            <a:noAutofit/>
          </a:bodyPr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Steps in Research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776381"/>
            <a:ext cx="8229600" cy="5145435"/>
          </a:xfrm>
        </p:spPr>
        <p:txBody>
          <a:bodyPr>
            <a:noAutofit/>
          </a:bodyPr>
          <a:lstStyle/>
          <a:p>
            <a:r>
              <a:rPr lang="en-GB" sz="2200" b="1" dirty="0"/>
              <a:t>Decide what you are going to research.</a:t>
            </a:r>
          </a:p>
          <a:p>
            <a:r>
              <a:rPr lang="en-GB" sz="2200" b="1" dirty="0">
                <a:solidFill>
                  <a:srgbClr val="FF0000"/>
                </a:solidFill>
                <a:latin typeface="Arial Black" pitchFamily="34" charset="0"/>
              </a:rPr>
              <a:t>Why choose this topic/aspects? We cal this RATIONAL.</a:t>
            </a:r>
          </a:p>
          <a:p>
            <a:r>
              <a:rPr lang="en-GB" sz="2200" b="1" dirty="0">
                <a:latin typeface="Times New Roman" pitchFamily="18" charset="0"/>
                <a:cs typeface="Times New Roman" pitchFamily="18" charset="0"/>
              </a:rPr>
              <a:t>Setting a clear Aim and supporting Objectives.</a:t>
            </a:r>
          </a:p>
          <a:p>
            <a:r>
              <a:rPr lang="en-GB" sz="2200" b="1" dirty="0">
                <a:solidFill>
                  <a:srgbClr val="FF0000"/>
                </a:solidFill>
                <a:latin typeface="Arial Black" pitchFamily="34" charset="0"/>
                <a:cs typeface="Times New Roman" pitchFamily="18" charset="0"/>
              </a:rPr>
              <a:t>This will be the first session in the research part of the module (CRITICAL STEP).</a:t>
            </a:r>
          </a:p>
          <a:p>
            <a:r>
              <a:rPr lang="en-GB" sz="2200" b="1" dirty="0">
                <a:latin typeface="Times New Roman" pitchFamily="18" charset="0"/>
                <a:cs typeface="Times New Roman" pitchFamily="18" charset="0"/>
              </a:rPr>
              <a:t>Decide How to achieve the objectives.</a:t>
            </a:r>
          </a:p>
          <a:p>
            <a:r>
              <a:rPr lang="en-GB" sz="2200" b="1" dirty="0">
                <a:latin typeface="Times New Roman" pitchFamily="18" charset="0"/>
                <a:cs typeface="Times New Roman" pitchFamily="18" charset="0"/>
              </a:rPr>
              <a:t>METHODOLOGY</a:t>
            </a:r>
          </a:p>
          <a:p>
            <a:r>
              <a:rPr lang="en-GB" sz="2200" b="1" dirty="0">
                <a:solidFill>
                  <a:srgbClr val="FF0000"/>
                </a:solidFill>
                <a:latin typeface="Arial Black" pitchFamily="34" charset="0"/>
                <a:cs typeface="Times New Roman" pitchFamily="18" charset="0"/>
              </a:rPr>
              <a:t>This is the specific method or methods you select &amp; justify to meet your research objectives.</a:t>
            </a:r>
          </a:p>
          <a:p>
            <a:r>
              <a:rPr lang="en-GB" sz="2200" b="1" dirty="0">
                <a:latin typeface="Times New Roman" pitchFamily="18" charset="0"/>
                <a:cs typeface="Times New Roman" pitchFamily="18" charset="0"/>
              </a:rPr>
              <a:t>Analyse the material.</a:t>
            </a:r>
          </a:p>
          <a:p>
            <a:r>
              <a:rPr lang="en-GB" sz="2200" b="1" dirty="0">
                <a:latin typeface="Times New Roman" pitchFamily="18" charset="0"/>
                <a:cs typeface="Times New Roman" pitchFamily="18" charset="0"/>
              </a:rPr>
              <a:t>Conclusions.</a:t>
            </a:r>
          </a:p>
        </p:txBody>
      </p:sp>
    </p:spTree>
    <p:extLst>
      <p:ext uri="{BB962C8B-B14F-4D97-AF65-F5344CB8AC3E}">
        <p14:creationId xmlns:p14="http://schemas.microsoft.com/office/powerpoint/2010/main" val="507898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Methods of Primary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Interview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Questionnaires.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Observation.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574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Sampling is concerned with how you choose WHO to interview, observe or ask to complete</a:t>
            </a:r>
          </a:p>
          <a:p>
            <a:r>
              <a:rPr lang="en-GB" dirty="0"/>
              <a:t>Questionnaires etc.</a:t>
            </a:r>
          </a:p>
          <a:p>
            <a:r>
              <a:rPr lang="en-GB" dirty="0"/>
              <a:t>Sampling also applies to how you choose the materials you use for </a:t>
            </a:r>
            <a:r>
              <a:rPr lang="en-GB"/>
              <a:t>Secondary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452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Activity 30 min Scenarios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A scenarios is an imaginary situation, we use to explore a particular issue.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We often use a scenario rather than a real example to test if you can apply what you have learnt.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A scenario avoids some real-world complexity and allows you to concentrate on certain points.</a:t>
            </a: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You can make sensible assumptions if the scenario does not cover a particular point.</a:t>
            </a:r>
          </a:p>
        </p:txBody>
      </p:sp>
    </p:spTree>
    <p:extLst>
      <p:ext uri="{BB962C8B-B14F-4D97-AF65-F5344CB8AC3E}">
        <p14:creationId xmlns:p14="http://schemas.microsoft.com/office/powerpoint/2010/main" val="3088431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Wine shop Scenario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  You are managing a small independent wine merchant based in a suburb of London. You have shop for customers to walk in off the street and you also accept orders by mails, telephone and over the internet. You  offer a range of wines from around the world. You have two members of staff working for you.</a:t>
            </a:r>
          </a:p>
          <a:p>
            <a:pPr>
              <a:buNone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   the two joint owners of the wine distribution company leave the day-to-day running of the business to you, but take an active interest in how the business is progressing.</a:t>
            </a:r>
          </a:p>
          <a:p>
            <a:pPr>
              <a:buNone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   The business has been open for about three years and neither the number of the customers nor the amount they spend is as high as the original business plan </a:t>
            </a:r>
            <a:r>
              <a:rPr lang="en-GB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envisaged.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(imagine)</a:t>
            </a:r>
          </a:p>
          <a:p>
            <a:pPr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580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"/>
          </a:xfrm>
        </p:spPr>
        <p:txBody>
          <a:bodyPr>
            <a:noAutofit/>
          </a:bodyPr>
          <a:lstStyle/>
          <a:p>
            <a:r>
              <a:rPr lang="en-GB" dirty="0"/>
              <a:t>Corporate Ethic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2000"/>
            <a:ext cx="9144000" cy="4953000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Business </a:t>
            </a:r>
            <a:r>
              <a:rPr lang="en-GB" b="1" dirty="0">
                <a:solidFill>
                  <a:srgbClr val="0070C0"/>
                </a:solidFill>
              </a:rPr>
              <a:t>ethics</a:t>
            </a:r>
            <a:r>
              <a:rPr lang="en-GB" dirty="0">
                <a:solidFill>
                  <a:srgbClr val="0070C0"/>
                </a:solidFill>
              </a:rPr>
              <a:t> (also known as </a:t>
            </a:r>
            <a:r>
              <a:rPr lang="en-GB" b="1" dirty="0">
                <a:solidFill>
                  <a:srgbClr val="0070C0"/>
                </a:solidFill>
              </a:rPr>
              <a:t>corporate ethics</a:t>
            </a:r>
            <a:r>
              <a:rPr lang="en-GB" dirty="0">
                <a:solidFill>
                  <a:srgbClr val="0070C0"/>
                </a:solidFill>
              </a:rPr>
              <a:t>) is a form of applied </a:t>
            </a:r>
            <a:r>
              <a:rPr lang="en-GB" b="1" dirty="0">
                <a:solidFill>
                  <a:srgbClr val="0070C0"/>
                </a:solidFill>
              </a:rPr>
              <a:t>ethics</a:t>
            </a:r>
            <a:r>
              <a:rPr lang="en-GB" dirty="0">
                <a:solidFill>
                  <a:srgbClr val="0070C0"/>
                </a:solidFill>
              </a:rPr>
              <a:t> or professional </a:t>
            </a:r>
            <a:r>
              <a:rPr lang="en-GB" b="1" dirty="0">
                <a:solidFill>
                  <a:srgbClr val="0070C0"/>
                </a:solidFill>
              </a:rPr>
              <a:t>ethics</a:t>
            </a:r>
            <a:r>
              <a:rPr lang="en-GB" dirty="0">
                <a:solidFill>
                  <a:srgbClr val="0070C0"/>
                </a:solidFill>
              </a:rPr>
              <a:t>, that examines </a:t>
            </a:r>
            <a:r>
              <a:rPr lang="en-GB" b="1" dirty="0">
                <a:solidFill>
                  <a:srgbClr val="0070C0"/>
                </a:solidFill>
              </a:rPr>
              <a:t>ethical</a:t>
            </a:r>
            <a:r>
              <a:rPr lang="en-GB" dirty="0">
                <a:solidFill>
                  <a:srgbClr val="0070C0"/>
                </a:solidFill>
              </a:rPr>
              <a:t> principles and moral or </a:t>
            </a:r>
            <a:r>
              <a:rPr lang="en-GB" b="1" dirty="0">
                <a:solidFill>
                  <a:srgbClr val="0070C0"/>
                </a:solidFill>
              </a:rPr>
              <a:t>ethical</a:t>
            </a:r>
            <a:r>
              <a:rPr lang="en-GB" dirty="0">
                <a:solidFill>
                  <a:srgbClr val="0070C0"/>
                </a:solidFill>
              </a:rPr>
              <a:t> problems that can arise in a business environment. ... They help those businesses maintain a better connection with their stakeholders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/>
              <a:t>An </a:t>
            </a:r>
            <a:r>
              <a:rPr lang="en-GB" b="1" dirty="0"/>
              <a:t>ethics strategy</a:t>
            </a:r>
            <a:r>
              <a:rPr lang="en-GB" dirty="0"/>
              <a:t> is essential to create an </a:t>
            </a:r>
            <a:r>
              <a:rPr lang="en-GB" b="1" dirty="0"/>
              <a:t>ethical</a:t>
            </a:r>
            <a:r>
              <a:rPr lang="en-GB" dirty="0"/>
              <a:t> business. The goal of sound </a:t>
            </a:r>
            <a:r>
              <a:rPr lang="en-GB" b="1" dirty="0"/>
              <a:t>ethics</a:t>
            </a:r>
            <a:r>
              <a:rPr lang="en-GB" dirty="0"/>
              <a:t> and an </a:t>
            </a:r>
            <a:r>
              <a:rPr lang="en-GB" b="1" dirty="0"/>
              <a:t>ethical</a:t>
            </a:r>
            <a:r>
              <a:rPr lang="en-GB" dirty="0"/>
              <a:t> culture is shared by most organisations. ... A clear </a:t>
            </a:r>
            <a:r>
              <a:rPr lang="en-GB" b="1" dirty="0"/>
              <a:t>ethics strategy</a:t>
            </a:r>
            <a:r>
              <a:rPr lang="en-GB" dirty="0"/>
              <a:t> is needed to better enable the organisation to realise its </a:t>
            </a:r>
            <a:r>
              <a:rPr lang="en-GB" b="1" dirty="0"/>
              <a:t>ethical</a:t>
            </a:r>
            <a:r>
              <a:rPr lang="en-GB" dirty="0"/>
              <a:t> goals.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139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01625" y="4255690"/>
            <a:ext cx="4270375" cy="1196181"/>
          </a:xfrm>
        </p:spPr>
        <p:txBody>
          <a:bodyPr>
            <a:normAutofit lnSpcReduction="10000"/>
          </a:bodyPr>
          <a:lstStyle/>
          <a:p>
            <a:pPr marL="44450" indent="0">
              <a:buFont typeface="Wingdings 2" pitchFamily="18" charset="2"/>
              <a:buNone/>
              <a:defRPr/>
            </a:pPr>
            <a:r>
              <a:rPr lang="en-US" altLang="en-US" b="1" dirty="0">
                <a:solidFill>
                  <a:srgbClr val="17375E"/>
                </a:solidFill>
                <a:latin typeface="Cambria" pitchFamily="16" charset="0"/>
              </a:rPr>
              <a:t>What Does the Employer Owe you?</a:t>
            </a:r>
            <a:endParaRPr lang="en-US" b="1" dirty="0">
              <a:solidFill>
                <a:srgbClr val="17375E"/>
              </a:solidFill>
              <a:latin typeface="Cambria" pitchFamily="16" charset="0"/>
            </a:endParaRPr>
          </a:p>
          <a:p>
            <a:pPr marL="44450" indent="0">
              <a:buFont typeface="Wingdings 2" pitchFamily="18" charset="2"/>
              <a:buNone/>
              <a:defRPr/>
            </a:pP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876800" y="4255690"/>
            <a:ext cx="4191000" cy="914400"/>
          </a:xfrm>
        </p:spPr>
        <p:txBody>
          <a:bodyPr>
            <a:normAutofit lnSpcReduction="10000"/>
          </a:bodyPr>
          <a:lstStyle/>
          <a:p>
            <a:pPr marL="44450" indent="0">
              <a:buFont typeface="Wingdings 2" pitchFamily="18" charset="2"/>
              <a:buNone/>
              <a:defRPr/>
            </a:pPr>
            <a:r>
              <a:rPr lang="en-US" altLang="en-US" b="1" dirty="0">
                <a:solidFill>
                  <a:srgbClr val="17375E"/>
                </a:solidFill>
                <a:latin typeface="Cambria" pitchFamily="16" charset="0"/>
              </a:rPr>
              <a:t>What do you owe your employer?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338079"/>
            <a:ext cx="91440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3200" b="1" dirty="0">
                <a:latin typeface="Cambria" pitchFamily="16" charset="0"/>
              </a:rPr>
              <a:t>First think……Ethics in the workplace</a:t>
            </a:r>
            <a:br>
              <a:rPr lang="en-US" altLang="en-US" sz="3200" b="1" dirty="0">
                <a:latin typeface="Cambria" pitchFamily="16" charset="0"/>
              </a:rPr>
            </a:br>
            <a:r>
              <a:rPr lang="en-US" altLang="en-US" sz="3200" b="1" dirty="0">
                <a:latin typeface="Cambria" pitchFamily="16" charset="0"/>
              </a:rPr>
              <a:t>individual Practice</a:t>
            </a:r>
            <a:endParaRPr lang="en-US" sz="320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2819400"/>
            <a:ext cx="8001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3" name="TextBox 10"/>
          <p:cNvSpPr txBox="1">
            <a:spLocks noChangeArrowheads="1"/>
          </p:cNvSpPr>
          <p:nvPr/>
        </p:nvSpPr>
        <p:spPr bwMode="auto">
          <a:xfrm>
            <a:off x="114300" y="1600200"/>
            <a:ext cx="868680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3600" dirty="0"/>
              <a:t>Understanding Ethics (Brainstorming)</a:t>
            </a:r>
          </a:p>
          <a:p>
            <a:pPr algn="ctr"/>
            <a:r>
              <a:rPr lang="en-US" altLang="en-US" sz="3600" dirty="0"/>
              <a:t> Answer these two questions following this layout (List at least 8 for each) take 20 minutes and we will discuss as a class. </a:t>
            </a:r>
          </a:p>
        </p:txBody>
      </p:sp>
    </p:spTree>
    <p:extLst>
      <p:ext uri="{BB962C8B-B14F-4D97-AF65-F5344CB8AC3E}">
        <p14:creationId xmlns:p14="http://schemas.microsoft.com/office/powerpoint/2010/main" val="40542722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06900"/>
          </a:xfrm>
        </p:spPr>
        <p:txBody>
          <a:bodyPr>
            <a:normAutofit fontScale="92500" lnSpcReduction="20000"/>
          </a:bodyPr>
          <a:lstStyle/>
          <a:p>
            <a:pPr marL="44450" indent="0">
              <a:buFont typeface="Wingdings 2" pitchFamily="18" charset="2"/>
              <a:buNone/>
              <a:defRPr/>
            </a:pPr>
            <a:r>
              <a:rPr lang="en-US" altLang="en-US" sz="2400" b="1" dirty="0">
                <a:solidFill>
                  <a:srgbClr val="17375E"/>
                </a:solidFill>
                <a:latin typeface="Cambria" pitchFamily="16" charset="0"/>
              </a:rPr>
              <a:t>What Does the Employer Owe you?</a:t>
            </a:r>
          </a:p>
          <a:p>
            <a:pPr marL="44450" indent="0">
              <a:buFont typeface="Wingdings 2" pitchFamily="18" charset="2"/>
              <a:buNone/>
              <a:defRPr/>
            </a:pPr>
            <a:endParaRPr lang="en-US" dirty="0"/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Fair &amp; Equal Work Environment 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Fair Pay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Safe working conditions 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On time paycheck 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Harassment Free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267200" cy="3919537"/>
          </a:xfrm>
        </p:spPr>
        <p:txBody>
          <a:bodyPr>
            <a:normAutofit fontScale="92500" lnSpcReduction="20000"/>
          </a:bodyPr>
          <a:lstStyle/>
          <a:p>
            <a:pPr marL="44450" indent="0">
              <a:buFont typeface="Wingdings 2" pitchFamily="18" charset="2"/>
              <a:buNone/>
              <a:defRPr/>
            </a:pPr>
            <a:r>
              <a:rPr lang="en-US" altLang="en-US" sz="2400" b="1" dirty="0">
                <a:solidFill>
                  <a:srgbClr val="17375E"/>
                </a:solidFill>
                <a:latin typeface="Cambria" pitchFamily="16" charset="0"/>
              </a:rPr>
              <a:t>What do you owe your employer? </a:t>
            </a:r>
            <a:br>
              <a:rPr lang="en-US" altLang="en-US" b="1" dirty="0">
                <a:solidFill>
                  <a:srgbClr val="17375E"/>
                </a:solidFill>
                <a:latin typeface="Cambria" pitchFamily="16" charset="0"/>
              </a:rPr>
            </a:br>
            <a:endParaRPr lang="en-US" altLang="en-US" b="1" dirty="0">
              <a:solidFill>
                <a:srgbClr val="17375E"/>
              </a:solidFill>
              <a:latin typeface="Cambria" pitchFamily="16" charset="0"/>
            </a:endParaRP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value your work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refuse to look for the easy way out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take pride in the results of your work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Follow ALL Guidelines </a:t>
            </a:r>
          </a:p>
          <a:p>
            <a:pPr marL="44450" indent="0">
              <a:buFont typeface="Wingdings 2" pitchFamily="18" charset="2"/>
              <a:buNone/>
              <a:defRPr/>
            </a:pPr>
            <a:r>
              <a:rPr lang="en-US" dirty="0"/>
              <a:t>-Dependable, Avoid Gossip, DO not steal </a:t>
            </a:r>
          </a:p>
        </p:txBody>
      </p:sp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/>
            </a:pPr>
            <a:br>
              <a:rPr lang="en-US" altLang="en-US" sz="4400" b="1" dirty="0">
                <a:solidFill>
                  <a:srgbClr val="17375E"/>
                </a:solidFill>
                <a:latin typeface="Cambria" pitchFamily="16" charset="0"/>
              </a:rPr>
            </a:br>
            <a:r>
              <a:rPr lang="en-US" altLang="en-US" sz="4900" dirty="0">
                <a:latin typeface="Cambria" pitchFamily="16" charset="0"/>
              </a:rPr>
              <a:t>Ethics in the workplace</a:t>
            </a:r>
            <a:br>
              <a:rPr lang="en-US" altLang="en-US" sz="4900" dirty="0">
                <a:latin typeface="Cambria" pitchFamily="16" charset="0"/>
              </a:rPr>
            </a:br>
            <a:r>
              <a:rPr lang="en-US" altLang="en-US" sz="4900" dirty="0">
                <a:latin typeface="Cambria" pitchFamily="16" charset="0"/>
              </a:rPr>
              <a:t>ANSWERS 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422775" y="1752600"/>
            <a:ext cx="34925" cy="4572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57200" y="2514600"/>
            <a:ext cx="8001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67825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/>
          <a:lstStyle/>
          <a:p>
            <a:r>
              <a:rPr lang="en-GB" dirty="0"/>
              <a:t>Work Place Ethics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0" y="685800"/>
            <a:ext cx="9144000" cy="5029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Ethics prescribes rules or principles that define right and wrong conduct. Many a times it is difficult to classify behaviour into right or wrong. An organization may prepare and circulate a code of ethics to its entire employees. This is a formal document that lays down the values and ethical rules that have to be observed by organizational members. It specifies the broad framework of acceptable ethical </a:t>
            </a:r>
            <a:r>
              <a:rPr lang="en-GB" dirty="0" err="1"/>
              <a:t>behavior</a:t>
            </a:r>
            <a:r>
              <a:rPr lang="en-GB" dirty="0"/>
              <a:t>. Therefore, it reduces ambiguity. </a:t>
            </a:r>
          </a:p>
        </p:txBody>
      </p:sp>
    </p:spTree>
    <p:extLst>
      <p:ext uri="{BB962C8B-B14F-4D97-AF65-F5344CB8AC3E}">
        <p14:creationId xmlns:p14="http://schemas.microsoft.com/office/powerpoint/2010/main" val="16624594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228600" y="0"/>
            <a:ext cx="8686800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en-US" altLang="en-US" sz="2800" dirty="0">
                <a:latin typeface="Calibri" charset="0"/>
              </a:rPr>
              <a:t> Ethical Problems are inevitable in all levels of the work place.</a:t>
            </a: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586038"/>
            <a:ext cx="1673225" cy="236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2576513"/>
            <a:ext cx="3571875" cy="237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2714625"/>
            <a:ext cx="3375025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152400" y="2514600"/>
            <a:ext cx="8839200" cy="2514600"/>
          </a:xfrm>
          <a:prstGeom prst="rect">
            <a:avLst/>
          </a:prstGeom>
          <a:noFill/>
          <a:ln w="2556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7400" y="6553200"/>
            <a:ext cx="304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3293104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487363"/>
            <a:ext cx="8229600" cy="9604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/>
            </a:pPr>
            <a:r>
              <a:rPr lang="en-US" altLang="en-US" sz="2800">
                <a:latin typeface="Calibri" charset="0"/>
              </a:rPr>
              <a:t>Ethics is something that is learned and chosen throughout one's life.</a:t>
            </a:r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1828800"/>
            <a:ext cx="4564063" cy="3017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0" y="6553200"/>
            <a:ext cx="304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33" name="AutoShape 2"/>
          <p:cNvSpPr>
            <a:spLocks noChangeArrowheads="1"/>
          </p:cNvSpPr>
          <p:nvPr/>
        </p:nvSpPr>
        <p:spPr bwMode="auto">
          <a:xfrm>
            <a:off x="4038600" y="3998913"/>
            <a:ext cx="4876800" cy="2590800"/>
          </a:xfrm>
          <a:prstGeom prst="cloudCallout">
            <a:avLst>
              <a:gd name="adj1" fmla="val -50000"/>
              <a:gd name="adj2" fmla="val -50000"/>
            </a:avLst>
          </a:prstGeom>
          <a:solidFill>
            <a:srgbClr val="FFFFFF"/>
          </a:solidFill>
          <a:ln w="6480">
            <a:solidFill>
              <a:srgbClr val="BFBFB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algn="ctr" eaLnBrk="1">
              <a:lnSpc>
                <a:spcPct val="100000"/>
              </a:lnSpc>
            </a:pPr>
            <a:endParaRPr lang="es-CL" altLang="en-US" sz="2400">
              <a:solidFill>
                <a:srgbClr val="000000"/>
              </a:solidFill>
            </a:endParaRPr>
          </a:p>
        </p:txBody>
      </p:sp>
      <p:sp>
        <p:nvSpPr>
          <p:cNvPr id="22534" name="TextBox 1"/>
          <p:cNvSpPr txBox="1">
            <a:spLocks noChangeArrowheads="1"/>
          </p:cNvSpPr>
          <p:nvPr/>
        </p:nvSpPr>
        <p:spPr bwMode="auto">
          <a:xfrm>
            <a:off x="4921250" y="4560888"/>
            <a:ext cx="3962400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 sz="2400"/>
              <a:t>Ethics is having the ability to make the right decision even under strenuous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2572847860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4"/>
          <p:cNvSpPr>
            <a:spLocks noChangeArrowheads="1"/>
          </p:cNvSpPr>
          <p:nvPr/>
        </p:nvSpPr>
        <p:spPr bwMode="auto">
          <a:xfrm>
            <a:off x="3265488" y="3322638"/>
            <a:ext cx="5410200" cy="2849562"/>
          </a:xfrm>
          <a:prstGeom prst="cloudCallout">
            <a:avLst>
              <a:gd name="adj1" fmla="val -50000"/>
              <a:gd name="adj2" fmla="val -50000"/>
            </a:avLst>
          </a:prstGeom>
          <a:solidFill>
            <a:srgbClr val="FFFFFF"/>
          </a:solidFill>
          <a:ln w="6480">
            <a:solidFill>
              <a:srgbClr val="BFBFB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algn="ctr" eaLnBrk="1">
              <a:lnSpc>
                <a:spcPct val="100000"/>
              </a:lnSpc>
            </a:pPr>
            <a:endParaRPr lang="es-CL" altLang="en-US" sz="2400">
              <a:solidFill>
                <a:srgbClr val="000000"/>
              </a:solidFill>
            </a:endParaRPr>
          </a:p>
          <a:p>
            <a:pPr algn="ctr" eaLnBrk="1">
              <a:lnSpc>
                <a:spcPct val="100000"/>
              </a:lnSpc>
            </a:pPr>
            <a:endParaRPr lang="es-CL" altLang="en-US" sz="2400">
              <a:solidFill>
                <a:srgbClr val="000000"/>
              </a:solidFill>
            </a:endParaRPr>
          </a:p>
        </p:txBody>
      </p:sp>
      <p:sp>
        <p:nvSpPr>
          <p:cNvPr id="23555" name="Rectangle 5"/>
          <p:cNvSpPr>
            <a:spLocks noChangeArrowheads="1"/>
          </p:cNvSpPr>
          <p:nvPr/>
        </p:nvSpPr>
        <p:spPr bwMode="auto">
          <a:xfrm>
            <a:off x="3962400" y="3779838"/>
            <a:ext cx="4343400" cy="193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es-CL" altLang="en-US" sz="2400">
                <a:solidFill>
                  <a:srgbClr val="000000"/>
                </a:solidFill>
                <a:latin typeface="Calibri" pitchFamily="34" charset="0"/>
              </a:rPr>
              <a:t>“What to do?</a:t>
            </a:r>
            <a:br>
              <a:rPr lang="es-CL" altLang="en-US" sz="2400">
                <a:solidFill>
                  <a:srgbClr val="000000"/>
                </a:solidFill>
                <a:latin typeface="Calibri" pitchFamily="34" charset="0"/>
              </a:rPr>
            </a:br>
            <a:r>
              <a:rPr lang="es-CL" altLang="en-US" sz="2400">
                <a:solidFill>
                  <a:srgbClr val="000000"/>
                </a:solidFill>
                <a:latin typeface="Calibri" pitchFamily="34" charset="0"/>
              </a:rPr>
              <a:t> “This  table comes in all the time and they tip me horrible I am going to say something next time they come in!.”</a:t>
            </a:r>
          </a:p>
        </p:txBody>
      </p:sp>
      <p:pic>
        <p:nvPicPr>
          <p:cNvPr id="2355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0" y="6553200"/>
            <a:ext cx="304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3557" name="AutoShape 9" descr="data:image/jpeg;base64,/9j/4AAQSkZJRgABAQAAAQABAAD/2wCEAAkGBxQTEhQUExQUFBUXFxcVFhQUFRgVFBUZGhcWFhYWFRQYHCggGBolHRUXITEhJSkrLi4uFx8zODMsNygtLisBCgoKDg0OGxAQGiwkHB8sLCwsLCwsLCwsLCwsLCwsLCwsLCwsLCwsLCwsLCwsLCwsLCwsLCwsLCwsLCwsLCwsLP/AABEIAOEA4QMBIgACEQEDEQH/xAAcAAEAAQUBAQAAAAAAAAAAAAAABQIDBAYHAQj/xABGEAABAgMEBwUEBwYDCQAAAAABAAIDBBEFEiExBkFRYXGBkRMiobHBBzLR8BQjQlJicuEzQ3OSsvEVgqIINDVTdLPC0vL/xAAZAQEAAwEBAAAAAAAAAAAAAAAAAgMEAQX/xAAlEQEBAAIDAQAABQUAAAAAAAAAAQIRAyExEhMiMkFRBBRCYXH/2gAMAwEAAhEDEQA/AO4oiICIiAiIgIiICIiAiIgIiICIiAiIgIiICIiAiIgIiICIiAiIgIiICIiAiIgIiICIiAiIgIiICIiAiIgIiwLWtaHLtq81J91gzd8BvKDPWDaFrwIA+tisZuJx6ZrQLbtmaj1+s7CFqaw3TT8TyanlRaPHstt6oiiu27T/AFE+qrvJrxOYbdah+0KSc+4HuONL13u+daclskKbY73XNNccCF832vZhhtMQHEEVprrroqpO2S9rB2wJaMA8E3deo1UPxal+G+lUXNvZ7pk9zxLTJxP7N5Na/hLteWC6SrccpYrs0IiKTgiIgIiICIiAiIgIiICIiAiIgIiICIiAiIgxbRnBCYXHE6htK0WbDnuMSJVz3ZDUNgGrDbqUvbs6XvwxAN1o+874fBRRmGtJae+/7R1cOG7zVHJn3pZhjtFR5GJFdi4NA+6L3Vx/RWZiyGtbiXu3ggeGXipWZiRTgwU4hY0SUikd6J0A9QqvqLpx5NEtORDnGhcWgE4nDhwVqx7ABBJY0h33R3hw2raI1nhpuke9XHad6zLKZc7rgKaq4eI1rkyTyw1GstkXwHsY8m44/VRtbH6g4rs+iFrGYlwX/tGdyINd4YV50Wm2hJtisLCM8RuPxBUhoVFMONR37wXHfnZkeY8lZhlqqMpuN+REWlSIiICIiAiIgIo20LZhwnXXXiczdFbvFRUxpjDrSG3tBrdWg5YKNykSmGV8jZ0WBZtsQo47jhX7hwcOWviFnrsu3LNeiIi64IiICIiAiIgLGtGPchudrphxOAWSoq34ncaNrq9FzK6jsapa0fsYT4mZY2jRtccB1JA5qxYcqWsF7F57zjtccT4pbuIgM+9EvOG5oL/MNWdJhYb3k3cWOsdsxrcFQYY2K68ea8AUk0bPSwIWuWs8tB+efFbbMMNKrXbYl7+GVclDKJa3FrR6cLwWu94YjeptguPa8bQ7m3PqFo8vMuhRGg91wPI81vV+9DvDc7htCcdZeTHTfIbqgEZEVVSjdH49+A3a2remXhRSS3y7jLRERdBERAWtWtbERxiQ4BaCO6HZkHWR5LYY8S61ztgJ6Cq5xW6A8CjgM6+NK4qGd1FvFjMr2u2bahEQwJpt17jUPJq15yzWfL2eyG50OguxCXN3HMt8yOmxQU1aZmIdxzGk1wcB3htpsqpGzjEewMc2ICMWvDTqxbqVM7arJGBDkHQphzXe67GE6uTqVc3aDrC6FYU0YkFpdi4d1x2kYV5581pFtve/s3AEFsSGXDIjHGoOORK2rR910xAcjde3mDXyCnhNVVzTeO06it9qFWFcyvUREBERAREQFAaRPxA3eZU+tYt11YztzR6FV8n6UsfWp6WzZhvYQ1zqMeQGUvYXcq7lrMLSKfbcfchmHFAdDa54qQaih7tL2GIBwqFvdpQA6YFdTT40CwmaLSwNRCbWtctfBZsLN3cbNZfM1dMmwLSfHB7Roa5pyBBGFQaEZhYWkE1MNFIL6aqG6BnSpcQpSz4IY8/l6UVyHAv1PzwXf3Wb6c9mLSn4MW690u/AOP1sS4W0qaRKAbsqVWyWVGMeE1/ZmHUVIJr0OsKVh6NS14u7Fl6tSbozWXMsDW7FLPWuohh9S93bQdMoRbceMKGh4H9Vs+isz2kuK/dUJpKL8N27EDadQ6rP9nYP0cA7HGnMn4qjH13mnW25aHxaGIw6sRy7pWzLUrBN2Z/MD5D4LbVt4r+Vhy9ERFYiIipiGgNEEbpJGuy79rqNHM0XPZm9dp6rb7RseJGeH/SHU/5bgCwashRYM/ovFePfhDf3q9BRVcmOW+l/DnjJ3U1IzLOyhuAAqxp7raDECuOWayRFJyBpxHxWBZkp2cvDhueCWAtvHug0OGvYdupX3x2NwLgPw034FX4zpRle3pgNJvXG1OsmvhTFVQIIbW7QV2A6uJVIiit3vnfQ0HPAKpsQ6mEUB94jHxK7pH6qsk/ePKikIOQ1qMbEiUODBsxJ60CkZX3QuUi8iIopCIiAiIgLVbWfWNE3U8gtqWnTrqxo35jTkAqea9LOP1D25M9nEgvrg43DzrTxoOakYM1ULWPaTeEo0tza5jhyNR4hSGjtotjQYcVuT2g02GmI6rLL23cdmtVKScVtYl51DsIphnhtWPITfe7pJF6hBBGquFRiN4VqDaTDHdCAvxKVuihcANdNiyXWnCZEDH0hvIrddQEjHEbsD0V3z0npnx5ugULNzBepCbF4VCw7oaFVlbvTuOtND05t8S1xl28YgdkaEUpQ9VuuhcsWQYd7A9i0kbyCT5rkmkbvplrQ4bcWhzIY6kuPzsXcocO600yDQ0cAKBS+ZjJ/LNnncrZ+y5Z+EWGd4Hz4rclpjTQtO8LcgVfw31mzeoiK5WLx2S9VLzggxGNp4+dVVENWlUQwRXjh0CuRBgVYiwmAFrgaYO1+aqYwAk49cNWpIIxeNor0r8VU0/OK45XpCU+cEK91I48+day5U4LEKyZUrl8dnrJREUUxERAREQeFae7vRX8Sep/stsmn0Y47Gk+C1KRGDnHWT0GHos/PfIt42t6dkGHd1E/0ivqtR9n1oGDEiQHHu3yG7nAnDgW06b1tump7jTx9PVaXLyZM0wtwvCG802kCvis09acbpstuaPQ48dsUNHaDgAcFZmdFYZxexrQcDQgvI2BbTMylygeKg4tdt57V4yHCGrHaST5q/wC7jNVqwzxuO9K4FGQ2saKNaAANlAoPSS0uzhOp7xy3b1IzUxqaoSfsaJMNJAIZrecuDfvFUXdqFsndap7M7JvTbpl4wYCG/neKDo0nquyRof1buY6Ci1HRCTDIjWAYVvneT8AAtzfjDG+p6mqn3Z2y31Fh9Wjb+lPRbtJRLzGnaAtGl8qbKrY9GZurTDOYxHBS4Mu9K+WdJ1ERbFArcfJXFbjmgquwY7nbPmmC8jx6DjgvHnLh54q09v2jtACmity76v5EKpnz81WM112KN7qdf7q+5uJGw6jTyXHKur0KlVNRFSsiWOKsfOtVwDijsZ6IvCaKCx6rMxMBtK4k5BWYs5qZjv1clYMEnE4ldkc2uQ4z3Cvu4kUw1LT9N/aALLudo0xjEJDWAhpoBi69sBIHNbiHd1fNXtrtf6RabwDUQWNgjZUVc48aupyC7YRvtje0uYnolwsZBhvq1sNneccDUveeGQAW8th3YOGwfPiuE+yaWL5q/qaC0HZXP0XfZwUY0bSAsXL3avw6jTtPBSGzhQcSaeih7F/bMYR+7huG0U1eClvaIe5D3H/2HqomxnfXS79d0NPn6rP/AJaXzx1JkFkWF2bx3XDUaEbwRkd653aFizMtG7NzYswxx+riMbeqNjwB3XDos32h6WR5SDclYdX4l8UgFsFmdQ2uLscMwFwSet2aiOLokxGc441MR3gK0A4L0c8JlO2bDkuF6fSlhaO3u/H5Qgf6yPIKctWnZEBtABgAKDkF83aAadR5Gaa5z3xYLyGxobnOdVtaXm1+2MxtyX0ha0Zr4N9hq1zbwI1gioK7MMccekcuTLK9tW0Yh0i1/C53otkA7o4eigrDZSM47IV3xFfNTkuasH5Vkk1F19Q8qKPIOu+ejh8VVJTXZRIT60F4sdzwWOYl2ZhDU4RBzqCPJWrVhnsYwGbCHDhgfj0VU68SvboX0lu0dUXBv8dibT1KK7+4qv8ACfQCtzLatcNxVxCtalGsNTyVUwe6rTMC7cVdiNrgrEWHGh1dXWCCrseK0PILgCcQCcTlkFkRwBjuVl7WvAJAcCARUbQuOZeLD52GMC4axXVUUqCduIV5kXCtM1UyGBkAOAA4ql4z+FUQVDH+36quHmFYhRK/I+fBXmn5xR1lTM21gFTichXNR0eKXnHAbBl+qqmYVXnXX4KqXhUGPRJE16WYKLJDVjQxQ4K9fQYVqzQgQosV3uw2OifyitOdF8l2fIxJ2YOZfEcXvdTCriXOJ5ld/wDbfbfYWc9g96YcILabPef/AKRTi4LQNG7IMrLNw+vjYjc04Ac8eSp58/jH/azjx+q2r2e2QyEaMAus7t7aR7x81us7ErEY3Z3vQKM0ckxChho3NrtObz4H+ZX4T70aI45VDG8BT1BWKb13+7Rff+NW9oT6w4e9xb/qqoSyZkGOGbLo4YEnw9FL6ai9ChjZF/v5rS7LtFsOaY52T4oh1OoE3SfLqoyb5Et6xb3pY9n0aYfEcP2bupbQDrRcAgwnRC1jGlznENa0ZknAALo3tZ0iaaSkDBuDopGZP2W8NfRaZopOiBOS0Vxo1kVhccqCtCeFCvUv8MTs+hPsxgy8IGYAiR3AEk5Mw91nqddFMaX6QwrMkaYOdXs4LCc61NTsa3XyGxT1uWlDhQ3xHuDWsYXF2wUrzXzLpZpG+emDFeTcGENh+w3htOZ/RSvURnbuOh1pdq8nOsMmvPPwC2ySPdH5QuT+yS0b2BzENw6f/JPNdUs09xtdnqsGU101S7a5bcS5Hgu2RCPAD4qatCGL9NURhHmR6qC0pZUimYfXqHAeKmosS/Lw4gzbQ8sj4FU/ys/hov8AgQ2Hoi367D2BF3o7bqiIvQZEVONpEP4qH09FdbE1EKm1PeYeI8lUDgpzxxjWvixrR9rA8BmqoP7NlNlOhorj4BdQlXLgAAwwquuVY5+Z8ku/OCvhq8BFaLiGqttB+SqmtVdF6IYOYFeCO6Uvblrw8sEa7bUK5d5+itl5GWO74LqS62hVYFFZY5ruPQo9pGRRxyf2owvplrSMoa3WQzFfjSgLjV3IQz1CqkCI806IB3IQwAyGFGN5ChUjpRCDZ6YmiMWSLYbTvdEfWnKnVV6NSHZwRUd6K6+6u+gHgB1WP+paOFOQ3XWCmppPNxo3wBUfLxqPht1ucT0BJ8SsyZd3cNZJ5N7rR5qDl3F040D3WBwHQV8R4LLL2v10iLTmL8KMT+7iupxoFyS2ZirgRhQ4ca19F0S13lsrEH2oju0prAc66OYoDzXM7S9+md3xO3rVW8GO7tDkupphTcw6I8ud7xNSrb14QqiKrczJ629Lo8zLwZd5NyG0BxrjELQA0u4ADniteC9IXiVx0H2RTFJhzNRaSOJC7hZjsGjd/wCR+C+fvZlHuzsMfeqOlDTzXfLMdgwfmHRzvgs3LO12HiD0jd3n01XSP5ipew6OhPh6sacCAR4FR1ut77/yjwI+Ku2DGuubvaK8Wmh8CFl3rJf7ixP8Lj7fFFt/0dq8Vnxih9VsaIi3MyNtge4d69gNqFftGFeYaZjEclgWfMmlMwp4+OVJnLgrBHUq42KrcOGa1KOLlFbdDoBu8lcJXpK6KWL1wVvgrgeKVOHFBZdFKt9srn0xhNAancCVcMJx2N3nE9E2Iq0J1jBV2e7PkoyzpmYiOc49p2Z91obXbrIW0Q7Ohg3roLvvOxP6LLXPo00O2LPdEbR94BwulpFDd48vFXDgcNTfn53LYdIYlGtG048v7rXIBq7iadFh/qMt5NPDNRTNOu1/AwYbwPioexGkRGuOZL/In4LPtB+ETe6nqVYeRDfB1Yjxw9Vl/df5HPbcmh28Rj6BoaWcKG80jndXOp0EPdezrypuK2DTibPbRmVx7Q14A4DrVavEcV6PFhqMeeW6pcjVL2NJseypaHm/dfV13s2U94Yjfjjlkod9A43TUVNDlUajRXIPSFSWpeSqCf0Ii0nIPEjndd8SvoeQNDD3ui+BJ9V84aIGk5A/OB1BHqvoWy414w90SMPCvqs/LPFmFU2myr6/gcP6SPIrFkXUax2x1OuHwUm8VJOwnwCw4MvSG9uzHpT4FYrO2mXpK9rvKKH/AMRRPo06WiIvTYxR8ezBW8w3TrGo/BSCJsRwl3AjHk74rKaaa1fXl0bFL6c0xzErkC7h8clSYbjqA4mvkstFzZpiiU2uPJeiSZrF78xJ8DgslE3TSljAMgBwFFUiLjoiIggdI3Yt3AlQ0q3LiFOW+zI7lCS/vD/KsfNPzL+O9MKfhEhg2v8AX4LT/ahbHYNZdNHA1HTA8Khb7NQu8DsNeS4Z7S7TMWbc2tWtYaDfedXwUeLD8zueXSK03IM3FcMnGvI4jwIUAVn2tMX7jiakw2VO8NAPko68t8ZnhavAF6XLwFBUF6qQvaroz7EiBsxCccAHtPiu86ITN8up9iYidDDNOHu+C+eWE6s12j2YWoIkWNteIUXhVkUO8VXyTraWPrepI17T+KR4U9FTAdi0HWPQlWNH4lYcR22JEPRz/wBFWP2sL51FYbNVpiP+j7l6pPsx8lF35PpvqIi3soiIgIiICIiAiIgIiICIiCNttncJ2UPmD5rW3OukHZ8+ql9OJ7sZSJE2UHIuFacqrWZSaEWC01xIu4bR6Giz8s7WYVmzEesG8NTajmKr5s0mi3ph513nDxP6rutjTd6A5v3DEYa4+6SKHkuF6UMuzMRuVHH4+vknF6Z+I2K/HdQBWiFUhWlUzpuzw1pIvVaGm8aXHXqe7Tj4FR4KrdFcRQkkDIEmg4BUBARKojr0OXQvY5MH6W4bIRB4A4HxXO10H2Nw6zEc0qRBI61/RQz/AE13H11ewe5L1234n87yQsknvwuvgQo6SmKuiAe6HCGzYQxovkf5yRyUs9lQ533QB1qsWXrRjelq8it9k7YUUN1LToqIi9JkEREBERAREQEREBERAREQc19u9rdhJQQDQvjj+VsOIThrxLVz3QnSftGugE3ScYZ1AgCm+mACkP8AaQtKseWgD7DHRHf5zdb/AEFcdgxi0gg0I1jNRyxlJdO0yNqdjNODhRkf6wN2RALsVnHzzWk+0ezLsURBkcs8vsnpQKNbpY9zDDjAPwFHjB1QMCTt3jFez+lhjQgyIwOphU58a+ahMLLtK1rZFCvaqlyuyss6I6jaCgqS40aAMySdSuRW3FeBXJmXcx112eYINQQcQQRmCrdUBeIiAugezyZ+jys7MawwNb+Z1QPIFc/W62ZNNhyDW5l7zEIrndoGhQz8djouh1QxgP2Gd4nW5xvPO7GnRbnK4wHVGbgSNooLviQtKsyIJeWhMeQIkUtLhXK84NY3mSF06YlKRKNHdAbwwwaPnYs0xttqy3U0jvo5+aIpn6K/d1Xil+G59pVERaVYiIgIiICIiAiIgIiICIiD5p/2gf8Aih/gQvN65mvEQVH0REQAs6y/3v8ADPmERdnrlLX/AHP8FnqsFEQF4iI6KfkM5f8AM7/uBEUMnY323/8AfIH/AFUp/U1fQMXVx9ERRw/S7l6rREU1b//Z"/>
          <p:cNvSpPr>
            <a:spLocks noChangeAspect="1" noChangeArrowheads="1"/>
          </p:cNvSpPr>
          <p:nvPr/>
        </p:nvSpPr>
        <p:spPr bwMode="auto">
          <a:xfrm>
            <a:off x="63500" y="-13335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pic>
        <p:nvPicPr>
          <p:cNvPr id="2355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75" y="1870075"/>
            <a:ext cx="2743200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9" name="TextBox 1"/>
          <p:cNvSpPr txBox="1">
            <a:spLocks noChangeArrowheads="1"/>
          </p:cNvSpPr>
          <p:nvPr/>
        </p:nvSpPr>
        <p:spPr bwMode="auto">
          <a:xfrm>
            <a:off x="239713" y="387350"/>
            <a:ext cx="8675687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3200" b="1">
                <a:solidFill>
                  <a:schemeClr val="bg1"/>
                </a:solidFill>
              </a:rPr>
              <a:t>How would you deal with this situation?</a:t>
            </a:r>
          </a:p>
          <a:p>
            <a:pPr algn="ctr"/>
            <a:r>
              <a:rPr lang="en-US" altLang="en-US" sz="3200" b="1">
                <a:solidFill>
                  <a:schemeClr val="bg1"/>
                </a:solidFill>
              </a:rPr>
              <a:t>How would you ethically solve this problem</a:t>
            </a:r>
          </a:p>
        </p:txBody>
      </p:sp>
      <p:sp>
        <p:nvSpPr>
          <p:cNvPr id="23560" name="TextBox 2"/>
          <p:cNvSpPr txBox="1">
            <a:spLocks noChangeArrowheads="1"/>
          </p:cNvSpPr>
          <p:nvPr/>
        </p:nvSpPr>
        <p:spPr bwMode="auto">
          <a:xfrm>
            <a:off x="4343400" y="1870075"/>
            <a:ext cx="3657600" cy="112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-This is Sarah she is  a server at a fine dining restaurant. She complains to you about a customer. </a:t>
            </a:r>
          </a:p>
        </p:txBody>
      </p:sp>
    </p:spTree>
    <p:extLst>
      <p:ext uri="{BB962C8B-B14F-4D97-AF65-F5344CB8AC3E}">
        <p14:creationId xmlns:p14="http://schemas.microsoft.com/office/powerpoint/2010/main" val="2087499642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ChangeArrowheads="1"/>
          </p:cNvSpPr>
          <p:nvPr/>
        </p:nvSpPr>
        <p:spPr bwMode="auto">
          <a:xfrm>
            <a:off x="4038600" y="3962400"/>
            <a:ext cx="4876800" cy="2590800"/>
          </a:xfrm>
          <a:prstGeom prst="cloudCallout">
            <a:avLst>
              <a:gd name="adj1" fmla="val -50000"/>
              <a:gd name="adj2" fmla="val -50000"/>
            </a:avLst>
          </a:prstGeom>
          <a:solidFill>
            <a:srgbClr val="FFFFFF"/>
          </a:solidFill>
          <a:ln w="6480">
            <a:solidFill>
              <a:srgbClr val="BFBFB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algn="ctr" eaLnBrk="1">
              <a:lnSpc>
                <a:spcPct val="100000"/>
              </a:lnSpc>
            </a:pPr>
            <a:endParaRPr lang="es-CL" altLang="en-US" sz="2400">
              <a:solidFill>
                <a:srgbClr val="000000"/>
              </a:solidFill>
            </a:endParaRPr>
          </a:p>
          <a:p>
            <a:pPr algn="ctr" eaLnBrk="1">
              <a:lnSpc>
                <a:spcPct val="100000"/>
              </a:lnSpc>
            </a:pPr>
            <a:endParaRPr lang="es-CL" altLang="en-US" sz="2400">
              <a:solidFill>
                <a:srgbClr val="000000"/>
              </a:solidFill>
            </a:endParaRPr>
          </a:p>
        </p:txBody>
      </p:sp>
      <p:sp>
        <p:nvSpPr>
          <p:cNvPr id="24579" name="Rectangle 6"/>
          <p:cNvSpPr>
            <a:spLocks noChangeArrowheads="1"/>
          </p:cNvSpPr>
          <p:nvPr/>
        </p:nvSpPr>
        <p:spPr bwMode="auto">
          <a:xfrm>
            <a:off x="4419600" y="4572000"/>
            <a:ext cx="4343400" cy="156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chemeClr val="tx1"/>
                </a:solidFill>
                <a:latin typeface="Arial" charset="0"/>
                <a:ea typeface="DejaVu Sans" charset="0"/>
                <a:cs typeface="DejaVu Sans" charset="0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es-CL" altLang="en-US" sz="2400">
                <a:solidFill>
                  <a:srgbClr val="000000"/>
                </a:solidFill>
                <a:latin typeface="Calibri" pitchFamily="34" charset="0"/>
              </a:rPr>
              <a:t>“No one will notice if I take this personal call at work really quick.”After all I am the Boss and </a:t>
            </a:r>
          </a:p>
          <a:p>
            <a:pPr algn="ctr" eaLnBrk="1" hangingPunct="1">
              <a:lnSpc>
                <a:spcPct val="100000"/>
              </a:lnSpc>
            </a:pPr>
            <a:r>
              <a:rPr lang="es-CL" altLang="en-US" sz="2400">
                <a:solidFill>
                  <a:srgbClr val="000000"/>
                </a:solidFill>
                <a:latin typeface="Calibri" pitchFamily="34" charset="0"/>
              </a:rPr>
              <a:t>I am ahead of Schedule”</a:t>
            </a:r>
          </a:p>
        </p:txBody>
      </p:sp>
      <p:pic>
        <p:nvPicPr>
          <p:cNvPr id="24580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7400" y="6553200"/>
            <a:ext cx="304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765300"/>
            <a:ext cx="3365500" cy="262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2" name="TextBox 1"/>
          <p:cNvSpPr txBox="1">
            <a:spLocks noChangeArrowheads="1"/>
          </p:cNvSpPr>
          <p:nvPr/>
        </p:nvSpPr>
        <p:spPr bwMode="auto">
          <a:xfrm>
            <a:off x="5105400" y="1981200"/>
            <a:ext cx="312420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This is Chef Ryan he has finished all of his work for an upcoming banquet and receives a call from his mom which he hasn’t spoken with in a while. </a:t>
            </a:r>
          </a:p>
        </p:txBody>
      </p:sp>
      <p:sp>
        <p:nvSpPr>
          <p:cNvPr id="24583" name="TextBox 2"/>
          <p:cNvSpPr txBox="1">
            <a:spLocks noChangeArrowheads="1"/>
          </p:cNvSpPr>
          <p:nvPr/>
        </p:nvSpPr>
        <p:spPr bwMode="auto">
          <a:xfrm>
            <a:off x="304800" y="381000"/>
            <a:ext cx="8382000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 sz="4400" b="1">
                <a:solidFill>
                  <a:schemeClr val="bg1"/>
                </a:solidFill>
              </a:rPr>
              <a:t>   Ethical or Un Ethical?............</a:t>
            </a:r>
          </a:p>
        </p:txBody>
      </p:sp>
    </p:spTree>
    <p:extLst>
      <p:ext uri="{BB962C8B-B14F-4D97-AF65-F5344CB8AC3E}">
        <p14:creationId xmlns:p14="http://schemas.microsoft.com/office/powerpoint/2010/main" val="711009411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941" y="149276"/>
            <a:ext cx="9144000" cy="886691"/>
          </a:xfrm>
        </p:spPr>
        <p:txBody>
          <a:bodyPr>
            <a:noAutofit/>
          </a:bodyPr>
          <a:lstStyle/>
          <a:p>
            <a:r>
              <a:rPr lang="en-GB" dirty="0"/>
              <a:t>HR Strategic role in the ethical conduct within an organisation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447800"/>
            <a:ext cx="9144000" cy="4450433"/>
          </a:xfrm>
        </p:spPr>
        <p:txBody>
          <a:bodyPr>
            <a:normAutofit/>
          </a:bodyPr>
          <a:lstStyle/>
          <a:p>
            <a:r>
              <a:rPr lang="en-GB" sz="2400" dirty="0"/>
              <a:t>in the development of an ethical organisational culture;</a:t>
            </a:r>
          </a:p>
          <a:p>
            <a:r>
              <a:rPr lang="en-GB" sz="2400" dirty="0"/>
              <a:t>in the recruitment/training of staff who will set the ethical tone of the organisation and uphold its values and ethical climate;</a:t>
            </a:r>
          </a:p>
          <a:p>
            <a:r>
              <a:rPr lang="en-GB" sz="2400" dirty="0"/>
              <a:t>in the resolution of ethical conflict when it occurs; and</a:t>
            </a:r>
          </a:p>
          <a:p>
            <a:r>
              <a:rPr lang="en-GB" sz="2400" dirty="0"/>
              <a:t>in dealing with the aftermath of an ethical conflict.</a:t>
            </a:r>
          </a:p>
          <a:p>
            <a:r>
              <a:rPr lang="en-GB" sz="2400" dirty="0"/>
              <a:t>Understand conflicts of interest</a:t>
            </a:r>
          </a:p>
          <a:p>
            <a:r>
              <a:rPr lang="en-GB" sz="2400" dirty="0"/>
              <a:t>Implement diversity and inclusion practices</a:t>
            </a:r>
          </a:p>
          <a:p>
            <a:r>
              <a:rPr lang="en-GB" sz="2400" dirty="0"/>
              <a:t>Keep information confidential</a:t>
            </a:r>
          </a:p>
        </p:txBody>
      </p:sp>
    </p:spTree>
    <p:extLst>
      <p:ext uri="{BB962C8B-B14F-4D97-AF65-F5344CB8AC3E}">
        <p14:creationId xmlns:p14="http://schemas.microsoft.com/office/powerpoint/2010/main" val="30523379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Corporate Ethic Strategy</a:t>
            </a:r>
            <a:r>
              <a:rPr lang="en-GB" dirty="0"/>
              <a:t> of </a:t>
            </a:r>
            <a:r>
              <a:rPr lang="en-GB" dirty="0" err="1"/>
              <a:t>Accors</a:t>
            </a:r>
            <a:r>
              <a:rPr lang="en-GB" dirty="0"/>
              <a:t> Group of Hotels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Please open the following link: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file:///C:/Users/chan%20yua/Downloads/Accor_Charte_Ethics_GB.pdf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4081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skim this link </a:t>
            </a:r>
            <a:r>
              <a:rPr lang="en-GB" dirty="0">
                <a:hlinkClick r:id="rId2"/>
              </a:rPr>
              <a:t>file:///C:/Users/chan%20yua/Downloads/Accor_Charte_Ethics_GB.pdf</a:t>
            </a:r>
            <a:endParaRPr lang="en-GB" dirty="0"/>
          </a:p>
          <a:p>
            <a:r>
              <a:rPr lang="en-GB" dirty="0"/>
              <a:t>From page no: 16 (</a:t>
            </a:r>
            <a:r>
              <a:rPr lang="en-GB" dirty="0">
                <a:solidFill>
                  <a:srgbClr val="C00000"/>
                </a:solidFill>
              </a:rPr>
              <a:t>2.2 CONDUCTING OUR BUSINESS</a:t>
            </a:r>
            <a:r>
              <a:rPr lang="en-GB" dirty="0"/>
              <a:t>) to Page 19.</a:t>
            </a:r>
          </a:p>
          <a:p>
            <a:r>
              <a:rPr lang="en-GB" dirty="0"/>
              <a:t>Then discuss your understanding with lecturer.</a:t>
            </a:r>
          </a:p>
        </p:txBody>
      </p:sp>
    </p:spTree>
    <p:extLst>
      <p:ext uri="{BB962C8B-B14F-4D97-AF65-F5344CB8AC3E}">
        <p14:creationId xmlns:p14="http://schemas.microsoft.com/office/powerpoint/2010/main" val="40102953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8800" y="1307896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B2D9B-2931-48EF-9809-7FBBE4384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E1FC0-4A8C-4D9B-9406-DB7AFF1C1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Deadline – 24</a:t>
            </a:r>
            <a:r>
              <a:rPr lang="en-GB" baseline="30000" dirty="0"/>
              <a:t>th</a:t>
            </a:r>
            <a:r>
              <a:rPr lang="en-GB" dirty="0"/>
              <a:t> July 2020</a:t>
            </a:r>
          </a:p>
        </p:txBody>
      </p:sp>
    </p:spTree>
    <p:extLst>
      <p:ext uri="{BB962C8B-B14F-4D97-AF65-F5344CB8AC3E}">
        <p14:creationId xmlns:p14="http://schemas.microsoft.com/office/powerpoint/2010/main" val="16042642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1356</Words>
  <Application>Microsoft Office PowerPoint</Application>
  <PresentationFormat>On-screen Show (4:3)</PresentationFormat>
  <Paragraphs>149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Arial Black</vt:lpstr>
      <vt:lpstr>Calibri</vt:lpstr>
      <vt:lpstr>Cambria</vt:lpstr>
      <vt:lpstr>Myriad Pro</vt:lpstr>
      <vt:lpstr>Times New Roman</vt:lpstr>
      <vt:lpstr>Wingdings 2</vt:lpstr>
      <vt:lpstr>20140311PresentationUWTSDTemplate</vt:lpstr>
      <vt:lpstr>BA International Hotel Management   Personnel Resourcing &amp; development (M5X 01921) Week 10 Research and Corporate Ethic Strategy </vt:lpstr>
      <vt:lpstr>By the end of this session…</vt:lpstr>
      <vt:lpstr>Secondary Research</vt:lpstr>
      <vt:lpstr>Secondary Advantages</vt:lpstr>
      <vt:lpstr>Secondary Disadvantages</vt:lpstr>
      <vt:lpstr>Primary analysis of secondary data</vt:lpstr>
      <vt:lpstr>Secondary Research in Business</vt:lpstr>
      <vt:lpstr>Why do research in Business</vt:lpstr>
      <vt:lpstr>Informal Research</vt:lpstr>
      <vt:lpstr>Formal Research</vt:lpstr>
      <vt:lpstr>Steps in Research Process</vt:lpstr>
      <vt:lpstr>Methods of Primary Research</vt:lpstr>
      <vt:lpstr>Sampling</vt:lpstr>
      <vt:lpstr>Activity 30 min Scenarios</vt:lpstr>
      <vt:lpstr>Wine shop Scenario</vt:lpstr>
      <vt:lpstr>Corporate Ethic Strategy</vt:lpstr>
      <vt:lpstr>First think……Ethics in the workplace individual Practice</vt:lpstr>
      <vt:lpstr> Ethics in the workplace ANSWERS </vt:lpstr>
      <vt:lpstr>Work Place Ethics</vt:lpstr>
      <vt:lpstr> Ethical Problems are inevitable in all levels of the work place.</vt:lpstr>
      <vt:lpstr>Ethics is something that is learned and chosen throughout one's life.</vt:lpstr>
      <vt:lpstr>PowerPoint Presentation</vt:lpstr>
      <vt:lpstr>PowerPoint Presentation</vt:lpstr>
      <vt:lpstr>HR Strategic role in the ethical conduct within an organisation </vt:lpstr>
      <vt:lpstr>Corporate Ethic Strategy of Accors Group of Hotels</vt:lpstr>
      <vt:lpstr>Activity 20</vt:lpstr>
      <vt:lpstr>Summary</vt:lpstr>
      <vt:lpstr>ASSIGNMENT SUBMISSION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International Hotel Management   Personnel Resourcing &amp; development (M5X 01921) Week 6 Research and Corporate Ethic Strategy</dc:title>
  <dc:creator>Jazz</dc:creator>
  <cp:lastModifiedBy>Efua Adams </cp:lastModifiedBy>
  <cp:revision>7</cp:revision>
  <dcterms:created xsi:type="dcterms:W3CDTF">2020-05-06T10:32:32Z</dcterms:created>
  <dcterms:modified xsi:type="dcterms:W3CDTF">2020-08-21T08:36:21Z</dcterms:modified>
</cp:coreProperties>
</file>