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312" r:id="rId4"/>
    <p:sldId id="258" r:id="rId5"/>
    <p:sldId id="259" r:id="rId6"/>
    <p:sldId id="273" r:id="rId7"/>
    <p:sldId id="274" r:id="rId8"/>
    <p:sldId id="275" r:id="rId9"/>
    <p:sldId id="276" r:id="rId10"/>
    <p:sldId id="277" r:id="rId11"/>
    <p:sldId id="278" r:id="rId12"/>
    <p:sldId id="279" r:id="rId13"/>
    <p:sldId id="280" r:id="rId14"/>
    <p:sldId id="281" r:id="rId15"/>
    <p:sldId id="282" r:id="rId16"/>
    <p:sldId id="283" r:id="rId17"/>
    <p:sldId id="285" r:id="rId18"/>
    <p:sldId id="286" r:id="rId19"/>
    <p:sldId id="287" r:id="rId20"/>
    <p:sldId id="288" r:id="rId21"/>
    <p:sldId id="289" r:id="rId22"/>
    <p:sldId id="290" r:id="rId23"/>
    <p:sldId id="291" r:id="rId24"/>
    <p:sldId id="292" r:id="rId25"/>
    <p:sldId id="309" r:id="rId26"/>
    <p:sldId id="310" r:id="rId27"/>
    <p:sldId id="311" r:id="rId28"/>
    <p:sldId id="264" r:id="rId29"/>
    <p:sldId id="265" r:id="rId30"/>
    <p:sldId id="266" r:id="rId31"/>
    <p:sldId id="267" r:id="rId32"/>
    <p:sldId id="268" r:id="rId33"/>
    <p:sldId id="269" r:id="rId34"/>
    <p:sldId id="270" r:id="rId35"/>
    <p:sldId id="272" r:id="rId36"/>
    <p:sldId id="293" r:id="rId37"/>
    <p:sldId id="294" r:id="rId38"/>
    <p:sldId id="295" r:id="rId39"/>
    <p:sldId id="271" r:id="rId40"/>
    <p:sldId id="296" r:id="rId41"/>
    <p:sldId id="299" r:id="rId42"/>
    <p:sldId id="300" r:id="rId43"/>
    <p:sldId id="297" r:id="rId44"/>
    <p:sldId id="304" r:id="rId45"/>
    <p:sldId id="305" r:id="rId46"/>
    <p:sldId id="306" r:id="rId47"/>
    <p:sldId id="307" r:id="rId48"/>
    <p:sldId id="308" r:id="rId49"/>
    <p:sldId id="298" r:id="rId50"/>
    <p:sldId id="301" r:id="rId51"/>
    <p:sldId id="302" r:id="rId52"/>
    <p:sldId id="303" r:id="rId5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58" autoAdjust="0"/>
    <p:restoredTop sz="94660"/>
  </p:normalViewPr>
  <p:slideViewPr>
    <p:cSldViewPr snapToGrid="0">
      <p:cViewPr varScale="1">
        <p:scale>
          <a:sx n="109" d="100"/>
          <a:sy n="109" d="100"/>
        </p:scale>
        <p:origin x="38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9D5E422-B1A1-4BA7-8614-4A9509396137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C05FF97-EC55-400B-BC9D-3BA4B9E9B0B8}">
      <dgm:prSet phldrT="[Text]"/>
      <dgm:spPr/>
      <dgm:t>
        <a:bodyPr/>
        <a:lstStyle/>
        <a:p>
          <a:r>
            <a:rPr lang="en-GB" dirty="0" smtClean="0"/>
            <a:t>Make sense of numerical information in texts, charts, graphs and tables</a:t>
          </a:r>
          <a:endParaRPr lang="en-GB" dirty="0"/>
        </a:p>
      </dgm:t>
    </dgm:pt>
    <dgm:pt modelId="{A6CBF310-9981-4120-B35A-1642620EC574}" type="parTrans" cxnId="{41F6D41B-384F-4A37-A049-00AF58BDE01E}">
      <dgm:prSet/>
      <dgm:spPr/>
      <dgm:t>
        <a:bodyPr/>
        <a:lstStyle/>
        <a:p>
          <a:endParaRPr lang="en-GB"/>
        </a:p>
      </dgm:t>
    </dgm:pt>
    <dgm:pt modelId="{C51E9F7D-D309-4F4D-89BB-5297AE2CF264}" type="sibTrans" cxnId="{41F6D41B-384F-4A37-A049-00AF58BDE01E}">
      <dgm:prSet/>
      <dgm:spPr/>
      <dgm:t>
        <a:bodyPr/>
        <a:lstStyle/>
        <a:p>
          <a:endParaRPr lang="en-GB"/>
        </a:p>
      </dgm:t>
    </dgm:pt>
    <dgm:pt modelId="{326D97F5-E01B-475B-A13D-7A0A0FAEEA78}">
      <dgm:prSet phldrT="[Text]"/>
      <dgm:spPr/>
      <dgm:t>
        <a:bodyPr/>
        <a:lstStyle/>
        <a:p>
          <a:r>
            <a:rPr lang="en-GB" dirty="0" smtClean="0"/>
            <a:t>Recognise what is significant, relevant, valid or misleading about number-based information</a:t>
          </a:r>
          <a:endParaRPr lang="en-GB" dirty="0"/>
        </a:p>
      </dgm:t>
    </dgm:pt>
    <dgm:pt modelId="{A96BB71A-1D7B-480D-8E2B-E4685417333E}" type="parTrans" cxnId="{0BDDA141-B024-46EA-AFC5-7B949E700067}">
      <dgm:prSet/>
      <dgm:spPr/>
      <dgm:t>
        <a:bodyPr/>
        <a:lstStyle/>
        <a:p>
          <a:endParaRPr lang="en-GB"/>
        </a:p>
      </dgm:t>
    </dgm:pt>
    <dgm:pt modelId="{59C0C92C-3418-4C47-8C5E-87552BB1CE21}" type="sibTrans" cxnId="{0BDDA141-B024-46EA-AFC5-7B949E700067}">
      <dgm:prSet/>
      <dgm:spPr/>
      <dgm:t>
        <a:bodyPr/>
        <a:lstStyle/>
        <a:p>
          <a:endParaRPr lang="en-GB"/>
        </a:p>
      </dgm:t>
    </dgm:pt>
    <dgm:pt modelId="{88D8D69C-1AC5-48D3-825F-18B463348713}">
      <dgm:prSet phldrT="[Text]"/>
      <dgm:spPr/>
      <dgm:t>
        <a:bodyPr/>
        <a:lstStyle/>
        <a:p>
          <a:r>
            <a:rPr lang="en-GB" dirty="0" smtClean="0"/>
            <a:t>Collect information for projects, reports and other assignments. </a:t>
          </a:r>
          <a:endParaRPr lang="en-GB" dirty="0"/>
        </a:p>
      </dgm:t>
    </dgm:pt>
    <dgm:pt modelId="{FA33C261-08CE-40C3-AF3D-9744E5A80BA7}" type="parTrans" cxnId="{ED3B8C03-AECE-4DB2-B5A2-49CC412E856D}">
      <dgm:prSet/>
      <dgm:spPr/>
      <dgm:t>
        <a:bodyPr/>
        <a:lstStyle/>
        <a:p>
          <a:endParaRPr lang="en-GB"/>
        </a:p>
      </dgm:t>
    </dgm:pt>
    <dgm:pt modelId="{ADEA8E6B-65C1-4620-ADFF-473164518896}" type="sibTrans" cxnId="{ED3B8C03-AECE-4DB2-B5A2-49CC412E856D}">
      <dgm:prSet/>
      <dgm:spPr/>
      <dgm:t>
        <a:bodyPr/>
        <a:lstStyle/>
        <a:p>
          <a:endParaRPr lang="en-GB"/>
        </a:p>
      </dgm:t>
    </dgm:pt>
    <dgm:pt modelId="{F06146A4-9565-4CDC-864F-B01C22B73ACB}">
      <dgm:prSet phldrT="[Text]"/>
      <dgm:spPr/>
      <dgm:t>
        <a:bodyPr/>
        <a:lstStyle/>
        <a:p>
          <a:r>
            <a:rPr lang="en-GB" dirty="0" smtClean="0"/>
            <a:t>Calculate averages or percentages (use computer packages)</a:t>
          </a:r>
          <a:endParaRPr lang="en-GB" dirty="0"/>
        </a:p>
      </dgm:t>
    </dgm:pt>
    <dgm:pt modelId="{E5E85812-E954-4D45-AF18-007756E74D89}" type="parTrans" cxnId="{09539EBE-C130-44F4-AA00-B2A92B56CAAB}">
      <dgm:prSet/>
      <dgm:spPr/>
      <dgm:t>
        <a:bodyPr/>
        <a:lstStyle/>
        <a:p>
          <a:endParaRPr lang="en-GB"/>
        </a:p>
      </dgm:t>
    </dgm:pt>
    <dgm:pt modelId="{318F2499-D388-440E-81FE-BB0BC9B5E7A1}" type="sibTrans" cxnId="{09539EBE-C130-44F4-AA00-B2A92B56CAAB}">
      <dgm:prSet/>
      <dgm:spPr/>
      <dgm:t>
        <a:bodyPr/>
        <a:lstStyle/>
        <a:p>
          <a:endParaRPr lang="en-GB"/>
        </a:p>
      </dgm:t>
    </dgm:pt>
    <dgm:pt modelId="{E3FB41FE-48D2-47BB-9DA7-2980EBE0316F}">
      <dgm:prSet phldrT="[Text]"/>
      <dgm:spPr/>
      <dgm:t>
        <a:bodyPr/>
        <a:lstStyle/>
        <a:p>
          <a:r>
            <a:rPr lang="en-GB" dirty="0" smtClean="0"/>
            <a:t>Present findings from experiments, surveys, questionnaires or research projects. </a:t>
          </a:r>
          <a:endParaRPr lang="en-GB" dirty="0"/>
        </a:p>
      </dgm:t>
    </dgm:pt>
    <dgm:pt modelId="{F2C0E412-60D8-4DA7-8889-8687B7ADC10D}" type="parTrans" cxnId="{C0D80453-B07A-4B2E-82D9-AAD3FE7B5F05}">
      <dgm:prSet/>
      <dgm:spPr/>
      <dgm:t>
        <a:bodyPr/>
        <a:lstStyle/>
        <a:p>
          <a:endParaRPr lang="en-GB"/>
        </a:p>
      </dgm:t>
    </dgm:pt>
    <dgm:pt modelId="{1D7F09DB-8DC6-4EF7-99BE-5C6B1F0C6A04}" type="sibTrans" cxnId="{C0D80453-B07A-4B2E-82D9-AAD3FE7B5F05}">
      <dgm:prSet/>
      <dgm:spPr/>
      <dgm:t>
        <a:bodyPr/>
        <a:lstStyle/>
        <a:p>
          <a:endParaRPr lang="en-GB"/>
        </a:p>
      </dgm:t>
    </dgm:pt>
    <dgm:pt modelId="{A9A1FB32-A26E-47F4-AE75-D56F6D775D72}">
      <dgm:prSet phldrT="[Text]"/>
      <dgm:spPr/>
      <dgm:t>
        <a:bodyPr/>
        <a:lstStyle/>
        <a:p>
          <a:r>
            <a:rPr lang="en-GB" dirty="0" smtClean="0"/>
            <a:t>Identify numerical trends</a:t>
          </a:r>
          <a:endParaRPr lang="en-GB" dirty="0"/>
        </a:p>
      </dgm:t>
    </dgm:pt>
    <dgm:pt modelId="{D5863E36-B1C0-42DC-8672-DC38F50E6288}" type="parTrans" cxnId="{A8D477A5-4B18-432F-87B5-388BDD9D8B01}">
      <dgm:prSet/>
      <dgm:spPr/>
      <dgm:t>
        <a:bodyPr/>
        <a:lstStyle/>
        <a:p>
          <a:endParaRPr lang="en-GB"/>
        </a:p>
      </dgm:t>
    </dgm:pt>
    <dgm:pt modelId="{54D240CF-C8BF-4437-BBBC-5CC764C1B575}" type="sibTrans" cxnId="{A8D477A5-4B18-432F-87B5-388BDD9D8B01}">
      <dgm:prSet/>
      <dgm:spPr/>
      <dgm:t>
        <a:bodyPr/>
        <a:lstStyle/>
        <a:p>
          <a:endParaRPr lang="en-GB"/>
        </a:p>
      </dgm:t>
    </dgm:pt>
    <dgm:pt modelId="{9691D076-756C-498B-8F07-CBA1E8004526}">
      <dgm:prSet phldrT="[Text]"/>
      <dgm:spPr/>
      <dgm:t>
        <a:bodyPr/>
        <a:lstStyle/>
        <a:p>
          <a:r>
            <a:rPr lang="en-GB" dirty="0" smtClean="0"/>
            <a:t>Use Specialists Statistical Software (SPSS). </a:t>
          </a:r>
          <a:endParaRPr lang="en-GB" dirty="0"/>
        </a:p>
      </dgm:t>
    </dgm:pt>
    <dgm:pt modelId="{A89774F8-2374-4DFE-AB34-1FAC44B92E26}" type="parTrans" cxnId="{3B150F41-E068-4778-83AD-CD23A8070000}">
      <dgm:prSet/>
      <dgm:spPr/>
      <dgm:t>
        <a:bodyPr/>
        <a:lstStyle/>
        <a:p>
          <a:endParaRPr lang="en-GB"/>
        </a:p>
      </dgm:t>
    </dgm:pt>
    <dgm:pt modelId="{D115B90A-D993-4AB3-B43E-F5590811BDDF}" type="sibTrans" cxnId="{3B150F41-E068-4778-83AD-CD23A8070000}">
      <dgm:prSet/>
      <dgm:spPr/>
      <dgm:t>
        <a:bodyPr/>
        <a:lstStyle/>
        <a:p>
          <a:endParaRPr lang="en-GB"/>
        </a:p>
      </dgm:t>
    </dgm:pt>
    <dgm:pt modelId="{4CD8301D-36E4-48C9-B536-62CCBBA4900F}">
      <dgm:prSet phldrT="[Text]"/>
      <dgm:spPr/>
      <dgm:t>
        <a:bodyPr/>
        <a:lstStyle/>
        <a:p>
          <a:r>
            <a:rPr lang="en-GB" dirty="0" smtClean="0"/>
            <a:t>Attend lectures and workshops for these. </a:t>
          </a:r>
          <a:endParaRPr lang="en-GB" dirty="0"/>
        </a:p>
      </dgm:t>
    </dgm:pt>
    <dgm:pt modelId="{94A7AA66-418E-4216-AC13-09527D4B11C5}" type="parTrans" cxnId="{1D6873E3-B903-4363-8E8C-EBC8CBF844BF}">
      <dgm:prSet/>
      <dgm:spPr/>
      <dgm:t>
        <a:bodyPr/>
        <a:lstStyle/>
        <a:p>
          <a:endParaRPr lang="en-GB"/>
        </a:p>
      </dgm:t>
    </dgm:pt>
    <dgm:pt modelId="{6041E480-859B-42C8-9F4F-BCF6055F252C}" type="sibTrans" cxnId="{1D6873E3-B903-4363-8E8C-EBC8CBF844BF}">
      <dgm:prSet/>
      <dgm:spPr/>
      <dgm:t>
        <a:bodyPr/>
        <a:lstStyle/>
        <a:p>
          <a:endParaRPr lang="en-GB"/>
        </a:p>
      </dgm:t>
    </dgm:pt>
    <dgm:pt modelId="{F3BFAE92-C411-4976-8D5F-EF2B5E08C321}" type="pres">
      <dgm:prSet presAssocID="{59D5E422-B1A1-4BA7-8614-4A9509396137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BA0EDBD6-8CBC-45B4-87E3-3343957A1E61}" type="pres">
      <dgm:prSet presAssocID="{1C05FF97-EC55-400B-BC9D-3BA4B9E9B0B8}" presName="node" presStyleLbl="node1" presStyleIdx="0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CD4BE42-A99A-46A9-8BF9-220CE684C477}" type="pres">
      <dgm:prSet presAssocID="{C51E9F7D-D309-4F4D-89BB-5297AE2CF264}" presName="sibTrans" presStyleCnt="0"/>
      <dgm:spPr/>
    </dgm:pt>
    <dgm:pt modelId="{713E31D1-7969-478F-818D-4149418444A7}" type="pres">
      <dgm:prSet presAssocID="{326D97F5-E01B-475B-A13D-7A0A0FAEEA78}" presName="node" presStyleLbl="node1" presStyleIdx="1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C495097-6117-4545-895A-6D5BC7A82A11}" type="pres">
      <dgm:prSet presAssocID="{59C0C92C-3418-4C47-8C5E-87552BB1CE21}" presName="sibTrans" presStyleCnt="0"/>
      <dgm:spPr/>
    </dgm:pt>
    <dgm:pt modelId="{7EC702DA-8352-47E3-9E11-8766B8356CF9}" type="pres">
      <dgm:prSet presAssocID="{88D8D69C-1AC5-48D3-825F-18B463348713}" presName="node" presStyleLbl="node1" presStyleIdx="2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6877F7E-17FE-4489-92CB-82D5378695BA}" type="pres">
      <dgm:prSet presAssocID="{ADEA8E6B-65C1-4620-ADFF-473164518896}" presName="sibTrans" presStyleCnt="0"/>
      <dgm:spPr/>
    </dgm:pt>
    <dgm:pt modelId="{20137510-ADD5-49C6-9BCF-E7DCF1C99CF9}" type="pres">
      <dgm:prSet presAssocID="{F06146A4-9565-4CDC-864F-B01C22B73ACB}" presName="node" presStyleLbl="node1" presStyleIdx="3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DAB699C-FC32-4463-98AE-5799A13795A3}" type="pres">
      <dgm:prSet presAssocID="{318F2499-D388-440E-81FE-BB0BC9B5E7A1}" presName="sibTrans" presStyleCnt="0"/>
      <dgm:spPr/>
    </dgm:pt>
    <dgm:pt modelId="{1B3CB068-02E7-409A-A298-9DC0FE5BA008}" type="pres">
      <dgm:prSet presAssocID="{A9A1FB32-A26E-47F4-AE75-D56F6D775D72}" presName="node" presStyleLbl="node1" presStyleIdx="4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8EF4A7C-9F5C-4A88-9D71-02A8BCAF1508}" type="pres">
      <dgm:prSet presAssocID="{54D240CF-C8BF-4437-BBBC-5CC764C1B575}" presName="sibTrans" presStyleCnt="0"/>
      <dgm:spPr/>
    </dgm:pt>
    <dgm:pt modelId="{2F8304B5-C369-427F-8F6E-9751C8E34176}" type="pres">
      <dgm:prSet presAssocID="{E3FB41FE-48D2-47BB-9DA7-2980EBE0316F}" presName="node" presStyleLbl="node1" presStyleIdx="5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6C69C9E-B1CB-438B-B969-1C013731E66E}" type="pres">
      <dgm:prSet presAssocID="{1D7F09DB-8DC6-4EF7-99BE-5C6B1F0C6A04}" presName="sibTrans" presStyleCnt="0"/>
      <dgm:spPr/>
    </dgm:pt>
    <dgm:pt modelId="{8B38B648-3F08-4F6A-B66F-61B0AC691130}" type="pres">
      <dgm:prSet presAssocID="{9691D076-756C-498B-8F07-CBA1E8004526}" presName="node" presStyleLbl="node1" presStyleIdx="6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C08AE4B-127D-4212-A255-FB2FA40CDFAC}" type="pres">
      <dgm:prSet presAssocID="{D115B90A-D993-4AB3-B43E-F5590811BDDF}" presName="sibTrans" presStyleCnt="0"/>
      <dgm:spPr/>
    </dgm:pt>
    <dgm:pt modelId="{3BBB88C4-C998-4402-AB2F-DA5D543FF628}" type="pres">
      <dgm:prSet presAssocID="{4CD8301D-36E4-48C9-B536-62CCBBA4900F}" presName="node" presStyleLbl="node1" presStyleIdx="7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1D910F49-8C7E-4C1C-9350-A69F36CE4FCD}" type="presOf" srcId="{88D8D69C-1AC5-48D3-825F-18B463348713}" destId="{7EC702DA-8352-47E3-9E11-8766B8356CF9}" srcOrd="0" destOrd="0" presId="urn:microsoft.com/office/officeart/2005/8/layout/default"/>
    <dgm:cxn modelId="{09539EBE-C130-44F4-AA00-B2A92B56CAAB}" srcId="{59D5E422-B1A1-4BA7-8614-4A9509396137}" destId="{F06146A4-9565-4CDC-864F-B01C22B73ACB}" srcOrd="3" destOrd="0" parTransId="{E5E85812-E954-4D45-AF18-007756E74D89}" sibTransId="{318F2499-D388-440E-81FE-BB0BC9B5E7A1}"/>
    <dgm:cxn modelId="{C0D80453-B07A-4B2E-82D9-AAD3FE7B5F05}" srcId="{59D5E422-B1A1-4BA7-8614-4A9509396137}" destId="{E3FB41FE-48D2-47BB-9DA7-2980EBE0316F}" srcOrd="5" destOrd="0" parTransId="{F2C0E412-60D8-4DA7-8889-8687B7ADC10D}" sibTransId="{1D7F09DB-8DC6-4EF7-99BE-5C6B1F0C6A04}"/>
    <dgm:cxn modelId="{32B8C265-EF09-4DDF-AF0F-B985A26457D5}" type="presOf" srcId="{326D97F5-E01B-475B-A13D-7A0A0FAEEA78}" destId="{713E31D1-7969-478F-818D-4149418444A7}" srcOrd="0" destOrd="0" presId="urn:microsoft.com/office/officeart/2005/8/layout/default"/>
    <dgm:cxn modelId="{1D6873E3-B903-4363-8E8C-EBC8CBF844BF}" srcId="{59D5E422-B1A1-4BA7-8614-4A9509396137}" destId="{4CD8301D-36E4-48C9-B536-62CCBBA4900F}" srcOrd="7" destOrd="0" parTransId="{94A7AA66-418E-4216-AC13-09527D4B11C5}" sibTransId="{6041E480-859B-42C8-9F4F-BCF6055F252C}"/>
    <dgm:cxn modelId="{89282A03-0B00-4A4F-815E-A056E1B338E0}" type="presOf" srcId="{F06146A4-9565-4CDC-864F-B01C22B73ACB}" destId="{20137510-ADD5-49C6-9BCF-E7DCF1C99CF9}" srcOrd="0" destOrd="0" presId="urn:microsoft.com/office/officeart/2005/8/layout/default"/>
    <dgm:cxn modelId="{0C611599-5FB6-468D-9124-D1E2D71611AF}" type="presOf" srcId="{A9A1FB32-A26E-47F4-AE75-D56F6D775D72}" destId="{1B3CB068-02E7-409A-A298-9DC0FE5BA008}" srcOrd="0" destOrd="0" presId="urn:microsoft.com/office/officeart/2005/8/layout/default"/>
    <dgm:cxn modelId="{894827AD-097C-413F-AB45-C1F0A1CDDC61}" type="presOf" srcId="{1C05FF97-EC55-400B-BC9D-3BA4B9E9B0B8}" destId="{BA0EDBD6-8CBC-45B4-87E3-3343957A1E61}" srcOrd="0" destOrd="0" presId="urn:microsoft.com/office/officeart/2005/8/layout/default"/>
    <dgm:cxn modelId="{5C7977D2-47DD-4530-A84A-0291A50638E3}" type="presOf" srcId="{59D5E422-B1A1-4BA7-8614-4A9509396137}" destId="{F3BFAE92-C411-4976-8D5F-EF2B5E08C321}" srcOrd="0" destOrd="0" presId="urn:microsoft.com/office/officeart/2005/8/layout/default"/>
    <dgm:cxn modelId="{0BDDA141-B024-46EA-AFC5-7B949E700067}" srcId="{59D5E422-B1A1-4BA7-8614-4A9509396137}" destId="{326D97F5-E01B-475B-A13D-7A0A0FAEEA78}" srcOrd="1" destOrd="0" parTransId="{A96BB71A-1D7B-480D-8E2B-E4685417333E}" sibTransId="{59C0C92C-3418-4C47-8C5E-87552BB1CE21}"/>
    <dgm:cxn modelId="{41F6D41B-384F-4A37-A049-00AF58BDE01E}" srcId="{59D5E422-B1A1-4BA7-8614-4A9509396137}" destId="{1C05FF97-EC55-400B-BC9D-3BA4B9E9B0B8}" srcOrd="0" destOrd="0" parTransId="{A6CBF310-9981-4120-B35A-1642620EC574}" sibTransId="{C51E9F7D-D309-4F4D-89BB-5297AE2CF264}"/>
    <dgm:cxn modelId="{792A040F-50F9-43FB-BC37-CF4504E5643C}" type="presOf" srcId="{E3FB41FE-48D2-47BB-9DA7-2980EBE0316F}" destId="{2F8304B5-C369-427F-8F6E-9751C8E34176}" srcOrd="0" destOrd="0" presId="urn:microsoft.com/office/officeart/2005/8/layout/default"/>
    <dgm:cxn modelId="{F5AA7BE2-75E8-4339-BE42-8EB5BC0026AB}" type="presOf" srcId="{4CD8301D-36E4-48C9-B536-62CCBBA4900F}" destId="{3BBB88C4-C998-4402-AB2F-DA5D543FF628}" srcOrd="0" destOrd="0" presId="urn:microsoft.com/office/officeart/2005/8/layout/default"/>
    <dgm:cxn modelId="{A8D477A5-4B18-432F-87B5-388BDD9D8B01}" srcId="{59D5E422-B1A1-4BA7-8614-4A9509396137}" destId="{A9A1FB32-A26E-47F4-AE75-D56F6D775D72}" srcOrd="4" destOrd="0" parTransId="{D5863E36-B1C0-42DC-8672-DC38F50E6288}" sibTransId="{54D240CF-C8BF-4437-BBBC-5CC764C1B575}"/>
    <dgm:cxn modelId="{3B150F41-E068-4778-83AD-CD23A8070000}" srcId="{59D5E422-B1A1-4BA7-8614-4A9509396137}" destId="{9691D076-756C-498B-8F07-CBA1E8004526}" srcOrd="6" destOrd="0" parTransId="{A89774F8-2374-4DFE-AB34-1FAC44B92E26}" sibTransId="{D115B90A-D993-4AB3-B43E-F5590811BDDF}"/>
    <dgm:cxn modelId="{D9B0485D-73BF-4C22-81C9-E3E005F3735D}" type="presOf" srcId="{9691D076-756C-498B-8F07-CBA1E8004526}" destId="{8B38B648-3F08-4F6A-B66F-61B0AC691130}" srcOrd="0" destOrd="0" presId="urn:microsoft.com/office/officeart/2005/8/layout/default"/>
    <dgm:cxn modelId="{ED3B8C03-AECE-4DB2-B5A2-49CC412E856D}" srcId="{59D5E422-B1A1-4BA7-8614-4A9509396137}" destId="{88D8D69C-1AC5-48D3-825F-18B463348713}" srcOrd="2" destOrd="0" parTransId="{FA33C261-08CE-40C3-AF3D-9744E5A80BA7}" sibTransId="{ADEA8E6B-65C1-4620-ADFF-473164518896}"/>
    <dgm:cxn modelId="{C4F72C0C-44FD-4D73-8C14-9BC8D24D2DBA}" type="presParOf" srcId="{F3BFAE92-C411-4976-8D5F-EF2B5E08C321}" destId="{BA0EDBD6-8CBC-45B4-87E3-3343957A1E61}" srcOrd="0" destOrd="0" presId="urn:microsoft.com/office/officeart/2005/8/layout/default"/>
    <dgm:cxn modelId="{9012E858-6B67-4354-B4B2-91B490422DEE}" type="presParOf" srcId="{F3BFAE92-C411-4976-8D5F-EF2B5E08C321}" destId="{ACD4BE42-A99A-46A9-8BF9-220CE684C477}" srcOrd="1" destOrd="0" presId="urn:microsoft.com/office/officeart/2005/8/layout/default"/>
    <dgm:cxn modelId="{068EE247-5871-4CEC-BC0D-092815CF954C}" type="presParOf" srcId="{F3BFAE92-C411-4976-8D5F-EF2B5E08C321}" destId="{713E31D1-7969-478F-818D-4149418444A7}" srcOrd="2" destOrd="0" presId="urn:microsoft.com/office/officeart/2005/8/layout/default"/>
    <dgm:cxn modelId="{CCBAD478-280B-4376-802F-C4BC6904DBFD}" type="presParOf" srcId="{F3BFAE92-C411-4976-8D5F-EF2B5E08C321}" destId="{1C495097-6117-4545-895A-6D5BC7A82A11}" srcOrd="3" destOrd="0" presId="urn:microsoft.com/office/officeart/2005/8/layout/default"/>
    <dgm:cxn modelId="{16FC49FD-91E3-40D7-AA44-80314401D1B8}" type="presParOf" srcId="{F3BFAE92-C411-4976-8D5F-EF2B5E08C321}" destId="{7EC702DA-8352-47E3-9E11-8766B8356CF9}" srcOrd="4" destOrd="0" presId="urn:microsoft.com/office/officeart/2005/8/layout/default"/>
    <dgm:cxn modelId="{855A9446-C04F-4596-BDA2-ADF3E9B92A18}" type="presParOf" srcId="{F3BFAE92-C411-4976-8D5F-EF2B5E08C321}" destId="{46877F7E-17FE-4489-92CB-82D5378695BA}" srcOrd="5" destOrd="0" presId="urn:microsoft.com/office/officeart/2005/8/layout/default"/>
    <dgm:cxn modelId="{CFE43153-6D87-4EA1-8BD6-04C5C6B6D462}" type="presParOf" srcId="{F3BFAE92-C411-4976-8D5F-EF2B5E08C321}" destId="{20137510-ADD5-49C6-9BCF-E7DCF1C99CF9}" srcOrd="6" destOrd="0" presId="urn:microsoft.com/office/officeart/2005/8/layout/default"/>
    <dgm:cxn modelId="{3C403FB0-E86E-485E-9DB4-012F1946A81D}" type="presParOf" srcId="{F3BFAE92-C411-4976-8D5F-EF2B5E08C321}" destId="{6DAB699C-FC32-4463-98AE-5799A13795A3}" srcOrd="7" destOrd="0" presId="urn:microsoft.com/office/officeart/2005/8/layout/default"/>
    <dgm:cxn modelId="{76D36E86-E168-405C-967D-50E490DE0BEB}" type="presParOf" srcId="{F3BFAE92-C411-4976-8D5F-EF2B5E08C321}" destId="{1B3CB068-02E7-409A-A298-9DC0FE5BA008}" srcOrd="8" destOrd="0" presId="urn:microsoft.com/office/officeart/2005/8/layout/default"/>
    <dgm:cxn modelId="{A5C4E3BD-8737-45E2-969F-41F897B13C61}" type="presParOf" srcId="{F3BFAE92-C411-4976-8D5F-EF2B5E08C321}" destId="{E8EF4A7C-9F5C-4A88-9D71-02A8BCAF1508}" srcOrd="9" destOrd="0" presId="urn:microsoft.com/office/officeart/2005/8/layout/default"/>
    <dgm:cxn modelId="{4B2881E0-BEE2-4183-8AA5-D7AA083774FD}" type="presParOf" srcId="{F3BFAE92-C411-4976-8D5F-EF2B5E08C321}" destId="{2F8304B5-C369-427F-8F6E-9751C8E34176}" srcOrd="10" destOrd="0" presId="urn:microsoft.com/office/officeart/2005/8/layout/default"/>
    <dgm:cxn modelId="{F4FD744F-2021-4E95-8D78-0EC059AD57AA}" type="presParOf" srcId="{F3BFAE92-C411-4976-8D5F-EF2B5E08C321}" destId="{96C69C9E-B1CB-438B-B969-1C013731E66E}" srcOrd="11" destOrd="0" presId="urn:microsoft.com/office/officeart/2005/8/layout/default"/>
    <dgm:cxn modelId="{B0647765-6B9A-46F7-B610-D306A57D11EC}" type="presParOf" srcId="{F3BFAE92-C411-4976-8D5F-EF2B5E08C321}" destId="{8B38B648-3F08-4F6A-B66F-61B0AC691130}" srcOrd="12" destOrd="0" presId="urn:microsoft.com/office/officeart/2005/8/layout/default"/>
    <dgm:cxn modelId="{F8F80440-63C9-489B-A999-8E64334AB7DA}" type="presParOf" srcId="{F3BFAE92-C411-4976-8D5F-EF2B5E08C321}" destId="{FC08AE4B-127D-4212-A255-FB2FA40CDFAC}" srcOrd="13" destOrd="0" presId="urn:microsoft.com/office/officeart/2005/8/layout/default"/>
    <dgm:cxn modelId="{CFC81B78-21FD-4C4F-B699-1F39537F2437}" type="presParOf" srcId="{F3BFAE92-C411-4976-8D5F-EF2B5E08C321}" destId="{3BBB88C4-C998-4402-AB2F-DA5D543FF628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DF67AA6-8207-4C80-8549-4A2E4CB5D6C6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52DF064-59DF-43BE-8B2F-99D65FC7742F}">
      <dgm:prSet phldrT="[Text]"/>
      <dgm:spPr/>
      <dgm:t>
        <a:bodyPr/>
        <a:lstStyle/>
        <a:p>
          <a:r>
            <a:rPr lang="en-GB" dirty="0" smtClean="0"/>
            <a:t>Do these data measure what they propose to measure?</a:t>
          </a:r>
          <a:endParaRPr lang="en-GB" dirty="0"/>
        </a:p>
      </dgm:t>
    </dgm:pt>
    <dgm:pt modelId="{4DC5BF5E-EFF9-461F-825C-71ABF70427CC}" type="parTrans" cxnId="{619EDB02-07C2-4AE1-BA31-9DD00385F2B3}">
      <dgm:prSet/>
      <dgm:spPr/>
      <dgm:t>
        <a:bodyPr/>
        <a:lstStyle/>
        <a:p>
          <a:endParaRPr lang="en-GB"/>
        </a:p>
      </dgm:t>
    </dgm:pt>
    <dgm:pt modelId="{3CDE7157-0098-46C6-BEEF-80DEFA36B1ED}" type="sibTrans" cxnId="{619EDB02-07C2-4AE1-BA31-9DD00385F2B3}">
      <dgm:prSet/>
      <dgm:spPr/>
      <dgm:t>
        <a:bodyPr/>
        <a:lstStyle/>
        <a:p>
          <a:endParaRPr lang="en-GB"/>
        </a:p>
      </dgm:t>
    </dgm:pt>
    <dgm:pt modelId="{516BCB9F-34C2-4C27-8291-D2CDE0BBB0B3}">
      <dgm:prSet phldrT="[Text]"/>
      <dgm:spPr/>
      <dgm:t>
        <a:bodyPr/>
        <a:lstStyle/>
        <a:p>
          <a:r>
            <a:rPr lang="en-GB" dirty="0" smtClean="0"/>
            <a:t>Are they likely to be accurate?</a:t>
          </a:r>
          <a:endParaRPr lang="en-GB" dirty="0"/>
        </a:p>
      </dgm:t>
    </dgm:pt>
    <dgm:pt modelId="{6F269F40-125E-41E7-85A8-697F49F1E557}" type="parTrans" cxnId="{F011D29F-897F-4538-9185-F822B76EADEE}">
      <dgm:prSet/>
      <dgm:spPr/>
      <dgm:t>
        <a:bodyPr/>
        <a:lstStyle/>
        <a:p>
          <a:endParaRPr lang="en-GB"/>
        </a:p>
      </dgm:t>
    </dgm:pt>
    <dgm:pt modelId="{94CCE888-A676-43F0-B5DB-90CF93CADC76}" type="sibTrans" cxnId="{F011D29F-897F-4538-9185-F822B76EADEE}">
      <dgm:prSet/>
      <dgm:spPr/>
      <dgm:t>
        <a:bodyPr/>
        <a:lstStyle/>
        <a:p>
          <a:endParaRPr lang="en-GB"/>
        </a:p>
      </dgm:t>
    </dgm:pt>
    <dgm:pt modelId="{4005A8B8-B97B-4157-985F-E1BA4519B7FA}">
      <dgm:prSet phldrT="[Text]"/>
      <dgm:spPr/>
      <dgm:t>
        <a:bodyPr/>
        <a:lstStyle/>
        <a:p>
          <a:r>
            <a:rPr lang="en-GB" dirty="0" smtClean="0"/>
            <a:t>Could they contain errors or misprints?</a:t>
          </a:r>
          <a:endParaRPr lang="en-GB" dirty="0"/>
        </a:p>
      </dgm:t>
    </dgm:pt>
    <dgm:pt modelId="{F67ED050-0B68-4359-8ED1-137736E0498F}" type="parTrans" cxnId="{031D453E-153C-42B0-BE7D-CA74868B72E3}">
      <dgm:prSet/>
      <dgm:spPr/>
      <dgm:t>
        <a:bodyPr/>
        <a:lstStyle/>
        <a:p>
          <a:endParaRPr lang="en-GB"/>
        </a:p>
      </dgm:t>
    </dgm:pt>
    <dgm:pt modelId="{46E4185D-651B-42E0-8BB1-5082A8E7FF5D}" type="sibTrans" cxnId="{031D453E-153C-42B0-BE7D-CA74868B72E3}">
      <dgm:prSet/>
      <dgm:spPr/>
      <dgm:t>
        <a:bodyPr/>
        <a:lstStyle/>
        <a:p>
          <a:endParaRPr lang="en-GB"/>
        </a:p>
      </dgm:t>
    </dgm:pt>
    <dgm:pt modelId="{5309555E-BC55-46FD-9E4D-23151BE14DAD}">
      <dgm:prSet phldrT="[Text]"/>
      <dgm:spPr/>
      <dgm:t>
        <a:bodyPr/>
        <a:lstStyle/>
        <a:p>
          <a:r>
            <a:rPr lang="en-GB" dirty="0" smtClean="0"/>
            <a:t>How were they collected?</a:t>
          </a:r>
          <a:endParaRPr lang="en-GB" dirty="0"/>
        </a:p>
      </dgm:t>
    </dgm:pt>
    <dgm:pt modelId="{9E0EC0FF-28A4-4C07-91F9-0FC6ABA8C180}" type="parTrans" cxnId="{0D601C0E-55E8-4EC4-8C4A-AD5B1F1893D2}">
      <dgm:prSet/>
      <dgm:spPr/>
      <dgm:t>
        <a:bodyPr/>
        <a:lstStyle/>
        <a:p>
          <a:endParaRPr lang="en-GB"/>
        </a:p>
      </dgm:t>
    </dgm:pt>
    <dgm:pt modelId="{FD2CB3FE-1D6D-493B-997D-905D7ECFF071}" type="sibTrans" cxnId="{0D601C0E-55E8-4EC4-8C4A-AD5B1F1893D2}">
      <dgm:prSet/>
      <dgm:spPr/>
      <dgm:t>
        <a:bodyPr/>
        <a:lstStyle/>
        <a:p>
          <a:endParaRPr lang="en-GB"/>
        </a:p>
      </dgm:t>
    </dgm:pt>
    <dgm:pt modelId="{9346DA64-E64D-4B76-8FB0-DC2B69D701EE}">
      <dgm:prSet phldrT="[Text]"/>
      <dgm:spPr/>
      <dgm:t>
        <a:bodyPr/>
        <a:lstStyle/>
        <a:p>
          <a:r>
            <a:rPr lang="en-GB" dirty="0" smtClean="0"/>
            <a:t>Who wanted them collected?</a:t>
          </a:r>
          <a:endParaRPr lang="en-GB" dirty="0"/>
        </a:p>
      </dgm:t>
    </dgm:pt>
    <dgm:pt modelId="{47E8DEED-91BD-4E3E-A68E-C91CD5B637C7}" type="parTrans" cxnId="{8C06E66B-0B33-4AD8-A4F6-7A18B9773D53}">
      <dgm:prSet/>
      <dgm:spPr/>
      <dgm:t>
        <a:bodyPr/>
        <a:lstStyle/>
        <a:p>
          <a:endParaRPr lang="en-GB"/>
        </a:p>
      </dgm:t>
    </dgm:pt>
    <dgm:pt modelId="{5A39E779-DE69-4B29-9023-0539AC0BE1A8}" type="sibTrans" cxnId="{8C06E66B-0B33-4AD8-A4F6-7A18B9773D53}">
      <dgm:prSet/>
      <dgm:spPr/>
      <dgm:t>
        <a:bodyPr/>
        <a:lstStyle/>
        <a:p>
          <a:endParaRPr lang="en-GB"/>
        </a:p>
      </dgm:t>
    </dgm:pt>
    <dgm:pt modelId="{8A62F6CE-FE70-42D8-A05C-7B930A95E68D}">
      <dgm:prSet phldrT="[Text]"/>
      <dgm:spPr/>
      <dgm:t>
        <a:bodyPr/>
        <a:lstStyle/>
        <a:p>
          <a:r>
            <a:rPr lang="en-GB" dirty="0" smtClean="0"/>
            <a:t>When were they collected? Are they up to date?</a:t>
          </a:r>
          <a:endParaRPr lang="en-GB" dirty="0"/>
        </a:p>
      </dgm:t>
    </dgm:pt>
    <dgm:pt modelId="{A0BD84BF-2F8D-4834-827F-55F1EA56BDDD}" type="parTrans" cxnId="{F1B191F4-9EC5-4D47-86C2-75656B9F4B4D}">
      <dgm:prSet/>
      <dgm:spPr/>
      <dgm:t>
        <a:bodyPr/>
        <a:lstStyle/>
        <a:p>
          <a:endParaRPr lang="en-GB"/>
        </a:p>
      </dgm:t>
    </dgm:pt>
    <dgm:pt modelId="{7C16D39A-2393-497A-805D-1E2427D03DC1}" type="sibTrans" cxnId="{F1B191F4-9EC5-4D47-86C2-75656B9F4B4D}">
      <dgm:prSet/>
      <dgm:spPr/>
      <dgm:t>
        <a:bodyPr/>
        <a:lstStyle/>
        <a:p>
          <a:endParaRPr lang="en-GB"/>
        </a:p>
      </dgm:t>
    </dgm:pt>
    <dgm:pt modelId="{01672D1A-8739-4A2F-B6BB-D05C3AB0AE9A}">
      <dgm:prSet phldrT="[Text]"/>
      <dgm:spPr/>
      <dgm:t>
        <a:bodyPr/>
        <a:lstStyle/>
        <a:p>
          <a:r>
            <a:rPr lang="en-GB" dirty="0" smtClean="0"/>
            <a:t>Are they representative of a population. </a:t>
          </a:r>
          <a:endParaRPr lang="en-GB" dirty="0"/>
        </a:p>
      </dgm:t>
    </dgm:pt>
    <dgm:pt modelId="{AD886BF1-6CF3-49DF-8BDC-7477099B2038}" type="parTrans" cxnId="{F2CBDF81-A2DC-4176-B0C0-D3047C099BB7}">
      <dgm:prSet/>
      <dgm:spPr/>
      <dgm:t>
        <a:bodyPr/>
        <a:lstStyle/>
        <a:p>
          <a:endParaRPr lang="en-GB"/>
        </a:p>
      </dgm:t>
    </dgm:pt>
    <dgm:pt modelId="{01FAA374-7909-4B85-9433-F92AB51F4B51}" type="sibTrans" cxnId="{F2CBDF81-A2DC-4176-B0C0-D3047C099BB7}">
      <dgm:prSet/>
      <dgm:spPr/>
      <dgm:t>
        <a:bodyPr/>
        <a:lstStyle/>
        <a:p>
          <a:endParaRPr lang="en-GB"/>
        </a:p>
      </dgm:t>
    </dgm:pt>
    <dgm:pt modelId="{D66BB0E0-1367-4EED-A1A2-EA900681D754}">
      <dgm:prSet phldrT="[Text]"/>
      <dgm:spPr/>
      <dgm:t>
        <a:bodyPr/>
        <a:lstStyle/>
        <a:p>
          <a:r>
            <a:rPr lang="en-GB" dirty="0" smtClean="0"/>
            <a:t>Do they cover EXACTLY what you are looking for? </a:t>
          </a:r>
          <a:endParaRPr lang="en-GB" dirty="0"/>
        </a:p>
      </dgm:t>
    </dgm:pt>
    <dgm:pt modelId="{FA3238F6-8828-4830-B670-E20F7A2FF781}" type="parTrans" cxnId="{6DD91E8A-EFCD-4582-A491-FE1457FDF707}">
      <dgm:prSet/>
      <dgm:spPr/>
      <dgm:t>
        <a:bodyPr/>
        <a:lstStyle/>
        <a:p>
          <a:endParaRPr lang="en-GB"/>
        </a:p>
      </dgm:t>
    </dgm:pt>
    <dgm:pt modelId="{021A5374-8B71-41BA-9B8A-CB5FB96FF9B9}" type="sibTrans" cxnId="{6DD91E8A-EFCD-4582-A491-FE1457FDF707}">
      <dgm:prSet/>
      <dgm:spPr/>
      <dgm:t>
        <a:bodyPr/>
        <a:lstStyle/>
        <a:p>
          <a:endParaRPr lang="en-GB"/>
        </a:p>
      </dgm:t>
    </dgm:pt>
    <dgm:pt modelId="{8ACE2261-448D-48F7-8C66-2ACB81D78022}" type="pres">
      <dgm:prSet presAssocID="{BDF67AA6-8207-4C80-8549-4A2E4CB5D6C6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842EE6B0-2EAE-4790-97DF-EDE703B29F85}" type="pres">
      <dgm:prSet presAssocID="{E52DF064-59DF-43BE-8B2F-99D65FC7742F}" presName="node" presStyleLbl="node1" presStyleIdx="0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238B14E-6097-4E05-B467-DF308379C169}" type="pres">
      <dgm:prSet presAssocID="{3CDE7157-0098-46C6-BEEF-80DEFA36B1ED}" presName="sibTrans" presStyleCnt="0"/>
      <dgm:spPr/>
    </dgm:pt>
    <dgm:pt modelId="{3C94356E-7C36-4637-9333-46E1476DFF1C}" type="pres">
      <dgm:prSet presAssocID="{516BCB9F-34C2-4C27-8291-D2CDE0BBB0B3}" presName="node" presStyleLbl="node1" presStyleIdx="1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DAE3747-04CB-44AB-9161-7CB9AE35CA5B}" type="pres">
      <dgm:prSet presAssocID="{94CCE888-A676-43F0-B5DB-90CF93CADC76}" presName="sibTrans" presStyleCnt="0"/>
      <dgm:spPr/>
    </dgm:pt>
    <dgm:pt modelId="{7915CB9A-FA71-4AEA-A033-E73C203F9200}" type="pres">
      <dgm:prSet presAssocID="{4005A8B8-B97B-4157-985F-E1BA4519B7FA}" presName="node" presStyleLbl="node1" presStyleIdx="2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C850754-3714-4EF9-AB2A-1FDCCD8D6B30}" type="pres">
      <dgm:prSet presAssocID="{46E4185D-651B-42E0-8BB1-5082A8E7FF5D}" presName="sibTrans" presStyleCnt="0"/>
      <dgm:spPr/>
    </dgm:pt>
    <dgm:pt modelId="{878B5258-1AF8-4BD0-9548-75DE27F136AF}" type="pres">
      <dgm:prSet presAssocID="{5309555E-BC55-46FD-9E4D-23151BE14DAD}" presName="node" presStyleLbl="node1" presStyleIdx="3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153D97C-2A2D-45A7-A839-A89FD5289814}" type="pres">
      <dgm:prSet presAssocID="{FD2CB3FE-1D6D-493B-997D-905D7ECFF071}" presName="sibTrans" presStyleCnt="0"/>
      <dgm:spPr/>
    </dgm:pt>
    <dgm:pt modelId="{081F4AB3-2ABA-44C5-83C8-B2CD7163D44F}" type="pres">
      <dgm:prSet presAssocID="{9346DA64-E64D-4B76-8FB0-DC2B69D701EE}" presName="node" presStyleLbl="node1" presStyleIdx="4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07AB8C0-E542-4744-93EC-1726EB1818CC}" type="pres">
      <dgm:prSet presAssocID="{5A39E779-DE69-4B29-9023-0539AC0BE1A8}" presName="sibTrans" presStyleCnt="0"/>
      <dgm:spPr/>
    </dgm:pt>
    <dgm:pt modelId="{532C311D-DD3E-4CBE-9890-C437595EDE87}" type="pres">
      <dgm:prSet presAssocID="{8A62F6CE-FE70-42D8-A05C-7B930A95E68D}" presName="node" presStyleLbl="node1" presStyleIdx="5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A4AF53F-57A1-46C5-BC4F-C221D7AA906D}" type="pres">
      <dgm:prSet presAssocID="{7C16D39A-2393-497A-805D-1E2427D03DC1}" presName="sibTrans" presStyleCnt="0"/>
      <dgm:spPr/>
    </dgm:pt>
    <dgm:pt modelId="{24A6256C-D505-46A6-83CA-D9E7BC3CB01C}" type="pres">
      <dgm:prSet presAssocID="{01672D1A-8739-4A2F-B6BB-D05C3AB0AE9A}" presName="node" presStyleLbl="node1" presStyleIdx="6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1DC0957-FE8C-46AF-BEFC-222514647C68}" type="pres">
      <dgm:prSet presAssocID="{01FAA374-7909-4B85-9433-F92AB51F4B51}" presName="sibTrans" presStyleCnt="0"/>
      <dgm:spPr/>
    </dgm:pt>
    <dgm:pt modelId="{68B0BF55-6761-477A-95DC-37970ECC6E72}" type="pres">
      <dgm:prSet presAssocID="{D66BB0E0-1367-4EED-A1A2-EA900681D754}" presName="node" presStyleLbl="node1" presStyleIdx="7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8C06E66B-0B33-4AD8-A4F6-7A18B9773D53}" srcId="{BDF67AA6-8207-4C80-8549-4A2E4CB5D6C6}" destId="{9346DA64-E64D-4B76-8FB0-DC2B69D701EE}" srcOrd="4" destOrd="0" parTransId="{47E8DEED-91BD-4E3E-A68E-C91CD5B637C7}" sibTransId="{5A39E779-DE69-4B29-9023-0539AC0BE1A8}"/>
    <dgm:cxn modelId="{031D453E-153C-42B0-BE7D-CA74868B72E3}" srcId="{BDF67AA6-8207-4C80-8549-4A2E4CB5D6C6}" destId="{4005A8B8-B97B-4157-985F-E1BA4519B7FA}" srcOrd="2" destOrd="0" parTransId="{F67ED050-0B68-4359-8ED1-137736E0498F}" sibTransId="{46E4185D-651B-42E0-8BB1-5082A8E7FF5D}"/>
    <dgm:cxn modelId="{57B9DAC1-98E3-42B5-81EA-A4EEA88EC9C9}" type="presOf" srcId="{E52DF064-59DF-43BE-8B2F-99D65FC7742F}" destId="{842EE6B0-2EAE-4790-97DF-EDE703B29F85}" srcOrd="0" destOrd="0" presId="urn:microsoft.com/office/officeart/2005/8/layout/default"/>
    <dgm:cxn modelId="{46B45720-657D-4461-B974-C006FDF2439A}" type="presOf" srcId="{9346DA64-E64D-4B76-8FB0-DC2B69D701EE}" destId="{081F4AB3-2ABA-44C5-83C8-B2CD7163D44F}" srcOrd="0" destOrd="0" presId="urn:microsoft.com/office/officeart/2005/8/layout/default"/>
    <dgm:cxn modelId="{F2CBDF81-A2DC-4176-B0C0-D3047C099BB7}" srcId="{BDF67AA6-8207-4C80-8549-4A2E4CB5D6C6}" destId="{01672D1A-8739-4A2F-B6BB-D05C3AB0AE9A}" srcOrd="6" destOrd="0" parTransId="{AD886BF1-6CF3-49DF-8BDC-7477099B2038}" sibTransId="{01FAA374-7909-4B85-9433-F92AB51F4B51}"/>
    <dgm:cxn modelId="{619EDB02-07C2-4AE1-BA31-9DD00385F2B3}" srcId="{BDF67AA6-8207-4C80-8549-4A2E4CB5D6C6}" destId="{E52DF064-59DF-43BE-8B2F-99D65FC7742F}" srcOrd="0" destOrd="0" parTransId="{4DC5BF5E-EFF9-461F-825C-71ABF70427CC}" sibTransId="{3CDE7157-0098-46C6-BEEF-80DEFA36B1ED}"/>
    <dgm:cxn modelId="{0D601C0E-55E8-4EC4-8C4A-AD5B1F1893D2}" srcId="{BDF67AA6-8207-4C80-8549-4A2E4CB5D6C6}" destId="{5309555E-BC55-46FD-9E4D-23151BE14DAD}" srcOrd="3" destOrd="0" parTransId="{9E0EC0FF-28A4-4C07-91F9-0FC6ABA8C180}" sibTransId="{FD2CB3FE-1D6D-493B-997D-905D7ECFF071}"/>
    <dgm:cxn modelId="{329E6B5B-F747-44C0-8034-CAA6B13A681A}" type="presOf" srcId="{516BCB9F-34C2-4C27-8291-D2CDE0BBB0B3}" destId="{3C94356E-7C36-4637-9333-46E1476DFF1C}" srcOrd="0" destOrd="0" presId="urn:microsoft.com/office/officeart/2005/8/layout/default"/>
    <dgm:cxn modelId="{F1B191F4-9EC5-4D47-86C2-75656B9F4B4D}" srcId="{BDF67AA6-8207-4C80-8549-4A2E4CB5D6C6}" destId="{8A62F6CE-FE70-42D8-A05C-7B930A95E68D}" srcOrd="5" destOrd="0" parTransId="{A0BD84BF-2F8D-4834-827F-55F1EA56BDDD}" sibTransId="{7C16D39A-2393-497A-805D-1E2427D03DC1}"/>
    <dgm:cxn modelId="{BD0E668B-CD43-4C90-BCC8-81C945A59744}" type="presOf" srcId="{BDF67AA6-8207-4C80-8549-4A2E4CB5D6C6}" destId="{8ACE2261-448D-48F7-8C66-2ACB81D78022}" srcOrd="0" destOrd="0" presId="urn:microsoft.com/office/officeart/2005/8/layout/default"/>
    <dgm:cxn modelId="{4C2CF88D-A783-49AA-BE28-47937D95E6A7}" type="presOf" srcId="{8A62F6CE-FE70-42D8-A05C-7B930A95E68D}" destId="{532C311D-DD3E-4CBE-9890-C437595EDE87}" srcOrd="0" destOrd="0" presId="urn:microsoft.com/office/officeart/2005/8/layout/default"/>
    <dgm:cxn modelId="{6DD91E8A-EFCD-4582-A491-FE1457FDF707}" srcId="{BDF67AA6-8207-4C80-8549-4A2E4CB5D6C6}" destId="{D66BB0E0-1367-4EED-A1A2-EA900681D754}" srcOrd="7" destOrd="0" parTransId="{FA3238F6-8828-4830-B670-E20F7A2FF781}" sibTransId="{021A5374-8B71-41BA-9B8A-CB5FB96FF9B9}"/>
    <dgm:cxn modelId="{CD3AE965-9E75-4777-A5BA-701A469EBA96}" type="presOf" srcId="{D66BB0E0-1367-4EED-A1A2-EA900681D754}" destId="{68B0BF55-6761-477A-95DC-37970ECC6E72}" srcOrd="0" destOrd="0" presId="urn:microsoft.com/office/officeart/2005/8/layout/default"/>
    <dgm:cxn modelId="{1CCB8B9B-946A-4DD1-8A73-E00BAAF0B3ED}" type="presOf" srcId="{4005A8B8-B97B-4157-985F-E1BA4519B7FA}" destId="{7915CB9A-FA71-4AEA-A033-E73C203F9200}" srcOrd="0" destOrd="0" presId="urn:microsoft.com/office/officeart/2005/8/layout/default"/>
    <dgm:cxn modelId="{0272D291-A511-482C-B17A-60CBC039EC7F}" type="presOf" srcId="{5309555E-BC55-46FD-9E4D-23151BE14DAD}" destId="{878B5258-1AF8-4BD0-9548-75DE27F136AF}" srcOrd="0" destOrd="0" presId="urn:microsoft.com/office/officeart/2005/8/layout/default"/>
    <dgm:cxn modelId="{C4EC33A0-1F49-4155-A5EA-061F5BB1F6D5}" type="presOf" srcId="{01672D1A-8739-4A2F-B6BB-D05C3AB0AE9A}" destId="{24A6256C-D505-46A6-83CA-D9E7BC3CB01C}" srcOrd="0" destOrd="0" presId="urn:microsoft.com/office/officeart/2005/8/layout/default"/>
    <dgm:cxn modelId="{F011D29F-897F-4538-9185-F822B76EADEE}" srcId="{BDF67AA6-8207-4C80-8549-4A2E4CB5D6C6}" destId="{516BCB9F-34C2-4C27-8291-D2CDE0BBB0B3}" srcOrd="1" destOrd="0" parTransId="{6F269F40-125E-41E7-85A8-697F49F1E557}" sibTransId="{94CCE888-A676-43F0-B5DB-90CF93CADC76}"/>
    <dgm:cxn modelId="{B36F39CA-BFF3-4F5A-8369-F705A83B9422}" type="presParOf" srcId="{8ACE2261-448D-48F7-8C66-2ACB81D78022}" destId="{842EE6B0-2EAE-4790-97DF-EDE703B29F85}" srcOrd="0" destOrd="0" presId="urn:microsoft.com/office/officeart/2005/8/layout/default"/>
    <dgm:cxn modelId="{7A01464B-8F56-4D17-ABD6-2F556E47CFB5}" type="presParOf" srcId="{8ACE2261-448D-48F7-8C66-2ACB81D78022}" destId="{7238B14E-6097-4E05-B467-DF308379C169}" srcOrd="1" destOrd="0" presId="urn:microsoft.com/office/officeart/2005/8/layout/default"/>
    <dgm:cxn modelId="{5332BE74-13D2-48FF-A380-A46BBE706723}" type="presParOf" srcId="{8ACE2261-448D-48F7-8C66-2ACB81D78022}" destId="{3C94356E-7C36-4637-9333-46E1476DFF1C}" srcOrd="2" destOrd="0" presId="urn:microsoft.com/office/officeart/2005/8/layout/default"/>
    <dgm:cxn modelId="{AD02ECC3-4771-4DA0-AD6C-783EA340CD78}" type="presParOf" srcId="{8ACE2261-448D-48F7-8C66-2ACB81D78022}" destId="{1DAE3747-04CB-44AB-9161-7CB9AE35CA5B}" srcOrd="3" destOrd="0" presId="urn:microsoft.com/office/officeart/2005/8/layout/default"/>
    <dgm:cxn modelId="{17080B52-DAFA-4648-A461-762046B91D00}" type="presParOf" srcId="{8ACE2261-448D-48F7-8C66-2ACB81D78022}" destId="{7915CB9A-FA71-4AEA-A033-E73C203F9200}" srcOrd="4" destOrd="0" presId="urn:microsoft.com/office/officeart/2005/8/layout/default"/>
    <dgm:cxn modelId="{4D0A2598-7F4B-4BB7-A295-3BCE199E3A3A}" type="presParOf" srcId="{8ACE2261-448D-48F7-8C66-2ACB81D78022}" destId="{3C850754-3714-4EF9-AB2A-1FDCCD8D6B30}" srcOrd="5" destOrd="0" presId="urn:microsoft.com/office/officeart/2005/8/layout/default"/>
    <dgm:cxn modelId="{11BE8E64-7103-4300-8AD6-525A9FACA850}" type="presParOf" srcId="{8ACE2261-448D-48F7-8C66-2ACB81D78022}" destId="{878B5258-1AF8-4BD0-9548-75DE27F136AF}" srcOrd="6" destOrd="0" presId="urn:microsoft.com/office/officeart/2005/8/layout/default"/>
    <dgm:cxn modelId="{D6586E8E-AE3D-4E96-960C-15F14D749208}" type="presParOf" srcId="{8ACE2261-448D-48F7-8C66-2ACB81D78022}" destId="{E153D97C-2A2D-45A7-A839-A89FD5289814}" srcOrd="7" destOrd="0" presId="urn:microsoft.com/office/officeart/2005/8/layout/default"/>
    <dgm:cxn modelId="{3DAB6DF3-804C-4459-840C-DC8914FFA760}" type="presParOf" srcId="{8ACE2261-448D-48F7-8C66-2ACB81D78022}" destId="{081F4AB3-2ABA-44C5-83C8-B2CD7163D44F}" srcOrd="8" destOrd="0" presId="urn:microsoft.com/office/officeart/2005/8/layout/default"/>
    <dgm:cxn modelId="{E01D0105-CA04-458E-ACF0-1E936E83884F}" type="presParOf" srcId="{8ACE2261-448D-48F7-8C66-2ACB81D78022}" destId="{107AB8C0-E542-4744-93EC-1726EB1818CC}" srcOrd="9" destOrd="0" presId="urn:microsoft.com/office/officeart/2005/8/layout/default"/>
    <dgm:cxn modelId="{DCF17493-9E90-48A1-A6DE-C7B9C7DBA870}" type="presParOf" srcId="{8ACE2261-448D-48F7-8C66-2ACB81D78022}" destId="{532C311D-DD3E-4CBE-9890-C437595EDE87}" srcOrd="10" destOrd="0" presId="urn:microsoft.com/office/officeart/2005/8/layout/default"/>
    <dgm:cxn modelId="{DE4D0C36-9642-4B83-9173-C715E7A8DE6D}" type="presParOf" srcId="{8ACE2261-448D-48F7-8C66-2ACB81D78022}" destId="{1A4AF53F-57A1-46C5-BC4F-C221D7AA906D}" srcOrd="11" destOrd="0" presId="urn:microsoft.com/office/officeart/2005/8/layout/default"/>
    <dgm:cxn modelId="{C9BBDFC0-A926-4B98-809E-48FEBC8B406D}" type="presParOf" srcId="{8ACE2261-448D-48F7-8C66-2ACB81D78022}" destId="{24A6256C-D505-46A6-83CA-D9E7BC3CB01C}" srcOrd="12" destOrd="0" presId="urn:microsoft.com/office/officeart/2005/8/layout/default"/>
    <dgm:cxn modelId="{F9B24F55-0CDE-4A8F-875F-0AEF8EBC115E}" type="presParOf" srcId="{8ACE2261-448D-48F7-8C66-2ACB81D78022}" destId="{71DC0957-FE8C-46AF-BEFC-222514647C68}" srcOrd="13" destOrd="0" presId="urn:microsoft.com/office/officeart/2005/8/layout/default"/>
    <dgm:cxn modelId="{D866A44B-7863-45B4-9C63-5D875036E286}" type="presParOf" srcId="{8ACE2261-448D-48F7-8C66-2ACB81D78022}" destId="{68B0BF55-6761-477A-95DC-37970ECC6E72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231A04D-557C-4432-A10A-12AA18D25C30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526173D-DDBF-422B-B811-D5A51D05E8DE}">
      <dgm:prSet phldrT="[Text]"/>
      <dgm:spPr/>
      <dgm:t>
        <a:bodyPr/>
        <a:lstStyle/>
        <a:p>
          <a:r>
            <a:rPr lang="en-GB" dirty="0" smtClean="0"/>
            <a:t>Is the data based on estimates?</a:t>
          </a:r>
          <a:endParaRPr lang="en-GB" dirty="0"/>
        </a:p>
      </dgm:t>
    </dgm:pt>
    <dgm:pt modelId="{BAB64A71-9313-4880-A439-64014E5D7A2D}" type="parTrans" cxnId="{C6C1C74D-3521-47B2-AB0B-97BD732B5E14}">
      <dgm:prSet/>
      <dgm:spPr/>
      <dgm:t>
        <a:bodyPr/>
        <a:lstStyle/>
        <a:p>
          <a:endParaRPr lang="en-GB"/>
        </a:p>
      </dgm:t>
    </dgm:pt>
    <dgm:pt modelId="{1E47810D-F66A-4551-816B-5798B5CCDE33}" type="sibTrans" cxnId="{C6C1C74D-3521-47B2-AB0B-97BD732B5E14}">
      <dgm:prSet/>
      <dgm:spPr/>
      <dgm:t>
        <a:bodyPr/>
        <a:lstStyle/>
        <a:p>
          <a:endParaRPr lang="en-GB"/>
        </a:p>
      </dgm:t>
    </dgm:pt>
    <dgm:pt modelId="{1FA38245-0B46-4B53-90C5-CFB05FDC105D}">
      <dgm:prSet phldrT="[Text]"/>
      <dgm:spPr/>
      <dgm:t>
        <a:bodyPr/>
        <a:lstStyle/>
        <a:p>
          <a:r>
            <a:rPr lang="en-GB" dirty="0" smtClean="0"/>
            <a:t>Is the data likely to change?</a:t>
          </a:r>
          <a:endParaRPr lang="en-GB" dirty="0"/>
        </a:p>
      </dgm:t>
    </dgm:pt>
    <dgm:pt modelId="{34220B08-BA4F-49A3-AF4B-5F09378B0E5F}" type="parTrans" cxnId="{6409EA8F-D9AB-4713-AD36-D625C62995E8}">
      <dgm:prSet/>
      <dgm:spPr/>
      <dgm:t>
        <a:bodyPr/>
        <a:lstStyle/>
        <a:p>
          <a:endParaRPr lang="en-GB"/>
        </a:p>
      </dgm:t>
    </dgm:pt>
    <dgm:pt modelId="{A87EBEA9-FAAC-47B0-8935-515B057B6027}" type="sibTrans" cxnId="{6409EA8F-D9AB-4713-AD36-D625C62995E8}">
      <dgm:prSet/>
      <dgm:spPr/>
      <dgm:t>
        <a:bodyPr/>
        <a:lstStyle/>
        <a:p>
          <a:endParaRPr lang="en-GB"/>
        </a:p>
      </dgm:t>
    </dgm:pt>
    <dgm:pt modelId="{82AF4FF8-105F-4D6E-80D9-9C7111AEE8BD}">
      <dgm:prSet phldrT="[Text]"/>
      <dgm:spPr/>
      <dgm:t>
        <a:bodyPr/>
        <a:lstStyle/>
        <a:p>
          <a:r>
            <a:rPr lang="en-GB" dirty="0" smtClean="0"/>
            <a:t>Is the data still up to date?</a:t>
          </a:r>
          <a:endParaRPr lang="en-GB" dirty="0"/>
        </a:p>
      </dgm:t>
    </dgm:pt>
    <dgm:pt modelId="{1AB56918-2AB1-4CCE-A0FF-FCD08827C581}" type="parTrans" cxnId="{3029EEB1-EA68-4151-BFE4-A2836E22EFAE}">
      <dgm:prSet/>
      <dgm:spPr/>
      <dgm:t>
        <a:bodyPr/>
        <a:lstStyle/>
        <a:p>
          <a:endParaRPr lang="en-GB"/>
        </a:p>
      </dgm:t>
    </dgm:pt>
    <dgm:pt modelId="{826C18E2-16F8-4896-8A7E-DCBA4C4BB46C}" type="sibTrans" cxnId="{3029EEB1-EA68-4151-BFE4-A2836E22EFAE}">
      <dgm:prSet/>
      <dgm:spPr/>
      <dgm:t>
        <a:bodyPr/>
        <a:lstStyle/>
        <a:p>
          <a:endParaRPr lang="en-GB"/>
        </a:p>
      </dgm:t>
    </dgm:pt>
    <dgm:pt modelId="{E90FBC3F-BDE7-49B4-8DFB-58BA6D3D5419}">
      <dgm:prSet phldrT="[Text]"/>
      <dgm:spPr/>
      <dgm:t>
        <a:bodyPr/>
        <a:lstStyle/>
        <a:p>
          <a:r>
            <a:rPr lang="en-GB" dirty="0" smtClean="0"/>
            <a:t>What was actually measured?</a:t>
          </a:r>
          <a:endParaRPr lang="en-GB" dirty="0"/>
        </a:p>
      </dgm:t>
    </dgm:pt>
    <dgm:pt modelId="{42F59774-199C-4594-AF9F-D4ED5C81193C}" type="parTrans" cxnId="{B7CBEE54-5646-4D7F-B8DB-F87002D31104}">
      <dgm:prSet/>
      <dgm:spPr/>
      <dgm:t>
        <a:bodyPr/>
        <a:lstStyle/>
        <a:p>
          <a:endParaRPr lang="en-GB"/>
        </a:p>
      </dgm:t>
    </dgm:pt>
    <dgm:pt modelId="{48945997-372B-4882-8813-CEB1A0D42F66}" type="sibTrans" cxnId="{B7CBEE54-5646-4D7F-B8DB-F87002D31104}">
      <dgm:prSet/>
      <dgm:spPr/>
      <dgm:t>
        <a:bodyPr/>
        <a:lstStyle/>
        <a:p>
          <a:endParaRPr lang="en-GB"/>
        </a:p>
      </dgm:t>
    </dgm:pt>
    <dgm:pt modelId="{58253BD8-9237-4D89-AEB4-EEE5C8FF80D4}">
      <dgm:prSet phldrT="[Text]"/>
      <dgm:spPr/>
      <dgm:t>
        <a:bodyPr/>
        <a:lstStyle/>
        <a:p>
          <a:r>
            <a:rPr lang="en-GB" dirty="0" smtClean="0"/>
            <a:t>What kind of sample was used?</a:t>
          </a:r>
          <a:endParaRPr lang="en-GB" dirty="0"/>
        </a:p>
      </dgm:t>
    </dgm:pt>
    <dgm:pt modelId="{9E4F1C45-EB51-4385-AB45-6BD04E182BCB}" type="parTrans" cxnId="{69953BDC-67BB-4153-B050-B9F988756517}">
      <dgm:prSet/>
      <dgm:spPr/>
      <dgm:t>
        <a:bodyPr/>
        <a:lstStyle/>
        <a:p>
          <a:endParaRPr lang="en-GB"/>
        </a:p>
      </dgm:t>
    </dgm:pt>
    <dgm:pt modelId="{D604DDF4-EC19-4F9B-AA6A-603FD6D34DCE}" type="sibTrans" cxnId="{69953BDC-67BB-4153-B050-B9F988756517}">
      <dgm:prSet/>
      <dgm:spPr/>
      <dgm:t>
        <a:bodyPr/>
        <a:lstStyle/>
        <a:p>
          <a:endParaRPr lang="en-GB"/>
        </a:p>
      </dgm:t>
    </dgm:pt>
    <dgm:pt modelId="{FEE22A27-274E-4FAC-85AA-D9AF2C8706B0}">
      <dgm:prSet phldrT="[Text]"/>
      <dgm:spPr/>
      <dgm:t>
        <a:bodyPr/>
        <a:lstStyle/>
        <a:p>
          <a:r>
            <a:rPr lang="en-GB" dirty="0" smtClean="0"/>
            <a:t>What kind of “averaging” was used?</a:t>
          </a:r>
          <a:endParaRPr lang="en-GB" dirty="0"/>
        </a:p>
      </dgm:t>
    </dgm:pt>
    <dgm:pt modelId="{38E7EF57-14EB-4B89-914F-D649F2D82FF6}" type="parTrans" cxnId="{C667F287-D975-4488-B4BE-24A662FD9D22}">
      <dgm:prSet/>
      <dgm:spPr/>
      <dgm:t>
        <a:bodyPr/>
        <a:lstStyle/>
        <a:p>
          <a:endParaRPr lang="en-GB"/>
        </a:p>
      </dgm:t>
    </dgm:pt>
    <dgm:pt modelId="{6478F7E6-E084-42BC-8EE6-F384E41B6FD6}" type="sibTrans" cxnId="{C667F287-D975-4488-B4BE-24A662FD9D22}">
      <dgm:prSet/>
      <dgm:spPr/>
      <dgm:t>
        <a:bodyPr/>
        <a:lstStyle/>
        <a:p>
          <a:endParaRPr lang="en-GB"/>
        </a:p>
      </dgm:t>
    </dgm:pt>
    <dgm:pt modelId="{8B4B55AA-83A1-4296-BAE4-4F6CD80AC4F1}" type="pres">
      <dgm:prSet presAssocID="{9231A04D-557C-4432-A10A-12AA18D25C30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108FDFCA-578E-4DB2-B856-E1E2CF60B31E}" type="pres">
      <dgm:prSet presAssocID="{B526173D-DDBF-422B-B811-D5A51D05E8DE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C73119F-F35D-4B0A-A81A-93884A48FB6F}" type="pres">
      <dgm:prSet presAssocID="{1E47810D-F66A-4551-816B-5798B5CCDE33}" presName="sibTrans" presStyleCnt="0"/>
      <dgm:spPr/>
    </dgm:pt>
    <dgm:pt modelId="{CA13F71D-017E-470D-A259-2C56CE87FECB}" type="pres">
      <dgm:prSet presAssocID="{1FA38245-0B46-4B53-90C5-CFB05FDC105D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CE30B1A-638E-4AF2-8F43-696E3DF9BCF1}" type="pres">
      <dgm:prSet presAssocID="{A87EBEA9-FAAC-47B0-8935-515B057B6027}" presName="sibTrans" presStyleCnt="0"/>
      <dgm:spPr/>
    </dgm:pt>
    <dgm:pt modelId="{986EB1F0-3FA5-47EB-AA3E-62E0E95D0706}" type="pres">
      <dgm:prSet presAssocID="{82AF4FF8-105F-4D6E-80D9-9C7111AEE8BD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815214A-A8AE-40A6-88CB-817F8DEC95CE}" type="pres">
      <dgm:prSet presAssocID="{826C18E2-16F8-4896-8A7E-DCBA4C4BB46C}" presName="sibTrans" presStyleCnt="0"/>
      <dgm:spPr/>
    </dgm:pt>
    <dgm:pt modelId="{F2E3DBB5-7A32-4163-A52F-5551214D9CD8}" type="pres">
      <dgm:prSet presAssocID="{E90FBC3F-BDE7-49B4-8DFB-58BA6D3D5419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CDCD802-941A-4AC0-BB2A-EE87BFBEBA8A}" type="pres">
      <dgm:prSet presAssocID="{48945997-372B-4882-8813-CEB1A0D42F66}" presName="sibTrans" presStyleCnt="0"/>
      <dgm:spPr/>
    </dgm:pt>
    <dgm:pt modelId="{089A63C4-BA39-4607-8C77-728F92862B5D}" type="pres">
      <dgm:prSet presAssocID="{58253BD8-9237-4D89-AEB4-EEE5C8FF80D4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D36DD6E-13AE-4269-BE48-7BC74FEC99CA}" type="pres">
      <dgm:prSet presAssocID="{D604DDF4-EC19-4F9B-AA6A-603FD6D34DCE}" presName="sibTrans" presStyleCnt="0"/>
      <dgm:spPr/>
    </dgm:pt>
    <dgm:pt modelId="{8BDD9B02-BA55-4877-B91E-15320B25FAD9}" type="pres">
      <dgm:prSet presAssocID="{FEE22A27-274E-4FAC-85AA-D9AF2C8706B0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E67FF9F7-793B-4347-AD3B-51B0F47A330F}" type="presOf" srcId="{1FA38245-0B46-4B53-90C5-CFB05FDC105D}" destId="{CA13F71D-017E-470D-A259-2C56CE87FECB}" srcOrd="0" destOrd="0" presId="urn:microsoft.com/office/officeart/2005/8/layout/default"/>
    <dgm:cxn modelId="{F6176A78-4755-4ACE-8BC0-FFDEDF470971}" type="presOf" srcId="{B526173D-DDBF-422B-B811-D5A51D05E8DE}" destId="{108FDFCA-578E-4DB2-B856-E1E2CF60B31E}" srcOrd="0" destOrd="0" presId="urn:microsoft.com/office/officeart/2005/8/layout/default"/>
    <dgm:cxn modelId="{C667F287-D975-4488-B4BE-24A662FD9D22}" srcId="{9231A04D-557C-4432-A10A-12AA18D25C30}" destId="{FEE22A27-274E-4FAC-85AA-D9AF2C8706B0}" srcOrd="5" destOrd="0" parTransId="{38E7EF57-14EB-4B89-914F-D649F2D82FF6}" sibTransId="{6478F7E6-E084-42BC-8EE6-F384E41B6FD6}"/>
    <dgm:cxn modelId="{C6C1C74D-3521-47B2-AB0B-97BD732B5E14}" srcId="{9231A04D-557C-4432-A10A-12AA18D25C30}" destId="{B526173D-DDBF-422B-B811-D5A51D05E8DE}" srcOrd="0" destOrd="0" parTransId="{BAB64A71-9313-4880-A439-64014E5D7A2D}" sibTransId="{1E47810D-F66A-4551-816B-5798B5CCDE33}"/>
    <dgm:cxn modelId="{C8AED81F-75A7-429D-BD44-1BCC876DFBD5}" type="presOf" srcId="{58253BD8-9237-4D89-AEB4-EEE5C8FF80D4}" destId="{089A63C4-BA39-4607-8C77-728F92862B5D}" srcOrd="0" destOrd="0" presId="urn:microsoft.com/office/officeart/2005/8/layout/default"/>
    <dgm:cxn modelId="{6409EA8F-D9AB-4713-AD36-D625C62995E8}" srcId="{9231A04D-557C-4432-A10A-12AA18D25C30}" destId="{1FA38245-0B46-4B53-90C5-CFB05FDC105D}" srcOrd="1" destOrd="0" parTransId="{34220B08-BA4F-49A3-AF4B-5F09378B0E5F}" sibTransId="{A87EBEA9-FAAC-47B0-8935-515B057B6027}"/>
    <dgm:cxn modelId="{69953BDC-67BB-4153-B050-B9F988756517}" srcId="{9231A04D-557C-4432-A10A-12AA18D25C30}" destId="{58253BD8-9237-4D89-AEB4-EEE5C8FF80D4}" srcOrd="4" destOrd="0" parTransId="{9E4F1C45-EB51-4385-AB45-6BD04E182BCB}" sibTransId="{D604DDF4-EC19-4F9B-AA6A-603FD6D34DCE}"/>
    <dgm:cxn modelId="{980B58D9-54B7-44F7-920B-44588E8DCF0D}" type="presOf" srcId="{E90FBC3F-BDE7-49B4-8DFB-58BA6D3D5419}" destId="{F2E3DBB5-7A32-4163-A52F-5551214D9CD8}" srcOrd="0" destOrd="0" presId="urn:microsoft.com/office/officeart/2005/8/layout/default"/>
    <dgm:cxn modelId="{213963DD-019C-408C-B168-BB2C7D8A9EF3}" type="presOf" srcId="{82AF4FF8-105F-4D6E-80D9-9C7111AEE8BD}" destId="{986EB1F0-3FA5-47EB-AA3E-62E0E95D0706}" srcOrd="0" destOrd="0" presId="urn:microsoft.com/office/officeart/2005/8/layout/default"/>
    <dgm:cxn modelId="{B7CBEE54-5646-4D7F-B8DB-F87002D31104}" srcId="{9231A04D-557C-4432-A10A-12AA18D25C30}" destId="{E90FBC3F-BDE7-49B4-8DFB-58BA6D3D5419}" srcOrd="3" destOrd="0" parTransId="{42F59774-199C-4594-AF9F-D4ED5C81193C}" sibTransId="{48945997-372B-4882-8813-CEB1A0D42F66}"/>
    <dgm:cxn modelId="{6C1679BD-ED28-434C-A2F4-E1D69B18F829}" type="presOf" srcId="{FEE22A27-274E-4FAC-85AA-D9AF2C8706B0}" destId="{8BDD9B02-BA55-4877-B91E-15320B25FAD9}" srcOrd="0" destOrd="0" presId="urn:microsoft.com/office/officeart/2005/8/layout/default"/>
    <dgm:cxn modelId="{65C0E715-81F0-4550-AB34-57893625930B}" type="presOf" srcId="{9231A04D-557C-4432-A10A-12AA18D25C30}" destId="{8B4B55AA-83A1-4296-BAE4-4F6CD80AC4F1}" srcOrd="0" destOrd="0" presId="urn:microsoft.com/office/officeart/2005/8/layout/default"/>
    <dgm:cxn modelId="{3029EEB1-EA68-4151-BFE4-A2836E22EFAE}" srcId="{9231A04D-557C-4432-A10A-12AA18D25C30}" destId="{82AF4FF8-105F-4D6E-80D9-9C7111AEE8BD}" srcOrd="2" destOrd="0" parTransId="{1AB56918-2AB1-4CCE-A0FF-FCD08827C581}" sibTransId="{826C18E2-16F8-4896-8A7E-DCBA4C4BB46C}"/>
    <dgm:cxn modelId="{60C4621D-7D1C-497B-8603-7AF7A13568B6}" type="presParOf" srcId="{8B4B55AA-83A1-4296-BAE4-4F6CD80AC4F1}" destId="{108FDFCA-578E-4DB2-B856-E1E2CF60B31E}" srcOrd="0" destOrd="0" presId="urn:microsoft.com/office/officeart/2005/8/layout/default"/>
    <dgm:cxn modelId="{9B223AAF-AA6D-49A8-98A6-659E99246DA4}" type="presParOf" srcId="{8B4B55AA-83A1-4296-BAE4-4F6CD80AC4F1}" destId="{7C73119F-F35D-4B0A-A81A-93884A48FB6F}" srcOrd="1" destOrd="0" presId="urn:microsoft.com/office/officeart/2005/8/layout/default"/>
    <dgm:cxn modelId="{6480BED3-CF22-4008-BF43-CD5E68F921C6}" type="presParOf" srcId="{8B4B55AA-83A1-4296-BAE4-4F6CD80AC4F1}" destId="{CA13F71D-017E-470D-A259-2C56CE87FECB}" srcOrd="2" destOrd="0" presId="urn:microsoft.com/office/officeart/2005/8/layout/default"/>
    <dgm:cxn modelId="{9C5BB4CF-C2F5-4D2D-92B7-3CEBFD1CFB66}" type="presParOf" srcId="{8B4B55AA-83A1-4296-BAE4-4F6CD80AC4F1}" destId="{9CE30B1A-638E-4AF2-8F43-696E3DF9BCF1}" srcOrd="3" destOrd="0" presId="urn:microsoft.com/office/officeart/2005/8/layout/default"/>
    <dgm:cxn modelId="{4B7DE6A3-CE54-4E47-A4DE-BB87D664DE2C}" type="presParOf" srcId="{8B4B55AA-83A1-4296-BAE4-4F6CD80AC4F1}" destId="{986EB1F0-3FA5-47EB-AA3E-62E0E95D0706}" srcOrd="4" destOrd="0" presId="urn:microsoft.com/office/officeart/2005/8/layout/default"/>
    <dgm:cxn modelId="{F2E9977C-E7FC-4BA0-9B7B-1415C968A660}" type="presParOf" srcId="{8B4B55AA-83A1-4296-BAE4-4F6CD80AC4F1}" destId="{9815214A-A8AE-40A6-88CB-817F8DEC95CE}" srcOrd="5" destOrd="0" presId="urn:microsoft.com/office/officeart/2005/8/layout/default"/>
    <dgm:cxn modelId="{6B94D6B5-6015-4B18-8962-E495B5289B3A}" type="presParOf" srcId="{8B4B55AA-83A1-4296-BAE4-4F6CD80AC4F1}" destId="{F2E3DBB5-7A32-4163-A52F-5551214D9CD8}" srcOrd="6" destOrd="0" presId="urn:microsoft.com/office/officeart/2005/8/layout/default"/>
    <dgm:cxn modelId="{495C72C2-F3DA-4D50-ABD4-2F7DAA17F4AC}" type="presParOf" srcId="{8B4B55AA-83A1-4296-BAE4-4F6CD80AC4F1}" destId="{2CDCD802-941A-4AC0-BB2A-EE87BFBEBA8A}" srcOrd="7" destOrd="0" presId="urn:microsoft.com/office/officeart/2005/8/layout/default"/>
    <dgm:cxn modelId="{71D7F4DC-2AA0-4C51-9A15-6AB77989C1B7}" type="presParOf" srcId="{8B4B55AA-83A1-4296-BAE4-4F6CD80AC4F1}" destId="{089A63C4-BA39-4607-8C77-728F92862B5D}" srcOrd="8" destOrd="0" presId="urn:microsoft.com/office/officeart/2005/8/layout/default"/>
    <dgm:cxn modelId="{C24101D4-C860-48DC-9AAD-255F5CFB676C}" type="presParOf" srcId="{8B4B55AA-83A1-4296-BAE4-4F6CD80AC4F1}" destId="{5D36DD6E-13AE-4269-BE48-7BC74FEC99CA}" srcOrd="9" destOrd="0" presId="urn:microsoft.com/office/officeart/2005/8/layout/default"/>
    <dgm:cxn modelId="{D2C526C8-3993-4A9E-AFDD-3A257DD3B53E}" type="presParOf" srcId="{8B4B55AA-83A1-4296-BAE4-4F6CD80AC4F1}" destId="{8BDD9B02-BA55-4877-B91E-15320B25FAD9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AE28C5C-086F-498C-80F0-E07CD47B9879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6207759-8BED-4443-A3EC-3A6951E4491B}">
      <dgm:prSet phldrT="[Text]"/>
      <dgm:spPr/>
      <dgm:t>
        <a:bodyPr/>
        <a:lstStyle/>
        <a:p>
          <a:r>
            <a:rPr lang="en-GB" dirty="0" smtClean="0"/>
            <a:t>The Mean</a:t>
          </a:r>
        </a:p>
      </dgm:t>
    </dgm:pt>
    <dgm:pt modelId="{E0D79267-F504-4C55-B22C-64A6CD26C595}" type="parTrans" cxnId="{A75ED5FF-9705-4F54-B8EC-64DCAA2B53F4}">
      <dgm:prSet/>
      <dgm:spPr/>
      <dgm:t>
        <a:bodyPr/>
        <a:lstStyle/>
        <a:p>
          <a:endParaRPr lang="en-GB"/>
        </a:p>
      </dgm:t>
    </dgm:pt>
    <dgm:pt modelId="{A914E469-4D68-4329-A43A-566360A0A1D9}" type="sibTrans" cxnId="{A75ED5FF-9705-4F54-B8EC-64DCAA2B53F4}">
      <dgm:prSet/>
      <dgm:spPr/>
      <dgm:t>
        <a:bodyPr/>
        <a:lstStyle/>
        <a:p>
          <a:endParaRPr lang="en-GB"/>
        </a:p>
      </dgm:t>
    </dgm:pt>
    <dgm:pt modelId="{BA3B51B6-0543-43C4-B761-7EC43AE06E5D}">
      <dgm:prSet phldrT="[Text]"/>
      <dgm:spPr/>
      <dgm:t>
        <a:bodyPr/>
        <a:lstStyle/>
        <a:p>
          <a:r>
            <a:rPr lang="en-GB" dirty="0" smtClean="0"/>
            <a:t>A calculated "central" value of a set of numbers. </a:t>
          </a:r>
          <a:endParaRPr lang="en-GB" dirty="0"/>
        </a:p>
      </dgm:t>
    </dgm:pt>
    <dgm:pt modelId="{B21AAFA1-F16C-4F60-9C9D-D43ACBAEAB49}" type="parTrans" cxnId="{BADB9E97-2984-490C-8DFA-A0CDC2334E50}">
      <dgm:prSet/>
      <dgm:spPr/>
      <dgm:t>
        <a:bodyPr/>
        <a:lstStyle/>
        <a:p>
          <a:endParaRPr lang="en-GB"/>
        </a:p>
      </dgm:t>
    </dgm:pt>
    <dgm:pt modelId="{971B3C35-6FAB-4DE7-8E3D-227F63290828}" type="sibTrans" cxnId="{BADB9E97-2984-490C-8DFA-A0CDC2334E50}">
      <dgm:prSet/>
      <dgm:spPr/>
      <dgm:t>
        <a:bodyPr/>
        <a:lstStyle/>
        <a:p>
          <a:endParaRPr lang="en-GB"/>
        </a:p>
      </dgm:t>
    </dgm:pt>
    <dgm:pt modelId="{3FF83EA0-C85F-4109-91DE-D2AEBED57D0C}">
      <dgm:prSet phldrT="[Text]"/>
      <dgm:spPr/>
      <dgm:t>
        <a:bodyPr/>
        <a:lstStyle/>
        <a:p>
          <a:r>
            <a:rPr lang="en-GB" dirty="0" smtClean="0"/>
            <a:t>The Mode</a:t>
          </a:r>
          <a:endParaRPr lang="en-GB" dirty="0"/>
        </a:p>
      </dgm:t>
    </dgm:pt>
    <dgm:pt modelId="{7D36CAA5-9834-446F-8C76-99408F372211}" type="parTrans" cxnId="{ACDF2D15-1AAE-4148-BA3F-136087ABF54F}">
      <dgm:prSet/>
      <dgm:spPr/>
      <dgm:t>
        <a:bodyPr/>
        <a:lstStyle/>
        <a:p>
          <a:endParaRPr lang="en-GB"/>
        </a:p>
      </dgm:t>
    </dgm:pt>
    <dgm:pt modelId="{CFCD89EC-82AA-4020-8853-55A27BDA32C6}" type="sibTrans" cxnId="{ACDF2D15-1AAE-4148-BA3F-136087ABF54F}">
      <dgm:prSet/>
      <dgm:spPr/>
      <dgm:t>
        <a:bodyPr/>
        <a:lstStyle/>
        <a:p>
          <a:endParaRPr lang="en-GB"/>
        </a:p>
      </dgm:t>
    </dgm:pt>
    <dgm:pt modelId="{D90430A2-9361-4EEC-96C3-366A573AB1BE}">
      <dgm:prSet phldrT="[Text]"/>
      <dgm:spPr/>
      <dgm:t>
        <a:bodyPr/>
        <a:lstStyle/>
        <a:p>
          <a:r>
            <a:rPr lang="en-GB" dirty="0" smtClean="0"/>
            <a:t>The number that occurs most often within a set of numbers. </a:t>
          </a:r>
          <a:endParaRPr lang="en-GB" dirty="0"/>
        </a:p>
      </dgm:t>
    </dgm:pt>
    <dgm:pt modelId="{5ECB630F-F359-4D75-912B-D8480736BCED}" type="parTrans" cxnId="{881B4462-39FB-470B-982F-B71A2669652A}">
      <dgm:prSet/>
      <dgm:spPr/>
      <dgm:t>
        <a:bodyPr/>
        <a:lstStyle/>
        <a:p>
          <a:endParaRPr lang="en-GB"/>
        </a:p>
      </dgm:t>
    </dgm:pt>
    <dgm:pt modelId="{B9FCD188-7ADA-4FCF-90DC-9B32F613429D}" type="sibTrans" cxnId="{881B4462-39FB-470B-982F-B71A2669652A}">
      <dgm:prSet/>
      <dgm:spPr/>
      <dgm:t>
        <a:bodyPr/>
        <a:lstStyle/>
        <a:p>
          <a:endParaRPr lang="en-GB"/>
        </a:p>
      </dgm:t>
    </dgm:pt>
    <dgm:pt modelId="{DF66D7C9-9447-428D-ADBC-125BAF946F74}">
      <dgm:prSet phldrT="[Text]"/>
      <dgm:spPr/>
      <dgm:t>
        <a:bodyPr/>
        <a:lstStyle/>
        <a:p>
          <a:r>
            <a:rPr lang="en-GB" dirty="0" smtClean="0"/>
            <a:t>The Median</a:t>
          </a:r>
          <a:endParaRPr lang="en-GB" dirty="0"/>
        </a:p>
      </dgm:t>
    </dgm:pt>
    <dgm:pt modelId="{212F5BCB-3B09-4E75-85D9-E1B84C18B00E}" type="parTrans" cxnId="{EE9E3D27-0603-4C06-8B9B-57A8FC1747F5}">
      <dgm:prSet/>
      <dgm:spPr/>
      <dgm:t>
        <a:bodyPr/>
        <a:lstStyle/>
        <a:p>
          <a:endParaRPr lang="en-GB"/>
        </a:p>
      </dgm:t>
    </dgm:pt>
    <dgm:pt modelId="{A4B7B99B-6E1A-455D-91FE-653DF9599162}" type="sibTrans" cxnId="{EE9E3D27-0603-4C06-8B9B-57A8FC1747F5}">
      <dgm:prSet/>
      <dgm:spPr/>
      <dgm:t>
        <a:bodyPr/>
        <a:lstStyle/>
        <a:p>
          <a:endParaRPr lang="en-GB"/>
        </a:p>
      </dgm:t>
    </dgm:pt>
    <dgm:pt modelId="{A9FC9196-DB00-4894-BCE7-0B85E83C165F}">
      <dgm:prSet phldrT="[Text]"/>
      <dgm:spPr/>
      <dgm:t>
        <a:bodyPr/>
        <a:lstStyle/>
        <a:p>
          <a:r>
            <a:rPr lang="en-GB" dirty="0" smtClean="0"/>
            <a:t>The middle number of a sequence of numbers. </a:t>
          </a:r>
          <a:endParaRPr lang="en-GB" dirty="0"/>
        </a:p>
      </dgm:t>
    </dgm:pt>
    <dgm:pt modelId="{60C9B725-089A-46A5-A8A8-26ACB3285551}" type="parTrans" cxnId="{AA67E666-D754-4114-BEFB-ECBDEAD85C86}">
      <dgm:prSet/>
      <dgm:spPr/>
      <dgm:t>
        <a:bodyPr/>
        <a:lstStyle/>
        <a:p>
          <a:endParaRPr lang="en-GB"/>
        </a:p>
      </dgm:t>
    </dgm:pt>
    <dgm:pt modelId="{98460CA9-CC19-4CBF-9054-11BAB1D83AEF}" type="sibTrans" cxnId="{AA67E666-D754-4114-BEFB-ECBDEAD85C86}">
      <dgm:prSet/>
      <dgm:spPr/>
      <dgm:t>
        <a:bodyPr/>
        <a:lstStyle/>
        <a:p>
          <a:endParaRPr lang="en-GB"/>
        </a:p>
      </dgm:t>
    </dgm:pt>
    <dgm:pt modelId="{547D36C4-DD37-419E-BF78-DE27B974D185}" type="pres">
      <dgm:prSet presAssocID="{7AE28C5C-086F-498C-80F0-E07CD47B9879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E212F4D6-1908-4EC7-B6AD-187FD4239086}" type="pres">
      <dgm:prSet presAssocID="{C6207759-8BED-4443-A3EC-3A6951E4491B}" presName="composite" presStyleCnt="0"/>
      <dgm:spPr/>
    </dgm:pt>
    <dgm:pt modelId="{FE4E830A-1EB6-40D0-8D8F-E38DCC4804BC}" type="pres">
      <dgm:prSet presAssocID="{C6207759-8BED-4443-A3EC-3A6951E4491B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C9A7563-08DB-44E4-829C-476E2DA4E678}" type="pres">
      <dgm:prSet presAssocID="{C6207759-8BED-4443-A3EC-3A6951E4491B}" presName="desTx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44FE76F-3E3E-4AEF-8E5E-6C3E35F2063E}" type="pres">
      <dgm:prSet presAssocID="{A914E469-4D68-4329-A43A-566360A0A1D9}" presName="space" presStyleCnt="0"/>
      <dgm:spPr/>
    </dgm:pt>
    <dgm:pt modelId="{9FAD50AF-5CBC-4DA7-9067-E9BF054CF41A}" type="pres">
      <dgm:prSet presAssocID="{3FF83EA0-C85F-4109-91DE-D2AEBED57D0C}" presName="composite" presStyleCnt="0"/>
      <dgm:spPr/>
    </dgm:pt>
    <dgm:pt modelId="{CE43F6B5-6064-4535-B19A-11DB7A6F03DF}" type="pres">
      <dgm:prSet presAssocID="{3FF83EA0-C85F-4109-91DE-D2AEBED57D0C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4A6C445-99DD-4A81-ABDF-A2F01A0EE4B4}" type="pres">
      <dgm:prSet presAssocID="{3FF83EA0-C85F-4109-91DE-D2AEBED57D0C}" presName="desTx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3585CFA-269F-49DC-A208-4DCA1A857A6B}" type="pres">
      <dgm:prSet presAssocID="{CFCD89EC-82AA-4020-8853-55A27BDA32C6}" presName="space" presStyleCnt="0"/>
      <dgm:spPr/>
    </dgm:pt>
    <dgm:pt modelId="{127A0761-6899-4D09-BC7F-2E310307FF6C}" type="pres">
      <dgm:prSet presAssocID="{DF66D7C9-9447-428D-ADBC-125BAF946F74}" presName="composite" presStyleCnt="0"/>
      <dgm:spPr/>
    </dgm:pt>
    <dgm:pt modelId="{348ACF2C-FD01-48AA-98E8-AD9E6A651B4B}" type="pres">
      <dgm:prSet presAssocID="{DF66D7C9-9447-428D-ADBC-125BAF946F74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9A76838-2E46-4296-8868-0FCBA316A7D5}" type="pres">
      <dgm:prSet presAssocID="{DF66D7C9-9447-428D-ADBC-125BAF946F74}" presName="desTx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75249FE4-282B-473E-83AE-A4092F73ADDF}" type="presOf" srcId="{DF66D7C9-9447-428D-ADBC-125BAF946F74}" destId="{348ACF2C-FD01-48AA-98E8-AD9E6A651B4B}" srcOrd="0" destOrd="0" presId="urn:microsoft.com/office/officeart/2005/8/layout/hList1"/>
    <dgm:cxn modelId="{426E4B85-E846-4B6B-B54E-D4F7972CC404}" type="presOf" srcId="{7AE28C5C-086F-498C-80F0-E07CD47B9879}" destId="{547D36C4-DD37-419E-BF78-DE27B974D185}" srcOrd="0" destOrd="0" presId="urn:microsoft.com/office/officeart/2005/8/layout/hList1"/>
    <dgm:cxn modelId="{EE9E3D27-0603-4C06-8B9B-57A8FC1747F5}" srcId="{7AE28C5C-086F-498C-80F0-E07CD47B9879}" destId="{DF66D7C9-9447-428D-ADBC-125BAF946F74}" srcOrd="2" destOrd="0" parTransId="{212F5BCB-3B09-4E75-85D9-E1B84C18B00E}" sibTransId="{A4B7B99B-6E1A-455D-91FE-653DF9599162}"/>
    <dgm:cxn modelId="{A75ED5FF-9705-4F54-B8EC-64DCAA2B53F4}" srcId="{7AE28C5C-086F-498C-80F0-E07CD47B9879}" destId="{C6207759-8BED-4443-A3EC-3A6951E4491B}" srcOrd="0" destOrd="0" parTransId="{E0D79267-F504-4C55-B22C-64A6CD26C595}" sibTransId="{A914E469-4D68-4329-A43A-566360A0A1D9}"/>
    <dgm:cxn modelId="{BADB9E97-2984-490C-8DFA-A0CDC2334E50}" srcId="{C6207759-8BED-4443-A3EC-3A6951E4491B}" destId="{BA3B51B6-0543-43C4-B761-7EC43AE06E5D}" srcOrd="0" destOrd="0" parTransId="{B21AAFA1-F16C-4F60-9C9D-D43ACBAEAB49}" sibTransId="{971B3C35-6FAB-4DE7-8E3D-227F63290828}"/>
    <dgm:cxn modelId="{48996398-368F-4BE2-A13F-3FA8DD7325D7}" type="presOf" srcId="{D90430A2-9361-4EEC-96C3-366A573AB1BE}" destId="{F4A6C445-99DD-4A81-ABDF-A2F01A0EE4B4}" srcOrd="0" destOrd="0" presId="urn:microsoft.com/office/officeart/2005/8/layout/hList1"/>
    <dgm:cxn modelId="{3BB9EC85-E6A1-4800-8444-645794EF6834}" type="presOf" srcId="{BA3B51B6-0543-43C4-B761-7EC43AE06E5D}" destId="{8C9A7563-08DB-44E4-829C-476E2DA4E678}" srcOrd="0" destOrd="0" presId="urn:microsoft.com/office/officeart/2005/8/layout/hList1"/>
    <dgm:cxn modelId="{1B6B3806-4B32-469C-8CA3-CEE60311F7D7}" type="presOf" srcId="{3FF83EA0-C85F-4109-91DE-D2AEBED57D0C}" destId="{CE43F6B5-6064-4535-B19A-11DB7A6F03DF}" srcOrd="0" destOrd="0" presId="urn:microsoft.com/office/officeart/2005/8/layout/hList1"/>
    <dgm:cxn modelId="{ACDF2D15-1AAE-4148-BA3F-136087ABF54F}" srcId="{7AE28C5C-086F-498C-80F0-E07CD47B9879}" destId="{3FF83EA0-C85F-4109-91DE-D2AEBED57D0C}" srcOrd="1" destOrd="0" parTransId="{7D36CAA5-9834-446F-8C76-99408F372211}" sibTransId="{CFCD89EC-82AA-4020-8853-55A27BDA32C6}"/>
    <dgm:cxn modelId="{7BEA45FD-DBB1-4488-840E-247C1BE3D86C}" type="presOf" srcId="{A9FC9196-DB00-4894-BCE7-0B85E83C165F}" destId="{F9A76838-2E46-4296-8868-0FCBA316A7D5}" srcOrd="0" destOrd="0" presId="urn:microsoft.com/office/officeart/2005/8/layout/hList1"/>
    <dgm:cxn modelId="{C4C5A9B7-EA67-464C-B9DD-C92DE7A5BBD6}" type="presOf" srcId="{C6207759-8BED-4443-A3EC-3A6951E4491B}" destId="{FE4E830A-1EB6-40D0-8D8F-E38DCC4804BC}" srcOrd="0" destOrd="0" presId="urn:microsoft.com/office/officeart/2005/8/layout/hList1"/>
    <dgm:cxn modelId="{881B4462-39FB-470B-982F-B71A2669652A}" srcId="{3FF83EA0-C85F-4109-91DE-D2AEBED57D0C}" destId="{D90430A2-9361-4EEC-96C3-366A573AB1BE}" srcOrd="0" destOrd="0" parTransId="{5ECB630F-F359-4D75-912B-D8480736BCED}" sibTransId="{B9FCD188-7ADA-4FCF-90DC-9B32F613429D}"/>
    <dgm:cxn modelId="{AA67E666-D754-4114-BEFB-ECBDEAD85C86}" srcId="{DF66D7C9-9447-428D-ADBC-125BAF946F74}" destId="{A9FC9196-DB00-4894-BCE7-0B85E83C165F}" srcOrd="0" destOrd="0" parTransId="{60C9B725-089A-46A5-A8A8-26ACB3285551}" sibTransId="{98460CA9-CC19-4CBF-9054-11BAB1D83AEF}"/>
    <dgm:cxn modelId="{F5749801-630C-4E10-BA02-82D65C965EC5}" type="presParOf" srcId="{547D36C4-DD37-419E-BF78-DE27B974D185}" destId="{E212F4D6-1908-4EC7-B6AD-187FD4239086}" srcOrd="0" destOrd="0" presId="urn:microsoft.com/office/officeart/2005/8/layout/hList1"/>
    <dgm:cxn modelId="{6EF8FA26-B4B7-4174-9FA8-872369311185}" type="presParOf" srcId="{E212F4D6-1908-4EC7-B6AD-187FD4239086}" destId="{FE4E830A-1EB6-40D0-8D8F-E38DCC4804BC}" srcOrd="0" destOrd="0" presId="urn:microsoft.com/office/officeart/2005/8/layout/hList1"/>
    <dgm:cxn modelId="{176CF6B5-F811-49FD-ADB9-573E3DD12743}" type="presParOf" srcId="{E212F4D6-1908-4EC7-B6AD-187FD4239086}" destId="{8C9A7563-08DB-44E4-829C-476E2DA4E678}" srcOrd="1" destOrd="0" presId="urn:microsoft.com/office/officeart/2005/8/layout/hList1"/>
    <dgm:cxn modelId="{F4994C81-D057-4564-9BB4-EFBA05ABE39B}" type="presParOf" srcId="{547D36C4-DD37-419E-BF78-DE27B974D185}" destId="{F44FE76F-3E3E-4AEF-8E5E-6C3E35F2063E}" srcOrd="1" destOrd="0" presId="urn:microsoft.com/office/officeart/2005/8/layout/hList1"/>
    <dgm:cxn modelId="{6CE27FC0-090D-41BF-A312-CEADF7EDEE95}" type="presParOf" srcId="{547D36C4-DD37-419E-BF78-DE27B974D185}" destId="{9FAD50AF-5CBC-4DA7-9067-E9BF054CF41A}" srcOrd="2" destOrd="0" presId="urn:microsoft.com/office/officeart/2005/8/layout/hList1"/>
    <dgm:cxn modelId="{D793D5D2-F9AC-4179-A334-1979D4D0DE7B}" type="presParOf" srcId="{9FAD50AF-5CBC-4DA7-9067-E9BF054CF41A}" destId="{CE43F6B5-6064-4535-B19A-11DB7A6F03DF}" srcOrd="0" destOrd="0" presId="urn:microsoft.com/office/officeart/2005/8/layout/hList1"/>
    <dgm:cxn modelId="{58CCD74A-05C4-475F-9ACF-F960E0083B4B}" type="presParOf" srcId="{9FAD50AF-5CBC-4DA7-9067-E9BF054CF41A}" destId="{F4A6C445-99DD-4A81-ABDF-A2F01A0EE4B4}" srcOrd="1" destOrd="0" presId="urn:microsoft.com/office/officeart/2005/8/layout/hList1"/>
    <dgm:cxn modelId="{88F49543-67DE-4002-AB95-FA0930358BB6}" type="presParOf" srcId="{547D36C4-DD37-419E-BF78-DE27B974D185}" destId="{F3585CFA-269F-49DC-A208-4DCA1A857A6B}" srcOrd="3" destOrd="0" presId="urn:microsoft.com/office/officeart/2005/8/layout/hList1"/>
    <dgm:cxn modelId="{CDD106F9-B7C7-4385-AA8E-4DDB9E916D78}" type="presParOf" srcId="{547D36C4-DD37-419E-BF78-DE27B974D185}" destId="{127A0761-6899-4D09-BC7F-2E310307FF6C}" srcOrd="4" destOrd="0" presId="urn:microsoft.com/office/officeart/2005/8/layout/hList1"/>
    <dgm:cxn modelId="{D52FC0CA-9046-440E-B190-EBB9CA3DD9A5}" type="presParOf" srcId="{127A0761-6899-4D09-BC7F-2E310307FF6C}" destId="{348ACF2C-FD01-48AA-98E8-AD9E6A651B4B}" srcOrd="0" destOrd="0" presId="urn:microsoft.com/office/officeart/2005/8/layout/hList1"/>
    <dgm:cxn modelId="{167E4EC7-8AA3-4D03-9A08-920D4E8B5C97}" type="presParOf" srcId="{127A0761-6899-4D09-BC7F-2E310307FF6C}" destId="{F9A76838-2E46-4296-8868-0FCBA316A7D5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68C27A3-F821-4E1A-81AB-BA14FAF879A0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CD07E71-B9C8-4726-9DF4-0716186B5CD0}">
      <dgm:prSet phldrT="[Text]"/>
      <dgm:spPr/>
      <dgm:t>
        <a:bodyPr/>
        <a:lstStyle/>
        <a:p>
          <a:r>
            <a:rPr lang="en-GB" dirty="0" smtClean="0"/>
            <a:t>Good tables and charts present information in clear, orderly, systematic ways. </a:t>
          </a:r>
          <a:endParaRPr lang="en-GB" dirty="0"/>
        </a:p>
      </dgm:t>
    </dgm:pt>
    <dgm:pt modelId="{6F57CDA5-5788-4C05-B4EC-9FB89A73AE3A}" type="parTrans" cxnId="{1DF06F43-5800-4CBF-BDF3-132BFB268D79}">
      <dgm:prSet/>
      <dgm:spPr/>
      <dgm:t>
        <a:bodyPr/>
        <a:lstStyle/>
        <a:p>
          <a:endParaRPr lang="en-GB"/>
        </a:p>
      </dgm:t>
    </dgm:pt>
    <dgm:pt modelId="{D703549A-ECF4-4223-8AE8-174FB5C80512}" type="sibTrans" cxnId="{1DF06F43-5800-4CBF-BDF3-132BFB268D79}">
      <dgm:prSet/>
      <dgm:spPr/>
      <dgm:t>
        <a:bodyPr/>
        <a:lstStyle/>
        <a:p>
          <a:endParaRPr lang="en-GB"/>
        </a:p>
      </dgm:t>
    </dgm:pt>
    <dgm:pt modelId="{43054531-2A38-4F7D-8E80-8BBF1E7155EF}">
      <dgm:prSet phldrT="[Text]"/>
      <dgm:spPr/>
      <dgm:t>
        <a:bodyPr/>
        <a:lstStyle/>
        <a:p>
          <a:r>
            <a:rPr lang="en-GB" dirty="0" smtClean="0"/>
            <a:t>You can ‘see’ key information more quickly than when you read it as text.</a:t>
          </a:r>
          <a:endParaRPr lang="en-GB" dirty="0"/>
        </a:p>
      </dgm:t>
    </dgm:pt>
    <dgm:pt modelId="{227976C5-069B-4E57-BA80-BA41CDEF6967}" type="parTrans" cxnId="{5E2643B4-DA4B-451D-B648-26724AFBC44A}">
      <dgm:prSet/>
      <dgm:spPr/>
      <dgm:t>
        <a:bodyPr/>
        <a:lstStyle/>
        <a:p>
          <a:endParaRPr lang="en-GB"/>
        </a:p>
      </dgm:t>
    </dgm:pt>
    <dgm:pt modelId="{38137A6A-9F89-471B-B4CC-74C05054DC02}" type="sibTrans" cxnId="{5E2643B4-DA4B-451D-B648-26724AFBC44A}">
      <dgm:prSet/>
      <dgm:spPr/>
      <dgm:t>
        <a:bodyPr/>
        <a:lstStyle/>
        <a:p>
          <a:endParaRPr lang="en-GB"/>
        </a:p>
      </dgm:t>
    </dgm:pt>
    <dgm:pt modelId="{A5F88051-4A3E-4919-88C1-28FAA3D55BCA}">
      <dgm:prSet phldrT="[Text]"/>
      <dgm:spPr/>
      <dgm:t>
        <a:bodyPr/>
        <a:lstStyle/>
        <a:p>
          <a:r>
            <a:rPr lang="en-GB" dirty="0" smtClean="0"/>
            <a:t>You can see relationships, detect patterns and trends, and draw comparisons easily. </a:t>
          </a:r>
          <a:endParaRPr lang="en-GB" dirty="0"/>
        </a:p>
      </dgm:t>
    </dgm:pt>
    <dgm:pt modelId="{689D8172-EA26-42D5-B2A9-BFBAD6B5A2EA}" type="parTrans" cxnId="{DAD57AC5-09E9-43B0-AE71-54B1222FF407}">
      <dgm:prSet/>
      <dgm:spPr/>
      <dgm:t>
        <a:bodyPr/>
        <a:lstStyle/>
        <a:p>
          <a:endParaRPr lang="en-GB"/>
        </a:p>
      </dgm:t>
    </dgm:pt>
    <dgm:pt modelId="{A2D2510E-4312-4565-A660-F8701A009A94}" type="sibTrans" cxnId="{DAD57AC5-09E9-43B0-AE71-54B1222FF407}">
      <dgm:prSet/>
      <dgm:spPr/>
      <dgm:t>
        <a:bodyPr/>
        <a:lstStyle/>
        <a:p>
          <a:endParaRPr lang="en-GB"/>
        </a:p>
      </dgm:t>
    </dgm:pt>
    <dgm:pt modelId="{08CF2206-5B37-428C-AE01-0A650249F0F0}">
      <dgm:prSet phldrT="[Text]"/>
      <dgm:spPr/>
      <dgm:t>
        <a:bodyPr/>
        <a:lstStyle/>
        <a:p>
          <a:r>
            <a:rPr lang="en-GB" dirty="0" smtClean="0"/>
            <a:t>You may find visual information easier to interpret</a:t>
          </a:r>
          <a:endParaRPr lang="en-GB" dirty="0"/>
        </a:p>
      </dgm:t>
    </dgm:pt>
    <dgm:pt modelId="{4D4B11C4-3893-45E9-AC73-E595683FEB57}" type="parTrans" cxnId="{539E3022-D960-4352-9BE0-91225C11F8E0}">
      <dgm:prSet/>
      <dgm:spPr/>
      <dgm:t>
        <a:bodyPr/>
        <a:lstStyle/>
        <a:p>
          <a:endParaRPr lang="en-GB"/>
        </a:p>
      </dgm:t>
    </dgm:pt>
    <dgm:pt modelId="{423D7C53-FFB4-415B-A7FA-153AE589281F}" type="sibTrans" cxnId="{539E3022-D960-4352-9BE0-91225C11F8E0}">
      <dgm:prSet/>
      <dgm:spPr/>
      <dgm:t>
        <a:bodyPr/>
        <a:lstStyle/>
        <a:p>
          <a:endParaRPr lang="en-GB"/>
        </a:p>
      </dgm:t>
    </dgm:pt>
    <dgm:pt modelId="{BDEED755-F7D8-48ED-B5CA-A064EA00DA6F}">
      <dgm:prSet phldrT="[Text]"/>
      <dgm:spPr/>
      <dgm:t>
        <a:bodyPr/>
        <a:lstStyle/>
        <a:p>
          <a:r>
            <a:rPr lang="en-GB" dirty="0" smtClean="0"/>
            <a:t>You may see aspects to tables and charts that the authors did not see – that is, you may bring an additional interpretation. </a:t>
          </a:r>
          <a:endParaRPr lang="en-GB" dirty="0"/>
        </a:p>
      </dgm:t>
    </dgm:pt>
    <dgm:pt modelId="{F7469A21-696E-47E6-BD46-669CEFAB766B}" type="parTrans" cxnId="{BCD604A2-0832-4C38-8585-356288972221}">
      <dgm:prSet/>
      <dgm:spPr/>
      <dgm:t>
        <a:bodyPr/>
        <a:lstStyle/>
        <a:p>
          <a:endParaRPr lang="en-GB"/>
        </a:p>
      </dgm:t>
    </dgm:pt>
    <dgm:pt modelId="{C1EF8590-90BE-4E59-A616-E6D828AEB2F3}" type="sibTrans" cxnId="{BCD604A2-0832-4C38-8585-356288972221}">
      <dgm:prSet/>
      <dgm:spPr/>
      <dgm:t>
        <a:bodyPr/>
        <a:lstStyle/>
        <a:p>
          <a:endParaRPr lang="en-GB"/>
        </a:p>
      </dgm:t>
    </dgm:pt>
    <dgm:pt modelId="{219AA35D-681C-4553-B972-9E77CDE87B97}" type="pres">
      <dgm:prSet presAssocID="{768C27A3-F821-4E1A-81AB-BA14FAF879A0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F564686F-A498-43FA-972E-0768857E00D0}" type="pres">
      <dgm:prSet presAssocID="{4CD07E71-B9C8-4726-9DF4-0716186B5CD0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1F51318-2A40-4FE1-9DF6-89D7133B91B5}" type="pres">
      <dgm:prSet presAssocID="{D703549A-ECF4-4223-8AE8-174FB5C80512}" presName="sibTrans" presStyleCnt="0"/>
      <dgm:spPr/>
    </dgm:pt>
    <dgm:pt modelId="{0096AEA4-55A1-44E3-8DE1-8C31DC5A9475}" type="pres">
      <dgm:prSet presAssocID="{43054531-2A38-4F7D-8E80-8BBF1E7155EF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6D0526A-5A28-4C89-96C0-C043FF31D753}" type="pres">
      <dgm:prSet presAssocID="{38137A6A-9F89-471B-B4CC-74C05054DC02}" presName="sibTrans" presStyleCnt="0"/>
      <dgm:spPr/>
    </dgm:pt>
    <dgm:pt modelId="{B4B278FA-175E-48E1-B451-80711EEAA549}" type="pres">
      <dgm:prSet presAssocID="{A5F88051-4A3E-4919-88C1-28FAA3D55BCA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3BA1361-1F4C-40DA-805E-CB4A9C14C74C}" type="pres">
      <dgm:prSet presAssocID="{A2D2510E-4312-4565-A660-F8701A009A94}" presName="sibTrans" presStyleCnt="0"/>
      <dgm:spPr/>
    </dgm:pt>
    <dgm:pt modelId="{8D5BC228-1161-4057-A216-9A2B4AC9D5C7}" type="pres">
      <dgm:prSet presAssocID="{08CF2206-5B37-428C-AE01-0A650249F0F0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A7900BC-16F5-45E6-9435-FA9809997231}" type="pres">
      <dgm:prSet presAssocID="{423D7C53-FFB4-415B-A7FA-153AE589281F}" presName="sibTrans" presStyleCnt="0"/>
      <dgm:spPr/>
    </dgm:pt>
    <dgm:pt modelId="{2B0C9C59-17C2-4F72-AC41-08041683C8BC}" type="pres">
      <dgm:prSet presAssocID="{BDEED755-F7D8-48ED-B5CA-A064EA00DA6F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5E2643B4-DA4B-451D-B648-26724AFBC44A}" srcId="{768C27A3-F821-4E1A-81AB-BA14FAF879A0}" destId="{43054531-2A38-4F7D-8E80-8BBF1E7155EF}" srcOrd="1" destOrd="0" parTransId="{227976C5-069B-4E57-BA80-BA41CDEF6967}" sibTransId="{38137A6A-9F89-471B-B4CC-74C05054DC02}"/>
    <dgm:cxn modelId="{9B8475DD-A607-46E3-9155-6E751AFD2A4D}" type="presOf" srcId="{768C27A3-F821-4E1A-81AB-BA14FAF879A0}" destId="{219AA35D-681C-4553-B972-9E77CDE87B97}" srcOrd="0" destOrd="0" presId="urn:microsoft.com/office/officeart/2005/8/layout/default"/>
    <dgm:cxn modelId="{DAD57AC5-09E9-43B0-AE71-54B1222FF407}" srcId="{768C27A3-F821-4E1A-81AB-BA14FAF879A0}" destId="{A5F88051-4A3E-4919-88C1-28FAA3D55BCA}" srcOrd="2" destOrd="0" parTransId="{689D8172-EA26-42D5-B2A9-BFBAD6B5A2EA}" sibTransId="{A2D2510E-4312-4565-A660-F8701A009A94}"/>
    <dgm:cxn modelId="{1DF06F43-5800-4CBF-BDF3-132BFB268D79}" srcId="{768C27A3-F821-4E1A-81AB-BA14FAF879A0}" destId="{4CD07E71-B9C8-4726-9DF4-0716186B5CD0}" srcOrd="0" destOrd="0" parTransId="{6F57CDA5-5788-4C05-B4EC-9FB89A73AE3A}" sibTransId="{D703549A-ECF4-4223-8AE8-174FB5C80512}"/>
    <dgm:cxn modelId="{646EC34C-2477-4119-927D-BF8B7605D959}" type="presOf" srcId="{A5F88051-4A3E-4919-88C1-28FAA3D55BCA}" destId="{B4B278FA-175E-48E1-B451-80711EEAA549}" srcOrd="0" destOrd="0" presId="urn:microsoft.com/office/officeart/2005/8/layout/default"/>
    <dgm:cxn modelId="{48FE9763-A12F-4921-A364-79DF54A86D72}" type="presOf" srcId="{4CD07E71-B9C8-4726-9DF4-0716186B5CD0}" destId="{F564686F-A498-43FA-972E-0768857E00D0}" srcOrd="0" destOrd="0" presId="urn:microsoft.com/office/officeart/2005/8/layout/default"/>
    <dgm:cxn modelId="{BCD604A2-0832-4C38-8585-356288972221}" srcId="{768C27A3-F821-4E1A-81AB-BA14FAF879A0}" destId="{BDEED755-F7D8-48ED-B5CA-A064EA00DA6F}" srcOrd="4" destOrd="0" parTransId="{F7469A21-696E-47E6-BD46-669CEFAB766B}" sibTransId="{C1EF8590-90BE-4E59-A616-E6D828AEB2F3}"/>
    <dgm:cxn modelId="{F743DA6D-54DF-4BCB-B6E5-F8A22237075C}" type="presOf" srcId="{08CF2206-5B37-428C-AE01-0A650249F0F0}" destId="{8D5BC228-1161-4057-A216-9A2B4AC9D5C7}" srcOrd="0" destOrd="0" presId="urn:microsoft.com/office/officeart/2005/8/layout/default"/>
    <dgm:cxn modelId="{539E3022-D960-4352-9BE0-91225C11F8E0}" srcId="{768C27A3-F821-4E1A-81AB-BA14FAF879A0}" destId="{08CF2206-5B37-428C-AE01-0A650249F0F0}" srcOrd="3" destOrd="0" parTransId="{4D4B11C4-3893-45E9-AC73-E595683FEB57}" sibTransId="{423D7C53-FFB4-415B-A7FA-153AE589281F}"/>
    <dgm:cxn modelId="{565684D6-4690-479F-9265-DCC35864102B}" type="presOf" srcId="{43054531-2A38-4F7D-8E80-8BBF1E7155EF}" destId="{0096AEA4-55A1-44E3-8DE1-8C31DC5A9475}" srcOrd="0" destOrd="0" presId="urn:microsoft.com/office/officeart/2005/8/layout/default"/>
    <dgm:cxn modelId="{3A04F6F6-15B5-4577-9183-911E8DCBBC30}" type="presOf" srcId="{BDEED755-F7D8-48ED-B5CA-A064EA00DA6F}" destId="{2B0C9C59-17C2-4F72-AC41-08041683C8BC}" srcOrd="0" destOrd="0" presId="urn:microsoft.com/office/officeart/2005/8/layout/default"/>
    <dgm:cxn modelId="{C44C0C43-1C16-40F2-846C-8014F9DFF1AA}" type="presParOf" srcId="{219AA35D-681C-4553-B972-9E77CDE87B97}" destId="{F564686F-A498-43FA-972E-0768857E00D0}" srcOrd="0" destOrd="0" presId="urn:microsoft.com/office/officeart/2005/8/layout/default"/>
    <dgm:cxn modelId="{FCDED2D1-16CD-4A97-A248-BAE9FFAFC418}" type="presParOf" srcId="{219AA35D-681C-4553-B972-9E77CDE87B97}" destId="{71F51318-2A40-4FE1-9DF6-89D7133B91B5}" srcOrd="1" destOrd="0" presId="urn:microsoft.com/office/officeart/2005/8/layout/default"/>
    <dgm:cxn modelId="{03821CEB-A087-4115-A8E8-39606B2153EB}" type="presParOf" srcId="{219AA35D-681C-4553-B972-9E77CDE87B97}" destId="{0096AEA4-55A1-44E3-8DE1-8C31DC5A9475}" srcOrd="2" destOrd="0" presId="urn:microsoft.com/office/officeart/2005/8/layout/default"/>
    <dgm:cxn modelId="{CB5F1858-4FF4-4039-9114-DB21A6C7B89E}" type="presParOf" srcId="{219AA35D-681C-4553-B972-9E77CDE87B97}" destId="{E6D0526A-5A28-4C89-96C0-C043FF31D753}" srcOrd="3" destOrd="0" presId="urn:microsoft.com/office/officeart/2005/8/layout/default"/>
    <dgm:cxn modelId="{7FC1D17C-2275-403B-A0F5-ACAB0292D1A8}" type="presParOf" srcId="{219AA35D-681C-4553-B972-9E77CDE87B97}" destId="{B4B278FA-175E-48E1-B451-80711EEAA549}" srcOrd="4" destOrd="0" presId="urn:microsoft.com/office/officeart/2005/8/layout/default"/>
    <dgm:cxn modelId="{6F014103-135A-496E-9B0F-0AE9F14C75FA}" type="presParOf" srcId="{219AA35D-681C-4553-B972-9E77CDE87B97}" destId="{83BA1361-1F4C-40DA-805E-CB4A9C14C74C}" srcOrd="5" destOrd="0" presId="urn:microsoft.com/office/officeart/2005/8/layout/default"/>
    <dgm:cxn modelId="{919683A1-BC42-4CED-955A-5FA5F4070DF3}" type="presParOf" srcId="{219AA35D-681C-4553-B972-9E77CDE87B97}" destId="{8D5BC228-1161-4057-A216-9A2B4AC9D5C7}" srcOrd="6" destOrd="0" presId="urn:microsoft.com/office/officeart/2005/8/layout/default"/>
    <dgm:cxn modelId="{A2050F3A-CA82-42E1-8302-AC874F0A7557}" type="presParOf" srcId="{219AA35D-681C-4553-B972-9E77CDE87B97}" destId="{8A7900BC-16F5-45E6-9435-FA9809997231}" srcOrd="7" destOrd="0" presId="urn:microsoft.com/office/officeart/2005/8/layout/default"/>
    <dgm:cxn modelId="{30B399F4-6AF5-416C-BB75-24E2998CB926}" type="presParOf" srcId="{219AA35D-681C-4553-B972-9E77CDE87B97}" destId="{2B0C9C59-17C2-4F72-AC41-08041683C8BC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0EDBD6-8CBC-45B4-87E3-3343957A1E61}">
      <dsp:nvSpPr>
        <dsp:cNvPr id="0" name=""/>
        <dsp:cNvSpPr/>
      </dsp:nvSpPr>
      <dsp:spPr>
        <a:xfrm>
          <a:off x="2585" y="374933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Make sense of numerical information in texts, charts, graphs and tables</a:t>
          </a:r>
          <a:endParaRPr lang="en-GB" sz="1500" kern="1200" dirty="0"/>
        </a:p>
      </dsp:txBody>
      <dsp:txXfrm>
        <a:off x="2585" y="374933"/>
        <a:ext cx="2051102" cy="1230661"/>
      </dsp:txXfrm>
    </dsp:sp>
    <dsp:sp modelId="{713E31D1-7969-478F-818D-4149418444A7}">
      <dsp:nvSpPr>
        <dsp:cNvPr id="0" name=""/>
        <dsp:cNvSpPr/>
      </dsp:nvSpPr>
      <dsp:spPr>
        <a:xfrm>
          <a:off x="2258798" y="374933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Recognise what is significant, relevant, valid or misleading about number-based information</a:t>
          </a:r>
          <a:endParaRPr lang="en-GB" sz="1500" kern="1200" dirty="0"/>
        </a:p>
      </dsp:txBody>
      <dsp:txXfrm>
        <a:off x="2258798" y="374933"/>
        <a:ext cx="2051102" cy="1230661"/>
      </dsp:txXfrm>
    </dsp:sp>
    <dsp:sp modelId="{7EC702DA-8352-47E3-9E11-8766B8356CF9}">
      <dsp:nvSpPr>
        <dsp:cNvPr id="0" name=""/>
        <dsp:cNvSpPr/>
      </dsp:nvSpPr>
      <dsp:spPr>
        <a:xfrm>
          <a:off x="4515011" y="374933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Collect information for projects, reports and other assignments. </a:t>
          </a:r>
          <a:endParaRPr lang="en-GB" sz="1500" kern="1200" dirty="0"/>
        </a:p>
      </dsp:txBody>
      <dsp:txXfrm>
        <a:off x="4515011" y="374933"/>
        <a:ext cx="2051102" cy="1230661"/>
      </dsp:txXfrm>
    </dsp:sp>
    <dsp:sp modelId="{20137510-ADD5-49C6-9BCF-E7DCF1C99CF9}">
      <dsp:nvSpPr>
        <dsp:cNvPr id="0" name=""/>
        <dsp:cNvSpPr/>
      </dsp:nvSpPr>
      <dsp:spPr>
        <a:xfrm>
          <a:off x="6771224" y="374933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Calculate averages or percentages (use computer packages)</a:t>
          </a:r>
          <a:endParaRPr lang="en-GB" sz="1500" kern="1200" dirty="0"/>
        </a:p>
      </dsp:txBody>
      <dsp:txXfrm>
        <a:off x="6771224" y="374933"/>
        <a:ext cx="2051102" cy="1230661"/>
      </dsp:txXfrm>
    </dsp:sp>
    <dsp:sp modelId="{1B3CB068-02E7-409A-A298-9DC0FE5BA008}">
      <dsp:nvSpPr>
        <dsp:cNvPr id="0" name=""/>
        <dsp:cNvSpPr/>
      </dsp:nvSpPr>
      <dsp:spPr>
        <a:xfrm>
          <a:off x="2585" y="1810705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Identify numerical trends</a:t>
          </a:r>
          <a:endParaRPr lang="en-GB" sz="1500" kern="1200" dirty="0"/>
        </a:p>
      </dsp:txBody>
      <dsp:txXfrm>
        <a:off x="2585" y="1810705"/>
        <a:ext cx="2051102" cy="1230661"/>
      </dsp:txXfrm>
    </dsp:sp>
    <dsp:sp modelId="{2F8304B5-C369-427F-8F6E-9751C8E34176}">
      <dsp:nvSpPr>
        <dsp:cNvPr id="0" name=""/>
        <dsp:cNvSpPr/>
      </dsp:nvSpPr>
      <dsp:spPr>
        <a:xfrm>
          <a:off x="2258798" y="1810705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Present findings from experiments, surveys, questionnaires or research projects. </a:t>
          </a:r>
          <a:endParaRPr lang="en-GB" sz="1500" kern="1200" dirty="0"/>
        </a:p>
      </dsp:txBody>
      <dsp:txXfrm>
        <a:off x="2258798" y="1810705"/>
        <a:ext cx="2051102" cy="1230661"/>
      </dsp:txXfrm>
    </dsp:sp>
    <dsp:sp modelId="{8B38B648-3F08-4F6A-B66F-61B0AC691130}">
      <dsp:nvSpPr>
        <dsp:cNvPr id="0" name=""/>
        <dsp:cNvSpPr/>
      </dsp:nvSpPr>
      <dsp:spPr>
        <a:xfrm>
          <a:off x="4515011" y="1810705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Use Specialists Statistical Software (SPSS). </a:t>
          </a:r>
          <a:endParaRPr lang="en-GB" sz="1500" kern="1200" dirty="0"/>
        </a:p>
      </dsp:txBody>
      <dsp:txXfrm>
        <a:off x="4515011" y="1810705"/>
        <a:ext cx="2051102" cy="1230661"/>
      </dsp:txXfrm>
    </dsp:sp>
    <dsp:sp modelId="{3BBB88C4-C998-4402-AB2F-DA5D543FF628}">
      <dsp:nvSpPr>
        <dsp:cNvPr id="0" name=""/>
        <dsp:cNvSpPr/>
      </dsp:nvSpPr>
      <dsp:spPr>
        <a:xfrm>
          <a:off x="6771224" y="1810705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Attend lectures and workshops for these. </a:t>
          </a:r>
          <a:endParaRPr lang="en-GB" sz="1500" kern="1200" dirty="0"/>
        </a:p>
      </dsp:txBody>
      <dsp:txXfrm>
        <a:off x="6771224" y="1810705"/>
        <a:ext cx="2051102" cy="123066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2EE6B0-2EAE-4790-97DF-EDE703B29F85}">
      <dsp:nvSpPr>
        <dsp:cNvPr id="0" name=""/>
        <dsp:cNvSpPr/>
      </dsp:nvSpPr>
      <dsp:spPr>
        <a:xfrm>
          <a:off x="3080" y="38096"/>
          <a:ext cx="2444055" cy="14664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 dirty="0" smtClean="0"/>
            <a:t>Do these data measure what they propose to measure?</a:t>
          </a:r>
          <a:endParaRPr lang="en-GB" sz="2300" kern="1200" dirty="0"/>
        </a:p>
      </dsp:txBody>
      <dsp:txXfrm>
        <a:off x="3080" y="38096"/>
        <a:ext cx="2444055" cy="1466433"/>
      </dsp:txXfrm>
    </dsp:sp>
    <dsp:sp modelId="{3C94356E-7C36-4637-9333-46E1476DFF1C}">
      <dsp:nvSpPr>
        <dsp:cNvPr id="0" name=""/>
        <dsp:cNvSpPr/>
      </dsp:nvSpPr>
      <dsp:spPr>
        <a:xfrm>
          <a:off x="2691541" y="38096"/>
          <a:ext cx="2444055" cy="14664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 dirty="0" smtClean="0"/>
            <a:t>Are they likely to be accurate?</a:t>
          </a:r>
          <a:endParaRPr lang="en-GB" sz="2300" kern="1200" dirty="0"/>
        </a:p>
      </dsp:txBody>
      <dsp:txXfrm>
        <a:off x="2691541" y="38096"/>
        <a:ext cx="2444055" cy="1466433"/>
      </dsp:txXfrm>
    </dsp:sp>
    <dsp:sp modelId="{7915CB9A-FA71-4AEA-A033-E73C203F9200}">
      <dsp:nvSpPr>
        <dsp:cNvPr id="0" name=""/>
        <dsp:cNvSpPr/>
      </dsp:nvSpPr>
      <dsp:spPr>
        <a:xfrm>
          <a:off x="5380002" y="38096"/>
          <a:ext cx="2444055" cy="14664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 dirty="0" smtClean="0"/>
            <a:t>Could they contain errors or misprints?</a:t>
          </a:r>
          <a:endParaRPr lang="en-GB" sz="2300" kern="1200" dirty="0"/>
        </a:p>
      </dsp:txBody>
      <dsp:txXfrm>
        <a:off x="5380002" y="38096"/>
        <a:ext cx="2444055" cy="1466433"/>
      </dsp:txXfrm>
    </dsp:sp>
    <dsp:sp modelId="{878B5258-1AF8-4BD0-9548-75DE27F136AF}">
      <dsp:nvSpPr>
        <dsp:cNvPr id="0" name=""/>
        <dsp:cNvSpPr/>
      </dsp:nvSpPr>
      <dsp:spPr>
        <a:xfrm>
          <a:off x="8068463" y="38096"/>
          <a:ext cx="2444055" cy="14664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 dirty="0" smtClean="0"/>
            <a:t>How were they collected?</a:t>
          </a:r>
          <a:endParaRPr lang="en-GB" sz="2300" kern="1200" dirty="0"/>
        </a:p>
      </dsp:txBody>
      <dsp:txXfrm>
        <a:off x="8068463" y="38096"/>
        <a:ext cx="2444055" cy="1466433"/>
      </dsp:txXfrm>
    </dsp:sp>
    <dsp:sp modelId="{081F4AB3-2ABA-44C5-83C8-B2CD7163D44F}">
      <dsp:nvSpPr>
        <dsp:cNvPr id="0" name=""/>
        <dsp:cNvSpPr/>
      </dsp:nvSpPr>
      <dsp:spPr>
        <a:xfrm>
          <a:off x="3080" y="1748935"/>
          <a:ext cx="2444055" cy="14664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 dirty="0" smtClean="0"/>
            <a:t>Who wanted them collected?</a:t>
          </a:r>
          <a:endParaRPr lang="en-GB" sz="2300" kern="1200" dirty="0"/>
        </a:p>
      </dsp:txBody>
      <dsp:txXfrm>
        <a:off x="3080" y="1748935"/>
        <a:ext cx="2444055" cy="1466433"/>
      </dsp:txXfrm>
    </dsp:sp>
    <dsp:sp modelId="{532C311D-DD3E-4CBE-9890-C437595EDE87}">
      <dsp:nvSpPr>
        <dsp:cNvPr id="0" name=""/>
        <dsp:cNvSpPr/>
      </dsp:nvSpPr>
      <dsp:spPr>
        <a:xfrm>
          <a:off x="2691541" y="1748935"/>
          <a:ext cx="2444055" cy="14664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 dirty="0" smtClean="0"/>
            <a:t>When were they collected? Are they up to date?</a:t>
          </a:r>
          <a:endParaRPr lang="en-GB" sz="2300" kern="1200" dirty="0"/>
        </a:p>
      </dsp:txBody>
      <dsp:txXfrm>
        <a:off x="2691541" y="1748935"/>
        <a:ext cx="2444055" cy="1466433"/>
      </dsp:txXfrm>
    </dsp:sp>
    <dsp:sp modelId="{24A6256C-D505-46A6-83CA-D9E7BC3CB01C}">
      <dsp:nvSpPr>
        <dsp:cNvPr id="0" name=""/>
        <dsp:cNvSpPr/>
      </dsp:nvSpPr>
      <dsp:spPr>
        <a:xfrm>
          <a:off x="5380002" y="1748935"/>
          <a:ext cx="2444055" cy="14664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 dirty="0" smtClean="0"/>
            <a:t>Are they representative of a population. </a:t>
          </a:r>
          <a:endParaRPr lang="en-GB" sz="2300" kern="1200" dirty="0"/>
        </a:p>
      </dsp:txBody>
      <dsp:txXfrm>
        <a:off x="5380002" y="1748935"/>
        <a:ext cx="2444055" cy="1466433"/>
      </dsp:txXfrm>
    </dsp:sp>
    <dsp:sp modelId="{68B0BF55-6761-477A-95DC-37970ECC6E72}">
      <dsp:nvSpPr>
        <dsp:cNvPr id="0" name=""/>
        <dsp:cNvSpPr/>
      </dsp:nvSpPr>
      <dsp:spPr>
        <a:xfrm>
          <a:off x="8068463" y="1748935"/>
          <a:ext cx="2444055" cy="14664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 dirty="0" smtClean="0"/>
            <a:t>Do they cover EXACTLY what you are looking for? </a:t>
          </a:r>
          <a:endParaRPr lang="en-GB" sz="2300" kern="1200" dirty="0"/>
        </a:p>
      </dsp:txBody>
      <dsp:txXfrm>
        <a:off x="8068463" y="1748935"/>
        <a:ext cx="2444055" cy="146643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8FDFCA-578E-4DB2-B856-E1E2CF60B31E}">
      <dsp:nvSpPr>
        <dsp:cNvPr id="0" name=""/>
        <dsp:cNvSpPr/>
      </dsp:nvSpPr>
      <dsp:spPr>
        <a:xfrm>
          <a:off x="213728" y="2416"/>
          <a:ext cx="2624205" cy="15745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000" kern="1200" dirty="0" smtClean="0"/>
            <a:t>Is the data based on estimates?</a:t>
          </a:r>
          <a:endParaRPr lang="en-GB" sz="3000" kern="1200" dirty="0"/>
        </a:p>
      </dsp:txBody>
      <dsp:txXfrm>
        <a:off x="213728" y="2416"/>
        <a:ext cx="2624205" cy="1574523"/>
      </dsp:txXfrm>
    </dsp:sp>
    <dsp:sp modelId="{CA13F71D-017E-470D-A259-2C56CE87FECB}">
      <dsp:nvSpPr>
        <dsp:cNvPr id="0" name=""/>
        <dsp:cNvSpPr/>
      </dsp:nvSpPr>
      <dsp:spPr>
        <a:xfrm>
          <a:off x="3100353" y="2416"/>
          <a:ext cx="2624205" cy="15745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000" kern="1200" dirty="0" smtClean="0"/>
            <a:t>Is the data likely to change?</a:t>
          </a:r>
          <a:endParaRPr lang="en-GB" sz="3000" kern="1200" dirty="0"/>
        </a:p>
      </dsp:txBody>
      <dsp:txXfrm>
        <a:off x="3100353" y="2416"/>
        <a:ext cx="2624205" cy="1574523"/>
      </dsp:txXfrm>
    </dsp:sp>
    <dsp:sp modelId="{986EB1F0-3FA5-47EB-AA3E-62E0E95D0706}">
      <dsp:nvSpPr>
        <dsp:cNvPr id="0" name=""/>
        <dsp:cNvSpPr/>
      </dsp:nvSpPr>
      <dsp:spPr>
        <a:xfrm>
          <a:off x="5986979" y="2416"/>
          <a:ext cx="2624205" cy="15745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000" kern="1200" dirty="0" smtClean="0"/>
            <a:t>Is the data still up to date?</a:t>
          </a:r>
          <a:endParaRPr lang="en-GB" sz="3000" kern="1200" dirty="0"/>
        </a:p>
      </dsp:txBody>
      <dsp:txXfrm>
        <a:off x="5986979" y="2416"/>
        <a:ext cx="2624205" cy="1574523"/>
      </dsp:txXfrm>
    </dsp:sp>
    <dsp:sp modelId="{F2E3DBB5-7A32-4163-A52F-5551214D9CD8}">
      <dsp:nvSpPr>
        <dsp:cNvPr id="0" name=""/>
        <dsp:cNvSpPr/>
      </dsp:nvSpPr>
      <dsp:spPr>
        <a:xfrm>
          <a:off x="213728" y="1839360"/>
          <a:ext cx="2624205" cy="15745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000" kern="1200" dirty="0" smtClean="0"/>
            <a:t>What was actually measured?</a:t>
          </a:r>
          <a:endParaRPr lang="en-GB" sz="3000" kern="1200" dirty="0"/>
        </a:p>
      </dsp:txBody>
      <dsp:txXfrm>
        <a:off x="213728" y="1839360"/>
        <a:ext cx="2624205" cy="1574523"/>
      </dsp:txXfrm>
    </dsp:sp>
    <dsp:sp modelId="{089A63C4-BA39-4607-8C77-728F92862B5D}">
      <dsp:nvSpPr>
        <dsp:cNvPr id="0" name=""/>
        <dsp:cNvSpPr/>
      </dsp:nvSpPr>
      <dsp:spPr>
        <a:xfrm>
          <a:off x="3100353" y="1839360"/>
          <a:ext cx="2624205" cy="15745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000" kern="1200" dirty="0" smtClean="0"/>
            <a:t>What kind of sample was used?</a:t>
          </a:r>
          <a:endParaRPr lang="en-GB" sz="3000" kern="1200" dirty="0"/>
        </a:p>
      </dsp:txBody>
      <dsp:txXfrm>
        <a:off x="3100353" y="1839360"/>
        <a:ext cx="2624205" cy="1574523"/>
      </dsp:txXfrm>
    </dsp:sp>
    <dsp:sp modelId="{8BDD9B02-BA55-4877-B91E-15320B25FAD9}">
      <dsp:nvSpPr>
        <dsp:cNvPr id="0" name=""/>
        <dsp:cNvSpPr/>
      </dsp:nvSpPr>
      <dsp:spPr>
        <a:xfrm>
          <a:off x="5986979" y="1839360"/>
          <a:ext cx="2624205" cy="15745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000" kern="1200" dirty="0" smtClean="0"/>
            <a:t>What kind of “averaging” was used?</a:t>
          </a:r>
          <a:endParaRPr lang="en-GB" sz="3000" kern="1200" dirty="0"/>
        </a:p>
      </dsp:txBody>
      <dsp:txXfrm>
        <a:off x="5986979" y="1839360"/>
        <a:ext cx="2624205" cy="157452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4E830A-1EB6-40D0-8D8F-E38DCC4804BC}">
      <dsp:nvSpPr>
        <dsp:cNvPr id="0" name=""/>
        <dsp:cNvSpPr/>
      </dsp:nvSpPr>
      <dsp:spPr>
        <a:xfrm>
          <a:off x="2757" y="245357"/>
          <a:ext cx="2688840" cy="7488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05664" rIns="184912" bIns="105664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 dirty="0" smtClean="0"/>
            <a:t>The Mean</a:t>
          </a:r>
        </a:p>
      </dsp:txBody>
      <dsp:txXfrm>
        <a:off x="2757" y="245357"/>
        <a:ext cx="2688840" cy="748800"/>
      </dsp:txXfrm>
    </dsp:sp>
    <dsp:sp modelId="{8C9A7563-08DB-44E4-829C-476E2DA4E678}">
      <dsp:nvSpPr>
        <dsp:cNvPr id="0" name=""/>
        <dsp:cNvSpPr/>
      </dsp:nvSpPr>
      <dsp:spPr>
        <a:xfrm>
          <a:off x="2757" y="994157"/>
          <a:ext cx="2688840" cy="217678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684" tIns="138684" rIns="184912" bIns="208026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600" kern="1200" dirty="0" smtClean="0"/>
            <a:t>A calculated "central" value of a set of numbers. </a:t>
          </a:r>
          <a:endParaRPr lang="en-GB" sz="2600" kern="1200" dirty="0"/>
        </a:p>
      </dsp:txBody>
      <dsp:txXfrm>
        <a:off x="2757" y="994157"/>
        <a:ext cx="2688840" cy="2176785"/>
      </dsp:txXfrm>
    </dsp:sp>
    <dsp:sp modelId="{CE43F6B5-6064-4535-B19A-11DB7A6F03DF}">
      <dsp:nvSpPr>
        <dsp:cNvPr id="0" name=""/>
        <dsp:cNvSpPr/>
      </dsp:nvSpPr>
      <dsp:spPr>
        <a:xfrm>
          <a:off x="3068036" y="245357"/>
          <a:ext cx="2688840" cy="7488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05664" rIns="184912" bIns="105664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 dirty="0" smtClean="0"/>
            <a:t>The Mode</a:t>
          </a:r>
          <a:endParaRPr lang="en-GB" sz="2600" kern="1200" dirty="0"/>
        </a:p>
      </dsp:txBody>
      <dsp:txXfrm>
        <a:off x="3068036" y="245357"/>
        <a:ext cx="2688840" cy="748800"/>
      </dsp:txXfrm>
    </dsp:sp>
    <dsp:sp modelId="{F4A6C445-99DD-4A81-ABDF-A2F01A0EE4B4}">
      <dsp:nvSpPr>
        <dsp:cNvPr id="0" name=""/>
        <dsp:cNvSpPr/>
      </dsp:nvSpPr>
      <dsp:spPr>
        <a:xfrm>
          <a:off x="3068036" y="994157"/>
          <a:ext cx="2688840" cy="217678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684" tIns="138684" rIns="184912" bIns="208026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600" kern="1200" dirty="0" smtClean="0"/>
            <a:t>The number that occurs most often within a set of numbers. </a:t>
          </a:r>
          <a:endParaRPr lang="en-GB" sz="2600" kern="1200" dirty="0"/>
        </a:p>
      </dsp:txBody>
      <dsp:txXfrm>
        <a:off x="3068036" y="994157"/>
        <a:ext cx="2688840" cy="2176785"/>
      </dsp:txXfrm>
    </dsp:sp>
    <dsp:sp modelId="{348ACF2C-FD01-48AA-98E8-AD9E6A651B4B}">
      <dsp:nvSpPr>
        <dsp:cNvPr id="0" name=""/>
        <dsp:cNvSpPr/>
      </dsp:nvSpPr>
      <dsp:spPr>
        <a:xfrm>
          <a:off x="6133314" y="245357"/>
          <a:ext cx="2688840" cy="7488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05664" rIns="184912" bIns="105664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 dirty="0" smtClean="0"/>
            <a:t>The Median</a:t>
          </a:r>
          <a:endParaRPr lang="en-GB" sz="2600" kern="1200" dirty="0"/>
        </a:p>
      </dsp:txBody>
      <dsp:txXfrm>
        <a:off x="6133314" y="245357"/>
        <a:ext cx="2688840" cy="748800"/>
      </dsp:txXfrm>
    </dsp:sp>
    <dsp:sp modelId="{F9A76838-2E46-4296-8868-0FCBA316A7D5}">
      <dsp:nvSpPr>
        <dsp:cNvPr id="0" name=""/>
        <dsp:cNvSpPr/>
      </dsp:nvSpPr>
      <dsp:spPr>
        <a:xfrm>
          <a:off x="6133314" y="994157"/>
          <a:ext cx="2688840" cy="217678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684" tIns="138684" rIns="184912" bIns="208026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600" kern="1200" dirty="0" smtClean="0"/>
            <a:t>The middle number of a sequence of numbers. </a:t>
          </a:r>
          <a:endParaRPr lang="en-GB" sz="2600" kern="1200" dirty="0"/>
        </a:p>
      </dsp:txBody>
      <dsp:txXfrm>
        <a:off x="6133314" y="994157"/>
        <a:ext cx="2688840" cy="217678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64686F-A498-43FA-972E-0768857E00D0}">
      <dsp:nvSpPr>
        <dsp:cNvPr id="0" name=""/>
        <dsp:cNvSpPr/>
      </dsp:nvSpPr>
      <dsp:spPr>
        <a:xfrm>
          <a:off x="213728" y="2416"/>
          <a:ext cx="2624205" cy="15745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dirty="0" smtClean="0"/>
            <a:t>Good tables and charts present information in clear, orderly, systematic ways. </a:t>
          </a:r>
          <a:endParaRPr lang="en-GB" sz="1700" kern="1200" dirty="0"/>
        </a:p>
      </dsp:txBody>
      <dsp:txXfrm>
        <a:off x="213728" y="2416"/>
        <a:ext cx="2624205" cy="1574523"/>
      </dsp:txXfrm>
    </dsp:sp>
    <dsp:sp modelId="{0096AEA4-55A1-44E3-8DE1-8C31DC5A9475}">
      <dsp:nvSpPr>
        <dsp:cNvPr id="0" name=""/>
        <dsp:cNvSpPr/>
      </dsp:nvSpPr>
      <dsp:spPr>
        <a:xfrm>
          <a:off x="3100353" y="2416"/>
          <a:ext cx="2624205" cy="15745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dirty="0" smtClean="0"/>
            <a:t>You can ‘see’ key information more quickly than when you read it as text.</a:t>
          </a:r>
          <a:endParaRPr lang="en-GB" sz="1700" kern="1200" dirty="0"/>
        </a:p>
      </dsp:txBody>
      <dsp:txXfrm>
        <a:off x="3100353" y="2416"/>
        <a:ext cx="2624205" cy="1574523"/>
      </dsp:txXfrm>
    </dsp:sp>
    <dsp:sp modelId="{B4B278FA-175E-48E1-B451-80711EEAA549}">
      <dsp:nvSpPr>
        <dsp:cNvPr id="0" name=""/>
        <dsp:cNvSpPr/>
      </dsp:nvSpPr>
      <dsp:spPr>
        <a:xfrm>
          <a:off x="5986979" y="2416"/>
          <a:ext cx="2624205" cy="15745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dirty="0" smtClean="0"/>
            <a:t>You can see relationships, detect patterns and trends, and draw comparisons easily. </a:t>
          </a:r>
          <a:endParaRPr lang="en-GB" sz="1700" kern="1200" dirty="0"/>
        </a:p>
      </dsp:txBody>
      <dsp:txXfrm>
        <a:off x="5986979" y="2416"/>
        <a:ext cx="2624205" cy="1574523"/>
      </dsp:txXfrm>
    </dsp:sp>
    <dsp:sp modelId="{8D5BC228-1161-4057-A216-9A2B4AC9D5C7}">
      <dsp:nvSpPr>
        <dsp:cNvPr id="0" name=""/>
        <dsp:cNvSpPr/>
      </dsp:nvSpPr>
      <dsp:spPr>
        <a:xfrm>
          <a:off x="1657041" y="1839360"/>
          <a:ext cx="2624205" cy="15745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dirty="0" smtClean="0"/>
            <a:t>You may find visual information easier to interpret</a:t>
          </a:r>
          <a:endParaRPr lang="en-GB" sz="1700" kern="1200" dirty="0"/>
        </a:p>
      </dsp:txBody>
      <dsp:txXfrm>
        <a:off x="1657041" y="1839360"/>
        <a:ext cx="2624205" cy="1574523"/>
      </dsp:txXfrm>
    </dsp:sp>
    <dsp:sp modelId="{2B0C9C59-17C2-4F72-AC41-08041683C8BC}">
      <dsp:nvSpPr>
        <dsp:cNvPr id="0" name=""/>
        <dsp:cNvSpPr/>
      </dsp:nvSpPr>
      <dsp:spPr>
        <a:xfrm>
          <a:off x="4543666" y="1839360"/>
          <a:ext cx="2624205" cy="15745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dirty="0" smtClean="0"/>
            <a:t>You may see aspects to tables and charts that the authors did not see – that is, you may bring an additional interpretation. </a:t>
          </a:r>
          <a:endParaRPr lang="en-GB" sz="1700" kern="1200" dirty="0"/>
        </a:p>
      </dsp:txBody>
      <dsp:txXfrm>
        <a:off x="4543666" y="1839360"/>
        <a:ext cx="2624205" cy="157452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61D5B222-A9B6-4DE2-B8F8-96816778B951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E9F83C5F-E58E-4DFE-B24A-D6CF160D37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36723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5B222-A9B6-4DE2-B8F8-96816778B951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83C5F-E58E-4DFE-B24A-D6CF160D37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05154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5B222-A9B6-4DE2-B8F8-96816778B951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83C5F-E58E-4DFE-B24A-D6CF160D37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92256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5B222-A9B6-4DE2-B8F8-96816778B951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83C5F-E58E-4DFE-B24A-D6CF160D37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42686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5B222-A9B6-4DE2-B8F8-96816778B951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83C5F-E58E-4DFE-B24A-D6CF160D37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8386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5B222-A9B6-4DE2-B8F8-96816778B951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83C5F-E58E-4DFE-B24A-D6CF160D37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49040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5B222-A9B6-4DE2-B8F8-96816778B951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83C5F-E58E-4DFE-B24A-D6CF160D37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93357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5B222-A9B6-4DE2-B8F8-96816778B951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83C5F-E58E-4DFE-B24A-D6CF160D37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2354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5B222-A9B6-4DE2-B8F8-96816778B951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83C5F-E58E-4DFE-B24A-D6CF160D37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1606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5B222-A9B6-4DE2-B8F8-96816778B951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83C5F-E58E-4DFE-B24A-D6CF160D37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0272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5B222-A9B6-4DE2-B8F8-96816778B951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83C5F-E58E-4DFE-B24A-D6CF160D37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69733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5B222-A9B6-4DE2-B8F8-96816778B951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83C5F-E58E-4DFE-B24A-D6CF160D37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33469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5B222-A9B6-4DE2-B8F8-96816778B951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83C5F-E58E-4DFE-B24A-D6CF160D37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58832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5B222-A9B6-4DE2-B8F8-96816778B951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83C5F-E58E-4DFE-B24A-D6CF160D37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548753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5B222-A9B6-4DE2-B8F8-96816778B951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83C5F-E58E-4DFE-B24A-D6CF160D37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15971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61D5B222-A9B6-4DE2-B8F8-96816778B951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83C5F-E58E-4DFE-B24A-D6CF160D37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939703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61D5B222-A9B6-4DE2-B8F8-96816778B951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83C5F-E58E-4DFE-B24A-D6CF160D37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85952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61D5B222-A9B6-4DE2-B8F8-96816778B951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E9F83C5F-E58E-4DFE-B24A-D6CF160D37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15307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Numeracy Skills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ECGE4001R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9619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 of the session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To examine what kind of number work is necessary for your degree. </a:t>
            </a:r>
          </a:p>
          <a:p>
            <a:endParaRPr lang="en-GB" dirty="0"/>
          </a:p>
          <a:p>
            <a:r>
              <a:rPr lang="en-GB" dirty="0" smtClean="0"/>
              <a:t>To discuss the importance of number work and quantitative data.</a:t>
            </a:r>
          </a:p>
          <a:p>
            <a:endParaRPr lang="en-GB" dirty="0"/>
          </a:p>
          <a:p>
            <a:r>
              <a:rPr lang="en-GB" dirty="0" smtClean="0"/>
              <a:t>To examine basic fractions. </a:t>
            </a:r>
          </a:p>
          <a:p>
            <a:endParaRPr lang="en-GB" dirty="0"/>
          </a:p>
          <a:p>
            <a:r>
              <a:rPr lang="en-GB" dirty="0" smtClean="0"/>
              <a:t> To examine percentages. </a:t>
            </a:r>
          </a:p>
          <a:p>
            <a:endParaRPr lang="en-GB" dirty="0"/>
          </a:p>
          <a:p>
            <a:r>
              <a:rPr lang="en-GB" dirty="0" smtClean="0"/>
              <a:t>To calculate averages. 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708789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 of the session.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discuss the importance of graphs, charts and tables. </a:t>
            </a:r>
          </a:p>
          <a:p>
            <a:endParaRPr lang="en-GB" dirty="0"/>
          </a:p>
          <a:p>
            <a:r>
              <a:rPr lang="en-GB" dirty="0" smtClean="0"/>
              <a:t>To examine scales, seminar task to gather some scale data and work out the scoring system. </a:t>
            </a:r>
          </a:p>
          <a:p>
            <a:endParaRPr lang="en-GB" dirty="0"/>
          </a:p>
          <a:p>
            <a:r>
              <a:rPr lang="en-GB" dirty="0" smtClean="0"/>
              <a:t>To input the data into excel and make observations of the data.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2051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kind of number work is necessary.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81150407"/>
              </p:ext>
            </p:extLst>
          </p:nvPr>
        </p:nvGraphicFramePr>
        <p:xfrm>
          <a:off x="1155700" y="2603500"/>
          <a:ext cx="8824913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30812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A0EDBD6-8CBC-45B4-87E3-3343957A1E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BA0EDBD6-8CBC-45B4-87E3-3343957A1E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BA0EDBD6-8CBC-45B4-87E3-3343957A1E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13E31D1-7969-478F-818D-4149418444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713E31D1-7969-478F-818D-4149418444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713E31D1-7969-478F-818D-4149418444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EC702DA-8352-47E3-9E11-8766B8356C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7EC702DA-8352-47E3-9E11-8766B8356C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7EC702DA-8352-47E3-9E11-8766B8356C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0137510-ADD5-49C6-9BCF-E7DCF1C99C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20137510-ADD5-49C6-9BCF-E7DCF1C99C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20137510-ADD5-49C6-9BCF-E7DCF1C99C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B3CB068-02E7-409A-A298-9DC0FE5BA0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1B3CB068-02E7-409A-A298-9DC0FE5BA0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1B3CB068-02E7-409A-A298-9DC0FE5BA0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F8304B5-C369-427F-8F6E-9751C8E341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2F8304B5-C369-427F-8F6E-9751C8E341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2F8304B5-C369-427F-8F6E-9751C8E341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B38B648-3F08-4F6A-B66F-61B0AC6911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graphicEl>
                                              <a:dgm id="{8B38B648-3F08-4F6A-B66F-61B0AC6911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graphicEl>
                                              <a:dgm id="{8B38B648-3F08-4F6A-B66F-61B0AC6911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BBB88C4-C998-4402-AB2F-DA5D543FF6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graphicEl>
                                              <a:dgm id="{3BBB88C4-C998-4402-AB2F-DA5D543FF6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graphicEl>
                                              <a:dgm id="{3BBB88C4-C998-4402-AB2F-DA5D543FF6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use numbers.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Add value……</a:t>
            </a:r>
          </a:p>
          <a:p>
            <a:endParaRPr lang="en-GB" dirty="0"/>
          </a:p>
          <a:p>
            <a:r>
              <a:rPr lang="en-GB" dirty="0" smtClean="0"/>
              <a:t>Think about the two sentences below – which one sounds better. </a:t>
            </a:r>
          </a:p>
          <a:p>
            <a:endParaRPr lang="en-GB" dirty="0"/>
          </a:p>
          <a:p>
            <a:r>
              <a:rPr lang="en-GB" dirty="0" smtClean="0"/>
              <a:t>“Many students from UWTSD have a part time job”. </a:t>
            </a:r>
          </a:p>
          <a:p>
            <a:endParaRPr lang="en-GB" dirty="0"/>
          </a:p>
          <a:p>
            <a:r>
              <a:rPr lang="en-GB" dirty="0" smtClean="0"/>
              <a:t>“75% of students from UWTSD have a part time jobs”.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4485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Can you trust numbers?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useful are numbers?</a:t>
            </a:r>
          </a:p>
          <a:p>
            <a:endParaRPr lang="en-GB" dirty="0"/>
          </a:p>
          <a:p>
            <a:r>
              <a:rPr lang="en-GB" dirty="0" smtClean="0"/>
              <a:t>Many people have strong opinions about numbers, especially statistics. </a:t>
            </a:r>
          </a:p>
          <a:p>
            <a:endParaRPr lang="en-GB" dirty="0"/>
          </a:p>
          <a:p>
            <a:r>
              <a:rPr lang="en-GB" dirty="0" smtClean="0"/>
              <a:t>Do numbers “prove” anything. </a:t>
            </a:r>
          </a:p>
          <a:p>
            <a:endParaRPr lang="en-GB" dirty="0"/>
          </a:p>
          <a:p>
            <a:r>
              <a:rPr lang="en-GB" dirty="0" smtClean="0"/>
              <a:t>Numbers provide information, the value of which depends on what else you know about it and whether it suits your purpose.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9257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Populations and Samples.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population is the </a:t>
            </a:r>
            <a:r>
              <a:rPr lang="en-GB" b="1" dirty="0"/>
              <a:t>whole</a:t>
            </a:r>
            <a:r>
              <a:rPr lang="en-GB" dirty="0"/>
              <a:t> set of values, or individuals, you are interested </a:t>
            </a:r>
            <a:r>
              <a:rPr lang="en-GB" dirty="0" smtClean="0"/>
              <a:t>in. </a:t>
            </a:r>
          </a:p>
          <a:p>
            <a:endParaRPr lang="en-GB" dirty="0"/>
          </a:p>
          <a:p>
            <a:r>
              <a:rPr lang="en-GB" dirty="0" smtClean="0"/>
              <a:t>It is seldom possible to measure every individual in the population. </a:t>
            </a:r>
          </a:p>
          <a:p>
            <a:endParaRPr lang="en-GB" dirty="0"/>
          </a:p>
          <a:p>
            <a:r>
              <a:rPr lang="en-GB" dirty="0" smtClean="0"/>
              <a:t>E.g. The average height of 17 year olds in Wales…. </a:t>
            </a:r>
          </a:p>
          <a:p>
            <a:endParaRPr lang="en-GB" dirty="0"/>
          </a:p>
          <a:p>
            <a:r>
              <a:rPr lang="en-GB" dirty="0" smtClean="0"/>
              <a:t>Population = Every single 17 year old in Wales will need to be measured.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6259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Populations and Samples…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Sample = set of observations drawn from a population</a:t>
            </a:r>
            <a:r>
              <a:rPr lang="en-GB" dirty="0" smtClean="0"/>
              <a:t>. In other words, a measure of some of the individuals from a given population. 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If the sample is typical of the population, statements that are accurate for the sample are also said to be accurate for the population as a whole – known as a </a:t>
            </a:r>
            <a:r>
              <a:rPr lang="en-GB" b="1" dirty="0" smtClean="0"/>
              <a:t>representative sample</a:t>
            </a:r>
            <a:r>
              <a:rPr lang="en-GB" dirty="0" smtClean="0"/>
              <a:t>. </a:t>
            </a:r>
          </a:p>
          <a:p>
            <a:endParaRPr lang="en-GB" dirty="0"/>
          </a:p>
          <a:p>
            <a:r>
              <a:rPr lang="en-GB" dirty="0" smtClean="0"/>
              <a:t>From this sample you can draw </a:t>
            </a:r>
            <a:r>
              <a:rPr lang="en-GB" b="1" dirty="0" smtClean="0"/>
              <a:t>inferences</a:t>
            </a:r>
            <a:r>
              <a:rPr lang="en-GB" dirty="0" smtClean="0"/>
              <a:t> about the whole population. </a:t>
            </a:r>
          </a:p>
          <a:p>
            <a:pPr lvl="1"/>
            <a:r>
              <a:rPr lang="en-GB" b="1" dirty="0" smtClean="0"/>
              <a:t>Inferential statistics.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161554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relevance of numbers….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When examining numerical data its relevance largely depends on what is being asked of them. </a:t>
            </a:r>
          </a:p>
          <a:p>
            <a:endParaRPr lang="en-GB" dirty="0"/>
          </a:p>
          <a:p>
            <a:r>
              <a:rPr lang="en-GB" dirty="0" smtClean="0"/>
              <a:t>Ask yourself. </a:t>
            </a:r>
          </a:p>
          <a:p>
            <a:pPr lvl="1"/>
            <a:r>
              <a:rPr lang="en-GB" dirty="0" smtClean="0"/>
              <a:t>Does is provide useful insights? Does it indicated oddities (outliers) that need further investigations. </a:t>
            </a:r>
          </a:p>
          <a:p>
            <a:pPr lvl="1"/>
            <a:r>
              <a:rPr lang="en-GB" dirty="0" smtClean="0"/>
              <a:t>Does it help me spot any trends?</a:t>
            </a:r>
          </a:p>
          <a:p>
            <a:pPr lvl="1"/>
            <a:r>
              <a:rPr lang="en-GB" dirty="0" smtClean="0"/>
              <a:t>Does it affect how you should think about the topic area?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3171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 numbers provide proof?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0708" y="2242892"/>
            <a:ext cx="8825659" cy="3416300"/>
          </a:xfrm>
        </p:spPr>
        <p:txBody>
          <a:bodyPr/>
          <a:lstStyle/>
          <a:p>
            <a:r>
              <a:rPr lang="en-GB" dirty="0" smtClean="0"/>
              <a:t>Numbers may appear to be convincing, but when using any data – be objective and critical. Ask yourself. </a:t>
            </a:r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67768256"/>
              </p:ext>
            </p:extLst>
          </p:nvPr>
        </p:nvGraphicFramePr>
        <p:xfrm>
          <a:off x="838200" y="2884867"/>
          <a:ext cx="10515600" cy="32534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26727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42EE6B0-2EAE-4790-97DF-EDE703B29F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842EE6B0-2EAE-4790-97DF-EDE703B29F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842EE6B0-2EAE-4790-97DF-EDE703B29F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C94356E-7C36-4637-9333-46E1476DFF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3C94356E-7C36-4637-9333-46E1476DFF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3C94356E-7C36-4637-9333-46E1476DFF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915CB9A-FA71-4AEA-A033-E73C203F92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7915CB9A-FA71-4AEA-A033-E73C203F92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7915CB9A-FA71-4AEA-A033-E73C203F92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78B5258-1AF8-4BD0-9548-75DE27F136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878B5258-1AF8-4BD0-9548-75DE27F136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878B5258-1AF8-4BD0-9548-75DE27F136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81F4AB3-2ABA-44C5-83C8-B2CD7163D4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081F4AB3-2ABA-44C5-83C8-B2CD7163D4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081F4AB3-2ABA-44C5-83C8-B2CD7163D4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32C311D-DD3E-4CBE-9890-C437595EDE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532C311D-DD3E-4CBE-9890-C437595EDE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532C311D-DD3E-4CBE-9890-C437595EDE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4A6256C-D505-46A6-83CA-D9E7BC3CB0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graphicEl>
                                              <a:dgm id="{24A6256C-D505-46A6-83CA-D9E7BC3CB0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graphicEl>
                                              <a:dgm id="{24A6256C-D505-46A6-83CA-D9E7BC3CB0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8B0BF55-6761-477A-95DC-37970ECC6E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graphicEl>
                                              <a:dgm id="{68B0BF55-6761-477A-95DC-37970ECC6E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graphicEl>
                                              <a:dgm id="{68B0BF55-6761-477A-95DC-37970ECC6E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Questioning numbers and statistics. 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31179518"/>
              </p:ext>
            </p:extLst>
          </p:nvPr>
        </p:nvGraphicFramePr>
        <p:xfrm>
          <a:off x="1155700" y="2603500"/>
          <a:ext cx="8824913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31094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08FDFCA-578E-4DB2-B856-E1E2CF60B3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108FDFCA-578E-4DB2-B856-E1E2CF60B3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108FDFCA-578E-4DB2-B856-E1E2CF60B3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A13F71D-017E-470D-A259-2C56CE87FEC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CA13F71D-017E-470D-A259-2C56CE87FEC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CA13F71D-017E-470D-A259-2C56CE87FEC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86EB1F0-3FA5-47EB-AA3E-62E0E95D070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986EB1F0-3FA5-47EB-AA3E-62E0E95D070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986EB1F0-3FA5-47EB-AA3E-62E0E95D070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2E3DBB5-7A32-4163-A52F-5551214D9C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F2E3DBB5-7A32-4163-A52F-5551214D9C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F2E3DBB5-7A32-4163-A52F-5551214D9C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89A63C4-BA39-4607-8C77-728F92862B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089A63C4-BA39-4607-8C77-728F92862B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089A63C4-BA39-4607-8C77-728F92862B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BDD9B02-BA55-4877-B91E-15320B25FA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8BDD9B02-BA55-4877-B91E-15320B25FA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8BDD9B02-BA55-4877-B91E-15320B25FA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Fractions.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8237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are fractions. 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 smtClean="0"/>
                  <a:t>Definition – One of a number of equal parts of a complete unit. </a:t>
                </a:r>
              </a:p>
              <a:p>
                <a:endParaRPr lang="en-GB" dirty="0"/>
              </a:p>
              <a:p>
                <a14:m>
                  <m:oMath xmlns:m="http://schemas.openxmlformats.org/officeDocument/2006/math">
                    <m:f>
                      <m:fPr>
                        <m:type m:val="skw"/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  </m:t>
                    </m:r>
                    <m:f>
                      <m:fPr>
                        <m:type m:val="skw"/>
                        <m:ctrlPr>
                          <a:rPr lang="en-GB" b="0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3</m:t>
                        </m:r>
                      </m:num>
                      <m:den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4</m:t>
                        </m:r>
                      </m:den>
                    </m:f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  </m:t>
                    </m:r>
                    <m:f>
                      <m:fPr>
                        <m:type m:val="skw"/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4</m:t>
                        </m:r>
                      </m:den>
                    </m:f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  </m:t>
                    </m:r>
                    <m:f>
                      <m:fPr>
                        <m:type m:val="skw"/>
                        <m:ctrlPr>
                          <a:rPr lang="en-GB" b="0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2</m:t>
                        </m:r>
                      </m:num>
                      <m:den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3</m:t>
                        </m:r>
                      </m:den>
                    </m:f>
                  </m:oMath>
                </a14:m>
                <a:r>
                  <a:rPr lang="en-GB" dirty="0" smtClean="0"/>
                  <a:t>   </a:t>
                </a:r>
                <a14:m>
                  <m:oMath xmlns:m="http://schemas.openxmlformats.org/officeDocument/2006/math">
                    <m:f>
                      <m:fPr>
                        <m:type m:val="skw"/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3</m:t>
                        </m:r>
                      </m:den>
                    </m:f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     </m:t>
                    </m:r>
                  </m:oMath>
                </a14:m>
                <a:endParaRPr lang="en-GB" b="0" dirty="0" smtClean="0"/>
              </a:p>
              <a:p>
                <a:endParaRPr lang="en-GB" b="0" dirty="0" smtClean="0"/>
              </a:p>
              <a:p>
                <a:r>
                  <a:rPr lang="en-GB" dirty="0" smtClean="0"/>
                  <a:t>Denominator = Lower number </a:t>
                </a:r>
                <a14:m>
                  <m:oMath xmlns:m="http://schemas.openxmlformats.org/officeDocument/2006/math">
                    <m:f>
                      <m:fPr>
                        <m:type m:val="skw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4</m:t>
                        </m:r>
                      </m:den>
                    </m:f>
                  </m:oMath>
                </a14:m>
                <a:endParaRPr lang="en-GB" b="0" dirty="0" smtClean="0"/>
              </a:p>
              <a:p>
                <a:pPr lvl="1"/>
                <a:r>
                  <a:rPr lang="en-GB" dirty="0" smtClean="0"/>
                  <a:t>Represents the total number of equal parts into which the whole united is divided. </a:t>
                </a:r>
                <a:endParaRPr lang="en-GB" dirty="0"/>
              </a:p>
              <a:p>
                <a:r>
                  <a:rPr lang="en-GB" b="0" dirty="0" smtClean="0"/>
                  <a:t>Numerator = Top number </a:t>
                </a:r>
                <a14:m>
                  <m:oMath xmlns:m="http://schemas.openxmlformats.org/officeDocument/2006/math">
                    <m:f>
                      <m:fPr>
                        <m:type m:val="skw"/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4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endParaRPr lang="en-GB" b="0" dirty="0" smtClean="0"/>
              </a:p>
              <a:p>
                <a:pPr lvl="1"/>
                <a:r>
                  <a:rPr lang="en-GB" dirty="0" smtClean="0"/>
                  <a:t>Represents the proportion of the equal parts into which the whole is divided. </a:t>
                </a:r>
                <a:endParaRPr lang="en-GB" b="0" dirty="0" smtClean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043" t="-2241" r="-29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val 3"/>
          <p:cNvSpPr/>
          <p:nvPr/>
        </p:nvSpPr>
        <p:spPr>
          <a:xfrm>
            <a:off x="5125791" y="4311650"/>
            <a:ext cx="167425" cy="29621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Oval 4"/>
          <p:cNvSpPr/>
          <p:nvPr/>
        </p:nvSpPr>
        <p:spPr>
          <a:xfrm>
            <a:off x="4454551" y="5250100"/>
            <a:ext cx="103031" cy="19318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3502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Examples of Fractions – Cake….. 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99646" y="2356834"/>
            <a:ext cx="8216721" cy="4259595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/>
              <p:cNvSpPr txBox="1"/>
              <p:nvPr/>
            </p:nvSpPr>
            <p:spPr>
              <a:xfrm>
                <a:off x="3232597" y="4652342"/>
                <a:ext cx="798490" cy="4514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type m:val="skw"/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5" name="TextBox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2597" y="4652342"/>
                <a:ext cx="798490" cy="451470"/>
              </a:xfrm>
              <a:prstGeom prst="rect">
                <a:avLst/>
              </a:prstGeom>
              <a:blipFill rotWithShape="0">
                <a:blip r:embed="rId3"/>
                <a:stretch>
                  <a:fillRect l="-23664" t="-120270" r="-69466" b="-18783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/>
              <p:cNvSpPr txBox="1"/>
              <p:nvPr/>
            </p:nvSpPr>
            <p:spPr>
              <a:xfrm>
                <a:off x="5279156" y="4652342"/>
                <a:ext cx="798490" cy="4514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type m:val="skw"/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6" name="TextBox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79156" y="4652342"/>
                <a:ext cx="798490" cy="451470"/>
              </a:xfrm>
              <a:prstGeom prst="rect">
                <a:avLst/>
              </a:prstGeom>
              <a:blipFill rotWithShape="0">
                <a:blip r:embed="rId4"/>
                <a:stretch>
                  <a:fillRect l="-23664" t="-120270" r="-69466" b="-18783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/>
              <p:cNvSpPr txBox="1"/>
              <p:nvPr/>
            </p:nvSpPr>
            <p:spPr>
              <a:xfrm>
                <a:off x="3232597" y="3591195"/>
                <a:ext cx="798490" cy="4514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type m:val="skw"/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7" name="TextBox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2597" y="3591195"/>
                <a:ext cx="798490" cy="451470"/>
              </a:xfrm>
              <a:prstGeom prst="rect">
                <a:avLst/>
              </a:prstGeom>
              <a:blipFill rotWithShape="0">
                <a:blip r:embed="rId5"/>
                <a:stretch>
                  <a:fillRect l="-23664" t="-120270" r="-69466" b="-18783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/>
              <p:cNvSpPr txBox="1"/>
              <p:nvPr/>
            </p:nvSpPr>
            <p:spPr>
              <a:xfrm>
                <a:off x="5268533" y="3591195"/>
                <a:ext cx="798490" cy="4514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type m:val="skw"/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8" name="TextBox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68533" y="3591195"/>
                <a:ext cx="798490" cy="451470"/>
              </a:xfrm>
              <a:prstGeom prst="rect">
                <a:avLst/>
              </a:prstGeom>
              <a:blipFill rotWithShape="0">
                <a:blip r:embed="rId6"/>
                <a:stretch>
                  <a:fillRect l="-23664" t="-120270" r="-69466" b="-18783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45837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Comparing Fractions…. 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 smtClean="0"/>
                  <a:t>When fractions have the same denominator (bottom number) – it is easy to compare them. </a:t>
                </a:r>
              </a:p>
              <a:p>
                <a:pPr lvl="1"/>
                <a:r>
                  <a:rPr lang="en-GB" dirty="0" smtClean="0"/>
                  <a:t>Who has had the bigger portion of cake – Person A who has had </a:t>
                </a:r>
                <a14:m>
                  <m:oMath xmlns:m="http://schemas.openxmlformats.org/officeDocument/2006/math">
                    <m:f>
                      <m:fPr>
                        <m:type m:val="skw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12 </m:t>
                        </m:r>
                      </m:den>
                    </m:f>
                  </m:oMath>
                </a14:m>
                <a:r>
                  <a:rPr lang="en-GB" dirty="0" smtClean="0"/>
                  <a:t>or Person B who has had </a:t>
                </a:r>
                <a14:m>
                  <m:oMath xmlns:m="http://schemas.openxmlformats.org/officeDocument/2006/math">
                    <m:f>
                      <m:fPr>
                        <m:type m:val="skw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5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12    </m:t>
                        </m:r>
                      </m:den>
                    </m:f>
                  </m:oMath>
                </a14:m>
                <a:endParaRPr lang="en-GB" dirty="0"/>
              </a:p>
              <a:p>
                <a:r>
                  <a:rPr lang="en-GB" dirty="0" smtClean="0"/>
                  <a:t>However when the denominator is different, can be harder to compare. </a:t>
                </a:r>
              </a:p>
              <a:p>
                <a:pPr lvl="1"/>
                <a:r>
                  <a:rPr lang="en-GB" dirty="0" smtClean="0"/>
                  <a:t>Who has had the bigger portion Person A who has had </a:t>
                </a:r>
                <a14:m>
                  <m:oMath xmlns:m="http://schemas.openxmlformats.org/officeDocument/2006/math">
                    <m:f>
                      <m:fPr>
                        <m:type m:val="skw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4  </m:t>
                        </m:r>
                      </m:den>
                    </m:f>
                  </m:oMath>
                </a14:m>
                <a:r>
                  <a:rPr lang="en-GB" dirty="0" smtClean="0"/>
                  <a:t>or Person B who has had </a:t>
                </a:r>
                <a14:m>
                  <m:oMath xmlns:m="http://schemas.openxmlformats.org/officeDocument/2006/math">
                    <m:f>
                      <m:fPr>
                        <m:type m:val="skw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4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9         </m:t>
                        </m:r>
                      </m:den>
                    </m:f>
                  </m:oMath>
                </a14:m>
                <a:endParaRPr lang="en-GB" dirty="0" smtClean="0"/>
              </a:p>
              <a:p>
                <a:pPr lvl="1"/>
                <a:r>
                  <a:rPr lang="en-GB" dirty="0" smtClean="0"/>
                  <a:t>To work this out, you will need to do some maths! (next slide)</a:t>
                </a: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043" t="-224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34039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Comparing Fractions….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85000" lnSpcReduction="20000"/>
              </a:bodyPr>
              <a:lstStyle/>
              <a:p>
                <a:r>
                  <a:rPr lang="en-GB" dirty="0" smtClean="0"/>
                  <a:t>Which is bigger </a:t>
                </a:r>
                <a14:m>
                  <m:oMath xmlns:m="http://schemas.openxmlformats.org/officeDocument/2006/math">
                    <m:f>
                      <m:fPr>
                        <m:type m:val="skw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4</m:t>
                        </m:r>
                      </m:den>
                    </m:f>
                  </m:oMath>
                </a14:m>
                <a:r>
                  <a:rPr lang="en-GB" dirty="0" smtClean="0"/>
                  <a:t> or </a:t>
                </a:r>
                <a14:m>
                  <m:oMath xmlns:m="http://schemas.openxmlformats.org/officeDocument/2006/math">
                    <m:f>
                      <m:fPr>
                        <m:type m:val="skw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9  </m:t>
                        </m:r>
                      </m:den>
                    </m:f>
                  </m:oMath>
                </a14:m>
                <a:endParaRPr lang="en-GB" dirty="0" smtClean="0"/>
              </a:p>
              <a:p>
                <a:endParaRPr lang="en-GB" dirty="0"/>
              </a:p>
              <a:p>
                <a:r>
                  <a:rPr lang="en-GB" dirty="0" smtClean="0"/>
                  <a:t>You first need to work out the common denominator (multiply the two denominators)</a:t>
                </a:r>
              </a:p>
              <a:p>
                <a:pPr lvl="1"/>
                <a:r>
                  <a:rPr lang="en-GB" dirty="0" smtClean="0"/>
                  <a:t>4 x 9 = 36. </a:t>
                </a:r>
              </a:p>
              <a:p>
                <a:endParaRPr lang="en-GB" dirty="0"/>
              </a:p>
              <a:p>
                <a:r>
                  <a:rPr lang="en-GB" dirty="0" smtClean="0"/>
                  <a:t>You next need to work out the equivalent number of </a:t>
                </a:r>
                <a14:m>
                  <m:oMath xmlns:m="http://schemas.openxmlformats.org/officeDocument/2006/math">
                    <m:f>
                      <m:fPr>
                        <m:type m:val="skw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36</m:t>
                        </m:r>
                      </m:den>
                    </m:f>
                  </m:oMath>
                </a14:m>
                <a:r>
                  <a:rPr lang="en-GB" dirty="0" smtClean="0"/>
                  <a:t> for each fraction. </a:t>
                </a:r>
              </a:p>
              <a:p>
                <a:endParaRPr lang="en-GB" dirty="0"/>
              </a:p>
              <a:p>
                <a:r>
                  <a:rPr lang="en-GB" dirty="0" smtClean="0"/>
                  <a:t>For </a:t>
                </a:r>
                <a14:m>
                  <m:oMath xmlns:m="http://schemas.openxmlformats.org/officeDocument/2006/math">
                    <m:f>
                      <m:fPr>
                        <m:type m:val="skw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4</m:t>
                        </m:r>
                      </m:den>
                    </m:f>
                  </m:oMath>
                </a14:m>
                <a:r>
                  <a:rPr lang="en-GB" dirty="0" smtClean="0"/>
                  <a:t> to get 36 at the bottom you multiply 4 by 9, so you multiply the top 1 by 9 also = 9…. = </a:t>
                </a:r>
                <a14:m>
                  <m:oMath xmlns:m="http://schemas.openxmlformats.org/officeDocument/2006/math">
                    <m:f>
                      <m:fPr>
                        <m:type m:val="skw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9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36</m:t>
                        </m:r>
                      </m:den>
                    </m:f>
                  </m:oMath>
                </a14:m>
                <a:endParaRPr lang="en-GB" dirty="0" smtClean="0"/>
              </a:p>
              <a:p>
                <a:r>
                  <a:rPr lang="en-GB" dirty="0" smtClean="0"/>
                  <a:t>For </a:t>
                </a:r>
                <a14:m>
                  <m:oMath xmlns:m="http://schemas.openxmlformats.org/officeDocument/2006/math">
                    <m:f>
                      <m:fPr>
                        <m:type m:val="skw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9 </m:t>
                        </m:r>
                      </m:den>
                    </m:f>
                  </m:oMath>
                </a14:m>
                <a:r>
                  <a:rPr lang="en-GB" dirty="0" smtClean="0"/>
                  <a:t>to get 36 at the bottom you multiply 9 by 4, so you multiply the top 2 by 4 also = 8…  = </a:t>
                </a:r>
                <a14:m>
                  <m:oMath xmlns:m="http://schemas.openxmlformats.org/officeDocument/2006/math">
                    <m:f>
                      <m:fPr>
                        <m:type m:val="skw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8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36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endParaRPr lang="en-GB" dirty="0" smtClean="0"/>
              </a:p>
              <a:p>
                <a:pPr lvl="1"/>
                <a:r>
                  <a:rPr lang="en-GB" dirty="0" smtClean="0"/>
                  <a:t>Consequently we can now say the bigger fraction is ¼.</a:t>
                </a:r>
              </a:p>
              <a:p>
                <a:endParaRPr lang="en-GB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812" t="-15406" r="-754" b="-1442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95721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Your turn….. 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 smtClean="0"/>
                  <a:t>1) Calculate ¾ of a sample of 200. </a:t>
                </a:r>
              </a:p>
              <a:p>
                <a:endParaRPr lang="en-GB" dirty="0"/>
              </a:p>
              <a:p>
                <a:r>
                  <a:rPr lang="en-GB" dirty="0" smtClean="0"/>
                  <a:t>2) Calculate </a:t>
                </a:r>
                <a14:m>
                  <m:oMath xmlns:m="http://schemas.openxmlformats.org/officeDocument/2006/math">
                    <m:f>
                      <m:fPr>
                        <m:type m:val="skw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den>
                    </m:f>
                  </m:oMath>
                </a14:m>
                <a:r>
                  <a:rPr lang="en-GB" dirty="0" smtClean="0"/>
                  <a:t> of a sample of 2000</a:t>
                </a:r>
              </a:p>
              <a:p>
                <a:endParaRPr lang="en-GB" dirty="0"/>
              </a:p>
              <a:p>
                <a:r>
                  <a:rPr lang="en-GB" dirty="0" smtClean="0"/>
                  <a:t>3) Calculate </a:t>
                </a:r>
                <a14:m>
                  <m:oMath xmlns:m="http://schemas.openxmlformats.org/officeDocument/2006/math">
                    <m:f>
                      <m:fPr>
                        <m:type m:val="skw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7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8</m:t>
                        </m:r>
                      </m:den>
                    </m:f>
                  </m:oMath>
                </a14:m>
                <a:r>
                  <a:rPr lang="en-GB" dirty="0" smtClean="0"/>
                  <a:t> of a sample of 1600</a:t>
                </a: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043" t="-224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49177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Top heavy fractions…. 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en-GB" dirty="0" smtClean="0"/>
                  <a:t>Sometimes you see a fraction in which the numerator (top number) is higher than the denominator (bottom number). </a:t>
                </a:r>
              </a:p>
              <a:p>
                <a:endParaRPr lang="en-GB" dirty="0"/>
              </a:p>
              <a:p>
                <a:r>
                  <a:rPr lang="en-GB" dirty="0" smtClean="0"/>
                  <a:t>E.g. </a:t>
                </a:r>
                <a14:m>
                  <m:oMath xmlns:m="http://schemas.openxmlformats.org/officeDocument/2006/math">
                    <m:f>
                      <m:fPr>
                        <m:type m:val="skw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7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6</m:t>
                        </m:r>
                      </m:den>
                    </m:f>
                  </m:oMath>
                </a14:m>
                <a:endParaRPr lang="en-GB" dirty="0" smtClean="0"/>
              </a:p>
              <a:p>
                <a:endParaRPr lang="en-GB" dirty="0"/>
              </a:p>
              <a:p>
                <a:r>
                  <a:rPr lang="en-GB" dirty="0" smtClean="0"/>
                  <a:t>What this simply means is that the fraction amounts to more than one whole item or set. </a:t>
                </a:r>
              </a:p>
              <a:p>
                <a:endParaRPr lang="en-GB" dirty="0"/>
              </a:p>
              <a:p>
                <a:r>
                  <a:rPr lang="en-GB" dirty="0" smtClean="0"/>
                  <a:t>E.g. </a:t>
                </a:r>
                <a14:m>
                  <m:oMath xmlns:m="http://schemas.openxmlformats.org/officeDocument/2006/math">
                    <m:f>
                      <m:fPr>
                        <m:type m:val="skw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7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6</m:t>
                        </m:r>
                      </m:den>
                    </m:f>
                  </m:oMath>
                </a14:m>
                <a:r>
                  <a:rPr lang="en-GB" dirty="0" smtClean="0"/>
                  <a:t> is the same as </a:t>
                </a:r>
                <a14:m>
                  <m:oMath xmlns:m="http://schemas.openxmlformats.org/officeDocument/2006/math">
                    <m:f>
                      <m:fPr>
                        <m:type m:val="skw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6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6</m:t>
                        </m:r>
                      </m:den>
                    </m:f>
                  </m:oMath>
                </a14:m>
                <a:r>
                  <a:rPr lang="en-GB" dirty="0" smtClean="0"/>
                  <a:t> + </a:t>
                </a:r>
                <a14:m>
                  <m:oMath xmlns:m="http://schemas.openxmlformats.org/officeDocument/2006/math">
                    <m:f>
                      <m:fPr>
                        <m:type m:val="skw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6</m:t>
                        </m:r>
                      </m:den>
                    </m:f>
                  </m:oMath>
                </a14:m>
                <a:r>
                  <a:rPr lang="en-GB" dirty="0" smtClean="0"/>
                  <a:t> or 1 </a:t>
                </a:r>
                <a14:m>
                  <m:oMath xmlns:m="http://schemas.openxmlformats.org/officeDocument/2006/math">
                    <m:f>
                      <m:fPr>
                        <m:type m:val="skw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6</m:t>
                        </m:r>
                      </m:den>
                    </m:f>
                  </m:oMath>
                </a14:m>
                <a:endParaRPr lang="en-GB" dirty="0" smtClean="0"/>
              </a:p>
              <a:p>
                <a:endParaRPr lang="en-GB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043" t="-2241" r="-1391" b="-308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70304" y="4778061"/>
            <a:ext cx="2183454" cy="16354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3196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Percentages.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1860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About percentages.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percentage (%) is a way of stating any fraction as a proportion of 100. </a:t>
            </a:r>
          </a:p>
          <a:p>
            <a:endParaRPr lang="en-GB" dirty="0"/>
          </a:p>
          <a:p>
            <a:r>
              <a:rPr lang="en-GB" dirty="0" smtClean="0"/>
              <a:t>The whole of anything – the full amount of an item or group of items is 100%</a:t>
            </a:r>
          </a:p>
          <a:p>
            <a:endParaRPr lang="en-GB" dirty="0"/>
          </a:p>
          <a:p>
            <a:r>
              <a:rPr lang="en-GB" dirty="0" smtClean="0"/>
              <a:t>If you divide this total into smaller parts, each part will be a proportion of the whole 100%. All the pieces together add up to 100%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5264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Percentages…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78804" y="2349791"/>
            <a:ext cx="6542467" cy="435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720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Calculating percentages from fractions….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work out a percentage from fraction all you need to do is work follow the following formula. </a:t>
            </a:r>
          </a:p>
          <a:p>
            <a:endParaRPr lang="en-GB" dirty="0"/>
          </a:p>
          <a:p>
            <a:r>
              <a:rPr lang="en-GB" dirty="0" smtClean="0"/>
              <a:t>Numerator (top number) ÷ Denominator (bottom number) x 100.</a:t>
            </a:r>
          </a:p>
          <a:p>
            <a:endParaRPr lang="en-GB" dirty="0"/>
          </a:p>
          <a:p>
            <a:r>
              <a:rPr lang="en-GB" dirty="0" smtClean="0"/>
              <a:t>For Example – To work out the percentage of ¾ </a:t>
            </a:r>
          </a:p>
          <a:p>
            <a:endParaRPr lang="en-GB" dirty="0"/>
          </a:p>
          <a:p>
            <a:r>
              <a:rPr lang="en-GB" dirty="0" smtClean="0"/>
              <a:t>3 ÷ 4 = 0.75 x 100 = 75 = 75%.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0973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Therefore…. 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lnSpcReduction="10000"/>
              </a:bodyPr>
              <a:lstStyle/>
              <a:p>
                <a:r>
                  <a:rPr lang="en-GB" dirty="0" smtClean="0"/>
                  <a:t>If you have an MCQ with 30 questions, you can work out your overall percentage… </a:t>
                </a:r>
              </a:p>
              <a:p>
                <a:pPr lvl="1"/>
                <a14:m>
                  <m:oMath xmlns:m="http://schemas.openxmlformats.org/officeDocument/2006/math">
                    <m:f>
                      <m:fPr>
                        <m:type m:val="skw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10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30</m:t>
                        </m:r>
                      </m:den>
                    </m:f>
                  </m:oMath>
                </a14:m>
                <a:r>
                  <a:rPr lang="en-GB" dirty="0" smtClean="0"/>
                  <a:t> = 10 ÷ 30 = 0.33333, 0.3333 x 100 = 33.3,  = 33%. </a:t>
                </a:r>
              </a:p>
              <a:p>
                <a:endParaRPr lang="en-GB" dirty="0"/>
              </a:p>
              <a:p>
                <a:endParaRPr lang="en-GB" dirty="0" smtClean="0"/>
              </a:p>
              <a:p>
                <a:r>
                  <a:rPr lang="en-GB" dirty="0" smtClean="0"/>
                  <a:t>Now it is your turn….. Work out the percentages from the following fractions. </a:t>
                </a:r>
              </a:p>
              <a:p>
                <a:pPr lvl="1"/>
                <a14:m>
                  <m:oMath xmlns:m="http://schemas.openxmlformats.org/officeDocument/2006/math">
                    <m:f>
                      <m:fPr>
                        <m:type m:val="skw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33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45</m:t>
                        </m:r>
                      </m:den>
                    </m:f>
                  </m:oMath>
                </a14:m>
                <a:endParaRPr lang="en-GB" dirty="0" smtClean="0"/>
              </a:p>
              <a:p>
                <a:pPr lvl="1"/>
                <a14:m>
                  <m:oMath xmlns:m="http://schemas.openxmlformats.org/officeDocument/2006/math">
                    <m:f>
                      <m:fPr>
                        <m:type m:val="skw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4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20</m:t>
                        </m:r>
                      </m:den>
                    </m:f>
                  </m:oMath>
                </a14:m>
                <a:endParaRPr lang="en-GB" dirty="0" smtClean="0"/>
              </a:p>
              <a:p>
                <a:pPr lvl="1"/>
                <a14:m>
                  <m:oMath xmlns:m="http://schemas.openxmlformats.org/officeDocument/2006/math">
                    <m:f>
                      <m:fPr>
                        <m:type m:val="skw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59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2864</m:t>
                        </m:r>
                      </m:den>
                    </m:f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38" t="-1783" b="-1639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15271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Further Understanding Percentages….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calculate your total marks for a module with two unequal assessment components. </a:t>
            </a:r>
          </a:p>
          <a:p>
            <a:endParaRPr lang="en-GB" dirty="0"/>
          </a:p>
          <a:p>
            <a:r>
              <a:rPr lang="en-GB" dirty="0" smtClean="0"/>
              <a:t>For example – if a student scored 66% for an essay worth 70% of the total mark and 76% for a presentation worth 30% of module mark. </a:t>
            </a:r>
          </a:p>
          <a:p>
            <a:endParaRPr lang="en-GB" dirty="0"/>
          </a:p>
          <a:p>
            <a:r>
              <a:rPr lang="en-GB" dirty="0" smtClean="0"/>
              <a:t>66 ÷ 100 x 70 = 46.2, 76 ÷ 100 x 30 = 22.8</a:t>
            </a:r>
          </a:p>
          <a:p>
            <a:endParaRPr lang="en-GB" dirty="0"/>
          </a:p>
          <a:p>
            <a:r>
              <a:rPr lang="en-GB" dirty="0" smtClean="0"/>
              <a:t>46.2 + 22.8 = 69% of total module mark.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257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Averages.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7357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Many kind of research involves collecting data through numbers…. </a:t>
            </a:r>
          </a:p>
          <a:p>
            <a:endParaRPr lang="en-GB" dirty="0"/>
          </a:p>
          <a:p>
            <a:r>
              <a:rPr lang="en-GB" dirty="0" smtClean="0"/>
              <a:t>Such as</a:t>
            </a:r>
          </a:p>
          <a:p>
            <a:r>
              <a:rPr lang="en-GB" dirty="0" smtClean="0"/>
              <a:t>How much managers earn. </a:t>
            </a:r>
          </a:p>
          <a:p>
            <a:r>
              <a:rPr lang="en-GB" dirty="0" smtClean="0"/>
              <a:t>Placing a numerical value on how an individuals wellbeing (using a scale). </a:t>
            </a:r>
          </a:p>
          <a:p>
            <a:r>
              <a:rPr lang="en-GB" dirty="0" smtClean="0"/>
              <a:t>Reaction Times. </a:t>
            </a:r>
          </a:p>
          <a:p>
            <a:r>
              <a:rPr lang="en-GB" dirty="0" smtClean="0"/>
              <a:t>Speed of Processing.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7726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However,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At times if you then receive an exhaustive amount of data, it can be very hard to discuss and quite easy to get lost in the numbers. </a:t>
            </a:r>
          </a:p>
          <a:p>
            <a:endParaRPr lang="en-GB" dirty="0"/>
          </a:p>
          <a:p>
            <a:r>
              <a:rPr lang="en-GB" dirty="0" smtClean="0"/>
              <a:t>Also difficult to draw comparisons. </a:t>
            </a:r>
          </a:p>
          <a:p>
            <a:endParaRPr lang="en-GB" dirty="0"/>
          </a:p>
          <a:p>
            <a:r>
              <a:rPr lang="en-GB" dirty="0" smtClean="0"/>
              <a:t>One method to deal with this is use a single number that summarises or represents the set of numbers. </a:t>
            </a:r>
          </a:p>
          <a:p>
            <a:endParaRPr lang="en-GB" dirty="0"/>
          </a:p>
          <a:p>
            <a:r>
              <a:rPr lang="en-GB" dirty="0" smtClean="0"/>
              <a:t>You could consider using the “average”.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5861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Choosing the average number…. Which type of average…. 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1000368"/>
              </p:ext>
            </p:extLst>
          </p:nvPr>
        </p:nvGraphicFramePr>
        <p:xfrm>
          <a:off x="1155700" y="2603500"/>
          <a:ext cx="8824913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07889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E4E830A-1EB6-40D0-8D8F-E38DCC4804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FE4E830A-1EB6-40D0-8D8F-E38DCC4804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FE4E830A-1EB6-40D0-8D8F-E38DCC4804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C9A7563-08DB-44E4-829C-476E2DA4E6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8C9A7563-08DB-44E4-829C-476E2DA4E6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8C9A7563-08DB-44E4-829C-476E2DA4E6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E43F6B5-6064-4535-B19A-11DB7A6F03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CE43F6B5-6064-4535-B19A-11DB7A6F03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CE43F6B5-6064-4535-B19A-11DB7A6F03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4A6C445-99DD-4A81-ABDF-A2F01A0EE4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F4A6C445-99DD-4A81-ABDF-A2F01A0EE4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F4A6C445-99DD-4A81-ABDF-A2F01A0EE4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48ACF2C-FD01-48AA-98E8-AD9E6A651B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348ACF2C-FD01-48AA-98E8-AD9E6A651B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348ACF2C-FD01-48AA-98E8-AD9E6A651B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9A76838-2E46-4296-8868-0FCBA316A7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F9A76838-2E46-4296-8868-0FCBA316A7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F9A76838-2E46-4296-8868-0FCBA316A7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Worked Example.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Number List</a:t>
            </a:r>
          </a:p>
          <a:p>
            <a:endParaRPr lang="en-GB" dirty="0"/>
          </a:p>
          <a:p>
            <a:r>
              <a:rPr lang="en-GB" dirty="0" smtClean="0"/>
              <a:t>1, 3</a:t>
            </a:r>
            <a:r>
              <a:rPr lang="en-GB" dirty="0" smtClean="0"/>
              <a:t>, 2, 5, 41, 1, 76, 97, 3, 1</a:t>
            </a:r>
          </a:p>
          <a:p>
            <a:endParaRPr lang="en-GB" dirty="0"/>
          </a:p>
          <a:p>
            <a:r>
              <a:rPr lang="en-GB" dirty="0" smtClean="0"/>
              <a:t>This numbers might not mean anything to you, but these could be the individual scores of high earning individuals on a well-being scale. </a:t>
            </a:r>
          </a:p>
          <a:p>
            <a:endParaRPr lang="en-GB" dirty="0"/>
          </a:p>
          <a:p>
            <a:r>
              <a:rPr lang="en-GB" dirty="0" smtClean="0"/>
              <a:t>We will now go through a worked example of calculating the mean, mode and median of this data set.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1940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Calculating the Mean.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1, 3</a:t>
            </a:r>
            <a:r>
              <a:rPr lang="en-GB" dirty="0" smtClean="0"/>
              <a:t>, 2, 5, 41, 1, 76, 97, 3, 1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Add all the numbers together. </a:t>
            </a:r>
          </a:p>
          <a:p>
            <a:pPr lvl="1"/>
            <a:r>
              <a:rPr lang="en-GB" dirty="0" smtClean="0"/>
              <a:t>1, 3+2+5+41+1+76+97+3+1 </a:t>
            </a:r>
            <a:r>
              <a:rPr lang="en-GB" dirty="0" smtClean="0"/>
              <a:t>= 230. </a:t>
            </a:r>
          </a:p>
          <a:p>
            <a:endParaRPr lang="en-GB" dirty="0"/>
          </a:p>
          <a:p>
            <a:r>
              <a:rPr lang="en-GB" dirty="0" smtClean="0"/>
              <a:t>Divide the total number (230) by the number of responses given </a:t>
            </a:r>
            <a:r>
              <a:rPr lang="en-GB" dirty="0" smtClean="0"/>
              <a:t>(10). 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Mean = 230 ÷ 10 = 23.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2815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Calculate the Median.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771542"/>
          </a:xfrm>
        </p:spPr>
        <p:txBody>
          <a:bodyPr>
            <a:normAutofit fontScale="47500" lnSpcReduction="20000"/>
          </a:bodyPr>
          <a:lstStyle/>
          <a:p>
            <a:r>
              <a:rPr lang="en-GB" sz="2900" dirty="0" smtClean="0"/>
              <a:t>1, 3</a:t>
            </a:r>
            <a:r>
              <a:rPr lang="en-GB" sz="2900" dirty="0" smtClean="0"/>
              <a:t>, 2, 5, 41, 1, 76, 97, 3, 1</a:t>
            </a:r>
          </a:p>
          <a:p>
            <a:endParaRPr lang="en-GB" dirty="0" smtClean="0"/>
          </a:p>
          <a:p>
            <a:r>
              <a:rPr lang="en-GB" sz="2900" dirty="0" smtClean="0"/>
              <a:t>Place </a:t>
            </a:r>
            <a:r>
              <a:rPr lang="en-GB" sz="2900" b="1" dirty="0" smtClean="0"/>
              <a:t>all</a:t>
            </a:r>
            <a:r>
              <a:rPr lang="en-GB" sz="2900" dirty="0" smtClean="0"/>
              <a:t> the numbers in a sequential order from Lowest to Highest. </a:t>
            </a:r>
          </a:p>
          <a:p>
            <a:pPr lvl="1"/>
            <a:r>
              <a:rPr lang="en-GB" sz="2500" dirty="0" smtClean="0"/>
              <a:t>1, 1, 1, 2, 3, 3, 5, 41, 76, 97 </a:t>
            </a:r>
          </a:p>
          <a:p>
            <a:endParaRPr lang="en-GB" dirty="0"/>
          </a:p>
          <a:p>
            <a:r>
              <a:rPr lang="en-GB" sz="3300" dirty="0" smtClean="0"/>
              <a:t>Look at what number falls in the middle. </a:t>
            </a:r>
          </a:p>
          <a:p>
            <a:pPr lvl="1"/>
            <a:r>
              <a:rPr lang="en-GB" sz="2900" dirty="0" smtClean="0"/>
              <a:t>In the case of an odd number of items, there will be a single number that falls in the middle. </a:t>
            </a:r>
          </a:p>
          <a:p>
            <a:pPr lvl="1"/>
            <a:r>
              <a:rPr lang="en-GB" sz="2900" dirty="0" smtClean="0"/>
              <a:t>In the case of an even number of items there will be no true one figure. </a:t>
            </a:r>
          </a:p>
          <a:p>
            <a:pPr lvl="1"/>
            <a:r>
              <a:rPr lang="en-GB" sz="2900" dirty="0" smtClean="0"/>
              <a:t>1, 1, 1, 2, 3, 3, 5, 41, 76, 97 </a:t>
            </a:r>
          </a:p>
          <a:p>
            <a:pPr lvl="1"/>
            <a:r>
              <a:rPr lang="en-GB" sz="2900" dirty="0" smtClean="0"/>
              <a:t>To work out the median, you add these two numbers together and divide by two. </a:t>
            </a:r>
          </a:p>
          <a:p>
            <a:pPr lvl="1"/>
            <a:endParaRPr lang="en-GB" dirty="0" smtClean="0"/>
          </a:p>
          <a:p>
            <a:endParaRPr lang="en-GB" dirty="0"/>
          </a:p>
          <a:p>
            <a:r>
              <a:rPr lang="en-GB" sz="3800" dirty="0" smtClean="0"/>
              <a:t>3 + 3 = 6. The Median is 6 ÷ 2 = 3. </a:t>
            </a:r>
            <a:endParaRPr lang="en-GB" sz="3800" dirty="0"/>
          </a:p>
        </p:txBody>
      </p:sp>
      <p:sp>
        <p:nvSpPr>
          <p:cNvPr id="4" name="Oval 3"/>
          <p:cNvSpPr/>
          <p:nvPr/>
        </p:nvSpPr>
        <p:spPr>
          <a:xfrm>
            <a:off x="2719767" y="4805251"/>
            <a:ext cx="419100" cy="3048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4964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Calculate the Mode.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1, 3</a:t>
            </a:r>
            <a:r>
              <a:rPr lang="en-GB" dirty="0" smtClean="0"/>
              <a:t>, 2, 5, 41, 1, 76, 97, 3, 1</a:t>
            </a:r>
          </a:p>
          <a:p>
            <a:endParaRPr lang="en-GB" dirty="0"/>
          </a:p>
          <a:p>
            <a:r>
              <a:rPr lang="en-GB" dirty="0" smtClean="0"/>
              <a:t>Place </a:t>
            </a:r>
            <a:r>
              <a:rPr lang="en-GB" b="1" dirty="0" smtClean="0"/>
              <a:t>all</a:t>
            </a:r>
            <a:r>
              <a:rPr lang="en-GB" dirty="0" smtClean="0"/>
              <a:t> the numbers in a sequential order from Lowest to Highest. </a:t>
            </a:r>
          </a:p>
          <a:p>
            <a:pPr lvl="1"/>
            <a:r>
              <a:rPr lang="en-GB" dirty="0" smtClean="0"/>
              <a:t>1, 1, 1, 2, 3, 3, 5, 41, 76, 97 </a:t>
            </a:r>
          </a:p>
          <a:p>
            <a:endParaRPr lang="en-GB" dirty="0"/>
          </a:p>
          <a:p>
            <a:r>
              <a:rPr lang="en-GB" dirty="0" smtClean="0"/>
              <a:t>To calculate the mode you need to note the number that occurs more frequently (the most) in the data set. </a:t>
            </a:r>
          </a:p>
          <a:p>
            <a:endParaRPr lang="en-GB" dirty="0"/>
          </a:p>
          <a:p>
            <a:r>
              <a:rPr lang="en-GB" dirty="0" smtClean="0"/>
              <a:t>In this case the answer is 1 as this occurs three times within the data set. 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643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Calculating the Mode.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A frequently asks question is what happens when there is a tie between more than one number in terms of frequency in a given data set. </a:t>
            </a:r>
          </a:p>
          <a:p>
            <a:endParaRPr lang="en-GB" dirty="0"/>
          </a:p>
          <a:p>
            <a:r>
              <a:rPr lang="en-GB" dirty="0" smtClean="0"/>
              <a:t>For example - 1, 1, 1, 2, 3, 3, 3, 5, 41, 76, 97 </a:t>
            </a:r>
          </a:p>
          <a:p>
            <a:endParaRPr lang="en-GB" dirty="0"/>
          </a:p>
          <a:p>
            <a:r>
              <a:rPr lang="en-GB" dirty="0" smtClean="0"/>
              <a:t>As you can see above the number 1 occurs 3 times, the number 3 also occurs 3 times. </a:t>
            </a:r>
          </a:p>
          <a:p>
            <a:endParaRPr lang="en-GB" dirty="0"/>
          </a:p>
          <a:p>
            <a:r>
              <a:rPr lang="en-GB" dirty="0" smtClean="0"/>
              <a:t>Answer is you will have multiple modes – in this case the modes are 1,3. </a:t>
            </a:r>
          </a:p>
          <a:p>
            <a:endParaRPr lang="en-GB" dirty="0"/>
          </a:p>
          <a:p>
            <a:r>
              <a:rPr lang="en-GB" dirty="0" smtClean="0"/>
              <a:t>Do not divide the numbers – just report the multiple modes.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9611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Now it is your turn.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Work out the mean, mode, median for the following number sequence. </a:t>
            </a:r>
          </a:p>
          <a:p>
            <a:endParaRPr lang="en-GB" dirty="0"/>
          </a:p>
          <a:p>
            <a:r>
              <a:rPr lang="en-GB" dirty="0" smtClean="0"/>
              <a:t>10, 13, 8, 6, 23, 45, 11, 19, 13, 11, 52.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1720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Using tables, charts and graphs. 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90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Tables, charts and graphs provide a kind of visual shorthand – they condense complex information and present it clearly. 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4172757"/>
            <a:ext cx="2817858" cy="221641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91307" y="365125"/>
            <a:ext cx="2619375" cy="174307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17568" y="2185475"/>
            <a:ext cx="3661269" cy="2050311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51024" y="4579424"/>
            <a:ext cx="2929255" cy="209232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32766" y="4370723"/>
            <a:ext cx="3969605" cy="2301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2296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use tables, graphs and charts. </a:t>
            </a:r>
            <a:endParaRPr lang="en-GB" dirty="0"/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24173025"/>
              </p:ext>
            </p:extLst>
          </p:nvPr>
        </p:nvGraphicFramePr>
        <p:xfrm>
          <a:off x="1155700" y="2603500"/>
          <a:ext cx="8824913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67268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564686F-A498-43FA-972E-0768857E00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graphicEl>
                                              <a:dgm id="{F564686F-A498-43FA-972E-0768857E00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graphicEl>
                                              <a:dgm id="{F564686F-A498-43FA-972E-0768857E00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096AEA4-55A1-44E3-8DE1-8C31DC5A94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graphicEl>
                                              <a:dgm id="{0096AEA4-55A1-44E3-8DE1-8C31DC5A94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graphicEl>
                                              <a:dgm id="{0096AEA4-55A1-44E3-8DE1-8C31DC5A94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B4B278FA-175E-48E1-B451-80711EEAA5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graphicEl>
                                              <a:dgm id="{B4B278FA-175E-48E1-B451-80711EEAA5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graphicEl>
                                              <a:dgm id="{B4B278FA-175E-48E1-B451-80711EEAA5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8D5BC228-1161-4057-A216-9A2B4AC9D5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graphicEl>
                                              <a:dgm id="{8D5BC228-1161-4057-A216-9A2B4AC9D5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graphicEl>
                                              <a:dgm id="{8D5BC228-1161-4057-A216-9A2B4AC9D5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2B0C9C59-17C2-4F72-AC41-08041683C8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graphicEl>
                                              <a:dgm id="{2B0C9C59-17C2-4F72-AC41-08041683C8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graphicEl>
                                              <a:dgm id="{2B0C9C59-17C2-4F72-AC41-08041683C8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 bld="one"/>
        </p:bldSub>
      </p:bldGraphic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Take your time, looking at charts, graphs and tables.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Familiarise yourself with the style, symbols and measurements. </a:t>
            </a:r>
          </a:p>
          <a:p>
            <a:r>
              <a:rPr lang="en-GB" dirty="0" smtClean="0"/>
              <a:t>Note dates and the source of information. </a:t>
            </a:r>
          </a:p>
          <a:p>
            <a:r>
              <a:rPr lang="en-GB" dirty="0" smtClean="0"/>
              <a:t>Work you way systematically along each row, column (table), axis (graph), line, etc. </a:t>
            </a:r>
          </a:p>
          <a:p>
            <a:r>
              <a:rPr lang="en-GB" dirty="0" smtClean="0"/>
              <a:t>Keep checking back to the key and the measurement. </a:t>
            </a:r>
          </a:p>
          <a:p>
            <a:r>
              <a:rPr lang="en-GB" dirty="0" smtClean="0"/>
              <a:t>Work out amounts. Look at any totals that are presented – what do these tell you.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1001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Graphs.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8963" y="2315588"/>
            <a:ext cx="5107524" cy="3724055"/>
          </a:xfrm>
          <a:prstGeom prst="rect">
            <a:avLst/>
          </a:prstGeom>
        </p:spPr>
      </p:pic>
      <p:cxnSp>
        <p:nvCxnSpPr>
          <p:cNvPr id="6" name="Straight Arrow Connector 5"/>
          <p:cNvCxnSpPr/>
          <p:nvPr/>
        </p:nvCxnSpPr>
        <p:spPr>
          <a:xfrm>
            <a:off x="7662751" y="2459545"/>
            <a:ext cx="680356" cy="2167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8266008" y="2320476"/>
            <a:ext cx="1396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Heading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>
          <a:xfrm>
            <a:off x="7066757" y="2822620"/>
            <a:ext cx="255270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9627650" y="2609334"/>
            <a:ext cx="1422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Key</a:t>
            </a:r>
            <a:endParaRPr lang="en-GB" dirty="0"/>
          </a:p>
        </p:txBody>
      </p:sp>
      <p:cxnSp>
        <p:nvCxnSpPr>
          <p:cNvPr id="12" name="Straight Arrow Connector 11"/>
          <p:cNvCxnSpPr/>
          <p:nvPr/>
        </p:nvCxnSpPr>
        <p:spPr>
          <a:xfrm flipH="1">
            <a:off x="4013200" y="5689600"/>
            <a:ext cx="787400" cy="6096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/>
          <p:cNvSpPr txBox="1"/>
          <p:nvPr/>
        </p:nvSpPr>
        <p:spPr>
          <a:xfrm>
            <a:off x="3225800" y="6311900"/>
            <a:ext cx="21209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Horizontal or X axis</a:t>
            </a:r>
            <a:endParaRPr lang="en-GB" sz="1600" dirty="0"/>
          </a:p>
        </p:txBody>
      </p:sp>
      <p:cxnSp>
        <p:nvCxnSpPr>
          <p:cNvPr id="15" name="Straight Arrow Connector 14"/>
          <p:cNvCxnSpPr/>
          <p:nvPr/>
        </p:nvCxnSpPr>
        <p:spPr>
          <a:xfrm flipH="1">
            <a:off x="2717800" y="3009900"/>
            <a:ext cx="1447800" cy="127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838200" y="2794000"/>
            <a:ext cx="1816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Vertical or Y Axis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0220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Interpreting Tables – Example.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54954" y="2428038"/>
            <a:ext cx="9539036" cy="47905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7995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Interpreting Tables – Key Questions on the Example. 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Is 24 students representative of the University Popular? </a:t>
            </a:r>
          </a:p>
          <a:p>
            <a:endParaRPr lang="en-GB" dirty="0"/>
          </a:p>
          <a:p>
            <a:r>
              <a:rPr lang="en-GB" dirty="0" smtClean="0"/>
              <a:t>What about the subject choice of the two groups, how much variation? </a:t>
            </a:r>
          </a:p>
          <a:p>
            <a:endParaRPr lang="en-GB" dirty="0"/>
          </a:p>
          <a:p>
            <a:r>
              <a:rPr lang="en-GB" dirty="0" smtClean="0"/>
              <a:t>What is the mean test score for Group A, What is the mean test score for group B? </a:t>
            </a:r>
          </a:p>
          <a:p>
            <a:endParaRPr lang="en-GB" dirty="0"/>
          </a:p>
          <a:p>
            <a:r>
              <a:rPr lang="en-GB" dirty="0" smtClean="0"/>
              <a:t>What factors could influence the differences in marks between the tests scores in the two groups? </a:t>
            </a:r>
          </a:p>
          <a:p>
            <a:endParaRPr lang="en-GB" dirty="0"/>
          </a:p>
          <a:p>
            <a:r>
              <a:rPr lang="en-GB" dirty="0" smtClean="0"/>
              <a:t>What key information is missing, which makes it difficult to interpret the table?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992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Interpreting Tables – Example.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46946" y="2318197"/>
            <a:ext cx="9911620" cy="4977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8947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Charts.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800" dirty="0" smtClean="0"/>
              <a:t>Bar Charts. </a:t>
            </a:r>
          </a:p>
          <a:p>
            <a:endParaRPr lang="en-GB" dirty="0"/>
          </a:p>
          <a:p>
            <a:r>
              <a:rPr lang="en-GB" sz="2800" dirty="0" smtClean="0"/>
              <a:t>Bar charts contain less detail than table, but summarise data in a way that makes it easier to read. </a:t>
            </a:r>
            <a:endParaRPr lang="en-GB" sz="28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72200" y="1244356"/>
            <a:ext cx="5181600" cy="4932607"/>
          </a:xfrm>
        </p:spPr>
        <p:txBody>
          <a:bodyPr/>
          <a:lstStyle/>
          <a:p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93413" y="2401351"/>
            <a:ext cx="5052475" cy="42526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482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Charts.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497400"/>
            <a:ext cx="4825158" cy="3851886"/>
          </a:xfrm>
        </p:spPr>
        <p:txBody>
          <a:bodyPr>
            <a:normAutofit fontScale="92500" lnSpcReduction="20000"/>
          </a:bodyPr>
          <a:lstStyle/>
          <a:p>
            <a:r>
              <a:rPr lang="en-GB" sz="3000" dirty="0" smtClean="0"/>
              <a:t>Pie Charts. </a:t>
            </a:r>
          </a:p>
          <a:p>
            <a:endParaRPr lang="en-GB" dirty="0"/>
          </a:p>
          <a:p>
            <a:r>
              <a:rPr lang="en-GB" sz="3000" dirty="0" smtClean="0"/>
              <a:t>Pie Charts are useful in indicating the relative proportions of the various components that make up a whole</a:t>
            </a:r>
            <a:r>
              <a:rPr lang="en-GB" sz="2800" dirty="0" smtClean="0"/>
              <a:t>. </a:t>
            </a:r>
          </a:p>
          <a:p>
            <a:endParaRPr lang="en-GB" dirty="0"/>
          </a:p>
          <a:p>
            <a:r>
              <a:rPr lang="en-GB" sz="3000" dirty="0" smtClean="0"/>
              <a:t>Cannot provide statistical precision. </a:t>
            </a:r>
            <a:endParaRPr lang="en-GB" sz="3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69550" y="1680632"/>
            <a:ext cx="3350834" cy="231071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08969" y="4099850"/>
            <a:ext cx="3793469" cy="2334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0350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Seminar – Scales and Surveys.</a:t>
            </a:r>
            <a:endParaRPr lang="en-GB" dirty="0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819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Questionnaires and Scales.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Questionnaires and Scales </a:t>
            </a:r>
            <a:r>
              <a:rPr lang="en-GB" dirty="0"/>
              <a:t>provide a relatively cheap, quick and efficient way of obtaining large amounts of information from a large sample of people.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Data </a:t>
            </a:r>
            <a:r>
              <a:rPr lang="en-GB" dirty="0"/>
              <a:t>can be collected relatively quickly because the researcher would not need to be present when the questionnaires were completed. 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This </a:t>
            </a:r>
            <a:r>
              <a:rPr lang="en-GB" dirty="0"/>
              <a:t>is useful for large populations when interviews would be impractical.</a:t>
            </a:r>
          </a:p>
        </p:txBody>
      </p:sp>
    </p:spTree>
    <p:extLst>
      <p:ext uri="{BB962C8B-B14F-4D97-AF65-F5344CB8AC3E}">
        <p14:creationId xmlns:p14="http://schemas.microsoft.com/office/powerpoint/2010/main" val="1363993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Questionnaires and Scales….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Various kinds of rating scales have been developed to measure attitudes directly (i.e. the person knows their attitude is being studied).  The most widely used is the Likert Scale.</a:t>
            </a:r>
          </a:p>
          <a:p>
            <a:endParaRPr lang="en-GB" dirty="0"/>
          </a:p>
          <a:p>
            <a:r>
              <a:rPr lang="en-GB" dirty="0"/>
              <a:t>Likert (1932) developed the principle of measuring attitudes by asking people to respond to a series of statements about a topic, in terms of the extent to which they agree with them, and so tapping into the cognitive and affective components of attitudes.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 Likert-type scale assumes that the strength/intensity of experience is linear, i.e. on a continuum from strongly agree to strongly disagree, and makes the assumption that attitudes can be measured.  Respondents may be offered a choice of five to seven or even nine pre-coded responses with the neutral point being neither agree nor disagree. </a:t>
            </a:r>
          </a:p>
          <a:p>
            <a:endParaRPr lang="en-GB" dirty="0"/>
          </a:p>
          <a:p>
            <a:r>
              <a:rPr lang="en-GB" dirty="0"/>
              <a:t>In it final form, the Likert Scale is a five (or seven) point scale which is used to allow the individual to express how much they agree or disagree with a particular statement.</a:t>
            </a:r>
          </a:p>
        </p:txBody>
      </p:sp>
    </p:spTree>
    <p:extLst>
      <p:ext uri="{BB962C8B-B14F-4D97-AF65-F5344CB8AC3E}">
        <p14:creationId xmlns:p14="http://schemas.microsoft.com/office/powerpoint/2010/main" val="147440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Seminar Task.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Go out and find two participants to complete the two scales provided. </a:t>
            </a:r>
          </a:p>
          <a:p>
            <a:endParaRPr lang="en-GB" dirty="0"/>
          </a:p>
          <a:p>
            <a:r>
              <a:rPr lang="en-GB" dirty="0" smtClean="0"/>
              <a:t>Using the scoring system, calculate the scores. </a:t>
            </a:r>
          </a:p>
          <a:p>
            <a:endParaRPr lang="en-GB" dirty="0"/>
          </a:p>
          <a:p>
            <a:r>
              <a:rPr lang="en-GB" dirty="0" smtClean="0"/>
              <a:t>We will then input these scores into Microsoft Excel and start making some observations on the scores.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7831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Technical Terms (linked to todays lecture)….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Average</a:t>
            </a:r>
          </a:p>
          <a:p>
            <a:pPr lvl="1"/>
            <a:r>
              <a:rPr lang="en-GB" dirty="0" smtClean="0"/>
              <a:t>A number that is in some way ‘typical’ of a group of numbers, and that can be used to represent them. Three kinds of average commonly used: </a:t>
            </a:r>
            <a:r>
              <a:rPr lang="en-GB" b="1" dirty="0" smtClean="0"/>
              <a:t>Mean</a:t>
            </a:r>
            <a:r>
              <a:rPr lang="en-GB" dirty="0" smtClean="0"/>
              <a:t>, </a:t>
            </a:r>
            <a:r>
              <a:rPr lang="en-GB" b="1" dirty="0" smtClean="0"/>
              <a:t>Mode</a:t>
            </a:r>
            <a:r>
              <a:rPr lang="en-GB" dirty="0" smtClean="0"/>
              <a:t> and </a:t>
            </a:r>
            <a:r>
              <a:rPr lang="en-GB" b="1" dirty="0" smtClean="0"/>
              <a:t>Median</a:t>
            </a:r>
            <a:r>
              <a:rPr lang="en-GB" dirty="0" smtClean="0"/>
              <a:t>. </a:t>
            </a:r>
            <a:endParaRPr lang="en-GB" dirty="0"/>
          </a:p>
          <a:p>
            <a:r>
              <a:rPr lang="en-GB" dirty="0" smtClean="0"/>
              <a:t>Data</a:t>
            </a:r>
          </a:p>
          <a:p>
            <a:pPr lvl="1"/>
            <a:r>
              <a:rPr lang="en-GB" dirty="0" smtClean="0"/>
              <a:t>‘Data’ is plural of the Latin word datum (meaning ‘something given’). Data are facts, observations and measurements; collectively data provides information. Numerical data are collected by sorting, measuring and counting. </a:t>
            </a:r>
            <a:endParaRPr lang="en-GB" dirty="0"/>
          </a:p>
          <a:p>
            <a:r>
              <a:rPr lang="en-GB" dirty="0" smtClean="0"/>
              <a:t>Data Set</a:t>
            </a:r>
          </a:p>
          <a:p>
            <a:pPr lvl="1"/>
            <a:r>
              <a:rPr lang="en-GB" dirty="0" smtClean="0"/>
              <a:t>A complete collection of information on a particular topic.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7561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Technical Terms (linked to todays lecture)….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Denominator</a:t>
            </a:r>
          </a:p>
          <a:p>
            <a:pPr lvl="1"/>
            <a:r>
              <a:rPr lang="en-GB" dirty="0" smtClean="0"/>
              <a:t>The bottom number in a fraction</a:t>
            </a:r>
          </a:p>
          <a:p>
            <a:pPr lvl="1"/>
            <a:endParaRPr lang="en-GB" dirty="0"/>
          </a:p>
          <a:p>
            <a:r>
              <a:rPr lang="en-GB" dirty="0" smtClean="0"/>
              <a:t>Elements</a:t>
            </a:r>
          </a:p>
          <a:p>
            <a:pPr lvl="1"/>
            <a:r>
              <a:rPr lang="en-GB" dirty="0" smtClean="0"/>
              <a:t>The basic categories of data used for counting and analysis. </a:t>
            </a:r>
          </a:p>
          <a:p>
            <a:pPr lvl="1"/>
            <a:endParaRPr lang="en-GB" dirty="0"/>
          </a:p>
          <a:p>
            <a:r>
              <a:rPr lang="en-GB" dirty="0" smtClean="0"/>
              <a:t>Extreme Values</a:t>
            </a:r>
          </a:p>
          <a:p>
            <a:pPr lvl="1"/>
            <a:r>
              <a:rPr lang="en-GB" dirty="0" smtClean="0"/>
              <a:t>Numbers that a much lower or much higher than the rest of the set. </a:t>
            </a:r>
          </a:p>
          <a:p>
            <a:pPr lvl="1"/>
            <a:endParaRPr lang="en-GB" dirty="0"/>
          </a:p>
          <a:p>
            <a:r>
              <a:rPr lang="en-GB" dirty="0" smtClean="0"/>
              <a:t>Numerator</a:t>
            </a:r>
          </a:p>
          <a:p>
            <a:pPr lvl="1"/>
            <a:r>
              <a:rPr lang="en-GB" dirty="0" smtClean="0"/>
              <a:t>The top number in a fraction.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6149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Technical Terms (linked to todays lecture)….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Percentage</a:t>
            </a:r>
          </a:p>
          <a:p>
            <a:pPr lvl="1"/>
            <a:r>
              <a:rPr lang="en-GB" dirty="0" smtClean="0"/>
              <a:t>The number of occurrences in each 100 instances. </a:t>
            </a:r>
          </a:p>
          <a:p>
            <a:r>
              <a:rPr lang="en-GB" dirty="0" smtClean="0"/>
              <a:t>Prime Numbers</a:t>
            </a:r>
          </a:p>
          <a:p>
            <a:pPr lvl="1"/>
            <a:r>
              <a:rPr lang="en-GB" dirty="0" smtClean="0"/>
              <a:t>Numbers that, without resulting in a fraction, can be divided </a:t>
            </a:r>
            <a:r>
              <a:rPr lang="en-GB" b="1" dirty="0" smtClean="0"/>
              <a:t>only </a:t>
            </a:r>
            <a:r>
              <a:rPr lang="en-GB" dirty="0" smtClean="0"/>
              <a:t>by themselves or by the numbers 1. For example, the number 7 can be divided only by 1 or by 7. </a:t>
            </a:r>
            <a:endParaRPr lang="en-GB" b="1" dirty="0" smtClean="0"/>
          </a:p>
          <a:p>
            <a:r>
              <a:rPr lang="en-GB" dirty="0" smtClean="0"/>
              <a:t>Qualitative Data</a:t>
            </a:r>
          </a:p>
          <a:p>
            <a:pPr lvl="1"/>
            <a:r>
              <a:rPr lang="en-GB" dirty="0" smtClean="0"/>
              <a:t>Information that comprises subjective descriptions, rather than objective measurements. </a:t>
            </a:r>
          </a:p>
          <a:p>
            <a:r>
              <a:rPr lang="en-GB" dirty="0" smtClean="0"/>
              <a:t>Quantitative Data.</a:t>
            </a:r>
          </a:p>
          <a:p>
            <a:pPr lvl="1"/>
            <a:r>
              <a:rPr lang="en-GB" dirty="0" smtClean="0"/>
              <a:t>Information that comprises objective measurements, rather than subjective descriptions.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7781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Technical Terms (linked to todays lecture)….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Raw data.</a:t>
            </a:r>
          </a:p>
          <a:p>
            <a:pPr lvl="1"/>
            <a:r>
              <a:rPr lang="en-GB" dirty="0" smtClean="0"/>
              <a:t>The basic information as collected, with no interpretation.  </a:t>
            </a:r>
          </a:p>
          <a:p>
            <a:r>
              <a:rPr lang="en-GB" dirty="0" smtClean="0"/>
              <a:t>Rounding up or Rounding Down. </a:t>
            </a:r>
          </a:p>
          <a:p>
            <a:pPr lvl="1"/>
            <a:r>
              <a:rPr lang="en-GB" dirty="0" smtClean="0"/>
              <a:t>Replacing a number with a simpler number that is no longer as accurate but is easier to work with. </a:t>
            </a:r>
          </a:p>
          <a:p>
            <a:r>
              <a:rPr lang="en-GB" dirty="0" smtClean="0"/>
              <a:t>Statistics</a:t>
            </a:r>
          </a:p>
          <a:p>
            <a:pPr lvl="1"/>
            <a:r>
              <a:rPr lang="en-GB" dirty="0" smtClean="0"/>
              <a:t>Sets of data, and techniques for working with them. </a:t>
            </a:r>
          </a:p>
          <a:p>
            <a:r>
              <a:rPr lang="en-GB" dirty="0" smtClean="0"/>
              <a:t>Variables</a:t>
            </a:r>
          </a:p>
          <a:p>
            <a:pPr lvl="1"/>
            <a:r>
              <a:rPr lang="en-GB" dirty="0" smtClean="0"/>
              <a:t>The aspects of the elements that may differ from one item or group to another. </a:t>
            </a:r>
          </a:p>
        </p:txBody>
      </p:sp>
    </p:spTree>
    <p:extLst>
      <p:ext uri="{BB962C8B-B14F-4D97-AF65-F5344CB8AC3E}">
        <p14:creationId xmlns:p14="http://schemas.microsoft.com/office/powerpoint/2010/main" val="3548614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507</TotalTime>
  <Words>2577</Words>
  <Application>Microsoft Office PowerPoint</Application>
  <PresentationFormat>Widescreen</PresentationFormat>
  <Paragraphs>342</Paragraphs>
  <Slides>52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52</vt:i4>
      </vt:variant>
    </vt:vector>
  </HeadingPairs>
  <TitlesOfParts>
    <vt:vector size="57" baseType="lpstr">
      <vt:lpstr>Arial</vt:lpstr>
      <vt:lpstr>Cambria Math</vt:lpstr>
      <vt:lpstr>Century Gothic</vt:lpstr>
      <vt:lpstr>Wingdings 3</vt:lpstr>
      <vt:lpstr>Ion Boardroom</vt:lpstr>
      <vt:lpstr>Numeracy Skills</vt:lpstr>
      <vt:lpstr>Aims of the session</vt:lpstr>
      <vt:lpstr>Aims of the session. </vt:lpstr>
      <vt:lpstr>What kind of number work is necessary.</vt:lpstr>
      <vt:lpstr>Why use numbers. </vt:lpstr>
      <vt:lpstr>Can you trust numbers?</vt:lpstr>
      <vt:lpstr>Populations and Samples. </vt:lpstr>
      <vt:lpstr>Populations and Samples…</vt:lpstr>
      <vt:lpstr>The relevance of numbers…. </vt:lpstr>
      <vt:lpstr>Do numbers provide proof?</vt:lpstr>
      <vt:lpstr>Questioning numbers and statistics. </vt:lpstr>
      <vt:lpstr>Fractions.</vt:lpstr>
      <vt:lpstr>What are fractions. </vt:lpstr>
      <vt:lpstr>Examples of Fractions – Cake….. </vt:lpstr>
      <vt:lpstr>Comparing Fractions…. </vt:lpstr>
      <vt:lpstr>Comparing Fractions….</vt:lpstr>
      <vt:lpstr>Your turn….. </vt:lpstr>
      <vt:lpstr>Top heavy fractions…. </vt:lpstr>
      <vt:lpstr>Percentages.</vt:lpstr>
      <vt:lpstr>About percentages.</vt:lpstr>
      <vt:lpstr>Percentages…</vt:lpstr>
      <vt:lpstr>Calculating percentages from fractions…. </vt:lpstr>
      <vt:lpstr>Therefore…. </vt:lpstr>
      <vt:lpstr>Further Understanding Percentages…. </vt:lpstr>
      <vt:lpstr>Averages.</vt:lpstr>
      <vt:lpstr>PowerPoint Presentation</vt:lpstr>
      <vt:lpstr>However, </vt:lpstr>
      <vt:lpstr>Choosing the average number…. Which type of average…. </vt:lpstr>
      <vt:lpstr>Worked Example.</vt:lpstr>
      <vt:lpstr>Calculating the Mean.</vt:lpstr>
      <vt:lpstr>Calculate the Median.</vt:lpstr>
      <vt:lpstr>Calculate the Mode. </vt:lpstr>
      <vt:lpstr>Calculating the Mode.</vt:lpstr>
      <vt:lpstr>Now it is your turn. </vt:lpstr>
      <vt:lpstr>Using tables, charts and graphs. </vt:lpstr>
      <vt:lpstr>PowerPoint Presentation</vt:lpstr>
      <vt:lpstr>Why use tables, graphs and charts. </vt:lpstr>
      <vt:lpstr>Take your time, looking at charts, graphs and tables. </vt:lpstr>
      <vt:lpstr>Graphs.</vt:lpstr>
      <vt:lpstr>Interpreting Tables – Example.</vt:lpstr>
      <vt:lpstr>Interpreting Tables – Key Questions on the Example.  </vt:lpstr>
      <vt:lpstr>Interpreting Tables – Example.</vt:lpstr>
      <vt:lpstr>Charts.</vt:lpstr>
      <vt:lpstr>Charts.</vt:lpstr>
      <vt:lpstr>Seminar – Scales and Surveys.</vt:lpstr>
      <vt:lpstr>Questionnaires and Scales. </vt:lpstr>
      <vt:lpstr>Questionnaires and Scales…. </vt:lpstr>
      <vt:lpstr>Seminar Task.</vt:lpstr>
      <vt:lpstr>Technical Terms (linked to todays lecture)….</vt:lpstr>
      <vt:lpstr>Technical Terms (linked to todays lecture)….</vt:lpstr>
      <vt:lpstr>Technical Terms (linked to todays lecture)….</vt:lpstr>
      <vt:lpstr>Technical Terms (linked to todays lecture)….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Numercy Skills</dc:title>
  <dc:creator>Stuart Jones</dc:creator>
  <cp:lastModifiedBy>Stuart Jones</cp:lastModifiedBy>
  <cp:revision>60</cp:revision>
  <dcterms:created xsi:type="dcterms:W3CDTF">2017-11-10T13:16:01Z</dcterms:created>
  <dcterms:modified xsi:type="dcterms:W3CDTF">2018-12-04T12:48:26Z</dcterms:modified>
</cp:coreProperties>
</file>