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9"/>
  </p:notesMasterIdLst>
  <p:sldIdLst>
    <p:sldId id="269" r:id="rId2"/>
    <p:sldId id="271" r:id="rId3"/>
    <p:sldId id="273" r:id="rId4"/>
    <p:sldId id="288" r:id="rId5"/>
    <p:sldId id="275" r:id="rId6"/>
    <p:sldId id="274" r:id="rId7"/>
    <p:sldId id="287"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818C4E-1DBE-D8BA-2615-4BEE87CC1835}" v="40" dt="2026-04-28T13:04:58.5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den Edger (2405155)" userId="S::2405155@student.uwtsd.ac.uk::09c3d9c8-e8bf-4f77-910b-5ece6dd134c0" providerId="AD" clId="Web-{07818C4E-1DBE-D8BA-2615-4BEE87CC1835}"/>
    <pc:docChg chg="addSld delSld modSld">
      <pc:chgData name="Eden Edger (2405155)" userId="S::2405155@student.uwtsd.ac.uk::09c3d9c8-e8bf-4f77-910b-5ece6dd134c0" providerId="AD" clId="Web-{07818C4E-1DBE-D8BA-2615-4BEE87CC1835}" dt="2026-04-28T13:04:58.589" v="40" actId="1076"/>
      <pc:docMkLst>
        <pc:docMk/>
      </pc:docMkLst>
      <pc:sldChg chg="del">
        <pc:chgData name="Eden Edger (2405155)" userId="S::2405155@student.uwtsd.ac.uk::09c3d9c8-e8bf-4f77-910b-5ece6dd134c0" providerId="AD" clId="Web-{07818C4E-1DBE-D8BA-2615-4BEE87CC1835}" dt="2026-04-28T13:03:27.103" v="10"/>
        <pc:sldMkLst>
          <pc:docMk/>
          <pc:sldMk cId="109857222" sldId="256"/>
        </pc:sldMkLst>
      </pc:sldChg>
      <pc:sldChg chg="add">
        <pc:chgData name="Eden Edger (2405155)" userId="S::2405155@student.uwtsd.ac.uk::09c3d9c8-e8bf-4f77-910b-5ece6dd134c0" providerId="AD" clId="Web-{07818C4E-1DBE-D8BA-2615-4BEE87CC1835}" dt="2026-04-28T13:02:26.118" v="0"/>
        <pc:sldMkLst>
          <pc:docMk/>
          <pc:sldMk cId="1802008553" sldId="269"/>
        </pc:sldMkLst>
      </pc:sldChg>
      <pc:sldChg chg="new del">
        <pc:chgData name="Eden Edger (2405155)" userId="S::2405155@student.uwtsd.ac.uk::09c3d9c8-e8bf-4f77-910b-5ece6dd134c0" providerId="AD" clId="Web-{07818C4E-1DBE-D8BA-2615-4BEE87CC1835}" dt="2026-04-28T13:03:25.510" v="9"/>
        <pc:sldMkLst>
          <pc:docMk/>
          <pc:sldMk cId="448485962" sldId="270"/>
        </pc:sldMkLst>
      </pc:sldChg>
      <pc:sldChg chg="add">
        <pc:chgData name="Eden Edger (2405155)" userId="S::2405155@student.uwtsd.ac.uk::09c3d9c8-e8bf-4f77-910b-5ece6dd134c0" providerId="AD" clId="Web-{07818C4E-1DBE-D8BA-2615-4BEE87CC1835}" dt="2026-04-28T13:02:42.853" v="2"/>
        <pc:sldMkLst>
          <pc:docMk/>
          <pc:sldMk cId="3618472420" sldId="271"/>
        </pc:sldMkLst>
      </pc:sldChg>
      <pc:sldChg chg="new del">
        <pc:chgData name="Eden Edger (2405155)" userId="S::2405155@student.uwtsd.ac.uk::09c3d9c8-e8bf-4f77-910b-5ece6dd134c0" providerId="AD" clId="Web-{07818C4E-1DBE-D8BA-2615-4BEE87CC1835}" dt="2026-04-28T13:03:23.822" v="8"/>
        <pc:sldMkLst>
          <pc:docMk/>
          <pc:sldMk cId="1959003216" sldId="272"/>
        </pc:sldMkLst>
      </pc:sldChg>
      <pc:sldChg chg="add">
        <pc:chgData name="Eden Edger (2405155)" userId="S::2405155@student.uwtsd.ac.uk::09c3d9c8-e8bf-4f77-910b-5ece6dd134c0" providerId="AD" clId="Web-{07818C4E-1DBE-D8BA-2615-4BEE87CC1835}" dt="2026-04-28T13:02:57.196" v="4"/>
        <pc:sldMkLst>
          <pc:docMk/>
          <pc:sldMk cId="2941024423" sldId="273"/>
        </pc:sldMkLst>
      </pc:sldChg>
      <pc:sldChg chg="new del">
        <pc:chgData name="Eden Edger (2405155)" userId="S::2405155@student.uwtsd.ac.uk::09c3d9c8-e8bf-4f77-910b-5ece6dd134c0" providerId="AD" clId="Web-{07818C4E-1DBE-D8BA-2615-4BEE87CC1835}" dt="2026-04-28T13:03:21.947" v="7"/>
        <pc:sldMkLst>
          <pc:docMk/>
          <pc:sldMk cId="740382163" sldId="274"/>
        </pc:sldMkLst>
      </pc:sldChg>
      <pc:sldChg chg="add">
        <pc:chgData name="Eden Edger (2405155)" userId="S::2405155@student.uwtsd.ac.uk::09c3d9c8-e8bf-4f77-910b-5ece6dd134c0" providerId="AD" clId="Web-{07818C4E-1DBE-D8BA-2615-4BEE87CC1835}" dt="2026-04-28T13:03:40.088" v="12"/>
        <pc:sldMkLst>
          <pc:docMk/>
          <pc:sldMk cId="3301387075" sldId="274"/>
        </pc:sldMkLst>
      </pc:sldChg>
      <pc:sldChg chg="add">
        <pc:chgData name="Eden Edger (2405155)" userId="S::2405155@student.uwtsd.ac.uk::09c3d9c8-e8bf-4f77-910b-5ece6dd134c0" providerId="AD" clId="Web-{07818C4E-1DBE-D8BA-2615-4BEE87CC1835}" dt="2026-04-28T13:03:12.040" v="6"/>
        <pc:sldMkLst>
          <pc:docMk/>
          <pc:sldMk cId="2744754566" sldId="275"/>
        </pc:sldMkLst>
      </pc:sldChg>
      <pc:sldChg chg="new del">
        <pc:chgData name="Eden Edger (2405155)" userId="S::2405155@student.uwtsd.ac.uk::09c3d9c8-e8bf-4f77-910b-5ece6dd134c0" providerId="AD" clId="Web-{07818C4E-1DBE-D8BA-2615-4BEE87CC1835}" dt="2026-04-28T13:04:00.307" v="16"/>
        <pc:sldMkLst>
          <pc:docMk/>
          <pc:sldMk cId="428019841" sldId="276"/>
        </pc:sldMkLst>
      </pc:sldChg>
      <pc:sldChg chg="new del">
        <pc:chgData name="Eden Edger (2405155)" userId="S::2405155@student.uwtsd.ac.uk::09c3d9c8-e8bf-4f77-910b-5ece6dd134c0" providerId="AD" clId="Web-{07818C4E-1DBE-D8BA-2615-4BEE87CC1835}" dt="2026-04-28T13:03:42.557" v="13"/>
        <pc:sldMkLst>
          <pc:docMk/>
          <pc:sldMk cId="1813929116" sldId="276"/>
        </pc:sldMkLst>
      </pc:sldChg>
      <pc:sldChg chg="add">
        <pc:chgData name="Eden Edger (2405155)" userId="S::2405155@student.uwtsd.ac.uk::09c3d9c8-e8bf-4f77-910b-5ece6dd134c0" providerId="AD" clId="Web-{07818C4E-1DBE-D8BA-2615-4BEE87CC1835}" dt="2026-04-28T13:03:58.057" v="15"/>
        <pc:sldMkLst>
          <pc:docMk/>
          <pc:sldMk cId="401968331" sldId="287"/>
        </pc:sldMkLst>
      </pc:sldChg>
      <pc:sldChg chg="modSp new">
        <pc:chgData name="Eden Edger (2405155)" userId="S::2405155@student.uwtsd.ac.uk::09c3d9c8-e8bf-4f77-910b-5ece6dd134c0" providerId="AD" clId="Web-{07818C4E-1DBE-D8BA-2615-4BEE87CC1835}" dt="2026-04-28T13:04:58.589" v="40" actId="1076"/>
        <pc:sldMkLst>
          <pc:docMk/>
          <pc:sldMk cId="1833051350" sldId="288"/>
        </pc:sldMkLst>
        <pc:spChg chg="mod">
          <ac:chgData name="Eden Edger (2405155)" userId="S::2405155@student.uwtsd.ac.uk::09c3d9c8-e8bf-4f77-910b-5ece6dd134c0" providerId="AD" clId="Web-{07818C4E-1DBE-D8BA-2615-4BEE87CC1835}" dt="2026-04-28T13:04:37.667" v="31" actId="20577"/>
          <ac:spMkLst>
            <pc:docMk/>
            <pc:sldMk cId="1833051350" sldId="288"/>
            <ac:spMk id="2" creationId="{D4F782CF-73EE-3C66-4C6E-5AB790BAFC03}"/>
          </ac:spMkLst>
        </pc:spChg>
        <pc:spChg chg="mod">
          <ac:chgData name="Eden Edger (2405155)" userId="S::2405155@student.uwtsd.ac.uk::09c3d9c8-e8bf-4f77-910b-5ece6dd134c0" providerId="AD" clId="Web-{07818C4E-1DBE-D8BA-2615-4BEE87CC1835}" dt="2026-04-28T13:04:58.589" v="40" actId="1076"/>
          <ac:spMkLst>
            <pc:docMk/>
            <pc:sldMk cId="1833051350" sldId="288"/>
            <ac:spMk id="3" creationId="{BE1439EA-7797-F78A-55E8-DA640CFD0C0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3F0FC1-628E-4806-8CF7-508672B38685}" type="datetimeFigureOut">
              <a:t>28/04/2026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830A788-C5A5-45C9-9C92-5D018556EA06}" type="slidenum">
              <a:t>‹#›</a:t>
            </a:fld>
            <a:endParaRPr lang="en-GB"/>
          </a:p>
        </p:txBody>
      </p:sp>
    </p:spTree>
    <p:extLst>
      <p:ext uri="{BB962C8B-B14F-4D97-AF65-F5344CB8AC3E}">
        <p14:creationId xmlns:p14="http://schemas.microsoft.com/office/powerpoint/2010/main" val="30866172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Food Safety Act 1990, alongside associated food labelling requirements and waste food licensing regimes, must be embedded at the earliest stages of operational planning as this responsibility extends beyond individual vendors to the overall site operator, requiring robust due diligence procedures, vendor approval processes, and continuous compliance monitoring.</a:t>
            </a:r>
            <a:endParaRPr lang="en-US"/>
          </a:p>
        </p:txBody>
      </p:sp>
      <p:sp>
        <p:nvSpPr>
          <p:cNvPr id="4" name="Slide Number Placeholder 3"/>
          <p:cNvSpPr>
            <a:spLocks noGrp="1"/>
          </p:cNvSpPr>
          <p:nvPr>
            <p:ph type="sldNum" sz="quarter" idx="5"/>
          </p:nvPr>
        </p:nvSpPr>
        <p:spPr/>
        <p:txBody>
          <a:bodyPr/>
          <a:lstStyle/>
          <a:p>
            <a:fld id="{679F9F5B-261E-4ACB-8FB9-196B3D3E6E4E}" type="slidenum">
              <a:rPr lang="en-GB"/>
              <a:t>6</a:t>
            </a:fld>
            <a:endParaRPr lang="en-GB"/>
          </a:p>
        </p:txBody>
      </p:sp>
    </p:spTree>
    <p:extLst>
      <p:ext uri="{BB962C8B-B14F-4D97-AF65-F5344CB8AC3E}">
        <p14:creationId xmlns:p14="http://schemas.microsoft.com/office/powerpoint/2010/main" val="33900360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28/04/2026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28/04/2026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28/04/2026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28/04/2026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28/04/2026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28/04/2026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28/04/2026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28/04/2026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28/04/2026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28/04/2026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28/04/2026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28/04/2026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internationalmediafestivalofwales.com/about-us" TargetMode="External"/><Relationship Id="rId2" Type="http://schemas.openxmlformats.org/officeDocument/2006/relationships/hyperlink" Target="https://www.bbc.co.uk/bitesize/guides/z8m36yc/revision/2" TargetMode="External"/><Relationship Id="rId1" Type="http://schemas.openxmlformats.org/officeDocument/2006/relationships/slideLayout" Target="../slideLayouts/slideLayout2.xml"/><Relationship Id="rId6" Type="http://schemas.openxmlformats.org/officeDocument/2006/relationships/hyperlink" Target="https://wanderlog.com/place/details/3582831/beer-park-bottle-shop-and-tasting-room" TargetMode="External"/><Relationship Id="rId5" Type="http://schemas.openxmlformats.org/officeDocument/2006/relationships/hyperlink" Target="https://www.stpaulschambers.com/food-safety-act-explained/" TargetMode="External"/><Relationship Id="rId4" Type="http://schemas.openxmlformats.org/officeDocument/2006/relationships/hyperlink" Target="https://www.legislation.gov.uk/ukpga/2003/17/introduc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CF4D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80B4D-7DBC-A3FA-5299-F336411F3FCB}"/>
              </a:ext>
            </a:extLst>
          </p:cNvPr>
          <p:cNvSpPr>
            <a:spLocks noGrp="1"/>
          </p:cNvSpPr>
          <p:nvPr>
            <p:ph type="title"/>
          </p:nvPr>
        </p:nvSpPr>
        <p:spPr>
          <a:xfrm>
            <a:off x="213911" y="125702"/>
            <a:ext cx="8817167" cy="614178"/>
          </a:xfrm>
        </p:spPr>
        <p:txBody>
          <a:bodyPr>
            <a:normAutofit fontScale="90000"/>
          </a:bodyPr>
          <a:lstStyle/>
          <a:p>
            <a:r>
              <a:rPr lang="en-US">
                <a:latin typeface="Times New Roman"/>
                <a:cs typeface="Times New Roman"/>
              </a:rPr>
              <a:t>Key Legal &amp; Op License Considerations.</a:t>
            </a:r>
            <a:r>
              <a:rPr lang="en-US"/>
              <a:t> </a:t>
            </a:r>
          </a:p>
        </p:txBody>
      </p:sp>
      <p:pic>
        <p:nvPicPr>
          <p:cNvPr id="6" name="Content Placeholder 5" descr="Rights &amp; Clearances Checks During Film Festival Selection | Ticket Fairy  Promoter Blog">
            <a:extLst>
              <a:ext uri="{FF2B5EF4-FFF2-40B4-BE49-F238E27FC236}">
                <a16:creationId xmlns:a16="http://schemas.microsoft.com/office/drawing/2014/main" id="{ED88B405-A5B9-8A69-144E-1A8C288BF319}"/>
              </a:ext>
            </a:extLst>
          </p:cNvPr>
          <p:cNvPicPr>
            <a:picLocks noGrp="1" noChangeAspect="1"/>
          </p:cNvPicPr>
          <p:nvPr>
            <p:ph idx="1"/>
          </p:nvPr>
        </p:nvPicPr>
        <p:blipFill>
          <a:blip r:embed="rId2"/>
          <a:stretch>
            <a:fillRect/>
          </a:stretch>
        </p:blipFill>
        <p:spPr>
          <a:xfrm>
            <a:off x="7045302" y="1623281"/>
            <a:ext cx="5291161" cy="2891604"/>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
        <p:nvSpPr>
          <p:cNvPr id="4" name="Rectangle: Rounded Corners 3">
            <a:extLst>
              <a:ext uri="{FF2B5EF4-FFF2-40B4-BE49-F238E27FC236}">
                <a16:creationId xmlns:a16="http://schemas.microsoft.com/office/drawing/2014/main" id="{B85D8883-66A2-8D54-1EEE-278867FC8C57}"/>
              </a:ext>
            </a:extLst>
          </p:cNvPr>
          <p:cNvSpPr/>
          <p:nvPr/>
        </p:nvSpPr>
        <p:spPr>
          <a:xfrm>
            <a:off x="217679" y="906475"/>
            <a:ext cx="6108925" cy="2531222"/>
          </a:xfrm>
          <a:prstGeom prst="roundRect">
            <a:avLst/>
          </a:prstGeom>
          <a:solidFill>
            <a:schemeClr val="accent1">
              <a:lumMod val="20000"/>
              <a:lumOff val="80000"/>
            </a:schemeClr>
          </a:solidFill>
          <a:ln>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b="0" i="0" u="none" strike="noStrike" baseline="0">
                <a:solidFill>
                  <a:srgbClr val="000000"/>
                </a:solidFill>
                <a:latin typeface="Times New Roman"/>
                <a:ea typeface="Segoe UI"/>
                <a:cs typeface="Times New Roman"/>
              </a:rPr>
              <a:t>As a specialist Operations Consultant for the Carmarthenshire Film Festival, the development of a festival village in Llanelli necessitates a comprehensive evaluation of legal and operational licensing frameworks to ensure;</a:t>
            </a:r>
            <a:endParaRPr lang="en-US" sz="2400">
              <a:latin typeface="Times New Roman"/>
              <a:cs typeface="Times New Roman"/>
            </a:endParaRPr>
          </a:p>
        </p:txBody>
      </p:sp>
      <p:sp>
        <p:nvSpPr>
          <p:cNvPr id="5" name="TextBox 4">
            <a:extLst>
              <a:ext uri="{FF2B5EF4-FFF2-40B4-BE49-F238E27FC236}">
                <a16:creationId xmlns:a16="http://schemas.microsoft.com/office/drawing/2014/main" id="{ADE1923D-570A-5684-8AB5-887051582932}"/>
              </a:ext>
            </a:extLst>
          </p:cNvPr>
          <p:cNvSpPr txBox="1"/>
          <p:nvPr/>
        </p:nvSpPr>
        <p:spPr>
          <a:xfrm>
            <a:off x="219747" y="4978480"/>
            <a:ext cx="6455377" cy="1200329"/>
          </a:xfrm>
          <a:prstGeom prst="rect">
            <a:avLst/>
          </a:prstGeom>
        </p:spPr>
        <p:style>
          <a:lnRef idx="1">
            <a:schemeClr val="accent2"/>
          </a:lnRef>
          <a:fillRef idx="2">
            <a:schemeClr val="accent2"/>
          </a:fillRef>
          <a:effectRef idx="1">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latin typeface="Times New Roman"/>
                <a:cs typeface="Times New Roman"/>
              </a:rPr>
              <a:t>Regulatory Compliance </a:t>
            </a:r>
          </a:p>
          <a:p>
            <a:pPr marL="285750" indent="-285750">
              <a:buFont typeface="Arial"/>
              <a:buChar char="•"/>
            </a:pPr>
            <a:r>
              <a:rPr lang="en-US">
                <a:latin typeface="Times New Roman"/>
                <a:cs typeface="Times New Roman"/>
              </a:rPr>
              <a:t>Public Safety </a:t>
            </a:r>
          </a:p>
          <a:p>
            <a:pPr marL="285750" indent="-285750">
              <a:buFont typeface="Arial"/>
              <a:buChar char="•"/>
            </a:pPr>
            <a:r>
              <a:rPr lang="en-US">
                <a:latin typeface="Times New Roman"/>
                <a:cs typeface="Times New Roman"/>
              </a:rPr>
              <a:t>Strategic Alignment with the ambition of positioning Wales as a "screen jetting" destination. </a:t>
            </a:r>
          </a:p>
        </p:txBody>
      </p:sp>
    </p:spTree>
    <p:extLst>
      <p:ext uri="{BB962C8B-B14F-4D97-AF65-F5344CB8AC3E}">
        <p14:creationId xmlns:p14="http://schemas.microsoft.com/office/powerpoint/2010/main" val="18020085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7AA51-7C8C-0DA2-95BE-7559300201D2}"/>
              </a:ext>
            </a:extLst>
          </p:cNvPr>
          <p:cNvSpPr>
            <a:spLocks noGrp="1"/>
          </p:cNvSpPr>
          <p:nvPr>
            <p:ph type="title"/>
          </p:nvPr>
        </p:nvSpPr>
        <p:spPr>
          <a:xfrm>
            <a:off x="310070" y="181779"/>
            <a:ext cx="4652957" cy="518172"/>
          </a:xfrm>
        </p:spPr>
        <p:txBody>
          <a:bodyPr>
            <a:normAutofit fontScale="90000"/>
          </a:bodyPr>
          <a:lstStyle/>
          <a:p>
            <a:r>
              <a:rPr lang="en-US">
                <a:latin typeface="Times New Roman"/>
                <a:cs typeface="Times New Roman"/>
              </a:rPr>
              <a:t>Licensing Act 2003</a:t>
            </a:r>
          </a:p>
        </p:txBody>
      </p:sp>
      <p:sp>
        <p:nvSpPr>
          <p:cNvPr id="7" name="Rectangle: Diagonal Corners Snipped 6">
            <a:extLst>
              <a:ext uri="{FF2B5EF4-FFF2-40B4-BE49-F238E27FC236}">
                <a16:creationId xmlns:a16="http://schemas.microsoft.com/office/drawing/2014/main" id="{83EB0D15-590C-6486-89B5-5E588B30AE0F}"/>
              </a:ext>
            </a:extLst>
          </p:cNvPr>
          <p:cNvSpPr/>
          <p:nvPr/>
        </p:nvSpPr>
        <p:spPr>
          <a:xfrm>
            <a:off x="852795" y="992948"/>
            <a:ext cx="5542843" cy="3183466"/>
          </a:xfrm>
          <a:prstGeom prst="snip2DiagRect">
            <a:avLst/>
          </a:prstGeom>
          <a:solidFill>
            <a:schemeClr val="tx2">
              <a:lumMod val="90000"/>
              <a:lumOff val="1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a:solidFill>
                  <a:schemeClr val="bg1"/>
                </a:solidFill>
                <a:latin typeface="Times New Roman"/>
                <a:cs typeface="Times New Roman"/>
              </a:rPr>
              <a:t>From a legal standpoint, us event organisers must secure appropriate permissions under the Licensing Act 2003, which aims to govern, "</a:t>
            </a:r>
            <a:r>
              <a:rPr lang="en-GB" sz="2000" i="1">
                <a:solidFill>
                  <a:schemeClr val="bg1"/>
                </a:solidFill>
                <a:latin typeface="Times New Roman"/>
                <a:cs typeface="Times New Roman"/>
              </a:rPr>
              <a:t>the regulation of the sale and supply of alcohol, the provision of entertainment and the provision of late-night refreshments, about offences relating to alcohol and for connected purposes</a:t>
            </a:r>
            <a:r>
              <a:rPr lang="en-GB" sz="2000">
                <a:solidFill>
                  <a:schemeClr val="bg1"/>
                </a:solidFill>
                <a:latin typeface="Times New Roman"/>
                <a:cs typeface="Times New Roman"/>
              </a:rPr>
              <a:t>"</a:t>
            </a:r>
            <a:r>
              <a:rPr lang="en-GB" sz="2400">
                <a:solidFill>
                  <a:schemeClr val="bg1"/>
                </a:solidFill>
                <a:latin typeface="Times New Roman"/>
                <a:cs typeface="Times New Roman"/>
              </a:rPr>
              <a:t> </a:t>
            </a:r>
            <a:r>
              <a:rPr lang="en-GB" sz="1600">
                <a:solidFill>
                  <a:schemeClr val="bg1"/>
                </a:solidFill>
                <a:latin typeface="Times New Roman"/>
                <a:cs typeface="Times New Roman"/>
              </a:rPr>
              <a:t>(Legislation.gov.uk, 2018).</a:t>
            </a:r>
            <a:endParaRPr lang="en-US" sz="1600">
              <a:solidFill>
                <a:schemeClr val="bg1"/>
              </a:solidFill>
            </a:endParaRPr>
          </a:p>
        </p:txBody>
      </p:sp>
      <p:pic>
        <p:nvPicPr>
          <p:cNvPr id="9" name="Picture 8" descr="A logo for a beer park&#10;&#10;AI-generated content may be incorrect.">
            <a:extLst>
              <a:ext uri="{FF2B5EF4-FFF2-40B4-BE49-F238E27FC236}">
                <a16:creationId xmlns:a16="http://schemas.microsoft.com/office/drawing/2014/main" id="{AD067C44-0304-4A46-E967-254995D9955B}"/>
              </a:ext>
            </a:extLst>
          </p:cNvPr>
          <p:cNvPicPr>
            <a:picLocks noChangeAspect="1"/>
          </p:cNvPicPr>
          <p:nvPr/>
        </p:nvPicPr>
        <p:blipFill>
          <a:blip r:embed="rId2"/>
          <a:stretch>
            <a:fillRect/>
          </a:stretch>
        </p:blipFill>
        <p:spPr>
          <a:xfrm>
            <a:off x="-841" y="3786613"/>
            <a:ext cx="2877745" cy="2829618"/>
          </a:xfrm>
          <a:prstGeom prst="ellipse">
            <a:avLst/>
          </a:prstGeom>
          <a:ln>
            <a:noFill/>
          </a:ln>
          <a:effectLst>
            <a:softEdge rad="112500"/>
          </a:effectLst>
        </p:spPr>
      </p:pic>
      <p:sp>
        <p:nvSpPr>
          <p:cNvPr id="4" name="TextBox 3">
            <a:extLst>
              <a:ext uri="{FF2B5EF4-FFF2-40B4-BE49-F238E27FC236}">
                <a16:creationId xmlns:a16="http://schemas.microsoft.com/office/drawing/2014/main" id="{B85DBC77-B85F-AC1A-C835-5CA60DB8E819}"/>
              </a:ext>
            </a:extLst>
          </p:cNvPr>
          <p:cNvSpPr txBox="1"/>
          <p:nvPr/>
        </p:nvSpPr>
        <p:spPr>
          <a:xfrm>
            <a:off x="7632094" y="991809"/>
            <a:ext cx="3435047"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One of your partners are the 'Beer Park' based in Llanelli, which offer "</a:t>
            </a:r>
            <a:r>
              <a:rPr lang="en-GB" sz="1400" i="1"/>
              <a:t>Craft beer, German larger, Belgian ale, Cider &amp; the most Welsh beer anywhere</a:t>
            </a:r>
            <a:r>
              <a:rPr lang="en-GB" sz="1400"/>
              <a:t>" </a:t>
            </a:r>
            <a:r>
              <a:rPr lang="en-GB" sz="1050">
                <a:latin typeface="Times New Roman"/>
                <a:cs typeface="Times New Roman"/>
              </a:rPr>
              <a:t>(</a:t>
            </a:r>
            <a:r>
              <a:rPr lang="en-GB" sz="1050" err="1">
                <a:latin typeface="Times New Roman"/>
                <a:cs typeface="Times New Roman"/>
              </a:rPr>
              <a:t>Wanderlog</a:t>
            </a:r>
            <a:r>
              <a:rPr lang="en-GB" sz="1050">
                <a:latin typeface="Times New Roman"/>
                <a:cs typeface="Times New Roman"/>
              </a:rPr>
              <a:t>, 2025), </a:t>
            </a:r>
            <a:r>
              <a:rPr lang="en-GB" sz="1400">
                <a:latin typeface="Arial"/>
                <a:cs typeface="Arial"/>
              </a:rPr>
              <a:t>w</a:t>
            </a:r>
            <a:r>
              <a:rPr lang="en-GB" sz="1400"/>
              <a:t>hich is especially important to implement this framework with this commercial partner.</a:t>
            </a:r>
            <a:endParaRPr lang="en-US"/>
          </a:p>
        </p:txBody>
      </p:sp>
      <p:sp>
        <p:nvSpPr>
          <p:cNvPr id="5" name="Rectangle: Diagonal Corners Snipped 4">
            <a:extLst>
              <a:ext uri="{FF2B5EF4-FFF2-40B4-BE49-F238E27FC236}">
                <a16:creationId xmlns:a16="http://schemas.microsoft.com/office/drawing/2014/main" id="{9CDB1077-43E2-30C4-DA6F-450F8A880008}"/>
              </a:ext>
            </a:extLst>
          </p:cNvPr>
          <p:cNvSpPr/>
          <p:nvPr/>
        </p:nvSpPr>
        <p:spPr>
          <a:xfrm>
            <a:off x="6095999" y="3785808"/>
            <a:ext cx="4692952" cy="2497667"/>
          </a:xfrm>
          <a:prstGeom prst="snip2Diag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a:solidFill>
                  <a:srgbClr val="000000"/>
                </a:solidFill>
                <a:ea typeface="+mn-lt"/>
                <a:cs typeface="+mn-lt"/>
              </a:rPr>
              <a:t>By embedding licensing considerations at the earliest stages of our project development, the consultancy team can enable a smoother approval process, reduce the likelihood of operational disruption, and support the successful delivery of a flagship cultural initiative in Llanelli.</a:t>
            </a:r>
            <a:endParaRPr lang="en-US"/>
          </a:p>
        </p:txBody>
      </p:sp>
    </p:spTree>
    <p:extLst>
      <p:ext uri="{BB962C8B-B14F-4D97-AF65-F5344CB8AC3E}">
        <p14:creationId xmlns:p14="http://schemas.microsoft.com/office/powerpoint/2010/main" val="36184724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7EBF7"/>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0D5B9-6A1D-CBEA-9113-A3D5EE8F9FAA}"/>
              </a:ext>
            </a:extLst>
          </p:cNvPr>
          <p:cNvSpPr>
            <a:spLocks noGrp="1"/>
          </p:cNvSpPr>
          <p:nvPr>
            <p:ph type="title"/>
          </p:nvPr>
        </p:nvSpPr>
        <p:spPr>
          <a:xfrm>
            <a:off x="166437" y="112856"/>
            <a:ext cx="10515600" cy="726649"/>
          </a:xfrm>
        </p:spPr>
        <p:txBody>
          <a:bodyPr/>
          <a:lstStyle/>
          <a:p>
            <a:r>
              <a:rPr lang="en-US">
                <a:latin typeface="Times New Roman"/>
                <a:cs typeface="Times New Roman"/>
              </a:rPr>
              <a:t>Food Safety Act 1990 </a:t>
            </a:r>
          </a:p>
        </p:txBody>
      </p:sp>
      <p:sp>
        <p:nvSpPr>
          <p:cNvPr id="7" name="Rectangle: Rounded Corners 6">
            <a:extLst>
              <a:ext uri="{FF2B5EF4-FFF2-40B4-BE49-F238E27FC236}">
                <a16:creationId xmlns:a16="http://schemas.microsoft.com/office/drawing/2014/main" id="{30869DC5-08E2-B953-351B-3B740A3B37EA}"/>
              </a:ext>
            </a:extLst>
          </p:cNvPr>
          <p:cNvSpPr/>
          <p:nvPr/>
        </p:nvSpPr>
        <p:spPr>
          <a:xfrm>
            <a:off x="372415" y="989610"/>
            <a:ext cx="5902476" cy="2443238"/>
          </a:xfrm>
          <a:prstGeom prst="round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rgbClr val="000000"/>
                </a:solidFill>
                <a:latin typeface="Times New Roman"/>
                <a:cs typeface="Times New Roman"/>
              </a:rPr>
              <a:t>"</a:t>
            </a:r>
            <a:r>
              <a:rPr lang="en-US" i="1">
                <a:solidFill>
                  <a:srgbClr val="000000"/>
                </a:solidFill>
                <a:latin typeface="Times New Roman"/>
                <a:cs typeface="Times New Roman"/>
              </a:rPr>
              <a:t>The Food Safety Act 1990 is a vital part of environmental law and is an act that all food businesses in the UK must comply with.</a:t>
            </a:r>
            <a:r>
              <a:rPr lang="en-US">
                <a:solidFill>
                  <a:srgbClr val="000000"/>
                </a:solidFill>
                <a:latin typeface="Times New Roman"/>
                <a:cs typeface="Times New Roman"/>
              </a:rPr>
              <a:t>"</a:t>
            </a:r>
            <a:r>
              <a:rPr lang="en-US" sz="900">
                <a:solidFill>
                  <a:srgbClr val="000000"/>
                </a:solidFill>
                <a:latin typeface="Times New Roman"/>
                <a:cs typeface="Times New Roman"/>
              </a:rPr>
              <a:t>(ST PAUL'S CHAMBERS, 2020) </a:t>
            </a:r>
            <a:r>
              <a:rPr lang="en-US">
                <a:solidFill>
                  <a:srgbClr val="000000"/>
                </a:solidFill>
                <a:latin typeface="Times New Roman"/>
                <a:cs typeface="Times New Roman"/>
              </a:rPr>
              <a:t>, and proves the fundamental legal framework governing the production, handling, and sale of food. Its core provisions prohibit the sale of food that is injurious to health, unfit for human consumption, or falsely described or presented.</a:t>
            </a:r>
            <a:endParaRPr lang="en-US"/>
          </a:p>
        </p:txBody>
      </p:sp>
      <p:sp>
        <p:nvSpPr>
          <p:cNvPr id="9" name="Rectangle: Single Corner Snipped 8">
            <a:extLst>
              <a:ext uri="{FF2B5EF4-FFF2-40B4-BE49-F238E27FC236}">
                <a16:creationId xmlns:a16="http://schemas.microsoft.com/office/drawing/2014/main" id="{859E2230-22BF-C7E8-62AB-C3FCEA193662}"/>
              </a:ext>
            </a:extLst>
          </p:cNvPr>
          <p:cNvSpPr/>
          <p:nvPr/>
        </p:nvSpPr>
        <p:spPr>
          <a:xfrm>
            <a:off x="507323" y="3924269"/>
            <a:ext cx="5080000" cy="2298095"/>
          </a:xfrm>
          <a:prstGeom prst="snip1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a:solidFill>
                  <a:srgbClr val="000000"/>
                </a:solidFill>
                <a:latin typeface="Times New Roman"/>
                <a:cs typeface="Times New Roman"/>
              </a:rPr>
              <a:t>Ineffective waste management can result in public health hazards, environmental concerns, and reputational damage. Therefore, appropriate waste segregation, storage, and disposal through licensed carriers is essential.</a:t>
            </a:r>
            <a:endParaRPr lang="en-US" sz="2000"/>
          </a:p>
        </p:txBody>
      </p:sp>
      <p:sp>
        <p:nvSpPr>
          <p:cNvPr id="11" name="Rectangle: Diagonal Corners Rounded 10">
            <a:extLst>
              <a:ext uri="{FF2B5EF4-FFF2-40B4-BE49-F238E27FC236}">
                <a16:creationId xmlns:a16="http://schemas.microsoft.com/office/drawing/2014/main" id="{F61917F0-BC6B-3064-FC81-A04290D26D14}"/>
              </a:ext>
            </a:extLst>
          </p:cNvPr>
          <p:cNvSpPr/>
          <p:nvPr/>
        </p:nvSpPr>
        <p:spPr>
          <a:xfrm>
            <a:off x="6097691" y="2211651"/>
            <a:ext cx="5708952" cy="3422952"/>
          </a:xfrm>
          <a:prstGeom prst="round2Diag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a:solidFill>
                  <a:srgbClr val="000000"/>
                </a:solidFill>
                <a:latin typeface="Times New Roman"/>
                <a:cs typeface="Times New Roman"/>
              </a:rPr>
              <a:t>Food labelling, particularly in relation to allergen disclosure, is equally critical. Within a high-footfall festival environment as, "</a:t>
            </a:r>
            <a:r>
              <a:rPr lang="en-GB" sz="2000" i="1">
                <a:solidFill>
                  <a:srgbClr val="000000"/>
                </a:solidFill>
                <a:latin typeface="Times New Roman"/>
                <a:cs typeface="Times New Roman"/>
              </a:rPr>
              <a:t>created by the team behind the BAFTA Short Film and BAFTA Cymru qualifying Carmarthen Bay Film Festival.</a:t>
            </a:r>
            <a:r>
              <a:rPr lang="en-GB" sz="2000">
                <a:solidFill>
                  <a:srgbClr val="000000"/>
                </a:solidFill>
                <a:latin typeface="Times New Roman"/>
                <a:cs typeface="Times New Roman"/>
              </a:rPr>
              <a:t>"</a:t>
            </a:r>
            <a:r>
              <a:rPr lang="en-GB" i="1">
                <a:solidFill>
                  <a:srgbClr val="000000"/>
                </a:solidFill>
                <a:latin typeface="Times New Roman"/>
                <a:cs typeface="Times New Roman"/>
              </a:rPr>
              <a:t>(Internationalmediafestivalofwales.com, 2020)</a:t>
            </a:r>
            <a:r>
              <a:rPr lang="en-GB" sz="2000">
                <a:solidFill>
                  <a:srgbClr val="000000"/>
                </a:solidFill>
                <a:latin typeface="Times New Roman"/>
                <a:cs typeface="Times New Roman"/>
              </a:rPr>
              <a:t>, inadequate or unclear information presents significant risks to public health and exposes operators to legal liability.</a:t>
            </a:r>
            <a:endParaRPr lang="en-US" sz="2000"/>
          </a:p>
        </p:txBody>
      </p:sp>
    </p:spTree>
    <p:extLst>
      <p:ext uri="{BB962C8B-B14F-4D97-AF65-F5344CB8AC3E}">
        <p14:creationId xmlns:p14="http://schemas.microsoft.com/office/powerpoint/2010/main" val="29410244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F782CF-73EE-3C66-4C6E-5AB790BAFC03}"/>
              </a:ext>
            </a:extLst>
          </p:cNvPr>
          <p:cNvSpPr>
            <a:spLocks noGrp="1"/>
          </p:cNvSpPr>
          <p:nvPr>
            <p:ph type="title"/>
          </p:nvPr>
        </p:nvSpPr>
        <p:spPr/>
        <p:txBody>
          <a:bodyPr/>
          <a:lstStyle/>
          <a:p>
            <a:r>
              <a:rPr lang="en-GB"/>
              <a:t>Script- Slide 3</a:t>
            </a:r>
          </a:p>
        </p:txBody>
      </p:sp>
      <p:sp>
        <p:nvSpPr>
          <p:cNvPr id="3" name="Content Placeholder 2">
            <a:extLst>
              <a:ext uri="{FF2B5EF4-FFF2-40B4-BE49-F238E27FC236}">
                <a16:creationId xmlns:a16="http://schemas.microsoft.com/office/drawing/2014/main" id="{BE1439EA-7797-F78A-55E8-DA640CFD0C05}"/>
              </a:ext>
            </a:extLst>
          </p:cNvPr>
          <p:cNvSpPr>
            <a:spLocks noGrp="1"/>
          </p:cNvSpPr>
          <p:nvPr>
            <p:ph idx="1"/>
          </p:nvPr>
        </p:nvSpPr>
        <p:spPr>
          <a:xfrm>
            <a:off x="838200" y="2632449"/>
            <a:ext cx="10515600" cy="1594691"/>
          </a:xfrm>
        </p:spPr>
        <p:txBody>
          <a:bodyPr vert="horz" lIns="91440" tIns="45720" rIns="91440" bIns="45720" rtlCol="0" anchor="t">
            <a:normAutofit/>
          </a:bodyPr>
          <a:lstStyle/>
          <a:p>
            <a:pPr marL="0" indent="0">
              <a:buNone/>
            </a:pPr>
            <a:r>
              <a:rPr lang="en-GB" sz="2000">
                <a:latin typeface="Calibri"/>
                <a:ea typeface="Calibri"/>
                <a:cs typeface="Calibri"/>
              </a:rPr>
              <a:t>The Food Safety Act 1990, alongside associated food labelling requirements and waste food licensing regimes, must be embedded at the earliest stages of operational planning as this responsibility extends beyond individual vendors to the overall site operator, requiring robust due diligence procedures, vendor approval processes, and continuous compliance monitoring.</a:t>
            </a:r>
            <a:endParaRPr lang="en-US" sz="1800"/>
          </a:p>
        </p:txBody>
      </p:sp>
    </p:spTree>
    <p:extLst>
      <p:ext uri="{BB962C8B-B14F-4D97-AF65-F5344CB8AC3E}">
        <p14:creationId xmlns:p14="http://schemas.microsoft.com/office/powerpoint/2010/main" val="18330513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E70E9-3519-2D30-487E-B0528D59C92E}"/>
              </a:ext>
            </a:extLst>
          </p:cNvPr>
          <p:cNvSpPr>
            <a:spLocks noGrp="1"/>
          </p:cNvSpPr>
          <p:nvPr>
            <p:ph type="title"/>
          </p:nvPr>
        </p:nvSpPr>
        <p:spPr>
          <a:xfrm>
            <a:off x="-2241" y="124199"/>
            <a:ext cx="4974292" cy="574770"/>
          </a:xfrm>
        </p:spPr>
        <p:txBody>
          <a:bodyPr>
            <a:normAutofit fontScale="90000"/>
          </a:bodyPr>
          <a:lstStyle/>
          <a:p>
            <a:r>
              <a:rPr lang="en-US">
                <a:latin typeface="Times New Roman"/>
                <a:cs typeface="Times New Roman"/>
              </a:rPr>
              <a:t>Music &amp; TV License</a:t>
            </a:r>
            <a:r>
              <a:rPr lang="en-US" dirty="0"/>
              <a:t> </a:t>
            </a:r>
          </a:p>
        </p:txBody>
      </p:sp>
      <p:sp>
        <p:nvSpPr>
          <p:cNvPr id="3" name="Content Placeholder 2">
            <a:extLst>
              <a:ext uri="{FF2B5EF4-FFF2-40B4-BE49-F238E27FC236}">
                <a16:creationId xmlns:a16="http://schemas.microsoft.com/office/drawing/2014/main" id="{C087EF3F-600D-9479-AA39-FE32596DE5A6}"/>
              </a:ext>
            </a:extLst>
          </p:cNvPr>
          <p:cNvSpPr>
            <a:spLocks noGrp="1"/>
          </p:cNvSpPr>
          <p:nvPr>
            <p:ph idx="1"/>
          </p:nvPr>
        </p:nvSpPr>
        <p:spPr>
          <a:xfrm>
            <a:off x="132230" y="833905"/>
            <a:ext cx="6206940" cy="5499940"/>
          </a:xfrm>
        </p:spPr>
        <p:txBody>
          <a:bodyPr vert="horz" lIns="91440" tIns="45720" rIns="91440" bIns="45720" rtlCol="0" anchor="t">
            <a:normAutofit/>
          </a:bodyPr>
          <a:lstStyle/>
          <a:p>
            <a:pPr marL="0" indent="0">
              <a:buNone/>
            </a:pPr>
            <a:r>
              <a:rPr lang="en-US" sz="3200">
                <a:latin typeface="Times New Roman"/>
                <a:cs typeface="Times New Roman"/>
              </a:rPr>
              <a:t>Music </a:t>
            </a:r>
            <a:r>
              <a:rPr lang="en-US" sz="3200">
                <a:latin typeface="Times New Roman"/>
                <a:ea typeface="+mn-lt"/>
                <a:cs typeface="Times New Roman"/>
              </a:rPr>
              <a:t>♫</a:t>
            </a:r>
          </a:p>
          <a:p>
            <a:pPr marL="0" indent="0">
              <a:buNone/>
            </a:pPr>
            <a:r>
              <a:rPr lang="en-US" sz="1800" dirty="0">
                <a:ea typeface="+mn-lt"/>
                <a:cs typeface="+mn-lt"/>
              </a:rPr>
              <a:t>In the UK, music is protected under the </a:t>
            </a:r>
            <a:r>
              <a:rPr lang="en-US" sz="1800" i="1" dirty="0">
                <a:ea typeface="+mn-lt"/>
                <a:cs typeface="+mn-lt"/>
              </a:rPr>
              <a:t>Copyright, Designs and Patents Act 1988</a:t>
            </a:r>
            <a:r>
              <a:rPr lang="en-US" sz="1800" dirty="0">
                <a:ea typeface="+mn-lt"/>
                <a:cs typeface="+mn-lt"/>
              </a:rPr>
              <a:t>, </a:t>
            </a:r>
            <a:r>
              <a:rPr lang="en-US" sz="1800" dirty="0">
                <a:latin typeface="Aptos"/>
                <a:ea typeface="+mn-lt"/>
                <a:cs typeface="+mn-lt"/>
              </a:rPr>
              <a:t>which </a:t>
            </a:r>
            <a:r>
              <a:rPr lang="en-US" sz="1800" i="1" dirty="0">
                <a:latin typeface="Aptos"/>
                <a:ea typeface="+mn-lt"/>
                <a:cs typeface="+mn-lt"/>
              </a:rPr>
              <a:t>"gives creators of digital media the rights to </a:t>
            </a:r>
            <a:r>
              <a:rPr lang="en-US" sz="1800" i="1">
                <a:latin typeface="Aptos"/>
                <a:ea typeface="+mn-lt"/>
                <a:cs typeface="+mn-lt"/>
              </a:rPr>
              <a:t>control how their work is used and distributed</a:t>
            </a:r>
            <a:r>
              <a:rPr lang="en-US" sz="1800" i="1">
                <a:solidFill>
                  <a:srgbClr val="000000"/>
                </a:solidFill>
                <a:latin typeface="Aptos"/>
                <a:ea typeface="+mn-lt"/>
                <a:cs typeface="+mn-lt"/>
              </a:rPr>
              <a:t>"</a:t>
            </a:r>
            <a:r>
              <a:rPr lang="en-US" sz="1400" i="1">
                <a:solidFill>
                  <a:srgbClr val="000000"/>
                </a:solidFill>
                <a:latin typeface="Times New Roman"/>
                <a:ea typeface="+mn-lt"/>
                <a:cs typeface="Times New Roman"/>
              </a:rPr>
              <a:t>(BBC, 2019).</a:t>
            </a:r>
            <a:endParaRPr lang="en-US" sz="1400" i="1">
              <a:ea typeface="+mn-lt"/>
              <a:cs typeface="+mn-lt"/>
            </a:endParaRPr>
          </a:p>
          <a:p>
            <a:pPr marL="0" indent="0">
              <a:buNone/>
            </a:pPr>
            <a:r>
              <a:rPr lang="en-US" sz="1600" i="1">
                <a:latin typeface="Times New Roman"/>
                <a:ea typeface="+mn-lt"/>
                <a:cs typeface="Times New Roman"/>
              </a:rPr>
              <a:t>^^^^^</a:t>
            </a:r>
          </a:p>
          <a:p>
            <a:pPr marL="0" indent="0">
              <a:buNone/>
            </a:pPr>
            <a:r>
              <a:rPr lang="en-US" sz="1800" dirty="0">
                <a:ea typeface="+mn-lt"/>
                <a:cs typeface="+mn-lt"/>
              </a:rPr>
              <a:t>If your Festival Village plays background music, hosts live performances, or screens films containing soundtracks in public spaces, this constitutes a “public performance” of copyrighted material.</a:t>
            </a:r>
            <a:endParaRPr lang="en-US" sz="1800"/>
          </a:p>
        </p:txBody>
      </p:sp>
      <p:sp>
        <p:nvSpPr>
          <p:cNvPr id="4" name="TextBox 3">
            <a:extLst>
              <a:ext uri="{FF2B5EF4-FFF2-40B4-BE49-F238E27FC236}">
                <a16:creationId xmlns:a16="http://schemas.microsoft.com/office/drawing/2014/main" id="{34165140-0A72-C4C9-CC40-D8A4026828CD}"/>
              </a:ext>
            </a:extLst>
          </p:cNvPr>
          <p:cNvSpPr txBox="1"/>
          <p:nvPr/>
        </p:nvSpPr>
        <p:spPr>
          <a:xfrm>
            <a:off x="7421316" y="125399"/>
            <a:ext cx="4607486" cy="2862322"/>
          </a:xfrm>
          <a:prstGeom prst="rect">
            <a:avLst/>
          </a:prstGeom>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Times New Roman"/>
                <a:ea typeface="+mn-lt"/>
                <a:cs typeface="Times New Roman"/>
              </a:rPr>
              <a:t>Why these matter:</a:t>
            </a:r>
            <a:endParaRPr lang="en-US">
              <a:latin typeface="Times New Roman"/>
              <a:cs typeface="Times New Roman"/>
            </a:endParaRPr>
          </a:p>
          <a:p>
            <a:endParaRPr lang="en-GB" b="1" dirty="0">
              <a:ea typeface="+mn-lt"/>
              <a:cs typeface="+mn-lt"/>
            </a:endParaRPr>
          </a:p>
          <a:p>
            <a:pPr marL="285750" indent="-285750">
              <a:buFont typeface="Arial"/>
              <a:buChar char="•"/>
            </a:pPr>
            <a:r>
              <a:rPr lang="en-GB">
                <a:ea typeface="+mn-lt"/>
                <a:cs typeface="+mn-lt"/>
              </a:rPr>
              <a:t>Maintains the festival’s credibility as a professionally managed, lawful event.</a:t>
            </a:r>
            <a:endParaRPr lang="en-GB" dirty="0"/>
          </a:p>
          <a:p>
            <a:pPr marL="285750" indent="-285750">
              <a:buFont typeface="Arial"/>
              <a:buChar char="•"/>
            </a:pPr>
            <a:r>
              <a:rPr lang="en-GB">
                <a:ea typeface="+mn-lt"/>
                <a:cs typeface="+mn-lt"/>
              </a:rPr>
              <a:t>Protects the festival from infringement claims, fines, or injunctions.</a:t>
            </a:r>
            <a:endParaRPr lang="en-GB"/>
          </a:p>
          <a:p>
            <a:pPr marL="285750" indent="-285750">
              <a:buFont typeface="Arial"/>
              <a:buChar char="•"/>
            </a:pPr>
            <a:r>
              <a:rPr lang="en-GB">
                <a:ea typeface="+mn-lt"/>
                <a:cs typeface="+mn-lt"/>
              </a:rPr>
              <a:t>Enables lawful use of music to enhance atmosphere, audience engagement, and brand identity.</a:t>
            </a:r>
            <a:endParaRPr lang="en-GB"/>
          </a:p>
          <a:p>
            <a:pPr algn="l"/>
            <a:endParaRPr lang="en-GB" dirty="0"/>
          </a:p>
        </p:txBody>
      </p:sp>
      <p:sp>
        <p:nvSpPr>
          <p:cNvPr id="5" name="TextBox 4">
            <a:extLst>
              <a:ext uri="{FF2B5EF4-FFF2-40B4-BE49-F238E27FC236}">
                <a16:creationId xmlns:a16="http://schemas.microsoft.com/office/drawing/2014/main" id="{2B10E2BD-D67D-150E-AE9B-D016EE745552}"/>
              </a:ext>
            </a:extLst>
          </p:cNvPr>
          <p:cNvSpPr txBox="1"/>
          <p:nvPr/>
        </p:nvSpPr>
        <p:spPr>
          <a:xfrm>
            <a:off x="5839242" y="3715995"/>
            <a:ext cx="6483047" cy="32316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Times New Roman"/>
                <a:cs typeface="Times New Roman"/>
              </a:rPr>
              <a:t>TV </a:t>
            </a:r>
            <a:r>
              <a:rPr lang="en-GB" sz="2400">
                <a:latin typeface="Times New Roman"/>
                <a:ea typeface="+mn-lt"/>
                <a:cs typeface="Times New Roman"/>
              </a:rPr>
              <a:t>⏯</a:t>
            </a:r>
          </a:p>
          <a:p>
            <a:r>
              <a:rPr lang="en-GB" dirty="0">
                <a:ea typeface="+mn-lt"/>
                <a:cs typeface="+mn-lt"/>
              </a:rPr>
              <a:t>This Festival Village intends to show live TV broadcasts, stream content, or screen programmes (e.g., news, live events, or even certain film content outside standard cinema licensing), a licence from TV Licensing is required.</a:t>
            </a:r>
            <a:endParaRPr lang="en-GB" dirty="0"/>
          </a:p>
          <a:p>
            <a:endParaRPr lang="en-GB" dirty="0">
              <a:ea typeface="+mn-lt"/>
              <a:cs typeface="+mn-lt"/>
            </a:endParaRPr>
          </a:p>
          <a:p>
            <a:r>
              <a:rPr lang="en-GB">
                <a:ea typeface="+mn-lt"/>
                <a:cs typeface="+mn-lt"/>
              </a:rPr>
              <a:t>Under UK law, a TV licence is necessary for:</a:t>
            </a:r>
            <a:endParaRPr lang="en-GB"/>
          </a:p>
          <a:p>
            <a:pPr marL="285750" indent="-285750">
              <a:buFont typeface="Arial"/>
              <a:buChar char="•"/>
            </a:pPr>
            <a:r>
              <a:rPr lang="en-GB">
                <a:ea typeface="+mn-lt"/>
                <a:cs typeface="+mn-lt"/>
              </a:rPr>
              <a:t>Watching or recording live television broadcasts.</a:t>
            </a:r>
            <a:endParaRPr lang="en-GB"/>
          </a:p>
          <a:p>
            <a:pPr marL="285750" indent="-285750">
              <a:buFont typeface="Arial"/>
              <a:buChar char="•"/>
            </a:pPr>
            <a:r>
              <a:rPr lang="en-GB">
                <a:ea typeface="+mn-lt"/>
                <a:cs typeface="+mn-lt"/>
              </a:rPr>
              <a:t>Streaming live content via online platforms.</a:t>
            </a:r>
            <a:endParaRPr lang="en-GB"/>
          </a:p>
          <a:p>
            <a:pPr marL="285750" indent="-285750">
              <a:buFont typeface="Arial"/>
              <a:buChar char="•"/>
            </a:pPr>
            <a:r>
              <a:rPr lang="en-GB">
                <a:ea typeface="+mn-lt"/>
                <a:cs typeface="+mn-lt"/>
              </a:rPr>
              <a:t>Using BBC iPlayer (live or on-demand).</a:t>
            </a:r>
            <a:endParaRPr lang="en-GB"/>
          </a:p>
          <a:p>
            <a:endParaRPr lang="en-GB" dirty="0"/>
          </a:p>
        </p:txBody>
      </p:sp>
      <p:pic>
        <p:nvPicPr>
          <p:cNvPr id="6" name="Picture 5" descr="What does your TV Licence cover? - TV Licensing ™">
            <a:extLst>
              <a:ext uri="{FF2B5EF4-FFF2-40B4-BE49-F238E27FC236}">
                <a16:creationId xmlns:a16="http://schemas.microsoft.com/office/drawing/2014/main" id="{5E0930FB-6E5B-40E3-3F78-835C31AC2174}"/>
              </a:ext>
            </a:extLst>
          </p:cNvPr>
          <p:cNvPicPr>
            <a:picLocks noChangeAspect="1"/>
          </p:cNvPicPr>
          <p:nvPr/>
        </p:nvPicPr>
        <p:blipFill>
          <a:blip r:embed="rId2"/>
          <a:stretch>
            <a:fillRect/>
          </a:stretch>
        </p:blipFill>
        <p:spPr>
          <a:xfrm>
            <a:off x="129988" y="4490398"/>
            <a:ext cx="5578288" cy="2068203"/>
          </a:xfrm>
          <a:prstGeom prst="rect">
            <a:avLst/>
          </a:prstGeom>
        </p:spPr>
      </p:pic>
    </p:spTree>
    <p:extLst>
      <p:ext uri="{BB962C8B-B14F-4D97-AF65-F5344CB8AC3E}">
        <p14:creationId xmlns:p14="http://schemas.microsoft.com/office/powerpoint/2010/main" val="27447545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C209DC-2760-3FD6-8C9B-FFE68215FC88}"/>
              </a:ext>
            </a:extLst>
          </p:cNvPr>
          <p:cNvSpPr>
            <a:spLocks noGrp="1"/>
          </p:cNvSpPr>
          <p:nvPr>
            <p:ph type="title"/>
          </p:nvPr>
        </p:nvSpPr>
        <p:spPr>
          <a:xfrm>
            <a:off x="109818" y="197037"/>
            <a:ext cx="3752850" cy="529946"/>
          </a:xfrm>
        </p:spPr>
        <p:txBody>
          <a:bodyPr>
            <a:normAutofit fontScale="90000"/>
          </a:bodyPr>
          <a:lstStyle/>
          <a:p>
            <a:r>
              <a:rPr lang="en-US" sz="4800">
                <a:latin typeface="Times New Roman"/>
                <a:cs typeface="Times New Roman"/>
              </a:rPr>
              <a:t>Duty of Care</a:t>
            </a:r>
          </a:p>
        </p:txBody>
      </p:sp>
      <p:sp>
        <p:nvSpPr>
          <p:cNvPr id="3" name="Content Placeholder 2">
            <a:extLst>
              <a:ext uri="{FF2B5EF4-FFF2-40B4-BE49-F238E27FC236}">
                <a16:creationId xmlns:a16="http://schemas.microsoft.com/office/drawing/2014/main" id="{7A15059D-C86F-E7B9-A2B1-68E5752550B7}"/>
              </a:ext>
            </a:extLst>
          </p:cNvPr>
          <p:cNvSpPr>
            <a:spLocks noGrp="1"/>
          </p:cNvSpPr>
          <p:nvPr>
            <p:ph idx="1"/>
          </p:nvPr>
        </p:nvSpPr>
        <p:spPr>
          <a:xfrm>
            <a:off x="109818" y="884331"/>
            <a:ext cx="9086850" cy="1364971"/>
          </a:xfrm>
        </p:spPr>
        <p:txBody>
          <a:bodyPr vert="horz" lIns="91440" tIns="45720" rIns="91440" bIns="45720" rtlCol="0" anchor="t">
            <a:normAutofit/>
          </a:bodyPr>
          <a:lstStyle/>
          <a:p>
            <a:pPr marL="0" indent="0">
              <a:buNone/>
            </a:pPr>
            <a:r>
              <a:rPr lang="en-US" sz="1800" dirty="0">
                <a:ea typeface="+mn-lt"/>
                <a:cs typeface="+mn-lt"/>
              </a:rPr>
              <a:t>Alongside licensing, a clearly defined duty of care is fundamental to the lawful and effective operation of a Festival Village. In UK law, duty of care arises primarily under the Health and Safety at Work etc. Act 1974 and the Occupiers' Liability Act 1957, requiring </a:t>
            </a:r>
            <a:r>
              <a:rPr lang="en-US" sz="1800" dirty="0" err="1">
                <a:ea typeface="+mn-lt"/>
                <a:cs typeface="+mn-lt"/>
              </a:rPr>
              <a:t>organisers</a:t>
            </a:r>
            <a:r>
              <a:rPr lang="en-US" sz="1800" dirty="0">
                <a:ea typeface="+mn-lt"/>
                <a:cs typeface="+mn-lt"/>
              </a:rPr>
              <a:t> to take reasonable steps to ensure the safety and welfare of employees, contractors, and visitors.</a:t>
            </a:r>
          </a:p>
          <a:p>
            <a:pPr marL="0" indent="0">
              <a:buNone/>
            </a:pPr>
            <a:endParaRPr lang="en-US" sz="2000" dirty="0">
              <a:latin typeface="Aptos"/>
              <a:cs typeface="Times New Roman"/>
            </a:endParaRPr>
          </a:p>
          <a:p>
            <a:pPr>
              <a:buNone/>
            </a:pPr>
            <a:endParaRPr lang="en-US" sz="2400" dirty="0">
              <a:latin typeface="Times New Roman"/>
              <a:cs typeface="Times New Roman"/>
            </a:endParaRPr>
          </a:p>
          <a:p>
            <a:pPr marL="0" indent="0">
              <a:buNone/>
            </a:pPr>
            <a:endParaRPr lang="en-US" sz="2000" dirty="0"/>
          </a:p>
        </p:txBody>
      </p:sp>
      <p:sp>
        <p:nvSpPr>
          <p:cNvPr id="4" name="TextBox 3">
            <a:extLst>
              <a:ext uri="{FF2B5EF4-FFF2-40B4-BE49-F238E27FC236}">
                <a16:creationId xmlns:a16="http://schemas.microsoft.com/office/drawing/2014/main" id="{67DEB438-A68C-6EB1-805D-866A5104E82D}"/>
              </a:ext>
            </a:extLst>
          </p:cNvPr>
          <p:cNvSpPr txBox="1"/>
          <p:nvPr/>
        </p:nvSpPr>
        <p:spPr>
          <a:xfrm>
            <a:off x="107079" y="2393790"/>
            <a:ext cx="8967284" cy="24072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lnSpc>
                <a:spcPct val="90000"/>
              </a:lnSpc>
              <a:spcBef>
                <a:spcPts val="1000"/>
              </a:spcBef>
            </a:pPr>
            <a:r>
              <a:rPr lang="en-US">
                <a:latin typeface="Times New Roman"/>
                <a:cs typeface="Times New Roman"/>
              </a:rPr>
              <a:t>Why Duty of Care is Important</a:t>
            </a:r>
          </a:p>
          <a:p>
            <a:pPr marL="285750" indent="-285750">
              <a:lnSpc>
                <a:spcPct val="90000"/>
              </a:lnSpc>
              <a:spcBef>
                <a:spcPts val="1000"/>
              </a:spcBef>
              <a:buFont typeface="Arial,Sans-Serif"/>
              <a:buChar char="•"/>
            </a:pPr>
            <a:r>
              <a:rPr lang="en-US" sz="1600" b="1"/>
              <a:t>Legal compliance:</a:t>
            </a:r>
            <a:r>
              <a:rPr lang="en-US" sz="1600"/>
              <a:t> Failure to uphold duty of care can result in civil liability claims or criminal prosecution.</a:t>
            </a:r>
            <a:endParaRPr lang="en-US" sz="1600" dirty="0"/>
          </a:p>
          <a:p>
            <a:pPr marL="285750" indent="-285750">
              <a:lnSpc>
                <a:spcPct val="90000"/>
              </a:lnSpc>
              <a:spcBef>
                <a:spcPts val="1000"/>
              </a:spcBef>
              <a:buFont typeface="Arial,Sans-Serif"/>
              <a:buChar char="•"/>
            </a:pPr>
            <a:r>
              <a:rPr lang="en-US" sz="1600" b="1"/>
              <a:t>Risk mitigation:</a:t>
            </a:r>
            <a:r>
              <a:rPr lang="en-US" sz="1600"/>
              <a:t> Reduces likelihood of accidents, injuries, or operational disruption.</a:t>
            </a:r>
            <a:endParaRPr lang="en-US" sz="1600" dirty="0"/>
          </a:p>
          <a:p>
            <a:pPr marL="285750" indent="-285750">
              <a:lnSpc>
                <a:spcPct val="90000"/>
              </a:lnSpc>
              <a:spcBef>
                <a:spcPts val="1000"/>
              </a:spcBef>
              <a:buFont typeface="Arial,Sans-Serif"/>
              <a:buChar char="•"/>
            </a:pPr>
            <a:r>
              <a:rPr lang="en-US" sz="1600" b="1" dirty="0"/>
              <a:t>Reputational protection:</a:t>
            </a:r>
            <a:r>
              <a:rPr lang="en-US" sz="1600" dirty="0"/>
              <a:t> Demonstrates professionalism and responsibility to stakeholders, local authorities, and the public.</a:t>
            </a:r>
          </a:p>
          <a:p>
            <a:pPr marL="285750" indent="-285750">
              <a:lnSpc>
                <a:spcPct val="90000"/>
              </a:lnSpc>
              <a:spcBef>
                <a:spcPts val="1000"/>
              </a:spcBef>
              <a:buFont typeface="Arial,Sans-Serif"/>
              <a:buChar char="•"/>
            </a:pPr>
            <a:r>
              <a:rPr lang="en-US" sz="1600" b="1" dirty="0"/>
              <a:t>Operational continuity:</a:t>
            </a:r>
            <a:r>
              <a:rPr lang="en-US" sz="1600" dirty="0"/>
              <a:t> Safe environments enable events to proceed without interruption or enforcement action.</a:t>
            </a:r>
            <a:endParaRPr lang="en-GB" sz="1600" dirty="0"/>
          </a:p>
        </p:txBody>
      </p:sp>
      <p:sp>
        <p:nvSpPr>
          <p:cNvPr id="6" name="TextBox 5">
            <a:extLst>
              <a:ext uri="{FF2B5EF4-FFF2-40B4-BE49-F238E27FC236}">
                <a16:creationId xmlns:a16="http://schemas.microsoft.com/office/drawing/2014/main" id="{1D7AE268-06B2-29A4-59D8-1AFCA08E7153}"/>
              </a:ext>
            </a:extLst>
          </p:cNvPr>
          <p:cNvSpPr txBox="1"/>
          <p:nvPr/>
        </p:nvSpPr>
        <p:spPr>
          <a:xfrm>
            <a:off x="108946" y="4979413"/>
            <a:ext cx="11624056" cy="18774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Times New Roman"/>
                <a:ea typeface="+mn-lt"/>
                <a:cs typeface="Times New Roman"/>
              </a:rPr>
              <a:t>The Role of Contracts</a:t>
            </a:r>
          </a:p>
          <a:p>
            <a:endParaRPr lang="en-GB" sz="1600" dirty="0">
              <a:latin typeface="Times New Roman"/>
              <a:ea typeface="+mn-lt"/>
              <a:cs typeface="Times New Roman"/>
            </a:endParaRPr>
          </a:p>
          <a:p>
            <a:pPr marL="285750" indent="-285750">
              <a:buFont typeface="Arial"/>
              <a:buChar char="•"/>
            </a:pPr>
            <a:r>
              <a:rPr lang="en-GB" sz="1600">
                <a:latin typeface="Times New Roman"/>
                <a:ea typeface="+mn-lt"/>
                <a:cs typeface="Times New Roman"/>
              </a:rPr>
              <a:t>Health and safety obligations:</a:t>
            </a:r>
            <a:r>
              <a:rPr lang="en-GB" sz="1600">
                <a:ea typeface="+mn-lt"/>
                <a:cs typeface="+mn-lt"/>
              </a:rPr>
              <a:t> Requiring compliance with legislation and risk management procedures.</a:t>
            </a:r>
            <a:endParaRPr lang="en-GB" sz="1600"/>
          </a:p>
          <a:p>
            <a:pPr marL="285750" indent="-285750">
              <a:buFont typeface="Arial"/>
              <a:buChar char="•"/>
            </a:pPr>
            <a:r>
              <a:rPr lang="en-GB" sz="1600" dirty="0">
                <a:latin typeface="Times New Roman"/>
                <a:ea typeface="+mn-lt"/>
                <a:cs typeface="Times New Roman"/>
              </a:rPr>
              <a:t>Indemnity clauses:</a:t>
            </a:r>
            <a:r>
              <a:rPr lang="en-GB" sz="1600" dirty="0">
                <a:ea typeface="+mn-lt"/>
                <a:cs typeface="+mn-lt"/>
              </a:rPr>
              <a:t> Allocating financial responsibility in the event of harm or negligence.</a:t>
            </a:r>
            <a:endParaRPr lang="en-GB" sz="1600"/>
          </a:p>
          <a:p>
            <a:pPr marL="285750" indent="-285750">
              <a:buFont typeface="Arial"/>
              <a:buChar char="•"/>
            </a:pPr>
            <a:r>
              <a:rPr lang="en-GB" sz="1600">
                <a:latin typeface="Times New Roman"/>
                <a:ea typeface="+mn-lt"/>
                <a:cs typeface="Times New Roman"/>
              </a:rPr>
              <a:t>Insurance requirements:</a:t>
            </a:r>
            <a:r>
              <a:rPr lang="en-GB" sz="1600">
                <a:ea typeface="+mn-lt"/>
                <a:cs typeface="+mn-lt"/>
              </a:rPr>
              <a:t> Mandating adequate public liability and employer’s liability cover.</a:t>
            </a:r>
            <a:endParaRPr lang="en-GB" sz="1600"/>
          </a:p>
          <a:p>
            <a:pPr marL="285750" indent="-285750">
              <a:buFont typeface="Arial"/>
              <a:buChar char="•"/>
            </a:pPr>
            <a:r>
              <a:rPr lang="en-GB" sz="1600">
                <a:latin typeface="Times New Roman"/>
                <a:ea typeface="+mn-lt"/>
                <a:cs typeface="Times New Roman"/>
              </a:rPr>
              <a:t>Service level agreements (SLAs):</a:t>
            </a:r>
            <a:r>
              <a:rPr lang="en-GB" sz="1600">
                <a:ea typeface="+mn-lt"/>
                <a:cs typeface="+mn-lt"/>
              </a:rPr>
              <a:t> Defining expected standards of delivery and safety performance.</a:t>
            </a:r>
            <a:endParaRPr lang="en-GB" sz="1600"/>
          </a:p>
          <a:p>
            <a:endParaRPr lang="en-GB" dirty="0"/>
          </a:p>
        </p:txBody>
      </p:sp>
    </p:spTree>
    <p:extLst>
      <p:ext uri="{BB962C8B-B14F-4D97-AF65-F5344CB8AC3E}">
        <p14:creationId xmlns:p14="http://schemas.microsoft.com/office/powerpoint/2010/main" val="33013870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3A788-C103-7A0F-A207-FFF0E44E6A62}"/>
              </a:ext>
            </a:extLst>
          </p:cNvPr>
          <p:cNvSpPr>
            <a:spLocks noGrp="1"/>
          </p:cNvSpPr>
          <p:nvPr>
            <p:ph type="title"/>
          </p:nvPr>
        </p:nvSpPr>
        <p:spPr/>
        <p:txBody>
          <a:bodyPr/>
          <a:lstStyle/>
          <a:p>
            <a:r>
              <a:rPr lang="en-GB" dirty="0"/>
              <a:t>Eden's </a:t>
            </a:r>
            <a:r>
              <a:rPr lang="en-GB"/>
              <a:t>References </a:t>
            </a:r>
            <a:endParaRPr lang="en-GB" dirty="0"/>
          </a:p>
        </p:txBody>
      </p:sp>
      <p:sp>
        <p:nvSpPr>
          <p:cNvPr id="3" name="Content Placeholder 2">
            <a:extLst>
              <a:ext uri="{FF2B5EF4-FFF2-40B4-BE49-F238E27FC236}">
                <a16:creationId xmlns:a16="http://schemas.microsoft.com/office/drawing/2014/main" id="{1D1E698A-699C-9894-0B75-89173BA08831}"/>
              </a:ext>
            </a:extLst>
          </p:cNvPr>
          <p:cNvSpPr>
            <a:spLocks noGrp="1"/>
          </p:cNvSpPr>
          <p:nvPr>
            <p:ph idx="1"/>
          </p:nvPr>
        </p:nvSpPr>
        <p:spPr/>
        <p:txBody>
          <a:bodyPr vert="horz" lIns="91440" tIns="45720" rIns="91440" bIns="45720" rtlCol="0" anchor="t">
            <a:normAutofit/>
          </a:bodyPr>
          <a:lstStyle/>
          <a:p>
            <a:pPr>
              <a:buNone/>
            </a:pPr>
            <a:r>
              <a:rPr lang="en-GB" sz="1200" dirty="0">
                <a:latin typeface="Times New Roman"/>
                <a:cs typeface="Times New Roman"/>
              </a:rPr>
              <a:t>BBC (2019). </a:t>
            </a:r>
            <a:r>
              <a:rPr lang="en-GB" sz="1200" i="1" dirty="0">
                <a:latin typeface="Times New Roman"/>
                <a:cs typeface="Times New Roman"/>
              </a:rPr>
              <a:t>Ethical, legal and environmental impact - CCEA - Revision 2 - GCSE Digital Technology (CCEA) - BBC Bitesize</a:t>
            </a:r>
            <a:r>
              <a:rPr lang="en-GB" sz="1200" dirty="0">
                <a:latin typeface="Times New Roman"/>
                <a:cs typeface="Times New Roman"/>
              </a:rPr>
              <a:t>. [online] BBC Bitesize. Available at: </a:t>
            </a:r>
            <a:r>
              <a:rPr lang="en-GB" sz="1200" dirty="0">
                <a:latin typeface="Times New Roman"/>
                <a:cs typeface="Times New Roman"/>
                <a:hlinkClick r:id="rId2"/>
              </a:rPr>
              <a:t>https://www.bbc.co.uk/bitesize/guides/z8m36yc/revision/2</a:t>
            </a:r>
            <a:r>
              <a:rPr lang="en-GB" sz="1200" dirty="0">
                <a:latin typeface="Times New Roman"/>
                <a:cs typeface="Times New Roman"/>
              </a:rPr>
              <a:t>.</a:t>
            </a:r>
            <a:endParaRPr lang="en-US"/>
          </a:p>
          <a:p>
            <a:pPr>
              <a:buNone/>
            </a:pPr>
            <a:endParaRPr lang="en-GB" sz="1200" dirty="0">
              <a:latin typeface="Times New Roman"/>
              <a:cs typeface="Times New Roman"/>
            </a:endParaRPr>
          </a:p>
          <a:p>
            <a:pPr>
              <a:buNone/>
            </a:pPr>
            <a:r>
              <a:rPr lang="en-GB" sz="1200">
                <a:latin typeface="Times New Roman"/>
                <a:cs typeface="Times New Roman"/>
              </a:rPr>
              <a:t>Internationalmediafestivalofwales.com. (2020). </a:t>
            </a:r>
            <a:r>
              <a:rPr lang="en-GB" sz="1200" i="1">
                <a:latin typeface="Times New Roman"/>
                <a:cs typeface="Times New Roman"/>
              </a:rPr>
              <a:t>About Us</a:t>
            </a:r>
            <a:r>
              <a:rPr lang="en-GB" sz="1200">
                <a:latin typeface="Times New Roman"/>
                <a:cs typeface="Times New Roman"/>
              </a:rPr>
              <a:t>. [online] Available at: </a:t>
            </a:r>
            <a:r>
              <a:rPr lang="en-GB" sz="1200" dirty="0">
                <a:latin typeface="Times New Roman"/>
                <a:cs typeface="Times New Roman"/>
                <a:hlinkClick r:id="rId3"/>
              </a:rPr>
              <a:t>https://www.internationalmediafestivalofwales.com/about-us</a:t>
            </a:r>
            <a:r>
              <a:rPr lang="en-GB" sz="1200">
                <a:latin typeface="Times New Roman"/>
                <a:cs typeface="Times New Roman"/>
              </a:rPr>
              <a:t> [Accessed 20 Apr. 2026].</a:t>
            </a:r>
            <a:endParaRPr lang="en-GB"/>
          </a:p>
          <a:p>
            <a:pPr>
              <a:buNone/>
            </a:pPr>
            <a:endParaRPr lang="en-GB" sz="1200" dirty="0">
              <a:latin typeface="Times New Roman"/>
              <a:cs typeface="Times New Roman"/>
            </a:endParaRPr>
          </a:p>
          <a:p>
            <a:pPr>
              <a:buNone/>
            </a:pPr>
            <a:r>
              <a:rPr lang="en-GB" sz="1200">
                <a:latin typeface="Times New Roman"/>
                <a:cs typeface="Times New Roman"/>
              </a:rPr>
              <a:t>Legislation.gov.uk. (2018). </a:t>
            </a:r>
            <a:r>
              <a:rPr lang="en-GB" sz="1200" i="1">
                <a:latin typeface="Times New Roman"/>
                <a:cs typeface="Times New Roman"/>
              </a:rPr>
              <a:t>Licensing Act 2003</a:t>
            </a:r>
            <a:r>
              <a:rPr lang="en-GB" sz="1200">
                <a:latin typeface="Times New Roman"/>
                <a:cs typeface="Times New Roman"/>
              </a:rPr>
              <a:t>. [online] Available at: </a:t>
            </a:r>
            <a:r>
              <a:rPr lang="en-GB" sz="1200" dirty="0">
                <a:latin typeface="Times New Roman"/>
                <a:cs typeface="Times New Roman"/>
                <a:hlinkClick r:id="rId4"/>
              </a:rPr>
              <a:t>https://www.legislation.gov.uk/ukpga/2003/17/introduction</a:t>
            </a:r>
            <a:r>
              <a:rPr lang="en-GB" sz="1200" dirty="0">
                <a:latin typeface="Times New Roman"/>
                <a:cs typeface="Times New Roman"/>
              </a:rPr>
              <a:t>.</a:t>
            </a:r>
            <a:endParaRPr lang="en-GB"/>
          </a:p>
          <a:p>
            <a:pPr>
              <a:buNone/>
            </a:pPr>
            <a:endParaRPr lang="en-GB" sz="1200" dirty="0">
              <a:latin typeface="Times New Roman"/>
              <a:cs typeface="Times New Roman"/>
            </a:endParaRPr>
          </a:p>
          <a:p>
            <a:pPr>
              <a:buNone/>
            </a:pPr>
            <a:r>
              <a:rPr lang="en-GB" sz="1200">
                <a:latin typeface="Times New Roman"/>
                <a:cs typeface="Times New Roman"/>
              </a:rPr>
              <a:t>ST PAUL'S CHAMBERS (2020). </a:t>
            </a:r>
            <a:r>
              <a:rPr lang="en-GB" sz="1200" i="1">
                <a:latin typeface="Times New Roman"/>
                <a:cs typeface="Times New Roman"/>
              </a:rPr>
              <a:t>The Food Safety Act Explained | Food Safety Act Summary</a:t>
            </a:r>
            <a:r>
              <a:rPr lang="en-GB" sz="1200">
                <a:latin typeface="Times New Roman"/>
                <a:cs typeface="Times New Roman"/>
              </a:rPr>
              <a:t>. [online] St Pauls Chambers. Available at: </a:t>
            </a:r>
            <a:r>
              <a:rPr lang="en-GB" sz="1200" dirty="0">
                <a:latin typeface="Times New Roman"/>
                <a:cs typeface="Times New Roman"/>
                <a:hlinkClick r:id="rId5"/>
              </a:rPr>
              <a:t>https://www.stpaulschambers.com/food-safety-act-explained/</a:t>
            </a:r>
            <a:r>
              <a:rPr lang="en-GB" sz="1200">
                <a:latin typeface="Times New Roman"/>
                <a:cs typeface="Times New Roman"/>
              </a:rPr>
              <a:t> [Accessed 20 Apr. 2026].</a:t>
            </a:r>
            <a:endParaRPr lang="en-GB"/>
          </a:p>
          <a:p>
            <a:pPr>
              <a:buNone/>
            </a:pPr>
            <a:endParaRPr lang="en-GB" sz="1200" dirty="0">
              <a:latin typeface="Times New Roman"/>
              <a:cs typeface="Times New Roman"/>
            </a:endParaRPr>
          </a:p>
          <a:p>
            <a:pPr>
              <a:buNone/>
            </a:pPr>
            <a:r>
              <a:rPr lang="en-GB" sz="1200" dirty="0" err="1">
                <a:latin typeface="Times New Roman"/>
                <a:cs typeface="Times New Roman"/>
              </a:rPr>
              <a:t>Wanderlog</a:t>
            </a:r>
            <a:r>
              <a:rPr lang="en-GB" sz="1200" dirty="0">
                <a:latin typeface="Times New Roman"/>
                <a:cs typeface="Times New Roman"/>
              </a:rPr>
              <a:t>. (2025). </a:t>
            </a:r>
            <a:r>
              <a:rPr lang="en-GB" sz="1200" i="1" dirty="0">
                <a:latin typeface="Times New Roman"/>
                <a:cs typeface="Times New Roman"/>
              </a:rPr>
              <a:t>Beer Park Bottle Shop and Tasting Room, Swansea, United Kingdom - Reviews, Ratings, Tips and Why You Should Go – </a:t>
            </a:r>
            <a:r>
              <a:rPr lang="en-GB" sz="1200" i="1" dirty="0" err="1">
                <a:latin typeface="Times New Roman"/>
                <a:cs typeface="Times New Roman"/>
              </a:rPr>
              <a:t>Wanderlog</a:t>
            </a:r>
            <a:r>
              <a:rPr lang="en-GB" sz="1200" dirty="0">
                <a:latin typeface="Times New Roman"/>
                <a:cs typeface="Times New Roman"/>
              </a:rPr>
              <a:t>. [online] Available at: </a:t>
            </a:r>
            <a:r>
              <a:rPr lang="en-GB" sz="1200" dirty="0">
                <a:latin typeface="Times New Roman"/>
                <a:cs typeface="Times New Roman"/>
                <a:hlinkClick r:id="rId6"/>
              </a:rPr>
              <a:t>https://wanderlog.com/place/details/3582831/beer-park-bottle-shop-and-tasting-room</a:t>
            </a:r>
            <a:r>
              <a:rPr lang="en-GB" sz="1200" dirty="0">
                <a:latin typeface="Times New Roman"/>
                <a:cs typeface="Times New Roman"/>
              </a:rPr>
              <a:t> [Accessed 20 Apr. 2026].</a:t>
            </a:r>
            <a:endParaRPr lang="en-GB" dirty="0"/>
          </a:p>
          <a:p>
            <a:pPr marL="0" indent="0">
              <a:buNone/>
            </a:pPr>
            <a:endParaRPr lang="en-GB" dirty="0"/>
          </a:p>
        </p:txBody>
      </p:sp>
    </p:spTree>
    <p:extLst>
      <p:ext uri="{BB962C8B-B14F-4D97-AF65-F5344CB8AC3E}">
        <p14:creationId xmlns:p14="http://schemas.microsoft.com/office/powerpoint/2010/main" val="4019683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1</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Key Legal &amp; Op License Considerations. </vt:lpstr>
      <vt:lpstr>Licensing Act 2003</vt:lpstr>
      <vt:lpstr>Food Safety Act 1990 </vt:lpstr>
      <vt:lpstr>Script- Slide 3</vt:lpstr>
      <vt:lpstr>Music &amp; TV License </vt:lpstr>
      <vt:lpstr>Duty of Care</vt:lpstr>
      <vt:lpstr>Eden's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21</cp:revision>
  <dcterms:created xsi:type="dcterms:W3CDTF">2026-04-28T13:01:45Z</dcterms:created>
  <dcterms:modified xsi:type="dcterms:W3CDTF">2026-04-28T13:05:00Z</dcterms:modified>
</cp:coreProperties>
</file>