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62B1B-AEDA-4BB7-A4D4-5780875240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6593F66-A5D7-8E93-4411-06D34951F9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D50CB2A-9609-FA35-2849-C8DC19183133}"/>
              </a:ext>
            </a:extLst>
          </p:cNvPr>
          <p:cNvSpPr>
            <a:spLocks noGrp="1"/>
          </p:cNvSpPr>
          <p:nvPr>
            <p:ph type="dt" sz="half" idx="10"/>
          </p:nvPr>
        </p:nvSpPr>
        <p:spPr/>
        <p:txBody>
          <a:bodyPr/>
          <a:lstStyle/>
          <a:p>
            <a:fld id="{04EB08C3-1F8B-437C-84CB-8B8513755D3F}" type="datetimeFigureOut">
              <a:rPr lang="en-US" smtClean="0"/>
              <a:t>4/6/2024</a:t>
            </a:fld>
            <a:endParaRPr lang="en-US"/>
          </a:p>
        </p:txBody>
      </p:sp>
      <p:sp>
        <p:nvSpPr>
          <p:cNvPr id="5" name="Footer Placeholder 4">
            <a:extLst>
              <a:ext uri="{FF2B5EF4-FFF2-40B4-BE49-F238E27FC236}">
                <a16:creationId xmlns:a16="http://schemas.microsoft.com/office/drawing/2014/main" id="{4071906C-B03F-976C-13EC-85025D0A65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5ADD72-F79E-A716-8F7D-97C7FC62C9D3}"/>
              </a:ext>
            </a:extLst>
          </p:cNvPr>
          <p:cNvSpPr>
            <a:spLocks noGrp="1"/>
          </p:cNvSpPr>
          <p:nvPr>
            <p:ph type="sldNum" sz="quarter" idx="12"/>
          </p:nvPr>
        </p:nvSpPr>
        <p:spPr/>
        <p:txBody>
          <a:bodyPr/>
          <a:lstStyle/>
          <a:p>
            <a:fld id="{56E89804-315B-4C28-B844-C1F0FA10755F}" type="slidenum">
              <a:rPr lang="en-US" smtClean="0"/>
              <a:t>‹#›</a:t>
            </a:fld>
            <a:endParaRPr lang="en-US"/>
          </a:p>
        </p:txBody>
      </p:sp>
    </p:spTree>
    <p:extLst>
      <p:ext uri="{BB962C8B-B14F-4D97-AF65-F5344CB8AC3E}">
        <p14:creationId xmlns:p14="http://schemas.microsoft.com/office/powerpoint/2010/main" val="1367615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27E15-17CD-8A13-A3A2-703BEFD2E7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1EF92AC-4D10-4CA3-A4D5-52E6234551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8652F6-C54B-B2D2-C355-044F13111E2D}"/>
              </a:ext>
            </a:extLst>
          </p:cNvPr>
          <p:cNvSpPr>
            <a:spLocks noGrp="1"/>
          </p:cNvSpPr>
          <p:nvPr>
            <p:ph type="dt" sz="half" idx="10"/>
          </p:nvPr>
        </p:nvSpPr>
        <p:spPr/>
        <p:txBody>
          <a:bodyPr/>
          <a:lstStyle/>
          <a:p>
            <a:fld id="{04EB08C3-1F8B-437C-84CB-8B8513755D3F}" type="datetimeFigureOut">
              <a:rPr lang="en-US" smtClean="0"/>
              <a:t>4/6/2024</a:t>
            </a:fld>
            <a:endParaRPr lang="en-US"/>
          </a:p>
        </p:txBody>
      </p:sp>
      <p:sp>
        <p:nvSpPr>
          <p:cNvPr id="5" name="Footer Placeholder 4">
            <a:extLst>
              <a:ext uri="{FF2B5EF4-FFF2-40B4-BE49-F238E27FC236}">
                <a16:creationId xmlns:a16="http://schemas.microsoft.com/office/drawing/2014/main" id="{6E508DC8-C384-BE81-A86F-C93D300964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9EC28E-8943-1BCC-9188-93E6BB955CE2}"/>
              </a:ext>
            </a:extLst>
          </p:cNvPr>
          <p:cNvSpPr>
            <a:spLocks noGrp="1"/>
          </p:cNvSpPr>
          <p:nvPr>
            <p:ph type="sldNum" sz="quarter" idx="12"/>
          </p:nvPr>
        </p:nvSpPr>
        <p:spPr/>
        <p:txBody>
          <a:bodyPr/>
          <a:lstStyle/>
          <a:p>
            <a:fld id="{56E89804-315B-4C28-B844-C1F0FA10755F}" type="slidenum">
              <a:rPr lang="en-US" smtClean="0"/>
              <a:t>‹#›</a:t>
            </a:fld>
            <a:endParaRPr lang="en-US"/>
          </a:p>
        </p:txBody>
      </p:sp>
    </p:spTree>
    <p:extLst>
      <p:ext uri="{BB962C8B-B14F-4D97-AF65-F5344CB8AC3E}">
        <p14:creationId xmlns:p14="http://schemas.microsoft.com/office/powerpoint/2010/main" val="1606151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1F0EF-514A-DC5D-91D8-16F8263AD5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B5290DF-7EBC-2F4C-86AF-D8E6FA13F71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4CE400-3781-46A1-7535-188305CAB9D1}"/>
              </a:ext>
            </a:extLst>
          </p:cNvPr>
          <p:cNvSpPr>
            <a:spLocks noGrp="1"/>
          </p:cNvSpPr>
          <p:nvPr>
            <p:ph type="dt" sz="half" idx="10"/>
          </p:nvPr>
        </p:nvSpPr>
        <p:spPr/>
        <p:txBody>
          <a:bodyPr/>
          <a:lstStyle/>
          <a:p>
            <a:fld id="{04EB08C3-1F8B-437C-84CB-8B8513755D3F}" type="datetimeFigureOut">
              <a:rPr lang="en-US" smtClean="0"/>
              <a:t>4/6/2024</a:t>
            </a:fld>
            <a:endParaRPr lang="en-US"/>
          </a:p>
        </p:txBody>
      </p:sp>
      <p:sp>
        <p:nvSpPr>
          <p:cNvPr id="5" name="Footer Placeholder 4">
            <a:extLst>
              <a:ext uri="{FF2B5EF4-FFF2-40B4-BE49-F238E27FC236}">
                <a16:creationId xmlns:a16="http://schemas.microsoft.com/office/drawing/2014/main" id="{84386E05-BAF5-F7EB-5B35-E0D8ACF573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6C4D71-0004-6C0A-EF68-F2E4E5F70368}"/>
              </a:ext>
            </a:extLst>
          </p:cNvPr>
          <p:cNvSpPr>
            <a:spLocks noGrp="1"/>
          </p:cNvSpPr>
          <p:nvPr>
            <p:ph type="sldNum" sz="quarter" idx="12"/>
          </p:nvPr>
        </p:nvSpPr>
        <p:spPr/>
        <p:txBody>
          <a:bodyPr/>
          <a:lstStyle/>
          <a:p>
            <a:fld id="{56E89804-315B-4C28-B844-C1F0FA10755F}" type="slidenum">
              <a:rPr lang="en-US" smtClean="0"/>
              <a:t>‹#›</a:t>
            </a:fld>
            <a:endParaRPr lang="en-US"/>
          </a:p>
        </p:txBody>
      </p:sp>
    </p:spTree>
    <p:extLst>
      <p:ext uri="{BB962C8B-B14F-4D97-AF65-F5344CB8AC3E}">
        <p14:creationId xmlns:p14="http://schemas.microsoft.com/office/powerpoint/2010/main" val="75242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C4A1-5F75-F56F-BCFB-9CAB8BA5762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9AE7FE-989F-6CC2-57C5-804BCE63F4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C6D9DD7-E29C-8932-4709-72E422D7C6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AF0BBE1-88D7-25CD-A0A2-E147BDBE58D4}"/>
              </a:ext>
            </a:extLst>
          </p:cNvPr>
          <p:cNvSpPr>
            <a:spLocks noGrp="1"/>
          </p:cNvSpPr>
          <p:nvPr>
            <p:ph type="dt" sz="half" idx="10"/>
          </p:nvPr>
        </p:nvSpPr>
        <p:spPr/>
        <p:txBody>
          <a:bodyPr/>
          <a:lstStyle/>
          <a:p>
            <a:fld id="{04EB08C3-1F8B-437C-84CB-8B8513755D3F}" type="datetimeFigureOut">
              <a:rPr lang="en-US" smtClean="0"/>
              <a:t>4/6/2024</a:t>
            </a:fld>
            <a:endParaRPr lang="en-US"/>
          </a:p>
        </p:txBody>
      </p:sp>
      <p:sp>
        <p:nvSpPr>
          <p:cNvPr id="6" name="Footer Placeholder 5">
            <a:extLst>
              <a:ext uri="{FF2B5EF4-FFF2-40B4-BE49-F238E27FC236}">
                <a16:creationId xmlns:a16="http://schemas.microsoft.com/office/drawing/2014/main" id="{3D26EEED-4B39-B1F3-504A-94E25C071E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FEEA85-E627-C70C-09BF-8ECFEE4AB5DF}"/>
              </a:ext>
            </a:extLst>
          </p:cNvPr>
          <p:cNvSpPr>
            <a:spLocks noGrp="1"/>
          </p:cNvSpPr>
          <p:nvPr>
            <p:ph type="sldNum" sz="quarter" idx="12"/>
          </p:nvPr>
        </p:nvSpPr>
        <p:spPr/>
        <p:txBody>
          <a:bodyPr/>
          <a:lstStyle/>
          <a:p>
            <a:fld id="{56E89804-315B-4C28-B844-C1F0FA10755F}" type="slidenum">
              <a:rPr lang="en-US" smtClean="0"/>
              <a:t>‹#›</a:t>
            </a:fld>
            <a:endParaRPr lang="en-US"/>
          </a:p>
        </p:txBody>
      </p:sp>
    </p:spTree>
    <p:extLst>
      <p:ext uri="{BB962C8B-B14F-4D97-AF65-F5344CB8AC3E}">
        <p14:creationId xmlns:p14="http://schemas.microsoft.com/office/powerpoint/2010/main" val="3462831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B4FEE-1892-72F2-52CA-EF9B5333345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F41A6A2-0978-6473-8454-BE5A7E280C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EAB770-04F6-1BD5-80CC-76D383BCB1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1F2B136-F43B-304A-1903-24F590F0C9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544A5C-CD07-303A-EE32-04696FAF76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EA4EF78-043E-441C-4F63-F68CB76CB1F1}"/>
              </a:ext>
            </a:extLst>
          </p:cNvPr>
          <p:cNvSpPr>
            <a:spLocks noGrp="1"/>
          </p:cNvSpPr>
          <p:nvPr>
            <p:ph type="dt" sz="half" idx="10"/>
          </p:nvPr>
        </p:nvSpPr>
        <p:spPr/>
        <p:txBody>
          <a:bodyPr/>
          <a:lstStyle/>
          <a:p>
            <a:fld id="{04EB08C3-1F8B-437C-84CB-8B8513755D3F}" type="datetimeFigureOut">
              <a:rPr lang="en-US" smtClean="0"/>
              <a:t>4/6/2024</a:t>
            </a:fld>
            <a:endParaRPr lang="en-US"/>
          </a:p>
        </p:txBody>
      </p:sp>
      <p:sp>
        <p:nvSpPr>
          <p:cNvPr id="8" name="Footer Placeholder 7">
            <a:extLst>
              <a:ext uri="{FF2B5EF4-FFF2-40B4-BE49-F238E27FC236}">
                <a16:creationId xmlns:a16="http://schemas.microsoft.com/office/drawing/2014/main" id="{933019CA-0C65-32FB-D3B9-B4E1A53033A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D028EDE-5CD7-B26D-6B7B-2AC588041B8A}"/>
              </a:ext>
            </a:extLst>
          </p:cNvPr>
          <p:cNvSpPr>
            <a:spLocks noGrp="1"/>
          </p:cNvSpPr>
          <p:nvPr>
            <p:ph type="sldNum" sz="quarter" idx="12"/>
          </p:nvPr>
        </p:nvSpPr>
        <p:spPr/>
        <p:txBody>
          <a:bodyPr/>
          <a:lstStyle/>
          <a:p>
            <a:fld id="{56E89804-315B-4C28-B844-C1F0FA10755F}" type="slidenum">
              <a:rPr lang="en-US" smtClean="0"/>
              <a:t>‹#›</a:t>
            </a:fld>
            <a:endParaRPr lang="en-US"/>
          </a:p>
        </p:txBody>
      </p:sp>
    </p:spTree>
    <p:extLst>
      <p:ext uri="{BB962C8B-B14F-4D97-AF65-F5344CB8AC3E}">
        <p14:creationId xmlns:p14="http://schemas.microsoft.com/office/powerpoint/2010/main" val="3201051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C1985-5575-0D43-5DBE-A45E3802BFC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D3E485D-E567-6895-9102-D6F572C199C4}"/>
              </a:ext>
            </a:extLst>
          </p:cNvPr>
          <p:cNvSpPr>
            <a:spLocks noGrp="1"/>
          </p:cNvSpPr>
          <p:nvPr>
            <p:ph type="dt" sz="half" idx="10"/>
          </p:nvPr>
        </p:nvSpPr>
        <p:spPr/>
        <p:txBody>
          <a:bodyPr/>
          <a:lstStyle/>
          <a:p>
            <a:fld id="{04EB08C3-1F8B-437C-84CB-8B8513755D3F}" type="datetimeFigureOut">
              <a:rPr lang="en-US" smtClean="0"/>
              <a:t>4/6/2024</a:t>
            </a:fld>
            <a:endParaRPr lang="en-US"/>
          </a:p>
        </p:txBody>
      </p:sp>
      <p:sp>
        <p:nvSpPr>
          <p:cNvPr id="4" name="Footer Placeholder 3">
            <a:extLst>
              <a:ext uri="{FF2B5EF4-FFF2-40B4-BE49-F238E27FC236}">
                <a16:creationId xmlns:a16="http://schemas.microsoft.com/office/drawing/2014/main" id="{52E8BBE6-FB92-7868-8A84-0B541A82E6A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8AB528B-F69A-8AFB-A4E8-F117E91CDCD4}"/>
              </a:ext>
            </a:extLst>
          </p:cNvPr>
          <p:cNvSpPr>
            <a:spLocks noGrp="1"/>
          </p:cNvSpPr>
          <p:nvPr>
            <p:ph type="sldNum" sz="quarter" idx="12"/>
          </p:nvPr>
        </p:nvSpPr>
        <p:spPr/>
        <p:txBody>
          <a:bodyPr/>
          <a:lstStyle/>
          <a:p>
            <a:fld id="{56E89804-315B-4C28-B844-C1F0FA10755F}" type="slidenum">
              <a:rPr lang="en-US" smtClean="0"/>
              <a:t>‹#›</a:t>
            </a:fld>
            <a:endParaRPr lang="en-US"/>
          </a:p>
        </p:txBody>
      </p:sp>
    </p:spTree>
    <p:extLst>
      <p:ext uri="{BB962C8B-B14F-4D97-AF65-F5344CB8AC3E}">
        <p14:creationId xmlns:p14="http://schemas.microsoft.com/office/powerpoint/2010/main" val="23046137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EF363A-106C-2F45-9979-208F42ED1C70}"/>
              </a:ext>
            </a:extLst>
          </p:cNvPr>
          <p:cNvSpPr>
            <a:spLocks noGrp="1"/>
          </p:cNvSpPr>
          <p:nvPr>
            <p:ph type="dt" sz="half" idx="10"/>
          </p:nvPr>
        </p:nvSpPr>
        <p:spPr/>
        <p:txBody>
          <a:bodyPr/>
          <a:lstStyle/>
          <a:p>
            <a:fld id="{04EB08C3-1F8B-437C-84CB-8B8513755D3F}" type="datetimeFigureOut">
              <a:rPr lang="en-US" smtClean="0"/>
              <a:t>4/6/2024</a:t>
            </a:fld>
            <a:endParaRPr lang="en-US"/>
          </a:p>
        </p:txBody>
      </p:sp>
      <p:sp>
        <p:nvSpPr>
          <p:cNvPr id="3" name="Footer Placeholder 2">
            <a:extLst>
              <a:ext uri="{FF2B5EF4-FFF2-40B4-BE49-F238E27FC236}">
                <a16:creationId xmlns:a16="http://schemas.microsoft.com/office/drawing/2014/main" id="{1253044F-ED56-5E4D-C6D2-C1137F06AB5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7B0946-D2BB-1860-213D-E149FB5601E9}"/>
              </a:ext>
            </a:extLst>
          </p:cNvPr>
          <p:cNvSpPr>
            <a:spLocks noGrp="1"/>
          </p:cNvSpPr>
          <p:nvPr>
            <p:ph type="sldNum" sz="quarter" idx="12"/>
          </p:nvPr>
        </p:nvSpPr>
        <p:spPr/>
        <p:txBody>
          <a:bodyPr/>
          <a:lstStyle/>
          <a:p>
            <a:fld id="{56E89804-315B-4C28-B844-C1F0FA10755F}" type="slidenum">
              <a:rPr lang="en-US" smtClean="0"/>
              <a:t>‹#›</a:t>
            </a:fld>
            <a:endParaRPr lang="en-US"/>
          </a:p>
        </p:txBody>
      </p:sp>
    </p:spTree>
    <p:extLst>
      <p:ext uri="{BB962C8B-B14F-4D97-AF65-F5344CB8AC3E}">
        <p14:creationId xmlns:p14="http://schemas.microsoft.com/office/powerpoint/2010/main" val="3628301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44323-6364-5B56-79B0-2BEABD713B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23249BE-7AD6-0C94-8A5E-5837F2806D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5CAFD90-445F-BD1B-FF5C-B2C143CB28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75AAC3-25EF-CF5A-1432-DCCDF1F3AADD}"/>
              </a:ext>
            </a:extLst>
          </p:cNvPr>
          <p:cNvSpPr>
            <a:spLocks noGrp="1"/>
          </p:cNvSpPr>
          <p:nvPr>
            <p:ph type="dt" sz="half" idx="10"/>
          </p:nvPr>
        </p:nvSpPr>
        <p:spPr/>
        <p:txBody>
          <a:bodyPr/>
          <a:lstStyle/>
          <a:p>
            <a:fld id="{04EB08C3-1F8B-437C-84CB-8B8513755D3F}" type="datetimeFigureOut">
              <a:rPr lang="en-US" smtClean="0"/>
              <a:t>4/6/2024</a:t>
            </a:fld>
            <a:endParaRPr lang="en-US"/>
          </a:p>
        </p:txBody>
      </p:sp>
      <p:sp>
        <p:nvSpPr>
          <p:cNvPr id="6" name="Footer Placeholder 5">
            <a:extLst>
              <a:ext uri="{FF2B5EF4-FFF2-40B4-BE49-F238E27FC236}">
                <a16:creationId xmlns:a16="http://schemas.microsoft.com/office/drawing/2014/main" id="{EF6FFC0D-885B-1C74-F276-B94A6E4E5B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8D3C5F-0D18-0C1E-5614-311E5AD13172}"/>
              </a:ext>
            </a:extLst>
          </p:cNvPr>
          <p:cNvSpPr>
            <a:spLocks noGrp="1"/>
          </p:cNvSpPr>
          <p:nvPr>
            <p:ph type="sldNum" sz="quarter" idx="12"/>
          </p:nvPr>
        </p:nvSpPr>
        <p:spPr/>
        <p:txBody>
          <a:bodyPr/>
          <a:lstStyle/>
          <a:p>
            <a:fld id="{56E89804-315B-4C28-B844-C1F0FA10755F}" type="slidenum">
              <a:rPr lang="en-US" smtClean="0"/>
              <a:t>‹#›</a:t>
            </a:fld>
            <a:endParaRPr lang="en-US"/>
          </a:p>
        </p:txBody>
      </p:sp>
    </p:spTree>
    <p:extLst>
      <p:ext uri="{BB962C8B-B14F-4D97-AF65-F5344CB8AC3E}">
        <p14:creationId xmlns:p14="http://schemas.microsoft.com/office/powerpoint/2010/main" val="1321366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675D9-F6B7-2368-5A69-698F8A3FBB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AAAF7AD-9D93-F64D-6D40-2419464DAC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91A5C01-FD5B-ABC2-74E1-FB106E0D09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A7B282-A681-0930-A383-70A93B51481F}"/>
              </a:ext>
            </a:extLst>
          </p:cNvPr>
          <p:cNvSpPr>
            <a:spLocks noGrp="1"/>
          </p:cNvSpPr>
          <p:nvPr>
            <p:ph type="dt" sz="half" idx="10"/>
          </p:nvPr>
        </p:nvSpPr>
        <p:spPr/>
        <p:txBody>
          <a:bodyPr/>
          <a:lstStyle/>
          <a:p>
            <a:fld id="{04EB08C3-1F8B-437C-84CB-8B8513755D3F}" type="datetimeFigureOut">
              <a:rPr lang="en-US" smtClean="0"/>
              <a:t>4/6/2024</a:t>
            </a:fld>
            <a:endParaRPr lang="en-US"/>
          </a:p>
        </p:txBody>
      </p:sp>
      <p:sp>
        <p:nvSpPr>
          <p:cNvPr id="6" name="Footer Placeholder 5">
            <a:extLst>
              <a:ext uri="{FF2B5EF4-FFF2-40B4-BE49-F238E27FC236}">
                <a16:creationId xmlns:a16="http://schemas.microsoft.com/office/drawing/2014/main" id="{FC6D7CA5-DF88-7633-74C6-D0EF477CAE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6905B0-FEB3-E433-371B-BC0E48406AFC}"/>
              </a:ext>
            </a:extLst>
          </p:cNvPr>
          <p:cNvSpPr>
            <a:spLocks noGrp="1"/>
          </p:cNvSpPr>
          <p:nvPr>
            <p:ph type="sldNum" sz="quarter" idx="12"/>
          </p:nvPr>
        </p:nvSpPr>
        <p:spPr/>
        <p:txBody>
          <a:bodyPr/>
          <a:lstStyle/>
          <a:p>
            <a:fld id="{56E89804-315B-4C28-B844-C1F0FA10755F}" type="slidenum">
              <a:rPr lang="en-US" smtClean="0"/>
              <a:t>‹#›</a:t>
            </a:fld>
            <a:endParaRPr lang="en-US"/>
          </a:p>
        </p:txBody>
      </p:sp>
    </p:spTree>
    <p:extLst>
      <p:ext uri="{BB962C8B-B14F-4D97-AF65-F5344CB8AC3E}">
        <p14:creationId xmlns:p14="http://schemas.microsoft.com/office/powerpoint/2010/main" val="3704692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0DA1B-311F-8941-0540-BC9B423158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848DC91-8520-F53C-84F9-51BC61901A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B83C224-3D78-100C-3A59-2720AE9F44CE}"/>
              </a:ext>
            </a:extLst>
          </p:cNvPr>
          <p:cNvSpPr>
            <a:spLocks noGrp="1"/>
          </p:cNvSpPr>
          <p:nvPr>
            <p:ph type="dt" sz="half" idx="10"/>
          </p:nvPr>
        </p:nvSpPr>
        <p:spPr/>
        <p:txBody>
          <a:bodyPr/>
          <a:lstStyle/>
          <a:p>
            <a:fld id="{04EB08C3-1F8B-437C-84CB-8B8513755D3F}" type="datetimeFigureOut">
              <a:rPr lang="en-US" smtClean="0"/>
              <a:t>4/6/2024</a:t>
            </a:fld>
            <a:endParaRPr lang="en-US"/>
          </a:p>
        </p:txBody>
      </p:sp>
      <p:sp>
        <p:nvSpPr>
          <p:cNvPr id="5" name="Footer Placeholder 4">
            <a:extLst>
              <a:ext uri="{FF2B5EF4-FFF2-40B4-BE49-F238E27FC236}">
                <a16:creationId xmlns:a16="http://schemas.microsoft.com/office/drawing/2014/main" id="{2CEAF714-0DAF-DD0F-0475-F8C54BB648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C721CA-C305-BAFA-DA83-85AD09E66104}"/>
              </a:ext>
            </a:extLst>
          </p:cNvPr>
          <p:cNvSpPr>
            <a:spLocks noGrp="1"/>
          </p:cNvSpPr>
          <p:nvPr>
            <p:ph type="sldNum" sz="quarter" idx="12"/>
          </p:nvPr>
        </p:nvSpPr>
        <p:spPr/>
        <p:txBody>
          <a:bodyPr/>
          <a:lstStyle/>
          <a:p>
            <a:fld id="{56E89804-315B-4C28-B844-C1F0FA10755F}" type="slidenum">
              <a:rPr lang="en-US" smtClean="0"/>
              <a:t>‹#›</a:t>
            </a:fld>
            <a:endParaRPr lang="en-US"/>
          </a:p>
        </p:txBody>
      </p:sp>
    </p:spTree>
    <p:extLst>
      <p:ext uri="{BB962C8B-B14F-4D97-AF65-F5344CB8AC3E}">
        <p14:creationId xmlns:p14="http://schemas.microsoft.com/office/powerpoint/2010/main" val="885339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2247A4-BB02-A310-13B3-5B0C62460E2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58F2C1B-5CC6-7EAA-B0DF-D11C0F7B39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4A9775-ADF0-102D-2058-C0A98E61B8E4}"/>
              </a:ext>
            </a:extLst>
          </p:cNvPr>
          <p:cNvSpPr>
            <a:spLocks noGrp="1"/>
          </p:cNvSpPr>
          <p:nvPr>
            <p:ph type="dt" sz="half" idx="10"/>
          </p:nvPr>
        </p:nvSpPr>
        <p:spPr/>
        <p:txBody>
          <a:bodyPr/>
          <a:lstStyle/>
          <a:p>
            <a:fld id="{04EB08C3-1F8B-437C-84CB-8B8513755D3F}" type="datetimeFigureOut">
              <a:rPr lang="en-US" smtClean="0"/>
              <a:t>4/6/2024</a:t>
            </a:fld>
            <a:endParaRPr lang="en-US"/>
          </a:p>
        </p:txBody>
      </p:sp>
      <p:sp>
        <p:nvSpPr>
          <p:cNvPr id="5" name="Footer Placeholder 4">
            <a:extLst>
              <a:ext uri="{FF2B5EF4-FFF2-40B4-BE49-F238E27FC236}">
                <a16:creationId xmlns:a16="http://schemas.microsoft.com/office/drawing/2014/main" id="{6FA42F1C-CEF9-20A1-98D6-F16254486B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21C8-5FE5-A067-816C-A7CB98B089DC}"/>
              </a:ext>
            </a:extLst>
          </p:cNvPr>
          <p:cNvSpPr>
            <a:spLocks noGrp="1"/>
          </p:cNvSpPr>
          <p:nvPr>
            <p:ph type="sldNum" sz="quarter" idx="12"/>
          </p:nvPr>
        </p:nvSpPr>
        <p:spPr/>
        <p:txBody>
          <a:bodyPr/>
          <a:lstStyle/>
          <a:p>
            <a:fld id="{56E89804-315B-4C28-B844-C1F0FA10755F}" type="slidenum">
              <a:rPr lang="en-US" smtClean="0"/>
              <a:t>‹#›</a:t>
            </a:fld>
            <a:endParaRPr lang="en-US"/>
          </a:p>
        </p:txBody>
      </p:sp>
    </p:spTree>
    <p:extLst>
      <p:ext uri="{BB962C8B-B14F-4D97-AF65-F5344CB8AC3E}">
        <p14:creationId xmlns:p14="http://schemas.microsoft.com/office/powerpoint/2010/main" val="649578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5E43E1-BCFC-CA09-246A-D8EC7A4184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6D45A23-7B88-06F9-E453-B0B93DA69D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D7FC57-F981-4439-34A0-19EE1FD1C9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4EB08C3-1F8B-437C-84CB-8B8513755D3F}" type="datetimeFigureOut">
              <a:rPr lang="en-US" smtClean="0"/>
              <a:t>4/6/2024</a:t>
            </a:fld>
            <a:endParaRPr lang="en-US"/>
          </a:p>
        </p:txBody>
      </p:sp>
      <p:sp>
        <p:nvSpPr>
          <p:cNvPr id="5" name="Footer Placeholder 4">
            <a:extLst>
              <a:ext uri="{FF2B5EF4-FFF2-40B4-BE49-F238E27FC236}">
                <a16:creationId xmlns:a16="http://schemas.microsoft.com/office/drawing/2014/main" id="{47A66EE1-715B-A784-CE23-9F0447DFD9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C91D694-96C1-8B66-B70D-48C80D400F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6E89804-315B-4C28-B844-C1F0FA10755F}" type="slidenum">
              <a:rPr lang="en-US" smtClean="0"/>
              <a:t>‹#›</a:t>
            </a:fld>
            <a:endParaRPr lang="en-US"/>
          </a:p>
        </p:txBody>
      </p:sp>
    </p:spTree>
    <p:extLst>
      <p:ext uri="{BB962C8B-B14F-4D97-AF65-F5344CB8AC3E}">
        <p14:creationId xmlns:p14="http://schemas.microsoft.com/office/powerpoint/2010/main" val="24403257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2" name="Freeform: Shape 11">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1220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1755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person and person at a reception&#10;&#10;Description automatically generated">
            <a:extLst>
              <a:ext uri="{FF2B5EF4-FFF2-40B4-BE49-F238E27FC236}">
                <a16:creationId xmlns:a16="http://schemas.microsoft.com/office/drawing/2014/main" id="{265B6942-8B6F-1CA8-4DC0-98BB6FD72A67}"/>
              </a:ext>
            </a:extLst>
          </p:cNvPr>
          <p:cNvPicPr>
            <a:picLocks noChangeAspect="1"/>
          </p:cNvPicPr>
          <p:nvPr/>
        </p:nvPicPr>
        <p:blipFill rotWithShape="1">
          <a:blip r:embed="rId2">
            <a:extLst>
              <a:ext uri="{28A0092B-C50C-407E-A947-70E740481C1C}">
                <a14:useLocalDpi xmlns:a14="http://schemas.microsoft.com/office/drawing/2010/main" val="0"/>
              </a:ext>
            </a:extLst>
          </a:blip>
          <a:srcRect l="2657" r="15905" b="1"/>
          <a:stretch/>
        </p:blipFill>
        <p:spPr>
          <a:xfrm>
            <a:off x="3362632" y="10"/>
            <a:ext cx="8829368" cy="6857990"/>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16" name="Freeform: Shape 15">
            <a:extLst>
              <a:ext uri="{FF2B5EF4-FFF2-40B4-BE49-F238E27FC236}">
                <a16:creationId xmlns:a16="http://schemas.microsoft.com/office/drawing/2014/main" id="{B1F9B6B4-B0C4-45C6-A086-901C960D0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4774" y="0"/>
            <a:ext cx="2756893" cy="6858000"/>
          </a:xfrm>
          <a:custGeom>
            <a:avLst/>
            <a:gdLst>
              <a:gd name="connsiteX0" fmla="*/ 1133870 w 2756893"/>
              <a:gd name="connsiteY0" fmla="*/ 0 h 6858000"/>
              <a:gd name="connsiteX1" fmla="*/ 898082 w 2756893"/>
              <a:gd name="connsiteY1" fmla="*/ 0 h 6858000"/>
              <a:gd name="connsiteX2" fmla="*/ 920668 w 2756893"/>
              <a:gd name="connsiteY2" fmla="*/ 14997 h 6858000"/>
              <a:gd name="connsiteX3" fmla="*/ 2554961 w 2756893"/>
              <a:gd name="connsiteY3" fmla="*/ 3621656 h 6858000"/>
              <a:gd name="connsiteX4" fmla="*/ 641513 w 2756893"/>
              <a:gd name="connsiteY4" fmla="*/ 6374814 h 6858000"/>
              <a:gd name="connsiteX5" fmla="*/ 114086 w 2756893"/>
              <a:gd name="connsiteY5" fmla="*/ 6780599 h 6858000"/>
              <a:gd name="connsiteX6" fmla="*/ 0 w 2756893"/>
              <a:gd name="connsiteY6" fmla="*/ 6858000 h 6858000"/>
              <a:gd name="connsiteX7" fmla="*/ 40637 w 2756893"/>
              <a:gd name="connsiteY7" fmla="*/ 6858000 h 6858000"/>
              <a:gd name="connsiteX8" fmla="*/ 254139 w 2756893"/>
              <a:gd name="connsiteY8" fmla="*/ 6858000 h 6858000"/>
              <a:gd name="connsiteX9" fmla="*/ 365895 w 2756893"/>
              <a:gd name="connsiteY9" fmla="*/ 6780599 h 6858000"/>
              <a:gd name="connsiteX10" fmla="*/ 882543 w 2756893"/>
              <a:gd name="connsiteY10" fmla="*/ 6374814 h 6858000"/>
              <a:gd name="connsiteX11" fmla="*/ 2756893 w 2756893"/>
              <a:gd name="connsiteY11" fmla="*/ 3621656 h 6858000"/>
              <a:gd name="connsiteX12" fmla="*/ 1155994 w 2756893"/>
              <a:gd name="connsiteY12"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56893" h="6858000">
                <a:moveTo>
                  <a:pt x="1133870" y="0"/>
                </a:moveTo>
                <a:lnTo>
                  <a:pt x="898082" y="0"/>
                </a:lnTo>
                <a:lnTo>
                  <a:pt x="920668" y="14997"/>
                </a:lnTo>
                <a:cubicBezTo>
                  <a:pt x="1969257" y="754641"/>
                  <a:pt x="2554961" y="2093192"/>
                  <a:pt x="2554961" y="3621656"/>
                </a:cubicBezTo>
                <a:cubicBezTo>
                  <a:pt x="2554961" y="4969131"/>
                  <a:pt x="1606863" y="5602839"/>
                  <a:pt x="641513" y="6374814"/>
                </a:cubicBezTo>
                <a:cubicBezTo>
                  <a:pt x="465717" y="6515397"/>
                  <a:pt x="291531" y="6653108"/>
                  <a:pt x="114086" y="6780599"/>
                </a:cubicBezTo>
                <a:lnTo>
                  <a:pt x="0" y="6858000"/>
                </a:lnTo>
                <a:lnTo>
                  <a:pt x="40637" y="6858000"/>
                </a:lnTo>
                <a:lnTo>
                  <a:pt x="254139" y="6858000"/>
                </a:lnTo>
                <a:lnTo>
                  <a:pt x="365895" y="6780599"/>
                </a:lnTo>
                <a:cubicBezTo>
                  <a:pt x="539713" y="6653108"/>
                  <a:pt x="710340" y="6515397"/>
                  <a:pt x="882543" y="6374814"/>
                </a:cubicBezTo>
                <a:cubicBezTo>
                  <a:pt x="1828168" y="5602839"/>
                  <a:pt x="2756893" y="4969131"/>
                  <a:pt x="2756893" y="3621656"/>
                </a:cubicBezTo>
                <a:cubicBezTo>
                  <a:pt x="2756893" y="2093192"/>
                  <a:pt x="2183157" y="754641"/>
                  <a:pt x="1155994"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extBox 6">
            <a:extLst>
              <a:ext uri="{FF2B5EF4-FFF2-40B4-BE49-F238E27FC236}">
                <a16:creationId xmlns:a16="http://schemas.microsoft.com/office/drawing/2014/main" id="{8D710BB0-6006-AB81-ABFA-EFAFEE962A38}"/>
              </a:ext>
            </a:extLst>
          </p:cNvPr>
          <p:cNvSpPr txBox="1"/>
          <p:nvPr/>
        </p:nvSpPr>
        <p:spPr>
          <a:xfrm>
            <a:off x="-62547" y="988142"/>
            <a:ext cx="3539614" cy="1754326"/>
          </a:xfrm>
          <a:prstGeom prst="rect">
            <a:avLst/>
          </a:prstGeom>
          <a:noFill/>
        </p:spPr>
        <p:txBody>
          <a:bodyPr wrap="square" rtlCol="0">
            <a:spAutoFit/>
          </a:bodyPr>
          <a:lstStyle/>
          <a:p>
            <a:r>
              <a:rPr lang="en-US" sz="3600" b="1" dirty="0">
                <a:latin typeface="Amasis MT Pro Medium" panose="020F0502020204030204" pitchFamily="18" charset="0"/>
              </a:rPr>
              <a:t>HOSPITALITY &amp; HOTEL MANAGEMENT</a:t>
            </a:r>
          </a:p>
        </p:txBody>
      </p:sp>
      <p:sp>
        <p:nvSpPr>
          <p:cNvPr id="8" name="TextBox 7">
            <a:extLst>
              <a:ext uri="{FF2B5EF4-FFF2-40B4-BE49-F238E27FC236}">
                <a16:creationId xmlns:a16="http://schemas.microsoft.com/office/drawing/2014/main" id="{38700832-05D1-0E03-4937-31AA763D706E}"/>
              </a:ext>
            </a:extLst>
          </p:cNvPr>
          <p:cNvSpPr txBox="1"/>
          <p:nvPr/>
        </p:nvSpPr>
        <p:spPr>
          <a:xfrm>
            <a:off x="18826" y="5226784"/>
            <a:ext cx="3376867" cy="1631216"/>
          </a:xfrm>
          <a:prstGeom prst="rect">
            <a:avLst/>
          </a:prstGeom>
          <a:noFill/>
        </p:spPr>
        <p:txBody>
          <a:bodyPr wrap="square" rtlCol="0">
            <a:spAutoFit/>
          </a:bodyPr>
          <a:lstStyle/>
          <a:p>
            <a:r>
              <a:rPr lang="en-US" sz="2000" dirty="0"/>
              <a:t>Student’s Name:</a:t>
            </a:r>
          </a:p>
          <a:p>
            <a:r>
              <a:rPr lang="en-US" sz="2000" dirty="0"/>
              <a:t>Student’s ID:</a:t>
            </a:r>
          </a:p>
          <a:p>
            <a:r>
              <a:rPr lang="en-US" sz="2000" dirty="0"/>
              <a:t>Module Code: BMIH4010</a:t>
            </a:r>
          </a:p>
          <a:p>
            <a:r>
              <a:rPr lang="en-US" sz="2000" dirty="0"/>
              <a:t>Lecturer: Scott James</a:t>
            </a:r>
          </a:p>
          <a:p>
            <a:r>
              <a:rPr lang="en-US" sz="2000" dirty="0"/>
              <a:t>Title: The Employee Lifecycle</a:t>
            </a:r>
          </a:p>
        </p:txBody>
      </p:sp>
      <p:sp>
        <p:nvSpPr>
          <p:cNvPr id="11" name="Rectangle 10">
            <a:extLst>
              <a:ext uri="{FF2B5EF4-FFF2-40B4-BE49-F238E27FC236}">
                <a16:creationId xmlns:a16="http://schemas.microsoft.com/office/drawing/2014/main" id="{6E78E39A-2F32-65AA-C3CE-4DABC8A08C4D}"/>
              </a:ext>
            </a:extLst>
          </p:cNvPr>
          <p:cNvSpPr/>
          <p:nvPr/>
        </p:nvSpPr>
        <p:spPr>
          <a:xfrm>
            <a:off x="-62547" y="3415239"/>
            <a:ext cx="5830443" cy="923330"/>
          </a:xfrm>
          <a:prstGeom prst="rect">
            <a:avLst/>
          </a:prstGeom>
          <a:noFill/>
        </p:spPr>
        <p:txBody>
          <a:bodyPr wrap="none" lIns="91440" tIns="45720" rIns="91440" bIns="45720">
            <a:spAutoFit/>
          </a:bodyPr>
          <a:lstStyle/>
          <a:p>
            <a:pPr algn="ctr"/>
            <a:r>
              <a:rPr lang="en-US" sz="5400" b="1" cap="none" spc="0" dirty="0">
                <a:ln w="6600">
                  <a:solidFill>
                    <a:schemeClr val="accent2"/>
                  </a:solidFill>
                  <a:prstDash val="solid"/>
                </a:ln>
                <a:solidFill>
                  <a:srgbClr val="FFFFFF"/>
                </a:solidFill>
                <a:effectLst>
                  <a:outerShdw dist="38100" dir="2700000" algn="tl" rotWithShape="0">
                    <a:schemeClr val="accent2"/>
                  </a:outerShdw>
                </a:effectLst>
                <a:latin typeface="Californian FB" panose="0207040306080B030204" pitchFamily="18" charset="0"/>
              </a:rPr>
              <a:t>Callow Hall Hotels</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3498902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1D4CE82-3673-B5FA-AE7E-C98E43F6326E}"/>
              </a:ext>
            </a:extLst>
          </p:cNvPr>
          <p:cNvSpPr/>
          <p:nvPr/>
        </p:nvSpPr>
        <p:spPr>
          <a:xfrm>
            <a:off x="0" y="163773"/>
            <a:ext cx="1542197" cy="584774"/>
          </a:xfrm>
          <a:prstGeom prst="rect">
            <a:avLst/>
          </a:prstGeom>
          <a:solidFill>
            <a:schemeClr val="bg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6B85C571-5BD5-EDCE-D414-4A4A43CA3C47}"/>
              </a:ext>
            </a:extLst>
          </p:cNvPr>
          <p:cNvSpPr/>
          <p:nvPr/>
        </p:nvSpPr>
        <p:spPr>
          <a:xfrm>
            <a:off x="1705970" y="163772"/>
            <a:ext cx="9976514" cy="584775"/>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4" name="Rectangle 3">
            <a:extLst>
              <a:ext uri="{FF2B5EF4-FFF2-40B4-BE49-F238E27FC236}">
                <a16:creationId xmlns:a16="http://schemas.microsoft.com/office/drawing/2014/main" id="{4525066A-9737-6DCA-7271-E79FB0AA41A8}"/>
              </a:ext>
            </a:extLst>
          </p:cNvPr>
          <p:cNvSpPr/>
          <p:nvPr/>
        </p:nvSpPr>
        <p:spPr>
          <a:xfrm>
            <a:off x="11682484" y="-1"/>
            <a:ext cx="509516" cy="954157"/>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A56BD19-8153-C9BB-3021-D83D9254081E}"/>
              </a:ext>
            </a:extLst>
          </p:cNvPr>
          <p:cNvSpPr txBox="1"/>
          <p:nvPr/>
        </p:nvSpPr>
        <p:spPr>
          <a:xfrm>
            <a:off x="2027583" y="163771"/>
            <a:ext cx="2591159" cy="584775"/>
          </a:xfrm>
          <a:prstGeom prst="rect">
            <a:avLst/>
          </a:prstGeom>
          <a:noFill/>
        </p:spPr>
        <p:txBody>
          <a:bodyPr wrap="none" rtlCol="0">
            <a:spAutoFit/>
          </a:bodyPr>
          <a:lstStyle/>
          <a:p>
            <a:r>
              <a:rPr lang="en-US" sz="3200" b="1" dirty="0">
                <a:solidFill>
                  <a:schemeClr val="bg1"/>
                </a:solidFill>
                <a:latin typeface="Cambria" panose="02040503050406030204" pitchFamily="18" charset="0"/>
                <a:ea typeface="Cambria" panose="02040503050406030204" pitchFamily="18" charset="0"/>
              </a:rPr>
              <a:t>Introduction</a:t>
            </a:r>
          </a:p>
        </p:txBody>
      </p:sp>
      <p:pic>
        <p:nvPicPr>
          <p:cNvPr id="8" name="Picture 7" descr="A large stone building with a lot of cars parked in front of it&#10;&#10;Description automatically generated">
            <a:extLst>
              <a:ext uri="{FF2B5EF4-FFF2-40B4-BE49-F238E27FC236}">
                <a16:creationId xmlns:a16="http://schemas.microsoft.com/office/drawing/2014/main" id="{78B8AD57-9CF0-274E-9FDB-0166469F7D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5099" y="1622322"/>
            <a:ext cx="7996901" cy="4498257"/>
          </a:xfrm>
          <a:prstGeom prst="rect">
            <a:avLst/>
          </a:prstGeom>
          <a:ln>
            <a:noFill/>
          </a:ln>
          <a:effectLst>
            <a:outerShdw blurRad="292100" dist="139700" dir="2700000" algn="tl" rotWithShape="0">
              <a:srgbClr val="333333">
                <a:alpha val="65000"/>
              </a:srgbClr>
            </a:outerShdw>
          </a:effectLst>
        </p:spPr>
      </p:pic>
      <p:sp>
        <p:nvSpPr>
          <p:cNvPr id="9" name="TextBox 8">
            <a:extLst>
              <a:ext uri="{FF2B5EF4-FFF2-40B4-BE49-F238E27FC236}">
                <a16:creationId xmlns:a16="http://schemas.microsoft.com/office/drawing/2014/main" id="{1A3C11EB-A11C-B5C9-24B3-1E3A31B7E7E0}"/>
              </a:ext>
            </a:extLst>
          </p:cNvPr>
          <p:cNvSpPr txBox="1"/>
          <p:nvPr/>
        </p:nvSpPr>
        <p:spPr>
          <a:xfrm>
            <a:off x="289364" y="1755058"/>
            <a:ext cx="3476437" cy="3970318"/>
          </a:xfrm>
          <a:prstGeom prst="rect">
            <a:avLst/>
          </a:prstGeom>
          <a:noFill/>
        </p:spPr>
        <p:txBody>
          <a:bodyPr wrap="square" rtlCol="0">
            <a:spAutoFit/>
          </a:bodyPr>
          <a:lstStyle/>
          <a:p>
            <a:pPr algn="just"/>
            <a:r>
              <a:rPr lang="en-US" dirty="0">
                <a:latin typeface="Calibri" panose="020F0502020204030204" pitchFamily="34" charset="0"/>
                <a:cs typeface="Calibri" panose="020F0502020204030204" pitchFamily="34" charset="0"/>
              </a:rPr>
              <a:t>Good Day, </a:t>
            </a:r>
          </a:p>
          <a:p>
            <a:pPr algn="just"/>
            <a:r>
              <a:rPr lang="en-US" dirty="0">
                <a:latin typeface="Calibri" panose="020F0502020204030204" pitchFamily="34" charset="0"/>
                <a:cs typeface="Calibri" panose="020F0502020204030204" pitchFamily="34" charset="0"/>
              </a:rPr>
              <a:t>esteemed colleagues,</a:t>
            </a:r>
          </a:p>
          <a:p>
            <a:pPr algn="just"/>
            <a:endParaRPr lang="en-US" dirty="0">
              <a:latin typeface="Calibri" panose="020F0502020204030204" pitchFamily="34" charset="0"/>
              <a:cs typeface="Calibri" panose="020F0502020204030204" pitchFamily="34" charset="0"/>
            </a:endParaRPr>
          </a:p>
          <a:p>
            <a:pPr algn="just"/>
            <a:r>
              <a:rPr lang="en-US" dirty="0">
                <a:latin typeface="Calibri" panose="020F0502020204030204" pitchFamily="34" charset="0"/>
                <a:cs typeface="Calibri" panose="020F0502020204030204" pitchFamily="34" charset="0"/>
              </a:rPr>
              <a:t>Today, I am delighted to have the opportunity to present to you on a topic crucial to the success of our esteemed Callow Hall Hotel: the employee lifecycle. As we navigate the dynamic landscape of the hospitality industry, it becomes increasingly evident that our greatest asset lies in our talented and dedicated team members.</a:t>
            </a:r>
          </a:p>
          <a:p>
            <a:endParaRPr lang="en-US" dirty="0"/>
          </a:p>
        </p:txBody>
      </p:sp>
    </p:spTree>
    <p:extLst>
      <p:ext uri="{BB962C8B-B14F-4D97-AF65-F5344CB8AC3E}">
        <p14:creationId xmlns:p14="http://schemas.microsoft.com/office/powerpoint/2010/main" val="3907495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B8F6F55-5CEA-57E9-1CA6-2946FF6F4056}"/>
              </a:ext>
            </a:extLst>
          </p:cNvPr>
          <p:cNvSpPr/>
          <p:nvPr/>
        </p:nvSpPr>
        <p:spPr>
          <a:xfrm>
            <a:off x="0" y="163773"/>
            <a:ext cx="1542197" cy="584774"/>
          </a:xfrm>
          <a:prstGeom prst="rect">
            <a:avLst/>
          </a:prstGeom>
          <a:solidFill>
            <a:schemeClr val="bg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C153F871-F283-7D09-5088-FBA503685C29}"/>
              </a:ext>
            </a:extLst>
          </p:cNvPr>
          <p:cNvSpPr/>
          <p:nvPr/>
        </p:nvSpPr>
        <p:spPr>
          <a:xfrm>
            <a:off x="1705970" y="163772"/>
            <a:ext cx="9976514" cy="584775"/>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4" name="Rectangle 3">
            <a:extLst>
              <a:ext uri="{FF2B5EF4-FFF2-40B4-BE49-F238E27FC236}">
                <a16:creationId xmlns:a16="http://schemas.microsoft.com/office/drawing/2014/main" id="{6B3F7CE0-9B15-4430-74D6-5F377AAA8CE9}"/>
              </a:ext>
            </a:extLst>
          </p:cNvPr>
          <p:cNvSpPr/>
          <p:nvPr/>
        </p:nvSpPr>
        <p:spPr>
          <a:xfrm>
            <a:off x="11682484" y="-1"/>
            <a:ext cx="509516" cy="954157"/>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F70D4D7-79B1-33EF-D6A9-3002D074A117}"/>
              </a:ext>
            </a:extLst>
          </p:cNvPr>
          <p:cNvSpPr txBox="1"/>
          <p:nvPr/>
        </p:nvSpPr>
        <p:spPr>
          <a:xfrm>
            <a:off x="2027583" y="163771"/>
            <a:ext cx="2102050" cy="584775"/>
          </a:xfrm>
          <a:prstGeom prst="rect">
            <a:avLst/>
          </a:prstGeom>
          <a:noFill/>
        </p:spPr>
        <p:txBody>
          <a:bodyPr wrap="none" rtlCol="0">
            <a:spAutoFit/>
          </a:bodyPr>
          <a:lstStyle/>
          <a:p>
            <a:r>
              <a:rPr lang="en-US" sz="3200" b="1" dirty="0">
                <a:solidFill>
                  <a:schemeClr val="bg1"/>
                </a:solidFill>
                <a:latin typeface="Cambria" panose="02040503050406030204" pitchFamily="18" charset="0"/>
                <a:ea typeface="Cambria" panose="02040503050406030204" pitchFamily="18" charset="0"/>
              </a:rPr>
              <a:t>Attraction</a:t>
            </a:r>
          </a:p>
        </p:txBody>
      </p:sp>
      <p:sp>
        <p:nvSpPr>
          <p:cNvPr id="12" name="Rectangle 11">
            <a:extLst>
              <a:ext uri="{FF2B5EF4-FFF2-40B4-BE49-F238E27FC236}">
                <a16:creationId xmlns:a16="http://schemas.microsoft.com/office/drawing/2014/main" id="{679CCF4D-B8C0-2463-1CBA-EEDE6BD16923}"/>
              </a:ext>
            </a:extLst>
          </p:cNvPr>
          <p:cNvSpPr/>
          <p:nvPr/>
        </p:nvSpPr>
        <p:spPr>
          <a:xfrm>
            <a:off x="6106799" y="3179265"/>
            <a:ext cx="5830443" cy="923330"/>
          </a:xfrm>
          <a:prstGeom prst="rect">
            <a:avLst/>
          </a:prstGeom>
          <a:noFill/>
        </p:spPr>
        <p:txBody>
          <a:bodyPr wrap="none" lIns="91440" tIns="45720" rIns="91440" bIns="45720">
            <a:spAutoFit/>
          </a:bodyPr>
          <a:lstStyle/>
          <a:p>
            <a:pPr algn="ctr"/>
            <a:r>
              <a:rPr lang="en-US" sz="5400" b="1" cap="none" spc="0" dirty="0">
                <a:ln w="6600">
                  <a:solidFill>
                    <a:schemeClr val="accent2"/>
                  </a:solidFill>
                  <a:prstDash val="solid"/>
                </a:ln>
                <a:solidFill>
                  <a:srgbClr val="FFFFFF"/>
                </a:solidFill>
                <a:effectLst>
                  <a:outerShdw dist="38100" dir="2700000" algn="tl" rotWithShape="0">
                    <a:schemeClr val="accent2"/>
                  </a:outerShdw>
                </a:effectLst>
                <a:latin typeface="Californian FB" panose="0207040306080B030204" pitchFamily="18" charset="0"/>
              </a:rPr>
              <a:t>Callow Hall Hotels</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7" name="Rectangle 8">
            <a:extLst>
              <a:ext uri="{FF2B5EF4-FFF2-40B4-BE49-F238E27FC236}">
                <a16:creationId xmlns:a16="http://schemas.microsoft.com/office/drawing/2014/main" id="{075950FA-43CA-3B27-4D8F-6A2FA717C4F7}"/>
              </a:ext>
            </a:extLst>
          </p:cNvPr>
          <p:cNvSpPr>
            <a:spLocks noChangeArrowheads="1"/>
          </p:cNvSpPr>
          <p:nvPr/>
        </p:nvSpPr>
        <p:spPr bwMode="auto">
          <a:xfrm>
            <a:off x="163386" y="2119047"/>
            <a:ext cx="5830443"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Callow Hall Hotel's corporate culture is characterized by warmth, professionalism, and a commitment to excellence. It is rooted in a hospitality tradition, fostering a culture of genuine care and attentiveness. The hotel encourages employees to embody these values, express creativity, and support professional growth. It also embraces diversity and inclusivity, creating a collaborative environment where individuals feel valued and inspired to contribute to a shared vision of hospitality excellence (Byrd, 2022). This allure lies in its renowned standards of service and commitment to promote a sense of belonging and fulfillment among its workforce.</a:t>
            </a:r>
          </a:p>
        </p:txBody>
      </p:sp>
    </p:spTree>
    <p:extLst>
      <p:ext uri="{BB962C8B-B14F-4D97-AF65-F5344CB8AC3E}">
        <p14:creationId xmlns:p14="http://schemas.microsoft.com/office/powerpoint/2010/main" val="633758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275E14F-C235-6901-F25C-F2420721C014}"/>
              </a:ext>
            </a:extLst>
          </p:cNvPr>
          <p:cNvSpPr/>
          <p:nvPr/>
        </p:nvSpPr>
        <p:spPr>
          <a:xfrm>
            <a:off x="0" y="163773"/>
            <a:ext cx="1542197" cy="584774"/>
          </a:xfrm>
          <a:prstGeom prst="rect">
            <a:avLst/>
          </a:prstGeom>
          <a:solidFill>
            <a:schemeClr val="bg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E453CD8-AF53-CF51-E417-01FF953F40B3}"/>
              </a:ext>
            </a:extLst>
          </p:cNvPr>
          <p:cNvSpPr/>
          <p:nvPr/>
        </p:nvSpPr>
        <p:spPr>
          <a:xfrm>
            <a:off x="1705970" y="163772"/>
            <a:ext cx="9976514" cy="584775"/>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4" name="Rectangle 3">
            <a:extLst>
              <a:ext uri="{FF2B5EF4-FFF2-40B4-BE49-F238E27FC236}">
                <a16:creationId xmlns:a16="http://schemas.microsoft.com/office/drawing/2014/main" id="{E2D568B4-360E-A42A-B0AB-FC7F2F84C80D}"/>
              </a:ext>
            </a:extLst>
          </p:cNvPr>
          <p:cNvSpPr/>
          <p:nvPr/>
        </p:nvSpPr>
        <p:spPr>
          <a:xfrm>
            <a:off x="11682484" y="-1"/>
            <a:ext cx="509516" cy="954157"/>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87D0F7F-ACBB-1342-7A95-0E4647AA298F}"/>
              </a:ext>
            </a:extLst>
          </p:cNvPr>
          <p:cNvSpPr txBox="1"/>
          <p:nvPr/>
        </p:nvSpPr>
        <p:spPr>
          <a:xfrm>
            <a:off x="2027583" y="163771"/>
            <a:ext cx="2556084" cy="584775"/>
          </a:xfrm>
          <a:prstGeom prst="rect">
            <a:avLst/>
          </a:prstGeom>
          <a:noFill/>
        </p:spPr>
        <p:txBody>
          <a:bodyPr wrap="none" rtlCol="0">
            <a:spAutoFit/>
          </a:bodyPr>
          <a:lstStyle/>
          <a:p>
            <a:r>
              <a:rPr lang="en-US" sz="3200" b="1" dirty="0">
                <a:solidFill>
                  <a:schemeClr val="bg1"/>
                </a:solidFill>
                <a:latin typeface="Cambria" panose="02040503050406030204" pitchFamily="18" charset="0"/>
                <a:ea typeface="Cambria" panose="02040503050406030204" pitchFamily="18" charset="0"/>
              </a:rPr>
              <a:t>Recruitment</a:t>
            </a:r>
          </a:p>
        </p:txBody>
      </p:sp>
      <p:pic>
        <p:nvPicPr>
          <p:cNvPr id="8" name="Picture 7" descr="A person handing papers to a person&#10;&#10;Description automatically generated">
            <a:extLst>
              <a:ext uri="{FF2B5EF4-FFF2-40B4-BE49-F238E27FC236}">
                <a16:creationId xmlns:a16="http://schemas.microsoft.com/office/drawing/2014/main" id="{E89FF8B4-DFCB-DDD8-586D-FF9386E0B9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7892" y="1563330"/>
            <a:ext cx="6813508" cy="4542338"/>
          </a:xfrm>
          <a:prstGeom prst="rect">
            <a:avLst/>
          </a:prstGeom>
        </p:spPr>
      </p:pic>
      <p:sp>
        <p:nvSpPr>
          <p:cNvPr id="11" name="Rectangle 2">
            <a:extLst>
              <a:ext uri="{FF2B5EF4-FFF2-40B4-BE49-F238E27FC236}">
                <a16:creationId xmlns:a16="http://schemas.microsoft.com/office/drawing/2014/main" id="{320BC64A-12F2-8E8C-9A25-122A0C7084B4}"/>
              </a:ext>
            </a:extLst>
          </p:cNvPr>
          <p:cNvSpPr>
            <a:spLocks noChangeArrowheads="1"/>
          </p:cNvSpPr>
          <p:nvPr/>
        </p:nvSpPr>
        <p:spPr bwMode="auto">
          <a:xfrm>
            <a:off x="0" y="1849340"/>
            <a:ext cx="4987905"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Callow Hall Hotel uses a modern recruitment process that combines traditional methods with innovative tools to attract top talent (Appel, 2016). Traditional channels like job postings and networking events reach a diverse pool of candidates. Modern technologies like applicant tracking systems streamline the application process and manage candidate profiles. The hotel also prioritizes personal interaction, offering face-to-face interviews, virtual assessments, and immersive experiences to showcase skills and cultural fit (Huang et al. 2022). This approach ensures a robust and inclusive recruitment process, aligning with its commitment to attracting the best talent.</a:t>
            </a:r>
          </a:p>
        </p:txBody>
      </p:sp>
    </p:spTree>
    <p:extLst>
      <p:ext uri="{BB962C8B-B14F-4D97-AF65-F5344CB8AC3E}">
        <p14:creationId xmlns:p14="http://schemas.microsoft.com/office/powerpoint/2010/main" val="1793900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7C7583C-A7FD-37FD-A145-EA69616EB782}"/>
              </a:ext>
            </a:extLst>
          </p:cNvPr>
          <p:cNvSpPr/>
          <p:nvPr/>
        </p:nvSpPr>
        <p:spPr>
          <a:xfrm>
            <a:off x="0" y="163773"/>
            <a:ext cx="1542197" cy="584774"/>
          </a:xfrm>
          <a:prstGeom prst="rect">
            <a:avLst/>
          </a:prstGeom>
          <a:solidFill>
            <a:schemeClr val="bg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26FA219C-6F0C-93B4-7B6E-99432027E29A}"/>
              </a:ext>
            </a:extLst>
          </p:cNvPr>
          <p:cNvSpPr/>
          <p:nvPr/>
        </p:nvSpPr>
        <p:spPr>
          <a:xfrm>
            <a:off x="1705970" y="163772"/>
            <a:ext cx="9976514" cy="584775"/>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4" name="Rectangle 3">
            <a:extLst>
              <a:ext uri="{FF2B5EF4-FFF2-40B4-BE49-F238E27FC236}">
                <a16:creationId xmlns:a16="http://schemas.microsoft.com/office/drawing/2014/main" id="{84286D27-C9B6-EDD6-3CA0-685187BB0234}"/>
              </a:ext>
            </a:extLst>
          </p:cNvPr>
          <p:cNvSpPr/>
          <p:nvPr/>
        </p:nvSpPr>
        <p:spPr>
          <a:xfrm>
            <a:off x="11682484" y="-1"/>
            <a:ext cx="509516" cy="954157"/>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F842E7B-080D-EC5E-919F-CC38A2C659EC}"/>
              </a:ext>
            </a:extLst>
          </p:cNvPr>
          <p:cNvSpPr txBox="1"/>
          <p:nvPr/>
        </p:nvSpPr>
        <p:spPr>
          <a:xfrm>
            <a:off x="2027583" y="163771"/>
            <a:ext cx="2434064" cy="584775"/>
          </a:xfrm>
          <a:prstGeom prst="rect">
            <a:avLst/>
          </a:prstGeom>
          <a:noFill/>
        </p:spPr>
        <p:txBody>
          <a:bodyPr wrap="none" rtlCol="0">
            <a:spAutoFit/>
          </a:bodyPr>
          <a:lstStyle/>
          <a:p>
            <a:r>
              <a:rPr lang="en-US" sz="3200" b="1" dirty="0">
                <a:solidFill>
                  <a:schemeClr val="bg1"/>
                </a:solidFill>
                <a:latin typeface="Cambria" panose="02040503050406030204" pitchFamily="18" charset="0"/>
                <a:ea typeface="Cambria" panose="02040503050406030204" pitchFamily="18" charset="0"/>
              </a:rPr>
              <a:t>Onboarding</a:t>
            </a:r>
          </a:p>
        </p:txBody>
      </p:sp>
      <p:pic>
        <p:nvPicPr>
          <p:cNvPr id="7" name="Picture 6" descr="A person in a suit pointing at a screen&#10;&#10;Description automatically generated">
            <a:extLst>
              <a:ext uri="{FF2B5EF4-FFF2-40B4-BE49-F238E27FC236}">
                <a16:creationId xmlns:a16="http://schemas.microsoft.com/office/drawing/2014/main" id="{95048DB4-8BB7-CB52-0B70-333878F29A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3851" y="1460091"/>
            <a:ext cx="7210553" cy="4807974"/>
          </a:xfrm>
          <a:prstGeom prst="rect">
            <a:avLst/>
          </a:prstGeom>
        </p:spPr>
      </p:pic>
      <p:sp>
        <p:nvSpPr>
          <p:cNvPr id="8" name="TextBox 7">
            <a:extLst>
              <a:ext uri="{FF2B5EF4-FFF2-40B4-BE49-F238E27FC236}">
                <a16:creationId xmlns:a16="http://schemas.microsoft.com/office/drawing/2014/main" id="{C0BD772F-8C2B-6F63-9A96-3C99C5A2C9B7}"/>
              </a:ext>
            </a:extLst>
          </p:cNvPr>
          <p:cNvSpPr txBox="1"/>
          <p:nvPr/>
        </p:nvSpPr>
        <p:spPr>
          <a:xfrm>
            <a:off x="127596" y="1460091"/>
            <a:ext cx="4149436" cy="6041141"/>
          </a:xfrm>
          <a:prstGeom prst="rect">
            <a:avLst/>
          </a:prstGeom>
          <a:noFill/>
        </p:spPr>
        <p:txBody>
          <a:bodyPr wrap="square" rtlCol="0">
            <a:spAutoFit/>
          </a:bodyPr>
          <a:lstStyle/>
          <a:p>
            <a:pPr marL="0" marR="0" algn="just">
              <a:lnSpc>
                <a:spcPct val="115000"/>
              </a:lnSpc>
              <a:spcBef>
                <a:spcPts val="0"/>
              </a:spcBef>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Callow Hall Hotel provides thorough preparation and communication tools as part of an extensive onboarding process that begins prior to an employee's first day on the job. New hires are welcomed by a helpful team who also gives them an orientation on the company's policies, facilities, and key personnel (Furnham and Gunter, 2015). Mentors help new hires get started and build relationships and a sense of community inside the hotel. To make new hires feel appreciated and empowered, the hotel places a high priority on meaningful involvement, tailored support, and open communication.</a:t>
            </a:r>
          </a:p>
          <a:p>
            <a:pPr marL="0" marR="0" algn="just">
              <a:lnSpc>
                <a:spcPct val="115000"/>
              </a:lnSpc>
              <a:spcBef>
                <a:spcPts val="0"/>
              </a:spcBef>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endParaRPr lang="en-US" dirty="0"/>
          </a:p>
        </p:txBody>
      </p:sp>
    </p:spTree>
    <p:extLst>
      <p:ext uri="{BB962C8B-B14F-4D97-AF65-F5344CB8AC3E}">
        <p14:creationId xmlns:p14="http://schemas.microsoft.com/office/powerpoint/2010/main" val="4262941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9044A80-7123-3847-6C99-77E3139ED45A}"/>
              </a:ext>
            </a:extLst>
          </p:cNvPr>
          <p:cNvSpPr/>
          <p:nvPr/>
        </p:nvSpPr>
        <p:spPr>
          <a:xfrm>
            <a:off x="0" y="163773"/>
            <a:ext cx="1542197" cy="584774"/>
          </a:xfrm>
          <a:prstGeom prst="rect">
            <a:avLst/>
          </a:prstGeom>
          <a:solidFill>
            <a:schemeClr val="bg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1CC86A7D-5F34-E2B1-F416-56C994EB7A1C}"/>
              </a:ext>
            </a:extLst>
          </p:cNvPr>
          <p:cNvSpPr/>
          <p:nvPr/>
        </p:nvSpPr>
        <p:spPr>
          <a:xfrm>
            <a:off x="1705970" y="163772"/>
            <a:ext cx="9976514" cy="584775"/>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4" name="Rectangle 3">
            <a:extLst>
              <a:ext uri="{FF2B5EF4-FFF2-40B4-BE49-F238E27FC236}">
                <a16:creationId xmlns:a16="http://schemas.microsoft.com/office/drawing/2014/main" id="{38EAE002-C757-4E31-5473-90186021A903}"/>
              </a:ext>
            </a:extLst>
          </p:cNvPr>
          <p:cNvSpPr/>
          <p:nvPr/>
        </p:nvSpPr>
        <p:spPr>
          <a:xfrm>
            <a:off x="11682484" y="-1"/>
            <a:ext cx="509516" cy="954157"/>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B0A1F3B-FAC9-8FFF-EE04-15FBEA2A56F0}"/>
              </a:ext>
            </a:extLst>
          </p:cNvPr>
          <p:cNvSpPr txBox="1"/>
          <p:nvPr/>
        </p:nvSpPr>
        <p:spPr>
          <a:xfrm>
            <a:off x="2027583" y="163771"/>
            <a:ext cx="2697213" cy="584775"/>
          </a:xfrm>
          <a:prstGeom prst="rect">
            <a:avLst/>
          </a:prstGeom>
          <a:noFill/>
        </p:spPr>
        <p:txBody>
          <a:bodyPr wrap="none" rtlCol="0">
            <a:spAutoFit/>
          </a:bodyPr>
          <a:lstStyle/>
          <a:p>
            <a:r>
              <a:rPr lang="en-US" sz="3200" b="1" dirty="0">
                <a:solidFill>
                  <a:schemeClr val="bg1"/>
                </a:solidFill>
                <a:latin typeface="Cambria" panose="02040503050406030204" pitchFamily="18" charset="0"/>
                <a:ea typeface="Cambria" panose="02040503050406030204" pitchFamily="18" charset="0"/>
              </a:rPr>
              <a:t>Development</a:t>
            </a:r>
          </a:p>
        </p:txBody>
      </p:sp>
      <p:pic>
        <p:nvPicPr>
          <p:cNvPr id="7" name="Picture 6" descr="A person writing on a glass board&#10;&#10;Description automatically generated">
            <a:extLst>
              <a:ext uri="{FF2B5EF4-FFF2-40B4-BE49-F238E27FC236}">
                <a16:creationId xmlns:a16="http://schemas.microsoft.com/office/drawing/2014/main" id="{624B33B3-0FC0-7D31-D38A-525109665D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4796" y="1789043"/>
            <a:ext cx="7312404" cy="4021822"/>
          </a:xfrm>
          <a:prstGeom prst="rect">
            <a:avLst/>
          </a:prstGeom>
        </p:spPr>
      </p:pic>
      <p:sp>
        <p:nvSpPr>
          <p:cNvPr id="8" name="TextBox 7">
            <a:extLst>
              <a:ext uri="{FF2B5EF4-FFF2-40B4-BE49-F238E27FC236}">
                <a16:creationId xmlns:a16="http://schemas.microsoft.com/office/drawing/2014/main" id="{541EA94B-77E9-3883-5C8D-CC7603290B44}"/>
              </a:ext>
            </a:extLst>
          </p:cNvPr>
          <p:cNvSpPr txBox="1"/>
          <p:nvPr/>
        </p:nvSpPr>
        <p:spPr>
          <a:xfrm>
            <a:off x="154800" y="1789043"/>
            <a:ext cx="4188542" cy="5085495"/>
          </a:xfrm>
          <a:prstGeom prst="rect">
            <a:avLst/>
          </a:prstGeom>
          <a:noFill/>
        </p:spPr>
        <p:txBody>
          <a:bodyPr wrap="square" rtlCol="0">
            <a:spAutoFit/>
          </a:bodyPr>
          <a:lstStyle/>
          <a:p>
            <a:pPr marL="0" marR="0" algn="just">
              <a:lnSpc>
                <a:spcPct val="115000"/>
              </a:lnSpc>
              <a:spcBef>
                <a:spcPts val="0"/>
              </a:spcBef>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Callow Hall Hotel is dedicated to employee development, offering various training and growth opportunities to enhance skills and career progression. The hotel encourages continuous learning and innovation, allowing employees to pursue their passions and pursue professional certifications. This investment strengthens individual capabilities and cultivates a culture of excellence, adaptability, and resilience, driving the hotel's ongoing success and competitiveness in the market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Oades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et al., 2014).</a:t>
            </a:r>
          </a:p>
          <a:p>
            <a:pPr marL="0" marR="0" algn="just">
              <a:lnSpc>
                <a:spcPct val="115000"/>
              </a:lnSpc>
              <a:spcBef>
                <a:spcPts val="0"/>
              </a:spcBef>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endParaRPr lang="en-US" dirty="0"/>
          </a:p>
        </p:txBody>
      </p:sp>
    </p:spTree>
    <p:extLst>
      <p:ext uri="{BB962C8B-B14F-4D97-AF65-F5344CB8AC3E}">
        <p14:creationId xmlns:p14="http://schemas.microsoft.com/office/powerpoint/2010/main" val="508084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0907874-09D2-EC39-9796-1B523F01D626}"/>
              </a:ext>
            </a:extLst>
          </p:cNvPr>
          <p:cNvSpPr/>
          <p:nvPr/>
        </p:nvSpPr>
        <p:spPr>
          <a:xfrm>
            <a:off x="0" y="163773"/>
            <a:ext cx="1542197" cy="584774"/>
          </a:xfrm>
          <a:prstGeom prst="rect">
            <a:avLst/>
          </a:prstGeom>
          <a:solidFill>
            <a:schemeClr val="bg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98EA137-3A17-F4B2-4B68-BC5A0A6D43C4}"/>
              </a:ext>
            </a:extLst>
          </p:cNvPr>
          <p:cNvSpPr/>
          <p:nvPr/>
        </p:nvSpPr>
        <p:spPr>
          <a:xfrm>
            <a:off x="1705970" y="163772"/>
            <a:ext cx="9976514" cy="584775"/>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5" name="Rectangle 4">
            <a:extLst>
              <a:ext uri="{FF2B5EF4-FFF2-40B4-BE49-F238E27FC236}">
                <a16:creationId xmlns:a16="http://schemas.microsoft.com/office/drawing/2014/main" id="{F6AF7E9E-2915-7EEC-6DFA-23C4D69BD876}"/>
              </a:ext>
            </a:extLst>
          </p:cNvPr>
          <p:cNvSpPr/>
          <p:nvPr/>
        </p:nvSpPr>
        <p:spPr>
          <a:xfrm>
            <a:off x="11682484" y="-1"/>
            <a:ext cx="509516" cy="954157"/>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94CADBA-A651-9D61-4E0E-38F4FD843F0B}"/>
              </a:ext>
            </a:extLst>
          </p:cNvPr>
          <p:cNvSpPr txBox="1"/>
          <p:nvPr/>
        </p:nvSpPr>
        <p:spPr>
          <a:xfrm>
            <a:off x="2027583" y="163771"/>
            <a:ext cx="2040687" cy="584775"/>
          </a:xfrm>
          <a:prstGeom prst="rect">
            <a:avLst/>
          </a:prstGeom>
          <a:noFill/>
        </p:spPr>
        <p:txBody>
          <a:bodyPr wrap="none" rtlCol="0">
            <a:spAutoFit/>
          </a:bodyPr>
          <a:lstStyle/>
          <a:p>
            <a:r>
              <a:rPr lang="en-US" sz="3200" b="1" dirty="0">
                <a:solidFill>
                  <a:schemeClr val="bg1"/>
                </a:solidFill>
                <a:latin typeface="Cambria" panose="02040503050406030204" pitchFamily="18" charset="0"/>
                <a:ea typeface="Cambria" panose="02040503050406030204" pitchFamily="18" charset="0"/>
              </a:rPr>
              <a:t>Retention</a:t>
            </a:r>
          </a:p>
        </p:txBody>
      </p:sp>
      <p:pic>
        <p:nvPicPr>
          <p:cNvPr id="8" name="Picture 7" descr="A person's hands protecting a group of wooden figures&#10;&#10;Description automatically generated">
            <a:extLst>
              <a:ext uri="{FF2B5EF4-FFF2-40B4-BE49-F238E27FC236}">
                <a16:creationId xmlns:a16="http://schemas.microsoft.com/office/drawing/2014/main" id="{629AAC99-697C-C342-579B-E725D9CEE0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57252" y="1730355"/>
            <a:ext cx="7524944" cy="4304568"/>
          </a:xfrm>
          <a:prstGeom prst="rect">
            <a:avLst/>
          </a:prstGeom>
        </p:spPr>
      </p:pic>
      <p:sp>
        <p:nvSpPr>
          <p:cNvPr id="9" name="TextBox 8">
            <a:extLst>
              <a:ext uri="{FF2B5EF4-FFF2-40B4-BE49-F238E27FC236}">
                <a16:creationId xmlns:a16="http://schemas.microsoft.com/office/drawing/2014/main" id="{5FF3F293-5B89-E03D-6EB3-951B3E66EC52}"/>
              </a:ext>
            </a:extLst>
          </p:cNvPr>
          <p:cNvSpPr txBox="1"/>
          <p:nvPr/>
        </p:nvSpPr>
        <p:spPr>
          <a:xfrm>
            <a:off x="109804" y="1730355"/>
            <a:ext cx="4196725" cy="5722592"/>
          </a:xfrm>
          <a:prstGeom prst="rect">
            <a:avLst/>
          </a:prstGeom>
          <a:noFill/>
        </p:spPr>
        <p:txBody>
          <a:bodyPr wrap="square" rtlCol="0">
            <a:spAutoFit/>
          </a:bodyPr>
          <a:lstStyle/>
          <a:p>
            <a:pPr marL="0" marR="0" algn="just">
              <a:lnSpc>
                <a:spcPct val="115000"/>
              </a:lnSpc>
              <a:spcBef>
                <a:spcPts val="0"/>
              </a:spcBef>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Callow Hall Hotel places a high priority on retaining staff members by fostering an inclusive, encouraging workplace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Mutsuddi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and Sinha, 2023). They provide chances for career progress, competitive pay, and a recognition-oriented culture. Priorities include open communication, frequent feedback, and growth possibilities. This strategy guarantees that staff members experience motivation, value, and ownership in the hotel's performance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Cheraisi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and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Busolo</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2020). The Callow Hall Hotel seeks to develop a committed staff to sustain growth and excellence.</a:t>
            </a:r>
          </a:p>
          <a:p>
            <a:pPr marL="0" marR="0" algn="just">
              <a:lnSpc>
                <a:spcPct val="115000"/>
              </a:lnSpc>
              <a:spcBef>
                <a:spcPts val="0"/>
              </a:spcBef>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gn="just"/>
            <a:endParaRPr lang="en-US" dirty="0"/>
          </a:p>
        </p:txBody>
      </p:sp>
    </p:spTree>
    <p:extLst>
      <p:ext uri="{BB962C8B-B14F-4D97-AF65-F5344CB8AC3E}">
        <p14:creationId xmlns:p14="http://schemas.microsoft.com/office/powerpoint/2010/main" val="3305265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A1C45F9-6DCC-1AFF-E672-FC0F24195C75}"/>
              </a:ext>
            </a:extLst>
          </p:cNvPr>
          <p:cNvSpPr/>
          <p:nvPr/>
        </p:nvSpPr>
        <p:spPr>
          <a:xfrm>
            <a:off x="0" y="163773"/>
            <a:ext cx="1542197" cy="584774"/>
          </a:xfrm>
          <a:prstGeom prst="rect">
            <a:avLst/>
          </a:prstGeom>
          <a:solidFill>
            <a:schemeClr val="bg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A254ED88-1AC7-8C2A-EBA8-0726B9720631}"/>
              </a:ext>
            </a:extLst>
          </p:cNvPr>
          <p:cNvSpPr/>
          <p:nvPr/>
        </p:nvSpPr>
        <p:spPr>
          <a:xfrm>
            <a:off x="1705970" y="163772"/>
            <a:ext cx="9976514" cy="584775"/>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4" name="Rectangle 3">
            <a:extLst>
              <a:ext uri="{FF2B5EF4-FFF2-40B4-BE49-F238E27FC236}">
                <a16:creationId xmlns:a16="http://schemas.microsoft.com/office/drawing/2014/main" id="{0E1B35CB-34EE-1F55-36DD-3AB2039D3F30}"/>
              </a:ext>
            </a:extLst>
          </p:cNvPr>
          <p:cNvSpPr/>
          <p:nvPr/>
        </p:nvSpPr>
        <p:spPr>
          <a:xfrm>
            <a:off x="11682484" y="-1"/>
            <a:ext cx="509516" cy="954157"/>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28D93E8-434D-AF1C-8518-5FED2AF1EBB2}"/>
              </a:ext>
            </a:extLst>
          </p:cNvPr>
          <p:cNvSpPr txBox="1"/>
          <p:nvPr/>
        </p:nvSpPr>
        <p:spPr>
          <a:xfrm>
            <a:off x="2027583" y="163771"/>
            <a:ext cx="2245358" cy="584775"/>
          </a:xfrm>
          <a:prstGeom prst="rect">
            <a:avLst/>
          </a:prstGeom>
          <a:noFill/>
        </p:spPr>
        <p:txBody>
          <a:bodyPr wrap="none" rtlCol="0">
            <a:spAutoFit/>
          </a:bodyPr>
          <a:lstStyle/>
          <a:p>
            <a:r>
              <a:rPr lang="en-US" sz="3200" b="1" dirty="0">
                <a:solidFill>
                  <a:schemeClr val="bg1"/>
                </a:solidFill>
                <a:latin typeface="Cambria" panose="02040503050406030204" pitchFamily="18" charset="0"/>
                <a:ea typeface="Cambria" panose="02040503050406030204" pitchFamily="18" charset="0"/>
              </a:rPr>
              <a:t>Separation</a:t>
            </a:r>
          </a:p>
        </p:txBody>
      </p:sp>
      <p:pic>
        <p:nvPicPr>
          <p:cNvPr id="7" name="Picture 6" descr="A person holding a pen and looking at a computer&#10;&#10;Description automatically generated">
            <a:extLst>
              <a:ext uri="{FF2B5EF4-FFF2-40B4-BE49-F238E27FC236}">
                <a16:creationId xmlns:a16="http://schemas.microsoft.com/office/drawing/2014/main" id="{EAA2296E-8D29-0548-F545-82C26B66AA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71302" y="1622322"/>
            <a:ext cx="6865085" cy="4306528"/>
          </a:xfrm>
          <a:prstGeom prst="rect">
            <a:avLst/>
          </a:prstGeom>
        </p:spPr>
      </p:pic>
      <p:sp>
        <p:nvSpPr>
          <p:cNvPr id="10" name="Rectangle 2">
            <a:extLst>
              <a:ext uri="{FF2B5EF4-FFF2-40B4-BE49-F238E27FC236}">
                <a16:creationId xmlns:a16="http://schemas.microsoft.com/office/drawing/2014/main" id="{D861FB1C-9B6E-781E-D1E2-D3FE31330703}"/>
              </a:ext>
            </a:extLst>
          </p:cNvPr>
          <p:cNvSpPr>
            <a:spLocks noChangeArrowheads="1"/>
          </p:cNvSpPr>
          <p:nvPr/>
        </p:nvSpPr>
        <p:spPr bwMode="auto">
          <a:xfrm>
            <a:off x="0" y="1928927"/>
            <a:ext cx="4896465"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With professionalism, compassion, and an emphasis on preserving goodwill, the Callow Hall Hotel manages employee separation. Through courteous treatment, open lines of contact, and open procedures, they assist departing staff. Feedback from exit interviews is gathered for ongoing development. To minimize operational disturbance and promote knowledge transfer, the hotel makes sure that the changeover goes smoothly (Kang, 2021). This strategy promotes goodwill and sustains a favorable reputation in the community and workforce (Gibbons and Hazy, 2017).</a:t>
            </a:r>
          </a:p>
        </p:txBody>
      </p:sp>
    </p:spTree>
    <p:extLst>
      <p:ext uri="{BB962C8B-B14F-4D97-AF65-F5344CB8AC3E}">
        <p14:creationId xmlns:p14="http://schemas.microsoft.com/office/powerpoint/2010/main" val="2170372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185B723-E688-6BBB-2972-35E0AC715986}"/>
              </a:ext>
            </a:extLst>
          </p:cNvPr>
          <p:cNvSpPr/>
          <p:nvPr/>
        </p:nvSpPr>
        <p:spPr>
          <a:xfrm>
            <a:off x="0" y="163773"/>
            <a:ext cx="1542197" cy="584774"/>
          </a:xfrm>
          <a:prstGeom prst="rect">
            <a:avLst/>
          </a:prstGeom>
          <a:solidFill>
            <a:schemeClr val="bg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72D0BDD6-5C53-C762-419E-26F4582E1E2C}"/>
              </a:ext>
            </a:extLst>
          </p:cNvPr>
          <p:cNvSpPr/>
          <p:nvPr/>
        </p:nvSpPr>
        <p:spPr>
          <a:xfrm>
            <a:off x="1705970" y="163772"/>
            <a:ext cx="9976514" cy="584775"/>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4" name="Rectangle 3">
            <a:extLst>
              <a:ext uri="{FF2B5EF4-FFF2-40B4-BE49-F238E27FC236}">
                <a16:creationId xmlns:a16="http://schemas.microsoft.com/office/drawing/2014/main" id="{53D95276-9474-17BA-1040-D21F76B51FD5}"/>
              </a:ext>
            </a:extLst>
          </p:cNvPr>
          <p:cNvSpPr/>
          <p:nvPr/>
        </p:nvSpPr>
        <p:spPr>
          <a:xfrm>
            <a:off x="11682484" y="-1"/>
            <a:ext cx="509516" cy="954157"/>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522AC32-5773-9A85-3422-E17A1F76F2FF}"/>
              </a:ext>
            </a:extLst>
          </p:cNvPr>
          <p:cNvSpPr txBox="1"/>
          <p:nvPr/>
        </p:nvSpPr>
        <p:spPr>
          <a:xfrm>
            <a:off x="2027583" y="163771"/>
            <a:ext cx="2977482" cy="584775"/>
          </a:xfrm>
          <a:prstGeom prst="rect">
            <a:avLst/>
          </a:prstGeom>
          <a:noFill/>
        </p:spPr>
        <p:txBody>
          <a:bodyPr wrap="none" rtlCol="0">
            <a:spAutoFit/>
          </a:bodyPr>
          <a:lstStyle/>
          <a:p>
            <a:r>
              <a:rPr lang="en-US" sz="3200" b="1" dirty="0">
                <a:solidFill>
                  <a:schemeClr val="bg1"/>
                </a:solidFill>
                <a:latin typeface="Cambria" panose="02040503050406030204" pitchFamily="18" charset="0"/>
                <a:ea typeface="Cambria" panose="02040503050406030204" pitchFamily="18" charset="0"/>
              </a:rPr>
              <a:t>SWOT Analysis</a:t>
            </a:r>
          </a:p>
        </p:txBody>
      </p:sp>
      <p:pic>
        <p:nvPicPr>
          <p:cNvPr id="6" name="Picture 5">
            <a:extLst>
              <a:ext uri="{FF2B5EF4-FFF2-40B4-BE49-F238E27FC236}">
                <a16:creationId xmlns:a16="http://schemas.microsoft.com/office/drawing/2014/main" id="{C9A11147-7E54-DC95-C648-0305E0F3C03A}"/>
              </a:ext>
            </a:extLst>
          </p:cNvPr>
          <p:cNvPicPr>
            <a:picLocks noChangeAspect="1"/>
          </p:cNvPicPr>
          <p:nvPr/>
        </p:nvPicPr>
        <p:blipFill rotWithShape="1">
          <a:blip r:embed="rId2">
            <a:extLst>
              <a:ext uri="{28A0092B-C50C-407E-A947-70E740481C1C}">
                <a14:useLocalDpi xmlns:a14="http://schemas.microsoft.com/office/drawing/2010/main" val="0"/>
              </a:ext>
            </a:extLst>
          </a:blip>
          <a:srcRect l="1876" t="16863" r="1026"/>
          <a:stretch/>
        </p:blipFill>
        <p:spPr>
          <a:xfrm>
            <a:off x="1898371" y="954156"/>
            <a:ext cx="8135712" cy="5579166"/>
          </a:xfrm>
          <a:prstGeom prst="rect">
            <a:avLst/>
          </a:prstGeom>
        </p:spPr>
      </p:pic>
      <p:sp>
        <p:nvSpPr>
          <p:cNvPr id="7" name="TextBox 6">
            <a:extLst>
              <a:ext uri="{FF2B5EF4-FFF2-40B4-BE49-F238E27FC236}">
                <a16:creationId xmlns:a16="http://schemas.microsoft.com/office/drawing/2014/main" id="{B93C3BDD-41BB-7513-50BB-E8BDFB93D6D4}"/>
              </a:ext>
            </a:extLst>
          </p:cNvPr>
          <p:cNvSpPr txBox="1"/>
          <p:nvPr/>
        </p:nvSpPr>
        <p:spPr>
          <a:xfrm>
            <a:off x="2027583" y="1640285"/>
            <a:ext cx="2597426" cy="830997"/>
          </a:xfrm>
          <a:prstGeom prst="rect">
            <a:avLst/>
          </a:prstGeom>
          <a:noFill/>
        </p:spPr>
        <p:txBody>
          <a:bodyPr wrap="square" rtlCol="0">
            <a:spAutoFit/>
          </a:bodyPr>
          <a:lstStyle/>
          <a:p>
            <a:pPr marL="285750" indent="-285750">
              <a:buFont typeface="Wingdings" panose="05000000000000000000" pitchFamily="2" charset="2"/>
              <a:buChar char="ü"/>
            </a:pPr>
            <a:r>
              <a:rPr lang="en-US" sz="1600" dirty="0">
                <a:solidFill>
                  <a:srgbClr val="1F1F1F"/>
                </a:solidFill>
                <a:latin typeface="Google Sans"/>
              </a:rPr>
              <a:t>Prestigious reputation.</a:t>
            </a:r>
            <a:endParaRPr lang="en-US" sz="1600" b="0" i="0" dirty="0">
              <a:solidFill>
                <a:srgbClr val="1F1F1F"/>
              </a:solidFill>
              <a:effectLst/>
              <a:latin typeface="Google Sans"/>
            </a:endParaRPr>
          </a:p>
          <a:p>
            <a:pPr marL="285750" indent="-285750">
              <a:buFont typeface="Wingdings" panose="05000000000000000000" pitchFamily="2" charset="2"/>
              <a:buChar char="ü"/>
            </a:pPr>
            <a:r>
              <a:rPr lang="en-US" sz="1600" b="0" i="0" dirty="0">
                <a:solidFill>
                  <a:srgbClr val="1F1F1F"/>
                </a:solidFill>
                <a:effectLst/>
                <a:latin typeface="Google Sans"/>
              </a:rPr>
              <a:t>Dedicated staff.</a:t>
            </a:r>
          </a:p>
          <a:p>
            <a:pPr marL="285750" indent="-285750">
              <a:buFont typeface="Wingdings" panose="05000000000000000000" pitchFamily="2" charset="2"/>
              <a:buChar char="ü"/>
            </a:pPr>
            <a:r>
              <a:rPr lang="en-US" sz="1600" dirty="0">
                <a:solidFill>
                  <a:srgbClr val="1F1F1F"/>
                </a:solidFill>
                <a:latin typeface="Google Sans"/>
              </a:rPr>
              <a:t>Unique features.</a:t>
            </a:r>
            <a:endParaRPr lang="en-US" sz="1600" dirty="0"/>
          </a:p>
        </p:txBody>
      </p:sp>
      <p:sp>
        <p:nvSpPr>
          <p:cNvPr id="8" name="TextBox 7">
            <a:extLst>
              <a:ext uri="{FF2B5EF4-FFF2-40B4-BE49-F238E27FC236}">
                <a16:creationId xmlns:a16="http://schemas.microsoft.com/office/drawing/2014/main" id="{38AB3DA2-0E0F-0E16-F7B7-069A2C501152}"/>
              </a:ext>
            </a:extLst>
          </p:cNvPr>
          <p:cNvSpPr txBox="1"/>
          <p:nvPr/>
        </p:nvSpPr>
        <p:spPr>
          <a:xfrm>
            <a:off x="6389427" y="1640285"/>
            <a:ext cx="2597426" cy="1077218"/>
          </a:xfrm>
          <a:prstGeom prst="rect">
            <a:avLst/>
          </a:prstGeom>
          <a:noFill/>
        </p:spPr>
        <p:txBody>
          <a:bodyPr wrap="square" rtlCol="0">
            <a:spAutoFit/>
          </a:bodyPr>
          <a:lstStyle/>
          <a:p>
            <a:pPr marL="285750" indent="-285750">
              <a:buFont typeface="Wingdings" panose="05000000000000000000" pitchFamily="2" charset="2"/>
              <a:buChar char="ü"/>
            </a:pPr>
            <a:r>
              <a:rPr lang="en-US" sz="1600" b="0" i="0" dirty="0">
                <a:solidFill>
                  <a:srgbClr val="1F1F1F"/>
                </a:solidFill>
                <a:effectLst/>
                <a:latin typeface="Google Sans"/>
              </a:rPr>
              <a:t>Limited market reach.</a:t>
            </a:r>
          </a:p>
          <a:p>
            <a:pPr marL="285750" indent="-285750">
              <a:buFont typeface="Wingdings" panose="05000000000000000000" pitchFamily="2" charset="2"/>
              <a:buChar char="ü"/>
            </a:pPr>
            <a:r>
              <a:rPr lang="en-US" sz="1600" b="0" i="0" dirty="0">
                <a:solidFill>
                  <a:srgbClr val="1F1F1F"/>
                </a:solidFill>
                <a:effectLst/>
                <a:latin typeface="Google Sans"/>
              </a:rPr>
              <a:t>Seasonal demand.</a:t>
            </a:r>
          </a:p>
          <a:p>
            <a:pPr marL="285750" indent="-285750">
              <a:buFont typeface="Wingdings" panose="05000000000000000000" pitchFamily="2" charset="2"/>
              <a:buChar char="ü"/>
            </a:pPr>
            <a:r>
              <a:rPr lang="en-US" sz="1600" dirty="0">
                <a:solidFill>
                  <a:srgbClr val="1F1F1F"/>
                </a:solidFill>
                <a:latin typeface="Google Sans"/>
              </a:rPr>
              <a:t>Infrastructure constraints.</a:t>
            </a:r>
            <a:endParaRPr lang="en-US" sz="1600" dirty="0"/>
          </a:p>
        </p:txBody>
      </p:sp>
      <p:sp>
        <p:nvSpPr>
          <p:cNvPr id="9" name="TextBox 8">
            <a:extLst>
              <a:ext uri="{FF2B5EF4-FFF2-40B4-BE49-F238E27FC236}">
                <a16:creationId xmlns:a16="http://schemas.microsoft.com/office/drawing/2014/main" id="{96388D90-F088-261D-1B41-D967CD404AA5}"/>
              </a:ext>
            </a:extLst>
          </p:cNvPr>
          <p:cNvSpPr txBox="1"/>
          <p:nvPr/>
        </p:nvSpPr>
        <p:spPr>
          <a:xfrm>
            <a:off x="2027583" y="4386718"/>
            <a:ext cx="2597426" cy="830997"/>
          </a:xfrm>
          <a:prstGeom prst="rect">
            <a:avLst/>
          </a:prstGeom>
          <a:noFill/>
        </p:spPr>
        <p:txBody>
          <a:bodyPr wrap="square" rtlCol="0">
            <a:spAutoFit/>
          </a:bodyPr>
          <a:lstStyle/>
          <a:p>
            <a:pPr marL="285750" indent="-285750">
              <a:buFont typeface="Wingdings" panose="05000000000000000000" pitchFamily="2" charset="2"/>
              <a:buChar char="ü"/>
            </a:pPr>
            <a:r>
              <a:rPr lang="en-US" sz="1600" dirty="0">
                <a:solidFill>
                  <a:srgbClr val="1F1F1F"/>
                </a:solidFill>
                <a:latin typeface="Google Sans"/>
              </a:rPr>
              <a:t>Expansion of services</a:t>
            </a:r>
            <a:endParaRPr lang="en-US" sz="1600" b="0" i="0" dirty="0">
              <a:solidFill>
                <a:srgbClr val="1F1F1F"/>
              </a:solidFill>
              <a:effectLst/>
              <a:latin typeface="Google Sans"/>
            </a:endParaRPr>
          </a:p>
          <a:p>
            <a:pPr marL="285750" indent="-285750">
              <a:buFont typeface="Wingdings" panose="05000000000000000000" pitchFamily="2" charset="2"/>
              <a:buChar char="ü"/>
            </a:pPr>
            <a:r>
              <a:rPr lang="en-US" sz="1600" dirty="0">
                <a:solidFill>
                  <a:srgbClr val="1F1F1F"/>
                </a:solidFill>
                <a:latin typeface="Google Sans"/>
              </a:rPr>
              <a:t>Market diversification.</a:t>
            </a:r>
            <a:endParaRPr lang="en-US" sz="1600" b="0" i="0" dirty="0">
              <a:solidFill>
                <a:srgbClr val="1F1F1F"/>
              </a:solidFill>
              <a:effectLst/>
              <a:latin typeface="Google Sans"/>
            </a:endParaRPr>
          </a:p>
          <a:p>
            <a:pPr marL="285750" indent="-285750">
              <a:buFont typeface="Wingdings" panose="05000000000000000000" pitchFamily="2" charset="2"/>
              <a:buChar char="ü"/>
            </a:pPr>
            <a:r>
              <a:rPr lang="en-US" sz="1600" dirty="0">
                <a:solidFill>
                  <a:srgbClr val="1F1F1F"/>
                </a:solidFill>
                <a:latin typeface="Google Sans"/>
              </a:rPr>
              <a:t>Sustainability initiatives.</a:t>
            </a:r>
            <a:endParaRPr lang="en-US" sz="1600" dirty="0"/>
          </a:p>
        </p:txBody>
      </p:sp>
      <p:sp>
        <p:nvSpPr>
          <p:cNvPr id="10" name="TextBox 9">
            <a:extLst>
              <a:ext uri="{FF2B5EF4-FFF2-40B4-BE49-F238E27FC236}">
                <a16:creationId xmlns:a16="http://schemas.microsoft.com/office/drawing/2014/main" id="{023E0ED5-50B1-43EE-B783-617CD6E53A2B}"/>
              </a:ext>
            </a:extLst>
          </p:cNvPr>
          <p:cNvSpPr txBox="1"/>
          <p:nvPr/>
        </p:nvSpPr>
        <p:spPr>
          <a:xfrm>
            <a:off x="6389427" y="4452295"/>
            <a:ext cx="2597426" cy="830997"/>
          </a:xfrm>
          <a:prstGeom prst="rect">
            <a:avLst/>
          </a:prstGeom>
          <a:noFill/>
        </p:spPr>
        <p:txBody>
          <a:bodyPr wrap="square" rtlCol="0">
            <a:spAutoFit/>
          </a:bodyPr>
          <a:lstStyle/>
          <a:p>
            <a:pPr marL="285750" indent="-285750">
              <a:buFont typeface="Wingdings" panose="05000000000000000000" pitchFamily="2" charset="2"/>
              <a:buChar char="ü"/>
            </a:pPr>
            <a:r>
              <a:rPr lang="en-US" sz="1600" dirty="0">
                <a:solidFill>
                  <a:srgbClr val="1F1F1F"/>
                </a:solidFill>
                <a:latin typeface="Google Sans"/>
              </a:rPr>
              <a:t>Competitive landscape.</a:t>
            </a:r>
            <a:endParaRPr lang="en-US" sz="1600" b="0" i="0" dirty="0">
              <a:solidFill>
                <a:srgbClr val="1F1F1F"/>
              </a:solidFill>
              <a:effectLst/>
              <a:latin typeface="Google Sans"/>
            </a:endParaRPr>
          </a:p>
          <a:p>
            <a:pPr marL="285750" indent="-285750">
              <a:buFont typeface="Wingdings" panose="05000000000000000000" pitchFamily="2" charset="2"/>
              <a:buChar char="ü"/>
            </a:pPr>
            <a:r>
              <a:rPr lang="en-US" sz="1600" b="0" i="0" dirty="0">
                <a:solidFill>
                  <a:srgbClr val="1F1F1F"/>
                </a:solidFill>
                <a:effectLst/>
                <a:latin typeface="Google Sans"/>
              </a:rPr>
              <a:t>Economic uncertainties.</a:t>
            </a:r>
          </a:p>
          <a:p>
            <a:pPr marL="285750" indent="-285750">
              <a:buFont typeface="Wingdings" panose="05000000000000000000" pitchFamily="2" charset="2"/>
              <a:buChar char="ü"/>
            </a:pPr>
            <a:r>
              <a:rPr lang="en-US" sz="1600" b="0" i="0" dirty="0">
                <a:solidFill>
                  <a:srgbClr val="1F1F1F"/>
                </a:solidFill>
                <a:effectLst/>
                <a:latin typeface="Google Sans"/>
              </a:rPr>
              <a:t>Regulatory compliance.</a:t>
            </a:r>
          </a:p>
        </p:txBody>
      </p:sp>
    </p:spTree>
    <p:extLst>
      <p:ext uri="{BB962C8B-B14F-4D97-AF65-F5344CB8AC3E}">
        <p14:creationId xmlns:p14="http://schemas.microsoft.com/office/powerpoint/2010/main" val="2126679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white rectangular sign with blue text&#10;&#10;Description automatically generated">
            <a:extLst>
              <a:ext uri="{FF2B5EF4-FFF2-40B4-BE49-F238E27FC236}">
                <a16:creationId xmlns:a16="http://schemas.microsoft.com/office/drawing/2014/main" id="{0249D187-1EA3-7DE9-0FE8-B482FD0EACE1}"/>
              </a:ext>
            </a:extLst>
          </p:cNvPr>
          <p:cNvPicPr>
            <a:picLocks noChangeAspect="1"/>
          </p:cNvPicPr>
          <p:nvPr/>
        </p:nvPicPr>
        <p:blipFill rotWithShape="1">
          <a:blip r:embed="rId2">
            <a:extLst>
              <a:ext uri="{28A0092B-C50C-407E-A947-70E740481C1C}">
                <a14:useLocalDpi xmlns:a14="http://schemas.microsoft.com/office/drawing/2010/main" val="0"/>
              </a:ext>
            </a:extLst>
          </a:blip>
          <a:srcRect t="2026" b="9085"/>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10" name="Group 9">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1" name="Freeform: Shape 10">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53495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62D6513-2A30-EFE3-4FDB-6C70A9A7DF23}"/>
              </a:ext>
            </a:extLst>
          </p:cNvPr>
          <p:cNvSpPr/>
          <p:nvPr/>
        </p:nvSpPr>
        <p:spPr>
          <a:xfrm>
            <a:off x="0" y="163773"/>
            <a:ext cx="1542197" cy="584774"/>
          </a:xfrm>
          <a:prstGeom prst="rect">
            <a:avLst/>
          </a:prstGeom>
          <a:solidFill>
            <a:schemeClr val="bg2">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C14CFD4D-37C3-6B5E-A5AD-14BF6C0E9283}"/>
              </a:ext>
            </a:extLst>
          </p:cNvPr>
          <p:cNvSpPr/>
          <p:nvPr/>
        </p:nvSpPr>
        <p:spPr>
          <a:xfrm>
            <a:off x="1705970" y="163772"/>
            <a:ext cx="9976514" cy="584775"/>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ysClr val="windowText" lastClr="000000"/>
              </a:solidFill>
            </a:endParaRPr>
          </a:p>
        </p:txBody>
      </p:sp>
      <p:sp>
        <p:nvSpPr>
          <p:cNvPr id="5" name="Rectangle 4">
            <a:extLst>
              <a:ext uri="{FF2B5EF4-FFF2-40B4-BE49-F238E27FC236}">
                <a16:creationId xmlns:a16="http://schemas.microsoft.com/office/drawing/2014/main" id="{1568233E-46B1-B413-CFEB-6EA98BF899EA}"/>
              </a:ext>
            </a:extLst>
          </p:cNvPr>
          <p:cNvSpPr/>
          <p:nvPr/>
        </p:nvSpPr>
        <p:spPr>
          <a:xfrm>
            <a:off x="11682484" y="-1"/>
            <a:ext cx="509516" cy="954157"/>
          </a:xfrm>
          <a:prstGeom prst="rect">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F54084E-840D-71C0-9E95-FD1476E2D653}"/>
              </a:ext>
            </a:extLst>
          </p:cNvPr>
          <p:cNvSpPr txBox="1"/>
          <p:nvPr/>
        </p:nvSpPr>
        <p:spPr>
          <a:xfrm>
            <a:off x="2027583" y="163771"/>
            <a:ext cx="2265300" cy="584775"/>
          </a:xfrm>
          <a:prstGeom prst="rect">
            <a:avLst/>
          </a:prstGeom>
          <a:noFill/>
        </p:spPr>
        <p:txBody>
          <a:bodyPr wrap="none" rtlCol="0">
            <a:spAutoFit/>
          </a:bodyPr>
          <a:lstStyle/>
          <a:p>
            <a:r>
              <a:rPr lang="en-US" sz="3200" b="1" dirty="0">
                <a:solidFill>
                  <a:schemeClr val="bg1"/>
                </a:solidFill>
                <a:latin typeface="Cambria" panose="02040503050406030204" pitchFamily="18" charset="0"/>
                <a:ea typeface="Cambria" panose="02040503050406030204" pitchFamily="18" charset="0"/>
              </a:rPr>
              <a:t>References</a:t>
            </a:r>
          </a:p>
        </p:txBody>
      </p:sp>
      <p:sp>
        <p:nvSpPr>
          <p:cNvPr id="7" name="TextBox 6">
            <a:extLst>
              <a:ext uri="{FF2B5EF4-FFF2-40B4-BE49-F238E27FC236}">
                <a16:creationId xmlns:a16="http://schemas.microsoft.com/office/drawing/2014/main" id="{F3125C7F-67A0-1412-0392-6A22E8535B49}"/>
              </a:ext>
            </a:extLst>
          </p:cNvPr>
          <p:cNvSpPr txBox="1"/>
          <p:nvPr/>
        </p:nvSpPr>
        <p:spPr>
          <a:xfrm>
            <a:off x="771098" y="1076397"/>
            <a:ext cx="10640191" cy="5426101"/>
          </a:xfrm>
          <a:prstGeom prst="rect">
            <a:avLst/>
          </a:prstGeom>
          <a:noFill/>
        </p:spPr>
        <p:txBody>
          <a:bodyPr wrap="square" rtlCol="0">
            <a:spAutoFit/>
          </a:bodyPr>
          <a:lstStyle/>
          <a:p>
            <a:pPr marL="285750" marR="0" indent="-285750" algn="just">
              <a:lnSpc>
                <a:spcPct val="115000"/>
              </a:lnSpc>
              <a:spcBef>
                <a:spcPts val="0"/>
              </a:spcBef>
              <a:spcAft>
                <a:spcPts val="1000"/>
              </a:spcAft>
              <a:buFont typeface="Arial" panose="020B0604020202020204" pitchFamily="34" charset="0"/>
              <a:buChar char="•"/>
            </a:pPr>
            <a:r>
              <a:rPr lang="en-US" sz="14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Appel, J.S., 2016. </a:t>
            </a:r>
            <a:r>
              <a:rPr lang="en-US" sz="1400" i="1" kern="100" dirty="0">
                <a:effectLst/>
                <a:latin typeface="Calibri" panose="020F0502020204030204" pitchFamily="34" charset="0"/>
                <a:ea typeface="Calibri" panose="020F0502020204030204" pitchFamily="34" charset="0"/>
                <a:cs typeface="Times New Roman" panose="02020603050405020304" pitchFamily="18" charset="0"/>
              </a:rPr>
              <a:t>Volunteer recruitment through market segmentation: A quantitative study using predictive models</a:t>
            </a:r>
            <a:r>
              <a:rPr lang="en-US" sz="1400" kern="100" dirty="0">
                <a:effectLst/>
                <a:latin typeface="Calibri" panose="020F0502020204030204" pitchFamily="34" charset="0"/>
                <a:ea typeface="Calibri" panose="020F0502020204030204" pitchFamily="34" charset="0"/>
                <a:cs typeface="Times New Roman" panose="02020603050405020304" pitchFamily="18" charset="0"/>
              </a:rPr>
              <a:t>. Capella University.</a:t>
            </a:r>
          </a:p>
          <a:p>
            <a:pPr marL="285750" marR="0" indent="-285750" algn="just">
              <a:lnSpc>
                <a:spcPct val="115000"/>
              </a:lnSpc>
              <a:spcBef>
                <a:spcPts val="0"/>
              </a:spcBef>
              <a:spcAft>
                <a:spcPts val="1000"/>
              </a:spcAft>
              <a:buFont typeface="Arial" panose="020B0604020202020204" pitchFamily="34" charset="0"/>
              <a:buChar char="•"/>
            </a:pPr>
            <a:r>
              <a:rPr lang="en-US" sz="14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Byrd, M.Y., 2022. Creating a culture of inclusion and belongingness in remote work environments that sustains meaningful work. </a:t>
            </a:r>
            <a:r>
              <a:rPr lang="en-US" sz="1400" i="1" kern="100" dirty="0">
                <a:effectLst/>
                <a:latin typeface="Calibri" panose="020F0502020204030204" pitchFamily="34" charset="0"/>
                <a:ea typeface="Calibri" panose="020F0502020204030204" pitchFamily="34" charset="0"/>
                <a:cs typeface="Times New Roman" panose="02020603050405020304" pitchFamily="18" charset="0"/>
              </a:rPr>
              <a:t>Human Resource Development International</a:t>
            </a:r>
            <a:r>
              <a:rPr lang="en-US" sz="14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400" i="1" kern="100" dirty="0">
                <a:effectLst/>
                <a:latin typeface="Calibri" panose="020F0502020204030204" pitchFamily="34" charset="0"/>
                <a:ea typeface="Calibri" panose="020F0502020204030204" pitchFamily="34" charset="0"/>
                <a:cs typeface="Times New Roman" panose="02020603050405020304" pitchFamily="18" charset="0"/>
              </a:rPr>
              <a:t>25</a:t>
            </a:r>
            <a:r>
              <a:rPr lang="en-US" sz="1400" kern="100" dirty="0">
                <a:effectLst/>
                <a:latin typeface="Calibri" panose="020F0502020204030204" pitchFamily="34" charset="0"/>
                <a:ea typeface="Calibri" panose="020F0502020204030204" pitchFamily="34" charset="0"/>
                <a:cs typeface="Times New Roman" panose="02020603050405020304" pitchFamily="18" charset="0"/>
              </a:rPr>
              <a:t>(2), pp.145-162.</a:t>
            </a:r>
          </a:p>
          <a:p>
            <a:pPr marL="285750" marR="0" indent="-285750" algn="just">
              <a:lnSpc>
                <a:spcPct val="115000"/>
              </a:lnSpc>
              <a:spcBef>
                <a:spcPts val="0"/>
              </a:spcBef>
              <a:spcAft>
                <a:spcPts val="1000"/>
              </a:spcAft>
              <a:buFont typeface="Arial" panose="020B0604020202020204" pitchFamily="34" charset="0"/>
              <a:buChar char="•"/>
            </a:pPr>
            <a:r>
              <a:rPr lang="en-US" sz="14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Cheraisi</a:t>
            </a:r>
            <a:r>
              <a:rPr lang="en-US" sz="14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E. and </a:t>
            </a:r>
            <a:r>
              <a:rPr lang="en-US" sz="14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Busolo</a:t>
            </a:r>
            <a:r>
              <a:rPr lang="en-US" sz="14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H., 2020. Effect of talent attraction on organizational performance: a case of hotels in South rift region, Kenya.</a:t>
            </a:r>
            <a:endParaRPr lang="en-US"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115000"/>
              </a:lnSpc>
              <a:spcBef>
                <a:spcPts val="0"/>
              </a:spcBef>
              <a:spcAft>
                <a:spcPts val="1000"/>
              </a:spcAft>
              <a:buFont typeface="Arial" panose="020B0604020202020204" pitchFamily="34" charset="0"/>
              <a:buChar char="•"/>
            </a:pPr>
            <a:r>
              <a:rPr lang="en-US" sz="14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Furnham, A. and Gunter, B., 2015. </a:t>
            </a:r>
            <a:r>
              <a:rPr lang="en-US" sz="1400" i="1" kern="100" dirty="0">
                <a:effectLst/>
                <a:latin typeface="Calibri" panose="020F0502020204030204" pitchFamily="34" charset="0"/>
                <a:ea typeface="Calibri" panose="020F0502020204030204" pitchFamily="34" charset="0"/>
                <a:cs typeface="Times New Roman" panose="02020603050405020304" pitchFamily="18" charset="0"/>
              </a:rPr>
              <a:t>Corporate Assessment (Routledge Revivals): Auditing a Company's Personality</a:t>
            </a:r>
            <a:r>
              <a:rPr lang="en-US" sz="1400" kern="100" dirty="0">
                <a:effectLst/>
                <a:latin typeface="Calibri" panose="020F0502020204030204" pitchFamily="34" charset="0"/>
                <a:ea typeface="Calibri" panose="020F0502020204030204" pitchFamily="34" charset="0"/>
                <a:cs typeface="Times New Roman" panose="02020603050405020304" pitchFamily="18" charset="0"/>
              </a:rPr>
              <a:t>. Routledge.</a:t>
            </a:r>
          </a:p>
          <a:p>
            <a:pPr marL="285750" marR="0" indent="-285750" algn="just">
              <a:lnSpc>
                <a:spcPct val="115000"/>
              </a:lnSpc>
              <a:spcBef>
                <a:spcPts val="0"/>
              </a:spcBef>
              <a:spcAft>
                <a:spcPts val="1000"/>
              </a:spcAft>
              <a:buFont typeface="Arial" panose="020B0604020202020204" pitchFamily="34" charset="0"/>
              <a:buChar char="•"/>
            </a:pPr>
            <a:r>
              <a:rPr lang="en-US" sz="14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Gibbons, J. and Hazy, J.K., 2017. Leading a large</a:t>
            </a:r>
            <a:r>
              <a:rPr lang="en-US" sz="1400" kern="100" dirty="0">
                <a:solidFill>
                  <a:srgbClr val="222222"/>
                </a:solidFill>
                <a:effectLst/>
                <a:highlight>
                  <a:srgbClr val="FFFFFF"/>
                </a:highlight>
                <a:latin typeface="Cambria Math" panose="02040503050406030204" pitchFamily="18" charset="0"/>
                <a:ea typeface="Calibri" panose="020F0502020204030204" pitchFamily="34" charset="0"/>
                <a:cs typeface="Cambria Math" panose="02040503050406030204" pitchFamily="18" charset="0"/>
              </a:rPr>
              <a:t>‐</a:t>
            </a:r>
            <a:r>
              <a:rPr lang="en-US" sz="14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scale distributed social Enterprise: How the leadership culture at goodwill industries creates and distributes value in communities. </a:t>
            </a:r>
            <a:r>
              <a:rPr lang="en-US" sz="1400" i="1" kern="100" dirty="0">
                <a:effectLst/>
                <a:latin typeface="Calibri" panose="020F0502020204030204" pitchFamily="34" charset="0"/>
                <a:ea typeface="Calibri" panose="020F0502020204030204" pitchFamily="34" charset="0"/>
                <a:cs typeface="Times New Roman" panose="02020603050405020304" pitchFamily="18" charset="0"/>
              </a:rPr>
              <a:t>Nonprofit Management and Leadership</a:t>
            </a:r>
            <a:r>
              <a:rPr lang="en-US" sz="14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400" i="1" kern="100" dirty="0">
                <a:effectLst/>
                <a:latin typeface="Calibri" panose="020F0502020204030204" pitchFamily="34" charset="0"/>
                <a:ea typeface="Calibri" panose="020F0502020204030204" pitchFamily="34" charset="0"/>
                <a:cs typeface="Times New Roman" panose="02020603050405020304" pitchFamily="18" charset="0"/>
              </a:rPr>
              <a:t>27</a:t>
            </a:r>
            <a:r>
              <a:rPr lang="en-US" sz="1400" kern="100" dirty="0">
                <a:effectLst/>
                <a:latin typeface="Calibri" panose="020F0502020204030204" pitchFamily="34" charset="0"/>
                <a:ea typeface="Calibri" panose="020F0502020204030204" pitchFamily="34" charset="0"/>
                <a:cs typeface="Times New Roman" panose="02020603050405020304" pitchFamily="18" charset="0"/>
              </a:rPr>
              <a:t>(3), pp.299-316.</a:t>
            </a:r>
          </a:p>
          <a:p>
            <a:pPr marL="285750" marR="0" indent="-285750" algn="just">
              <a:lnSpc>
                <a:spcPct val="115000"/>
              </a:lnSpc>
              <a:spcBef>
                <a:spcPts val="0"/>
              </a:spcBef>
              <a:spcAft>
                <a:spcPts val="1000"/>
              </a:spcAft>
              <a:buFont typeface="Arial" panose="020B0604020202020204" pitchFamily="34" charset="0"/>
              <a:buChar char="•"/>
            </a:pPr>
            <a:r>
              <a:rPr lang="en-US" sz="14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Huang, A., de la Mora Velasco, E. and Haney, A., 2022. Examining instructional technologies in hospitality and tourism education: A systematic review of literature. </a:t>
            </a:r>
            <a:r>
              <a:rPr lang="en-US" sz="1400" i="1" kern="100" dirty="0">
                <a:effectLst/>
                <a:latin typeface="Calibri" panose="020F0502020204030204" pitchFamily="34" charset="0"/>
                <a:ea typeface="Calibri" panose="020F0502020204030204" pitchFamily="34" charset="0"/>
                <a:cs typeface="Times New Roman" panose="02020603050405020304" pitchFamily="18" charset="0"/>
              </a:rPr>
              <a:t>Journal of Hospitality &amp; Tourism Education</a:t>
            </a:r>
            <a:r>
              <a:rPr lang="en-US" sz="1400" kern="100" dirty="0">
                <a:effectLst/>
                <a:latin typeface="Calibri" panose="020F0502020204030204" pitchFamily="34" charset="0"/>
                <a:ea typeface="Calibri" panose="020F0502020204030204" pitchFamily="34" charset="0"/>
                <a:cs typeface="Times New Roman" panose="02020603050405020304" pitchFamily="18" charset="0"/>
              </a:rPr>
              <a:t>, pp.1-19.</a:t>
            </a:r>
          </a:p>
          <a:p>
            <a:pPr marL="285750" marR="0" indent="-285750" algn="just">
              <a:lnSpc>
                <a:spcPct val="115000"/>
              </a:lnSpc>
              <a:spcBef>
                <a:spcPts val="0"/>
              </a:spcBef>
              <a:spcAft>
                <a:spcPts val="1000"/>
              </a:spcAft>
              <a:buFont typeface="Arial" panose="020B0604020202020204" pitchFamily="34" charset="0"/>
              <a:buChar char="•"/>
            </a:pPr>
            <a:r>
              <a:rPr lang="en-US" sz="14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Kang, Y., 2021. Social empowerment through knowledge transfer: Transborder actions of Hong Kong social workers in mainland China. </a:t>
            </a:r>
            <a:r>
              <a:rPr lang="en-US" sz="1400" i="1" kern="100" dirty="0">
                <a:effectLst/>
                <a:latin typeface="Calibri" panose="020F0502020204030204" pitchFamily="34" charset="0"/>
                <a:ea typeface="Calibri" panose="020F0502020204030204" pitchFamily="34" charset="0"/>
                <a:cs typeface="Times New Roman" panose="02020603050405020304" pitchFamily="18" charset="0"/>
              </a:rPr>
              <a:t>China Information</a:t>
            </a:r>
            <a:r>
              <a:rPr lang="en-US" sz="14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400" i="1" kern="100" dirty="0">
                <a:effectLst/>
                <a:latin typeface="Calibri" panose="020F0502020204030204" pitchFamily="34" charset="0"/>
                <a:ea typeface="Calibri" panose="020F0502020204030204" pitchFamily="34" charset="0"/>
                <a:cs typeface="Times New Roman" panose="02020603050405020304" pitchFamily="18" charset="0"/>
              </a:rPr>
              <a:t>35</a:t>
            </a:r>
            <a:r>
              <a:rPr lang="en-US" sz="1400" kern="100" dirty="0">
                <a:effectLst/>
                <a:latin typeface="Calibri" panose="020F0502020204030204" pitchFamily="34" charset="0"/>
                <a:ea typeface="Calibri" panose="020F0502020204030204" pitchFamily="34" charset="0"/>
                <a:cs typeface="Times New Roman" panose="02020603050405020304" pitchFamily="18" charset="0"/>
              </a:rPr>
              <a:t>(2), pp.179-200.</a:t>
            </a:r>
          </a:p>
          <a:p>
            <a:pPr marL="285750" marR="0" indent="-285750" algn="just">
              <a:lnSpc>
                <a:spcPct val="115000"/>
              </a:lnSpc>
              <a:spcBef>
                <a:spcPts val="0"/>
              </a:spcBef>
              <a:spcAft>
                <a:spcPts val="1000"/>
              </a:spcAft>
              <a:buFont typeface="Arial" panose="020B0604020202020204" pitchFamily="34" charset="0"/>
              <a:buChar char="•"/>
            </a:pPr>
            <a:r>
              <a:rPr lang="en-US" sz="14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Mutsuddi</a:t>
            </a:r>
            <a:r>
              <a:rPr lang="en-US" sz="14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I. and Sinha, C., 2023. Role of supervisor, co-worker support, social network and group cohesiveness on employee intention to stay. </a:t>
            </a:r>
            <a:r>
              <a:rPr lang="en-US" sz="14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Business and </a:t>
            </a:r>
            <a:r>
              <a:rPr lang="en-US" sz="1400" i="1" kern="100" dirty="0" err="1">
                <a:effectLst/>
                <a:latin typeface="Calibri" panose="020F0502020204030204" pitchFamily="34" charset="0"/>
                <a:ea typeface="Calibri" panose="020F0502020204030204" pitchFamily="34" charset="0"/>
                <a:cs typeface="Times New Roman" panose="02020603050405020304" pitchFamily="18" charset="0"/>
              </a:rPr>
              <a:t>Globalisation</a:t>
            </a:r>
            <a:r>
              <a:rPr lang="en-US" sz="14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400" i="1" kern="100" dirty="0">
                <a:effectLst/>
                <a:latin typeface="Calibri" panose="020F0502020204030204" pitchFamily="34" charset="0"/>
                <a:ea typeface="Calibri" panose="020F0502020204030204" pitchFamily="34" charset="0"/>
                <a:cs typeface="Times New Roman" panose="02020603050405020304" pitchFamily="18" charset="0"/>
              </a:rPr>
              <a:t>33</a:t>
            </a:r>
            <a:r>
              <a:rPr lang="en-US" sz="1400" kern="100" dirty="0">
                <a:effectLst/>
                <a:latin typeface="Calibri" panose="020F0502020204030204" pitchFamily="34" charset="0"/>
                <a:ea typeface="Calibri" panose="020F0502020204030204" pitchFamily="34" charset="0"/>
                <a:cs typeface="Times New Roman" panose="02020603050405020304" pitchFamily="18" charset="0"/>
              </a:rPr>
              <a:t>(3), pp.299-325.</a:t>
            </a:r>
          </a:p>
          <a:p>
            <a:pPr marL="285750" marR="0" indent="-285750" algn="just">
              <a:lnSpc>
                <a:spcPct val="115000"/>
              </a:lnSpc>
              <a:spcBef>
                <a:spcPts val="0"/>
              </a:spcBef>
              <a:spcAft>
                <a:spcPts val="1000"/>
              </a:spcAft>
              <a:buFont typeface="Arial" panose="020B0604020202020204" pitchFamily="34" charset="0"/>
              <a:buChar char="•"/>
            </a:pPr>
            <a:r>
              <a:rPr lang="en-US" sz="14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Oades</a:t>
            </a:r>
            <a:r>
              <a:rPr lang="en-US" sz="14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L.G., Robinson, P., Green, S. and Spence, G.B., 2014. Towards a positive university. In </a:t>
            </a:r>
            <a:r>
              <a:rPr lang="en-US" sz="1400" i="1" kern="100" dirty="0">
                <a:effectLst/>
                <a:latin typeface="Calibri" panose="020F0502020204030204" pitchFamily="34" charset="0"/>
                <a:ea typeface="Calibri" panose="020F0502020204030204" pitchFamily="34" charset="0"/>
                <a:cs typeface="Times New Roman" panose="02020603050405020304" pitchFamily="18" charset="0"/>
              </a:rPr>
              <a:t>Positive psychology in higher education</a:t>
            </a:r>
            <a:r>
              <a:rPr lang="en-US" sz="1400" kern="100" dirty="0">
                <a:effectLst/>
                <a:latin typeface="Calibri" panose="020F0502020204030204" pitchFamily="34" charset="0"/>
                <a:ea typeface="Calibri" panose="020F0502020204030204" pitchFamily="34" charset="0"/>
                <a:cs typeface="Times New Roman" panose="02020603050405020304" pitchFamily="18" charset="0"/>
              </a:rPr>
              <a:t> (pp. 5-12). Routledge.</a:t>
            </a:r>
          </a:p>
          <a:p>
            <a:pPr marL="285750" indent="-285750">
              <a:buFont typeface="Arial" panose="020B0604020202020204" pitchFamily="34" charset="0"/>
              <a:buChar char="•"/>
            </a:pPr>
            <a:endParaRPr lang="en-US" sz="1400" dirty="0"/>
          </a:p>
        </p:txBody>
      </p:sp>
    </p:spTree>
    <p:extLst>
      <p:ext uri="{BB962C8B-B14F-4D97-AF65-F5344CB8AC3E}">
        <p14:creationId xmlns:p14="http://schemas.microsoft.com/office/powerpoint/2010/main" val="28551906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189</TotalTime>
  <Words>1037</Words>
  <Application>Microsoft Office PowerPoint</Application>
  <PresentationFormat>Widescreen</PresentationFormat>
  <Paragraphs>51</Paragraphs>
  <Slides>11</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11</vt:i4>
      </vt:variant>
    </vt:vector>
  </HeadingPairs>
  <TitlesOfParts>
    <vt:vector size="23" baseType="lpstr">
      <vt:lpstr>Meiryo</vt:lpstr>
      <vt:lpstr>Amasis MT Pro Medium</vt:lpstr>
      <vt:lpstr>Aptos</vt:lpstr>
      <vt:lpstr>Aptos Display</vt:lpstr>
      <vt:lpstr>Arial</vt:lpstr>
      <vt:lpstr>Calibri</vt:lpstr>
      <vt:lpstr>Californian FB</vt:lpstr>
      <vt:lpstr>Cambria</vt:lpstr>
      <vt:lpstr>Cambria Math</vt:lpstr>
      <vt:lpstr>Google Sans</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HP</cp:lastModifiedBy>
  <cp:revision>5</cp:revision>
  <dcterms:created xsi:type="dcterms:W3CDTF">2024-04-06T13:02:53Z</dcterms:created>
  <dcterms:modified xsi:type="dcterms:W3CDTF">2024-04-06T16:12:10Z</dcterms:modified>
</cp:coreProperties>
</file>