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5B44CF-1333-43A6-08F6-3521783BE4FE}" v="194" dt="2026-06-26T21:20:43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depression.org/the-history-of-how-we-understand-depression/" TargetMode="External"/><Relationship Id="rId13" Type="http://schemas.openxmlformats.org/officeDocument/2006/relationships/hyperlink" Target="https://www.nhs.uk/mental-health/conditions/depression-in-adults/treatment/" TargetMode="External"/><Relationship Id="rId3" Type="http://schemas.openxmlformats.org/officeDocument/2006/relationships/hyperlink" Target="https://doi.org/10.1007/s40473-022-00247-y" TargetMode="External"/><Relationship Id="rId7" Type="http://schemas.openxmlformats.org/officeDocument/2006/relationships/hyperlink" Target="https://www.legislation.gov.uk/ukpga/2010/15/contents" TargetMode="External"/><Relationship Id="rId12" Type="http://schemas.openxmlformats.org/officeDocument/2006/relationships/hyperlink" Target="https://www.england.nhs.uk/wp-content/uploads/2022/07/nhs-mental-health-implementation-plan-2019-20-2023-24.pdf" TargetMode="External"/><Relationship Id="rId2" Type="http://schemas.openxmlformats.org/officeDocument/2006/relationships/hyperlink" Target="https://doi.org/10.1177/0957154X24123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83/20/contents" TargetMode="External"/><Relationship Id="rId11" Type="http://schemas.openxmlformats.org/officeDocument/2006/relationships/hyperlink" Target="https://www.mind.org.uk/news-campaigns/news/mental-health-at-risk-of-missing-out-on-funding-after-government-changes/" TargetMode="External"/><Relationship Id="rId5" Type="http://schemas.openxmlformats.org/officeDocument/2006/relationships/hyperlink" Target="https://www.legislation.gov.uk/ukpga/Eliz2/7-8/72" TargetMode="External"/><Relationship Id="rId10" Type="http://schemas.openxmlformats.org/officeDocument/2006/relationships/hyperlink" Target="https://www.mind.org.uk/information-support/types-of-mental-health-problems/depression/causes/" TargetMode="External"/><Relationship Id="rId4" Type="http://schemas.openxmlformats.org/officeDocument/2006/relationships/hyperlink" Target="https://doi.org/10.1016/j.jad.2020.09.129" TargetMode="External"/><Relationship Id="rId9" Type="http://schemas.openxmlformats.org/officeDocument/2006/relationships/hyperlink" Target="https://doi.org/10.1177/237437352513251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depression" TargetMode="External"/><Relationship Id="rId3" Type="http://schemas.openxmlformats.org/officeDocument/2006/relationships/hyperlink" Target="https://pmc.ncbi.nlm.nih.gov/articles/PMC6732675/" TargetMode="External"/><Relationship Id="rId7" Type="http://schemas.openxmlformats.org/officeDocument/2006/relationships/hyperlink" Target="https://www.who.int/europe/news/item/26-06-2024-the-overwhelming-case-for-ending-stigma-and-discrimination-in-mental-health" TargetMode="External"/><Relationship Id="rId2" Type="http://schemas.openxmlformats.org/officeDocument/2006/relationships/hyperlink" Target="https://www.nice.org.uk/guidance/ng2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969733020952102" TargetMode="External"/><Relationship Id="rId5" Type="http://schemas.openxmlformats.org/officeDocument/2006/relationships/hyperlink" Target="https://doi.org/10.1177/0022022115575076" TargetMode="External"/><Relationship Id="rId4" Type="http://schemas.openxmlformats.org/officeDocument/2006/relationships/hyperlink" Target="https://doi.org/10.1007/s10433-025-00884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Sayo Adedini 2328876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700"/>
              <a:t>Module: </a:t>
            </a:r>
            <a:r>
              <a:rPr lang="en-GB" sz="1700">
                <a:latin typeface="Arial"/>
                <a:cs typeface="Arial"/>
              </a:rPr>
              <a:t>Psychological Classifications and Provisions</a:t>
            </a:r>
          </a:p>
          <a:p>
            <a:pPr algn="l"/>
            <a:r>
              <a:rPr lang="en-GB" sz="1700">
                <a:latin typeface="Arial"/>
                <a:cs typeface="Arial"/>
              </a:rPr>
              <a:t>Module code: BMHP6029</a:t>
            </a:r>
          </a:p>
          <a:p>
            <a:pPr algn="l"/>
            <a:r>
              <a:rPr lang="en-GB" sz="1700">
                <a:latin typeface="Arial"/>
                <a:cs typeface="Arial"/>
              </a:rPr>
              <a:t>Lecturer: Neale </a:t>
            </a:r>
            <a:r>
              <a:rPr lang="en-GB" sz="1700" err="1">
                <a:latin typeface="Arial"/>
                <a:cs typeface="Arial"/>
              </a:rPr>
              <a:t>Haddo</a:t>
            </a:r>
            <a:r>
              <a:rPr lang="en-GB" sz="1700">
                <a:latin typeface="Arial"/>
                <a:cs typeface="Arial"/>
              </a:rPr>
              <a:t>n</a:t>
            </a:r>
          </a:p>
          <a:p>
            <a:pPr algn="l"/>
            <a:r>
              <a:rPr lang="en-GB" sz="1700">
                <a:latin typeface="Arial"/>
                <a:cs typeface="Arial"/>
              </a:rPr>
              <a:t>Assignment title: Component 1: Individual presentation (Academy Poster)</a:t>
            </a:r>
          </a:p>
          <a:p>
            <a:pPr algn="l"/>
            <a:endParaRPr lang="en-GB" sz="17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720C5E-A4A5-4DE4-FFBC-2B67F8D54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461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28B25-3857-D46F-906F-8F7477F4D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</a:t>
            </a:r>
            <a:r>
              <a:rPr lang="en-GB">
                <a:solidFill>
                  <a:schemeClr val="accent3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0C72-C5D5-097A-076F-587551FA31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Calabria, V. and Cullen, L.T., (2024) Deinstitutionalisation and the move to community care: comparing the changing dimensions of mental healthcare after 1922 in the Republic of Ireland and England. History of Psychiatry, 35(2), pp.141-157. Available at: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https://doi.org/10.1177/0957154X2412310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Chow, T.K., Bowie, C.R., Morton, M., Lalovic, A., McInerney, S.J. and Rizvi, S.J., (2022) Contributors of functional impairment in major depressive disorder: a biopsychosocial approach.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Current Behavioral Neuroscience Reports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9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(2), pp.59-72.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https://doi.org/10.1007/s40473-022-00247-y</a:t>
            </a:r>
            <a:endParaRPr lang="en-GB" sz="12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De la Torre, J.A., 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Vilagut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G., Ronaldson, A., Dregan, A., Ricci-Cabello, I., Hatch, S.L., Serrano-Blanco, A., Valderas, J.M., 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Hotopf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M. and Alonso, J., (2021) Prevalence and age patterns of depression in the United Kingdom. A population-based study.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Journal of Affective Disorders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279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pp.164-172. Available at</a:t>
            </a:r>
            <a:r>
              <a:rPr lang="en-GB" sz="11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https://doi.org/10.1016/j.jad.2020.09.129</a:t>
            </a:r>
            <a:r>
              <a:rPr lang="en-GB" sz="1200" u="sng" dirty="0">
                <a:solidFill>
                  <a:srgbClr val="0563C1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Legislation.gov.uk (1959)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Mental Health Act 1959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</a:t>
            </a:r>
            <a:r>
              <a:rPr lang="en-GB" sz="1100" dirty="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https://www.legislation.gov.uk/ukpga/Eliz2/7-8/72</a:t>
            </a:r>
            <a:r>
              <a:rPr lang="en-GB" sz="1100" dirty="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(Accessed: 20 June 2026). 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Legislation.gov.uk (1959)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Mental Health Act 1983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Available at: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https://www.legislation.gov.uk/ukpga/1983/20/contents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(Accessed: 20 June 2026).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Legislation.gov.uk (1959)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Mental Health Act 1959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</a:t>
            </a:r>
            <a:r>
              <a:rPr lang="en-GB" sz="1100" dirty="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https://www.legislation.gov.uk/ukpga/Eliz2/7-8/72</a:t>
            </a:r>
            <a:r>
              <a:rPr lang="en-GB" sz="1100" dirty="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(Accessed: 20 June 2026). 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Legislation.gov.uk (2010)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Equality Act 2010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</a:t>
            </a:r>
            <a:r>
              <a:rPr lang="en-GB" sz="1100" dirty="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https://www.legislation.gov.uk/ukpga/2010/15/contents</a:t>
            </a:r>
            <a:r>
              <a:rPr lang="en-GB" sz="1100" dirty="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(Accessed: 24 June 2026).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Living with Depression (2025)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The History of How We Understand Depression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https://www.thedepression.org/the-history-of-how-we-understand-depression/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(Accessed: 20 June 2026).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Times New Roman"/>
                <a:cs typeface="Times New Roman"/>
              </a:rPr>
              <a:t>McPherson, S., Wicks, C. and Beresford, P., (2025) Patient Choice in Depression: Are We Failing to Implement NICE Guidelines?. Journal of Patient Experience, 12, p.23743735251325132.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https://doi.org/10.1177/237437352513251</a:t>
            </a:r>
            <a:endParaRPr lang="en-GB" sz="12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Mind (2023)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Depression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Available at: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10"/>
              </a:rPr>
              <a:t>https://www.mind.org.uk/information-support/types-of-mental-health-problems/depression/causes/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(Accessed: 20 June 2026). 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Mind (2025)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Mental health at risk of missing out on funding after government changes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11"/>
              </a:rPr>
              <a:t>https://www.mind.org.uk/news-campaigns/news/mental-health-at-risk-of-missing-out-on-funding-after-government-changes/</a:t>
            </a:r>
            <a:r>
              <a:rPr lang="en-GB" sz="1100" dirty="0"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(Accessed: 24 June 2026).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NHS (2019) </a:t>
            </a:r>
            <a:r>
              <a:rPr lang="en-GB" sz="1100" i="1">
                <a:highlight>
                  <a:srgbClr val="FFFFFF"/>
                </a:highlight>
                <a:latin typeface="Source Sans Pro"/>
                <a:ea typeface="Source Sans Pro"/>
              </a:rPr>
              <a:t>NHS Mental Health Implementation Plan 2019/20 – 2023/24 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12"/>
              </a:rPr>
              <a:t>NHS Mental Health Implementation Plan 2019/20 – 2023/24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 (Accessed 25 June 2026).  </a:t>
            </a:r>
            <a:endParaRPr lang="en-GB" sz="1100"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NHS (2023) Treatment –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Depression in adults.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Available at: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13"/>
              </a:rPr>
              <a:t>https://www.nhs.uk/mental-health/conditions/depression-in-adults/treatment/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(Accessed: 2026).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04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CFB8E-1F91-CC3E-156D-F7EB2564F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</a:t>
            </a:r>
            <a:r>
              <a:rPr lang="en-GB">
                <a:solidFill>
                  <a:schemeClr val="accent3"/>
                </a:solidFill>
              </a:rPr>
              <a:t> References</a:t>
            </a:r>
            <a:endParaRPr lang="en-GB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C76F4-A0D0-2D3E-F465-3E98DE4BC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NICE guideline (2022) Available at: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https://www.nice.org.uk/guidance/ng222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(Accessed: 20 June 2026).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Pocai, B., (2019) The ICD‐11 has been adopted by the World Health Assembly. </a:t>
            </a:r>
            <a:r>
              <a:rPr lang="en-GB" sz="1100" i="1">
                <a:highlight>
                  <a:srgbClr val="FFFFFF"/>
                </a:highlight>
                <a:latin typeface="Source Sans Pro"/>
                <a:ea typeface="Source Sans Pro"/>
              </a:rPr>
              <a:t>World Psychiatry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, </a:t>
            </a:r>
            <a:r>
              <a:rPr lang="en-GB" sz="1100" i="1">
                <a:highlight>
                  <a:srgbClr val="FFFFFF"/>
                </a:highlight>
                <a:latin typeface="Source Sans Pro"/>
                <a:ea typeface="Source Sans Pro"/>
              </a:rPr>
              <a:t>18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(3), p.371. Available at: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https://pmc.ncbi.nlm.nih.gov/articles/PMC6732675/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 (Accessed: 25 June 2026).  </a:t>
            </a:r>
            <a:endParaRPr lang="en-GB" sz="1100"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Prunty, J.E., Zhang, J., Toma, M., Miller, R., Forder, J</a:t>
            </a:r>
            <a:r>
              <a:rPr lang="en-GB" sz="1100" i="1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 (2025) “Effect of strengths-based care: community led support,” </a:t>
            </a:r>
            <a:r>
              <a:rPr lang="en-GB" sz="1100" i="1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European journal of ageing</a:t>
            </a:r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, 22(1). Available at: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https://doi.org/10.1007/s10433-025-00884-8</a:t>
            </a:r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  </a:t>
            </a:r>
            <a:endParaRPr lang="en-GB" sz="1100">
              <a:solidFill>
                <a:srgbClr val="3A3A3A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 dirty="0" err="1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Shamblaw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, A.L., Botha, F.B. and Dozois, D.J.A. (2015) “Accounting for Differences in Depression Stigma Between Canadian Asians and Europeans,”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Journal of cross-cultural psychology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, 46(4), pp. 597–611.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https://doi.org/10.1177/0022022115575076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 </a:t>
            </a:r>
            <a:endParaRPr lang="en-GB" sz="1100" dirty="0">
              <a:solidFill>
                <a:srgbClr val="3A3A3A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Ventura, C.A.A.,</a:t>
            </a:r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Austin, W., Carrara, Bruna S., de Brito, E.S</a:t>
            </a:r>
            <a:r>
              <a:rPr lang="en-GB" sz="1100" dirty="0">
                <a:highlight>
                  <a:srgbClr val="FFFFFF"/>
                </a:highlight>
                <a:latin typeface="Source Sans Pro"/>
                <a:ea typeface="Source Sans Pro"/>
              </a:rPr>
              <a:t> </a:t>
            </a:r>
            <a:r>
              <a:rPr lang="en-GB" sz="1100" i="1">
                <a:highlight>
                  <a:srgbClr val="FFFFFF"/>
                </a:highlight>
                <a:latin typeface="Source Sans Pro"/>
                <a:ea typeface="Source Sans Pro"/>
              </a:rPr>
              <a:t>.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 (2021) “Nursing care in mental health: Human rights and ethical issues,” </a:t>
            </a:r>
            <a:r>
              <a:rPr lang="en-GB" sz="1100" i="1">
                <a:highlight>
                  <a:srgbClr val="FFFFFF"/>
                </a:highlight>
                <a:latin typeface="Source Sans Pro"/>
                <a:ea typeface="Source Sans Pro"/>
              </a:rPr>
              <a:t>Nursing ethics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, 28(4), pp. 463–480.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https://doi.org/10.1177/0969733020952102</a:t>
            </a:r>
            <a:r>
              <a:rPr lang="en-GB" sz="1100">
                <a:highlight>
                  <a:srgbClr val="FFFFFF"/>
                </a:highlight>
                <a:latin typeface="Source Sans Pro"/>
                <a:ea typeface="Source Sans Pro"/>
              </a:rPr>
              <a:t>.</a:t>
            </a:r>
            <a:endParaRPr lang="en-GB" sz="1100"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World Health Organisation (2024)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The overwhelming case for ending stigma and discrimination in mental health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Available at: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https://www.who.int/europe/news/item/26-06-2024-the-overwhelming-case-for-ending-stigma-and-discrimination-in-mental-health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(Accessed: 20 June 2026).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World Health Organisation (2025) </a:t>
            </a:r>
            <a:r>
              <a:rPr lang="en-GB" sz="1100" i="1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Depression disorder (disorder)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Available at: </a:t>
            </a:r>
            <a:r>
              <a:rPr lang="en-GB" sz="1200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https://www.who.int/news-room/fact-sheets/detail/depression</a:t>
            </a:r>
            <a:r>
              <a:rPr lang="en-GB" sz="1100">
                <a:solidFill>
                  <a:srgbClr val="333333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(Accessed: 20 June 2026). </a:t>
            </a:r>
            <a:endParaRPr lang="en-GB" sz="1100">
              <a:solidFill>
                <a:srgbClr val="333333"/>
              </a:solidFill>
              <a:highlight>
                <a:srgbClr val="C6C6C6"/>
              </a:highlight>
              <a:latin typeface="Source Sans Pro"/>
              <a:ea typeface="Source Sans Pro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073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Sayo Adedini 2328876</vt:lpstr>
      <vt:lpstr>PowerPoint Presentation</vt:lpstr>
      <vt:lpstr>                                 References</vt:lpstr>
      <vt:lpstr>                    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</cp:revision>
  <dcterms:created xsi:type="dcterms:W3CDTF">2026-06-26T20:49:32Z</dcterms:created>
  <dcterms:modified xsi:type="dcterms:W3CDTF">2026-06-26T21:20:44Z</dcterms:modified>
</cp:coreProperties>
</file>