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heme/themeOverride1.xml" ContentType="application/vnd.openxmlformats-officedocument.themeOverride+xml"/>
  <Override PartName="/ppt/theme/themeOverride2.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17" r:id="rId1"/>
  </p:sldMasterIdLst>
  <p:notesMasterIdLst>
    <p:notesMasterId r:id="rId17"/>
  </p:notesMasterIdLst>
  <p:sldIdLst>
    <p:sldId id="268" r:id="rId2"/>
    <p:sldId id="257" r:id="rId3"/>
    <p:sldId id="269" r:id="rId4"/>
    <p:sldId id="270" r:id="rId5"/>
    <p:sldId id="271" r:id="rId6"/>
    <p:sldId id="272" r:id="rId7"/>
    <p:sldId id="273" r:id="rId8"/>
    <p:sldId id="264" r:id="rId9"/>
    <p:sldId id="265" r:id="rId10"/>
    <p:sldId id="260" r:id="rId11"/>
    <p:sldId id="261" r:id="rId12"/>
    <p:sldId id="262" r:id="rId13"/>
    <p:sldId id="274" r:id="rId14"/>
    <p:sldId id="276" r:id="rId15"/>
    <p:sldId id="275" r:id="rId1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0320" autoAdjust="0"/>
  </p:normalViewPr>
  <p:slideViewPr>
    <p:cSldViewPr snapToGrid="0">
      <p:cViewPr varScale="1">
        <p:scale>
          <a:sx n="76" d="100"/>
          <a:sy n="76" d="100"/>
        </p:scale>
        <p:origin x="132" y="3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er Smith" userId="4afe752aab23bba7" providerId="Windows Live" clId="Web-{F8324507-7136-40CA-961B-CB080D970D52}"/>
    <pc:docChg chg="modSld">
      <pc:chgData name="Oliver Smith" userId="4afe752aab23bba7" providerId="Windows Live" clId="Web-{F8324507-7136-40CA-961B-CB080D970D52}" dt="2018-01-22T13:57:27.393" v="150"/>
      <pc:docMkLst>
        <pc:docMk/>
      </pc:docMkLst>
      <pc:sldChg chg="modNotes">
        <pc:chgData name="Oliver Smith" userId="4afe752aab23bba7" providerId="Windows Live" clId="Web-{F8324507-7136-40CA-961B-CB080D970D52}" dt="2018-01-22T13:56:42.172" v="130"/>
        <pc:sldMkLst>
          <pc:docMk/>
          <pc:sldMk cId="3455022212" sldId="270"/>
        </pc:sldMkLst>
      </pc:sldChg>
      <pc:sldChg chg="modNotes">
        <pc:chgData name="Oliver Smith" userId="4afe752aab23bba7" providerId="Windows Live" clId="Web-{F8324507-7136-40CA-961B-CB080D970D52}" dt="2018-01-22T13:57:27.393" v="150"/>
        <pc:sldMkLst>
          <pc:docMk/>
          <pc:sldMk cId="680468685" sldId="273"/>
        </pc:sldMkLst>
      </pc:sldChg>
    </pc:docChg>
  </pc:docChgLst>
  <pc:docChgLst>
    <pc:chgData name="Oliver Smith" userId="4afe752aab23bba7" providerId="Windows Live" clId="Web-{C48E71AF-F9ED-4418-B693-C86B6B9C694F}"/>
    <pc:docChg chg="modSld">
      <pc:chgData name="Oliver Smith" userId="4afe752aab23bba7" providerId="Windows Live" clId="Web-{C48E71AF-F9ED-4418-B693-C86B6B9C694F}" dt="2018-01-10T15:03:04.522" v="1"/>
      <pc:docMkLst>
        <pc:docMk/>
      </pc:docMkLst>
    </pc:docChg>
  </pc:docChgLst>
  <pc:docChgLst>
    <pc:chgData name="Oliver Smith" userId="4afe752aab23bba7" providerId="Windows Live" clId="Web-{D939E86C-DA3E-4CCC-BD08-067607D23B09}"/>
    <pc:docChg chg="modSld">
      <pc:chgData name="Oliver Smith" userId="4afe752aab23bba7" providerId="Windows Live" clId="Web-{D939E86C-DA3E-4CCC-BD08-067607D23B09}" dt="2018-01-09T10:10:54.952" v="2"/>
      <pc:docMkLst>
        <pc:docMk/>
      </pc:docMkLst>
      <pc:sldChg chg="modSp">
        <pc:chgData name="Oliver Smith" userId="4afe752aab23bba7" providerId="Windows Live" clId="Web-{D939E86C-DA3E-4CCC-BD08-067607D23B09}" dt="2018-01-09T10:10:54.452" v="0"/>
        <pc:sldMkLst>
          <pc:docMk/>
          <pc:sldMk cId="3120757940" sldId="257"/>
        </pc:sldMkLst>
        <pc:spChg chg="mod">
          <ac:chgData name="Oliver Smith" userId="4afe752aab23bba7" providerId="Windows Live" clId="Web-{D939E86C-DA3E-4CCC-BD08-067607D23B09}" dt="2018-01-09T10:10:54.452" v="0"/>
          <ac:spMkLst>
            <pc:docMk/>
            <pc:sldMk cId="3120757940" sldId="257"/>
            <ac:spMk id="3" creationId="{00000000-0000-0000-0000-000000000000}"/>
          </ac:spMkLst>
        </pc:spChg>
      </pc:sldChg>
    </pc:docChg>
  </pc:docChgLst>
  <pc:docChgLst>
    <pc:chgData name="Scott Davies" userId="04a9f1e20fd50e2d" providerId="Windows Live" clId="Web-{2C5CE98B-A900-4F4E-A464-DA2C27ACF572}"/>
    <pc:docChg chg="modSld">
      <pc:chgData name="Scott Davies" userId="04a9f1e20fd50e2d" providerId="Windows Live" clId="Web-{2C5CE98B-A900-4F4E-A464-DA2C27ACF572}" dt="2018-01-09T10:08:02.073" v="51"/>
      <pc:docMkLst>
        <pc:docMk/>
      </pc:docMkLst>
    </pc:docChg>
  </pc:docChgLst>
  <pc:docChgLst>
    <pc:chgData name="Josh Lapham" userId="4c2d9e97d91862e8" providerId="Windows Live" clId="Web-{34B2812A-772A-4F4F-8B4D-056668B94791}"/>
    <pc:docChg chg="modSld">
      <pc:chgData name="Josh Lapham" userId="4c2d9e97d91862e8" providerId="Windows Live" clId="Web-{34B2812A-772A-4F4F-8B4D-056668B94791}" dt="2018-01-23T01:00:24.194" v="11"/>
      <pc:docMkLst>
        <pc:docMk/>
      </pc:docMkLst>
      <pc:sldChg chg="modSp">
        <pc:chgData name="Josh Lapham" userId="4c2d9e97d91862e8" providerId="Windows Live" clId="Web-{34B2812A-772A-4F4F-8B4D-056668B94791}" dt="2018-01-23T01:00:24.194" v="10"/>
        <pc:sldMkLst>
          <pc:docMk/>
          <pc:sldMk cId="1241680823" sldId="266"/>
        </pc:sldMkLst>
        <pc:spChg chg="mod">
          <ac:chgData name="Josh Lapham" userId="4c2d9e97d91862e8" providerId="Windows Live" clId="Web-{34B2812A-772A-4F4F-8B4D-056668B94791}" dt="2018-01-23T01:00:24.194" v="10"/>
          <ac:spMkLst>
            <pc:docMk/>
            <pc:sldMk cId="1241680823" sldId="266"/>
            <ac:spMk id="3" creationId="{00000000-0000-0000-0000-000000000000}"/>
          </ac:spMkLst>
        </pc:spChg>
      </pc:sldChg>
    </pc:docChg>
  </pc:docChgLst>
  <pc:docChgLst>
    <pc:chgData name="Oliver Smith" userId="4afe752aab23bba7" providerId="Windows Live" clId="Web-{1FD8FE23-833B-4CF7-BCBF-5D192CD185B4}"/>
    <pc:docChg chg="modSld">
      <pc:chgData name="Oliver Smith" userId="4afe752aab23bba7" providerId="Windows Live" clId="Web-{1FD8FE23-833B-4CF7-BCBF-5D192CD185B4}" dt="2018-01-16T17:03:55.877" v="17"/>
      <pc:docMkLst>
        <pc:docMk/>
      </pc:docMkLst>
      <pc:sldChg chg="modSp">
        <pc:chgData name="Oliver Smith" userId="4afe752aab23bba7" providerId="Windows Live" clId="Web-{1FD8FE23-833B-4CF7-BCBF-5D192CD185B4}" dt="2018-01-16T17:03:30.955" v="5"/>
        <pc:sldMkLst>
          <pc:docMk/>
          <pc:sldMk cId="3120757940" sldId="257"/>
        </pc:sldMkLst>
        <pc:picChg chg="mod">
          <ac:chgData name="Oliver Smith" userId="4afe752aab23bba7" providerId="Windows Live" clId="Web-{1FD8FE23-833B-4CF7-BCBF-5D192CD185B4}" dt="2018-01-16T17:03:30.955" v="5"/>
          <ac:picMkLst>
            <pc:docMk/>
            <pc:sldMk cId="3120757940" sldId="257"/>
            <ac:picMk id="7" creationId="{00000000-0000-0000-0000-000000000000}"/>
          </ac:picMkLst>
        </pc:picChg>
      </pc:sldChg>
      <pc:sldChg chg="modSp">
        <pc:chgData name="Oliver Smith" userId="4afe752aab23bba7" providerId="Windows Live" clId="Web-{1FD8FE23-833B-4CF7-BCBF-5D192CD185B4}" dt="2018-01-16T17:03:50.127" v="14"/>
        <pc:sldMkLst>
          <pc:docMk/>
          <pc:sldMk cId="3858929194" sldId="260"/>
        </pc:sldMkLst>
        <pc:picChg chg="mod">
          <ac:chgData name="Oliver Smith" userId="4afe752aab23bba7" providerId="Windows Live" clId="Web-{1FD8FE23-833B-4CF7-BCBF-5D192CD185B4}" dt="2018-01-16T17:03:50.127" v="14"/>
          <ac:picMkLst>
            <pc:docMk/>
            <pc:sldMk cId="3858929194" sldId="260"/>
            <ac:picMk id="8" creationId="{00000000-0000-0000-0000-000000000000}"/>
          </ac:picMkLst>
        </pc:picChg>
      </pc:sldChg>
      <pc:sldChg chg="modSp">
        <pc:chgData name="Oliver Smith" userId="4afe752aab23bba7" providerId="Windows Live" clId="Web-{1FD8FE23-833B-4CF7-BCBF-5D192CD185B4}" dt="2018-01-16T17:03:52.689" v="15"/>
        <pc:sldMkLst>
          <pc:docMk/>
          <pc:sldMk cId="3535438270" sldId="261"/>
        </pc:sldMkLst>
        <pc:picChg chg="mod">
          <ac:chgData name="Oliver Smith" userId="4afe752aab23bba7" providerId="Windows Live" clId="Web-{1FD8FE23-833B-4CF7-BCBF-5D192CD185B4}" dt="2018-01-16T17:03:52.689" v="15"/>
          <ac:picMkLst>
            <pc:docMk/>
            <pc:sldMk cId="3535438270" sldId="261"/>
            <ac:picMk id="8" creationId="{00000000-0000-0000-0000-000000000000}"/>
          </ac:picMkLst>
        </pc:picChg>
      </pc:sldChg>
      <pc:sldChg chg="modSp">
        <pc:chgData name="Oliver Smith" userId="4afe752aab23bba7" providerId="Windows Live" clId="Web-{1FD8FE23-833B-4CF7-BCBF-5D192CD185B4}" dt="2018-01-16T17:03:54.268" v="16"/>
        <pc:sldMkLst>
          <pc:docMk/>
          <pc:sldMk cId="4166695929" sldId="262"/>
        </pc:sldMkLst>
        <pc:picChg chg="mod">
          <ac:chgData name="Oliver Smith" userId="4afe752aab23bba7" providerId="Windows Live" clId="Web-{1FD8FE23-833B-4CF7-BCBF-5D192CD185B4}" dt="2018-01-16T17:03:54.268" v="16"/>
          <ac:picMkLst>
            <pc:docMk/>
            <pc:sldMk cId="4166695929" sldId="262"/>
            <ac:picMk id="8" creationId="{00000000-0000-0000-0000-000000000000}"/>
          </ac:picMkLst>
        </pc:picChg>
      </pc:sldChg>
      <pc:sldChg chg="modSp">
        <pc:chgData name="Oliver Smith" userId="4afe752aab23bba7" providerId="Windows Live" clId="Web-{1FD8FE23-833B-4CF7-BCBF-5D192CD185B4}" dt="2018-01-16T17:03:27.892" v="4"/>
        <pc:sldMkLst>
          <pc:docMk/>
          <pc:sldMk cId="3151842771" sldId="263"/>
        </pc:sldMkLst>
        <pc:picChg chg="mod">
          <ac:chgData name="Oliver Smith" userId="4afe752aab23bba7" providerId="Windows Live" clId="Web-{1FD8FE23-833B-4CF7-BCBF-5D192CD185B4}" dt="2018-01-16T17:03:27.892" v="4"/>
          <ac:picMkLst>
            <pc:docMk/>
            <pc:sldMk cId="3151842771" sldId="263"/>
            <ac:picMk id="8" creationId="{00000000-0000-0000-0000-000000000000}"/>
          </ac:picMkLst>
        </pc:picChg>
      </pc:sldChg>
      <pc:sldChg chg="modSp">
        <pc:chgData name="Oliver Smith" userId="4afe752aab23bba7" providerId="Windows Live" clId="Web-{1FD8FE23-833B-4CF7-BCBF-5D192CD185B4}" dt="2018-01-16T17:03:44.799" v="11"/>
        <pc:sldMkLst>
          <pc:docMk/>
          <pc:sldMk cId="4179431863" sldId="264"/>
        </pc:sldMkLst>
        <pc:picChg chg="mod">
          <ac:chgData name="Oliver Smith" userId="4afe752aab23bba7" providerId="Windows Live" clId="Web-{1FD8FE23-833B-4CF7-BCBF-5D192CD185B4}" dt="2018-01-16T17:03:44.799" v="11"/>
          <ac:picMkLst>
            <pc:docMk/>
            <pc:sldMk cId="4179431863" sldId="264"/>
            <ac:picMk id="11" creationId="{00000000-0000-0000-0000-000000000000}"/>
          </ac:picMkLst>
        </pc:picChg>
      </pc:sldChg>
      <pc:sldChg chg="modSp">
        <pc:chgData name="Oliver Smith" userId="4afe752aab23bba7" providerId="Windows Live" clId="Web-{1FD8FE23-833B-4CF7-BCBF-5D192CD185B4}" dt="2018-01-16T17:03:46.549" v="12"/>
        <pc:sldMkLst>
          <pc:docMk/>
          <pc:sldMk cId="1209190765" sldId="265"/>
        </pc:sldMkLst>
        <pc:picChg chg="mod">
          <ac:chgData name="Oliver Smith" userId="4afe752aab23bba7" providerId="Windows Live" clId="Web-{1FD8FE23-833B-4CF7-BCBF-5D192CD185B4}" dt="2018-01-16T17:03:46.549" v="12"/>
          <ac:picMkLst>
            <pc:docMk/>
            <pc:sldMk cId="1209190765" sldId="265"/>
            <ac:picMk id="8" creationId="{00000000-0000-0000-0000-000000000000}"/>
          </ac:picMkLst>
        </pc:picChg>
      </pc:sldChg>
      <pc:sldChg chg="modSp">
        <pc:chgData name="Oliver Smith" userId="4afe752aab23bba7" providerId="Windows Live" clId="Web-{1FD8FE23-833B-4CF7-BCBF-5D192CD185B4}" dt="2018-01-16T17:03:48.753" v="13"/>
        <pc:sldMkLst>
          <pc:docMk/>
          <pc:sldMk cId="1241680823" sldId="266"/>
        </pc:sldMkLst>
        <pc:picChg chg="mod">
          <ac:chgData name="Oliver Smith" userId="4afe752aab23bba7" providerId="Windows Live" clId="Web-{1FD8FE23-833B-4CF7-BCBF-5D192CD185B4}" dt="2018-01-16T17:03:48.753" v="13"/>
          <ac:picMkLst>
            <pc:docMk/>
            <pc:sldMk cId="1241680823" sldId="266"/>
            <ac:picMk id="5" creationId="{00000000-0000-0000-0000-000000000000}"/>
          </ac:picMkLst>
        </pc:picChg>
      </pc:sldChg>
      <pc:sldChg chg="modSp">
        <pc:chgData name="Oliver Smith" userId="4afe752aab23bba7" providerId="Windows Live" clId="Web-{1FD8FE23-833B-4CF7-BCBF-5D192CD185B4}" dt="2018-01-16T17:03:10.063" v="2"/>
        <pc:sldMkLst>
          <pc:docMk/>
          <pc:sldMk cId="3755565450" sldId="268"/>
        </pc:sldMkLst>
        <pc:spChg chg="mod">
          <ac:chgData name="Oliver Smith" userId="4afe752aab23bba7" providerId="Windows Live" clId="Web-{1FD8FE23-833B-4CF7-BCBF-5D192CD185B4}" dt="2018-01-16T17:03:10.063" v="2"/>
          <ac:spMkLst>
            <pc:docMk/>
            <pc:sldMk cId="3755565450" sldId="268"/>
            <ac:spMk id="3" creationId="{9C65A2E0-1DA7-4779-A591-7838F37E79E3}"/>
          </ac:spMkLst>
        </pc:spChg>
      </pc:sldChg>
      <pc:sldChg chg="modSp">
        <pc:chgData name="Oliver Smith" userId="4afe752aab23bba7" providerId="Windows Live" clId="Web-{1FD8FE23-833B-4CF7-BCBF-5D192CD185B4}" dt="2018-01-16T17:03:32.595" v="6"/>
        <pc:sldMkLst>
          <pc:docMk/>
          <pc:sldMk cId="3326671918" sldId="269"/>
        </pc:sldMkLst>
        <pc:picChg chg="mod">
          <ac:chgData name="Oliver Smith" userId="4afe752aab23bba7" providerId="Windows Live" clId="Web-{1FD8FE23-833B-4CF7-BCBF-5D192CD185B4}" dt="2018-01-16T17:03:32.595" v="6"/>
          <ac:picMkLst>
            <pc:docMk/>
            <pc:sldMk cId="3326671918" sldId="269"/>
            <ac:picMk id="7" creationId="{00000000-0000-0000-0000-000000000000}"/>
          </ac:picMkLst>
        </pc:picChg>
      </pc:sldChg>
      <pc:sldChg chg="modSp">
        <pc:chgData name="Oliver Smith" userId="4afe752aab23bba7" providerId="Windows Live" clId="Web-{1FD8FE23-833B-4CF7-BCBF-5D192CD185B4}" dt="2018-01-16T17:03:34.330" v="7"/>
        <pc:sldMkLst>
          <pc:docMk/>
          <pc:sldMk cId="3455022212" sldId="270"/>
        </pc:sldMkLst>
        <pc:picChg chg="mod">
          <ac:chgData name="Oliver Smith" userId="4afe752aab23bba7" providerId="Windows Live" clId="Web-{1FD8FE23-833B-4CF7-BCBF-5D192CD185B4}" dt="2018-01-16T17:03:34.330" v="7"/>
          <ac:picMkLst>
            <pc:docMk/>
            <pc:sldMk cId="3455022212" sldId="270"/>
            <ac:picMk id="10" creationId="{00000000-0000-0000-0000-000000000000}"/>
          </ac:picMkLst>
        </pc:picChg>
      </pc:sldChg>
      <pc:sldChg chg="modSp">
        <pc:chgData name="Oliver Smith" userId="4afe752aab23bba7" providerId="Windows Live" clId="Web-{1FD8FE23-833B-4CF7-BCBF-5D192CD185B4}" dt="2018-01-16T17:03:36.689" v="8"/>
        <pc:sldMkLst>
          <pc:docMk/>
          <pc:sldMk cId="168311905" sldId="271"/>
        </pc:sldMkLst>
        <pc:picChg chg="mod">
          <ac:chgData name="Oliver Smith" userId="4afe752aab23bba7" providerId="Windows Live" clId="Web-{1FD8FE23-833B-4CF7-BCBF-5D192CD185B4}" dt="2018-01-16T17:03:36.689" v="8"/>
          <ac:picMkLst>
            <pc:docMk/>
            <pc:sldMk cId="168311905" sldId="271"/>
            <ac:picMk id="7" creationId="{00000000-0000-0000-0000-000000000000}"/>
          </ac:picMkLst>
        </pc:picChg>
      </pc:sldChg>
      <pc:sldChg chg="modSp">
        <pc:chgData name="Oliver Smith" userId="4afe752aab23bba7" providerId="Windows Live" clId="Web-{1FD8FE23-833B-4CF7-BCBF-5D192CD185B4}" dt="2018-01-16T17:03:40.783" v="9"/>
        <pc:sldMkLst>
          <pc:docMk/>
          <pc:sldMk cId="2719450333" sldId="272"/>
        </pc:sldMkLst>
        <pc:picChg chg="mod">
          <ac:chgData name="Oliver Smith" userId="4afe752aab23bba7" providerId="Windows Live" clId="Web-{1FD8FE23-833B-4CF7-BCBF-5D192CD185B4}" dt="2018-01-16T17:03:40.783" v="9"/>
          <ac:picMkLst>
            <pc:docMk/>
            <pc:sldMk cId="2719450333" sldId="272"/>
            <ac:picMk id="7" creationId="{00000000-0000-0000-0000-000000000000}"/>
          </ac:picMkLst>
        </pc:picChg>
      </pc:sldChg>
      <pc:sldChg chg="modSp">
        <pc:chgData name="Oliver Smith" userId="4afe752aab23bba7" providerId="Windows Live" clId="Web-{1FD8FE23-833B-4CF7-BCBF-5D192CD185B4}" dt="2018-01-16T17:03:42.455" v="10"/>
        <pc:sldMkLst>
          <pc:docMk/>
          <pc:sldMk cId="680468685" sldId="273"/>
        </pc:sldMkLst>
        <pc:picChg chg="mod">
          <ac:chgData name="Oliver Smith" userId="4afe752aab23bba7" providerId="Windows Live" clId="Web-{1FD8FE23-833B-4CF7-BCBF-5D192CD185B4}" dt="2018-01-16T17:03:42.455" v="10"/>
          <ac:picMkLst>
            <pc:docMk/>
            <pc:sldMk cId="680468685" sldId="273"/>
            <ac:picMk id="9" creationId="{00000000-0000-0000-0000-000000000000}"/>
          </ac:picMkLst>
        </pc:picChg>
      </pc:sldChg>
      <pc:sldChg chg="modSp">
        <pc:chgData name="Oliver Smith" userId="4afe752aab23bba7" providerId="Windows Live" clId="Web-{1FD8FE23-833B-4CF7-BCBF-5D192CD185B4}" dt="2018-01-16T17:03:55.877" v="17"/>
        <pc:sldMkLst>
          <pc:docMk/>
          <pc:sldMk cId="3892807725" sldId="274"/>
        </pc:sldMkLst>
        <pc:picChg chg="mod">
          <ac:chgData name="Oliver Smith" userId="4afe752aab23bba7" providerId="Windows Live" clId="Web-{1FD8FE23-833B-4CF7-BCBF-5D192CD185B4}" dt="2018-01-16T17:03:55.877" v="17"/>
          <ac:picMkLst>
            <pc:docMk/>
            <pc:sldMk cId="3892807725" sldId="274"/>
            <ac:picMk id="4" creationId="{00000000-0000-0000-0000-000000000000}"/>
          </ac:picMkLst>
        </pc:picChg>
      </pc:sldChg>
    </pc:docChg>
  </pc:docChgLst>
  <pc:docChgLst>
    <pc:chgData name="Josh Lapham" userId="4c2d9e97d91862e8" providerId="Windows Live" clId="Web-{40AED09F-CF67-4D50-87C9-6F185E35A1CE}"/>
    <pc:docChg chg="addSld delSld modSld">
      <pc:chgData name="Josh Lapham" userId="4c2d9e97d91862e8" providerId="Windows Live" clId="Web-{40AED09F-CF67-4D50-87C9-6F185E35A1CE}" dt="2018-01-23T14:23:55.644" v="1271"/>
      <pc:docMkLst>
        <pc:docMk/>
      </pc:docMkLst>
      <pc:sldChg chg="modSp modNotes">
        <pc:chgData name="Josh Lapham" userId="4c2d9e97d91862e8" providerId="Windows Live" clId="Web-{40AED09F-CF67-4D50-87C9-6F185E35A1CE}" dt="2018-01-23T14:22:22.766" v="1249"/>
        <pc:sldMkLst>
          <pc:docMk/>
          <pc:sldMk cId="3858929194" sldId="260"/>
        </pc:sldMkLst>
        <pc:spChg chg="mod">
          <ac:chgData name="Josh Lapham" userId="4c2d9e97d91862e8" providerId="Windows Live" clId="Web-{40AED09F-CF67-4D50-87C9-6F185E35A1CE}" dt="2018-01-23T14:21:56" v="1233"/>
          <ac:spMkLst>
            <pc:docMk/>
            <pc:sldMk cId="3858929194" sldId="260"/>
            <ac:spMk id="3" creationId="{00000000-0000-0000-0000-000000000000}"/>
          </ac:spMkLst>
        </pc:spChg>
      </pc:sldChg>
      <pc:sldChg chg="modNotes">
        <pc:chgData name="Josh Lapham" userId="4c2d9e97d91862e8" providerId="Windows Live" clId="Web-{40AED09F-CF67-4D50-87C9-6F185E35A1CE}" dt="2018-01-23T14:22:35.813" v="1259"/>
        <pc:sldMkLst>
          <pc:docMk/>
          <pc:sldMk cId="3535438270" sldId="261"/>
        </pc:sldMkLst>
      </pc:sldChg>
      <pc:sldChg chg="modNotes">
        <pc:chgData name="Josh Lapham" userId="4c2d9e97d91862e8" providerId="Windows Live" clId="Web-{40AED09F-CF67-4D50-87C9-6F185E35A1CE}" dt="2018-01-23T14:23:15.626" v="1267"/>
        <pc:sldMkLst>
          <pc:docMk/>
          <pc:sldMk cId="4166695929" sldId="262"/>
        </pc:sldMkLst>
      </pc:sldChg>
      <pc:sldChg chg="modSp modNotes">
        <pc:chgData name="Josh Lapham" userId="4c2d9e97d91862e8" providerId="Windows Live" clId="Web-{40AED09F-CF67-4D50-87C9-6F185E35A1CE}" dt="2018-01-23T14:23:43.330" v="1269"/>
        <pc:sldMkLst>
          <pc:docMk/>
          <pc:sldMk cId="4179431863" sldId="264"/>
        </pc:sldMkLst>
        <pc:spChg chg="mod">
          <ac:chgData name="Josh Lapham" userId="4c2d9e97d91862e8" providerId="Windows Live" clId="Web-{40AED09F-CF67-4D50-87C9-6F185E35A1CE}" dt="2018-01-23T13:54:38.813" v="564"/>
          <ac:spMkLst>
            <pc:docMk/>
            <pc:sldMk cId="4179431863" sldId="264"/>
            <ac:spMk id="3" creationId="{00000000-0000-0000-0000-000000000000}"/>
          </ac:spMkLst>
        </pc:spChg>
      </pc:sldChg>
      <pc:sldChg chg="delSp modSp modNotes">
        <pc:chgData name="Josh Lapham" userId="4c2d9e97d91862e8" providerId="Windows Live" clId="Web-{40AED09F-CF67-4D50-87C9-6F185E35A1CE}" dt="2018-01-23T14:23:55.644" v="1271"/>
        <pc:sldMkLst>
          <pc:docMk/>
          <pc:sldMk cId="1209190765" sldId="265"/>
        </pc:sldMkLst>
        <pc:spChg chg="mod">
          <ac:chgData name="Josh Lapham" userId="4c2d9e97d91862e8" providerId="Windows Live" clId="Web-{40AED09F-CF67-4D50-87C9-6F185E35A1CE}" dt="2018-01-23T14:19:03.701" v="1057"/>
          <ac:spMkLst>
            <pc:docMk/>
            <pc:sldMk cId="1209190765" sldId="265"/>
            <ac:spMk id="3" creationId="{00000000-0000-0000-0000-000000000000}"/>
          </ac:spMkLst>
        </pc:spChg>
        <pc:picChg chg="del mod">
          <ac:chgData name="Josh Lapham" userId="4c2d9e97d91862e8" providerId="Windows Live" clId="Web-{40AED09F-CF67-4D50-87C9-6F185E35A1CE}" dt="2018-01-23T14:02:13.910" v="576"/>
          <ac:picMkLst>
            <pc:docMk/>
            <pc:sldMk cId="1209190765" sldId="265"/>
            <ac:picMk id="4" creationId="{C861C8CE-A5E0-425F-8C15-6BE4B8427697}"/>
          </ac:picMkLst>
        </pc:picChg>
      </pc:sldChg>
      <pc:sldChg chg="del">
        <pc:chgData name="Josh Lapham" userId="4c2d9e97d91862e8" providerId="Windows Live" clId="Web-{40AED09F-CF67-4D50-87C9-6F185E35A1CE}" dt="2018-01-23T13:32:54.374" v="0"/>
        <pc:sldMkLst>
          <pc:docMk/>
          <pc:sldMk cId="1241680823" sldId="266"/>
        </pc:sldMkLst>
      </pc:sldChg>
      <pc:sldChg chg="modSp">
        <pc:chgData name="Josh Lapham" userId="4c2d9e97d91862e8" providerId="Windows Live" clId="Web-{40AED09F-CF67-4D50-87C9-6F185E35A1CE}" dt="2018-01-23T14:21:48.796" v="1227"/>
        <pc:sldMkLst>
          <pc:docMk/>
          <pc:sldMk cId="3236759261" sldId="275"/>
        </pc:sldMkLst>
        <pc:spChg chg="mod">
          <ac:chgData name="Josh Lapham" userId="4c2d9e97d91862e8" providerId="Windows Live" clId="Web-{40AED09F-CF67-4D50-87C9-6F185E35A1CE}" dt="2018-01-23T14:21:48.796" v="1227"/>
          <ac:spMkLst>
            <pc:docMk/>
            <pc:sldMk cId="3236759261" sldId="275"/>
            <ac:spMk id="3" creationId="{00000000-0000-0000-0000-000000000000}"/>
          </ac:spMkLst>
        </pc:spChg>
      </pc:sldChg>
      <pc:sldChg chg="modSp add replId">
        <pc:chgData name="Josh Lapham" userId="4c2d9e97d91862e8" providerId="Windows Live" clId="Web-{40AED09F-CF67-4D50-87C9-6F185E35A1CE}" dt="2018-01-23T14:20:56.343" v="1177"/>
        <pc:sldMkLst>
          <pc:docMk/>
          <pc:sldMk cId="502821375" sldId="276"/>
        </pc:sldMkLst>
        <pc:spChg chg="mod">
          <ac:chgData name="Josh Lapham" userId="4c2d9e97d91862e8" providerId="Windows Live" clId="Web-{40AED09F-CF67-4D50-87C9-6F185E35A1CE}" dt="2018-01-23T14:20:56.343" v="1177"/>
          <ac:spMkLst>
            <pc:docMk/>
            <pc:sldMk cId="502821375" sldId="276"/>
            <ac:spMk id="3" creationId="{00000000-0000-0000-0000-000000000000}"/>
          </ac:spMkLst>
        </pc:spChg>
      </pc:sldChg>
    </pc:docChg>
  </pc:docChgLst>
  <pc:docChgLst>
    <pc:chgData name="Josh Lapham" userId="4c2d9e97d91862e8" providerId="Windows Live" clId="Web-{B1246DC6-3A0F-4B08-B510-498235EC0D70}"/>
    <pc:docChg chg="modSld">
      <pc:chgData name="Josh Lapham" userId="4c2d9e97d91862e8" providerId="Windows Live" clId="Web-{B1246DC6-3A0F-4B08-B510-498235EC0D70}" dt="2018-01-23T00:35:10.438" v="61"/>
      <pc:docMkLst>
        <pc:docMk/>
      </pc:docMkLst>
      <pc:sldChg chg="modSp">
        <pc:chgData name="Josh Lapham" userId="4c2d9e97d91862e8" providerId="Windows Live" clId="Web-{B1246DC6-3A0F-4B08-B510-498235EC0D70}" dt="2018-01-23T00:35:10.438" v="60"/>
        <pc:sldMkLst>
          <pc:docMk/>
          <pc:sldMk cId="1209190765" sldId="265"/>
        </pc:sldMkLst>
        <pc:spChg chg="mod">
          <ac:chgData name="Josh Lapham" userId="4c2d9e97d91862e8" providerId="Windows Live" clId="Web-{B1246DC6-3A0F-4B08-B510-498235EC0D70}" dt="2018-01-23T00:35:10.438" v="60"/>
          <ac:spMkLst>
            <pc:docMk/>
            <pc:sldMk cId="1209190765" sldId="265"/>
            <ac:spMk id="3" creationId="{00000000-0000-0000-0000-000000000000}"/>
          </ac:spMkLst>
        </pc:spChg>
        <pc:picChg chg="mod">
          <ac:chgData name="Josh Lapham" userId="4c2d9e97d91862e8" providerId="Windows Live" clId="Web-{B1246DC6-3A0F-4B08-B510-498235EC0D70}" dt="2018-01-23T00:16:27.410" v="33"/>
          <ac:picMkLst>
            <pc:docMk/>
            <pc:sldMk cId="1209190765" sldId="265"/>
            <ac:picMk id="4" creationId="{C861C8CE-A5E0-425F-8C15-6BE4B8427697}"/>
          </ac:picMkLst>
        </pc:picChg>
      </pc:sldChg>
    </pc:docChg>
  </pc:docChgLst>
  <pc:docChgLst>
    <pc:chgData name="Josh Lapham" userId="4c2d9e97d91862e8" providerId="Windows Live" clId="Web-{DE2754B3-DC2F-4AC4-AFA1-CEDB21449291}"/>
    <pc:docChg chg="modSld">
      <pc:chgData name="Josh Lapham" userId="4c2d9e97d91862e8" providerId="Windows Live" clId="Web-{DE2754B3-DC2F-4AC4-AFA1-CEDB21449291}" dt="2018-01-22T18:00:46.693" v="125"/>
      <pc:docMkLst>
        <pc:docMk/>
      </pc:docMkLst>
      <pc:sldChg chg="modSp">
        <pc:chgData name="Josh Lapham" userId="4c2d9e97d91862e8" providerId="Windows Live" clId="Web-{DE2754B3-DC2F-4AC4-AFA1-CEDB21449291}" dt="2018-01-22T17:45:28.105" v="41"/>
        <pc:sldMkLst>
          <pc:docMk/>
          <pc:sldMk cId="4179431863" sldId="264"/>
        </pc:sldMkLst>
        <pc:spChg chg="mod">
          <ac:chgData name="Josh Lapham" userId="4c2d9e97d91862e8" providerId="Windows Live" clId="Web-{DE2754B3-DC2F-4AC4-AFA1-CEDB21449291}" dt="2018-01-22T17:45:28.105" v="41"/>
          <ac:spMkLst>
            <pc:docMk/>
            <pc:sldMk cId="4179431863" sldId="264"/>
            <ac:spMk id="3" creationId="{00000000-0000-0000-0000-000000000000}"/>
          </ac:spMkLst>
        </pc:spChg>
      </pc:sldChg>
      <pc:sldChg chg="addSp modSp">
        <pc:chgData name="Josh Lapham" userId="4c2d9e97d91862e8" providerId="Windows Live" clId="Web-{DE2754B3-DC2F-4AC4-AFA1-CEDB21449291}" dt="2018-01-22T18:00:46.693" v="124"/>
        <pc:sldMkLst>
          <pc:docMk/>
          <pc:sldMk cId="1209190765" sldId="265"/>
        </pc:sldMkLst>
        <pc:spChg chg="mod">
          <ac:chgData name="Josh Lapham" userId="4c2d9e97d91862e8" providerId="Windows Live" clId="Web-{DE2754B3-DC2F-4AC4-AFA1-CEDB21449291}" dt="2018-01-22T18:00:46.693" v="124"/>
          <ac:spMkLst>
            <pc:docMk/>
            <pc:sldMk cId="1209190765" sldId="265"/>
            <ac:spMk id="3" creationId="{00000000-0000-0000-0000-000000000000}"/>
          </ac:spMkLst>
        </pc:spChg>
        <pc:picChg chg="add mod">
          <ac:chgData name="Josh Lapham" userId="4c2d9e97d91862e8" providerId="Windows Live" clId="Web-{DE2754B3-DC2F-4AC4-AFA1-CEDB21449291}" dt="2018-01-22T17:56:45.105" v="63"/>
          <ac:picMkLst>
            <pc:docMk/>
            <pc:sldMk cId="1209190765" sldId="265"/>
            <ac:picMk id="4" creationId="{C861C8CE-A5E0-425F-8C15-6BE4B8427697}"/>
          </ac:picMkLst>
        </pc:picChg>
      </pc:sldChg>
    </pc:docChg>
  </pc:docChgLst>
  <pc:docChgLst>
    <pc:chgData name="Scott Davies" userId="04a9f1e20fd50e2d" providerId="LiveId" clId="{4607E996-44DD-4BE2-B0FB-1A05F92CDA08}"/>
    <pc:docChg chg="undo custSel addSld modSld">
      <pc:chgData name="Scott Davies" userId="04a9f1e20fd50e2d" providerId="LiveId" clId="{4607E996-44DD-4BE2-B0FB-1A05F92CDA08}" dt="2018-01-22T12:56:11.222" v="558" actId="108"/>
      <pc:docMkLst>
        <pc:docMk/>
      </pc:docMkLst>
      <pc:sldChg chg="modSp modNotes">
        <pc:chgData name="Scott Davies" userId="04a9f1e20fd50e2d" providerId="LiveId" clId="{4607E996-44DD-4BE2-B0FB-1A05F92CDA08}" dt="2018-01-22T12:40:33.618" v="29" actId="108"/>
        <pc:sldMkLst>
          <pc:docMk/>
          <pc:sldMk cId="3858929194" sldId="260"/>
        </pc:sldMkLst>
        <pc:spChg chg="mod">
          <ac:chgData name="Scott Davies" userId="04a9f1e20fd50e2d" providerId="LiveId" clId="{4607E996-44DD-4BE2-B0FB-1A05F92CDA08}" dt="2018-01-22T12:40:33.618" v="29" actId="108"/>
          <ac:spMkLst>
            <pc:docMk/>
            <pc:sldMk cId="3858929194" sldId="260"/>
            <ac:spMk id="3" creationId="{00000000-0000-0000-0000-000000000000}"/>
          </ac:spMkLst>
        </pc:spChg>
      </pc:sldChg>
      <pc:sldChg chg="modNotesTx">
        <pc:chgData name="Scott Davies" userId="04a9f1e20fd50e2d" providerId="LiveId" clId="{4607E996-44DD-4BE2-B0FB-1A05F92CDA08}" dt="2018-01-22T12:49:37.266" v="314" actId="20577"/>
        <pc:sldMkLst>
          <pc:docMk/>
          <pc:sldMk cId="3535438270" sldId="261"/>
        </pc:sldMkLst>
      </pc:sldChg>
      <pc:sldChg chg="modNotesTx">
        <pc:chgData name="Scott Davies" userId="04a9f1e20fd50e2d" providerId="LiveId" clId="{4607E996-44DD-4BE2-B0FB-1A05F92CDA08}" dt="2018-01-22T12:53:32.996" v="452" actId="20577"/>
        <pc:sldMkLst>
          <pc:docMk/>
          <pc:sldMk cId="4166695929" sldId="262"/>
        </pc:sldMkLst>
      </pc:sldChg>
      <pc:sldChg chg="modSp">
        <pc:chgData name="Scott Davies" userId="04a9f1e20fd50e2d" providerId="LiveId" clId="{4607E996-44DD-4BE2-B0FB-1A05F92CDA08}" dt="2018-01-22T12:39:50.280" v="25" actId="108"/>
        <pc:sldMkLst>
          <pc:docMk/>
          <pc:sldMk cId="680468685" sldId="273"/>
        </pc:sldMkLst>
        <pc:graphicFrameChg chg="mod">
          <ac:chgData name="Scott Davies" userId="04a9f1e20fd50e2d" providerId="LiveId" clId="{4607E996-44DD-4BE2-B0FB-1A05F92CDA08}" dt="2018-01-22T12:39:50.280" v="25" actId="108"/>
          <ac:graphicFrameMkLst>
            <pc:docMk/>
            <pc:sldMk cId="680468685" sldId="273"/>
            <ac:graphicFrameMk id="5" creationId="{00000000-0000-0000-0000-000000000000}"/>
          </ac:graphicFrameMkLst>
        </pc:graphicFrameChg>
      </pc:sldChg>
      <pc:sldChg chg="modSp setBg">
        <pc:chgData name="Scott Davies" userId="04a9f1e20fd50e2d" providerId="LiveId" clId="{4607E996-44DD-4BE2-B0FB-1A05F92CDA08}" dt="2018-01-22T12:52:28.263" v="444" actId="108"/>
        <pc:sldMkLst>
          <pc:docMk/>
          <pc:sldMk cId="3892807725" sldId="274"/>
        </pc:sldMkLst>
        <pc:spChg chg="mod">
          <ac:chgData name="Scott Davies" userId="04a9f1e20fd50e2d" providerId="LiveId" clId="{4607E996-44DD-4BE2-B0FB-1A05F92CDA08}" dt="2018-01-22T12:39:50.280" v="25" actId="108"/>
          <ac:spMkLst>
            <pc:docMk/>
            <pc:sldMk cId="3892807725" sldId="274"/>
            <ac:spMk id="3" creationId="{00000000-0000-0000-0000-000000000000}"/>
          </ac:spMkLst>
        </pc:spChg>
      </pc:sldChg>
      <pc:sldChg chg="modSp add">
        <pc:chgData name="Scott Davies" userId="04a9f1e20fd50e2d" providerId="LiveId" clId="{4607E996-44DD-4BE2-B0FB-1A05F92CDA08}" dt="2018-01-22T12:56:11.222" v="558" actId="108"/>
        <pc:sldMkLst>
          <pc:docMk/>
          <pc:sldMk cId="3236759261" sldId="275"/>
        </pc:sldMkLst>
        <pc:spChg chg="mod">
          <ac:chgData name="Scott Davies" userId="04a9f1e20fd50e2d" providerId="LiveId" clId="{4607E996-44DD-4BE2-B0FB-1A05F92CDA08}" dt="2018-01-22T12:56:11.222" v="558" actId="108"/>
          <ac:spMkLst>
            <pc:docMk/>
            <pc:sldMk cId="3236759261" sldId="275"/>
            <ac:spMk id="3" creationId="{00000000-0000-0000-0000-000000000000}"/>
          </ac:spMkLst>
        </pc:spChg>
      </pc:sldChg>
    </pc:docChg>
  </pc:docChgLst>
  <pc:docChgLst>
    <pc:chgData name="Oliver Smith" userId="4afe752aab23bba7" providerId="Windows Live" clId="Web-{8B6308D8-01CA-4652-95E3-0B6393250FC2}"/>
    <pc:docChg chg="addSld delSld modSld sldOrd modSection">
      <pc:chgData name="Oliver Smith" userId="4afe752aab23bba7" providerId="Windows Live" clId="Web-{8B6308D8-01CA-4652-95E3-0B6393250FC2}" dt="2018-01-15T15:59:22.119" v="40"/>
      <pc:docMkLst>
        <pc:docMk/>
      </pc:docMkLst>
      <pc:sldChg chg="modSp new ord">
        <pc:chgData name="Oliver Smith" userId="4afe752aab23bba7" providerId="Windows Live" clId="Web-{8B6308D8-01CA-4652-95E3-0B6393250FC2}" dt="2018-01-15T15:59:21.697" v="38"/>
        <pc:sldMkLst>
          <pc:docMk/>
          <pc:sldMk cId="3755565450" sldId="268"/>
        </pc:sldMkLst>
        <pc:spChg chg="mod">
          <ac:chgData name="Oliver Smith" userId="4afe752aab23bba7" providerId="Windows Live" clId="Web-{8B6308D8-01CA-4652-95E3-0B6393250FC2}" dt="2018-01-15T15:59:11.762" v="33"/>
          <ac:spMkLst>
            <pc:docMk/>
            <pc:sldMk cId="3755565450" sldId="268"/>
            <ac:spMk id="2" creationId="{8F833303-9132-4D01-941F-77AB6CBB5620}"/>
          </ac:spMkLst>
        </pc:spChg>
        <pc:spChg chg="mod">
          <ac:chgData name="Oliver Smith" userId="4afe752aab23bba7" providerId="Windows Live" clId="Web-{8B6308D8-01CA-4652-95E3-0B6393250FC2}" dt="2018-01-15T15:59:21.697" v="38"/>
          <ac:spMkLst>
            <pc:docMk/>
            <pc:sldMk cId="3755565450" sldId="268"/>
            <ac:spMk id="3" creationId="{9C65A2E0-1DA7-4779-A591-7838F37E79E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67845102-A8C1-45BB-ADCA-6A2417DC4557}" type="datetimeFigureOut">
              <a:rPr lang="en-GB" smtClean="0"/>
              <a:t>23/01/2018</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738D9956-F6A4-4442-937B-428F41214934}" type="slidenum">
              <a:rPr lang="en-GB" smtClean="0"/>
              <a:t>‹#›</a:t>
            </a:fld>
            <a:endParaRPr lang="en-GB"/>
          </a:p>
        </p:txBody>
      </p:sp>
    </p:spTree>
    <p:extLst>
      <p:ext uri="{BB962C8B-B14F-4D97-AF65-F5344CB8AC3E}">
        <p14:creationId xmlns:p14="http://schemas.microsoft.com/office/powerpoint/2010/main" val="3524875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8D9956-F6A4-4442-937B-428F41214934}" type="slidenum">
              <a:rPr lang="en-GB" smtClean="0"/>
              <a:t>1</a:t>
            </a:fld>
            <a:endParaRPr lang="en-GB"/>
          </a:p>
        </p:txBody>
      </p:sp>
    </p:spTree>
    <p:extLst>
      <p:ext uri="{BB962C8B-B14F-4D97-AF65-F5344CB8AC3E}">
        <p14:creationId xmlns:p14="http://schemas.microsoft.com/office/powerpoint/2010/main" val="1639164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word “Cloud” typically refers to the Internet (1). It is defined by Cambridge dictionary as “the use of services and computer programs, which are on the Internet rather than ones that you buy and put on your computer”. </a:t>
            </a:r>
            <a:endParaRPr lang="en-GB" dirty="0"/>
          </a:p>
        </p:txBody>
      </p:sp>
      <p:sp>
        <p:nvSpPr>
          <p:cNvPr id="4" name="Slide Number Placeholder 3"/>
          <p:cNvSpPr>
            <a:spLocks noGrp="1"/>
          </p:cNvSpPr>
          <p:nvPr>
            <p:ph type="sldNum" sz="quarter" idx="10"/>
          </p:nvPr>
        </p:nvSpPr>
        <p:spPr/>
        <p:txBody>
          <a:bodyPr/>
          <a:lstStyle/>
          <a:p>
            <a:fld id="{738D9956-F6A4-4442-937B-428F41214934}" type="slidenum">
              <a:rPr lang="en-GB" smtClean="0"/>
              <a:t>3</a:t>
            </a:fld>
            <a:endParaRPr lang="en-GB"/>
          </a:p>
        </p:txBody>
      </p:sp>
    </p:spTree>
    <p:extLst>
      <p:ext uri="{BB962C8B-B14F-4D97-AF65-F5344CB8AC3E}">
        <p14:creationId xmlns:p14="http://schemas.microsoft.com/office/powerpoint/2010/main" val="2928218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Servers – e-Commerce websites</a:t>
            </a:r>
          </a:p>
          <a:p>
            <a:r>
              <a:rPr lang="en-GB" dirty="0" err="1"/>
              <a:t>Stoarge</a:t>
            </a:r>
            <a:r>
              <a:rPr lang="en-GB" dirty="0"/>
              <a:t> – OneDrive, </a:t>
            </a:r>
            <a:r>
              <a:rPr lang="en-GB" dirty="0" err="1"/>
              <a:t>GoogleDrive</a:t>
            </a:r>
            <a:r>
              <a:rPr lang="en-GB" dirty="0"/>
              <a:t>, iCloud</a:t>
            </a:r>
          </a:p>
          <a:p>
            <a:r>
              <a:rPr lang="en-GB" dirty="0"/>
              <a:t>Databases – Oracle's "Application Express" (access to the database via cloud)</a:t>
            </a:r>
          </a:p>
          <a:p>
            <a:r>
              <a:rPr lang="en-GB" dirty="0"/>
              <a:t>Software / Applications – Microsoft Office Cloud Packages</a:t>
            </a:r>
          </a:p>
        </p:txBody>
      </p:sp>
      <p:sp>
        <p:nvSpPr>
          <p:cNvPr id="4" name="Slide Number Placeholder 3"/>
          <p:cNvSpPr>
            <a:spLocks noGrp="1"/>
          </p:cNvSpPr>
          <p:nvPr>
            <p:ph type="sldNum" sz="quarter" idx="10"/>
          </p:nvPr>
        </p:nvSpPr>
        <p:spPr/>
        <p:txBody>
          <a:bodyPr/>
          <a:lstStyle/>
          <a:p>
            <a:fld id="{738D9956-F6A4-4442-937B-428F41214934}" type="slidenum">
              <a:rPr lang="en-GB" smtClean="0"/>
              <a:t>4</a:t>
            </a:fld>
            <a:endParaRPr lang="en-GB"/>
          </a:p>
        </p:txBody>
      </p:sp>
    </p:spTree>
    <p:extLst>
      <p:ext uri="{BB962C8B-B14F-4D97-AF65-F5344CB8AC3E}">
        <p14:creationId xmlns:p14="http://schemas.microsoft.com/office/powerpoint/2010/main" val="863232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kern="1200" dirty="0">
                <a:solidFill>
                  <a:schemeClr val="tx1"/>
                </a:solidFill>
                <a:effectLst/>
                <a:latin typeface="+mn-lt"/>
                <a:ea typeface="+mn-ea"/>
                <a:cs typeface="+mn-cs"/>
              </a:rPr>
              <a:t>Types of cloud computing</a:t>
            </a:r>
          </a:p>
          <a:p>
            <a:r>
              <a:rPr lang="en-GB" sz="1200" kern="1200" dirty="0">
                <a:solidFill>
                  <a:schemeClr val="tx1"/>
                </a:solidFill>
                <a:effectLst/>
                <a:latin typeface="+mn-lt"/>
                <a:ea typeface="+mn-ea"/>
                <a:cs typeface="+mn-cs"/>
              </a:rPr>
              <a:t>Most cloud computing services fall into three broad categories which are: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Infrastructure as a service (IaaS)</a:t>
            </a:r>
          </a:p>
          <a:p>
            <a:r>
              <a:rPr lang="en-GB" sz="1200" kern="1200" dirty="0">
                <a:solidFill>
                  <a:schemeClr val="tx1"/>
                </a:solidFill>
                <a:effectLst/>
                <a:latin typeface="+mn-lt"/>
                <a:ea typeface="+mn-ea"/>
                <a:cs typeface="+mn-cs"/>
              </a:rPr>
              <a:t>This is the most basic category of cloud computing. With this, you will need to rent IT infrastructure – servers and virtual machines, storage, networks, operating systems – from a cloud provider on a pay-as-you-go basis (3).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Platform as a service (PaaS)</a:t>
            </a:r>
          </a:p>
          <a:p>
            <a:r>
              <a:rPr lang="en-GB" sz="1200" kern="1200" dirty="0">
                <a:solidFill>
                  <a:schemeClr val="tx1"/>
                </a:solidFill>
                <a:effectLst/>
                <a:latin typeface="+mn-lt"/>
                <a:ea typeface="+mn-ea"/>
                <a:cs typeface="+mn-cs"/>
              </a:rPr>
              <a:t>This refers to cloud computing services that supply an on-demand environment for developing, testing, delivering and managing software applications. It is designed to make it easier for developers to quickly create web or mobile apps, without having to worry about setting up or managing the underlying infrastructure of servers, storage, network and databases needed for development (3).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Software as a service (SaaS) </a:t>
            </a:r>
          </a:p>
          <a:p>
            <a:r>
              <a:rPr lang="en-GB" sz="1200" kern="1200" dirty="0">
                <a:solidFill>
                  <a:schemeClr val="tx1"/>
                </a:solidFill>
                <a:effectLst/>
                <a:latin typeface="+mn-lt"/>
                <a:ea typeface="+mn-ea"/>
                <a:cs typeface="+mn-cs"/>
              </a:rPr>
              <a:t>This is a method for delivering software applications over the Internet, on demand and typically on a subscription basis. With this, cloud providers host and manage the software application and underlying infrastructure, and handle any maintenance, such as software upgrades and security patching. Users connect to the application over the Internet (3).</a:t>
            </a:r>
          </a:p>
          <a:p>
            <a:endParaRPr lang="en-GB" dirty="0"/>
          </a:p>
        </p:txBody>
      </p:sp>
      <p:sp>
        <p:nvSpPr>
          <p:cNvPr id="4" name="Slide Number Placeholder 3"/>
          <p:cNvSpPr>
            <a:spLocks noGrp="1"/>
          </p:cNvSpPr>
          <p:nvPr>
            <p:ph type="sldNum" sz="quarter" idx="10"/>
          </p:nvPr>
        </p:nvSpPr>
        <p:spPr/>
        <p:txBody>
          <a:bodyPr/>
          <a:lstStyle/>
          <a:p>
            <a:fld id="{738D9956-F6A4-4442-937B-428F41214934}" type="slidenum">
              <a:rPr lang="en-GB" smtClean="0"/>
              <a:t>5</a:t>
            </a:fld>
            <a:endParaRPr lang="en-GB"/>
          </a:p>
        </p:txBody>
      </p:sp>
    </p:spTree>
    <p:extLst>
      <p:ext uri="{BB962C8B-B14F-4D97-AF65-F5344CB8AC3E}">
        <p14:creationId xmlns:p14="http://schemas.microsoft.com/office/powerpoint/2010/main" val="10203538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kern="1200" dirty="0">
                <a:solidFill>
                  <a:schemeClr val="tx1"/>
                </a:solidFill>
                <a:effectLst/>
                <a:latin typeface="+mn-lt"/>
                <a:ea typeface="+mn-ea"/>
                <a:cs typeface="+mn-cs"/>
              </a:rPr>
              <a:t>Types of cloud deployments </a:t>
            </a:r>
          </a:p>
          <a:p>
            <a:r>
              <a:rPr lang="en-GB" sz="1200" kern="1200" dirty="0">
                <a:solidFill>
                  <a:schemeClr val="tx1"/>
                </a:solidFill>
                <a:effectLst/>
                <a:latin typeface="+mn-lt"/>
                <a:ea typeface="+mn-ea"/>
                <a:cs typeface="+mn-cs"/>
              </a:rPr>
              <a:t>There are three different ways to deploy cloud computing resources which are: public cloud, private cloud and hybrid cloud.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Public Cloud</a:t>
            </a:r>
          </a:p>
          <a:p>
            <a:r>
              <a:rPr lang="en-GB" sz="1200" kern="1200" dirty="0">
                <a:solidFill>
                  <a:schemeClr val="tx1"/>
                </a:solidFill>
                <a:effectLst/>
                <a:latin typeface="+mn-lt"/>
                <a:ea typeface="+mn-ea"/>
                <a:cs typeface="+mn-cs"/>
              </a:rPr>
              <a:t>These type clouds are owned and operated by a third-party cloud service provider, which delivers computing resources such as servers and storage over the Internet. Microsoft Azure is an example of a public cloud. You can access these services and manage your account using a web browser (3).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Private Cloud</a:t>
            </a:r>
          </a:p>
          <a:p>
            <a:r>
              <a:rPr lang="en-GB" sz="1200" kern="1200" dirty="0">
                <a:solidFill>
                  <a:schemeClr val="tx1"/>
                </a:solidFill>
                <a:effectLst/>
                <a:latin typeface="+mn-lt"/>
                <a:ea typeface="+mn-ea"/>
                <a:cs typeface="+mn-cs"/>
              </a:rPr>
              <a:t>Private clouds refers to cloud computing resources used exclusively by a single business or organisation. A private cloud can be physically located on the companies on-site data centre. Some companies also pay third –party service providers to host their private cloud. A private cloud is one in which the services and infrastructure are maintained on a private network (3).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Hybrid Cloud</a:t>
            </a:r>
          </a:p>
          <a:p>
            <a:r>
              <a:rPr lang="en-GB" sz="1200" kern="1200" dirty="0">
                <a:solidFill>
                  <a:schemeClr val="tx1"/>
                </a:solidFill>
                <a:effectLst/>
                <a:latin typeface="+mn-lt"/>
                <a:ea typeface="+mn-ea"/>
                <a:cs typeface="+mn-cs"/>
              </a:rPr>
              <a:t>These combine public and private clouds, bound together by technology that allows data and applications to be shared between them. By allowing data and applications to move between private and public clouds, hybrid clouds gives businesses greater flexibility and more deployment options (3). </a:t>
            </a:r>
            <a:endParaRPr lang="en-GB" dirty="0"/>
          </a:p>
        </p:txBody>
      </p:sp>
      <p:sp>
        <p:nvSpPr>
          <p:cNvPr id="4" name="Slide Number Placeholder 3"/>
          <p:cNvSpPr>
            <a:spLocks noGrp="1"/>
          </p:cNvSpPr>
          <p:nvPr>
            <p:ph type="sldNum" sz="quarter" idx="10"/>
          </p:nvPr>
        </p:nvSpPr>
        <p:spPr/>
        <p:txBody>
          <a:bodyPr/>
          <a:lstStyle/>
          <a:p>
            <a:fld id="{738D9956-F6A4-4442-937B-428F41214934}" type="slidenum">
              <a:rPr lang="en-GB" smtClean="0"/>
              <a:t>6</a:t>
            </a:fld>
            <a:endParaRPr lang="en-GB"/>
          </a:p>
        </p:txBody>
      </p:sp>
    </p:spTree>
    <p:extLst>
      <p:ext uri="{BB962C8B-B14F-4D97-AF65-F5344CB8AC3E}">
        <p14:creationId xmlns:p14="http://schemas.microsoft.com/office/powerpoint/2010/main" val="38108090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shown on slide</a:t>
            </a:r>
          </a:p>
        </p:txBody>
      </p:sp>
      <p:sp>
        <p:nvSpPr>
          <p:cNvPr id="4" name="Slide Number Placeholder 3"/>
          <p:cNvSpPr>
            <a:spLocks noGrp="1"/>
          </p:cNvSpPr>
          <p:nvPr>
            <p:ph type="sldNum" sz="quarter" idx="10"/>
          </p:nvPr>
        </p:nvSpPr>
        <p:spPr/>
        <p:txBody>
          <a:bodyPr/>
          <a:lstStyle/>
          <a:p>
            <a:fld id="{738D9956-F6A4-4442-937B-428F41214934}" type="slidenum">
              <a:rPr lang="en-GB" smtClean="0"/>
              <a:t>7</a:t>
            </a:fld>
            <a:endParaRPr lang="en-GB"/>
          </a:p>
        </p:txBody>
      </p:sp>
    </p:spTree>
    <p:extLst>
      <p:ext uri="{BB962C8B-B14F-4D97-AF65-F5344CB8AC3E}">
        <p14:creationId xmlns:p14="http://schemas.microsoft.com/office/powerpoint/2010/main" val="42945512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2"/>
            <a:r>
              <a:rPr lang="en-US" dirty="0"/>
              <a:t/>
            </a:r>
            <a:br>
              <a:rPr lang="en-US" dirty="0"/>
            </a:br>
            <a:endParaRPr lang="en-US" dirty="0"/>
          </a:p>
          <a:p>
            <a:pPr lvl="2"/>
            <a:r>
              <a:rPr lang="en-US" b="1" dirty="0">
                <a:solidFill>
                  <a:srgbClr val="FFFFFF"/>
                </a:solidFill>
              </a:rPr>
              <a:t> </a:t>
            </a:r>
            <a:endParaRPr lang="en-GB" dirty="0"/>
          </a:p>
          <a:p>
            <a:endParaRPr lang="en-US" dirty="0">
              <a:cs typeface="Calibri"/>
            </a:endParaRPr>
          </a:p>
        </p:txBody>
      </p:sp>
      <p:sp>
        <p:nvSpPr>
          <p:cNvPr id="4" name="Slide Number Placeholder 3"/>
          <p:cNvSpPr>
            <a:spLocks noGrp="1"/>
          </p:cNvSpPr>
          <p:nvPr>
            <p:ph type="sldNum" sz="quarter" idx="10"/>
          </p:nvPr>
        </p:nvSpPr>
        <p:spPr/>
        <p:txBody>
          <a:bodyPr/>
          <a:lstStyle/>
          <a:p>
            <a:fld id="{738D9956-F6A4-4442-937B-428F41214934}" type="slidenum">
              <a:rPr lang="en-GB" smtClean="0"/>
              <a:t>8</a:t>
            </a:fld>
            <a:endParaRPr lang="en-GB"/>
          </a:p>
        </p:txBody>
      </p:sp>
    </p:spTree>
    <p:extLst>
      <p:ext uri="{BB962C8B-B14F-4D97-AF65-F5344CB8AC3E}">
        <p14:creationId xmlns:p14="http://schemas.microsoft.com/office/powerpoint/2010/main" val="28068494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38D9956-F6A4-4442-937B-428F41214934}" type="slidenum">
              <a:rPr lang="en-GB" smtClean="0"/>
              <a:t>9</a:t>
            </a:fld>
            <a:endParaRPr lang="en-GB"/>
          </a:p>
        </p:txBody>
      </p:sp>
    </p:spTree>
    <p:extLst>
      <p:ext uri="{BB962C8B-B14F-4D97-AF65-F5344CB8AC3E}">
        <p14:creationId xmlns:p14="http://schemas.microsoft.com/office/powerpoint/2010/main" val="13187829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Online Backup Services – </a:t>
            </a:r>
            <a:r>
              <a:rPr lang="en-GB" dirty="0"/>
              <a:t>Traditionally, most people see Cloud Computing as a form of online backup. This means that if a person wants to back up a document to an offsite location for various reasons (i.e. theft/damage to the device or to access it at home) then they can use Cloud Computing to access the file from elsewhere</a:t>
            </a:r>
          </a:p>
          <a:p>
            <a:pPr marL="171450" indent="-171450">
              <a:buFont typeface="Arial" panose="020B0604020202020204" pitchFamily="34" charset="0"/>
              <a:buChar char="•"/>
            </a:pPr>
            <a:r>
              <a:rPr lang="en-GB" b="1" dirty="0"/>
              <a:t>Social Networking – </a:t>
            </a:r>
            <a:r>
              <a:rPr lang="en-GB" dirty="0"/>
              <a:t>This is a less obvious form of Cloud Computing, but it is also the most famous example. It is considered a Cloud Computing method because any information that a person shares over social media is shared with the people who run the site. It can also be considered a Cloud Computing method because businesses can use social media to promote themselves by creating pages for customers to view and interact with which can be used for viral marketing. [22]</a:t>
            </a:r>
            <a:endParaRPr lang="en-GB" b="1" dirty="0"/>
          </a:p>
          <a:p>
            <a:pPr marL="171450" indent="-171450">
              <a:buFont typeface="Arial" panose="020B0604020202020204" pitchFamily="34" charset="0"/>
              <a:buChar char="•"/>
            </a:pPr>
            <a:r>
              <a:rPr lang="en-GB" b="1" dirty="0"/>
              <a:t>E-Mail – </a:t>
            </a:r>
            <a:r>
              <a:rPr lang="en-GB" dirty="0"/>
              <a:t>E-Mail is also a less obvious method of cloud computing. Robert </a:t>
            </a:r>
            <a:r>
              <a:rPr lang="en-GB" dirty="0" err="1"/>
              <a:t>Scoble</a:t>
            </a:r>
            <a:r>
              <a:rPr lang="en-GB" dirty="0"/>
              <a:t>, a social media and technology</a:t>
            </a:r>
            <a:r>
              <a:rPr lang="en-GB" baseline="0" dirty="0"/>
              <a:t> enthusiast</a:t>
            </a:r>
            <a:r>
              <a:rPr lang="en-GB" dirty="0"/>
              <a:t>  from the University of North Carolina</a:t>
            </a:r>
            <a:r>
              <a:rPr lang="en-GB" baseline="0" dirty="0"/>
              <a:t> School of Law, states that the biggest cloud computing systems are web based emails. Using this method means that hosting your own email server is not required as it is automatically done over the web-based server. Thus it is accessible from anywhere. </a:t>
            </a:r>
            <a:r>
              <a:rPr lang="en-GB" dirty="0"/>
              <a:t>[22]</a:t>
            </a:r>
            <a:endParaRPr lang="en-GB" b="1" dirty="0">
              <a:cs typeface="Calibri"/>
            </a:endParaRPr>
          </a:p>
          <a:p>
            <a:pPr marL="171450" indent="-171450">
              <a:buFont typeface="Arial" panose="020B0604020202020204" pitchFamily="34" charset="0"/>
              <a:buChar char="•"/>
            </a:pPr>
            <a:r>
              <a:rPr lang="en-GB" b="1" dirty="0"/>
              <a:t>Online Documents (OneDrive, Google Docs etc.) – </a:t>
            </a:r>
            <a:r>
              <a:rPr lang="en-GB" b="0" dirty="0"/>
              <a:t>This</a:t>
            </a:r>
            <a:r>
              <a:rPr lang="en-GB" b="0" baseline="0" dirty="0"/>
              <a:t> is a similar cloud-based approach. This method of cloud computing involves the user uploading their documents (Word, PowerPoint, Excel etc.) to the online storage area. These files are then saved to the cloud server which can then be accessed and edited anywhere on any device. As well as this, they can also be edited and worked on simultaneously by more than one user at the same time in real-time updating</a:t>
            </a:r>
            <a:endParaRPr lang="en-GB" b="1" dirty="0"/>
          </a:p>
          <a:p>
            <a:pPr marL="171450" indent="-171450">
              <a:buFont typeface="Arial" panose="020B0604020202020204" pitchFamily="34" charset="0"/>
              <a:buChar char="•"/>
            </a:pPr>
            <a:r>
              <a:rPr lang="en-GB" b="1" dirty="0"/>
              <a:t>Health Care – </a:t>
            </a:r>
            <a:r>
              <a:rPr lang="en-GB" b="0" dirty="0"/>
              <a:t>According</a:t>
            </a:r>
            <a:r>
              <a:rPr lang="en-GB" b="0" baseline="0" dirty="0"/>
              <a:t> to Robert </a:t>
            </a:r>
            <a:r>
              <a:rPr lang="en-GB" b="0" baseline="0" dirty="0" err="1"/>
              <a:t>Scoble</a:t>
            </a:r>
            <a:r>
              <a:rPr lang="en-GB" b="0" baseline="0" dirty="0"/>
              <a:t>, Cloud Computing can also improve the Department of Heath and Human Services health care. This is because Cloud Computing can manage Health Records on a Cloud Computing system across the country. This includes implementing Health Records onto platforms such as Google Health to store and access Health Records from anywhere on any device </a:t>
            </a:r>
            <a:r>
              <a:rPr lang="en-GB" dirty="0"/>
              <a:t>[22]</a:t>
            </a:r>
            <a:endParaRPr lang="en-GB" b="1" dirty="0"/>
          </a:p>
          <a:p>
            <a:endParaRPr lang="en-GB" dirty="0"/>
          </a:p>
        </p:txBody>
      </p:sp>
      <p:sp>
        <p:nvSpPr>
          <p:cNvPr id="4" name="Slide Number Placeholder 3"/>
          <p:cNvSpPr>
            <a:spLocks noGrp="1"/>
          </p:cNvSpPr>
          <p:nvPr>
            <p:ph type="sldNum" sz="quarter" idx="10"/>
          </p:nvPr>
        </p:nvSpPr>
        <p:spPr/>
        <p:txBody>
          <a:bodyPr/>
          <a:lstStyle/>
          <a:p>
            <a:fld id="{738D9956-F6A4-4442-937B-428F41214934}" type="slidenum">
              <a:rPr lang="en-GB" smtClean="0"/>
              <a:t>10</a:t>
            </a:fld>
            <a:endParaRPr lang="en-GB"/>
          </a:p>
        </p:txBody>
      </p:sp>
    </p:spTree>
    <p:extLst>
      <p:ext uri="{BB962C8B-B14F-4D97-AF65-F5344CB8AC3E}">
        <p14:creationId xmlns:p14="http://schemas.microsoft.com/office/powerpoint/2010/main" val="7328719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b="1" dirty="0"/>
              <a:t>Reduced Costs – </a:t>
            </a:r>
            <a:r>
              <a:rPr lang="en-GB" b="0" dirty="0"/>
              <a:t>According to Queensland Government</a:t>
            </a:r>
            <a:r>
              <a:rPr lang="en-GB" b="0" baseline="0" dirty="0"/>
              <a:t> Business, upgrading to Cloud Computing software will reduce the costs of running, managing and maintaining existing systems because all of these costly resources (Such as the server and other essential equipment) are available to take advantage of on the cloud for much cheaper prices. They state that the costs are reduced because:</a:t>
            </a:r>
          </a:p>
          <a:p>
            <a:pPr marL="628650" lvl="1" indent="-171450">
              <a:buFont typeface="Arial" panose="020B0604020202020204" pitchFamily="34" charset="0"/>
              <a:buChar char="•"/>
            </a:pPr>
            <a:r>
              <a:rPr lang="en-GB" b="0" baseline="0" dirty="0"/>
              <a:t>System, Hardware and Software upgrades can be included in the Cloud Computing contract</a:t>
            </a:r>
          </a:p>
          <a:p>
            <a:pPr marL="628650" lvl="1" indent="-171450">
              <a:buFont typeface="Arial" panose="020B0604020202020204" pitchFamily="34" charset="0"/>
              <a:buChar char="•"/>
            </a:pPr>
            <a:r>
              <a:rPr lang="en-GB" b="0" baseline="0" dirty="0"/>
              <a:t>The business will not have to pay for expert staff to implement/maintain their system</a:t>
            </a:r>
          </a:p>
          <a:p>
            <a:pPr marL="628650" lvl="1" indent="-171450">
              <a:buFont typeface="Arial" panose="020B0604020202020204" pitchFamily="34" charset="0"/>
              <a:buChar char="•"/>
            </a:pPr>
            <a:r>
              <a:rPr lang="en-GB" b="0" baseline="0" dirty="0"/>
              <a:t>As the essential functions (e.g. the server) run on the software and not by the business, they save energy costs</a:t>
            </a:r>
          </a:p>
          <a:p>
            <a:pPr marL="628650" lvl="1" indent="-171450">
              <a:buFont typeface="Arial" panose="020B0604020202020204" pitchFamily="34" charset="0"/>
              <a:buChar char="•"/>
            </a:pPr>
            <a:r>
              <a:rPr lang="en-GB" b="0" baseline="0" dirty="0"/>
              <a:t>Training costs may be reduced </a:t>
            </a:r>
            <a:r>
              <a:rPr lang="en-GB" dirty="0"/>
              <a:t>[23]</a:t>
            </a:r>
            <a:endParaRPr lang="en-GB" b="1"/>
          </a:p>
          <a:p>
            <a:pPr marL="171450" lvl="0" indent="-171450">
              <a:buFont typeface="Arial" panose="020B0604020202020204" pitchFamily="34" charset="0"/>
              <a:buChar char="•"/>
            </a:pPr>
            <a:r>
              <a:rPr lang="en-GB" b="1" dirty="0"/>
              <a:t>Collaboration – </a:t>
            </a:r>
            <a:r>
              <a:rPr lang="en-GB" b="0" dirty="0"/>
              <a:t>Collaboration</a:t>
            </a:r>
            <a:r>
              <a:rPr lang="en-GB" b="0" baseline="0" dirty="0"/>
              <a:t> is a benefit because this ensures more efficiency as group tasks can be completed simultaneously and can be accessed and reviewed by the relevant people at any time. Cornell University state that </a:t>
            </a:r>
            <a:r>
              <a:rPr lang="en-GB" b="0" i="1" baseline="0" dirty="0"/>
              <a:t>“</a:t>
            </a:r>
            <a:r>
              <a:rPr lang="en-GB" b="0" i="1" kern="1200" dirty="0">
                <a:effectLst/>
                <a:latin typeface="+mn-lt"/>
                <a:ea typeface="+mn-ea"/>
                <a:cs typeface="+mn-cs"/>
              </a:rPr>
              <a:t>Cloud computing and Web 2.0 are two areas that are starting to strongly effect the development, deployment and usage of eLearning application.” </a:t>
            </a:r>
            <a:r>
              <a:rPr lang="en-GB" b="0" i="0" u="none" kern="1200" dirty="0">
                <a:effectLst/>
                <a:latin typeface="+mn-lt"/>
                <a:ea typeface="+mn-ea"/>
                <a:cs typeface="+mn-cs"/>
              </a:rPr>
              <a:t>[</a:t>
            </a:r>
            <a:r>
              <a:rPr lang="en-GB" dirty="0"/>
              <a:t>24</a:t>
            </a:r>
            <a:r>
              <a:rPr lang="en-GB" b="0" i="0" u="none" kern="1200" dirty="0">
                <a:effectLst/>
                <a:latin typeface="+mn-lt"/>
                <a:ea typeface="+mn-ea"/>
                <a:cs typeface="+mn-cs"/>
              </a:rPr>
              <a:t>]</a:t>
            </a:r>
            <a:endParaRPr lang="en-GB" b="1" i="1"/>
          </a:p>
          <a:p>
            <a:pPr marL="171450" indent="-171450">
              <a:buFont typeface="Arial" panose="020B0604020202020204" pitchFamily="34" charset="0"/>
              <a:buChar char="•"/>
            </a:pPr>
            <a:r>
              <a:rPr lang="en-GB" b="1" dirty="0"/>
              <a:t>Automatic Updates– </a:t>
            </a:r>
            <a:r>
              <a:rPr lang="en-GB" dirty="0"/>
              <a:t>This is a benefit because as I have stated above, the cloud suppliers do all of the system maintenance which can also include updating the entire system. This means that the company’s staff do not need to do it themselves which saves paying extra money for new resources. Radius Technologies state that “</a:t>
            </a:r>
            <a:r>
              <a:rPr lang="en-GB" i="1" dirty="0"/>
              <a:t>Using the cloud means you’ll no longer have to worry about purchasing, installing, downloading, and updating software. Cloud computing suppliers take care of this for you—security updates included—thus freeing up your time so you can focus on other important aspects of your business.</a:t>
            </a:r>
            <a:r>
              <a:rPr lang="en-GB" dirty="0"/>
              <a:t>” [25] </a:t>
            </a:r>
            <a:endParaRPr lang="en-GB" dirty="0">
              <a:cs typeface="Calibri"/>
            </a:endParaRPr>
          </a:p>
          <a:p>
            <a:pPr marL="171450" lvl="0" indent="-171450">
              <a:buFont typeface="Arial" panose="020B0604020202020204" pitchFamily="34" charset="0"/>
              <a:buChar char="•"/>
            </a:pPr>
            <a:r>
              <a:rPr lang="en-GB" b="1" dirty="0"/>
              <a:t>24/7 access from any device– </a:t>
            </a:r>
            <a:r>
              <a:rPr lang="en-GB" dirty="0"/>
              <a:t>This is a benefit because this means that the employees work can be accessed anytime from any device with an active Internet connection, so they can keep on top of their work in their own time.</a:t>
            </a:r>
            <a:endParaRPr lang="en-GB" b="1" dirty="0"/>
          </a:p>
        </p:txBody>
      </p:sp>
      <p:sp>
        <p:nvSpPr>
          <p:cNvPr id="4" name="Slide Number Placeholder 3"/>
          <p:cNvSpPr>
            <a:spLocks noGrp="1"/>
          </p:cNvSpPr>
          <p:nvPr>
            <p:ph type="sldNum" sz="quarter" idx="10"/>
          </p:nvPr>
        </p:nvSpPr>
        <p:spPr/>
        <p:txBody>
          <a:bodyPr/>
          <a:lstStyle/>
          <a:p>
            <a:fld id="{738D9956-F6A4-4442-937B-428F41214934}" type="slidenum">
              <a:rPr lang="en-GB" smtClean="0"/>
              <a:t>11</a:t>
            </a:fld>
            <a:endParaRPr lang="en-GB"/>
          </a:p>
        </p:txBody>
      </p:sp>
    </p:spTree>
    <p:extLst>
      <p:ext uri="{BB962C8B-B14F-4D97-AF65-F5344CB8AC3E}">
        <p14:creationId xmlns:p14="http://schemas.microsoft.com/office/powerpoint/2010/main" val="26821793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Security/Privacy – </a:t>
            </a:r>
            <a:r>
              <a:rPr lang="en-GB" dirty="0"/>
              <a:t>This would be a drawback because as the company will be uploading their data to the Cloud which is an external source, they are effectively sharing their data and information with a third-party source which could be a big risk of the company breaching the Data Protection Act. Compare The Cloud states that </a:t>
            </a:r>
            <a:r>
              <a:rPr lang="en-GB" i="1" dirty="0"/>
              <a:t>“This is why it is important to choose a reliable service provider that you are confident will keep your information secure.” </a:t>
            </a:r>
            <a:r>
              <a:rPr lang="en-GB" dirty="0"/>
              <a:t>[26] </a:t>
            </a:r>
            <a:endParaRPr lang="en-GB" b="1" i="1" dirty="0"/>
          </a:p>
          <a:p>
            <a:pPr marL="171450" indent="-171450">
              <a:buFont typeface="Arial" panose="020B0604020202020204" pitchFamily="34" charset="0"/>
              <a:buChar char="•"/>
            </a:pPr>
            <a:r>
              <a:rPr lang="en-GB" b="1" dirty="0"/>
              <a:t>Data Management – </a:t>
            </a:r>
            <a:r>
              <a:rPr lang="en-GB" dirty="0"/>
              <a:t>Because cloud storage systems have their own unique structures, a company's storage management may be incompatible with that of the clouds.</a:t>
            </a:r>
            <a:endParaRPr lang="en-GB" b="1" dirty="0"/>
          </a:p>
          <a:p>
            <a:pPr marL="171450" indent="-171450">
              <a:buFont typeface="Arial" panose="020B0604020202020204" pitchFamily="34" charset="0"/>
              <a:buChar char="•"/>
            </a:pPr>
            <a:r>
              <a:rPr lang="en-GB" b="1" dirty="0"/>
              <a:t>Risk of Cloud going out of business – </a:t>
            </a:r>
            <a:r>
              <a:rPr lang="en-GB" dirty="0"/>
              <a:t>This is a really big drawback because as with any company, there is always the risk that the Cloud may go out of business one day. This would be a major drawback because if data/information is not properly backed up, then if Cloud ever goes out of service the work would be lost forever [SD6] - https://philanthropynewsdigest.org/columns/techsoup-pnd/what-are-the-benefits-and-drawbacks-of-cloud-computing2 – Accessed 16th January 2018</a:t>
            </a:r>
            <a:endParaRPr lang="en-GB" b="1" dirty="0"/>
          </a:p>
          <a:p>
            <a:pPr marL="171450" indent="-171450">
              <a:buFont typeface="Arial" panose="020B0604020202020204" pitchFamily="34" charset="0"/>
              <a:buChar char="•"/>
            </a:pPr>
            <a:r>
              <a:rPr lang="en-GB" b="1" dirty="0"/>
              <a:t>Internet Based – </a:t>
            </a:r>
            <a:r>
              <a:rPr lang="en-GB" dirty="0"/>
              <a:t>Because Cloud Computing is an internet service, the company needs to ensure that they have a strong and stable Internet connection in place to access the software. This is supported by Philanthropy news Digest who state that “</a:t>
            </a:r>
            <a:r>
              <a:rPr lang="en-GB" i="1" dirty="0"/>
              <a:t>As more mission-critical work is done on the Internet, organizations will need much more bandwidth and few, if any, failures in Internet connectivity. If consistent Internet access, connection speed, or bandwidth are problems for your organization, cloud solutions may not be right for you at this time.” </a:t>
            </a:r>
            <a:r>
              <a:rPr lang="en-GB" dirty="0"/>
              <a:t>[26]</a:t>
            </a:r>
            <a:endParaRPr lang="en-GB" dirty="0">
              <a:cs typeface="Calibri"/>
            </a:endParaRP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738D9956-F6A4-4442-937B-428F41214934}" type="slidenum">
              <a:rPr lang="en-GB" smtClean="0"/>
              <a:t>12</a:t>
            </a:fld>
            <a:endParaRPr lang="en-GB"/>
          </a:p>
        </p:txBody>
      </p:sp>
    </p:spTree>
    <p:extLst>
      <p:ext uri="{BB962C8B-B14F-4D97-AF65-F5344CB8AC3E}">
        <p14:creationId xmlns:p14="http://schemas.microsoft.com/office/powerpoint/2010/main" val="1587570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19677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424564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5186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846CE7D5-CF57-46EF-B807-FDD0502418D4}" type="datetimeFigureOut">
              <a:rPr lang="en-US" smtClean="0"/>
              <a:t>1/23/2018</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0430807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846CE7D5-CF57-46EF-B807-FDD0502418D4}" type="datetimeFigureOut">
              <a:rPr lang="en-US" smtClean="0"/>
              <a:t>1/23/2018</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449810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846CE7D5-CF57-46EF-B807-FDD0502418D4}" type="datetimeFigureOut">
              <a:rPr lang="en-US" smtClean="0"/>
              <a:t>1/23/2018</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175834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6CE7D5-CF57-46EF-B807-FDD0502418D4}" type="datetimeFigureOut">
              <a:rPr lang="en-US" smtClean="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42940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846CE7D5-CF57-46EF-B807-FDD0502418D4}" type="datetimeFigureOut">
              <a:rPr lang="en-US" smtClean="0"/>
              <a:t>1/23/2018</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9075952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846CE7D5-CF57-46EF-B807-FDD0502418D4}" type="datetimeFigureOut">
              <a:rPr lang="en-US" smtClean="0"/>
              <a:t>1/23/2018</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94798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601185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6079781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846CE7D5-CF57-46EF-B807-FDD0502418D4}" type="datetimeFigureOut">
              <a:rPr lang="en-US" smtClean="0"/>
              <a:t>1/23/2018</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1057192498"/>
      </p:ext>
    </p:extLst>
  </p:cSld>
  <p:clrMap bg1="lt1" tx1="dk1" bg2="lt2" tx2="dk2" accent1="accent1" accent2="accent2" accent3="accent3" accent4="accent4" accent5="accent5" accent6="accent6" hlink="hlink" folHlink="folHlink"/>
  <p:sldLayoutIdLst>
    <p:sldLayoutId id="2147484218" r:id="rId1"/>
    <p:sldLayoutId id="2147484219" r:id="rId2"/>
    <p:sldLayoutId id="2147484220" r:id="rId3"/>
    <p:sldLayoutId id="2147484221" r:id="rId4"/>
    <p:sldLayoutId id="2147484222" r:id="rId5"/>
    <p:sldLayoutId id="2147484223" r:id="rId6"/>
    <p:sldLayoutId id="2147484224" r:id="rId7"/>
    <p:sldLayoutId id="2147484225" r:id="rId8"/>
    <p:sldLayoutId id="2147484226" r:id="rId9"/>
    <p:sldLayoutId id="2147484227" r:id="rId10"/>
    <p:sldLayoutId id="2147484228"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ieeexplore.ieee.org/document/5429058/" TargetMode="External"/><Relationship Id="rId3" Type="http://schemas.openxmlformats.org/officeDocument/2006/relationships/hyperlink" Target="http://www.contrib.andrew.cmu.edu/~dyafei/CC.html" TargetMode="External"/><Relationship Id="rId7" Type="http://schemas.openxmlformats.org/officeDocument/2006/relationships/hyperlink" Target="http://googleappengine.blogspot.co.uk/2008/04/introducing-google-app-engine-our-new.html" TargetMode="External"/><Relationship Id="rId12"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6" Type="http://schemas.openxmlformats.org/officeDocument/2006/relationships/hyperlink" Target="https://aws.amazon.com/about-aws/whats-new/2006/08/24/announcing-amazon-elastic-compute-cloud-amazon-ec2---beta/" TargetMode="External"/><Relationship Id="rId11" Type="http://schemas.openxmlformats.org/officeDocument/2006/relationships/hyperlink" Target="https://cloud.oracle.com/home" TargetMode="External"/><Relationship Id="rId5" Type="http://schemas.openxmlformats.org/officeDocument/2006/relationships/hyperlink" Target="https://azure.microsoft.com/en-gb/overview/what-is-cloud-computing/" TargetMode="External"/><Relationship Id="rId10" Type="http://schemas.openxmlformats.org/officeDocument/2006/relationships/hyperlink" Target="https://dzone.com/articles/apache-cloudstack-vs-openstack-which-is-the-best" TargetMode="External"/><Relationship Id="rId4" Type="http://schemas.openxmlformats.org/officeDocument/2006/relationships/hyperlink" Target="https://dictionary.cambridge.org/dictionary/english/cloud-computing" TargetMode="External"/><Relationship Id="rId9" Type="http://schemas.openxmlformats.org/officeDocument/2006/relationships/hyperlink" Target="https://dspace.mit.edu/bitstream/handle/1721.1/100311/932065967-MIT.pdf;sequence=1"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books.google.co.uk/books?hl=en&amp;lr=&amp;id=i7OeBQAAQBAJ&amp;oi=fnd&amp;pg=PA12&amp;dq=%20&amp;ots=QP3r246wm9&amp;sig=Xe2uiNBchQBXh0Hp0U0wfaU_W_Q#v=onepage&amp;q=cloud%20computing%20security&amp;f=false" TargetMode="External"/><Relationship Id="rId13" Type="http://schemas.openxmlformats.org/officeDocument/2006/relationships/hyperlink" Target="https://www.zetta.net/about/blog/survey-summary-cloud-computing-technology-and-adoption-2017" TargetMode="External"/><Relationship Id="rId3" Type="http://schemas.openxmlformats.org/officeDocument/2006/relationships/hyperlink" Target="http://go.netskope.org/rs/netskope/images/Ponemon-DataBreach-CloudMultiplierEffect-June2014.pdf" TargetMode="External"/><Relationship Id="rId7" Type="http://schemas.openxmlformats.org/officeDocument/2006/relationships/hyperlink" Target="https://www.ncsc.gov.uk/guidance/implementing-cloud-security-principles" TargetMode="External"/><Relationship Id="rId12" Type="http://schemas.openxmlformats.org/officeDocument/2006/relationships/hyperlink" Target="https://siliconangle.com/blog/2017/02/20/wikibon-report-preview-big-can-amazon-web-services-get/" TargetMode="Externa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hyperlink" Target="https://spectreattack.ac.uk/spectre.pdf" TargetMode="External"/><Relationship Id="rId11" Type="http://schemas.openxmlformats.org/officeDocument/2006/relationships/hyperlink" Target="http://docs.house.gov/meetings/HM/HM08/20170907/106359/HHRG-115-HM08-Wstate-MontgomeryS-20170907.pdf" TargetMode="External"/><Relationship Id="rId5" Type="http://schemas.openxmlformats.org/officeDocument/2006/relationships/hyperlink" Target="https://cloudsecurityalliance.org/topthreats/csathreats.v1.0.pdf" TargetMode="External"/><Relationship Id="rId10" Type="http://schemas.openxmlformats.org/officeDocument/2006/relationships/hyperlink" Target="https://www.forbes.com/sites/louiscolumbus/2017/04/29/roundup-of-cloud-computing-forecasts-2017/#4da5f22931e8" TargetMode="External"/><Relationship Id="rId4" Type="http://schemas.openxmlformats.org/officeDocument/2006/relationships/hyperlink" Target="http://ieeexplore.ieee.org/document/7955539/" TargetMode="External"/><Relationship Id="rId9" Type="http://schemas.openxmlformats.org/officeDocument/2006/relationships/hyperlink" Target="https://spectrum.ieee.org/computing/hardware/the-cloud-is-the-computer" TargetMode="External"/><Relationship Id="rId1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hyperlink" Target="https://www.business.qld.gov.au/running-business/it/cloud-computing/benefits" TargetMode="External"/><Relationship Id="rId7" Type="http://schemas.openxmlformats.org/officeDocument/2006/relationships/image" Target="../media/image1.png"/><Relationship Id="rId2" Type="http://schemas.openxmlformats.org/officeDocument/2006/relationships/hyperlink" Target="https://www.unc.edu/courses/2010spring/law/357c/001/cloudcomputing/examples.html" TargetMode="External"/><Relationship Id="rId1" Type="http://schemas.openxmlformats.org/officeDocument/2006/relationships/slideLayout" Target="../slideLayouts/slideLayout2.xml"/><Relationship Id="rId6" Type="http://schemas.openxmlformats.org/officeDocument/2006/relationships/hyperlink" Target="https://www.comparethecloud.net/articles/6-pros-and-cons-of-cloud-storage-for-business/" TargetMode="External"/><Relationship Id="rId5" Type="http://schemas.openxmlformats.org/officeDocument/2006/relationships/hyperlink" Target="http://www.radius.ie/10-advantages-of-cloud-computing-from-10-experts/" TargetMode="External"/><Relationship Id="rId4" Type="http://schemas.openxmlformats.org/officeDocument/2006/relationships/hyperlink" Target="https://arxiv.org/abs/1406.5020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F833303-9132-4D01-941F-77AB6CBB5620}"/>
              </a:ext>
            </a:extLst>
          </p:cNvPr>
          <p:cNvSpPr>
            <a:spLocks noGrp="1"/>
          </p:cNvSpPr>
          <p:nvPr>
            <p:ph type="ctrTitle"/>
          </p:nvPr>
        </p:nvSpPr>
        <p:spPr/>
        <p:txBody>
          <a:bodyPr/>
          <a:lstStyle/>
          <a:p>
            <a:r>
              <a:rPr lang="en-GB" dirty="0"/>
              <a:t>Cloud Computing</a:t>
            </a:r>
          </a:p>
        </p:txBody>
      </p:sp>
      <p:sp>
        <p:nvSpPr>
          <p:cNvPr id="3" name="Subtitle 2">
            <a:extLst>
              <a:ext uri="{FF2B5EF4-FFF2-40B4-BE49-F238E27FC236}">
                <a16:creationId xmlns:a16="http://schemas.microsoft.com/office/drawing/2014/main" xmlns="" id="{9C65A2E0-1DA7-4779-A591-7838F37E79E3}"/>
              </a:ext>
            </a:extLst>
          </p:cNvPr>
          <p:cNvSpPr>
            <a:spLocks noGrp="1"/>
          </p:cNvSpPr>
          <p:nvPr>
            <p:ph type="subTitle" idx="1"/>
          </p:nvPr>
        </p:nvSpPr>
        <p:spPr>
          <a:xfrm>
            <a:off x="1100015" y="4670246"/>
            <a:ext cx="5376985" cy="914400"/>
          </a:xfrm>
        </p:spPr>
        <p:txBody>
          <a:bodyPr/>
          <a:lstStyle/>
          <a:p>
            <a:pPr algn="ctr"/>
            <a:r>
              <a:rPr lang="en-US" dirty="0"/>
              <a:t>Presented by </a:t>
            </a:r>
          </a:p>
          <a:p>
            <a:pPr algn="ctr"/>
            <a:r>
              <a:rPr lang="en-US" dirty="0"/>
              <a:t>Scott Davies | Oliver Smith | Josh Lapham</a:t>
            </a:r>
            <a:endParaRPr lang="en-US" dirty="0">
              <a:solidFill>
                <a:schemeClr val="tx1"/>
              </a:solidFill>
            </a:endParaRPr>
          </a:p>
        </p:txBody>
      </p:sp>
      <p:pic>
        <p:nvPicPr>
          <p:cNvPr id="4" name="Picture 3"/>
          <p:cNvPicPr>
            <a:picLocks noChangeAspect="1"/>
          </p:cNvPicPr>
          <p:nvPr/>
        </p:nvPicPr>
        <p:blipFill>
          <a:blip r:embed="rId3"/>
          <a:stretch>
            <a:fillRect/>
          </a:stretch>
        </p:blipFill>
        <p:spPr>
          <a:xfrm>
            <a:off x="531563" y="1730196"/>
            <a:ext cx="3130550" cy="1740586"/>
          </a:xfrm>
          <a:prstGeom prst="rect">
            <a:avLst/>
          </a:prstGeom>
        </p:spPr>
      </p:pic>
      <p:pic>
        <p:nvPicPr>
          <p:cNvPr id="5" name="Picture 4"/>
          <p:cNvPicPr>
            <a:picLocks noChangeAspect="1"/>
          </p:cNvPicPr>
          <p:nvPr/>
        </p:nvPicPr>
        <p:blipFill>
          <a:blip r:embed="rId3"/>
          <a:stretch>
            <a:fillRect/>
          </a:stretch>
        </p:blipFill>
        <p:spPr>
          <a:xfrm>
            <a:off x="2344488" y="1082496"/>
            <a:ext cx="3130550" cy="1740586"/>
          </a:xfrm>
          <a:prstGeom prst="rect">
            <a:avLst/>
          </a:prstGeom>
        </p:spPr>
      </p:pic>
      <p:pic>
        <p:nvPicPr>
          <p:cNvPr id="6" name="Picture 5"/>
          <p:cNvPicPr>
            <a:picLocks noChangeAspect="1"/>
          </p:cNvPicPr>
          <p:nvPr/>
        </p:nvPicPr>
        <p:blipFill>
          <a:blip r:embed="rId3"/>
          <a:stretch>
            <a:fillRect/>
          </a:stretch>
        </p:blipFill>
        <p:spPr>
          <a:xfrm>
            <a:off x="3909763" y="1947811"/>
            <a:ext cx="3130550" cy="1740586"/>
          </a:xfrm>
          <a:prstGeom prst="rect">
            <a:avLst/>
          </a:prstGeom>
        </p:spPr>
      </p:pic>
    </p:spTree>
    <p:extLst>
      <p:ext uri="{BB962C8B-B14F-4D97-AF65-F5344CB8AC3E}">
        <p14:creationId xmlns:p14="http://schemas.microsoft.com/office/powerpoint/2010/main" val="37555654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t>
            </a:r>
          </a:p>
        </p:txBody>
      </p:sp>
      <p:sp>
        <p:nvSpPr>
          <p:cNvPr id="3" name="Content Placeholder 2"/>
          <p:cNvSpPr>
            <a:spLocks noGrp="1"/>
          </p:cNvSpPr>
          <p:nvPr>
            <p:ph idx="1"/>
          </p:nvPr>
        </p:nvSpPr>
        <p:spPr/>
        <p:txBody>
          <a:bodyPr>
            <a:normAutofit/>
          </a:bodyPr>
          <a:lstStyle/>
          <a:p>
            <a:r>
              <a:rPr lang="en-GB" dirty="0"/>
              <a:t>This PowerPoint is going to cover Cloud Computing. We are going to look at the following topics:</a:t>
            </a:r>
          </a:p>
          <a:p>
            <a:pPr lvl="1"/>
            <a:r>
              <a:rPr lang="en-GB" dirty="0"/>
              <a:t>What is cloud computing?</a:t>
            </a:r>
          </a:p>
          <a:p>
            <a:pPr lvl="1"/>
            <a:r>
              <a:rPr lang="en-GB" dirty="0"/>
              <a:t>Types of cloud computing</a:t>
            </a:r>
          </a:p>
          <a:p>
            <a:pPr lvl="1"/>
            <a:r>
              <a:rPr lang="en-GB" dirty="0"/>
              <a:t>Types of deployment</a:t>
            </a:r>
          </a:p>
          <a:p>
            <a:pPr lvl="1"/>
            <a:r>
              <a:rPr lang="en-GB" dirty="0"/>
              <a:t>History</a:t>
            </a:r>
          </a:p>
          <a:p>
            <a:pPr lvl="1"/>
            <a:r>
              <a:rPr lang="en-GB" dirty="0"/>
              <a:t>Who uses this?</a:t>
            </a:r>
          </a:p>
          <a:p>
            <a:pPr lvl="1"/>
            <a:r>
              <a:rPr lang="en-GB" dirty="0"/>
              <a:t>Why is it used?</a:t>
            </a:r>
          </a:p>
          <a:p>
            <a:pPr lvl="1"/>
            <a:r>
              <a:rPr lang="en-GB" dirty="0"/>
              <a:t>Security</a:t>
            </a:r>
          </a:p>
          <a:p>
            <a:pPr lvl="1"/>
            <a:r>
              <a:rPr lang="en-GB" dirty="0"/>
              <a:t>Benefits</a:t>
            </a:r>
          </a:p>
          <a:p>
            <a:pPr lvl="1"/>
            <a:r>
              <a:rPr lang="en-GB" dirty="0"/>
              <a:t>Drawbacks</a:t>
            </a:r>
          </a:p>
          <a:p>
            <a:pPr lvl="1"/>
            <a:r>
              <a:rPr lang="en-GB" dirty="0"/>
              <a:t>Findings and Statistics</a:t>
            </a:r>
          </a:p>
          <a:p>
            <a:pPr lvl="1"/>
            <a:r>
              <a:rPr lang="en-GB" dirty="0"/>
              <a:t>Future Developments </a:t>
            </a:r>
          </a:p>
          <a:p>
            <a:pPr lvl="1"/>
            <a:endParaRPr lang="en-GB" dirty="0"/>
          </a:p>
        </p:txBody>
      </p:sp>
      <p:pic>
        <p:nvPicPr>
          <p:cNvPr id="7" name="Picture 6"/>
          <p:cNvPicPr>
            <a:picLocks noChangeAspect="1"/>
          </p:cNvPicPr>
          <p:nvPr/>
        </p:nvPicPr>
        <p:blipFill rotWithShape="1">
          <a:blip r:embed="rId2"/>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3120757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cloud computing</a:t>
            </a:r>
            <a:r>
              <a:rPr lang="en-GB" dirty="0" smtClean="0"/>
              <a:t>?</a:t>
            </a:r>
            <a:br>
              <a:rPr lang="en-GB" dirty="0" smtClean="0"/>
            </a:br>
            <a:r>
              <a:rPr lang="en-GB" dirty="0" smtClean="0"/>
              <a:t>(OS)</a:t>
            </a:r>
            <a:endParaRPr lang="en-GB" dirty="0"/>
          </a:p>
        </p:txBody>
      </p:sp>
      <p:sp>
        <p:nvSpPr>
          <p:cNvPr id="3" name="Content Placeholder 2"/>
          <p:cNvSpPr>
            <a:spLocks noGrp="1"/>
          </p:cNvSpPr>
          <p:nvPr>
            <p:ph idx="1"/>
          </p:nvPr>
        </p:nvSpPr>
        <p:spPr/>
        <p:txBody>
          <a:bodyPr/>
          <a:lstStyle/>
          <a:p>
            <a:r>
              <a:rPr lang="en-GB" dirty="0"/>
              <a:t>The word “cloud” typically refers to the Internet </a:t>
            </a:r>
            <a:r>
              <a:rPr lang="en-GB" b="1" dirty="0">
                <a:solidFill>
                  <a:schemeClr val="accent1"/>
                </a:solidFill>
              </a:rPr>
              <a:t>(1)</a:t>
            </a:r>
            <a:r>
              <a:rPr lang="en-GB" dirty="0"/>
              <a:t>.</a:t>
            </a:r>
          </a:p>
          <a:p>
            <a:r>
              <a:rPr lang="en-GB" dirty="0"/>
              <a:t>Cambridge dictionary defines it as “the use of services and computer programs, which are on the Internet rather than ones you buy and put on your computer” </a:t>
            </a:r>
            <a:r>
              <a:rPr lang="en-GB" b="1" dirty="0">
                <a:solidFill>
                  <a:schemeClr val="accent1"/>
                </a:solidFill>
              </a:rPr>
              <a:t>(2)</a:t>
            </a:r>
            <a:r>
              <a:rPr lang="en-GB" dirty="0"/>
              <a:t>.</a:t>
            </a:r>
          </a:p>
          <a:p>
            <a:r>
              <a:rPr lang="en-GB" dirty="0"/>
              <a:t>Whereas Microsoft describes it as “the delivery of computing serves e.g. servers, storage, databases and software over the Internet” </a:t>
            </a:r>
            <a:r>
              <a:rPr lang="en-GB" b="1" dirty="0">
                <a:solidFill>
                  <a:schemeClr val="accent1"/>
                </a:solidFill>
              </a:rPr>
              <a:t>(3)</a:t>
            </a:r>
            <a:r>
              <a:rPr lang="en-GB" dirty="0"/>
              <a:t>. </a:t>
            </a:r>
          </a:p>
          <a:p>
            <a:r>
              <a:rPr lang="en-GB" dirty="0"/>
              <a:t>Companies that offers these computing services are called cloud providers. Providers typically charge based on usage </a:t>
            </a:r>
            <a:r>
              <a:rPr lang="en-GB" b="1" dirty="0">
                <a:solidFill>
                  <a:schemeClr val="accent1"/>
                </a:solidFill>
              </a:rPr>
              <a:t>(3)</a:t>
            </a:r>
            <a:r>
              <a:rPr lang="en-GB" dirty="0"/>
              <a:t>. </a:t>
            </a:r>
          </a:p>
        </p:txBody>
      </p:sp>
      <p:pic>
        <p:nvPicPr>
          <p:cNvPr id="7" name="Picture 6"/>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3326671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cloud computing</a:t>
            </a:r>
            <a:r>
              <a:rPr lang="en-GB" dirty="0" smtClean="0"/>
              <a:t>?</a:t>
            </a:r>
            <a:br>
              <a:rPr lang="en-GB" dirty="0" smtClean="0"/>
            </a:br>
            <a:r>
              <a:rPr lang="en-GB" dirty="0" smtClean="0"/>
              <a:t>(OS)</a:t>
            </a:r>
            <a:endParaRPr lang="en-GB" dirty="0"/>
          </a:p>
        </p:txBody>
      </p:sp>
      <p:sp>
        <p:nvSpPr>
          <p:cNvPr id="6" name="Content Placeholder 5"/>
          <p:cNvSpPr>
            <a:spLocks noGrp="1"/>
          </p:cNvSpPr>
          <p:nvPr>
            <p:ph idx="1"/>
          </p:nvPr>
        </p:nvSpPr>
        <p:spPr/>
        <p:txBody>
          <a:bodyPr/>
          <a:lstStyle/>
          <a:p>
            <a:pPr marL="0" indent="0">
              <a:buNone/>
            </a:pPr>
            <a:r>
              <a:rPr lang="en-GB" b="1" dirty="0">
                <a:solidFill>
                  <a:schemeClr val="accent1"/>
                </a:solidFill>
              </a:rPr>
              <a:t>Servers</a:t>
            </a:r>
          </a:p>
          <a:p>
            <a:r>
              <a:rPr lang="en-GB" dirty="0"/>
              <a:t>A lot of e-Commerce websites tend to use these </a:t>
            </a:r>
            <a:r>
              <a:rPr lang="en-GB" b="1" dirty="0">
                <a:solidFill>
                  <a:schemeClr val="accent1"/>
                </a:solidFill>
              </a:rPr>
              <a:t>(3)</a:t>
            </a:r>
          </a:p>
          <a:p>
            <a:pPr marL="0" indent="0">
              <a:buNone/>
            </a:pPr>
            <a:r>
              <a:rPr lang="en-GB" b="1" dirty="0">
                <a:solidFill>
                  <a:schemeClr val="accent1"/>
                </a:solidFill>
              </a:rPr>
              <a:t>Storage </a:t>
            </a:r>
          </a:p>
          <a:p>
            <a:r>
              <a:rPr lang="en-GB" dirty="0"/>
              <a:t>To store files such as images and documents. An example of this would be OneDrive, Google Drive and iCloud </a:t>
            </a:r>
            <a:r>
              <a:rPr lang="en-GB" b="1" dirty="0">
                <a:solidFill>
                  <a:schemeClr val="accent1"/>
                </a:solidFill>
              </a:rPr>
              <a:t>(3)</a:t>
            </a:r>
            <a:endParaRPr lang="en-GB" dirty="0"/>
          </a:p>
          <a:p>
            <a:pPr marL="0" indent="0">
              <a:buNone/>
            </a:pPr>
            <a:r>
              <a:rPr lang="en-GB" b="1" dirty="0">
                <a:solidFill>
                  <a:schemeClr val="accent1"/>
                </a:solidFill>
              </a:rPr>
              <a:t>Databases </a:t>
            </a:r>
          </a:p>
          <a:p>
            <a:r>
              <a:rPr lang="en-GB" dirty="0"/>
              <a:t>An example of this would be Oracle as you can use the “Application Express” version and access your database from anywhere with an Internet connection! </a:t>
            </a:r>
            <a:r>
              <a:rPr lang="en-GB" b="1" dirty="0">
                <a:solidFill>
                  <a:schemeClr val="accent1"/>
                </a:solidFill>
              </a:rPr>
              <a:t>(3)</a:t>
            </a:r>
            <a:endParaRPr lang="en-GB" dirty="0"/>
          </a:p>
          <a:p>
            <a:pPr marL="0" indent="0">
              <a:buNone/>
            </a:pPr>
            <a:r>
              <a:rPr lang="en-GB" b="1" dirty="0">
                <a:solidFill>
                  <a:schemeClr val="accent1"/>
                </a:solidFill>
              </a:rPr>
              <a:t>Software / Applications</a:t>
            </a:r>
          </a:p>
          <a:p>
            <a:r>
              <a:rPr lang="en-GB" dirty="0"/>
              <a:t>An example of this would be Microsoft Office as you can access this through the cloud and use most of the features that the desktop version offers. </a:t>
            </a:r>
            <a:r>
              <a:rPr lang="en-GB" b="1" dirty="0">
                <a:solidFill>
                  <a:schemeClr val="accent1"/>
                </a:solidFill>
              </a:rPr>
              <a:t>(3)</a:t>
            </a:r>
          </a:p>
          <a:p>
            <a:endParaRPr lang="en-GB" dirty="0"/>
          </a:p>
        </p:txBody>
      </p:sp>
      <p:pic>
        <p:nvPicPr>
          <p:cNvPr id="10" name="Picture 9"/>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3455022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cloud </a:t>
            </a:r>
            <a:r>
              <a:rPr lang="en-GB" dirty="0" smtClean="0"/>
              <a:t>computing</a:t>
            </a:r>
            <a:br>
              <a:rPr lang="en-GB" dirty="0" smtClean="0"/>
            </a:br>
            <a:r>
              <a:rPr lang="en-GB" dirty="0" smtClean="0"/>
              <a:t>(OS)</a:t>
            </a:r>
            <a:endParaRPr lang="en-GB" dirty="0"/>
          </a:p>
        </p:txBody>
      </p:sp>
      <p:sp>
        <p:nvSpPr>
          <p:cNvPr id="3" name="Content Placeholder 2"/>
          <p:cNvSpPr>
            <a:spLocks noGrp="1"/>
          </p:cNvSpPr>
          <p:nvPr>
            <p:ph idx="1"/>
          </p:nvPr>
        </p:nvSpPr>
        <p:spPr/>
        <p:txBody>
          <a:bodyPr/>
          <a:lstStyle/>
          <a:p>
            <a:r>
              <a:rPr lang="en-GB" dirty="0"/>
              <a:t>Most cloud computing services fall into three broad categories. </a:t>
            </a:r>
            <a:r>
              <a:rPr lang="en-GB" b="1" dirty="0">
                <a:solidFill>
                  <a:schemeClr val="accent1"/>
                </a:solidFill>
              </a:rPr>
              <a:t>(3)</a:t>
            </a:r>
            <a:endParaRPr lang="en-GB" dirty="0"/>
          </a:p>
          <a:p>
            <a:pPr marL="457200" indent="-457200">
              <a:buFont typeface="+mj-lt"/>
              <a:buAutoNum type="arabicPeriod"/>
            </a:pPr>
            <a:r>
              <a:rPr lang="en-GB" dirty="0"/>
              <a:t>Infrastructure as a Service (IaaS)</a:t>
            </a:r>
          </a:p>
          <a:p>
            <a:pPr marL="457200" indent="-457200">
              <a:buFont typeface="+mj-lt"/>
              <a:buAutoNum type="arabicPeriod"/>
            </a:pPr>
            <a:r>
              <a:rPr lang="en-GB" dirty="0"/>
              <a:t>Platform as a Service (PaaS)</a:t>
            </a:r>
          </a:p>
          <a:p>
            <a:pPr marL="457200" indent="-457200">
              <a:buFont typeface="+mj-lt"/>
              <a:buAutoNum type="arabicPeriod"/>
            </a:pPr>
            <a:r>
              <a:rPr lang="en-GB" dirty="0"/>
              <a:t>Software as a Service (SaaS)</a:t>
            </a:r>
          </a:p>
        </p:txBody>
      </p:sp>
      <p:pic>
        <p:nvPicPr>
          <p:cNvPr id="7" name="Picture 6"/>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168311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cloud </a:t>
            </a:r>
            <a:r>
              <a:rPr lang="en-GB" dirty="0" smtClean="0"/>
              <a:t>deployments</a:t>
            </a:r>
            <a:br>
              <a:rPr lang="en-GB" dirty="0" smtClean="0"/>
            </a:br>
            <a:r>
              <a:rPr lang="en-GB" dirty="0" smtClean="0"/>
              <a:t>(OS)</a:t>
            </a:r>
            <a:endParaRPr lang="en-GB" dirty="0"/>
          </a:p>
        </p:txBody>
      </p:sp>
      <p:sp>
        <p:nvSpPr>
          <p:cNvPr id="3" name="Content Placeholder 2"/>
          <p:cNvSpPr>
            <a:spLocks noGrp="1"/>
          </p:cNvSpPr>
          <p:nvPr>
            <p:ph idx="1"/>
          </p:nvPr>
        </p:nvSpPr>
        <p:spPr/>
        <p:txBody>
          <a:bodyPr/>
          <a:lstStyle/>
          <a:p>
            <a:r>
              <a:rPr lang="en-GB" dirty="0"/>
              <a:t>There are three different ways to deploy cloud computing resources. </a:t>
            </a:r>
            <a:r>
              <a:rPr lang="en-GB" b="1" dirty="0">
                <a:solidFill>
                  <a:schemeClr val="accent1"/>
                </a:solidFill>
              </a:rPr>
              <a:t>(3)</a:t>
            </a:r>
            <a:endParaRPr lang="en-GB" dirty="0"/>
          </a:p>
          <a:p>
            <a:pPr marL="457200" indent="-457200">
              <a:buFont typeface="+mj-lt"/>
              <a:buAutoNum type="arabicPeriod"/>
            </a:pPr>
            <a:r>
              <a:rPr lang="en-GB" dirty="0"/>
              <a:t>Public Cloud</a:t>
            </a:r>
          </a:p>
          <a:p>
            <a:pPr marL="457200" indent="-457200">
              <a:buFont typeface="+mj-lt"/>
              <a:buAutoNum type="arabicPeriod"/>
            </a:pPr>
            <a:r>
              <a:rPr lang="en-GB" dirty="0"/>
              <a:t>Private Cloud</a:t>
            </a:r>
          </a:p>
          <a:p>
            <a:pPr marL="457200" indent="-457200">
              <a:buFont typeface="+mj-lt"/>
              <a:buAutoNum type="arabicPeriod"/>
            </a:pPr>
            <a:r>
              <a:rPr lang="en-GB" dirty="0"/>
              <a:t>Hybrid Cloud</a:t>
            </a:r>
          </a:p>
        </p:txBody>
      </p:sp>
      <p:pic>
        <p:nvPicPr>
          <p:cNvPr id="7" name="Picture 6"/>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2719450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a:t>
            </a:r>
            <a:br>
              <a:rPr lang="en-GB" dirty="0" smtClean="0"/>
            </a:br>
            <a:r>
              <a:rPr lang="en-GB" dirty="0" smtClean="0"/>
              <a:t>(OS)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34331546"/>
              </p:ext>
            </p:extLst>
          </p:nvPr>
        </p:nvGraphicFramePr>
        <p:xfrm>
          <a:off x="3792538" y="812800"/>
          <a:ext cx="7315200" cy="2397760"/>
        </p:xfrm>
        <a:graphic>
          <a:graphicData uri="http://schemas.openxmlformats.org/drawingml/2006/table">
            <a:tbl>
              <a:tblPr firstRow="1" bandRow="1">
                <a:tableStyleId>{5C22544A-7EE6-4342-B048-85BDC9FD1C3A}</a:tableStyleId>
              </a:tblPr>
              <a:tblGrid>
                <a:gridCol w="1414462">
                  <a:extLst>
                    <a:ext uri="{9D8B030D-6E8A-4147-A177-3AD203B41FA5}">
                      <a16:colId xmlns:a16="http://schemas.microsoft.com/office/drawing/2014/main" xmlns="" val="20000"/>
                    </a:ext>
                  </a:extLst>
                </a:gridCol>
                <a:gridCol w="5900738">
                  <a:extLst>
                    <a:ext uri="{9D8B030D-6E8A-4147-A177-3AD203B41FA5}">
                      <a16:colId xmlns:a16="http://schemas.microsoft.com/office/drawing/2014/main" xmlns="" val="20001"/>
                    </a:ext>
                  </a:extLst>
                </a:gridCol>
              </a:tblGrid>
              <a:tr h="370840">
                <a:tc gridSpan="2">
                  <a:txBody>
                    <a:bodyPr/>
                    <a:lstStyle/>
                    <a:p>
                      <a:r>
                        <a:rPr lang="en-GB" dirty="0"/>
                        <a:t>2000s</a:t>
                      </a:r>
                    </a:p>
                  </a:txBody>
                  <a:tcPr/>
                </a:tc>
                <a:tc hMerge="1">
                  <a:txBody>
                    <a:bodyPr/>
                    <a:lstStyle/>
                    <a:p>
                      <a:endParaRPr lang="en-GB" dirty="0"/>
                    </a:p>
                  </a:txBody>
                  <a:tcPr/>
                </a:tc>
                <a:extLst>
                  <a:ext uri="{0D108BD9-81ED-4DB2-BD59-A6C34878D82A}">
                    <a16:rowId xmlns:a16="http://schemas.microsoft.com/office/drawing/2014/main" xmlns="" val="10000"/>
                  </a:ext>
                </a:extLst>
              </a:tr>
              <a:tr h="370840">
                <a:tc>
                  <a:txBody>
                    <a:bodyPr/>
                    <a:lstStyle/>
                    <a:p>
                      <a:r>
                        <a:rPr lang="en-GB" dirty="0"/>
                        <a:t>2000</a:t>
                      </a:r>
                    </a:p>
                  </a:txBody>
                  <a:tcPr/>
                </a:tc>
                <a:tc>
                  <a:txBody>
                    <a:bodyPr/>
                    <a:lstStyle/>
                    <a:p>
                      <a:r>
                        <a:rPr lang="en-GB" dirty="0"/>
                        <a:t>This is when cloud computing properly came into existence</a:t>
                      </a:r>
                    </a:p>
                  </a:txBody>
                  <a:tcPr/>
                </a:tc>
                <a:extLst>
                  <a:ext uri="{0D108BD9-81ED-4DB2-BD59-A6C34878D82A}">
                    <a16:rowId xmlns:a16="http://schemas.microsoft.com/office/drawing/2014/main" xmlns="" val="10001"/>
                  </a:ext>
                </a:extLst>
              </a:tr>
              <a:tr h="370840">
                <a:tc>
                  <a:txBody>
                    <a:bodyPr/>
                    <a:lstStyle/>
                    <a:p>
                      <a:r>
                        <a:rPr lang="en-GB" dirty="0"/>
                        <a:t>August 2006</a:t>
                      </a:r>
                    </a:p>
                  </a:txBody>
                  <a:tcPr/>
                </a:tc>
                <a:tc>
                  <a:txBody>
                    <a:bodyPr/>
                    <a:lstStyle/>
                    <a:p>
                      <a:r>
                        <a:rPr lang="en-GB" dirty="0"/>
                        <a:t>Amazon introduced Elastic Compute Cloud </a:t>
                      </a:r>
                      <a:r>
                        <a:rPr lang="en-GB" b="1" dirty="0">
                          <a:solidFill>
                            <a:schemeClr val="accent1"/>
                          </a:solidFill>
                        </a:rPr>
                        <a:t>(4)</a:t>
                      </a:r>
                      <a:endParaRPr lang="en-GB" dirty="0"/>
                    </a:p>
                  </a:txBody>
                  <a:tcPr/>
                </a:tc>
                <a:extLst>
                  <a:ext uri="{0D108BD9-81ED-4DB2-BD59-A6C34878D82A}">
                    <a16:rowId xmlns:a16="http://schemas.microsoft.com/office/drawing/2014/main" xmlns="" val="10002"/>
                  </a:ext>
                </a:extLst>
              </a:tr>
              <a:tr h="370840">
                <a:tc>
                  <a:txBody>
                    <a:bodyPr/>
                    <a:lstStyle/>
                    <a:p>
                      <a:r>
                        <a:rPr lang="en-GB" dirty="0"/>
                        <a:t>April</a:t>
                      </a:r>
                      <a:r>
                        <a:rPr lang="en-GB" baseline="0" dirty="0"/>
                        <a:t> 2008</a:t>
                      </a:r>
                      <a:endParaRPr lang="en-GB" dirty="0"/>
                    </a:p>
                  </a:txBody>
                  <a:tcPr/>
                </a:tc>
                <a:tc>
                  <a:txBody>
                    <a:bodyPr/>
                    <a:lstStyle/>
                    <a:p>
                      <a:r>
                        <a:rPr lang="en-GB" dirty="0"/>
                        <a:t>Google released the</a:t>
                      </a:r>
                      <a:r>
                        <a:rPr lang="en-GB" baseline="0" dirty="0"/>
                        <a:t> Google App engine in beta. </a:t>
                      </a:r>
                      <a:r>
                        <a:rPr lang="en-GB" b="1" dirty="0">
                          <a:solidFill>
                            <a:schemeClr val="accent1"/>
                          </a:solidFill>
                        </a:rPr>
                        <a:t>(5)</a:t>
                      </a:r>
                      <a:endParaRPr lang="en-GB" dirty="0"/>
                    </a:p>
                  </a:txBody>
                  <a:tcPr/>
                </a:tc>
                <a:extLst>
                  <a:ext uri="{0D108BD9-81ED-4DB2-BD59-A6C34878D82A}">
                    <a16:rowId xmlns:a16="http://schemas.microsoft.com/office/drawing/2014/main" xmlns="" val="10003"/>
                  </a:ext>
                </a:extLst>
              </a:tr>
              <a:tr h="370840">
                <a:tc>
                  <a:txBody>
                    <a:bodyPr/>
                    <a:lstStyle/>
                    <a:p>
                      <a:r>
                        <a:rPr lang="en-GB" dirty="0"/>
                        <a:t>Early 2008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NASA’s “</a:t>
                      </a:r>
                      <a:r>
                        <a:rPr lang="en-GB" dirty="0" err="1"/>
                        <a:t>OpenNebula</a:t>
                      </a:r>
                      <a:r>
                        <a:rPr lang="en-GB" dirty="0"/>
                        <a:t>” became the</a:t>
                      </a:r>
                      <a:r>
                        <a:rPr lang="en-GB" baseline="0" dirty="0"/>
                        <a:t> first open-source software for deploying private hybrid clouds, and for the federation of clouds </a:t>
                      </a:r>
                      <a:r>
                        <a:rPr lang="en-GB" b="1" dirty="0">
                          <a:solidFill>
                            <a:schemeClr val="accent1"/>
                          </a:solidFill>
                        </a:rPr>
                        <a:t>(6)</a:t>
                      </a:r>
                      <a:endParaRPr lang="en-GB" dirty="0"/>
                    </a:p>
                  </a:txBody>
                  <a:tcPr/>
                </a:tc>
                <a:extLst>
                  <a:ext uri="{0D108BD9-81ED-4DB2-BD59-A6C34878D82A}">
                    <a16:rowId xmlns:a16="http://schemas.microsoft.com/office/drawing/2014/main" xmlns="" val="10004"/>
                  </a:ext>
                </a:extLst>
              </a:tr>
            </a:tbl>
          </a:graphicData>
        </a:graphic>
      </p:graphicFrame>
      <p:graphicFrame>
        <p:nvGraphicFramePr>
          <p:cNvPr id="5" name="Content Placeholder 3"/>
          <p:cNvGraphicFramePr>
            <a:graphicFrameLocks/>
          </p:cNvGraphicFramePr>
          <p:nvPr>
            <p:extLst>
              <p:ext uri="{D42A27DB-BD31-4B8C-83A1-F6EECF244321}">
                <p14:modId xmlns:p14="http://schemas.microsoft.com/office/powerpoint/2010/main" val="2465676595"/>
              </p:ext>
            </p:extLst>
          </p:nvPr>
        </p:nvGraphicFramePr>
        <p:xfrm>
          <a:off x="3792538" y="3210560"/>
          <a:ext cx="7315200" cy="2941320"/>
        </p:xfrm>
        <a:graphic>
          <a:graphicData uri="http://schemas.openxmlformats.org/drawingml/2006/table">
            <a:tbl>
              <a:tblPr firstRow="1" bandRow="1">
                <a:tableStyleId>{5C22544A-7EE6-4342-B048-85BDC9FD1C3A}</a:tableStyleId>
              </a:tblPr>
              <a:tblGrid>
                <a:gridCol w="1414462">
                  <a:extLst>
                    <a:ext uri="{9D8B030D-6E8A-4147-A177-3AD203B41FA5}">
                      <a16:colId xmlns:a16="http://schemas.microsoft.com/office/drawing/2014/main" xmlns="" val="20000"/>
                    </a:ext>
                  </a:extLst>
                </a:gridCol>
                <a:gridCol w="5900738">
                  <a:extLst>
                    <a:ext uri="{9D8B030D-6E8A-4147-A177-3AD203B41FA5}">
                      <a16:colId xmlns:a16="http://schemas.microsoft.com/office/drawing/2014/main" xmlns="" val="20001"/>
                    </a:ext>
                  </a:extLst>
                </a:gridCol>
              </a:tblGrid>
              <a:tr h="370840">
                <a:tc gridSpan="2">
                  <a:txBody>
                    <a:bodyPr/>
                    <a:lstStyle/>
                    <a:p>
                      <a:r>
                        <a:rPr lang="en-GB" dirty="0"/>
                        <a:t>2010s</a:t>
                      </a:r>
                    </a:p>
                  </a:txBody>
                  <a:tcPr/>
                </a:tc>
                <a:tc hMerge="1">
                  <a:txBody>
                    <a:bodyPr/>
                    <a:lstStyle/>
                    <a:p>
                      <a:endParaRPr lang="en-GB" dirty="0"/>
                    </a:p>
                  </a:txBody>
                  <a:tcPr/>
                </a:tc>
                <a:extLst>
                  <a:ext uri="{0D108BD9-81ED-4DB2-BD59-A6C34878D82A}">
                    <a16:rowId xmlns:a16="http://schemas.microsoft.com/office/drawing/2014/main" xmlns="" val="10000"/>
                  </a:ext>
                </a:extLst>
              </a:tr>
              <a:tr h="370840">
                <a:tc>
                  <a:txBody>
                    <a:bodyPr/>
                    <a:lstStyle/>
                    <a:p>
                      <a:r>
                        <a:rPr lang="en-GB" dirty="0"/>
                        <a:t>February 2010</a:t>
                      </a:r>
                    </a:p>
                  </a:txBody>
                  <a:tcPr/>
                </a:tc>
                <a:tc>
                  <a:txBody>
                    <a:bodyPr/>
                    <a:lstStyle/>
                    <a:p>
                      <a:r>
                        <a:rPr lang="en-GB" dirty="0"/>
                        <a:t>Microsoft released Microsoft Azure (although they</a:t>
                      </a:r>
                      <a:r>
                        <a:rPr lang="en-GB" baseline="0" dirty="0"/>
                        <a:t> had announced this in 2008) </a:t>
                      </a:r>
                      <a:r>
                        <a:rPr lang="en-GB" b="1" dirty="0">
                          <a:solidFill>
                            <a:schemeClr val="accent1"/>
                          </a:solidFill>
                        </a:rPr>
                        <a:t>(7)</a:t>
                      </a:r>
                      <a:endParaRPr lang="en-GB" dirty="0"/>
                    </a:p>
                  </a:txBody>
                  <a:tcPr/>
                </a:tc>
                <a:extLst>
                  <a:ext uri="{0D108BD9-81ED-4DB2-BD59-A6C34878D82A}">
                    <a16:rowId xmlns:a16="http://schemas.microsoft.com/office/drawing/2014/main" xmlns="" val="10001"/>
                  </a:ext>
                </a:extLst>
              </a:tr>
              <a:tr h="370840">
                <a:tc>
                  <a:txBody>
                    <a:bodyPr/>
                    <a:lstStyle/>
                    <a:p>
                      <a:r>
                        <a:rPr lang="en-GB" dirty="0"/>
                        <a:t>July 2010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Rackspace</a:t>
                      </a:r>
                      <a:r>
                        <a:rPr lang="en-GB" dirty="0"/>
                        <a:t> Hosting and NASA</a:t>
                      </a:r>
                      <a:r>
                        <a:rPr lang="en-GB" baseline="0" dirty="0"/>
                        <a:t> both launched an open-source software (known as OpenStack). This was designed to help organisations offering cloud computing services running on standard hardware. </a:t>
                      </a:r>
                      <a:r>
                        <a:rPr lang="en-GB" b="1" dirty="0">
                          <a:solidFill>
                            <a:schemeClr val="accent1"/>
                          </a:solidFill>
                        </a:rPr>
                        <a:t>(8)</a:t>
                      </a:r>
                      <a:endParaRPr lang="en-GB" dirty="0"/>
                    </a:p>
                  </a:txBody>
                  <a:tcPr/>
                </a:tc>
                <a:extLst>
                  <a:ext uri="{0D108BD9-81ED-4DB2-BD59-A6C34878D82A}">
                    <a16:rowId xmlns:a16="http://schemas.microsoft.com/office/drawing/2014/main" xmlns="" val="10002"/>
                  </a:ext>
                </a:extLst>
              </a:tr>
              <a:tr h="370840">
                <a:tc>
                  <a:txBody>
                    <a:bodyPr/>
                    <a:lstStyle/>
                    <a:p>
                      <a:r>
                        <a:rPr lang="en-GB"/>
                        <a:t>March 2011</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IBM announced IBM </a:t>
                      </a:r>
                      <a:r>
                        <a:rPr lang="en-GB" dirty="0" err="1"/>
                        <a:t>SmartCloud</a:t>
                      </a:r>
                      <a:r>
                        <a:rPr lang="en-GB" dirty="0"/>
                        <a:t> </a:t>
                      </a:r>
                      <a:r>
                        <a:rPr lang="en-GB" b="1" dirty="0">
                          <a:solidFill>
                            <a:schemeClr val="accent1"/>
                          </a:solidFill>
                        </a:rPr>
                        <a:t>(9)</a:t>
                      </a:r>
                      <a:endParaRPr lang="en-GB" dirty="0"/>
                    </a:p>
                  </a:txBody>
                  <a:tcPr/>
                </a:tc>
                <a:extLst>
                  <a:ext uri="{0D108BD9-81ED-4DB2-BD59-A6C34878D82A}">
                    <a16:rowId xmlns:a16="http://schemas.microsoft.com/office/drawing/2014/main" xmlns="" val="10003"/>
                  </a:ext>
                </a:extLst>
              </a:tr>
              <a:tr h="370840">
                <a:tc>
                  <a:txBody>
                    <a:bodyPr/>
                    <a:lstStyle/>
                    <a:p>
                      <a:r>
                        <a:rPr lang="en-GB" dirty="0"/>
                        <a:t>May 2012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Google Compute Engine was released in preview </a:t>
                      </a:r>
                      <a:r>
                        <a:rPr lang="en-GB" b="1" dirty="0">
                          <a:solidFill>
                            <a:schemeClr val="accent1"/>
                          </a:solidFill>
                        </a:rPr>
                        <a:t>(10)</a:t>
                      </a:r>
                      <a:endParaRPr lang="en-GB" dirty="0"/>
                    </a:p>
                  </a:txBody>
                  <a:tcPr/>
                </a:tc>
                <a:extLst>
                  <a:ext uri="{0D108BD9-81ED-4DB2-BD59-A6C34878D82A}">
                    <a16:rowId xmlns:a16="http://schemas.microsoft.com/office/drawing/2014/main" xmlns="" val="10004"/>
                  </a:ext>
                </a:extLst>
              </a:tr>
            </a:tbl>
          </a:graphicData>
        </a:graphic>
      </p:graphicFrame>
      <p:pic>
        <p:nvPicPr>
          <p:cNvPr id="9" name="Picture 8"/>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680468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Security</a:t>
            </a:r>
            <a:br>
              <a:rPr lang="en-GB" dirty="0" smtClean="0"/>
            </a:br>
            <a:r>
              <a:rPr lang="en-GB" dirty="0" smtClean="0"/>
              <a:t>(JL)</a:t>
            </a:r>
            <a:endParaRPr lang="en-GB" dirty="0"/>
          </a:p>
        </p:txBody>
      </p:sp>
      <p:sp>
        <p:nvSpPr>
          <p:cNvPr id="3" name="Content Placeholder 2"/>
          <p:cNvSpPr>
            <a:spLocks noGrp="1"/>
          </p:cNvSpPr>
          <p:nvPr>
            <p:ph idx="1"/>
          </p:nvPr>
        </p:nvSpPr>
        <p:spPr/>
        <p:txBody>
          <a:bodyPr/>
          <a:lstStyle/>
          <a:p>
            <a:pPr lvl="1"/>
            <a:r>
              <a:rPr lang="en-GB" dirty="0"/>
              <a:t>Concerns</a:t>
            </a:r>
          </a:p>
          <a:p>
            <a:pPr lvl="2">
              <a:buFont typeface="Wingdings 2"/>
            </a:pPr>
            <a:r>
              <a:rPr lang="en-GB" dirty="0"/>
              <a:t>Data Breaches/Loss</a:t>
            </a:r>
            <a:r>
              <a:rPr lang="en-GB" dirty="0">
                <a:solidFill>
                  <a:srgbClr val="595959"/>
                </a:solidFill>
              </a:rPr>
              <a:t> [11]</a:t>
            </a:r>
            <a:endParaRPr lang="en-GB" dirty="0">
              <a:solidFill>
                <a:schemeClr val="tx1"/>
              </a:solidFill>
            </a:endParaRPr>
          </a:p>
          <a:p>
            <a:pPr lvl="2">
              <a:buFont typeface="Wingdings 2"/>
            </a:pPr>
            <a:r>
              <a:rPr lang="en-GB" dirty="0"/>
              <a:t>Malware Injection</a:t>
            </a:r>
            <a:r>
              <a:rPr lang="en-GB" dirty="0">
                <a:solidFill>
                  <a:srgbClr val="595959"/>
                </a:solidFill>
              </a:rPr>
              <a:t> [12]</a:t>
            </a:r>
            <a:endParaRPr lang="en-GB" dirty="0">
              <a:solidFill>
                <a:schemeClr val="tx1"/>
              </a:solidFill>
            </a:endParaRPr>
          </a:p>
          <a:p>
            <a:pPr lvl="2">
              <a:buFont typeface="Wingdings 2"/>
            </a:pPr>
            <a:r>
              <a:rPr lang="en-GB" dirty="0"/>
              <a:t>Insecure API’s</a:t>
            </a:r>
            <a:r>
              <a:rPr lang="en-GB" dirty="0">
                <a:solidFill>
                  <a:srgbClr val="595959"/>
                </a:solidFill>
              </a:rPr>
              <a:t> [13]</a:t>
            </a:r>
            <a:endParaRPr lang="en-GB" dirty="0">
              <a:solidFill>
                <a:schemeClr val="tx1"/>
              </a:solidFill>
            </a:endParaRPr>
          </a:p>
          <a:p>
            <a:pPr lvl="2">
              <a:spcBef>
                <a:spcPts val="200"/>
              </a:spcBef>
              <a:spcAft>
                <a:spcPts val="200"/>
              </a:spcAft>
              <a:buFont typeface="Wingdings 2"/>
            </a:pPr>
            <a:r>
              <a:rPr lang="en-GB" dirty="0"/>
              <a:t>Spectre and Meltdown [14]</a:t>
            </a:r>
          </a:p>
          <a:p>
            <a:pPr lvl="1">
              <a:buFont typeface="Wingdings 2"/>
            </a:pPr>
            <a:r>
              <a:rPr lang="en-GB" dirty="0"/>
              <a:t>Cloud Security Principles</a:t>
            </a:r>
            <a:r>
              <a:rPr lang="en-GB" dirty="0">
                <a:solidFill>
                  <a:srgbClr val="595959"/>
                </a:solidFill>
              </a:rPr>
              <a:t> from National Cyber Security Centre [15] </a:t>
            </a:r>
            <a:endParaRPr lang="en-GB" dirty="0">
              <a:solidFill>
                <a:schemeClr val="tx1"/>
              </a:solidFill>
            </a:endParaRPr>
          </a:p>
          <a:p>
            <a:pPr lvl="2">
              <a:buFont typeface="Wingdings 2"/>
            </a:pPr>
            <a:r>
              <a:rPr lang="en-GB" dirty="0"/>
              <a:t>Principle 1 – Data in Transit Protection</a:t>
            </a:r>
            <a:endParaRPr lang="en-GB" dirty="0">
              <a:solidFill>
                <a:schemeClr val="tx1"/>
              </a:solidFill>
            </a:endParaRPr>
          </a:p>
          <a:p>
            <a:pPr lvl="2">
              <a:buFont typeface="Wingdings 2"/>
            </a:pPr>
            <a:r>
              <a:rPr lang="en-GB" dirty="0"/>
              <a:t>Principle 2 – Asset Protection and Resilience</a:t>
            </a:r>
            <a:endParaRPr lang="en-GB" dirty="0">
              <a:solidFill>
                <a:schemeClr val="tx1"/>
              </a:solidFill>
            </a:endParaRPr>
          </a:p>
          <a:p>
            <a:pPr lvl="2">
              <a:buFont typeface="Wingdings 2"/>
            </a:pPr>
            <a:r>
              <a:rPr lang="en-GB" dirty="0"/>
              <a:t>Principle 5 – Operational Security</a:t>
            </a:r>
            <a:endParaRPr lang="en-GB" dirty="0">
              <a:solidFill>
                <a:schemeClr val="tx1"/>
              </a:solidFill>
            </a:endParaRPr>
          </a:p>
          <a:p>
            <a:pPr lvl="2">
              <a:buFont typeface="Wingdings 2"/>
            </a:pPr>
            <a:r>
              <a:rPr lang="en-GB" dirty="0"/>
              <a:t>Principle 10 – Identity and Authentication</a:t>
            </a:r>
            <a:endParaRPr lang="en-GB" dirty="0">
              <a:solidFill>
                <a:schemeClr val="tx1"/>
              </a:solidFill>
            </a:endParaRPr>
          </a:p>
          <a:p>
            <a:pPr lvl="2">
              <a:buFont typeface="Wingdings 2"/>
            </a:pPr>
            <a:r>
              <a:rPr lang="en-GB" dirty="0"/>
              <a:t>Principle 13 – Audit Information for Users</a:t>
            </a:r>
            <a:endParaRPr lang="en-GB" dirty="0">
              <a:solidFill>
                <a:srgbClr val="000000"/>
              </a:solidFill>
            </a:endParaRPr>
          </a:p>
          <a:p>
            <a:pPr lvl="1">
              <a:buFont typeface="Wingdings 2"/>
            </a:pPr>
            <a:r>
              <a:rPr lang="en-GB" dirty="0"/>
              <a:t>Cloud Deployment Methods</a:t>
            </a:r>
            <a:r>
              <a:rPr lang="en-GB" dirty="0">
                <a:solidFill>
                  <a:srgbClr val="595959"/>
                </a:solidFill>
              </a:rPr>
              <a:t> - Issues [16]</a:t>
            </a:r>
            <a:endParaRPr lang="en-GB" dirty="0">
              <a:solidFill>
                <a:schemeClr val="tx1"/>
              </a:solidFill>
            </a:endParaRPr>
          </a:p>
          <a:p>
            <a:pPr lvl="2">
              <a:buFont typeface="Wingdings 2"/>
            </a:pPr>
            <a:r>
              <a:rPr lang="en-GB" dirty="0"/>
              <a:t>Public</a:t>
            </a:r>
            <a:endParaRPr lang="en-GB" dirty="0">
              <a:solidFill>
                <a:schemeClr val="tx1"/>
              </a:solidFill>
            </a:endParaRPr>
          </a:p>
          <a:p>
            <a:pPr lvl="2">
              <a:buFont typeface="Wingdings 2"/>
            </a:pPr>
            <a:r>
              <a:rPr lang="en-GB" dirty="0"/>
              <a:t>Private</a:t>
            </a:r>
            <a:endParaRPr lang="en-GB" dirty="0">
              <a:solidFill>
                <a:schemeClr val="tx1"/>
              </a:solidFill>
            </a:endParaRPr>
          </a:p>
          <a:p>
            <a:pPr lvl="2">
              <a:buFont typeface="Wingdings 2"/>
            </a:pPr>
            <a:r>
              <a:rPr lang="en-GB" dirty="0"/>
              <a:t>Hybrid</a:t>
            </a:r>
            <a:endParaRPr lang="en-GB" dirty="0">
              <a:solidFill>
                <a:schemeClr val="tx1"/>
              </a:solidFill>
            </a:endParaRPr>
          </a:p>
          <a:p>
            <a:endParaRPr lang="en-GB" dirty="0"/>
          </a:p>
        </p:txBody>
      </p:sp>
      <p:pic>
        <p:nvPicPr>
          <p:cNvPr id="11" name="Picture 10"/>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4179431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23837"/>
            <a:ext cx="3540034" cy="4601183"/>
          </a:xfrm>
        </p:spPr>
        <p:txBody>
          <a:bodyPr/>
          <a:lstStyle/>
          <a:p>
            <a:r>
              <a:rPr lang="en-GB" dirty="0" smtClean="0"/>
              <a:t>Findings/Statistics</a:t>
            </a:r>
            <a:br>
              <a:rPr lang="en-GB" dirty="0" smtClean="0"/>
            </a:br>
            <a:r>
              <a:rPr lang="en-GB" dirty="0" smtClean="0"/>
              <a:t>(JL)</a:t>
            </a:r>
            <a:endParaRPr lang="en-GB" dirty="0"/>
          </a:p>
        </p:txBody>
      </p:sp>
      <p:sp>
        <p:nvSpPr>
          <p:cNvPr id="3" name="Content Placeholder 2"/>
          <p:cNvSpPr>
            <a:spLocks noGrp="1"/>
          </p:cNvSpPr>
          <p:nvPr>
            <p:ph idx="1"/>
          </p:nvPr>
        </p:nvSpPr>
        <p:spPr>
          <a:xfrm>
            <a:off x="3868738" y="863600"/>
            <a:ext cx="7827962" cy="5149786"/>
          </a:xfrm>
        </p:spPr>
        <p:txBody>
          <a:bodyPr>
            <a:normAutofit/>
          </a:bodyPr>
          <a:lstStyle/>
          <a:p>
            <a:pPr marL="845820" lvl="1" indent="-342900">
              <a:buAutoNum type="arabicPeriod"/>
            </a:pPr>
            <a:r>
              <a:rPr lang="en-GB" dirty="0"/>
              <a:t>Cloud Computing expenditure is projected to increase from £48B in 2015 to £116B in 2020. [17]</a:t>
            </a:r>
            <a:endParaRPr lang="en-US" dirty="0"/>
          </a:p>
          <a:p>
            <a:pPr marL="845820" lvl="1" indent="-342900">
              <a:spcBef>
                <a:spcPts val="200"/>
              </a:spcBef>
              <a:spcAft>
                <a:spcPts val="200"/>
              </a:spcAft>
              <a:buAutoNum type="arabicPeriod"/>
            </a:pPr>
            <a:r>
              <a:rPr lang="en-GB" dirty="0"/>
              <a:t>Companies achieved on average an 18% reduction in their IT budget from cloud computing and a 16% reduction in data centre power costs.</a:t>
            </a:r>
            <a:r>
              <a:rPr lang="en-GB" dirty="0">
                <a:solidFill>
                  <a:srgbClr val="595959"/>
                </a:solidFill>
              </a:rPr>
              <a:t> [18]</a:t>
            </a:r>
          </a:p>
          <a:p>
            <a:pPr marL="845820" lvl="1" indent="-342900">
              <a:spcBef>
                <a:spcPts val="200"/>
              </a:spcBef>
              <a:spcAft>
                <a:spcPts val="200"/>
              </a:spcAft>
              <a:buAutoNum type="arabicPeriod"/>
            </a:pPr>
            <a:r>
              <a:rPr lang="en-GB" dirty="0"/>
              <a:t>Hybrid Clouds tripled within in the last year, increasing from 19% to 57% of organizations surveyed. [18]</a:t>
            </a:r>
          </a:p>
          <a:p>
            <a:pPr marL="845820" lvl="1" indent="-342900">
              <a:spcBef>
                <a:spcPts val="200"/>
              </a:spcBef>
              <a:spcAft>
                <a:spcPts val="200"/>
              </a:spcAft>
              <a:buAutoNum type="arabicPeriod"/>
            </a:pPr>
            <a:r>
              <a:rPr lang="en-GB" dirty="0"/>
              <a:t>73% of companies are planning to move to a fully software-defined data centre within 2 years. [19]</a:t>
            </a:r>
            <a:endParaRPr lang="en-GB" dirty="0">
              <a:solidFill>
                <a:schemeClr val="tx1"/>
              </a:solidFill>
            </a:endParaRPr>
          </a:p>
          <a:p>
            <a:pPr marL="845820" lvl="1" indent="-342900">
              <a:spcBef>
                <a:spcPts val="200"/>
              </a:spcBef>
              <a:spcAft>
                <a:spcPts val="200"/>
              </a:spcAft>
              <a:buAutoNum type="arabicPeriod"/>
            </a:pPr>
            <a:r>
              <a:rPr lang="en-GB" dirty="0" err="1"/>
              <a:t>Wikibon</a:t>
            </a:r>
            <a:r>
              <a:rPr lang="en-GB" dirty="0"/>
              <a:t> predicts that by 2022, Amazon Web Services (AWS) will reach £30B in revenue, and be 8.2% of all cloud spending. [20]</a:t>
            </a:r>
          </a:p>
          <a:p>
            <a:pPr marL="845820" lvl="1" indent="-342900">
              <a:spcBef>
                <a:spcPts val="200"/>
              </a:spcBef>
              <a:spcAft>
                <a:spcPts val="200"/>
              </a:spcAft>
              <a:buAutoNum type="arabicPeriod"/>
            </a:pPr>
            <a:r>
              <a:rPr lang="en-GB" dirty="0"/>
              <a:t>How do cloud applications compare to desktop applications? Conducted by Zetta [21]</a:t>
            </a:r>
          </a:p>
          <a:p>
            <a:pPr marL="1303020" lvl="2" indent="-342900">
              <a:spcBef>
                <a:spcPts val="200"/>
              </a:spcBef>
              <a:spcAft>
                <a:spcPts val="200"/>
              </a:spcAft>
              <a:buAutoNum type="arabicPeriod"/>
            </a:pPr>
            <a:r>
              <a:rPr lang="en-GB" dirty="0"/>
              <a:t>66% of respondents claimed that cloud applications are easier to deploy than desktop applications.</a:t>
            </a:r>
            <a:endParaRPr lang="en-GB" dirty="0">
              <a:solidFill>
                <a:srgbClr val="000000"/>
              </a:solidFill>
            </a:endParaRPr>
          </a:p>
          <a:p>
            <a:pPr marL="1303020" lvl="2" indent="-342900">
              <a:spcBef>
                <a:spcPts val="200"/>
              </a:spcBef>
              <a:spcAft>
                <a:spcPts val="200"/>
              </a:spcAft>
              <a:buAutoNum type="arabicPeriod"/>
            </a:pPr>
            <a:r>
              <a:rPr lang="en-GB" dirty="0"/>
              <a:t>51% claim cloud-based apps are more reliable than desktop apps</a:t>
            </a:r>
            <a:endParaRPr lang="en-GB" dirty="0">
              <a:solidFill>
                <a:schemeClr val="tx1"/>
              </a:solidFill>
            </a:endParaRPr>
          </a:p>
          <a:p>
            <a:pPr marL="1303020" lvl="2" indent="-342900">
              <a:spcBef>
                <a:spcPts val="200"/>
              </a:spcBef>
              <a:spcAft>
                <a:spcPts val="200"/>
              </a:spcAft>
              <a:buAutoNum type="arabicPeriod"/>
            </a:pPr>
            <a:r>
              <a:rPr lang="en-GB" dirty="0"/>
              <a:t>37% claim cloud-based apps are more secure than desktop apps</a:t>
            </a:r>
            <a:endParaRPr lang="en-GB" dirty="0">
              <a:solidFill>
                <a:srgbClr val="000000"/>
              </a:solidFill>
            </a:endParaRPr>
          </a:p>
          <a:p>
            <a:pPr marL="845820" lvl="1" indent="-342900">
              <a:spcBef>
                <a:spcPts val="200"/>
              </a:spcBef>
              <a:spcAft>
                <a:spcPts val="200"/>
              </a:spcAft>
              <a:buAutoNum type="arabicPeriod"/>
            </a:pPr>
            <a:endParaRPr lang="en-GB" dirty="0">
              <a:solidFill>
                <a:srgbClr val="595959"/>
              </a:solidFill>
            </a:endParaRPr>
          </a:p>
          <a:p>
            <a:pPr marL="457200" indent="-457200">
              <a:buAutoNum type="arabicPeriod"/>
            </a:pPr>
            <a:endParaRPr lang="en-GB" dirty="0"/>
          </a:p>
        </p:txBody>
      </p:sp>
      <p:pic>
        <p:nvPicPr>
          <p:cNvPr id="8" name="Picture 7"/>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1209190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it used</a:t>
            </a:r>
            <a:r>
              <a:rPr lang="en-GB" dirty="0" smtClean="0"/>
              <a:t>?</a:t>
            </a:r>
            <a:br>
              <a:rPr lang="en-GB" dirty="0" smtClean="0"/>
            </a:br>
            <a:r>
              <a:rPr lang="en-GB" dirty="0" smtClean="0"/>
              <a:t>(SD)</a:t>
            </a:r>
            <a:endParaRPr lang="en-GB" dirty="0"/>
          </a:p>
        </p:txBody>
      </p:sp>
      <p:sp>
        <p:nvSpPr>
          <p:cNvPr id="3" name="Content Placeholder 2"/>
          <p:cNvSpPr>
            <a:spLocks noGrp="1"/>
          </p:cNvSpPr>
          <p:nvPr>
            <p:ph idx="1"/>
          </p:nvPr>
        </p:nvSpPr>
        <p:spPr/>
        <p:txBody>
          <a:bodyPr>
            <a:normAutofit/>
          </a:bodyPr>
          <a:lstStyle/>
          <a:p>
            <a:r>
              <a:rPr lang="en-GB" dirty="0"/>
              <a:t>Cloud Computing can usually just been seen as a form of an online storage area, however research has shown that as well as this, its also used for a variety of resources including:</a:t>
            </a:r>
          </a:p>
          <a:p>
            <a:pPr lvl="1"/>
            <a:r>
              <a:rPr lang="en-GB" dirty="0"/>
              <a:t>Online Backup Services</a:t>
            </a:r>
          </a:p>
          <a:p>
            <a:pPr lvl="1"/>
            <a:r>
              <a:rPr lang="en-GB" dirty="0"/>
              <a:t>Social Networking</a:t>
            </a:r>
          </a:p>
          <a:p>
            <a:pPr lvl="1"/>
            <a:r>
              <a:rPr lang="en-GB" dirty="0"/>
              <a:t>E-Mail</a:t>
            </a:r>
          </a:p>
          <a:p>
            <a:pPr lvl="1"/>
            <a:r>
              <a:rPr lang="en-GB" dirty="0"/>
              <a:t>Online Documents (OneDrive, Google Docs etc.)</a:t>
            </a:r>
          </a:p>
          <a:p>
            <a:pPr lvl="1"/>
            <a:r>
              <a:rPr lang="en-GB" dirty="0"/>
              <a:t>Health Care [22]</a:t>
            </a:r>
          </a:p>
        </p:txBody>
      </p:sp>
      <p:pic>
        <p:nvPicPr>
          <p:cNvPr id="8" name="Picture 7"/>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38589291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(SD)</a:t>
            </a:r>
            <a:endParaRPr lang="en-GB" dirty="0"/>
          </a:p>
        </p:txBody>
      </p:sp>
      <p:sp>
        <p:nvSpPr>
          <p:cNvPr id="3" name="Content Placeholder 2"/>
          <p:cNvSpPr>
            <a:spLocks noGrp="1"/>
          </p:cNvSpPr>
          <p:nvPr>
            <p:ph idx="1"/>
          </p:nvPr>
        </p:nvSpPr>
        <p:spPr/>
        <p:txBody>
          <a:bodyPr/>
          <a:lstStyle/>
          <a:p>
            <a:r>
              <a:rPr lang="en-GB" dirty="0"/>
              <a:t>The following benefits of Cloud Computing are:</a:t>
            </a:r>
          </a:p>
          <a:p>
            <a:pPr lvl="1"/>
            <a:r>
              <a:rPr lang="en-GB" dirty="0"/>
              <a:t>Reduced Costs</a:t>
            </a:r>
          </a:p>
          <a:p>
            <a:pPr lvl="1"/>
            <a:r>
              <a:rPr lang="en-GB" dirty="0"/>
              <a:t>Collaboration</a:t>
            </a:r>
          </a:p>
          <a:p>
            <a:pPr lvl="1"/>
            <a:r>
              <a:rPr lang="en-GB" dirty="0"/>
              <a:t>Automatic Updates</a:t>
            </a:r>
          </a:p>
          <a:p>
            <a:pPr lvl="1"/>
            <a:r>
              <a:rPr lang="en-GB" dirty="0"/>
              <a:t>24/7 access from </a:t>
            </a:r>
            <a:r>
              <a:rPr lang="en-GB"/>
              <a:t>any device</a:t>
            </a:r>
            <a:endParaRPr lang="en-GB" dirty="0"/>
          </a:p>
        </p:txBody>
      </p:sp>
      <p:pic>
        <p:nvPicPr>
          <p:cNvPr id="8" name="Picture 7"/>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3535438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Drawbacks (SD)</a:t>
            </a:r>
            <a:endParaRPr lang="en-GB" dirty="0"/>
          </a:p>
        </p:txBody>
      </p:sp>
      <p:sp>
        <p:nvSpPr>
          <p:cNvPr id="3" name="Content Placeholder 2"/>
          <p:cNvSpPr>
            <a:spLocks noGrp="1"/>
          </p:cNvSpPr>
          <p:nvPr>
            <p:ph idx="1"/>
          </p:nvPr>
        </p:nvSpPr>
        <p:spPr/>
        <p:txBody>
          <a:bodyPr/>
          <a:lstStyle/>
          <a:p>
            <a:r>
              <a:rPr lang="en-GB" dirty="0"/>
              <a:t>Security/Privacy </a:t>
            </a:r>
          </a:p>
          <a:p>
            <a:r>
              <a:rPr lang="en-GB" dirty="0"/>
              <a:t>Data Management </a:t>
            </a:r>
          </a:p>
          <a:p>
            <a:r>
              <a:rPr lang="en-GB" dirty="0"/>
              <a:t>Risk of Cloud going out of business</a:t>
            </a:r>
          </a:p>
          <a:p>
            <a:r>
              <a:rPr lang="en-GB" dirty="0"/>
              <a:t>Internet based</a:t>
            </a:r>
          </a:p>
          <a:p>
            <a:endParaRPr lang="en-GB" dirty="0"/>
          </a:p>
        </p:txBody>
      </p:sp>
      <p:pic>
        <p:nvPicPr>
          <p:cNvPr id="8" name="Picture 7"/>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4166695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a:xfrm>
            <a:off x="3907368" y="533908"/>
            <a:ext cx="7315200" cy="5993892"/>
          </a:xfrm>
        </p:spPr>
        <p:txBody>
          <a:bodyPr>
            <a:normAutofit fontScale="70000" lnSpcReduction="20000"/>
          </a:bodyPr>
          <a:lstStyle/>
          <a:p>
            <a:pPr marL="457200" indent="-457200">
              <a:buFont typeface="+mj-lt"/>
              <a:buAutoNum type="arabicPeriod"/>
            </a:pPr>
            <a:r>
              <a:rPr lang="en-GB" b="1" dirty="0"/>
              <a:t>Carnegie Mellon University.</a:t>
            </a:r>
            <a:r>
              <a:rPr lang="en-GB" dirty="0"/>
              <a:t> Cloud Computing. [Online] [Cited: 9th January 2018.] </a:t>
            </a:r>
            <a:r>
              <a:rPr lang="en-GB" dirty="0">
                <a:hlinkClick r:id="rId3"/>
              </a:rPr>
              <a:t>http://www.contrib.andrew.cmu.edu/~dyafei/CC.html</a:t>
            </a:r>
            <a:r>
              <a:rPr lang="en-GB" dirty="0"/>
              <a:t>.</a:t>
            </a:r>
          </a:p>
          <a:p>
            <a:pPr marL="457200" indent="-457200">
              <a:buFont typeface="+mj-lt"/>
              <a:buAutoNum type="arabicPeriod"/>
            </a:pPr>
            <a:r>
              <a:rPr lang="en-GB" b="1" dirty="0"/>
              <a:t>Cambridge Dictionary.</a:t>
            </a:r>
            <a:r>
              <a:rPr lang="en-GB" dirty="0"/>
              <a:t> Cloud Computing. [Online] [Cited: 9 January 2018.] </a:t>
            </a:r>
            <a:r>
              <a:rPr lang="en-GB" dirty="0">
                <a:hlinkClick r:id="rId4"/>
              </a:rPr>
              <a:t>https://dictionary.cambridge.org/dictionary/english/cloud-computing</a:t>
            </a:r>
            <a:r>
              <a:rPr lang="en-GB" dirty="0"/>
              <a:t>.</a:t>
            </a:r>
          </a:p>
          <a:p>
            <a:pPr marL="457200" indent="-457200">
              <a:buFont typeface="+mj-lt"/>
              <a:buAutoNum type="arabicPeriod"/>
            </a:pPr>
            <a:r>
              <a:rPr lang="en-GB" b="1" dirty="0"/>
              <a:t>Microsoft Azure.</a:t>
            </a:r>
            <a:r>
              <a:rPr lang="en-GB" dirty="0"/>
              <a:t> What is cloud computing? [Online] [Cited: 16 January 2018.] </a:t>
            </a:r>
            <a:r>
              <a:rPr lang="en-GB" dirty="0">
                <a:hlinkClick r:id="rId5"/>
              </a:rPr>
              <a:t>https://azure.microsoft.com/en-gb/overview/what-is-cloud-computing/</a:t>
            </a:r>
            <a:r>
              <a:rPr lang="en-GB" dirty="0"/>
              <a:t>. </a:t>
            </a:r>
          </a:p>
          <a:p>
            <a:pPr marL="457200" indent="-457200">
              <a:buFont typeface="+mj-lt"/>
              <a:buAutoNum type="arabicPeriod"/>
            </a:pPr>
            <a:r>
              <a:rPr lang="en-GB" b="1" dirty="0"/>
              <a:t>Amazon.</a:t>
            </a:r>
            <a:r>
              <a:rPr lang="en-GB" dirty="0"/>
              <a:t> Announcing Amazon Elastic Compute Cloud (Amazon EC2) - beta. [Online] 24 August 2006. [Cited: 16 January 2018.] </a:t>
            </a:r>
            <a:r>
              <a:rPr lang="en-GB" dirty="0">
                <a:hlinkClick r:id="rId6"/>
              </a:rPr>
              <a:t>https://aws.amazon.com/about-aws/whats-new/2006/08/24/announcing-amazon-elastic-compute-cloud-amazon-ec2---beta/</a:t>
            </a:r>
            <a:r>
              <a:rPr lang="en-GB" dirty="0"/>
              <a:t>.</a:t>
            </a:r>
          </a:p>
          <a:p>
            <a:pPr marL="457200" indent="-457200">
              <a:buFont typeface="+mj-lt"/>
              <a:buAutoNum type="arabicPeriod"/>
            </a:pPr>
            <a:r>
              <a:rPr lang="en-GB" b="1" dirty="0"/>
              <a:t>Google.</a:t>
            </a:r>
            <a:r>
              <a:rPr lang="en-GB" dirty="0"/>
              <a:t> Introducing Google App Engine + our new blog. [Online] 7 April 2008. [Cited: 16 January 2018.] </a:t>
            </a:r>
            <a:r>
              <a:rPr lang="en-GB" dirty="0">
                <a:hlinkClick r:id="rId7"/>
              </a:rPr>
              <a:t>http://googleappengine.blogspot.co.uk/2008/04/introducing-google-app-engine-our-new.html</a:t>
            </a:r>
            <a:r>
              <a:rPr lang="en-GB" dirty="0"/>
              <a:t>.</a:t>
            </a:r>
          </a:p>
          <a:p>
            <a:pPr marL="457200" indent="-457200">
              <a:buFont typeface="+mj-lt"/>
              <a:buAutoNum type="arabicPeriod"/>
            </a:pPr>
            <a:r>
              <a:rPr lang="en-GB" b="1" dirty="0" err="1"/>
              <a:t>Rochwerger</a:t>
            </a:r>
            <a:r>
              <a:rPr lang="en-GB" b="1" dirty="0"/>
              <a:t>, B, et al.</a:t>
            </a:r>
            <a:r>
              <a:rPr lang="en-GB" dirty="0"/>
              <a:t> The Reservoir model and architecture for open federated cloud computing. </a:t>
            </a:r>
            <a:r>
              <a:rPr lang="en-GB" i="1" dirty="0"/>
              <a:t>IEEE </a:t>
            </a:r>
            <a:r>
              <a:rPr lang="en-GB" i="1" dirty="0" err="1"/>
              <a:t>Xplore</a:t>
            </a:r>
            <a:r>
              <a:rPr lang="en-GB" i="1" dirty="0"/>
              <a:t> Digital Library. </a:t>
            </a:r>
            <a:r>
              <a:rPr lang="en-GB" dirty="0"/>
              <a:t>[Online] July 2009. [Cited: 16 January 2018.] </a:t>
            </a:r>
            <a:r>
              <a:rPr lang="en-GB" dirty="0">
                <a:hlinkClick r:id="rId8"/>
              </a:rPr>
              <a:t>http://ieeexplore.ieee.org/document/5429058/</a:t>
            </a:r>
            <a:r>
              <a:rPr lang="en-GB" dirty="0"/>
              <a:t>.</a:t>
            </a:r>
          </a:p>
          <a:p>
            <a:pPr marL="457200" indent="-457200">
              <a:buFont typeface="+mj-lt"/>
              <a:buAutoNum type="arabicPeriod"/>
            </a:pPr>
            <a:r>
              <a:rPr lang="en-GB" b="1" dirty="0"/>
              <a:t>Garcia, Ari </a:t>
            </a:r>
            <a:r>
              <a:rPr lang="en-GB" b="1" dirty="0" err="1"/>
              <a:t>Liberman</a:t>
            </a:r>
            <a:r>
              <a:rPr lang="en-GB" b="1" dirty="0"/>
              <a:t>.</a:t>
            </a:r>
            <a:r>
              <a:rPr lang="en-GB" dirty="0"/>
              <a:t> The Evolution of the Cloud. </a:t>
            </a:r>
            <a:r>
              <a:rPr lang="en-GB" i="1" dirty="0"/>
              <a:t>Massachusetts Institute of Technology. </a:t>
            </a:r>
            <a:r>
              <a:rPr lang="en-GB" dirty="0"/>
              <a:t>[Online] February 2015. [Cited: 16 January 2018.] </a:t>
            </a:r>
            <a:r>
              <a:rPr lang="en-GB" dirty="0">
                <a:hlinkClick r:id="rId9"/>
              </a:rPr>
              <a:t>https://dspace.mit.edu/bitstream/handle</a:t>
            </a:r>
            <a:r>
              <a:rPr lang="en-GB">
                <a:hlinkClick r:id="rId9"/>
              </a:rPr>
              <a:t>/1721.1/100311/932065967-MIT</a:t>
            </a:r>
            <a:r>
              <a:rPr lang="en-GB" dirty="0">
                <a:hlinkClick r:id="rId9"/>
              </a:rPr>
              <a:t>.pdf;sequence=1</a:t>
            </a:r>
            <a:r>
              <a:rPr lang="en-GB" dirty="0"/>
              <a:t>.</a:t>
            </a:r>
          </a:p>
          <a:p>
            <a:pPr marL="457200" indent="-457200">
              <a:buFont typeface="+mj-lt"/>
              <a:buAutoNum type="arabicPeriod"/>
            </a:pPr>
            <a:r>
              <a:rPr lang="en-GB" b="1" dirty="0" err="1"/>
              <a:t>Datta</a:t>
            </a:r>
            <a:r>
              <a:rPr lang="en-GB" b="1" dirty="0"/>
              <a:t>, </a:t>
            </a:r>
            <a:r>
              <a:rPr lang="en-GB" b="1" dirty="0" err="1"/>
              <a:t>Milta</a:t>
            </a:r>
            <a:r>
              <a:rPr lang="en-GB" b="1" dirty="0"/>
              <a:t>.</a:t>
            </a:r>
            <a:r>
              <a:rPr lang="en-GB" dirty="0"/>
              <a:t> Apache </a:t>
            </a:r>
            <a:r>
              <a:rPr lang="en-GB" dirty="0" err="1"/>
              <a:t>CloudStack</a:t>
            </a:r>
            <a:r>
              <a:rPr lang="en-GB" dirty="0"/>
              <a:t> vs. OpenStack: Which Is the Best? </a:t>
            </a:r>
            <a:r>
              <a:rPr lang="en-GB" i="1" dirty="0" err="1"/>
              <a:t>DZone</a:t>
            </a:r>
            <a:r>
              <a:rPr lang="en-GB" i="1" dirty="0"/>
              <a:t> / Cloud Zone. </a:t>
            </a:r>
            <a:r>
              <a:rPr lang="en-GB" dirty="0"/>
              <a:t>[Online] 9 August 2016. [Cited: 2018 January 2018.] </a:t>
            </a:r>
            <a:r>
              <a:rPr lang="en-GB" dirty="0">
                <a:hlinkClick r:id="rId10"/>
              </a:rPr>
              <a:t>https://dzone.com/articles/apache-cloudstack-vs-openstack-which-is-the-best</a:t>
            </a:r>
            <a:r>
              <a:rPr lang="en-GB" dirty="0"/>
              <a:t>. </a:t>
            </a:r>
          </a:p>
          <a:p>
            <a:pPr marL="457200" indent="-457200">
              <a:buFont typeface="+mj-lt"/>
              <a:buAutoNum type="arabicPeriod"/>
            </a:pPr>
            <a:r>
              <a:rPr lang="en-GB" b="1" dirty="0"/>
              <a:t>Oracle Cloud.</a:t>
            </a:r>
            <a:r>
              <a:rPr lang="en-GB" dirty="0"/>
              <a:t> Why Move to the Oracle Cloud. [Online] [Cited: 16 January 2018.] </a:t>
            </a:r>
            <a:r>
              <a:rPr lang="en-GB" dirty="0">
                <a:hlinkClick r:id="rId11"/>
              </a:rPr>
              <a:t>https://cloud.oracle.com/home</a:t>
            </a:r>
            <a:r>
              <a:rPr lang="en-GB" dirty="0"/>
              <a:t>.</a:t>
            </a:r>
          </a:p>
          <a:p>
            <a:pPr marL="457200" indent="-457200">
              <a:buFont typeface="+mj-lt"/>
              <a:buAutoNum type="arabicPeriod"/>
            </a:pPr>
            <a:r>
              <a:rPr lang="en-GB" b="1" dirty="0" err="1"/>
              <a:t>Balogh</a:t>
            </a:r>
            <a:r>
              <a:rPr lang="en-GB" b="1" dirty="0"/>
              <a:t>, Ari.</a:t>
            </a:r>
            <a:r>
              <a:rPr lang="en-GB" dirty="0"/>
              <a:t> Google Compute Engine is now Generally Available with expanded OS support, transparent maintenance, and lower prices. </a:t>
            </a:r>
            <a:r>
              <a:rPr lang="en-GB" i="1" dirty="0"/>
              <a:t>Google Developers. </a:t>
            </a:r>
            <a:r>
              <a:rPr lang="en-GB" dirty="0"/>
              <a:t>[Online] 2 December 2013. [Cited: 16 January 2018.] https://developers.googleblog.com/2013/12/google-compute-engine-is-now-generally.html.</a:t>
            </a:r>
          </a:p>
        </p:txBody>
      </p:sp>
      <p:pic>
        <p:nvPicPr>
          <p:cNvPr id="4" name="Picture 3"/>
          <p:cNvPicPr>
            <a:picLocks noChangeAspect="1"/>
          </p:cNvPicPr>
          <p:nvPr/>
        </p:nvPicPr>
        <p:blipFill rotWithShape="1">
          <a:blip r:embed="rId12"/>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3892807725"/>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a:xfrm>
            <a:off x="3906838" y="533400"/>
            <a:ext cx="7484869" cy="5994400"/>
          </a:xfrm>
        </p:spPr>
        <p:txBody>
          <a:bodyPr>
            <a:normAutofit fontScale="62500" lnSpcReduction="20000"/>
          </a:bodyPr>
          <a:lstStyle/>
          <a:p>
            <a:pPr marL="0" indent="0">
              <a:buNone/>
            </a:pPr>
            <a:r>
              <a:rPr lang="en-GB" dirty="0"/>
              <a:t>11.           Netskope, Data Breach: The Cloud Multiplier Effect, </a:t>
            </a:r>
            <a:r>
              <a:rPr lang="en-GB" dirty="0" err="1"/>
              <a:t>Ponemon</a:t>
            </a:r>
            <a:r>
              <a:rPr lang="en-GB" dirty="0"/>
              <a:t> Institute  [accessed 20th January 2018] available from - </a:t>
            </a:r>
            <a:r>
              <a:rPr lang="en-GB" dirty="0">
                <a:hlinkClick r:id="rId3"/>
              </a:rPr>
              <a:t>http://go.netskope.org/rs/netskope/images/Ponemon-DataBreach-CloudMultiplierEffect-June2014.pdf</a:t>
            </a:r>
            <a:endParaRPr lang="en-US" dirty="0">
              <a:solidFill>
                <a:srgbClr val="595959"/>
              </a:solidFill>
              <a:hlinkClick r:id="rId3"/>
            </a:endParaRPr>
          </a:p>
          <a:p>
            <a:pPr marL="0" indent="0">
              <a:buNone/>
            </a:pPr>
            <a:r>
              <a:rPr lang="en-GB" dirty="0"/>
              <a:t>12.          Asma Shaikh, Attacks on cloud computing and its countermeasures  [Accessed 20th January 2018] available from- </a:t>
            </a:r>
            <a:r>
              <a:rPr lang="en-GB" dirty="0">
                <a:hlinkClick r:id="rId4"/>
              </a:rPr>
              <a:t>http://ieeexplore.ieee.org/document/7955539/</a:t>
            </a:r>
            <a:endParaRPr lang="en-US"/>
          </a:p>
          <a:p>
            <a:pPr>
              <a:buNone/>
            </a:pPr>
            <a:r>
              <a:rPr lang="en-GB" dirty="0"/>
              <a:t>13.          Cloud Security Alliance, Top Threats to Cloud Computing V1.0,  [accessed 15th January 2018] available from - </a:t>
            </a:r>
            <a:r>
              <a:rPr lang="en-GB" dirty="0">
                <a:hlinkClick r:id="rId5"/>
              </a:rPr>
              <a:t>https://cloudsecurityalliance.org/topthreats/csathreats.v1.0.pdf</a:t>
            </a:r>
            <a:endParaRPr lang="en-US">
              <a:solidFill>
                <a:srgbClr val="595959"/>
              </a:solidFill>
            </a:endParaRPr>
          </a:p>
          <a:p>
            <a:pPr>
              <a:buNone/>
            </a:pPr>
            <a:r>
              <a:rPr lang="en-GB" dirty="0"/>
              <a:t>14.          Paul Kocher, Daniel </a:t>
            </a:r>
            <a:r>
              <a:rPr lang="en-GB" dirty="0" err="1"/>
              <a:t>Genkin</a:t>
            </a:r>
            <a:r>
              <a:rPr lang="en-GB" dirty="0"/>
              <a:t>, Daniel Gruss; Spectre Attacks: Exploiting Speculative Execution [accessed 16th January 2018] available from - </a:t>
            </a:r>
            <a:r>
              <a:rPr lang="en-GB" dirty="0">
                <a:hlinkClick r:id="rId6"/>
              </a:rPr>
              <a:t>https://spectreattack.ac.uk/spectre.pdf</a:t>
            </a:r>
            <a:r>
              <a:rPr lang="en-GB" dirty="0"/>
              <a:t> </a:t>
            </a:r>
            <a:endParaRPr lang="en-US">
              <a:solidFill>
                <a:srgbClr val="595959"/>
              </a:solidFill>
            </a:endParaRPr>
          </a:p>
          <a:p>
            <a:pPr>
              <a:buNone/>
            </a:pPr>
            <a:r>
              <a:rPr lang="en-GB" dirty="0"/>
              <a:t>15.          National Cyber Security Centre, Implementing the Cloud Security Principles [accessed 20th January 2018] available from - </a:t>
            </a:r>
            <a:r>
              <a:rPr lang="en-GB" dirty="0">
                <a:hlinkClick r:id="rId7"/>
              </a:rPr>
              <a:t>https://www.ncsc.gov.uk/guidance/implementing-cloud-security-principles</a:t>
            </a:r>
            <a:endParaRPr lang="en-GB">
              <a:solidFill>
                <a:schemeClr val="tx1"/>
              </a:solidFill>
            </a:endParaRPr>
          </a:p>
          <a:p>
            <a:pPr>
              <a:buNone/>
            </a:pPr>
            <a:r>
              <a:rPr lang="en-GB" dirty="0">
                <a:solidFill>
                  <a:srgbClr val="595959"/>
                </a:solidFill>
              </a:rPr>
              <a:t>16.          Kevin Curran, Pervasive and Ubiquitous Technology Innovations for Ambient Intelligence Environments, University of Ulster, [accessed 20th January 2018] available from - </a:t>
            </a:r>
            <a:r>
              <a:rPr lang="en-GB" dirty="0">
                <a:solidFill>
                  <a:srgbClr val="595959"/>
                </a:solidFill>
                <a:hlinkClick r:id="rId8"/>
              </a:rPr>
              <a:t>https://books.google.co.uk/books?hl=en&amp;lr=&amp;id=i7OeBQAAQBAJ&amp;oi=fnd&amp;pg=PA12&amp;dq=%20&amp;ots=QP3r246wm9&amp;sig=Xe2uiNBchQBXh0Hp0U0wfaU_W_Q#v=onepage&amp;q=cloud%20computing%20security&amp;f=false</a:t>
            </a:r>
            <a:endParaRPr lang="en-GB">
              <a:solidFill>
                <a:schemeClr val="tx1"/>
              </a:solidFill>
            </a:endParaRPr>
          </a:p>
          <a:p>
            <a:pPr>
              <a:buNone/>
            </a:pPr>
            <a:r>
              <a:rPr lang="en-GB" dirty="0">
                <a:solidFill>
                  <a:srgbClr val="595959"/>
                </a:solidFill>
              </a:rPr>
              <a:t>17.          Paul </a:t>
            </a:r>
            <a:r>
              <a:rPr lang="en-GB" dirty="0" err="1">
                <a:solidFill>
                  <a:srgbClr val="595959"/>
                </a:solidFill>
              </a:rPr>
              <a:t>McFedries</a:t>
            </a:r>
            <a:r>
              <a:rPr lang="en-GB" dirty="0">
                <a:solidFill>
                  <a:srgbClr val="595959"/>
                </a:solidFill>
              </a:rPr>
              <a:t>, The Cloud Is The Computer, IEEE Spectrum, [accessed 23rd January 2018] available from - </a:t>
            </a:r>
            <a:r>
              <a:rPr lang="en-GB" dirty="0">
                <a:solidFill>
                  <a:srgbClr val="595959"/>
                </a:solidFill>
                <a:hlinkClick r:id="rId9"/>
              </a:rPr>
              <a:t>https://spectrum.ieee.org/computing/hardware/the-cloud-is-the-computer</a:t>
            </a:r>
            <a:endParaRPr lang="en-GB">
              <a:solidFill>
                <a:schemeClr val="tx1"/>
              </a:solidFill>
            </a:endParaRPr>
          </a:p>
          <a:p>
            <a:pPr>
              <a:buNone/>
            </a:pPr>
            <a:r>
              <a:rPr lang="en-GB" dirty="0">
                <a:solidFill>
                  <a:srgbClr val="595959"/>
                </a:solidFill>
              </a:rPr>
              <a:t>18.          Louis Columbus, Roundup of Cloud Computing Forecasts 2017, Forbes, [accessed 23rd January 2018] available from - </a:t>
            </a:r>
            <a:r>
              <a:rPr lang="en-GB" dirty="0">
                <a:solidFill>
                  <a:srgbClr val="595959"/>
                </a:solidFill>
                <a:hlinkClick r:id="rId10"/>
              </a:rPr>
              <a:t>https://www.forbes.com/sites/louiscolumbus/2017/04/29/roundup-of-cloud-computing-forecasts-2017/#4da5f22931e8</a:t>
            </a:r>
            <a:endParaRPr lang="en-GB">
              <a:solidFill>
                <a:schemeClr val="tx1"/>
              </a:solidFill>
            </a:endParaRPr>
          </a:p>
          <a:p>
            <a:pPr>
              <a:buNone/>
            </a:pPr>
            <a:r>
              <a:rPr lang="en-GB" dirty="0">
                <a:solidFill>
                  <a:srgbClr val="595959"/>
                </a:solidFill>
              </a:rPr>
              <a:t>19.          Scott Montgomery, Retaining a Cybersecurity Workforce, [accessed 17th January 2018] available from - </a:t>
            </a:r>
            <a:r>
              <a:rPr lang="en-GB" dirty="0">
                <a:solidFill>
                  <a:srgbClr val="595959"/>
                </a:solidFill>
                <a:hlinkClick r:id="rId11"/>
              </a:rPr>
              <a:t>http://docs.house.gov/meetings/HM/HM08/20170907/106359/HHRG-115-HM08-Wstate-MontgomeryS-20170907.pdf</a:t>
            </a:r>
            <a:endParaRPr lang="en-GB">
              <a:solidFill>
                <a:srgbClr val="595959"/>
              </a:solidFill>
            </a:endParaRPr>
          </a:p>
          <a:p>
            <a:pPr>
              <a:buNone/>
            </a:pPr>
            <a:r>
              <a:rPr lang="en-GB" dirty="0">
                <a:solidFill>
                  <a:srgbClr val="595959"/>
                </a:solidFill>
              </a:rPr>
              <a:t>20.          Peter Burris, How big can Amazon Web Services get?, Silicon Angle,[accessed 17th January 2018] available from - </a:t>
            </a:r>
            <a:r>
              <a:rPr lang="en-GB" dirty="0">
                <a:solidFill>
                  <a:srgbClr val="595959"/>
                </a:solidFill>
                <a:hlinkClick r:id="rId12"/>
              </a:rPr>
              <a:t>https://siliconangle.com/blog/2017/02/20/wikibon-report-preview-big-can-amazon-web-services-get/</a:t>
            </a:r>
            <a:endParaRPr lang="en-GB">
              <a:solidFill>
                <a:schemeClr val="tx1"/>
              </a:solidFill>
            </a:endParaRPr>
          </a:p>
          <a:p>
            <a:pPr>
              <a:buNone/>
            </a:pPr>
            <a:r>
              <a:rPr lang="en-GB" dirty="0">
                <a:solidFill>
                  <a:srgbClr val="595959"/>
                </a:solidFill>
              </a:rPr>
              <a:t>21.          Maggie </a:t>
            </a:r>
            <a:r>
              <a:rPr lang="en-GB" dirty="0" err="1">
                <a:solidFill>
                  <a:srgbClr val="595959"/>
                </a:solidFill>
              </a:rPr>
              <a:t>Getova</a:t>
            </a:r>
            <a:r>
              <a:rPr lang="en-GB" dirty="0">
                <a:solidFill>
                  <a:srgbClr val="595959"/>
                </a:solidFill>
              </a:rPr>
              <a:t>, </a:t>
            </a:r>
            <a:r>
              <a:rPr lang="en-GB" dirty="0">
                <a:solidFill>
                  <a:schemeClr val="tx1"/>
                </a:solidFill>
              </a:rPr>
              <a:t>Survey Summary: Cloud Computing, Technology and Adoption in 2017</a:t>
            </a:r>
            <a:r>
              <a:rPr lang="en-GB" dirty="0">
                <a:solidFill>
                  <a:srgbClr val="000000"/>
                </a:solidFill>
              </a:rPr>
              <a:t>, Zetta,[accessed 17th January 2018] available from - </a:t>
            </a:r>
            <a:r>
              <a:rPr lang="en-GB" dirty="0">
                <a:solidFill>
                  <a:srgbClr val="000000"/>
                </a:solidFill>
                <a:hlinkClick r:id="rId13"/>
              </a:rPr>
              <a:t>https://www.zetta.net/about/blog/survey-summary-cloud-computing-technology-and-adoption-2017</a:t>
            </a:r>
          </a:p>
          <a:p>
            <a:pPr marL="457200" indent="-457200">
              <a:buAutoNum type="arabicPeriod"/>
            </a:pPr>
            <a:endParaRPr lang="en-GB" dirty="0">
              <a:solidFill>
                <a:srgbClr val="595959"/>
              </a:solidFill>
            </a:endParaRPr>
          </a:p>
        </p:txBody>
      </p:sp>
      <p:pic>
        <p:nvPicPr>
          <p:cNvPr id="4" name="Picture 3"/>
          <p:cNvPicPr>
            <a:picLocks noChangeAspect="1"/>
          </p:cNvPicPr>
          <p:nvPr/>
        </p:nvPicPr>
        <p:blipFill rotWithShape="1">
          <a:blip r:embed="rId14"/>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502821375"/>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a:xfrm>
            <a:off x="3907368" y="533908"/>
            <a:ext cx="7315200" cy="5993892"/>
          </a:xfrm>
        </p:spPr>
        <p:txBody>
          <a:bodyPr>
            <a:normAutofit fontScale="92500" lnSpcReduction="20000"/>
          </a:bodyPr>
          <a:lstStyle/>
          <a:p>
            <a:pPr>
              <a:buNone/>
            </a:pPr>
            <a:r>
              <a:rPr lang="en-GB" sz="2100" dirty="0"/>
              <a:t>22.    Robert </a:t>
            </a:r>
            <a:r>
              <a:rPr lang="en-GB" sz="2100" dirty="0" err="1"/>
              <a:t>Scoble</a:t>
            </a:r>
            <a:r>
              <a:rPr lang="en-GB" sz="2100" dirty="0"/>
              <a:t>, Cloud Computing, Examples of Cloud Computing Services [accessed 9th January 2018] available from - </a:t>
            </a:r>
            <a:r>
              <a:rPr lang="en-GB" dirty="0">
                <a:hlinkClick r:id="rId2"/>
              </a:rPr>
              <a:t>https://www.unc.edu/courses/2010spring/law/357c/001/cloudcomputing/examples.html</a:t>
            </a:r>
            <a:r>
              <a:rPr lang="en-GB" dirty="0"/>
              <a:t> </a:t>
            </a:r>
            <a:endParaRPr lang="en-US">
              <a:solidFill>
                <a:schemeClr val="tx1"/>
              </a:solidFill>
            </a:endParaRPr>
          </a:p>
          <a:p>
            <a:pPr marL="0" indent="0">
              <a:buNone/>
            </a:pPr>
            <a:r>
              <a:rPr lang="en-GB" sz="2100" dirty="0"/>
              <a:t>23.     Queensland Government, Business Queensland, Benefits of Cloud Computing  [Accessed 15th January 2018] available from- </a:t>
            </a:r>
            <a:r>
              <a:rPr lang="en-GB" dirty="0">
                <a:hlinkClick r:id="rId3"/>
              </a:rPr>
              <a:t>https://www.business.qld.gov.au/running-business/it/cloud-computing/benefits</a:t>
            </a:r>
            <a:r>
              <a:rPr lang="en-GB" dirty="0"/>
              <a:t> </a:t>
            </a:r>
          </a:p>
          <a:p>
            <a:pPr marL="0" indent="0">
              <a:buNone/>
            </a:pPr>
            <a:r>
              <a:rPr lang="en-GB" sz="2100" dirty="0"/>
              <a:t>24.    Cornell University Library, Integration of Cloud Computing and Web2.0 Collaboration Technologies in E-Learning [accessed 15th January 2018] available from - </a:t>
            </a:r>
            <a:r>
              <a:rPr lang="en-GB" dirty="0">
                <a:solidFill>
                  <a:schemeClr val="tx1"/>
                </a:solidFill>
                <a:hlinkClick r:id="rId4"/>
              </a:rPr>
              <a:t>https://arxiv.org/abs/1406.5020n</a:t>
            </a:r>
            <a:r>
              <a:rPr lang="en-GB" dirty="0">
                <a:solidFill>
                  <a:schemeClr val="tx1"/>
                </a:solidFill>
              </a:rPr>
              <a:t> </a:t>
            </a:r>
            <a:endParaRPr lang="en-GB" dirty="0">
              <a:solidFill>
                <a:srgbClr val="000000"/>
              </a:solidFill>
            </a:endParaRPr>
          </a:p>
          <a:p>
            <a:pPr marL="0" indent="0">
              <a:buNone/>
            </a:pPr>
            <a:r>
              <a:rPr lang="en-GB" sz="2100" dirty="0"/>
              <a:t>25.     Radius Technologies, Unified Communications, 10 advantages of Cloud Computing [accessed 16th January 2018] available from - </a:t>
            </a:r>
            <a:r>
              <a:rPr lang="en-GB" dirty="0">
                <a:hlinkClick r:id="rId5"/>
              </a:rPr>
              <a:t>http://www.radius.ie/10-advantages-of-cloud-computing-from-10-experts/</a:t>
            </a:r>
            <a:r>
              <a:rPr lang="en-GB" dirty="0"/>
              <a:t>  </a:t>
            </a:r>
            <a:endParaRPr lang="en-GB" b="1" dirty="0"/>
          </a:p>
          <a:p>
            <a:pPr marL="0" indent="0">
              <a:buNone/>
            </a:pPr>
            <a:r>
              <a:rPr lang="en-GB" dirty="0"/>
              <a:t>26.     </a:t>
            </a:r>
            <a:r>
              <a:rPr lang="en-GB" dirty="0" err="1"/>
              <a:t>Gtt</a:t>
            </a:r>
            <a:r>
              <a:rPr lang="en-GB" dirty="0"/>
              <a:t>, 6 pros and cons of cloud storage for business [accessed 16</a:t>
            </a:r>
            <a:r>
              <a:rPr lang="en-GB" baseline="30000" dirty="0"/>
              <a:t>th</a:t>
            </a:r>
            <a:r>
              <a:rPr lang="en-GB" dirty="0"/>
              <a:t> January 2018] available from - </a:t>
            </a:r>
            <a:r>
              <a:rPr lang="en-GB" dirty="0">
                <a:hlinkClick r:id="rId6"/>
              </a:rPr>
              <a:t>https://www.comparethecloud.net/articles/6-pros-and-cons-of-cloud-storage-for-business/</a:t>
            </a:r>
            <a:r>
              <a:rPr lang="en-GB" dirty="0"/>
              <a:t>   </a:t>
            </a:r>
            <a:endParaRPr lang="en-GB" b="1"/>
          </a:p>
          <a:p>
            <a:pPr marL="457200" indent="-457200">
              <a:buAutoNum type="arabicPeriod" startAt="11"/>
            </a:pPr>
            <a:endParaRPr lang="en-GB" dirty="0"/>
          </a:p>
          <a:p>
            <a:pPr marL="457200" indent="-457200">
              <a:buAutoNum type="arabicPeriod" startAt="11"/>
            </a:pPr>
            <a:endParaRPr lang="en-GB" dirty="0"/>
          </a:p>
          <a:p>
            <a:pPr marL="457200" indent="-457200">
              <a:buAutoNum type="arabicPeriod" startAt="11"/>
            </a:pPr>
            <a:endParaRPr lang="en-GB" dirty="0"/>
          </a:p>
          <a:p>
            <a:pPr marL="0" indent="0">
              <a:buNone/>
            </a:pPr>
            <a:r>
              <a:rPr lang="en-GB" dirty="0"/>
              <a:t> </a:t>
            </a:r>
          </a:p>
        </p:txBody>
      </p:sp>
      <p:pic>
        <p:nvPicPr>
          <p:cNvPr id="4" name="Picture 3"/>
          <p:cNvPicPr>
            <a:picLocks noChangeAspect="1"/>
          </p:cNvPicPr>
          <p:nvPr/>
        </p:nvPicPr>
        <p:blipFill rotWithShape="1">
          <a:blip r:embed="rId7"/>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323675926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themeOverride>
</file>

<file path=ppt/theme/themeOverride2.xml><?xml version="1.0" encoding="utf-8"?>
<a:themeOverride xmlns:a="http://schemas.openxmlformats.org/drawingml/2006/main">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themeOverride>
</file>

<file path=docProps/app.xml><?xml version="1.0" encoding="utf-8"?>
<Properties xmlns="http://schemas.openxmlformats.org/officeDocument/2006/extended-properties" xmlns:vt="http://schemas.openxmlformats.org/officeDocument/2006/docPropsVTypes">
  <Template/>
  <TotalTime>531</TotalTime>
  <Words>1986</Words>
  <Application>Microsoft Office PowerPoint</Application>
  <PresentationFormat>Widescreen</PresentationFormat>
  <Paragraphs>194</Paragraphs>
  <Slides>15</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Corbel</vt:lpstr>
      <vt:lpstr>Wingdings 2</vt:lpstr>
      <vt:lpstr>Frame</vt:lpstr>
      <vt:lpstr>Cloud Computing</vt:lpstr>
      <vt:lpstr>Introduction </vt:lpstr>
      <vt:lpstr>What is cloud computing? (OS)</vt:lpstr>
      <vt:lpstr>What is cloud computing? (OS)</vt:lpstr>
      <vt:lpstr>Types of cloud computing (OS)</vt:lpstr>
      <vt:lpstr>Types of cloud deployments (OS)</vt:lpstr>
      <vt:lpstr>History (OS)</vt:lpstr>
      <vt:lpstr>Security (JL)</vt:lpstr>
      <vt:lpstr>Findings/Statistics (JL)</vt:lpstr>
      <vt:lpstr>Why is it used? (SD)</vt:lpstr>
      <vt:lpstr>Benefits (SD)</vt:lpstr>
      <vt:lpstr>Drawbacks (SD)</vt:lpstr>
      <vt:lpstr>Bibliography</vt:lpstr>
      <vt:lpstr>Bibliography</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142668</dc:creator>
  <cp:lastModifiedBy>Scott Davies</cp:lastModifiedBy>
  <cp:revision>62</cp:revision>
  <cp:lastPrinted>2018-01-23T08:56:51Z</cp:lastPrinted>
  <dcterms:created xsi:type="dcterms:W3CDTF">2013-07-15T20:26:40Z</dcterms:created>
  <dcterms:modified xsi:type="dcterms:W3CDTF">2018-01-23T14:29:40Z</dcterms:modified>
</cp:coreProperties>
</file>