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65"/>
  </p:notesMasterIdLst>
  <p:sldIdLst>
    <p:sldId id="256" r:id="rId3"/>
    <p:sldId id="259" r:id="rId4"/>
    <p:sldId id="258" r:id="rId5"/>
    <p:sldId id="292" r:id="rId6"/>
    <p:sldId id="261" r:id="rId7"/>
    <p:sldId id="293" r:id="rId8"/>
    <p:sldId id="262" r:id="rId9"/>
    <p:sldId id="294" r:id="rId10"/>
    <p:sldId id="263" r:id="rId11"/>
    <p:sldId id="295" r:id="rId12"/>
    <p:sldId id="264" r:id="rId13"/>
    <p:sldId id="296" r:id="rId14"/>
    <p:sldId id="265" r:id="rId15"/>
    <p:sldId id="297" r:id="rId16"/>
    <p:sldId id="266" r:id="rId17"/>
    <p:sldId id="298" r:id="rId18"/>
    <p:sldId id="267" r:id="rId19"/>
    <p:sldId id="299" r:id="rId20"/>
    <p:sldId id="268" r:id="rId21"/>
    <p:sldId id="300" r:id="rId22"/>
    <p:sldId id="269" r:id="rId23"/>
    <p:sldId id="301" r:id="rId24"/>
    <p:sldId id="270" r:id="rId25"/>
    <p:sldId id="302" r:id="rId26"/>
    <p:sldId id="271" r:id="rId27"/>
    <p:sldId id="304" r:id="rId28"/>
    <p:sldId id="303" r:id="rId29"/>
    <p:sldId id="305" r:id="rId30"/>
    <p:sldId id="273" r:id="rId31"/>
    <p:sldId id="306" r:id="rId32"/>
    <p:sldId id="274" r:id="rId33"/>
    <p:sldId id="307" r:id="rId34"/>
    <p:sldId id="275" r:id="rId35"/>
    <p:sldId id="308" r:id="rId36"/>
    <p:sldId id="276" r:id="rId37"/>
    <p:sldId id="309" r:id="rId38"/>
    <p:sldId id="279" r:id="rId39"/>
    <p:sldId id="311" r:id="rId40"/>
    <p:sldId id="310" r:id="rId41"/>
    <p:sldId id="312" r:id="rId42"/>
    <p:sldId id="280" r:id="rId43"/>
    <p:sldId id="313" r:id="rId44"/>
    <p:sldId id="281" r:id="rId45"/>
    <p:sldId id="315" r:id="rId46"/>
    <p:sldId id="314" r:id="rId47"/>
    <p:sldId id="316" r:id="rId48"/>
    <p:sldId id="282" r:id="rId49"/>
    <p:sldId id="318" r:id="rId50"/>
    <p:sldId id="284" r:id="rId51"/>
    <p:sldId id="319" r:id="rId52"/>
    <p:sldId id="317" r:id="rId53"/>
    <p:sldId id="320" r:id="rId54"/>
    <p:sldId id="283" r:id="rId55"/>
    <p:sldId id="321" r:id="rId56"/>
    <p:sldId id="286" r:id="rId57"/>
    <p:sldId id="322" r:id="rId58"/>
    <p:sldId id="287" r:id="rId59"/>
    <p:sldId id="323" r:id="rId60"/>
    <p:sldId id="288" r:id="rId61"/>
    <p:sldId id="289" r:id="rId62"/>
    <p:sldId id="290" r:id="rId63"/>
    <p:sldId id="291" r:id="rId6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76" autoAdjust="0"/>
    <p:restoredTop sz="94830"/>
  </p:normalViewPr>
  <p:slideViewPr>
    <p:cSldViewPr snapToGrid="0" snapToObjects="1">
      <p:cViewPr varScale="1">
        <p:scale>
          <a:sx n="105" d="100"/>
          <a:sy n="105" d="100"/>
        </p:scale>
        <p:origin x="1854"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presProps" Target="presProp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8/27/2025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FF65E-CBA0-8231-B685-9FE87CCE86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896F0B-5A5F-17F6-8C90-96A5408D743F}"/>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74CBD809-FDEE-B7FF-4B74-F9E25851B8A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2327F0A-5E62-0E3E-0E4F-D18D02D690EB}"/>
              </a:ext>
            </a:extLst>
          </p:cNvPr>
          <p:cNvSpPr>
            <a:spLocks noGrp="1"/>
          </p:cNvSpPr>
          <p:nvPr>
            <p:ph type="sldNum" sz="quarter" idx="10"/>
          </p:nvPr>
        </p:nvSpPr>
        <p:spPr/>
        <p:txBody>
          <a:bodyPr/>
          <a:lstStyle/>
          <a:p>
            <a:fld id="{1AA231EB-350E-48AD-86F6-61D493B22D55}" type="slidenum">
              <a:rPr lang="en-GB" smtClean="0"/>
              <a:pPr/>
              <a:t>28</a:t>
            </a:fld>
            <a:endParaRPr lang="en-GB"/>
          </a:p>
        </p:txBody>
      </p:sp>
    </p:spTree>
    <p:extLst>
      <p:ext uri="{BB962C8B-B14F-4D97-AF65-F5344CB8AC3E}">
        <p14:creationId xmlns:p14="http://schemas.microsoft.com/office/powerpoint/2010/main" val="3446240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29</a:t>
            </a:fld>
            <a:endParaRPr lang="en-GB"/>
          </a:p>
        </p:txBody>
      </p:sp>
    </p:spTree>
    <p:extLst>
      <p:ext uri="{BB962C8B-B14F-4D97-AF65-F5344CB8AC3E}">
        <p14:creationId xmlns:p14="http://schemas.microsoft.com/office/powerpoint/2010/main" val="38749486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913E7-0F79-0784-0AEB-18797CFA16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7AE5FE-E23F-4F84-4B41-91A9EF4A5F39}"/>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1FDD0431-56EB-C606-43C7-19BD4F9CB9D1}"/>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EBA1E6F4-B1CC-10D1-E300-9FCF5881886D}"/>
              </a:ext>
            </a:extLst>
          </p:cNvPr>
          <p:cNvSpPr>
            <a:spLocks noGrp="1"/>
          </p:cNvSpPr>
          <p:nvPr>
            <p:ph type="sldNum" sz="quarter" idx="10"/>
          </p:nvPr>
        </p:nvSpPr>
        <p:spPr/>
        <p:txBody>
          <a:bodyPr/>
          <a:lstStyle/>
          <a:p>
            <a:fld id="{1AA231EB-350E-48AD-86F6-61D493B22D55}" type="slidenum">
              <a:rPr lang="en-GB" smtClean="0"/>
              <a:pPr/>
              <a:t>30</a:t>
            </a:fld>
            <a:endParaRPr lang="en-GB"/>
          </a:p>
        </p:txBody>
      </p:sp>
    </p:spTree>
    <p:extLst>
      <p:ext uri="{BB962C8B-B14F-4D97-AF65-F5344CB8AC3E}">
        <p14:creationId xmlns:p14="http://schemas.microsoft.com/office/powerpoint/2010/main" val="3714114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31</a:t>
            </a:fld>
            <a:endParaRPr lang="en-GB"/>
          </a:p>
        </p:txBody>
      </p:sp>
    </p:spTree>
    <p:extLst>
      <p:ext uri="{BB962C8B-B14F-4D97-AF65-F5344CB8AC3E}">
        <p14:creationId xmlns:p14="http://schemas.microsoft.com/office/powerpoint/2010/main" val="3256884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EC0B5C-48EC-9609-1AB9-64B1D8AD6C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FEE4F4-4A26-6FD4-D280-9367589D29B7}"/>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2F818C40-517B-9176-C052-36449FF31EA3}"/>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5F188E59-BBDA-913A-B6CD-2DAE6F98F245}"/>
              </a:ext>
            </a:extLst>
          </p:cNvPr>
          <p:cNvSpPr>
            <a:spLocks noGrp="1"/>
          </p:cNvSpPr>
          <p:nvPr>
            <p:ph type="sldNum" sz="quarter" idx="10"/>
          </p:nvPr>
        </p:nvSpPr>
        <p:spPr/>
        <p:txBody>
          <a:bodyPr/>
          <a:lstStyle/>
          <a:p>
            <a:fld id="{1AA231EB-350E-48AD-86F6-61D493B22D55}" type="slidenum">
              <a:rPr lang="en-GB" smtClean="0"/>
              <a:pPr/>
              <a:t>32</a:t>
            </a:fld>
            <a:endParaRPr lang="en-GB"/>
          </a:p>
        </p:txBody>
      </p:sp>
    </p:spTree>
    <p:extLst>
      <p:ext uri="{BB962C8B-B14F-4D97-AF65-F5344CB8AC3E}">
        <p14:creationId xmlns:p14="http://schemas.microsoft.com/office/powerpoint/2010/main" val="422181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33</a:t>
            </a:fld>
            <a:endParaRPr lang="en-GB"/>
          </a:p>
        </p:txBody>
      </p:sp>
    </p:spTree>
    <p:extLst>
      <p:ext uri="{BB962C8B-B14F-4D97-AF65-F5344CB8AC3E}">
        <p14:creationId xmlns:p14="http://schemas.microsoft.com/office/powerpoint/2010/main" val="15279376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E9BDC-8892-A578-5582-A061027C45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F2B9F2-BF08-F6DE-C4A4-F46B3FE2309F}"/>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966E9722-08B9-08CE-1FAB-1FF9648E251B}"/>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C2EA58B0-70D2-FF55-5C34-879082DA45C4}"/>
              </a:ext>
            </a:extLst>
          </p:cNvPr>
          <p:cNvSpPr>
            <a:spLocks noGrp="1"/>
          </p:cNvSpPr>
          <p:nvPr>
            <p:ph type="sldNum" sz="quarter" idx="10"/>
          </p:nvPr>
        </p:nvSpPr>
        <p:spPr/>
        <p:txBody>
          <a:bodyPr/>
          <a:lstStyle/>
          <a:p>
            <a:fld id="{1AA231EB-350E-48AD-86F6-61D493B22D55}" type="slidenum">
              <a:rPr lang="en-GB" smtClean="0"/>
              <a:pPr/>
              <a:t>34</a:t>
            </a:fld>
            <a:endParaRPr lang="en-GB"/>
          </a:p>
        </p:txBody>
      </p:sp>
    </p:spTree>
    <p:extLst>
      <p:ext uri="{BB962C8B-B14F-4D97-AF65-F5344CB8AC3E}">
        <p14:creationId xmlns:p14="http://schemas.microsoft.com/office/powerpoint/2010/main" val="3568006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35</a:t>
            </a:fld>
            <a:endParaRPr lang="en-GB"/>
          </a:p>
        </p:txBody>
      </p:sp>
    </p:spTree>
    <p:extLst>
      <p:ext uri="{BB962C8B-B14F-4D97-AF65-F5344CB8AC3E}">
        <p14:creationId xmlns:p14="http://schemas.microsoft.com/office/powerpoint/2010/main" val="32525941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B937BC-B897-34B2-A389-F669D73F15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3494E2-2FCE-066F-2C6A-939F31D5249A}"/>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0252604F-BD9E-4C07-A023-5B00BD8B3425}"/>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5F761887-02CE-1AD5-A0E4-CC12920F092C}"/>
              </a:ext>
            </a:extLst>
          </p:cNvPr>
          <p:cNvSpPr>
            <a:spLocks noGrp="1"/>
          </p:cNvSpPr>
          <p:nvPr>
            <p:ph type="sldNum" sz="quarter" idx="10"/>
          </p:nvPr>
        </p:nvSpPr>
        <p:spPr/>
        <p:txBody>
          <a:bodyPr/>
          <a:lstStyle/>
          <a:p>
            <a:fld id="{1AA231EB-350E-48AD-86F6-61D493B22D55}" type="slidenum">
              <a:rPr lang="en-GB" smtClean="0"/>
              <a:pPr/>
              <a:t>36</a:t>
            </a:fld>
            <a:endParaRPr lang="en-GB"/>
          </a:p>
        </p:txBody>
      </p:sp>
    </p:spTree>
    <p:extLst>
      <p:ext uri="{BB962C8B-B14F-4D97-AF65-F5344CB8AC3E}">
        <p14:creationId xmlns:p14="http://schemas.microsoft.com/office/powerpoint/2010/main" val="10515507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37</a:t>
            </a:fld>
            <a:endParaRPr lang="en-GB"/>
          </a:p>
        </p:txBody>
      </p:sp>
    </p:spTree>
    <p:extLst>
      <p:ext uri="{BB962C8B-B14F-4D97-AF65-F5344CB8AC3E}">
        <p14:creationId xmlns:p14="http://schemas.microsoft.com/office/powerpoint/2010/main" val="8255796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1F5139-9D0D-3C99-453B-F6733F4726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D2C434-3358-5C5A-DD11-5AD385499829}"/>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7ACF87F5-2C8A-675D-232F-3A341A73D655}"/>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245E05ED-53BE-BF42-2111-BB3F9166878C}"/>
              </a:ext>
            </a:extLst>
          </p:cNvPr>
          <p:cNvSpPr>
            <a:spLocks noGrp="1"/>
          </p:cNvSpPr>
          <p:nvPr>
            <p:ph type="sldNum" sz="quarter" idx="10"/>
          </p:nvPr>
        </p:nvSpPr>
        <p:spPr/>
        <p:txBody>
          <a:bodyPr/>
          <a:lstStyle/>
          <a:p>
            <a:fld id="{1AA231EB-350E-48AD-86F6-61D493B22D55}" type="slidenum">
              <a:rPr lang="en-GB" smtClean="0"/>
              <a:pPr/>
              <a:t>40</a:t>
            </a:fld>
            <a:endParaRPr lang="en-GB"/>
          </a:p>
        </p:txBody>
      </p:sp>
    </p:spTree>
    <p:extLst>
      <p:ext uri="{BB962C8B-B14F-4D97-AF65-F5344CB8AC3E}">
        <p14:creationId xmlns:p14="http://schemas.microsoft.com/office/powerpoint/2010/main" val="27950681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41</a:t>
            </a:fld>
            <a:endParaRPr lang="en-GB"/>
          </a:p>
        </p:txBody>
      </p:sp>
    </p:spTree>
    <p:extLst>
      <p:ext uri="{BB962C8B-B14F-4D97-AF65-F5344CB8AC3E}">
        <p14:creationId xmlns:p14="http://schemas.microsoft.com/office/powerpoint/2010/main" val="15309650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234E7-3382-D282-9664-CA4470A660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DEC985-8A24-E168-A4DD-0A4B538D8165}"/>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D45AEECF-ADF1-9853-486C-9A97B186A3A5}"/>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F4581425-60FB-8AFA-2908-D526EAE462F5}"/>
              </a:ext>
            </a:extLst>
          </p:cNvPr>
          <p:cNvSpPr>
            <a:spLocks noGrp="1"/>
          </p:cNvSpPr>
          <p:nvPr>
            <p:ph type="sldNum" sz="quarter" idx="10"/>
          </p:nvPr>
        </p:nvSpPr>
        <p:spPr/>
        <p:txBody>
          <a:bodyPr/>
          <a:lstStyle/>
          <a:p>
            <a:fld id="{1AA231EB-350E-48AD-86F6-61D493B22D55}" type="slidenum">
              <a:rPr lang="en-GB" smtClean="0"/>
              <a:pPr/>
              <a:t>42</a:t>
            </a:fld>
            <a:endParaRPr lang="en-GB"/>
          </a:p>
        </p:txBody>
      </p:sp>
    </p:spTree>
    <p:extLst>
      <p:ext uri="{BB962C8B-B14F-4D97-AF65-F5344CB8AC3E}">
        <p14:creationId xmlns:p14="http://schemas.microsoft.com/office/powerpoint/2010/main" val="33019557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43</a:t>
            </a:fld>
            <a:endParaRPr lang="en-GB"/>
          </a:p>
        </p:txBody>
      </p:sp>
    </p:spTree>
    <p:extLst>
      <p:ext uri="{BB962C8B-B14F-4D97-AF65-F5344CB8AC3E}">
        <p14:creationId xmlns:p14="http://schemas.microsoft.com/office/powerpoint/2010/main" val="3275798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EE9224-5F6B-5E8C-CAC2-C040A02B19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4E79E7-F349-0CD1-0009-86B71C46A8F6}"/>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8AF08697-D9C2-FA71-817F-1A6A222E7B1E}"/>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BA073CE0-892B-6D98-08CD-CF04936E32D1}"/>
              </a:ext>
            </a:extLst>
          </p:cNvPr>
          <p:cNvSpPr>
            <a:spLocks noGrp="1"/>
          </p:cNvSpPr>
          <p:nvPr>
            <p:ph type="sldNum" sz="quarter" idx="10"/>
          </p:nvPr>
        </p:nvSpPr>
        <p:spPr/>
        <p:txBody>
          <a:bodyPr/>
          <a:lstStyle/>
          <a:p>
            <a:fld id="{1AA231EB-350E-48AD-86F6-61D493B22D55}" type="slidenum">
              <a:rPr lang="en-GB" smtClean="0"/>
              <a:pPr/>
              <a:t>44</a:t>
            </a:fld>
            <a:endParaRPr lang="en-GB"/>
          </a:p>
        </p:txBody>
      </p:sp>
    </p:spTree>
    <p:extLst>
      <p:ext uri="{BB962C8B-B14F-4D97-AF65-F5344CB8AC3E}">
        <p14:creationId xmlns:p14="http://schemas.microsoft.com/office/powerpoint/2010/main" val="27590353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B83989-B6D6-F6E3-99A7-4175935A0E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DBD13D-9F2C-5046-91EF-58E61BA2894B}"/>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0DD208B0-2B5B-5CC0-E7EB-91C034CC5327}"/>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415367F4-9C06-2BAC-AD4A-D06ED425333D}"/>
              </a:ext>
            </a:extLst>
          </p:cNvPr>
          <p:cNvSpPr>
            <a:spLocks noGrp="1"/>
          </p:cNvSpPr>
          <p:nvPr>
            <p:ph type="sldNum" sz="quarter" idx="10"/>
          </p:nvPr>
        </p:nvSpPr>
        <p:spPr/>
        <p:txBody>
          <a:bodyPr/>
          <a:lstStyle/>
          <a:p>
            <a:fld id="{1AA231EB-350E-48AD-86F6-61D493B22D55}" type="slidenum">
              <a:rPr lang="en-GB" smtClean="0"/>
              <a:pPr/>
              <a:t>45</a:t>
            </a:fld>
            <a:endParaRPr lang="en-GB"/>
          </a:p>
        </p:txBody>
      </p:sp>
    </p:spTree>
    <p:extLst>
      <p:ext uri="{BB962C8B-B14F-4D97-AF65-F5344CB8AC3E}">
        <p14:creationId xmlns:p14="http://schemas.microsoft.com/office/powerpoint/2010/main" val="23416377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19518E-51A8-2398-3940-FD7DCD7C62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FE3342-4E2C-430B-0ABA-BD8A98049C85}"/>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6B32775A-4DB8-30E7-E284-A5A2B5248AB3}"/>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47BC4838-1314-9869-4617-76B0927CEB72}"/>
              </a:ext>
            </a:extLst>
          </p:cNvPr>
          <p:cNvSpPr>
            <a:spLocks noGrp="1"/>
          </p:cNvSpPr>
          <p:nvPr>
            <p:ph type="sldNum" sz="quarter" idx="10"/>
          </p:nvPr>
        </p:nvSpPr>
        <p:spPr/>
        <p:txBody>
          <a:bodyPr/>
          <a:lstStyle/>
          <a:p>
            <a:fld id="{1AA231EB-350E-48AD-86F6-61D493B22D55}" type="slidenum">
              <a:rPr lang="en-GB" smtClean="0"/>
              <a:pPr/>
              <a:t>46</a:t>
            </a:fld>
            <a:endParaRPr lang="en-GB"/>
          </a:p>
        </p:txBody>
      </p:sp>
    </p:spTree>
    <p:extLst>
      <p:ext uri="{BB962C8B-B14F-4D97-AF65-F5344CB8AC3E}">
        <p14:creationId xmlns:p14="http://schemas.microsoft.com/office/powerpoint/2010/main" val="32284863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47</a:t>
            </a:fld>
            <a:endParaRPr lang="en-GB"/>
          </a:p>
        </p:txBody>
      </p:sp>
    </p:spTree>
    <p:extLst>
      <p:ext uri="{BB962C8B-B14F-4D97-AF65-F5344CB8AC3E}">
        <p14:creationId xmlns:p14="http://schemas.microsoft.com/office/powerpoint/2010/main" val="30066745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339425-E2C6-88BC-50A0-181A76FA1B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154926-4963-EFC0-44D2-D97FA8FDF620}"/>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BB179A25-775A-129E-21D9-2AE42E4472B3}"/>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C70F756A-77C1-D507-D3CF-D5ACB5A2BEFF}"/>
              </a:ext>
            </a:extLst>
          </p:cNvPr>
          <p:cNvSpPr>
            <a:spLocks noGrp="1"/>
          </p:cNvSpPr>
          <p:nvPr>
            <p:ph type="sldNum" sz="quarter" idx="10"/>
          </p:nvPr>
        </p:nvSpPr>
        <p:spPr/>
        <p:txBody>
          <a:bodyPr/>
          <a:lstStyle/>
          <a:p>
            <a:fld id="{1AA231EB-350E-48AD-86F6-61D493B22D55}" type="slidenum">
              <a:rPr lang="en-GB" smtClean="0"/>
              <a:pPr/>
              <a:t>48</a:t>
            </a:fld>
            <a:endParaRPr lang="en-GB"/>
          </a:p>
        </p:txBody>
      </p:sp>
    </p:spTree>
    <p:extLst>
      <p:ext uri="{BB962C8B-B14F-4D97-AF65-F5344CB8AC3E}">
        <p14:creationId xmlns:p14="http://schemas.microsoft.com/office/powerpoint/2010/main" val="27712505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49</a:t>
            </a:fld>
            <a:endParaRPr lang="en-GB"/>
          </a:p>
        </p:txBody>
      </p:sp>
    </p:spTree>
    <p:extLst>
      <p:ext uri="{BB962C8B-B14F-4D97-AF65-F5344CB8AC3E}">
        <p14:creationId xmlns:p14="http://schemas.microsoft.com/office/powerpoint/2010/main" val="5950131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B395D8-4228-76FB-3320-1161885BF8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0651C9-0AE5-45E2-E6C9-EBB676BF05D3}"/>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A7B738FE-BB1B-59CF-EC33-34FC93ED8A43}"/>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E78D35F7-6994-4811-6FA8-AD642323F675}"/>
              </a:ext>
            </a:extLst>
          </p:cNvPr>
          <p:cNvSpPr>
            <a:spLocks noGrp="1"/>
          </p:cNvSpPr>
          <p:nvPr>
            <p:ph type="sldNum" sz="quarter" idx="10"/>
          </p:nvPr>
        </p:nvSpPr>
        <p:spPr/>
        <p:txBody>
          <a:bodyPr/>
          <a:lstStyle/>
          <a:p>
            <a:fld id="{1AA231EB-350E-48AD-86F6-61D493B22D55}" type="slidenum">
              <a:rPr lang="en-GB" smtClean="0"/>
              <a:pPr/>
              <a:t>50</a:t>
            </a:fld>
            <a:endParaRPr lang="en-GB"/>
          </a:p>
        </p:txBody>
      </p:sp>
    </p:spTree>
    <p:extLst>
      <p:ext uri="{BB962C8B-B14F-4D97-AF65-F5344CB8AC3E}">
        <p14:creationId xmlns:p14="http://schemas.microsoft.com/office/powerpoint/2010/main" val="27325963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E8FE51-B407-27D4-DCDE-3FACD0A3F7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7CAF7C-52D9-51E3-030A-F03B0A4B1362}"/>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A2D8EAC2-7BD3-24BC-8633-2AF4A90BA623}"/>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A57F942F-B4F8-5F38-1277-49547B1B9676}"/>
              </a:ext>
            </a:extLst>
          </p:cNvPr>
          <p:cNvSpPr>
            <a:spLocks noGrp="1"/>
          </p:cNvSpPr>
          <p:nvPr>
            <p:ph type="sldNum" sz="quarter" idx="10"/>
          </p:nvPr>
        </p:nvSpPr>
        <p:spPr/>
        <p:txBody>
          <a:bodyPr/>
          <a:lstStyle/>
          <a:p>
            <a:fld id="{1AA231EB-350E-48AD-86F6-61D493B22D55}" type="slidenum">
              <a:rPr lang="en-GB" smtClean="0"/>
              <a:pPr/>
              <a:t>51</a:t>
            </a:fld>
            <a:endParaRPr lang="en-GB"/>
          </a:p>
        </p:txBody>
      </p:sp>
    </p:spTree>
    <p:extLst>
      <p:ext uri="{BB962C8B-B14F-4D97-AF65-F5344CB8AC3E}">
        <p14:creationId xmlns:p14="http://schemas.microsoft.com/office/powerpoint/2010/main" val="137892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70FBD0-0BCE-031E-C8EB-667605E352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FC7D56-9DED-025B-39F8-25EEA5C94661}"/>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A6421CB1-30E2-2433-70C5-68BCAC5F0F41}"/>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2B3EB514-9774-1B8B-70FF-560C286C2336}"/>
              </a:ext>
            </a:extLst>
          </p:cNvPr>
          <p:cNvSpPr>
            <a:spLocks noGrp="1"/>
          </p:cNvSpPr>
          <p:nvPr>
            <p:ph type="sldNum" sz="quarter" idx="10"/>
          </p:nvPr>
        </p:nvSpPr>
        <p:spPr/>
        <p:txBody>
          <a:bodyPr/>
          <a:lstStyle/>
          <a:p>
            <a:fld id="{1AA231EB-350E-48AD-86F6-61D493B22D55}" type="slidenum">
              <a:rPr lang="en-GB" smtClean="0"/>
              <a:pPr/>
              <a:t>52</a:t>
            </a:fld>
            <a:endParaRPr lang="en-GB"/>
          </a:p>
        </p:txBody>
      </p:sp>
    </p:spTree>
    <p:extLst>
      <p:ext uri="{BB962C8B-B14F-4D97-AF65-F5344CB8AC3E}">
        <p14:creationId xmlns:p14="http://schemas.microsoft.com/office/powerpoint/2010/main" val="5398898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53</a:t>
            </a:fld>
            <a:endParaRPr lang="en-GB"/>
          </a:p>
        </p:txBody>
      </p:sp>
    </p:spTree>
    <p:extLst>
      <p:ext uri="{BB962C8B-B14F-4D97-AF65-F5344CB8AC3E}">
        <p14:creationId xmlns:p14="http://schemas.microsoft.com/office/powerpoint/2010/main" val="7770634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E8B04-EA6E-B94A-5C91-52F3470587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C09F78-E119-5FA0-5712-9E81FC0A4BCB}"/>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BAC60588-221D-01A6-C023-08CBFC0F2C61}"/>
              </a:ext>
            </a:extLst>
          </p:cNvPr>
          <p:cNvSpPr>
            <a:spLocks noGrp="1"/>
          </p:cNvSpPr>
          <p:nvPr>
            <p:ph type="body" idx="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26453A5D-8382-397D-E406-10F7548ED744}"/>
              </a:ext>
            </a:extLst>
          </p:cNvPr>
          <p:cNvSpPr>
            <a:spLocks noGrp="1"/>
          </p:cNvSpPr>
          <p:nvPr>
            <p:ph type="sldNum" sz="quarter" idx="10"/>
          </p:nvPr>
        </p:nvSpPr>
        <p:spPr/>
        <p:txBody>
          <a:bodyPr/>
          <a:lstStyle/>
          <a:p>
            <a:fld id="{1AA231EB-350E-48AD-86F6-61D493B22D55}" type="slidenum">
              <a:rPr lang="en-GB" smtClean="0"/>
              <a:pPr/>
              <a:t>54</a:t>
            </a:fld>
            <a:endParaRPr lang="en-GB"/>
          </a:p>
        </p:txBody>
      </p:sp>
    </p:spTree>
    <p:extLst>
      <p:ext uri="{BB962C8B-B14F-4D97-AF65-F5344CB8AC3E}">
        <p14:creationId xmlns:p14="http://schemas.microsoft.com/office/powerpoint/2010/main" val="15125804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55</a:t>
            </a:fld>
            <a:endParaRPr lang="en-GB"/>
          </a:p>
        </p:txBody>
      </p:sp>
    </p:spTree>
    <p:extLst>
      <p:ext uri="{BB962C8B-B14F-4D97-AF65-F5344CB8AC3E}">
        <p14:creationId xmlns:p14="http://schemas.microsoft.com/office/powerpoint/2010/main" val="226674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27/08/2025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2407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27/08/2025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252064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7C19D130-28D8-453D-A519-FD3314057F1F}" type="datetimeFigureOut">
              <a:rPr lang="en-US" smtClean="0"/>
              <a:pPr/>
              <a:t>8/27/2025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533E07-506C-418D-9DE6-734078B2188D}" type="slidenum">
              <a:rPr lang="en-US" smtClean="0"/>
              <a:pPr/>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1142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70" y="2122312"/>
            <a:ext cx="2939521" cy="820208"/>
          </a:xfrm>
        </p:spPr>
        <p:txBody>
          <a:bodyPr anchor="b">
            <a:normAutofit/>
          </a:bodyPr>
          <a:lstStyle>
            <a:lvl1pPr marL="0" indent="0" algn="ctr">
              <a:buNone/>
              <a:defRPr sz="15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15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7" name="Date Placeholder 6"/>
          <p:cNvSpPr>
            <a:spLocks noGrp="1"/>
          </p:cNvSpPr>
          <p:nvPr>
            <p:ph type="dt" sz="half" idx="10"/>
          </p:nvPr>
        </p:nvSpPr>
        <p:spPr/>
        <p:txBody>
          <a:bodyPr/>
          <a:lstStyle/>
          <a:p>
            <a:fld id="{7C19D130-28D8-453D-A519-FD3314057F1F}" type="datetimeFigureOut">
              <a:rPr lang="en-US" smtClean="0"/>
              <a:pPr/>
              <a:t>8/27/2025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6533E07-506C-418D-9DE6-734078B2188D}" type="slidenum">
              <a:rPr lang="en-US" smtClean="0"/>
              <a:pPr/>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5770611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theme" Target="../theme/theme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8/27/2025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2"/>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 id="2147483790" r:id="rId9"/>
    <p:sldLayoutId id="2147483791"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hyperlink" Target="mailto:ken.dicks@uwtsd.ac.uk"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hyperlink" Target="mailto:ken.dicks@uwtsd.ac.uk"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s://www-oxfordreference-com.ezproxy.uwtsd.ac.uk/display/10.1093/acref/9780195123715.001.0001/acref-9780195123715-e-676"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www-oxfordreference-com.ezproxy.uwtsd.ac.uk/display/10.1093/acref/9780195123715.001.0001/acref-9780195123715-e-676"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v.wales/community-focused-schools-html" TargetMode="External"/><Relationship Id="rId2" Type="http://schemas.openxmlformats.org/officeDocument/2006/relationships/hyperlink" Target="http://www.infed.org/community/community.htm" TargetMode="External"/><Relationship Id="rId1" Type="http://schemas.openxmlformats.org/officeDocument/2006/relationships/slideLayout" Target="../slideLayouts/slideLayout4.xml"/><Relationship Id="rId6" Type="http://schemas.openxmlformats.org/officeDocument/2006/relationships/hyperlink" Target="https://creditunionsofwales.co.uk/" TargetMode="External"/><Relationship Id="rId5" Type="http://schemas.openxmlformats.org/officeDocument/2006/relationships/hyperlink" Target="https://www.unv.org/Success-stories/training-2000-further-community-health-volunteers-uzbekistan" TargetMode="External"/><Relationship Id="rId4" Type="http://schemas.openxmlformats.org/officeDocument/2006/relationships/hyperlink" Target="https://cordis.europa.eu/project/id/653909"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gov.wales/community-focused-schools-html" TargetMode="External"/><Relationship Id="rId2" Type="http://schemas.openxmlformats.org/officeDocument/2006/relationships/hyperlink" Target="http://www.infed.org/community/community.htm" TargetMode="External"/><Relationship Id="rId1" Type="http://schemas.openxmlformats.org/officeDocument/2006/relationships/slideLayout" Target="../slideLayouts/slideLayout4.xml"/><Relationship Id="rId6" Type="http://schemas.openxmlformats.org/officeDocument/2006/relationships/hyperlink" Target="https://creditunionsofwales.co.uk/" TargetMode="External"/><Relationship Id="rId5" Type="http://schemas.openxmlformats.org/officeDocument/2006/relationships/hyperlink" Target="https://www.unv.org/Success-stories/training-2000-further-community-health-volunteers-uzbekistan" TargetMode="External"/><Relationship Id="rId4" Type="http://schemas.openxmlformats.org/officeDocument/2006/relationships/hyperlink" Target="https://cordis.europa.eu/project/id/653909"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www.jrf.org.uk/sites/default/files/migrated/migrated/files/2227-governance-community-engagement.pdf"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hyperlink" Target="https://www.jrf.org.uk/sites/default/files/migrated/migrated/files/2227-governance-community-engagement.pdf"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hyperlink" Target="https://www.headtohealth.gov.au/meaningful-life/connectedness/connectedness" TargetMode="Externa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hyperlink" Target="https://www.headtohealth.gov.au/meaningful-life/connectedness/connectedness" TargetMode="Externa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8" Type="http://schemas.openxmlformats.org/officeDocument/2006/relationships/hyperlink" Target="https://academic.oup.com/cdj/article-abstract/46/4/476/361308?redirectedFrom=fulltext&amp;login=true" TargetMode="External"/><Relationship Id="rId3" Type="http://schemas.openxmlformats.org/officeDocument/2006/relationships/hyperlink" Target="https://www-oxfordreference-com.ezproxy.uwtsd.ac.uk/display/10.1093/acref/9780195123715.001.0001/acref-9780195123715-e-313?rskey=XwLo8O&amp;result=1" TargetMode="External"/><Relationship Id="rId7" Type="http://schemas.openxmlformats.org/officeDocument/2006/relationships/hyperlink" Target="https://www.creditunionsofwales.co.uk/" TargetMode="External"/><Relationship Id="rId2" Type="http://schemas.openxmlformats.org/officeDocument/2006/relationships/hyperlink" Target="https://www.jrf.org.uk/sites/default/files/migrated/migrated/files/2227-governance-community-engagement.pdf" TargetMode="External"/><Relationship Id="rId1" Type="http://schemas.openxmlformats.org/officeDocument/2006/relationships/slideLayout" Target="../slideLayouts/slideLayout3.xml"/><Relationship Id="rId6" Type="http://schemas.openxmlformats.org/officeDocument/2006/relationships/hyperlink" Target="https://cordis.europa.eu/project/id/653909" TargetMode="External"/><Relationship Id="rId5" Type="http://schemas.openxmlformats.org/officeDocument/2006/relationships/hyperlink" Target="https://www.google.co.uk/books/edition/Symbolic_Construction_of_Community/Rl9ND6KKEuUC?hl=en&amp;gbpv=1&amp;printsec=frontcover" TargetMode="External"/><Relationship Id="rId4" Type="http://schemas.openxmlformats.org/officeDocument/2006/relationships/hyperlink" Target="https://archive.org/details/belongingidentit0000unse" TargetMode="External"/></Relationships>
</file>

<file path=ppt/slides/_rels/slide61.xml.rels><?xml version="1.0" encoding="UTF-8" standalone="yes"?>
<Relationships xmlns="http://schemas.openxmlformats.org/package/2006/relationships"><Relationship Id="rId3" Type="http://schemas.openxmlformats.org/officeDocument/2006/relationships/hyperlink" Target="https://www.researchgate.net/publication/233345407_Assessing_social_identity_and_collective_efficacy_as_theories_of_group_motivation_at_work" TargetMode="External"/><Relationship Id="rId2" Type="http://schemas.openxmlformats.org/officeDocument/2006/relationships/hyperlink" Target="https://www.headtohealth.gov.au/living-well/connecting-with-others" TargetMode="External"/><Relationship Id="rId1" Type="http://schemas.openxmlformats.org/officeDocument/2006/relationships/slideLayout" Target="../slideLayouts/slideLayout3.xml"/><Relationship Id="rId4" Type="http://schemas.openxmlformats.org/officeDocument/2006/relationships/hyperlink" Target="https://infed.org/mobi/community/" TargetMode="External"/></Relationships>
</file>

<file path=ppt/slides/_rels/slide62.xml.rels><?xml version="1.0" encoding="UTF-8" standalone="yes"?>
<Relationships xmlns="http://schemas.openxmlformats.org/package/2006/relationships"><Relationship Id="rId3" Type="http://schemas.openxmlformats.org/officeDocument/2006/relationships/hyperlink" Target="https://www.google.co.uk/books/edition/Community_and_Society/mR4uDwAAQBAJ?hl=en&amp;gbpv=1&amp;dq=community+and+association+gemeinschaft+und+gesellschaft+by+tonnies&amp;printsec=frontcover" TargetMode="External"/><Relationship Id="rId7" Type="http://schemas.openxmlformats.org/officeDocument/2006/relationships/hyperlink" Target="https://www.researchgate.net/publication/269576288_The_Place_of_Social_Capital_in_Understanding_Social_and_Economic_Outcome" TargetMode="External"/><Relationship Id="rId2" Type="http://schemas.openxmlformats.org/officeDocument/2006/relationships/hyperlink" Target="https://www-jstor-org.ezproxy.uwtsd.ac.uk/stable/588525?seq=1" TargetMode="External"/><Relationship Id="rId1" Type="http://schemas.openxmlformats.org/officeDocument/2006/relationships/slideLayout" Target="../slideLayouts/slideLayout3.xml"/><Relationship Id="rId6" Type="http://schemas.openxmlformats.org/officeDocument/2006/relationships/hyperlink" Target="https://www.gov.wales/community-focused-schools-html" TargetMode="External"/><Relationship Id="rId5" Type="http://schemas.openxmlformats.org/officeDocument/2006/relationships/hyperlink" Target="https://www.unv.org/Success-stories/training-2000-further-community-health-volunteers-uzbekistan" TargetMode="External"/><Relationship Id="rId4" Type="http://schemas.openxmlformats.org/officeDocument/2006/relationships/hyperlink" Target="https://transitionnetwork.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68B704-D3D9-5635-EB36-526EBCA880AF}"/>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6224F5B4-69C9-F563-962C-97C4CEA6C3CE}"/>
              </a:ext>
            </a:extLst>
          </p:cNvPr>
          <p:cNvSpPr txBox="1"/>
          <p:nvPr/>
        </p:nvSpPr>
        <p:spPr>
          <a:xfrm>
            <a:off x="407712" y="3698442"/>
            <a:ext cx="8388192" cy="584775"/>
          </a:xfrm>
          <a:prstGeom prst="rect">
            <a:avLst/>
          </a:prstGeom>
          <a:noFill/>
        </p:spPr>
        <p:txBody>
          <a:bodyPr wrap="square" rtlCol="0">
            <a:spAutoFit/>
          </a:bodyPr>
          <a:lstStyle/>
          <a:p>
            <a:r>
              <a:rPr lang="cy-GB" sz="3200" b="1" noProof="0" dirty="0">
                <a:latin typeface="Arial" panose="020B0604020202020204" pitchFamily="34" charset="0"/>
                <a:cs typeface="Arial" panose="020B0604020202020204" pitchFamily="34" charset="0"/>
              </a:rPr>
              <a:t>ECGE7007Q: </a:t>
            </a:r>
            <a:r>
              <a:rPr lang="cy-GB" sz="3200" b="1" dirty="0">
                <a:latin typeface="Arial" panose="020B0604020202020204" pitchFamily="34" charset="0"/>
                <a:cs typeface="Arial" panose="020B0604020202020204" pitchFamily="34" charset="0"/>
              </a:rPr>
              <a:t>Cymunedau Cynaliadwy</a:t>
            </a:r>
            <a:endParaRPr lang="cy-GB" sz="3200" b="1" noProof="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641AD918-3CD7-7181-D1A5-FB1B05886633}"/>
              </a:ext>
            </a:extLst>
          </p:cNvPr>
          <p:cNvSpPr txBox="1"/>
          <p:nvPr/>
        </p:nvSpPr>
        <p:spPr>
          <a:xfrm>
            <a:off x="793641" y="4305050"/>
            <a:ext cx="8002263" cy="954107"/>
          </a:xfrm>
          <a:prstGeom prst="rect">
            <a:avLst/>
          </a:prstGeom>
          <a:noFill/>
        </p:spPr>
        <p:txBody>
          <a:bodyPr wrap="square" rtlCol="0">
            <a:spAutoFit/>
          </a:bodyPr>
          <a:lstStyle/>
          <a:p>
            <a:r>
              <a:rPr lang="cy-GB" sz="2800" b="1" noProof="0" dirty="0">
                <a:latin typeface="Arial" panose="020B0604020202020204" pitchFamily="34" charset="0"/>
                <a:cs typeface="Arial" panose="020B0604020202020204" pitchFamily="34" charset="0"/>
              </a:rPr>
              <a:t>Thema 3: Archwilio Cymunedau Cynaliadwy </a:t>
            </a:r>
          </a:p>
          <a:p>
            <a:r>
              <a:rPr lang="cy-GB" sz="2800" b="1" noProof="0" dirty="0">
                <a:latin typeface="Arial" panose="020B0604020202020204" pitchFamily="34" charset="0"/>
                <a:cs typeface="Arial" panose="020B0604020202020204" pitchFamily="34" charset="0"/>
              </a:rPr>
              <a:t>Rhan 1: Beth yw Cymuned?</a:t>
            </a:r>
          </a:p>
        </p:txBody>
      </p:sp>
      <p:sp>
        <p:nvSpPr>
          <p:cNvPr id="4" name="Rectangle 3">
            <a:extLst>
              <a:ext uri="{FF2B5EF4-FFF2-40B4-BE49-F238E27FC236}">
                <a16:creationId xmlns:a16="http://schemas.microsoft.com/office/drawing/2014/main" id="{62EBBB02-84B5-3E6D-94CD-8FAE974F5C18}"/>
              </a:ext>
            </a:extLst>
          </p:cNvPr>
          <p:cNvSpPr/>
          <p:nvPr/>
        </p:nvSpPr>
        <p:spPr>
          <a:xfrm>
            <a:off x="1444833" y="293647"/>
            <a:ext cx="1940029" cy="15121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5" name="Rectangle 4">
            <a:extLst>
              <a:ext uri="{FF2B5EF4-FFF2-40B4-BE49-F238E27FC236}">
                <a16:creationId xmlns:a16="http://schemas.microsoft.com/office/drawing/2014/main" id="{345ED1C7-92D2-4270-6AC2-A00FC0449D0F}"/>
              </a:ext>
            </a:extLst>
          </p:cNvPr>
          <p:cNvSpPr/>
          <p:nvPr/>
        </p:nvSpPr>
        <p:spPr>
          <a:xfrm>
            <a:off x="5765313" y="293647"/>
            <a:ext cx="1134126" cy="108012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sz="1350"/>
          </a:p>
        </p:txBody>
      </p:sp>
      <p:sp>
        <p:nvSpPr>
          <p:cNvPr id="6" name="Rectangle 5">
            <a:extLst>
              <a:ext uri="{FF2B5EF4-FFF2-40B4-BE49-F238E27FC236}">
                <a16:creationId xmlns:a16="http://schemas.microsoft.com/office/drawing/2014/main" id="{358F4DD6-7346-7192-DEB8-A04A46F9413F}"/>
              </a:ext>
            </a:extLst>
          </p:cNvPr>
          <p:cNvSpPr/>
          <p:nvPr/>
        </p:nvSpPr>
        <p:spPr>
          <a:xfrm>
            <a:off x="3497061" y="293647"/>
            <a:ext cx="324036"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Rectangle 6">
            <a:extLst>
              <a:ext uri="{FF2B5EF4-FFF2-40B4-BE49-F238E27FC236}">
                <a16:creationId xmlns:a16="http://schemas.microsoft.com/office/drawing/2014/main" id="{502503B3-6A7B-1635-2BF6-7927F499FB23}"/>
              </a:ext>
            </a:extLst>
          </p:cNvPr>
          <p:cNvSpPr/>
          <p:nvPr/>
        </p:nvSpPr>
        <p:spPr>
          <a:xfrm>
            <a:off x="6143355" y="1913827"/>
            <a:ext cx="1674186"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Rectangle 7">
            <a:extLst>
              <a:ext uri="{FF2B5EF4-FFF2-40B4-BE49-F238E27FC236}">
                <a16:creationId xmlns:a16="http://schemas.microsoft.com/office/drawing/2014/main" id="{476F652F-9C43-7A21-D4AC-B4F25B6423C6}"/>
              </a:ext>
            </a:extLst>
          </p:cNvPr>
          <p:cNvSpPr/>
          <p:nvPr/>
        </p:nvSpPr>
        <p:spPr>
          <a:xfrm>
            <a:off x="3929109" y="293647"/>
            <a:ext cx="865664" cy="54006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1350"/>
          </a:p>
        </p:txBody>
      </p:sp>
      <p:sp>
        <p:nvSpPr>
          <p:cNvPr id="9" name="Rectangle 8">
            <a:extLst>
              <a:ext uri="{FF2B5EF4-FFF2-40B4-BE49-F238E27FC236}">
                <a16:creationId xmlns:a16="http://schemas.microsoft.com/office/drawing/2014/main" id="{9CAD5512-9D29-C631-7EC3-23B42AEADDC4}"/>
              </a:ext>
            </a:extLst>
          </p:cNvPr>
          <p:cNvSpPr/>
          <p:nvPr/>
        </p:nvSpPr>
        <p:spPr>
          <a:xfrm>
            <a:off x="1984893" y="1913827"/>
            <a:ext cx="2350829" cy="156617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0" name="Rectangle 9">
            <a:extLst>
              <a:ext uri="{FF2B5EF4-FFF2-40B4-BE49-F238E27FC236}">
                <a16:creationId xmlns:a16="http://schemas.microsoft.com/office/drawing/2014/main" id="{0E5BFC27-143E-64FD-A1D7-A8E0F102E991}"/>
              </a:ext>
            </a:extLst>
          </p:cNvPr>
          <p:cNvSpPr/>
          <p:nvPr/>
        </p:nvSpPr>
        <p:spPr>
          <a:xfrm>
            <a:off x="4469169" y="1481779"/>
            <a:ext cx="1512168" cy="108012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13" name="Rectangle 12">
            <a:extLst>
              <a:ext uri="{FF2B5EF4-FFF2-40B4-BE49-F238E27FC236}">
                <a16:creationId xmlns:a16="http://schemas.microsoft.com/office/drawing/2014/main" id="{107988CA-10E9-2054-99F6-498730ED743B}"/>
              </a:ext>
            </a:extLst>
          </p:cNvPr>
          <p:cNvSpPr/>
          <p:nvPr/>
        </p:nvSpPr>
        <p:spPr>
          <a:xfrm>
            <a:off x="3933296" y="887713"/>
            <a:ext cx="865664" cy="48605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4" name="Rectangle 13">
            <a:extLst>
              <a:ext uri="{FF2B5EF4-FFF2-40B4-BE49-F238E27FC236}">
                <a16:creationId xmlns:a16="http://schemas.microsoft.com/office/drawing/2014/main" id="{BE3AED01-2669-5D52-E3DD-97F6AD8F3D20}"/>
              </a:ext>
            </a:extLst>
          </p:cNvPr>
          <p:cNvSpPr/>
          <p:nvPr/>
        </p:nvSpPr>
        <p:spPr>
          <a:xfrm>
            <a:off x="3497061" y="1427773"/>
            <a:ext cx="875708" cy="37804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5" name="Rectangle 14">
            <a:extLst>
              <a:ext uri="{FF2B5EF4-FFF2-40B4-BE49-F238E27FC236}">
                <a16:creationId xmlns:a16="http://schemas.microsoft.com/office/drawing/2014/main" id="{3FD2FBB6-FEC0-6E66-67DC-79292E5C03E3}"/>
              </a:ext>
            </a:extLst>
          </p:cNvPr>
          <p:cNvSpPr/>
          <p:nvPr/>
        </p:nvSpPr>
        <p:spPr>
          <a:xfrm>
            <a:off x="4469169" y="2666906"/>
            <a:ext cx="1512168" cy="8130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 name="Picture 1">
            <a:extLst>
              <a:ext uri="{FF2B5EF4-FFF2-40B4-BE49-F238E27FC236}">
                <a16:creationId xmlns:a16="http://schemas.microsoft.com/office/drawing/2014/main" id="{276DC639-3D37-61CE-C1F0-6EE69B2D3BDB}"/>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543960" y="1586787"/>
            <a:ext cx="1362587" cy="870105"/>
          </a:xfrm>
          <a:prstGeom prst="rect">
            <a:avLst/>
          </a:prstGeom>
        </p:spPr>
      </p:pic>
      <p:pic>
        <p:nvPicPr>
          <p:cNvPr id="3" name="Picture 2" descr="A diagram  of a community and green infrastructure plan">
            <a:extLst>
              <a:ext uri="{FF2B5EF4-FFF2-40B4-BE49-F238E27FC236}">
                <a16:creationId xmlns:a16="http://schemas.microsoft.com/office/drawing/2014/main" id="{2122B045-4B19-F372-A1D7-13EA50C6BF90}"/>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1504019" y="344491"/>
            <a:ext cx="1821656" cy="1407319"/>
          </a:xfrm>
          <a:prstGeom prst="rect">
            <a:avLst/>
          </a:prstGeom>
        </p:spPr>
      </p:pic>
      <p:pic>
        <p:nvPicPr>
          <p:cNvPr id="12" name="Picture 11" descr="A diagram illustrating the UN Sustainable Development  model of People, Planet and Profit">
            <a:extLst>
              <a:ext uri="{FF2B5EF4-FFF2-40B4-BE49-F238E27FC236}">
                <a16:creationId xmlns:a16="http://schemas.microsoft.com/office/drawing/2014/main" id="{8E777336-6A9D-82E3-195D-551C14CBAA8D}"/>
              </a:ext>
            </a:extLst>
          </p:cNvPr>
          <p:cNvPicPr>
            <a:picLocks noChangeAspect="1"/>
          </p:cNvPicPr>
          <p:nvPr/>
        </p:nvPicPr>
        <p:blipFill>
          <a:blip r:embed="rId4"/>
          <a:stretch>
            <a:fillRect/>
          </a:stretch>
        </p:blipFill>
        <p:spPr>
          <a:xfrm>
            <a:off x="6253151" y="2021654"/>
            <a:ext cx="1454595" cy="1372735"/>
          </a:xfrm>
          <a:prstGeom prst="rect">
            <a:avLst/>
          </a:prstGeom>
        </p:spPr>
      </p:pic>
      <p:pic>
        <p:nvPicPr>
          <p:cNvPr id="16" name="Picture 15" descr="A graphic representation of the UN Sustainable Development Goals (SDG)">
            <a:extLst>
              <a:ext uri="{FF2B5EF4-FFF2-40B4-BE49-F238E27FC236}">
                <a16:creationId xmlns:a16="http://schemas.microsoft.com/office/drawing/2014/main" id="{BE8C9536-337B-127B-C1B6-1969FA80B8F9}"/>
              </a:ext>
            </a:extLst>
          </p:cNvPr>
          <p:cNvPicPr>
            <a:picLocks noChangeAspect="1"/>
          </p:cNvPicPr>
          <p:nvPr/>
        </p:nvPicPr>
        <p:blipFill>
          <a:blip r:embed="rId5"/>
          <a:stretch>
            <a:fillRect/>
          </a:stretch>
        </p:blipFill>
        <p:spPr>
          <a:xfrm>
            <a:off x="2092906" y="2021654"/>
            <a:ext cx="2148449" cy="1334300"/>
          </a:xfrm>
          <a:prstGeom prst="rect">
            <a:avLst/>
          </a:prstGeom>
        </p:spPr>
      </p:pic>
      <p:sp>
        <p:nvSpPr>
          <p:cNvPr id="19" name="Rectangle 18">
            <a:extLst>
              <a:ext uri="{FF2B5EF4-FFF2-40B4-BE49-F238E27FC236}">
                <a16:creationId xmlns:a16="http://schemas.microsoft.com/office/drawing/2014/main" id="{A6E474CA-B33C-6364-FD01-93E065E150AA}"/>
              </a:ext>
            </a:extLst>
          </p:cNvPr>
          <p:cNvSpPr/>
          <p:nvPr/>
        </p:nvSpPr>
        <p:spPr>
          <a:xfrm>
            <a:off x="1444832" y="1913827"/>
            <a:ext cx="465270"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0" name="Rectangle 19">
            <a:extLst>
              <a:ext uri="{FF2B5EF4-FFF2-40B4-BE49-F238E27FC236}">
                <a16:creationId xmlns:a16="http://schemas.microsoft.com/office/drawing/2014/main" id="{B2CCF28F-A6BC-F368-6535-0C8591800656}"/>
              </a:ext>
            </a:extLst>
          </p:cNvPr>
          <p:cNvSpPr/>
          <p:nvPr/>
        </p:nvSpPr>
        <p:spPr>
          <a:xfrm>
            <a:off x="6143355" y="1427773"/>
            <a:ext cx="1674186" cy="423201"/>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1" name="Picture 20">
            <a:extLst>
              <a:ext uri="{FF2B5EF4-FFF2-40B4-BE49-F238E27FC236}">
                <a16:creationId xmlns:a16="http://schemas.microsoft.com/office/drawing/2014/main" id="{14F87D10-8845-8D10-F572-9A8E5EB82744}"/>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5848525" y="388865"/>
            <a:ext cx="942740" cy="889685"/>
          </a:xfrm>
          <a:prstGeom prst="rect">
            <a:avLst/>
          </a:prstGeom>
        </p:spPr>
      </p:pic>
      <p:sp>
        <p:nvSpPr>
          <p:cNvPr id="22" name="Rectangle 21">
            <a:extLst>
              <a:ext uri="{FF2B5EF4-FFF2-40B4-BE49-F238E27FC236}">
                <a16:creationId xmlns:a16="http://schemas.microsoft.com/office/drawing/2014/main" id="{7995A34D-4B1F-301C-AC02-40DADAEE7633}"/>
              </a:ext>
            </a:extLst>
          </p:cNvPr>
          <p:cNvSpPr/>
          <p:nvPr/>
        </p:nvSpPr>
        <p:spPr>
          <a:xfrm>
            <a:off x="4901217" y="293647"/>
            <a:ext cx="755921"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3" name="Rectangle 22">
            <a:extLst>
              <a:ext uri="{FF2B5EF4-FFF2-40B4-BE49-F238E27FC236}">
                <a16:creationId xmlns:a16="http://schemas.microsoft.com/office/drawing/2014/main" id="{F07B6425-F370-344F-9798-8818CF9A6C18}"/>
              </a:ext>
            </a:extLst>
          </p:cNvPr>
          <p:cNvSpPr/>
          <p:nvPr/>
        </p:nvSpPr>
        <p:spPr>
          <a:xfrm>
            <a:off x="6953445" y="293648"/>
            <a:ext cx="812891" cy="1048513"/>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4" name="TextBox 23">
            <a:extLst>
              <a:ext uri="{FF2B5EF4-FFF2-40B4-BE49-F238E27FC236}">
                <a16:creationId xmlns:a16="http://schemas.microsoft.com/office/drawing/2014/main" id="{9686ABFA-9165-E6D2-2812-C6EBCDA5FB9F}"/>
              </a:ext>
            </a:extLst>
          </p:cNvPr>
          <p:cNvSpPr txBox="1"/>
          <p:nvPr/>
        </p:nvSpPr>
        <p:spPr>
          <a:xfrm>
            <a:off x="2435382" y="5430227"/>
            <a:ext cx="4092167"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hlinkClick r:id="rId7"/>
              </a:rPr>
              <a:t>ken.dicks@uwtsd.ac.uk</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051726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407712" y="3698442"/>
            <a:ext cx="8388192" cy="584775"/>
          </a:xfrm>
          <a:prstGeom prst="rect">
            <a:avLst/>
          </a:prstGeom>
          <a:noFill/>
        </p:spPr>
        <p:txBody>
          <a:bodyPr wrap="square" rtlCol="0">
            <a:spAutoFit/>
          </a:bodyPr>
          <a:lstStyle/>
          <a:p>
            <a:r>
              <a:rPr lang="en-GB" sz="3200" b="1" dirty="0">
                <a:solidFill>
                  <a:schemeClr val="accent1">
                    <a:lumMod val="75000"/>
                  </a:schemeClr>
                </a:solidFill>
                <a:latin typeface="Arial" panose="020B0604020202020204" pitchFamily="34" charset="0"/>
                <a:cs typeface="Arial" panose="020B0604020202020204" pitchFamily="34" charset="0"/>
              </a:rPr>
              <a:t>ECGE7007Q: Sustainable Communities</a:t>
            </a:r>
          </a:p>
        </p:txBody>
      </p:sp>
      <p:sp>
        <p:nvSpPr>
          <p:cNvPr id="18" name="TextBox 17"/>
          <p:cNvSpPr txBox="1"/>
          <p:nvPr/>
        </p:nvSpPr>
        <p:spPr>
          <a:xfrm>
            <a:off x="793641" y="4305050"/>
            <a:ext cx="8002263" cy="954107"/>
          </a:xfrm>
          <a:prstGeom prst="rect">
            <a:avLst/>
          </a:prstGeom>
          <a:noFill/>
        </p:spPr>
        <p:txBody>
          <a:bodyPr wrap="square" rtlCol="0">
            <a:spAutoFit/>
          </a:bodyPr>
          <a:lstStyle/>
          <a:p>
            <a:r>
              <a:rPr lang="en-GB" sz="2800" b="1" dirty="0">
                <a:solidFill>
                  <a:schemeClr val="accent1">
                    <a:lumMod val="75000"/>
                  </a:schemeClr>
                </a:solidFill>
                <a:latin typeface="Arial" panose="020B0604020202020204" pitchFamily="34" charset="0"/>
                <a:cs typeface="Arial" panose="020B0604020202020204" pitchFamily="34" charset="0"/>
              </a:rPr>
              <a:t>Theme 3: Exploring Sustainable Communities</a:t>
            </a:r>
          </a:p>
          <a:p>
            <a:r>
              <a:rPr lang="en-GB" sz="2800" b="1" dirty="0">
                <a:solidFill>
                  <a:schemeClr val="accent1">
                    <a:lumMod val="75000"/>
                  </a:schemeClr>
                </a:solidFill>
                <a:latin typeface="Arial" panose="020B0604020202020204" pitchFamily="34" charset="0"/>
                <a:cs typeface="Arial" panose="020B0604020202020204" pitchFamily="34" charset="0"/>
              </a:rPr>
              <a:t>Part 1: What is a Community? </a:t>
            </a:r>
          </a:p>
        </p:txBody>
      </p:sp>
      <p:sp>
        <p:nvSpPr>
          <p:cNvPr id="4" name="Rectangle 3"/>
          <p:cNvSpPr/>
          <p:nvPr/>
        </p:nvSpPr>
        <p:spPr>
          <a:xfrm>
            <a:off x="1444833" y="293647"/>
            <a:ext cx="1940029" cy="15121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5" name="Rectangle 4"/>
          <p:cNvSpPr/>
          <p:nvPr/>
        </p:nvSpPr>
        <p:spPr>
          <a:xfrm>
            <a:off x="5765313" y="293647"/>
            <a:ext cx="1134126" cy="108012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sz="1350"/>
          </a:p>
        </p:txBody>
      </p:sp>
      <p:sp>
        <p:nvSpPr>
          <p:cNvPr id="6" name="Rectangle 5"/>
          <p:cNvSpPr/>
          <p:nvPr/>
        </p:nvSpPr>
        <p:spPr>
          <a:xfrm>
            <a:off x="3497061" y="293647"/>
            <a:ext cx="324036"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Rectangle 6"/>
          <p:cNvSpPr/>
          <p:nvPr/>
        </p:nvSpPr>
        <p:spPr>
          <a:xfrm>
            <a:off x="6143355" y="1913827"/>
            <a:ext cx="1674186"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Rectangle 7"/>
          <p:cNvSpPr/>
          <p:nvPr/>
        </p:nvSpPr>
        <p:spPr>
          <a:xfrm>
            <a:off x="3929109" y="293647"/>
            <a:ext cx="865664" cy="54006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1350"/>
          </a:p>
        </p:txBody>
      </p:sp>
      <p:sp>
        <p:nvSpPr>
          <p:cNvPr id="9" name="Rectangle 8"/>
          <p:cNvSpPr/>
          <p:nvPr/>
        </p:nvSpPr>
        <p:spPr>
          <a:xfrm>
            <a:off x="1984893" y="1913827"/>
            <a:ext cx="2350829" cy="156617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0" name="Rectangle 9"/>
          <p:cNvSpPr/>
          <p:nvPr/>
        </p:nvSpPr>
        <p:spPr>
          <a:xfrm>
            <a:off x="4469169" y="1481779"/>
            <a:ext cx="1512168" cy="108012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13" name="Rectangle 12"/>
          <p:cNvSpPr/>
          <p:nvPr/>
        </p:nvSpPr>
        <p:spPr>
          <a:xfrm>
            <a:off x="3933296" y="887713"/>
            <a:ext cx="865664" cy="48605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4" name="Rectangle 13"/>
          <p:cNvSpPr/>
          <p:nvPr/>
        </p:nvSpPr>
        <p:spPr>
          <a:xfrm>
            <a:off x="3497061" y="1427773"/>
            <a:ext cx="875708" cy="37804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5" name="Rectangle 14"/>
          <p:cNvSpPr/>
          <p:nvPr/>
        </p:nvSpPr>
        <p:spPr>
          <a:xfrm>
            <a:off x="4469169" y="2666906"/>
            <a:ext cx="1512168" cy="8130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 name="Picture 1">
            <a:extLst>
              <a:ext uri="{FF2B5EF4-FFF2-40B4-BE49-F238E27FC236}">
                <a16:creationId xmlns:a16="http://schemas.microsoft.com/office/drawing/2014/main" id="{1A82646B-6A85-3B06-34CF-CFDFCCD577FA}"/>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543960" y="1586787"/>
            <a:ext cx="1362587" cy="870105"/>
          </a:xfrm>
          <a:prstGeom prst="rect">
            <a:avLst/>
          </a:prstGeom>
        </p:spPr>
      </p:pic>
      <p:pic>
        <p:nvPicPr>
          <p:cNvPr id="3" name="Picture 2" descr="A diagram  of a community and green infrastructure plan">
            <a:extLst>
              <a:ext uri="{FF2B5EF4-FFF2-40B4-BE49-F238E27FC236}">
                <a16:creationId xmlns:a16="http://schemas.microsoft.com/office/drawing/2014/main" id="{464AB8FF-F381-2295-2D73-B0C086DDF2AB}"/>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1504019" y="344491"/>
            <a:ext cx="1821656" cy="1407319"/>
          </a:xfrm>
          <a:prstGeom prst="rect">
            <a:avLst/>
          </a:prstGeom>
        </p:spPr>
      </p:pic>
      <p:pic>
        <p:nvPicPr>
          <p:cNvPr id="12" name="Picture 11" descr="A diagram illustrating the UN Sustainable Development  model of People, Planet and Profit">
            <a:extLst>
              <a:ext uri="{FF2B5EF4-FFF2-40B4-BE49-F238E27FC236}">
                <a16:creationId xmlns:a16="http://schemas.microsoft.com/office/drawing/2014/main" id="{4A9A2E10-C96F-6C1D-7187-05FB6E7EDD79}"/>
              </a:ext>
            </a:extLst>
          </p:cNvPr>
          <p:cNvPicPr>
            <a:picLocks noChangeAspect="1"/>
          </p:cNvPicPr>
          <p:nvPr/>
        </p:nvPicPr>
        <p:blipFill>
          <a:blip r:embed="rId4"/>
          <a:stretch>
            <a:fillRect/>
          </a:stretch>
        </p:blipFill>
        <p:spPr>
          <a:xfrm>
            <a:off x="6253151" y="2021654"/>
            <a:ext cx="1454595" cy="1372735"/>
          </a:xfrm>
          <a:prstGeom prst="rect">
            <a:avLst/>
          </a:prstGeom>
        </p:spPr>
      </p:pic>
      <p:pic>
        <p:nvPicPr>
          <p:cNvPr id="16" name="Picture 15" descr="A graphic representation of the UN Sustainable Development Goals (SDG)">
            <a:extLst>
              <a:ext uri="{FF2B5EF4-FFF2-40B4-BE49-F238E27FC236}">
                <a16:creationId xmlns:a16="http://schemas.microsoft.com/office/drawing/2014/main" id="{22B4E79C-7DF3-B7E8-0299-41A777B0F8CA}"/>
              </a:ext>
            </a:extLst>
          </p:cNvPr>
          <p:cNvPicPr>
            <a:picLocks noChangeAspect="1"/>
          </p:cNvPicPr>
          <p:nvPr/>
        </p:nvPicPr>
        <p:blipFill>
          <a:blip r:embed="rId5"/>
          <a:stretch>
            <a:fillRect/>
          </a:stretch>
        </p:blipFill>
        <p:spPr>
          <a:xfrm>
            <a:off x="2092906" y="2021654"/>
            <a:ext cx="2148449" cy="1334300"/>
          </a:xfrm>
          <a:prstGeom prst="rect">
            <a:avLst/>
          </a:prstGeom>
        </p:spPr>
      </p:pic>
      <p:sp>
        <p:nvSpPr>
          <p:cNvPr id="19" name="Rectangle 18">
            <a:extLst>
              <a:ext uri="{FF2B5EF4-FFF2-40B4-BE49-F238E27FC236}">
                <a16:creationId xmlns:a16="http://schemas.microsoft.com/office/drawing/2014/main" id="{FC476867-3BC3-7CF8-8E2E-A8091748ABE1}"/>
              </a:ext>
            </a:extLst>
          </p:cNvPr>
          <p:cNvSpPr/>
          <p:nvPr/>
        </p:nvSpPr>
        <p:spPr>
          <a:xfrm>
            <a:off x="1444832" y="1913827"/>
            <a:ext cx="465270"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0" name="Rectangle 19">
            <a:extLst>
              <a:ext uri="{FF2B5EF4-FFF2-40B4-BE49-F238E27FC236}">
                <a16:creationId xmlns:a16="http://schemas.microsoft.com/office/drawing/2014/main" id="{1D192674-8FF3-BE99-FD76-983E1925BA42}"/>
              </a:ext>
            </a:extLst>
          </p:cNvPr>
          <p:cNvSpPr/>
          <p:nvPr/>
        </p:nvSpPr>
        <p:spPr>
          <a:xfrm>
            <a:off x="6143355" y="1427773"/>
            <a:ext cx="1674186" cy="423201"/>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1" name="Picture 20">
            <a:extLst>
              <a:ext uri="{FF2B5EF4-FFF2-40B4-BE49-F238E27FC236}">
                <a16:creationId xmlns:a16="http://schemas.microsoft.com/office/drawing/2014/main" id="{A7B95A7A-C03F-F94F-7060-403C05691C0E}"/>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5848525" y="388865"/>
            <a:ext cx="942740" cy="889685"/>
          </a:xfrm>
          <a:prstGeom prst="rect">
            <a:avLst/>
          </a:prstGeom>
        </p:spPr>
      </p:pic>
      <p:sp>
        <p:nvSpPr>
          <p:cNvPr id="22" name="Rectangle 21">
            <a:extLst>
              <a:ext uri="{FF2B5EF4-FFF2-40B4-BE49-F238E27FC236}">
                <a16:creationId xmlns:a16="http://schemas.microsoft.com/office/drawing/2014/main" id="{C81E4FDA-8468-4434-28FA-B469F74C7A99}"/>
              </a:ext>
            </a:extLst>
          </p:cNvPr>
          <p:cNvSpPr/>
          <p:nvPr/>
        </p:nvSpPr>
        <p:spPr>
          <a:xfrm>
            <a:off x="4901217" y="293647"/>
            <a:ext cx="755921"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3" name="Rectangle 22">
            <a:extLst>
              <a:ext uri="{FF2B5EF4-FFF2-40B4-BE49-F238E27FC236}">
                <a16:creationId xmlns:a16="http://schemas.microsoft.com/office/drawing/2014/main" id="{0D94F91E-FA9F-AB6D-88B5-B034987FA59C}"/>
              </a:ext>
            </a:extLst>
          </p:cNvPr>
          <p:cNvSpPr/>
          <p:nvPr/>
        </p:nvSpPr>
        <p:spPr>
          <a:xfrm>
            <a:off x="6953445" y="293648"/>
            <a:ext cx="812891" cy="1048513"/>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4" name="TextBox 23">
            <a:extLst>
              <a:ext uri="{FF2B5EF4-FFF2-40B4-BE49-F238E27FC236}">
                <a16:creationId xmlns:a16="http://schemas.microsoft.com/office/drawing/2014/main" id="{9FCE2185-09BB-A8BA-8F85-67AA53FC3656}"/>
              </a:ext>
            </a:extLst>
          </p:cNvPr>
          <p:cNvSpPr txBox="1"/>
          <p:nvPr/>
        </p:nvSpPr>
        <p:spPr>
          <a:xfrm>
            <a:off x="2435382" y="5430227"/>
            <a:ext cx="4092167"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hlinkClick r:id="rId7"/>
              </a:rPr>
              <a:t>ken.dicks@uwtsd.ac.uk</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99016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B35199-E426-5619-6844-937F54E3159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86F1DA0-3E4B-245C-6C8A-A483BED0B25D}"/>
              </a:ext>
            </a:extLst>
          </p:cNvPr>
          <p:cNvSpPr txBox="1"/>
          <p:nvPr/>
        </p:nvSpPr>
        <p:spPr>
          <a:xfrm>
            <a:off x="2087724" y="1808821"/>
            <a:ext cx="4914546" cy="1015663"/>
          </a:xfrm>
          <a:prstGeom prst="rect">
            <a:avLst/>
          </a:prstGeom>
          <a:noFill/>
        </p:spPr>
        <p:txBody>
          <a:bodyPr wrap="square" rtlCol="0">
            <a:spAutoFit/>
          </a:bodyPr>
          <a:lstStyle/>
          <a:p>
            <a:pPr algn="ctr"/>
            <a:r>
              <a:rPr lang="cy-GB" sz="3000" b="1" dirty="0"/>
              <a:t>Beth a drafodwyd gennym yn ein Thema flaenorol</a:t>
            </a:r>
            <a:r>
              <a:rPr lang="cy-GB" sz="3000" b="1" noProof="0" dirty="0"/>
              <a:t>?</a:t>
            </a:r>
          </a:p>
        </p:txBody>
      </p:sp>
      <p:pic>
        <p:nvPicPr>
          <p:cNvPr id="4" name="Picture 3" descr="Icon -Question Mark">
            <a:extLst>
              <a:ext uri="{FF2B5EF4-FFF2-40B4-BE49-F238E27FC236}">
                <a16:creationId xmlns:a16="http://schemas.microsoft.com/office/drawing/2014/main" id="{519E2E5F-A298-87BF-AE45-C733FAA5D9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2390" y="3212977"/>
            <a:ext cx="1559221" cy="1559221"/>
          </a:xfrm>
          <a:prstGeom prst="rect">
            <a:avLst/>
          </a:prstGeom>
        </p:spPr>
      </p:pic>
    </p:spTree>
    <p:extLst>
      <p:ext uri="{BB962C8B-B14F-4D97-AF65-F5344CB8AC3E}">
        <p14:creationId xmlns:p14="http://schemas.microsoft.com/office/powerpoint/2010/main" val="3244487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E3A8B1-3383-0E72-AB74-FFBEFDA2C9E7}"/>
              </a:ext>
            </a:extLst>
          </p:cNvPr>
          <p:cNvSpPr txBox="1"/>
          <p:nvPr/>
        </p:nvSpPr>
        <p:spPr>
          <a:xfrm>
            <a:off x="2087724" y="1808821"/>
            <a:ext cx="4914546" cy="1015663"/>
          </a:xfrm>
          <a:prstGeom prst="rect">
            <a:avLst/>
          </a:prstGeom>
          <a:noFill/>
        </p:spPr>
        <p:txBody>
          <a:bodyPr wrap="square" rtlCol="0">
            <a:spAutoFit/>
          </a:bodyPr>
          <a:lstStyle/>
          <a:p>
            <a:pPr algn="ctr"/>
            <a:r>
              <a:rPr lang="en-GB" sz="3000" b="1" dirty="0">
                <a:solidFill>
                  <a:schemeClr val="accent1">
                    <a:lumMod val="75000"/>
                  </a:schemeClr>
                </a:solidFill>
              </a:rPr>
              <a:t>What did we cover in our previous Theme?</a:t>
            </a:r>
          </a:p>
        </p:txBody>
      </p:sp>
      <p:pic>
        <p:nvPicPr>
          <p:cNvPr id="4" name="Picture 3" descr="Icon -Question Mark">
            <a:extLst>
              <a:ext uri="{FF2B5EF4-FFF2-40B4-BE49-F238E27FC236}">
                <a16:creationId xmlns:a16="http://schemas.microsoft.com/office/drawing/2014/main" id="{60CB5498-D572-A0BB-5481-51FD1028CD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2390" y="3212977"/>
            <a:ext cx="1559221" cy="1559221"/>
          </a:xfrm>
          <a:prstGeom prst="rect">
            <a:avLst/>
          </a:prstGeom>
        </p:spPr>
      </p:pic>
    </p:spTree>
    <p:extLst>
      <p:ext uri="{BB962C8B-B14F-4D97-AF65-F5344CB8AC3E}">
        <p14:creationId xmlns:p14="http://schemas.microsoft.com/office/powerpoint/2010/main" val="86649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FB3E53-2B20-0BE2-E301-37B11397EC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A55278-FFF7-E83E-65EC-4BF9CBFF625A}"/>
              </a:ext>
            </a:extLst>
          </p:cNvPr>
          <p:cNvSpPr>
            <a:spLocks noGrp="1"/>
          </p:cNvSpPr>
          <p:nvPr>
            <p:ph type="title"/>
          </p:nvPr>
        </p:nvSpPr>
        <p:spPr>
          <a:xfrm>
            <a:off x="1361525" y="292560"/>
            <a:ext cx="6172200" cy="637580"/>
          </a:xfrm>
        </p:spPr>
        <p:txBody>
          <a:bodyPr>
            <a:normAutofit fontScale="90000"/>
          </a:bodyPr>
          <a:lstStyle/>
          <a:p>
            <a:pPr algn="ctr"/>
            <a:r>
              <a:rPr lang="cy-GB" b="1" noProof="0" dirty="0"/>
              <a:t>Beth yw Cymuned? </a:t>
            </a:r>
          </a:p>
        </p:txBody>
      </p:sp>
      <p:sp>
        <p:nvSpPr>
          <p:cNvPr id="3" name="Content Placeholder 2">
            <a:extLst>
              <a:ext uri="{FF2B5EF4-FFF2-40B4-BE49-F238E27FC236}">
                <a16:creationId xmlns:a16="http://schemas.microsoft.com/office/drawing/2014/main" id="{07F7A1E5-0DBC-7282-9EE5-2AB9B91CF68A}"/>
              </a:ext>
            </a:extLst>
          </p:cNvPr>
          <p:cNvSpPr>
            <a:spLocks noGrp="1"/>
          </p:cNvSpPr>
          <p:nvPr>
            <p:ph sz="half" idx="1"/>
          </p:nvPr>
        </p:nvSpPr>
        <p:spPr>
          <a:xfrm>
            <a:off x="1485900" y="1749583"/>
            <a:ext cx="6056430" cy="1317594"/>
          </a:xfrm>
        </p:spPr>
        <p:txBody>
          <a:bodyPr>
            <a:normAutofit fontScale="92500" lnSpcReduction="10000"/>
          </a:bodyPr>
          <a:lstStyle/>
          <a:p>
            <a:pPr algn="ctr"/>
            <a:r>
              <a:rPr lang="cy-GB" noProof="0" dirty="0"/>
              <a:t>Treuliwch funud yn ystyried y cwestiwn.</a:t>
            </a:r>
          </a:p>
          <a:p>
            <a:pPr algn="ctr"/>
            <a:r>
              <a:rPr lang="cy-GB" noProof="0" dirty="0"/>
              <a:t>Beth ydych chi’n ei ddeall wrth y gair?</a:t>
            </a:r>
          </a:p>
          <a:p>
            <a:pPr algn="ctr"/>
            <a:r>
              <a:rPr lang="cy-GB" noProof="0" dirty="0"/>
              <a:t>Rhannwch eich meddyliau â’r grŵp.</a:t>
            </a:r>
          </a:p>
        </p:txBody>
      </p:sp>
      <p:pic>
        <p:nvPicPr>
          <p:cNvPr id="8" name="Picture 7" descr="Icon - Discussion Point">
            <a:extLst>
              <a:ext uri="{FF2B5EF4-FFF2-40B4-BE49-F238E27FC236}">
                <a16:creationId xmlns:a16="http://schemas.microsoft.com/office/drawing/2014/main" id="{388148A2-4945-2B87-E9A4-82C3386059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99893" y="3591019"/>
            <a:ext cx="1695464" cy="1695464"/>
          </a:xfrm>
          <a:prstGeom prst="rect">
            <a:avLst/>
          </a:prstGeom>
        </p:spPr>
      </p:pic>
    </p:spTree>
    <p:extLst>
      <p:ext uri="{BB962C8B-B14F-4D97-AF65-F5344CB8AC3E}">
        <p14:creationId xmlns:p14="http://schemas.microsoft.com/office/powerpoint/2010/main" val="2730218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1525" y="292560"/>
            <a:ext cx="6172200" cy="637580"/>
          </a:xfrm>
        </p:spPr>
        <p:txBody>
          <a:bodyPr>
            <a:normAutofit fontScale="90000"/>
          </a:bodyPr>
          <a:lstStyle/>
          <a:p>
            <a:pPr algn="ctr"/>
            <a:r>
              <a:rPr lang="en-GB" b="1" dirty="0">
                <a:solidFill>
                  <a:schemeClr val="accent1">
                    <a:lumMod val="75000"/>
                  </a:schemeClr>
                </a:solidFill>
              </a:rPr>
              <a:t>What is a Community? </a:t>
            </a:r>
          </a:p>
        </p:txBody>
      </p:sp>
      <p:sp>
        <p:nvSpPr>
          <p:cNvPr id="3" name="Content Placeholder 2"/>
          <p:cNvSpPr>
            <a:spLocks noGrp="1"/>
          </p:cNvSpPr>
          <p:nvPr>
            <p:ph sz="half" idx="1"/>
          </p:nvPr>
        </p:nvSpPr>
        <p:spPr>
          <a:xfrm>
            <a:off x="1485900" y="1749583"/>
            <a:ext cx="6056430" cy="1317594"/>
          </a:xfrm>
        </p:spPr>
        <p:txBody>
          <a:bodyPr>
            <a:normAutofit fontScale="85000" lnSpcReduction="10000"/>
          </a:bodyPr>
          <a:lstStyle/>
          <a:p>
            <a:pPr algn="ctr"/>
            <a:r>
              <a:rPr lang="en-GB" dirty="0">
                <a:solidFill>
                  <a:schemeClr val="accent1">
                    <a:lumMod val="75000"/>
                  </a:schemeClr>
                </a:solidFill>
              </a:rPr>
              <a:t>Take a moment to think about the question.</a:t>
            </a:r>
          </a:p>
          <a:p>
            <a:pPr algn="ctr"/>
            <a:r>
              <a:rPr lang="en-GB" dirty="0">
                <a:solidFill>
                  <a:schemeClr val="accent1">
                    <a:lumMod val="75000"/>
                  </a:schemeClr>
                </a:solidFill>
              </a:rPr>
              <a:t>What do you understand the word to mean?</a:t>
            </a:r>
          </a:p>
          <a:p>
            <a:pPr algn="ctr"/>
            <a:r>
              <a:rPr lang="en-GB" dirty="0">
                <a:solidFill>
                  <a:schemeClr val="accent1">
                    <a:lumMod val="75000"/>
                  </a:schemeClr>
                </a:solidFill>
              </a:rPr>
              <a:t>Share your thoughts with the group.</a:t>
            </a:r>
          </a:p>
        </p:txBody>
      </p:sp>
      <p:pic>
        <p:nvPicPr>
          <p:cNvPr id="8" name="Picture 7" descr="Icon - Discussion Point">
            <a:extLst>
              <a:ext uri="{FF2B5EF4-FFF2-40B4-BE49-F238E27FC236}">
                <a16:creationId xmlns:a16="http://schemas.microsoft.com/office/drawing/2014/main" id="{93DA84BD-9807-301C-13B6-4432786FCB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99893" y="3591019"/>
            <a:ext cx="1695464" cy="1695464"/>
          </a:xfrm>
          <a:prstGeom prst="rect">
            <a:avLst/>
          </a:prstGeom>
        </p:spPr>
      </p:pic>
    </p:spTree>
    <p:extLst>
      <p:ext uri="{BB962C8B-B14F-4D97-AF65-F5344CB8AC3E}">
        <p14:creationId xmlns:p14="http://schemas.microsoft.com/office/powerpoint/2010/main" val="1065813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51C32D-27CE-9359-CA68-C643D95715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B2780A-E9C3-79D6-DB77-8DED327981EA}"/>
              </a:ext>
            </a:extLst>
          </p:cNvPr>
          <p:cNvSpPr>
            <a:spLocks noGrp="1"/>
          </p:cNvSpPr>
          <p:nvPr>
            <p:ph type="title"/>
          </p:nvPr>
        </p:nvSpPr>
        <p:spPr>
          <a:xfrm>
            <a:off x="185134" y="283507"/>
            <a:ext cx="8618900" cy="637580"/>
          </a:xfrm>
        </p:spPr>
        <p:txBody>
          <a:bodyPr>
            <a:normAutofit fontScale="90000"/>
          </a:bodyPr>
          <a:lstStyle/>
          <a:p>
            <a:pPr algn="ctr"/>
            <a:r>
              <a:rPr lang="cy-GB" b="1" noProof="0" dirty="0"/>
              <a:t>Beth yw Cymuned? Diffiniadau</a:t>
            </a:r>
          </a:p>
        </p:txBody>
      </p:sp>
      <p:sp>
        <p:nvSpPr>
          <p:cNvPr id="3" name="Content Placeholder 2">
            <a:extLst>
              <a:ext uri="{FF2B5EF4-FFF2-40B4-BE49-F238E27FC236}">
                <a16:creationId xmlns:a16="http://schemas.microsoft.com/office/drawing/2014/main" id="{FEBDD849-FF08-B986-1BDF-CB6ADFF2363E}"/>
              </a:ext>
            </a:extLst>
          </p:cNvPr>
          <p:cNvSpPr>
            <a:spLocks noGrp="1"/>
          </p:cNvSpPr>
          <p:nvPr>
            <p:ph sz="half" idx="1"/>
          </p:nvPr>
        </p:nvSpPr>
        <p:spPr>
          <a:xfrm>
            <a:off x="185135" y="1364886"/>
            <a:ext cx="8759690" cy="4085300"/>
          </a:xfrm>
        </p:spPr>
        <p:txBody>
          <a:bodyPr>
            <a:noAutofit/>
          </a:bodyPr>
          <a:lstStyle/>
          <a:p>
            <a:pPr>
              <a:spcBef>
                <a:spcPts val="450"/>
              </a:spcBef>
              <a:spcAft>
                <a:spcPts val="450"/>
              </a:spcAft>
            </a:pPr>
            <a:r>
              <a:rPr lang="cy-GB" sz="2200" noProof="0" dirty="0"/>
              <a:t>Mae </a:t>
            </a:r>
            <a:r>
              <a:rPr lang="cy-GB" sz="2200" noProof="0" dirty="0" err="1"/>
              <a:t>Calhoun</a:t>
            </a:r>
            <a:r>
              <a:rPr lang="cy-GB" sz="2200" noProof="0" dirty="0"/>
              <a:t> (2002) yn dadlau y ceir nifer o ddiffiniadau cymdeithasegol ac anthropolegol o gymuned</a:t>
            </a:r>
          </a:p>
          <a:p>
            <a:pPr>
              <a:spcBef>
                <a:spcPts val="450"/>
              </a:spcBef>
              <a:spcAft>
                <a:spcPts val="450"/>
              </a:spcAft>
            </a:pPr>
            <a:r>
              <a:rPr lang="cy-GB" sz="2200" noProof="0" dirty="0"/>
              <a:t>Yn draddodiadol, mae’r rhain wedi canolbwyntio ar leoliadau daearyddol </a:t>
            </a:r>
            <a:r>
              <a:rPr lang="cy-GB" sz="2200" dirty="0"/>
              <a:t>cyfyngedig</a:t>
            </a:r>
            <a:r>
              <a:rPr lang="cy-GB" sz="2200" noProof="0" dirty="0"/>
              <a:t> lle mae pobl debyg â pherthynas </a:t>
            </a:r>
            <a:r>
              <a:rPr lang="cy-GB" sz="2200" noProof="0" dirty="0" err="1"/>
              <a:t>glós</a:t>
            </a:r>
            <a:r>
              <a:rPr lang="cy-GB" sz="2200" noProof="0" dirty="0"/>
              <a:t> yn byw</a:t>
            </a:r>
          </a:p>
          <a:p>
            <a:pPr>
              <a:spcBef>
                <a:spcPts val="450"/>
              </a:spcBef>
              <a:spcAft>
                <a:spcPts val="450"/>
              </a:spcAft>
            </a:pPr>
            <a:r>
              <a:rPr lang="cy-GB" sz="2200" noProof="0" dirty="0"/>
              <a:t>Er enghraifft, y cymunedau a </a:t>
            </a:r>
            <a:r>
              <a:rPr lang="cy-GB" sz="2200" noProof="0" dirty="0" err="1"/>
              <a:t>dyfodd</a:t>
            </a:r>
            <a:r>
              <a:rPr lang="cy-GB" sz="2200" noProof="0" dirty="0"/>
              <a:t> i fyny o gwmpas pyllau glo’r Cymoedd yn y 19</a:t>
            </a:r>
            <a:r>
              <a:rPr lang="cy-GB" sz="2200" baseline="30000" dirty="0" err="1"/>
              <a:t>eg</a:t>
            </a:r>
            <a:r>
              <a:rPr lang="cy-GB" sz="2200" noProof="0" dirty="0"/>
              <a:t> </a:t>
            </a:r>
            <a:r>
              <a:rPr lang="cy-GB" sz="2200" dirty="0"/>
              <a:t>ganrif</a:t>
            </a:r>
            <a:endParaRPr lang="cy-GB" sz="2200" noProof="0" dirty="0"/>
          </a:p>
          <a:p>
            <a:pPr>
              <a:spcBef>
                <a:spcPts val="450"/>
              </a:spcBef>
              <a:spcAft>
                <a:spcPts val="450"/>
              </a:spcAft>
            </a:pPr>
            <a:r>
              <a:rPr lang="cy-GB" sz="2200" dirty="0"/>
              <a:t>Wrth i drefoli gynyddu, dechreuodd cymdeithasegwyr wahaniaethu rhwng y ‘cymunedau’ </a:t>
            </a:r>
            <a:r>
              <a:rPr lang="cy-GB" sz="2200" dirty="0" err="1"/>
              <a:t>clós</a:t>
            </a:r>
            <a:r>
              <a:rPr lang="cy-GB" sz="2200" dirty="0"/>
              <a:t> hyn a syniad mwy llac o ‘gymdeithas’ drefol</a:t>
            </a:r>
            <a:endParaRPr lang="cy-GB" sz="2200" noProof="0" dirty="0"/>
          </a:p>
          <a:p>
            <a:pPr>
              <a:spcBef>
                <a:spcPts val="450"/>
              </a:spcBef>
              <a:spcAft>
                <a:spcPts val="450"/>
              </a:spcAft>
            </a:pPr>
            <a:r>
              <a:rPr lang="cy-GB" sz="2200" noProof="0" dirty="0"/>
              <a:t>Er enghraifft, syniad </a:t>
            </a:r>
            <a:r>
              <a:rPr lang="cy-GB" sz="2200" noProof="0" dirty="0" err="1"/>
              <a:t>Tönnies</a:t>
            </a:r>
            <a:r>
              <a:rPr lang="cy-GB" sz="2200" noProof="0" dirty="0"/>
              <a:t> o </a:t>
            </a:r>
            <a:r>
              <a:rPr lang="cy-GB" sz="2200" noProof="0" dirty="0" err="1">
                <a:hlinkClick r:id="rId2">
                  <a:extLst>
                    <a:ext uri="{A12FA001-AC4F-418D-AE19-62706E023703}">
                      <ahyp:hlinkClr xmlns:ahyp="http://schemas.microsoft.com/office/drawing/2018/hyperlinkcolor" val="tx"/>
                    </a:ext>
                  </a:extLst>
                </a:hlinkClick>
              </a:rPr>
              <a:t>gemeinschaft</a:t>
            </a:r>
            <a:r>
              <a:rPr lang="cy-GB" sz="2200" noProof="0" dirty="0">
                <a:hlinkClick r:id="rId2">
                  <a:extLst>
                    <a:ext uri="{A12FA001-AC4F-418D-AE19-62706E023703}">
                      <ahyp:hlinkClr xmlns:ahyp="http://schemas.microsoft.com/office/drawing/2018/hyperlinkcolor" val="tx"/>
                    </a:ext>
                  </a:extLst>
                </a:hlinkClick>
              </a:rPr>
              <a:t> a </a:t>
            </a:r>
            <a:r>
              <a:rPr lang="cy-GB" sz="2200" noProof="0" dirty="0" err="1">
                <a:hlinkClick r:id="rId2">
                  <a:extLst>
                    <a:ext uri="{A12FA001-AC4F-418D-AE19-62706E023703}">
                      <ahyp:hlinkClr xmlns:ahyp="http://schemas.microsoft.com/office/drawing/2018/hyperlinkcolor" val="tx"/>
                    </a:ext>
                  </a:extLst>
                </a:hlinkClick>
              </a:rPr>
              <a:t>gesellschaft</a:t>
            </a:r>
            <a:r>
              <a:rPr lang="cy-GB" sz="2200" noProof="0" dirty="0"/>
              <a:t> (</a:t>
            </a:r>
            <a:r>
              <a:rPr lang="cy-GB" sz="2200" noProof="0" dirty="0" err="1"/>
              <a:t>Calhoun</a:t>
            </a:r>
            <a:r>
              <a:rPr lang="cy-GB" sz="2200" noProof="0" dirty="0"/>
              <a:t>, 2002)</a:t>
            </a:r>
          </a:p>
        </p:txBody>
      </p:sp>
    </p:spTree>
    <p:extLst>
      <p:ext uri="{BB962C8B-B14F-4D97-AF65-F5344CB8AC3E}">
        <p14:creationId xmlns:p14="http://schemas.microsoft.com/office/powerpoint/2010/main" val="1702685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154" y="283507"/>
            <a:ext cx="8618900" cy="637580"/>
          </a:xfrm>
        </p:spPr>
        <p:txBody>
          <a:bodyPr>
            <a:normAutofit fontScale="90000"/>
          </a:bodyPr>
          <a:lstStyle/>
          <a:p>
            <a:pPr algn="ctr"/>
            <a:r>
              <a:rPr lang="en-GB" b="1" dirty="0">
                <a:solidFill>
                  <a:schemeClr val="accent1">
                    <a:lumMod val="75000"/>
                  </a:schemeClr>
                </a:solidFill>
              </a:rPr>
              <a:t>What is a Community? Definitions </a:t>
            </a:r>
          </a:p>
        </p:txBody>
      </p:sp>
      <p:sp>
        <p:nvSpPr>
          <p:cNvPr id="3" name="Content Placeholder 2"/>
          <p:cNvSpPr>
            <a:spLocks noGrp="1"/>
          </p:cNvSpPr>
          <p:nvPr>
            <p:ph sz="half" idx="1"/>
          </p:nvPr>
        </p:nvSpPr>
        <p:spPr>
          <a:xfrm>
            <a:off x="192155" y="1364886"/>
            <a:ext cx="8759690" cy="4085300"/>
          </a:xfrm>
        </p:spPr>
        <p:txBody>
          <a:bodyPr>
            <a:noAutofit/>
          </a:bodyPr>
          <a:lstStyle/>
          <a:p>
            <a:pPr>
              <a:spcBef>
                <a:spcPts val="450"/>
              </a:spcBef>
              <a:spcAft>
                <a:spcPts val="450"/>
              </a:spcAft>
            </a:pPr>
            <a:r>
              <a:rPr lang="en-GB" sz="2200" dirty="0">
                <a:solidFill>
                  <a:schemeClr val="accent1">
                    <a:lumMod val="75000"/>
                  </a:schemeClr>
                </a:solidFill>
              </a:rPr>
              <a:t>Calhoun (2002) argues that there are many sociological and anthropological definitions of community</a:t>
            </a:r>
          </a:p>
          <a:p>
            <a:pPr>
              <a:spcBef>
                <a:spcPts val="450"/>
              </a:spcBef>
              <a:spcAft>
                <a:spcPts val="450"/>
              </a:spcAft>
            </a:pPr>
            <a:r>
              <a:rPr lang="en-GB" sz="2200" dirty="0">
                <a:solidFill>
                  <a:schemeClr val="accent1">
                    <a:lumMod val="75000"/>
                  </a:schemeClr>
                </a:solidFill>
              </a:rPr>
              <a:t>Traditionally, these have focused on geographically localised settings populated by similar people with strong bonds</a:t>
            </a:r>
          </a:p>
          <a:p>
            <a:pPr>
              <a:spcBef>
                <a:spcPts val="450"/>
              </a:spcBef>
              <a:spcAft>
                <a:spcPts val="450"/>
              </a:spcAft>
            </a:pPr>
            <a:r>
              <a:rPr lang="en-GB" sz="2200" dirty="0">
                <a:solidFill>
                  <a:schemeClr val="accent1">
                    <a:lumMod val="75000"/>
                  </a:schemeClr>
                </a:solidFill>
              </a:rPr>
              <a:t>For example, the communities that grew up around the coal mines in the Welsh Valleys in the 19</a:t>
            </a:r>
            <a:r>
              <a:rPr lang="en-GB" sz="2200" baseline="30000" dirty="0">
                <a:solidFill>
                  <a:schemeClr val="accent1">
                    <a:lumMod val="75000"/>
                  </a:schemeClr>
                </a:solidFill>
              </a:rPr>
              <a:t>th</a:t>
            </a:r>
            <a:r>
              <a:rPr lang="en-GB" sz="2200" dirty="0">
                <a:solidFill>
                  <a:schemeClr val="accent1">
                    <a:lumMod val="75000"/>
                  </a:schemeClr>
                </a:solidFill>
              </a:rPr>
              <a:t> century</a:t>
            </a:r>
          </a:p>
          <a:p>
            <a:pPr>
              <a:spcBef>
                <a:spcPts val="450"/>
              </a:spcBef>
              <a:spcAft>
                <a:spcPts val="450"/>
              </a:spcAft>
            </a:pPr>
            <a:r>
              <a:rPr lang="en-GB" sz="2200" dirty="0">
                <a:solidFill>
                  <a:schemeClr val="accent1">
                    <a:lumMod val="75000"/>
                  </a:schemeClr>
                </a:solidFill>
              </a:rPr>
              <a:t>With increased urbanisation, sociologists began to make a distinction between these close knit ‘communities’ and a more loosely connected idea of urban ‘society’</a:t>
            </a:r>
          </a:p>
          <a:p>
            <a:pPr>
              <a:spcBef>
                <a:spcPts val="450"/>
              </a:spcBef>
              <a:spcAft>
                <a:spcPts val="450"/>
              </a:spcAft>
            </a:pPr>
            <a:r>
              <a:rPr lang="en-GB" sz="2200" dirty="0">
                <a:solidFill>
                  <a:schemeClr val="accent1">
                    <a:lumMod val="75000"/>
                  </a:schemeClr>
                </a:solidFill>
              </a:rPr>
              <a:t>For example, Tönnies’ idea of </a:t>
            </a:r>
            <a:r>
              <a:rPr lang="en-GB" sz="2200" dirty="0">
                <a:solidFill>
                  <a:schemeClr val="accent5"/>
                </a:solidFill>
                <a:hlinkClick r:id="rId2">
                  <a:extLst>
                    <a:ext uri="{A12FA001-AC4F-418D-AE19-62706E023703}">
                      <ahyp:hlinkClr xmlns:ahyp="http://schemas.microsoft.com/office/drawing/2018/hyperlinkcolor" val="tx"/>
                    </a:ext>
                  </a:extLst>
                </a:hlinkClick>
              </a:rPr>
              <a:t>gemeinschaft and gesellschaft</a:t>
            </a:r>
            <a:r>
              <a:rPr lang="en-GB" sz="2200" dirty="0">
                <a:solidFill>
                  <a:schemeClr val="accent5"/>
                </a:solidFill>
              </a:rPr>
              <a:t> </a:t>
            </a:r>
            <a:r>
              <a:rPr lang="en-GB" sz="2200" dirty="0">
                <a:solidFill>
                  <a:schemeClr val="accent1">
                    <a:lumMod val="75000"/>
                  </a:schemeClr>
                </a:solidFill>
              </a:rPr>
              <a:t>(Calhoun, 2002)</a:t>
            </a:r>
          </a:p>
          <a:p>
            <a:pPr>
              <a:spcBef>
                <a:spcPts val="450"/>
              </a:spcBef>
              <a:spcAft>
                <a:spcPts val="450"/>
              </a:spcAft>
            </a:pPr>
            <a:endParaRPr lang="en-GB" sz="2200" dirty="0">
              <a:solidFill>
                <a:schemeClr val="accent1">
                  <a:lumMod val="75000"/>
                </a:schemeClr>
              </a:solidFill>
            </a:endParaRPr>
          </a:p>
        </p:txBody>
      </p:sp>
    </p:spTree>
    <p:extLst>
      <p:ext uri="{BB962C8B-B14F-4D97-AF65-F5344CB8AC3E}">
        <p14:creationId xmlns:p14="http://schemas.microsoft.com/office/powerpoint/2010/main" val="2176020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77DCF6-FDEF-CEC0-CC3B-85B137A5B5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90A4E1-8FEB-B642-943E-EE343F5D7A1A}"/>
              </a:ext>
            </a:extLst>
          </p:cNvPr>
          <p:cNvSpPr>
            <a:spLocks noGrp="1"/>
          </p:cNvSpPr>
          <p:nvPr>
            <p:ph type="title"/>
          </p:nvPr>
        </p:nvSpPr>
        <p:spPr>
          <a:xfrm>
            <a:off x="488887" y="228197"/>
            <a:ext cx="8166226" cy="637580"/>
          </a:xfrm>
        </p:spPr>
        <p:txBody>
          <a:bodyPr>
            <a:normAutofit fontScale="90000"/>
          </a:bodyPr>
          <a:lstStyle/>
          <a:p>
            <a:pPr algn="ctr"/>
            <a:r>
              <a:rPr lang="cy-GB" b="1" dirty="0"/>
              <a:t>Beth yw Cymuned? Diffiniadau</a:t>
            </a:r>
            <a:endParaRPr lang="en-GB" b="1" dirty="0"/>
          </a:p>
        </p:txBody>
      </p:sp>
      <p:sp>
        <p:nvSpPr>
          <p:cNvPr id="3" name="Content Placeholder 2">
            <a:extLst>
              <a:ext uri="{FF2B5EF4-FFF2-40B4-BE49-F238E27FC236}">
                <a16:creationId xmlns:a16="http://schemas.microsoft.com/office/drawing/2014/main" id="{8C1CB237-42E1-9C11-64BD-F020D5ACE10C}"/>
              </a:ext>
            </a:extLst>
          </p:cNvPr>
          <p:cNvSpPr>
            <a:spLocks noGrp="1"/>
          </p:cNvSpPr>
          <p:nvPr>
            <p:ph sz="half" idx="1"/>
          </p:nvPr>
        </p:nvSpPr>
        <p:spPr>
          <a:xfrm>
            <a:off x="196255" y="1546899"/>
            <a:ext cx="8947745" cy="1317594"/>
          </a:xfrm>
        </p:spPr>
        <p:txBody>
          <a:bodyPr>
            <a:noAutofit/>
          </a:bodyPr>
          <a:lstStyle/>
          <a:p>
            <a:pPr>
              <a:spcBef>
                <a:spcPts val="450"/>
              </a:spcBef>
              <a:spcAft>
                <a:spcPts val="450"/>
              </a:spcAft>
            </a:pPr>
            <a:r>
              <a:rPr lang="cy-GB" sz="2400" noProof="0" dirty="0"/>
              <a:t>Â </a:t>
            </a:r>
            <a:r>
              <a:rPr lang="cy-GB" sz="2400" noProof="0" dirty="0" err="1"/>
              <a:t>Calhoun</a:t>
            </a:r>
            <a:r>
              <a:rPr lang="cy-GB" sz="2400" noProof="0" dirty="0"/>
              <a:t> (2002) yn ei flaen i nodi fod yr ymadrodd wedi datblygu ystyron newydd a mwy manwl ar ddiwedd yr 20</a:t>
            </a:r>
            <a:r>
              <a:rPr lang="cy-GB" sz="2400" baseline="30000" dirty="0"/>
              <a:t>fed</a:t>
            </a:r>
            <a:r>
              <a:rPr lang="cy-GB" sz="2400" noProof="0" dirty="0"/>
              <a:t> ganrif a dechrau’r 21</a:t>
            </a:r>
            <a:r>
              <a:rPr lang="cy-GB" sz="2400" baseline="30000" dirty="0" err="1"/>
              <a:t>ain</a:t>
            </a:r>
            <a:r>
              <a:rPr lang="cy-GB" sz="2400" noProof="0" dirty="0"/>
              <a:t> ganrif</a:t>
            </a:r>
          </a:p>
          <a:p>
            <a:pPr>
              <a:spcBef>
                <a:spcPts val="450"/>
              </a:spcBef>
              <a:spcAft>
                <a:spcPts val="450"/>
              </a:spcAft>
            </a:pPr>
            <a:r>
              <a:rPr lang="cy-GB" sz="2400" dirty="0"/>
              <a:t>Dywed fod</a:t>
            </a:r>
            <a:r>
              <a:rPr lang="cy-GB" sz="2400" noProof="0" dirty="0"/>
              <a:t> ‘y pwnc yn parhau i fod o ddiddordeb cymdeithasegol a gwleidyddol sylweddol, yn enwedig wrth i gymunedau hirbell (trwy’r Rhyngrwyd neu dechnolegau cyfathrebu eraill) ddod yn fwy cyffredin’ (</a:t>
            </a:r>
            <a:r>
              <a:rPr lang="cy-GB" sz="2400" noProof="0" dirty="0" err="1"/>
              <a:t>Calhoun</a:t>
            </a:r>
            <a:r>
              <a:rPr lang="cy-GB" sz="2400" noProof="0" dirty="0"/>
              <a:t> 2002).</a:t>
            </a:r>
          </a:p>
          <a:p>
            <a:pPr>
              <a:spcBef>
                <a:spcPts val="450"/>
              </a:spcBef>
              <a:spcAft>
                <a:spcPts val="450"/>
              </a:spcAft>
            </a:pPr>
            <a:r>
              <a:rPr lang="cy-GB" sz="2400" noProof="0" dirty="0"/>
              <a:t>Felly, gallwn weld fod ymadrodd mor </a:t>
            </a:r>
            <a:r>
              <a:rPr lang="cy-GB" sz="2400" noProof="0" dirty="0" err="1"/>
              <a:t>sym</a:t>
            </a:r>
            <a:r>
              <a:rPr lang="cy-GB" sz="2400" dirty="0"/>
              <a:t>l â hyn</a:t>
            </a:r>
            <a:r>
              <a:rPr lang="cy-GB" sz="2400" noProof="0" dirty="0"/>
              <a:t>, mewn gwirionedd, yn gymhleth ei natur.</a:t>
            </a:r>
          </a:p>
          <a:p>
            <a:pPr>
              <a:spcBef>
                <a:spcPts val="450"/>
              </a:spcBef>
              <a:spcAft>
                <a:spcPts val="450"/>
              </a:spcAft>
            </a:pPr>
            <a:r>
              <a:rPr lang="cy-GB" sz="2400" noProof="0" dirty="0"/>
              <a:t>Felly mae angen i ni benderfynu ar ddiffiniad sy’n ein caniatáu i ddamcaniaethu am gymunedau cynaliadwy</a:t>
            </a:r>
          </a:p>
          <a:p>
            <a:pPr marL="0" indent="0">
              <a:spcBef>
                <a:spcPts val="450"/>
              </a:spcBef>
              <a:spcAft>
                <a:spcPts val="450"/>
              </a:spcAft>
              <a:buNone/>
            </a:pPr>
            <a:endParaRPr lang="cy-GB" sz="2400" noProof="0" dirty="0"/>
          </a:p>
        </p:txBody>
      </p:sp>
    </p:spTree>
    <p:extLst>
      <p:ext uri="{BB962C8B-B14F-4D97-AF65-F5344CB8AC3E}">
        <p14:creationId xmlns:p14="http://schemas.microsoft.com/office/powerpoint/2010/main" val="288342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887" y="228197"/>
            <a:ext cx="8166226" cy="637580"/>
          </a:xfrm>
        </p:spPr>
        <p:txBody>
          <a:bodyPr>
            <a:normAutofit fontScale="90000"/>
          </a:bodyPr>
          <a:lstStyle/>
          <a:p>
            <a:pPr algn="ctr"/>
            <a:r>
              <a:rPr lang="en-GB" b="1" dirty="0">
                <a:solidFill>
                  <a:schemeClr val="accent1">
                    <a:lumMod val="75000"/>
                  </a:schemeClr>
                </a:solidFill>
              </a:rPr>
              <a:t>What is a Community? Definitions </a:t>
            </a:r>
          </a:p>
        </p:txBody>
      </p:sp>
      <p:sp>
        <p:nvSpPr>
          <p:cNvPr id="3" name="Content Placeholder 2"/>
          <p:cNvSpPr>
            <a:spLocks noGrp="1"/>
          </p:cNvSpPr>
          <p:nvPr>
            <p:ph sz="half" idx="1"/>
          </p:nvPr>
        </p:nvSpPr>
        <p:spPr>
          <a:xfrm>
            <a:off x="98127" y="1311509"/>
            <a:ext cx="8947745" cy="1317594"/>
          </a:xfrm>
        </p:spPr>
        <p:txBody>
          <a:bodyPr>
            <a:noAutofit/>
          </a:bodyPr>
          <a:lstStyle/>
          <a:p>
            <a:pPr>
              <a:spcBef>
                <a:spcPts val="450"/>
              </a:spcBef>
              <a:spcAft>
                <a:spcPts val="450"/>
              </a:spcAft>
            </a:pPr>
            <a:r>
              <a:rPr lang="en-GB" sz="2400" dirty="0">
                <a:solidFill>
                  <a:schemeClr val="accent1">
                    <a:lumMod val="75000"/>
                  </a:schemeClr>
                </a:solidFill>
              </a:rPr>
              <a:t>Calhoun (2002) goes on to point out that the phrase has developed new and nuanced meanings in the late 20</a:t>
            </a:r>
            <a:r>
              <a:rPr lang="en-GB" sz="2400" baseline="30000" dirty="0">
                <a:solidFill>
                  <a:schemeClr val="accent1">
                    <a:lumMod val="75000"/>
                  </a:schemeClr>
                </a:solidFill>
              </a:rPr>
              <a:t>th</a:t>
            </a:r>
            <a:r>
              <a:rPr lang="en-GB" sz="2400" dirty="0">
                <a:solidFill>
                  <a:schemeClr val="accent1">
                    <a:lumMod val="75000"/>
                  </a:schemeClr>
                </a:solidFill>
              </a:rPr>
              <a:t> and into the 21</a:t>
            </a:r>
            <a:r>
              <a:rPr lang="en-GB" sz="2400" baseline="30000" dirty="0">
                <a:solidFill>
                  <a:schemeClr val="accent1">
                    <a:lumMod val="75000"/>
                  </a:schemeClr>
                </a:solidFill>
              </a:rPr>
              <a:t>st</a:t>
            </a:r>
            <a:r>
              <a:rPr lang="en-GB" sz="2400" dirty="0">
                <a:solidFill>
                  <a:schemeClr val="accent1">
                    <a:lumMod val="75000"/>
                  </a:schemeClr>
                </a:solidFill>
              </a:rPr>
              <a:t> centuries</a:t>
            </a:r>
          </a:p>
          <a:p>
            <a:pPr>
              <a:spcBef>
                <a:spcPts val="450"/>
              </a:spcBef>
              <a:spcAft>
                <a:spcPts val="450"/>
              </a:spcAft>
            </a:pPr>
            <a:r>
              <a:rPr lang="en-GB" sz="2400" dirty="0">
                <a:solidFill>
                  <a:schemeClr val="accent1">
                    <a:lumMod val="75000"/>
                  </a:schemeClr>
                </a:solidFill>
              </a:rPr>
              <a:t>He states that ‘the subject continues to be of considerable sociological and political interest, particularly as long-distance communities (via the Internet or other technologies of communication) become increasingly widespread’ (Calhoun 2002).</a:t>
            </a:r>
          </a:p>
          <a:p>
            <a:pPr>
              <a:spcBef>
                <a:spcPts val="450"/>
              </a:spcBef>
              <a:spcAft>
                <a:spcPts val="450"/>
              </a:spcAft>
            </a:pPr>
            <a:r>
              <a:rPr lang="en-GB" sz="2400" dirty="0">
                <a:solidFill>
                  <a:schemeClr val="accent1">
                    <a:lumMod val="75000"/>
                  </a:schemeClr>
                </a:solidFill>
              </a:rPr>
              <a:t>Thus, we can see that such a simple phrase is, in fact, complex in nature.</a:t>
            </a:r>
          </a:p>
          <a:p>
            <a:pPr>
              <a:spcBef>
                <a:spcPts val="450"/>
              </a:spcBef>
              <a:spcAft>
                <a:spcPts val="450"/>
              </a:spcAft>
            </a:pPr>
            <a:r>
              <a:rPr lang="en-GB" sz="2400" dirty="0">
                <a:solidFill>
                  <a:schemeClr val="accent1">
                    <a:lumMod val="75000"/>
                  </a:schemeClr>
                </a:solidFill>
              </a:rPr>
              <a:t>We therefore need to settle on a definition that allows us to theorise about sustainable communities</a:t>
            </a:r>
          </a:p>
          <a:p>
            <a:pPr marL="0" indent="0">
              <a:spcBef>
                <a:spcPts val="450"/>
              </a:spcBef>
              <a:spcAft>
                <a:spcPts val="450"/>
              </a:spcAft>
              <a:buNone/>
            </a:pPr>
            <a:endParaRPr lang="en-GB" sz="2400" dirty="0">
              <a:solidFill>
                <a:schemeClr val="accent1">
                  <a:lumMod val="75000"/>
                </a:schemeClr>
              </a:solidFill>
            </a:endParaRPr>
          </a:p>
        </p:txBody>
      </p:sp>
    </p:spTree>
    <p:extLst>
      <p:ext uri="{BB962C8B-B14F-4D97-AF65-F5344CB8AC3E}">
        <p14:creationId xmlns:p14="http://schemas.microsoft.com/office/powerpoint/2010/main" val="33991132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4E6794-F337-0307-2FCC-512ACEDDAD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183F0A-7E1E-88D0-4357-3B154FA84FA6}"/>
              </a:ext>
            </a:extLst>
          </p:cNvPr>
          <p:cNvSpPr>
            <a:spLocks noGrp="1"/>
          </p:cNvSpPr>
          <p:nvPr>
            <p:ph type="title"/>
          </p:nvPr>
        </p:nvSpPr>
        <p:spPr>
          <a:xfrm>
            <a:off x="371192" y="256346"/>
            <a:ext cx="8401616" cy="637580"/>
          </a:xfrm>
        </p:spPr>
        <p:txBody>
          <a:bodyPr>
            <a:normAutofit fontScale="90000"/>
          </a:bodyPr>
          <a:lstStyle/>
          <a:p>
            <a:pPr algn="ctr"/>
            <a:r>
              <a:rPr lang="cy-GB" b="1" dirty="0"/>
              <a:t>Beth yw Cymuned? Diffiniadau</a:t>
            </a:r>
            <a:endParaRPr lang="en-GB" b="1" dirty="0"/>
          </a:p>
        </p:txBody>
      </p:sp>
      <p:sp>
        <p:nvSpPr>
          <p:cNvPr id="3" name="Content Placeholder 2">
            <a:extLst>
              <a:ext uri="{FF2B5EF4-FFF2-40B4-BE49-F238E27FC236}">
                <a16:creationId xmlns:a16="http://schemas.microsoft.com/office/drawing/2014/main" id="{7E4D9856-798F-107B-0822-ED0C93CA51EE}"/>
              </a:ext>
            </a:extLst>
          </p:cNvPr>
          <p:cNvSpPr>
            <a:spLocks noGrp="1"/>
          </p:cNvSpPr>
          <p:nvPr>
            <p:ph sz="half" idx="1"/>
          </p:nvPr>
        </p:nvSpPr>
        <p:spPr>
          <a:xfrm>
            <a:off x="196255" y="1075489"/>
            <a:ext cx="8947745" cy="1317594"/>
          </a:xfrm>
        </p:spPr>
        <p:txBody>
          <a:bodyPr>
            <a:noAutofit/>
          </a:bodyPr>
          <a:lstStyle/>
          <a:p>
            <a:r>
              <a:rPr lang="cy-GB" sz="2400" noProof="0" dirty="0"/>
              <a:t>Mae </a:t>
            </a:r>
            <a:r>
              <a:rPr lang="cy-GB" sz="2400" noProof="0" dirty="0" err="1"/>
              <a:t>Frazer</a:t>
            </a:r>
            <a:r>
              <a:rPr lang="cy-GB" sz="2400" noProof="0" dirty="0"/>
              <a:t> (2000, t.186) yn dadlau y gellir ystyried cymuned yn werth neu werthoedd cyffredin rhwng pobl, e.e.;</a:t>
            </a:r>
          </a:p>
          <a:p>
            <a:r>
              <a:rPr lang="cy-GB" sz="2400" noProof="0" dirty="0"/>
              <a:t>Ymdeimlad o undod, </a:t>
            </a:r>
          </a:p>
          <a:p>
            <a:r>
              <a:rPr lang="cy-GB" sz="2400" noProof="0" dirty="0"/>
              <a:t>Ymrwymiad i’w gilydd, </a:t>
            </a:r>
          </a:p>
          <a:p>
            <a:r>
              <a:rPr lang="cy-GB" sz="2400" noProof="0" dirty="0" err="1"/>
              <a:t>Cydymddibyniaeth</a:t>
            </a:r>
            <a:r>
              <a:rPr lang="cy-GB" sz="2400" noProof="0" dirty="0"/>
              <a:t> </a:t>
            </a:r>
          </a:p>
          <a:p>
            <a:r>
              <a:rPr lang="cy-GB" sz="2400" noProof="0" dirty="0"/>
              <a:t>Dwyochredd, ac</a:t>
            </a:r>
          </a:p>
          <a:p>
            <a:r>
              <a:rPr lang="cy-GB" sz="2400" noProof="0" dirty="0"/>
              <a:t>Ymddiriedaeth.</a:t>
            </a:r>
          </a:p>
          <a:p>
            <a:r>
              <a:rPr lang="cy-GB" sz="2400" noProof="0" dirty="0"/>
              <a:t>Â yn ei blaen i ddadlau bod ‘cymuned’ yn ymestyn y tu hwnt i ‘berthnasoedd cymdeithasol arferol megis cymdogaeth, carennydd a dinasyddiaeth’ (</a:t>
            </a:r>
            <a:r>
              <a:rPr lang="cy-GB" sz="2400" noProof="0" dirty="0" err="1"/>
              <a:t>ibid</a:t>
            </a:r>
            <a:r>
              <a:rPr lang="cy-GB" sz="2400" noProof="0" dirty="0"/>
              <a:t>)</a:t>
            </a:r>
          </a:p>
          <a:p>
            <a:r>
              <a:rPr lang="cy-GB" sz="2400" noProof="0" dirty="0"/>
              <a:t>A’i bod yn ymwneud â ‘</a:t>
            </a:r>
            <a:r>
              <a:rPr lang="cy-GB" sz="2400" noProof="0" dirty="0" err="1"/>
              <a:t>chysylltioldeb</a:t>
            </a:r>
            <a:r>
              <a:rPr lang="cy-GB" sz="2400" noProof="0" dirty="0"/>
              <a:t>’ dyfnach (</a:t>
            </a:r>
            <a:r>
              <a:rPr lang="cy-GB" sz="2400" noProof="0" dirty="0" err="1"/>
              <a:t>ibid</a:t>
            </a:r>
            <a:r>
              <a:rPr lang="cy-GB" sz="2400" noProof="0" dirty="0"/>
              <a:t>)</a:t>
            </a:r>
          </a:p>
          <a:p>
            <a:pPr marL="0" indent="0">
              <a:buNone/>
            </a:pPr>
            <a:endParaRPr lang="cy-GB" sz="2400" noProof="0" dirty="0"/>
          </a:p>
          <a:p>
            <a:endParaRPr lang="cy-GB" sz="2400" noProof="0" dirty="0"/>
          </a:p>
        </p:txBody>
      </p:sp>
    </p:spTree>
    <p:extLst>
      <p:ext uri="{BB962C8B-B14F-4D97-AF65-F5344CB8AC3E}">
        <p14:creationId xmlns:p14="http://schemas.microsoft.com/office/powerpoint/2010/main" val="4125071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192" y="256346"/>
            <a:ext cx="8401616" cy="637580"/>
          </a:xfrm>
        </p:spPr>
        <p:txBody>
          <a:bodyPr>
            <a:normAutofit fontScale="90000"/>
          </a:bodyPr>
          <a:lstStyle/>
          <a:p>
            <a:pPr algn="ctr"/>
            <a:r>
              <a:rPr lang="en-GB" b="1" dirty="0">
                <a:solidFill>
                  <a:schemeClr val="accent1">
                    <a:lumMod val="75000"/>
                  </a:schemeClr>
                </a:solidFill>
              </a:rPr>
              <a:t>What is a Community? Definitions </a:t>
            </a:r>
          </a:p>
        </p:txBody>
      </p:sp>
      <p:sp>
        <p:nvSpPr>
          <p:cNvPr id="3" name="Content Placeholder 2"/>
          <p:cNvSpPr>
            <a:spLocks noGrp="1"/>
          </p:cNvSpPr>
          <p:nvPr>
            <p:ph sz="half" idx="1"/>
          </p:nvPr>
        </p:nvSpPr>
        <p:spPr>
          <a:xfrm>
            <a:off x="196255" y="1075489"/>
            <a:ext cx="8947745" cy="1317594"/>
          </a:xfrm>
        </p:spPr>
        <p:txBody>
          <a:bodyPr>
            <a:noAutofit/>
          </a:bodyPr>
          <a:lstStyle/>
          <a:p>
            <a:r>
              <a:rPr lang="en-GB" sz="2400" dirty="0">
                <a:solidFill>
                  <a:schemeClr val="accent1">
                    <a:lumMod val="75000"/>
                  </a:schemeClr>
                </a:solidFill>
              </a:rPr>
              <a:t>Frazer (2000, p.186) argues that community can be viewed as a shared value or values between people, e.g.;</a:t>
            </a:r>
          </a:p>
          <a:p>
            <a:r>
              <a:rPr lang="en-GB" sz="2400" dirty="0">
                <a:solidFill>
                  <a:schemeClr val="accent1">
                    <a:lumMod val="75000"/>
                  </a:schemeClr>
                </a:solidFill>
              </a:rPr>
              <a:t>A sense of solidarity, </a:t>
            </a:r>
          </a:p>
          <a:p>
            <a:r>
              <a:rPr lang="en-GB" sz="2400" dirty="0">
                <a:solidFill>
                  <a:schemeClr val="accent1">
                    <a:lumMod val="75000"/>
                  </a:schemeClr>
                </a:solidFill>
              </a:rPr>
              <a:t>A commitment to each other, </a:t>
            </a:r>
          </a:p>
          <a:p>
            <a:r>
              <a:rPr lang="en-GB" sz="2400" dirty="0">
                <a:solidFill>
                  <a:schemeClr val="accent1">
                    <a:lumMod val="75000"/>
                  </a:schemeClr>
                </a:solidFill>
              </a:rPr>
              <a:t>Mutuality </a:t>
            </a:r>
          </a:p>
          <a:p>
            <a:r>
              <a:rPr lang="en-GB" sz="2400" dirty="0">
                <a:solidFill>
                  <a:schemeClr val="accent1">
                    <a:lumMod val="75000"/>
                  </a:schemeClr>
                </a:solidFill>
              </a:rPr>
              <a:t>Reciprocity, and</a:t>
            </a:r>
          </a:p>
          <a:p>
            <a:r>
              <a:rPr lang="en-GB" sz="2400" dirty="0">
                <a:solidFill>
                  <a:schemeClr val="accent1">
                    <a:lumMod val="75000"/>
                  </a:schemeClr>
                </a:solidFill>
              </a:rPr>
              <a:t>Trust.</a:t>
            </a:r>
          </a:p>
          <a:p>
            <a:r>
              <a:rPr lang="en-GB" sz="2400" dirty="0">
                <a:solidFill>
                  <a:schemeClr val="accent1">
                    <a:lumMod val="75000"/>
                  </a:schemeClr>
                </a:solidFill>
              </a:rPr>
              <a:t>She goes on to argue that ‘community’ extends beyond ‘ordinary social relations like neighbourhood, kinship and citizenship’ (ibid)</a:t>
            </a:r>
          </a:p>
          <a:p>
            <a:r>
              <a:rPr lang="en-GB" sz="2400" dirty="0">
                <a:solidFill>
                  <a:schemeClr val="accent1">
                    <a:lumMod val="75000"/>
                  </a:schemeClr>
                </a:solidFill>
              </a:rPr>
              <a:t>And that it involves a deeper ‘connectedness’ (ibid)</a:t>
            </a:r>
          </a:p>
          <a:p>
            <a:pPr marL="0" indent="0">
              <a:buNone/>
            </a:pPr>
            <a:endParaRPr lang="en-GB" sz="2400" dirty="0">
              <a:solidFill>
                <a:schemeClr val="accent1">
                  <a:lumMod val="75000"/>
                </a:schemeClr>
              </a:solidFill>
            </a:endParaRPr>
          </a:p>
          <a:p>
            <a:endParaRPr lang="en-GB" sz="2400" dirty="0">
              <a:solidFill>
                <a:schemeClr val="accent1">
                  <a:lumMod val="75000"/>
                </a:schemeClr>
              </a:solidFill>
            </a:endParaRPr>
          </a:p>
        </p:txBody>
      </p:sp>
    </p:spTree>
    <p:extLst>
      <p:ext uri="{BB962C8B-B14F-4D97-AF65-F5344CB8AC3E}">
        <p14:creationId xmlns:p14="http://schemas.microsoft.com/office/powerpoint/2010/main" val="30126305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8E87BC-334B-EED8-F363-979C5FBC9D4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F6883F-3978-324B-BA92-3B343B7D80A5}"/>
              </a:ext>
            </a:extLst>
          </p:cNvPr>
          <p:cNvSpPr>
            <a:spLocks noGrp="1"/>
          </p:cNvSpPr>
          <p:nvPr>
            <p:ph sz="half" idx="1"/>
          </p:nvPr>
        </p:nvSpPr>
        <p:spPr>
          <a:xfrm>
            <a:off x="143508" y="1068208"/>
            <a:ext cx="8856984" cy="1317594"/>
          </a:xfrm>
        </p:spPr>
        <p:txBody>
          <a:bodyPr>
            <a:noAutofit/>
          </a:bodyPr>
          <a:lstStyle/>
          <a:p>
            <a:pPr>
              <a:spcBef>
                <a:spcPts val="450"/>
              </a:spcBef>
              <a:spcAft>
                <a:spcPts val="450"/>
              </a:spcAft>
            </a:pPr>
            <a:r>
              <a:rPr lang="cy-GB" sz="2200" noProof="0" dirty="0"/>
              <a:t>Gallwn weld o’r </a:t>
            </a:r>
            <a:r>
              <a:rPr lang="cy-GB" sz="2200" dirty="0"/>
              <a:t>sleidiau blaenorol fod gan y cysyniad o gymuned o leiaf dri iteriad</a:t>
            </a:r>
            <a:r>
              <a:rPr lang="cy-GB" sz="2200" noProof="0" dirty="0"/>
              <a:t>:</a:t>
            </a:r>
          </a:p>
          <a:p>
            <a:pPr>
              <a:spcBef>
                <a:spcPts val="450"/>
              </a:spcBef>
              <a:spcAft>
                <a:spcPts val="450"/>
              </a:spcAft>
            </a:pPr>
            <a:r>
              <a:rPr lang="cy-GB" sz="2200" noProof="0" dirty="0"/>
              <a:t>Cymuned yn ardal ddaearyddol (e.e. Cyngor Cymuned);</a:t>
            </a:r>
          </a:p>
          <a:p>
            <a:pPr>
              <a:spcBef>
                <a:spcPts val="450"/>
              </a:spcBef>
              <a:spcAft>
                <a:spcPts val="450"/>
              </a:spcAft>
            </a:pPr>
            <a:r>
              <a:rPr lang="cy-GB" sz="2200" noProof="0" dirty="0"/>
              <a:t>Grŵp o bobl â chysylltiadau cryf sy’n byw mewn lle penodol (e.e. Y Ganolfan Gymunedol Affricanaidd, Butetown, Caerdydd); </a:t>
            </a:r>
          </a:p>
          <a:p>
            <a:pPr>
              <a:spcBef>
                <a:spcPts val="450"/>
              </a:spcBef>
              <a:spcAft>
                <a:spcPts val="450"/>
              </a:spcAft>
            </a:pPr>
            <a:r>
              <a:rPr lang="cy-GB" sz="2200" noProof="0" dirty="0"/>
              <a:t>Cymuned yn faes diddordeb cyffredin (e.e. </a:t>
            </a:r>
            <a:r>
              <a:rPr lang="cy-GB" sz="2200" dirty="0"/>
              <a:t>y</a:t>
            </a:r>
            <a:r>
              <a:rPr lang="cy-GB" sz="2200" noProof="0" dirty="0"/>
              <a:t> gymuned LHDT+)</a:t>
            </a:r>
          </a:p>
          <a:p>
            <a:pPr>
              <a:spcBef>
                <a:spcPts val="450"/>
              </a:spcBef>
              <a:spcAft>
                <a:spcPts val="450"/>
              </a:spcAft>
            </a:pPr>
            <a:r>
              <a:rPr lang="cy-GB" sz="2200" noProof="0" dirty="0"/>
              <a:t>O ran y diffiniad diwethaf hwn, mae </a:t>
            </a:r>
            <a:r>
              <a:rPr lang="cy-GB" sz="2200" noProof="0" dirty="0" err="1"/>
              <a:t>Hoggett</a:t>
            </a:r>
            <a:r>
              <a:rPr lang="cy-GB" sz="2200" noProof="0" dirty="0"/>
              <a:t> 1997: t.7 yn dadlau ei fod wedi agor y ‘gofod cysyniadol lle gellir deall mathau o gymuned </a:t>
            </a:r>
            <a:r>
              <a:rPr lang="cy-GB" sz="2200" b="1" noProof="0" dirty="0"/>
              <a:t>nad ydynt yn ymwneud â lle</a:t>
            </a:r>
            <a:r>
              <a:rPr lang="cy-GB" sz="2200" noProof="0" dirty="0"/>
              <a:t>’</a:t>
            </a:r>
          </a:p>
          <a:p>
            <a:pPr>
              <a:spcBef>
                <a:spcPts val="450"/>
              </a:spcBef>
              <a:spcAft>
                <a:spcPts val="450"/>
              </a:spcAft>
            </a:pPr>
            <a:r>
              <a:rPr lang="cy-GB" sz="2200" noProof="0" dirty="0"/>
              <a:t>Y diffiniad olaf hwn hefyd sydd lleiaf defnyddiol wrth i ni symud ymlaen i drafod cymunedau cynaliadwy.</a:t>
            </a:r>
          </a:p>
        </p:txBody>
      </p:sp>
      <p:sp>
        <p:nvSpPr>
          <p:cNvPr id="7" name="TextBox 6">
            <a:extLst>
              <a:ext uri="{FF2B5EF4-FFF2-40B4-BE49-F238E27FC236}">
                <a16:creationId xmlns:a16="http://schemas.microsoft.com/office/drawing/2014/main" id="{D63507F0-EF15-D2F8-550E-385A360AF7FD}"/>
              </a:ext>
            </a:extLst>
          </p:cNvPr>
          <p:cNvSpPr txBox="1"/>
          <p:nvPr/>
        </p:nvSpPr>
        <p:spPr>
          <a:xfrm>
            <a:off x="1846660" y="5481228"/>
            <a:ext cx="3672408" cy="323165"/>
          </a:xfrm>
          <a:prstGeom prst="rect">
            <a:avLst/>
          </a:prstGeom>
          <a:noFill/>
        </p:spPr>
        <p:txBody>
          <a:bodyPr wrap="square" rtlCol="0">
            <a:spAutoFit/>
          </a:bodyPr>
          <a:lstStyle/>
          <a:p>
            <a:pPr algn="r"/>
            <a:r>
              <a:rPr lang="cy-GB" sz="1500" dirty="0"/>
              <a:t>Allwch chi feddwl pam y gallai hyn fod</a:t>
            </a:r>
            <a:r>
              <a:rPr lang="cy-GB" sz="1500" noProof="0" dirty="0"/>
              <a:t>?</a:t>
            </a:r>
          </a:p>
        </p:txBody>
      </p:sp>
      <p:pic>
        <p:nvPicPr>
          <p:cNvPr id="9" name="Picture 8" descr="Icon - Question Mark">
            <a:extLst>
              <a:ext uri="{FF2B5EF4-FFF2-40B4-BE49-F238E27FC236}">
                <a16:creationId xmlns:a16="http://schemas.microsoft.com/office/drawing/2014/main" id="{A9F95254-080A-7334-72AF-7AC0AEF6248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73074" y="5432923"/>
            <a:ext cx="396692" cy="396692"/>
          </a:xfrm>
          <a:prstGeom prst="rect">
            <a:avLst/>
          </a:prstGeom>
        </p:spPr>
      </p:pic>
      <p:sp>
        <p:nvSpPr>
          <p:cNvPr id="6" name="Title 1">
            <a:extLst>
              <a:ext uri="{FF2B5EF4-FFF2-40B4-BE49-F238E27FC236}">
                <a16:creationId xmlns:a16="http://schemas.microsoft.com/office/drawing/2014/main" id="{2A615D93-D816-7C79-534C-DE13AEBE9964}"/>
              </a:ext>
            </a:extLst>
          </p:cNvPr>
          <p:cNvSpPr>
            <a:spLocks noGrp="1"/>
          </p:cNvSpPr>
          <p:nvPr>
            <p:ph type="title"/>
          </p:nvPr>
        </p:nvSpPr>
        <p:spPr>
          <a:xfrm>
            <a:off x="371192" y="256346"/>
            <a:ext cx="8401616" cy="637580"/>
          </a:xfrm>
        </p:spPr>
        <p:txBody>
          <a:bodyPr>
            <a:normAutofit fontScale="90000"/>
          </a:bodyPr>
          <a:lstStyle/>
          <a:p>
            <a:pPr algn="ctr"/>
            <a:r>
              <a:rPr lang="cy-GB" b="1" dirty="0"/>
              <a:t>Beth yw Cymuned? Diffiniadau</a:t>
            </a:r>
            <a:endParaRPr lang="en-GB" b="1" dirty="0"/>
          </a:p>
        </p:txBody>
      </p:sp>
    </p:spTree>
    <p:extLst>
      <p:ext uri="{BB962C8B-B14F-4D97-AF65-F5344CB8AC3E}">
        <p14:creationId xmlns:p14="http://schemas.microsoft.com/office/powerpoint/2010/main" val="16713350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43508" y="1068208"/>
            <a:ext cx="8856984" cy="1317594"/>
          </a:xfrm>
        </p:spPr>
        <p:txBody>
          <a:bodyPr>
            <a:noAutofit/>
          </a:bodyPr>
          <a:lstStyle/>
          <a:p>
            <a:pPr>
              <a:spcBef>
                <a:spcPts val="450"/>
              </a:spcBef>
              <a:spcAft>
                <a:spcPts val="450"/>
              </a:spcAft>
            </a:pPr>
            <a:r>
              <a:rPr lang="en-GB" sz="2200" dirty="0">
                <a:solidFill>
                  <a:schemeClr val="accent1">
                    <a:lumMod val="75000"/>
                  </a:schemeClr>
                </a:solidFill>
              </a:rPr>
              <a:t>We can see from the previous slides that the concept of a community has, at least, three iterations:</a:t>
            </a:r>
          </a:p>
          <a:p>
            <a:pPr>
              <a:spcBef>
                <a:spcPts val="450"/>
              </a:spcBef>
              <a:spcAft>
                <a:spcPts val="450"/>
              </a:spcAft>
            </a:pPr>
            <a:r>
              <a:rPr lang="en-GB" sz="2200" dirty="0">
                <a:solidFill>
                  <a:schemeClr val="accent1">
                    <a:lumMod val="75000"/>
                  </a:schemeClr>
                </a:solidFill>
              </a:rPr>
              <a:t>Community as a geographical area (e.g. Community Council);</a:t>
            </a:r>
          </a:p>
          <a:p>
            <a:pPr>
              <a:spcBef>
                <a:spcPts val="450"/>
              </a:spcBef>
              <a:spcAft>
                <a:spcPts val="450"/>
              </a:spcAft>
            </a:pPr>
            <a:r>
              <a:rPr lang="en-GB" sz="2200" dirty="0">
                <a:solidFill>
                  <a:schemeClr val="accent1">
                    <a:lumMod val="75000"/>
                  </a:schemeClr>
                </a:solidFill>
              </a:rPr>
              <a:t>A group of people, with strong connections, living in a particular place (e.g. African Community Centre, Butetown, Cardiff); </a:t>
            </a:r>
          </a:p>
          <a:p>
            <a:pPr>
              <a:spcBef>
                <a:spcPts val="450"/>
              </a:spcBef>
              <a:spcAft>
                <a:spcPts val="450"/>
              </a:spcAft>
            </a:pPr>
            <a:r>
              <a:rPr lang="en-GB" sz="2200" dirty="0">
                <a:solidFill>
                  <a:schemeClr val="accent1">
                    <a:lumMod val="75000"/>
                  </a:schemeClr>
                </a:solidFill>
              </a:rPr>
              <a:t>Community as an area of common interest (e.g. the LGBTQ+ community)</a:t>
            </a:r>
          </a:p>
          <a:p>
            <a:pPr>
              <a:spcBef>
                <a:spcPts val="450"/>
              </a:spcBef>
              <a:spcAft>
                <a:spcPts val="450"/>
              </a:spcAft>
            </a:pPr>
            <a:r>
              <a:rPr lang="en-GB" sz="2200" dirty="0">
                <a:solidFill>
                  <a:schemeClr val="accent1">
                    <a:lumMod val="75000"/>
                  </a:schemeClr>
                </a:solidFill>
              </a:rPr>
              <a:t>Of this last definition (</a:t>
            </a:r>
            <a:r>
              <a:rPr lang="en-GB" sz="2200" dirty="0" err="1">
                <a:solidFill>
                  <a:schemeClr val="accent1">
                    <a:lumMod val="75000"/>
                  </a:schemeClr>
                </a:solidFill>
              </a:rPr>
              <a:t>Hoggett</a:t>
            </a:r>
            <a:r>
              <a:rPr lang="en-GB" sz="2200" dirty="0">
                <a:solidFill>
                  <a:schemeClr val="accent1">
                    <a:lumMod val="75000"/>
                  </a:schemeClr>
                </a:solidFill>
              </a:rPr>
              <a:t> 1997: p.7) argues that it has opened out ‘the conceptual space within which </a:t>
            </a:r>
            <a:r>
              <a:rPr lang="en-GB" sz="2200" b="1" dirty="0">
                <a:solidFill>
                  <a:schemeClr val="accent1">
                    <a:lumMod val="75000"/>
                  </a:schemeClr>
                </a:solidFill>
              </a:rPr>
              <a:t>non-place</a:t>
            </a:r>
            <a:r>
              <a:rPr lang="en-GB" sz="2200" dirty="0">
                <a:solidFill>
                  <a:schemeClr val="accent1">
                    <a:lumMod val="75000"/>
                  </a:schemeClr>
                </a:solidFill>
              </a:rPr>
              <a:t> forms of community can be understood’</a:t>
            </a:r>
          </a:p>
          <a:p>
            <a:pPr>
              <a:spcBef>
                <a:spcPts val="450"/>
              </a:spcBef>
              <a:spcAft>
                <a:spcPts val="450"/>
              </a:spcAft>
            </a:pPr>
            <a:r>
              <a:rPr lang="en-GB" sz="2200" dirty="0">
                <a:solidFill>
                  <a:schemeClr val="accent1">
                    <a:lumMod val="75000"/>
                  </a:schemeClr>
                </a:solidFill>
              </a:rPr>
              <a:t>It is also this last definition that is least useful when we move on to discuss sustainable communities.</a:t>
            </a:r>
          </a:p>
        </p:txBody>
      </p:sp>
      <p:sp>
        <p:nvSpPr>
          <p:cNvPr id="7" name="TextBox 6">
            <a:extLst>
              <a:ext uri="{FF2B5EF4-FFF2-40B4-BE49-F238E27FC236}">
                <a16:creationId xmlns:a16="http://schemas.microsoft.com/office/drawing/2014/main" id="{FE6EA216-F90C-0C4B-D589-4BA4AB4CD04D}"/>
              </a:ext>
            </a:extLst>
          </p:cNvPr>
          <p:cNvSpPr txBox="1"/>
          <p:nvPr/>
        </p:nvSpPr>
        <p:spPr>
          <a:xfrm>
            <a:off x="1846660" y="5481228"/>
            <a:ext cx="3672408" cy="323165"/>
          </a:xfrm>
          <a:prstGeom prst="rect">
            <a:avLst/>
          </a:prstGeom>
          <a:noFill/>
        </p:spPr>
        <p:txBody>
          <a:bodyPr wrap="square" rtlCol="0">
            <a:spAutoFit/>
          </a:bodyPr>
          <a:lstStyle/>
          <a:p>
            <a:pPr algn="r"/>
            <a:r>
              <a:rPr lang="en-GB" sz="1500" dirty="0">
                <a:solidFill>
                  <a:schemeClr val="accent1">
                    <a:lumMod val="75000"/>
                  </a:schemeClr>
                </a:solidFill>
              </a:rPr>
              <a:t>Can you think why this might be?</a:t>
            </a:r>
          </a:p>
        </p:txBody>
      </p:sp>
      <p:pic>
        <p:nvPicPr>
          <p:cNvPr id="9" name="Picture 8" descr="Icon - Question Mark">
            <a:extLst>
              <a:ext uri="{FF2B5EF4-FFF2-40B4-BE49-F238E27FC236}">
                <a16:creationId xmlns:a16="http://schemas.microsoft.com/office/drawing/2014/main" id="{5488A3A0-00A8-09C9-A8D9-6C4A575D2FA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73074" y="5432923"/>
            <a:ext cx="396692" cy="396692"/>
          </a:xfrm>
          <a:prstGeom prst="rect">
            <a:avLst/>
          </a:prstGeom>
        </p:spPr>
      </p:pic>
      <p:sp>
        <p:nvSpPr>
          <p:cNvPr id="6" name="Title 1">
            <a:extLst>
              <a:ext uri="{FF2B5EF4-FFF2-40B4-BE49-F238E27FC236}">
                <a16:creationId xmlns:a16="http://schemas.microsoft.com/office/drawing/2014/main" id="{66DD94D4-3C31-F39C-4AA0-EBD2D3A98C8B}"/>
              </a:ext>
            </a:extLst>
          </p:cNvPr>
          <p:cNvSpPr>
            <a:spLocks noGrp="1"/>
          </p:cNvSpPr>
          <p:nvPr>
            <p:ph type="title"/>
          </p:nvPr>
        </p:nvSpPr>
        <p:spPr>
          <a:xfrm>
            <a:off x="371192" y="256346"/>
            <a:ext cx="8401616" cy="637580"/>
          </a:xfrm>
        </p:spPr>
        <p:txBody>
          <a:bodyPr>
            <a:normAutofit fontScale="90000"/>
          </a:bodyPr>
          <a:lstStyle/>
          <a:p>
            <a:pPr algn="ctr"/>
            <a:r>
              <a:rPr lang="en-GB" b="1" dirty="0">
                <a:solidFill>
                  <a:schemeClr val="accent1">
                    <a:lumMod val="75000"/>
                  </a:schemeClr>
                </a:solidFill>
              </a:rPr>
              <a:t>What is a Community? Definitions </a:t>
            </a:r>
          </a:p>
        </p:txBody>
      </p:sp>
    </p:spTree>
    <p:extLst>
      <p:ext uri="{BB962C8B-B14F-4D97-AF65-F5344CB8AC3E}">
        <p14:creationId xmlns:p14="http://schemas.microsoft.com/office/powerpoint/2010/main" val="33679577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9821D0-E425-6A34-F1C6-1AF1B3BA61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9B907E-E330-7B4A-23D5-74D77055D7D0}"/>
              </a:ext>
            </a:extLst>
          </p:cNvPr>
          <p:cNvSpPr>
            <a:spLocks noGrp="1"/>
          </p:cNvSpPr>
          <p:nvPr>
            <p:ph type="title"/>
          </p:nvPr>
        </p:nvSpPr>
        <p:spPr>
          <a:xfrm>
            <a:off x="362139" y="211078"/>
            <a:ext cx="8184332" cy="637580"/>
          </a:xfrm>
        </p:spPr>
        <p:txBody>
          <a:bodyPr>
            <a:normAutofit fontScale="90000"/>
          </a:bodyPr>
          <a:lstStyle/>
          <a:p>
            <a:pPr algn="ctr"/>
            <a:r>
              <a:rPr lang="cy-GB" b="1" noProof="0" dirty="0"/>
              <a:t>Defnydd o ‘Gymuned’ yn Ymarferol</a:t>
            </a:r>
          </a:p>
        </p:txBody>
      </p:sp>
      <p:sp>
        <p:nvSpPr>
          <p:cNvPr id="3" name="Content Placeholder 2">
            <a:extLst>
              <a:ext uri="{FF2B5EF4-FFF2-40B4-BE49-F238E27FC236}">
                <a16:creationId xmlns:a16="http://schemas.microsoft.com/office/drawing/2014/main" id="{7BA26814-DE5C-2B3C-FE3E-C0662ABBAAE5}"/>
              </a:ext>
            </a:extLst>
          </p:cNvPr>
          <p:cNvSpPr>
            <a:spLocks noGrp="1"/>
          </p:cNvSpPr>
          <p:nvPr>
            <p:ph sz="half" idx="1"/>
          </p:nvPr>
        </p:nvSpPr>
        <p:spPr>
          <a:xfrm>
            <a:off x="184203" y="1038477"/>
            <a:ext cx="8775594" cy="1317594"/>
          </a:xfrm>
        </p:spPr>
        <p:txBody>
          <a:bodyPr>
            <a:noAutofit/>
          </a:bodyPr>
          <a:lstStyle/>
          <a:p>
            <a:pPr>
              <a:spcBef>
                <a:spcPts val="450"/>
              </a:spcBef>
              <a:spcAft>
                <a:spcPts val="450"/>
              </a:spcAft>
            </a:pPr>
            <a:r>
              <a:rPr lang="cy-GB" sz="2000" noProof="0" dirty="0"/>
              <a:t>Byddwn nawr yn treulio munud yn archwilio’r ymadrodd ‘cymuned’ yn ymarferol.</a:t>
            </a:r>
          </a:p>
          <a:p>
            <a:pPr>
              <a:spcBef>
                <a:spcPts val="450"/>
              </a:spcBef>
              <a:spcAft>
                <a:spcPts val="450"/>
              </a:spcAft>
            </a:pPr>
            <a:r>
              <a:rPr lang="cy-GB" sz="2000" noProof="0" dirty="0"/>
              <a:t>Mae’r enghreifftiau hyn yn esboniadol yn unig, eu bwriad yw rhoi syniad o’r cyd-destunau gwahanol lle caiff ei defnyddio. </a:t>
            </a:r>
            <a:r>
              <a:rPr lang="cy-GB" sz="2000" dirty="0"/>
              <a:t>Mae llawer mwy yn bodoli</a:t>
            </a:r>
            <a:r>
              <a:rPr lang="cy-GB" sz="2000" noProof="0" dirty="0"/>
              <a:t>.</a:t>
            </a:r>
          </a:p>
          <a:p>
            <a:pPr>
              <a:spcBef>
                <a:spcPts val="450"/>
              </a:spcBef>
              <a:spcAft>
                <a:spcPts val="450"/>
              </a:spcAft>
            </a:pPr>
            <a:r>
              <a:rPr lang="cy-GB" sz="2000" b="1" dirty="0">
                <a:hlinkClick r:id="rId2">
                  <a:extLst>
                    <a:ext uri="{A12FA001-AC4F-418D-AE19-62706E023703}">
                      <ahyp:hlinkClr xmlns:ahyp="http://schemas.microsoft.com/office/drawing/2018/hyperlinkcolor" val="tx"/>
                    </a:ext>
                  </a:extLst>
                </a:hlinkClick>
              </a:rPr>
              <a:t>Gwaith Ieuenctid a Chymunedol</a:t>
            </a:r>
            <a:r>
              <a:rPr lang="cy-GB" sz="2000" noProof="0" dirty="0"/>
              <a:t>: Smith, M. K. (2001) ‘</a:t>
            </a:r>
            <a:r>
              <a:rPr lang="cy-GB" sz="2000" noProof="0" dirty="0" err="1"/>
              <a:t>Community</a:t>
            </a:r>
            <a:r>
              <a:rPr lang="cy-GB" sz="2000" noProof="0" dirty="0"/>
              <a:t>’ </a:t>
            </a:r>
            <a:r>
              <a:rPr lang="cy-GB" sz="2000" dirty="0"/>
              <a:t>y</a:t>
            </a:r>
            <a:r>
              <a:rPr lang="cy-GB" sz="2000" noProof="0" dirty="0"/>
              <a:t>n </a:t>
            </a:r>
            <a:r>
              <a:rPr lang="cy-GB" sz="2000" i="1" noProof="0" dirty="0"/>
              <a:t>the </a:t>
            </a:r>
            <a:r>
              <a:rPr lang="cy-GB" sz="2000" i="1" noProof="0" dirty="0" err="1"/>
              <a:t>Encyclopedia</a:t>
            </a:r>
            <a:r>
              <a:rPr lang="cy-GB" sz="2000" i="1" noProof="0" dirty="0"/>
              <a:t> of </a:t>
            </a:r>
            <a:r>
              <a:rPr lang="cy-GB" sz="2000" i="1" noProof="0" dirty="0" err="1"/>
              <a:t>Informal</a:t>
            </a:r>
            <a:r>
              <a:rPr lang="cy-GB" sz="2000" i="1" noProof="0" dirty="0"/>
              <a:t> </a:t>
            </a:r>
            <a:r>
              <a:rPr lang="cy-GB" sz="2000" i="1" noProof="0" dirty="0" err="1"/>
              <a:t>Education</a:t>
            </a:r>
            <a:r>
              <a:rPr lang="cy-GB" sz="2000" noProof="0" dirty="0"/>
              <a:t>, </a:t>
            </a:r>
          </a:p>
          <a:p>
            <a:pPr>
              <a:spcBef>
                <a:spcPts val="450"/>
              </a:spcBef>
              <a:spcAft>
                <a:spcPts val="450"/>
              </a:spcAft>
            </a:pPr>
            <a:r>
              <a:rPr lang="cy-GB" sz="2000" b="1" dirty="0">
                <a:hlinkClick r:id="rId3">
                  <a:extLst>
                    <a:ext uri="{A12FA001-AC4F-418D-AE19-62706E023703}">
                      <ahyp:hlinkClr xmlns:ahyp="http://schemas.microsoft.com/office/drawing/2018/hyperlinkcolor" val="tx"/>
                    </a:ext>
                  </a:extLst>
                </a:hlinkClick>
              </a:rPr>
              <a:t>Addysg</a:t>
            </a:r>
            <a:r>
              <a:rPr lang="cy-GB" sz="2000" b="1" noProof="0" dirty="0"/>
              <a:t>:</a:t>
            </a:r>
            <a:r>
              <a:rPr lang="cy-GB" sz="2000" noProof="0" dirty="0"/>
              <a:t> </a:t>
            </a:r>
            <a:r>
              <a:rPr lang="cy-GB" sz="2000" dirty="0"/>
              <a:t>Llywodraeth Cymru</a:t>
            </a:r>
            <a:r>
              <a:rPr lang="cy-GB" sz="2000" noProof="0" dirty="0"/>
              <a:t> (2022) </a:t>
            </a:r>
            <a:r>
              <a:rPr lang="cy-GB" sz="2000" i="1" dirty="0"/>
              <a:t>Ysgolion Bro</a:t>
            </a:r>
            <a:endParaRPr lang="cy-GB" sz="2000" i="1" noProof="0" dirty="0"/>
          </a:p>
          <a:p>
            <a:pPr>
              <a:spcBef>
                <a:spcPts val="450"/>
              </a:spcBef>
              <a:spcAft>
                <a:spcPts val="450"/>
              </a:spcAft>
            </a:pPr>
            <a:r>
              <a:rPr lang="cy-GB" sz="2000" b="1" noProof="0" dirty="0">
                <a:hlinkClick r:id="rId4">
                  <a:extLst>
                    <a:ext uri="{A12FA001-AC4F-418D-AE19-62706E023703}">
                      <ahyp:hlinkClr xmlns:ahyp="http://schemas.microsoft.com/office/drawing/2018/hyperlinkcolor" val="tx"/>
                    </a:ext>
                  </a:extLst>
                </a:hlinkClick>
              </a:rPr>
              <a:t>Plismona</a:t>
            </a:r>
            <a:r>
              <a:rPr lang="cy-GB" sz="2000" b="1" noProof="0" dirty="0"/>
              <a:t>: </a:t>
            </a:r>
            <a:r>
              <a:rPr lang="cy-GB" sz="2000" noProof="0" dirty="0"/>
              <a:t>CORDIS (2022) </a:t>
            </a:r>
            <a:r>
              <a:rPr lang="cy-GB" sz="2000" i="1" noProof="0" dirty="0" err="1"/>
              <a:t>Community-Based</a:t>
            </a:r>
            <a:r>
              <a:rPr lang="cy-GB" sz="2000" i="1" noProof="0" dirty="0"/>
              <a:t> </a:t>
            </a:r>
            <a:r>
              <a:rPr lang="cy-GB" sz="2000" i="1" noProof="0" dirty="0" err="1"/>
              <a:t>Policing</a:t>
            </a:r>
            <a:r>
              <a:rPr lang="cy-GB" sz="2000" i="1" noProof="0" dirty="0"/>
              <a:t> </a:t>
            </a:r>
            <a:r>
              <a:rPr lang="cy-GB" sz="2000" i="1" noProof="0" dirty="0" err="1"/>
              <a:t>and</a:t>
            </a:r>
            <a:r>
              <a:rPr lang="cy-GB" sz="2000" i="1" noProof="0" dirty="0"/>
              <a:t> Post-</a:t>
            </a:r>
            <a:r>
              <a:rPr lang="cy-GB" sz="2000" i="1" noProof="0" dirty="0" err="1"/>
              <a:t>Conflict</a:t>
            </a:r>
            <a:r>
              <a:rPr lang="cy-GB" sz="2000" i="1" noProof="0" dirty="0"/>
              <a:t> </a:t>
            </a:r>
            <a:r>
              <a:rPr lang="cy-GB" sz="2000" i="1" noProof="0" dirty="0" err="1"/>
              <a:t>Police</a:t>
            </a:r>
            <a:r>
              <a:rPr lang="cy-GB" sz="2000" i="1" noProof="0" dirty="0"/>
              <a:t> </a:t>
            </a:r>
            <a:r>
              <a:rPr lang="cy-GB" sz="2000" i="1" noProof="0" dirty="0" err="1"/>
              <a:t>Reform</a:t>
            </a:r>
            <a:endParaRPr lang="cy-GB" sz="2000" noProof="0" dirty="0"/>
          </a:p>
          <a:p>
            <a:pPr>
              <a:spcBef>
                <a:spcPts val="450"/>
              </a:spcBef>
              <a:spcAft>
                <a:spcPts val="450"/>
              </a:spcAft>
            </a:pPr>
            <a:r>
              <a:rPr lang="cy-GB" sz="2000" b="1" dirty="0">
                <a:hlinkClick r:id="rId5">
                  <a:extLst>
                    <a:ext uri="{A12FA001-AC4F-418D-AE19-62706E023703}">
                      <ahyp:hlinkClr xmlns:ahyp="http://schemas.microsoft.com/office/drawing/2018/hyperlinkcolor" val="tx"/>
                    </a:ext>
                  </a:extLst>
                </a:hlinkClick>
              </a:rPr>
              <a:t>Iechyd</a:t>
            </a:r>
            <a:r>
              <a:rPr lang="cy-GB" sz="2000" b="1" noProof="0" dirty="0"/>
              <a:t> </a:t>
            </a:r>
            <a:r>
              <a:rPr lang="cy-GB" sz="2000" noProof="0" dirty="0"/>
              <a:t>Gwirfoddolwyr y Cenhedloedd Unedig (2018) </a:t>
            </a:r>
            <a:r>
              <a:rPr lang="cy-GB" sz="2000" i="1" noProof="0" dirty="0" err="1"/>
              <a:t>Training</a:t>
            </a:r>
            <a:r>
              <a:rPr lang="cy-GB" sz="2000" i="1" noProof="0" dirty="0"/>
              <a:t> 2,000 </a:t>
            </a:r>
            <a:r>
              <a:rPr lang="cy-GB" sz="2000" i="1" noProof="0" dirty="0" err="1"/>
              <a:t>further</a:t>
            </a:r>
            <a:r>
              <a:rPr lang="cy-GB" sz="2000" i="1" noProof="0" dirty="0"/>
              <a:t> </a:t>
            </a:r>
            <a:r>
              <a:rPr lang="cy-GB" sz="2000" i="1" noProof="0" dirty="0" err="1"/>
              <a:t>community</a:t>
            </a:r>
            <a:r>
              <a:rPr lang="cy-GB" sz="2000" i="1" noProof="0" dirty="0"/>
              <a:t> </a:t>
            </a:r>
            <a:r>
              <a:rPr lang="cy-GB" sz="2000" i="1" noProof="0" dirty="0" err="1"/>
              <a:t>health</a:t>
            </a:r>
            <a:r>
              <a:rPr lang="cy-GB" sz="2000" i="1" noProof="0" dirty="0"/>
              <a:t> </a:t>
            </a:r>
            <a:r>
              <a:rPr lang="cy-GB" sz="2000" i="1" noProof="0" dirty="0" err="1"/>
              <a:t>volunteers</a:t>
            </a:r>
            <a:r>
              <a:rPr lang="cy-GB" sz="2000" i="1" noProof="0" dirty="0"/>
              <a:t> </a:t>
            </a:r>
            <a:r>
              <a:rPr lang="cy-GB" sz="2000" i="1" noProof="0" dirty="0" err="1"/>
              <a:t>in</a:t>
            </a:r>
            <a:r>
              <a:rPr lang="cy-GB" sz="2000" i="1" noProof="0" dirty="0"/>
              <a:t> Uzbekistan</a:t>
            </a:r>
          </a:p>
          <a:p>
            <a:pPr>
              <a:spcBef>
                <a:spcPts val="450"/>
              </a:spcBef>
              <a:spcAft>
                <a:spcPts val="450"/>
              </a:spcAft>
            </a:pPr>
            <a:r>
              <a:rPr lang="cy-GB" sz="2000" b="1" dirty="0">
                <a:hlinkClick r:id="rId6">
                  <a:extLst>
                    <a:ext uri="{A12FA001-AC4F-418D-AE19-62706E023703}">
                      <ahyp:hlinkClr xmlns:ahyp="http://schemas.microsoft.com/office/drawing/2018/hyperlinkcolor" val="tx"/>
                    </a:ext>
                  </a:extLst>
                </a:hlinkClick>
              </a:rPr>
              <a:t>Cyllid P</a:t>
            </a:r>
            <a:r>
              <a:rPr lang="cy-GB" sz="2000" b="1" noProof="0" dirty="0" err="1">
                <a:hlinkClick r:id="rId6">
                  <a:extLst>
                    <a:ext uri="{A12FA001-AC4F-418D-AE19-62706E023703}">
                      <ahyp:hlinkClr xmlns:ahyp="http://schemas.microsoft.com/office/drawing/2018/hyperlinkcolor" val="tx"/>
                    </a:ext>
                  </a:extLst>
                </a:hlinkClick>
              </a:rPr>
              <a:t>ersonol</a:t>
            </a:r>
            <a:r>
              <a:rPr lang="cy-GB" sz="2000" b="1" noProof="0" dirty="0"/>
              <a:t> </a:t>
            </a:r>
            <a:r>
              <a:rPr lang="cy-GB" sz="2000" noProof="0" dirty="0"/>
              <a:t>Undebau Credyd Cymru (2022) </a:t>
            </a:r>
            <a:r>
              <a:rPr lang="cy-GB" sz="2000" i="1" noProof="0" dirty="0" err="1"/>
              <a:t>Affordable</a:t>
            </a:r>
            <a:r>
              <a:rPr lang="cy-GB" sz="2000" i="1" noProof="0" dirty="0"/>
              <a:t>, </a:t>
            </a:r>
            <a:r>
              <a:rPr lang="cy-GB" sz="2000" i="1" noProof="0" dirty="0" err="1"/>
              <a:t>ethical</a:t>
            </a:r>
            <a:r>
              <a:rPr lang="cy-GB" sz="2000" i="1" noProof="0" dirty="0"/>
              <a:t> credit </a:t>
            </a:r>
            <a:r>
              <a:rPr lang="cy-GB" sz="2000" i="1" noProof="0" dirty="0" err="1"/>
              <a:t>and</a:t>
            </a:r>
            <a:r>
              <a:rPr lang="cy-GB" sz="2000" i="1" noProof="0" dirty="0"/>
              <a:t> </a:t>
            </a:r>
            <a:r>
              <a:rPr lang="cy-GB" sz="2000" i="1" noProof="0" dirty="0" err="1"/>
              <a:t>safe</a:t>
            </a:r>
            <a:r>
              <a:rPr lang="cy-GB" sz="2000" i="1" noProof="0" dirty="0"/>
              <a:t> </a:t>
            </a:r>
            <a:r>
              <a:rPr lang="cy-GB" sz="2000" i="1" noProof="0" dirty="0" err="1"/>
              <a:t>savings</a:t>
            </a:r>
            <a:r>
              <a:rPr lang="cy-GB" sz="2000" i="1" noProof="0" dirty="0"/>
              <a:t>, </a:t>
            </a:r>
            <a:r>
              <a:rPr lang="cy-GB" sz="2000" i="1" noProof="0" dirty="0" err="1"/>
              <a:t>in</a:t>
            </a:r>
            <a:r>
              <a:rPr lang="cy-GB" sz="2000" i="1" noProof="0" dirty="0"/>
              <a:t> the </a:t>
            </a:r>
            <a:r>
              <a:rPr lang="cy-GB" sz="2000" i="1" noProof="0" dirty="0" err="1"/>
              <a:t>heart</a:t>
            </a:r>
            <a:r>
              <a:rPr lang="cy-GB" sz="2000" i="1" noProof="0" dirty="0"/>
              <a:t> of </a:t>
            </a:r>
            <a:r>
              <a:rPr lang="cy-GB" sz="2000" i="1" noProof="0" dirty="0" err="1"/>
              <a:t>your</a:t>
            </a:r>
            <a:r>
              <a:rPr lang="cy-GB" sz="2000" i="1" noProof="0" dirty="0"/>
              <a:t> </a:t>
            </a:r>
            <a:r>
              <a:rPr lang="cy-GB" sz="2000" i="1" noProof="0" dirty="0" err="1"/>
              <a:t>community</a:t>
            </a:r>
            <a:r>
              <a:rPr lang="cy-GB" sz="2000" i="1" noProof="0" dirty="0"/>
              <a:t>.</a:t>
            </a:r>
          </a:p>
          <a:p>
            <a:pPr>
              <a:spcBef>
                <a:spcPts val="450"/>
              </a:spcBef>
              <a:spcAft>
                <a:spcPts val="450"/>
              </a:spcAft>
            </a:pPr>
            <a:r>
              <a:rPr lang="cy-GB" sz="2000" dirty="0"/>
              <a:t>Mae’n bwysig nodi bod yr agweddau hyn i gyd yn chwarae rhan mewn gwneud cymuned yn </a:t>
            </a:r>
            <a:r>
              <a:rPr lang="cy-GB" sz="2000" b="1" dirty="0"/>
              <a:t>gynaliadwy,</a:t>
            </a:r>
            <a:r>
              <a:rPr lang="cy-GB" sz="2000" noProof="0" dirty="0"/>
              <a:t> </a:t>
            </a:r>
            <a:r>
              <a:rPr lang="cy-GB" sz="2000" dirty="0"/>
              <a:t>fel y gwelwn yn Rhan 2 y Thema hon</a:t>
            </a:r>
            <a:r>
              <a:rPr lang="cy-GB" sz="2000" noProof="0" dirty="0"/>
              <a:t>.</a:t>
            </a:r>
            <a:endParaRPr lang="cy-GB" sz="2000" b="1" noProof="0" dirty="0"/>
          </a:p>
          <a:p>
            <a:pPr>
              <a:spcBef>
                <a:spcPts val="450"/>
              </a:spcBef>
              <a:spcAft>
                <a:spcPts val="450"/>
              </a:spcAft>
            </a:pPr>
            <a:endParaRPr lang="cy-GB" sz="2000" noProof="0" dirty="0"/>
          </a:p>
          <a:p>
            <a:pPr>
              <a:spcBef>
                <a:spcPts val="450"/>
              </a:spcBef>
              <a:spcAft>
                <a:spcPts val="450"/>
              </a:spcAft>
            </a:pPr>
            <a:endParaRPr lang="cy-GB" sz="2000" noProof="0" dirty="0"/>
          </a:p>
        </p:txBody>
      </p:sp>
    </p:spTree>
    <p:extLst>
      <p:ext uri="{BB962C8B-B14F-4D97-AF65-F5344CB8AC3E}">
        <p14:creationId xmlns:p14="http://schemas.microsoft.com/office/powerpoint/2010/main" val="12314402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139" y="211078"/>
            <a:ext cx="8184332" cy="637580"/>
          </a:xfrm>
        </p:spPr>
        <p:txBody>
          <a:bodyPr>
            <a:normAutofit fontScale="90000"/>
          </a:bodyPr>
          <a:lstStyle/>
          <a:p>
            <a:pPr algn="ctr"/>
            <a:r>
              <a:rPr lang="en-GB" b="1" dirty="0">
                <a:solidFill>
                  <a:schemeClr val="accent1">
                    <a:lumMod val="75000"/>
                  </a:schemeClr>
                </a:solidFill>
              </a:rPr>
              <a:t>Uses of ‘Community’ in Practice</a:t>
            </a:r>
          </a:p>
        </p:txBody>
      </p:sp>
      <p:sp>
        <p:nvSpPr>
          <p:cNvPr id="3" name="Content Placeholder 2"/>
          <p:cNvSpPr>
            <a:spLocks noGrp="1"/>
          </p:cNvSpPr>
          <p:nvPr>
            <p:ph sz="half" idx="1"/>
          </p:nvPr>
        </p:nvSpPr>
        <p:spPr>
          <a:xfrm>
            <a:off x="184203" y="1038477"/>
            <a:ext cx="8775594" cy="1317594"/>
          </a:xfrm>
        </p:spPr>
        <p:txBody>
          <a:bodyPr>
            <a:noAutofit/>
          </a:bodyPr>
          <a:lstStyle/>
          <a:p>
            <a:pPr>
              <a:spcBef>
                <a:spcPts val="450"/>
              </a:spcBef>
              <a:spcAft>
                <a:spcPts val="450"/>
              </a:spcAft>
            </a:pPr>
            <a:r>
              <a:rPr lang="en-GB" sz="2000" dirty="0">
                <a:solidFill>
                  <a:schemeClr val="accent1">
                    <a:lumMod val="75000"/>
                  </a:schemeClr>
                </a:solidFill>
              </a:rPr>
              <a:t>We will now take a moment to explore the phrase ‘community’ in practice.</a:t>
            </a:r>
          </a:p>
          <a:p>
            <a:pPr>
              <a:spcBef>
                <a:spcPts val="450"/>
              </a:spcBef>
              <a:spcAft>
                <a:spcPts val="450"/>
              </a:spcAft>
            </a:pPr>
            <a:r>
              <a:rPr lang="en-GB" sz="2000" dirty="0">
                <a:solidFill>
                  <a:schemeClr val="accent1">
                    <a:lumMod val="75000"/>
                  </a:schemeClr>
                </a:solidFill>
              </a:rPr>
              <a:t>These examples are only illustrative, designed to give an idea of the different contexts within which it is used. There are many more.</a:t>
            </a:r>
          </a:p>
          <a:p>
            <a:pPr>
              <a:spcBef>
                <a:spcPts val="450"/>
              </a:spcBef>
              <a:spcAft>
                <a:spcPts val="450"/>
              </a:spcAft>
            </a:pPr>
            <a:r>
              <a:rPr lang="en-GB" sz="2000" b="1" dirty="0">
                <a:solidFill>
                  <a:schemeClr val="accent5"/>
                </a:solidFill>
                <a:hlinkClick r:id="rId2">
                  <a:extLst>
                    <a:ext uri="{A12FA001-AC4F-418D-AE19-62706E023703}">
                      <ahyp:hlinkClr xmlns:ahyp="http://schemas.microsoft.com/office/drawing/2018/hyperlinkcolor" val="tx"/>
                    </a:ext>
                  </a:extLst>
                </a:hlinkClick>
              </a:rPr>
              <a:t>Youth &amp; Community Work</a:t>
            </a:r>
            <a:r>
              <a:rPr lang="en-GB" sz="2000" dirty="0">
                <a:solidFill>
                  <a:schemeClr val="accent1">
                    <a:lumMod val="75000"/>
                  </a:schemeClr>
                </a:solidFill>
              </a:rPr>
              <a:t>: Smith, M. K. (2001) ‘Community’ in </a:t>
            </a:r>
            <a:r>
              <a:rPr lang="en-GB" sz="2000" i="1" dirty="0">
                <a:solidFill>
                  <a:schemeClr val="accent1">
                    <a:lumMod val="75000"/>
                  </a:schemeClr>
                </a:solidFill>
              </a:rPr>
              <a:t>the Encyclopedia of Informal Education</a:t>
            </a:r>
            <a:r>
              <a:rPr lang="en-GB" sz="2000" dirty="0">
                <a:solidFill>
                  <a:schemeClr val="accent1">
                    <a:lumMod val="75000"/>
                  </a:schemeClr>
                </a:solidFill>
              </a:rPr>
              <a:t>, </a:t>
            </a:r>
          </a:p>
          <a:p>
            <a:pPr>
              <a:spcBef>
                <a:spcPts val="450"/>
              </a:spcBef>
              <a:spcAft>
                <a:spcPts val="450"/>
              </a:spcAft>
            </a:pPr>
            <a:r>
              <a:rPr lang="en-GB" sz="2000" b="1" dirty="0">
                <a:solidFill>
                  <a:schemeClr val="accent5"/>
                </a:solidFill>
                <a:hlinkClick r:id="rId3">
                  <a:extLst>
                    <a:ext uri="{A12FA001-AC4F-418D-AE19-62706E023703}">
                      <ahyp:hlinkClr xmlns:ahyp="http://schemas.microsoft.com/office/drawing/2018/hyperlinkcolor" val="tx"/>
                    </a:ext>
                  </a:extLst>
                </a:hlinkClick>
              </a:rPr>
              <a:t>Education</a:t>
            </a:r>
            <a:r>
              <a:rPr lang="en-GB" sz="2000" b="1" dirty="0">
                <a:solidFill>
                  <a:schemeClr val="accent1">
                    <a:lumMod val="75000"/>
                  </a:schemeClr>
                </a:solidFill>
              </a:rPr>
              <a:t>:</a:t>
            </a:r>
            <a:r>
              <a:rPr lang="en-GB" sz="2000" dirty="0">
                <a:solidFill>
                  <a:schemeClr val="accent1">
                    <a:lumMod val="75000"/>
                  </a:schemeClr>
                </a:solidFill>
              </a:rPr>
              <a:t> Welsh Government (2022) </a:t>
            </a:r>
            <a:r>
              <a:rPr lang="en-GB" sz="2000" i="1" dirty="0">
                <a:solidFill>
                  <a:schemeClr val="accent1">
                    <a:lumMod val="75000"/>
                  </a:schemeClr>
                </a:solidFill>
              </a:rPr>
              <a:t>Community Focused Schools</a:t>
            </a:r>
          </a:p>
          <a:p>
            <a:pPr>
              <a:spcBef>
                <a:spcPts val="450"/>
              </a:spcBef>
              <a:spcAft>
                <a:spcPts val="450"/>
              </a:spcAft>
            </a:pPr>
            <a:r>
              <a:rPr lang="en-GB" sz="2000" b="1" dirty="0">
                <a:solidFill>
                  <a:schemeClr val="accent5"/>
                </a:solidFill>
                <a:hlinkClick r:id="rId4">
                  <a:extLst>
                    <a:ext uri="{A12FA001-AC4F-418D-AE19-62706E023703}">
                      <ahyp:hlinkClr xmlns:ahyp="http://schemas.microsoft.com/office/drawing/2018/hyperlinkcolor" val="tx"/>
                    </a:ext>
                  </a:extLst>
                </a:hlinkClick>
              </a:rPr>
              <a:t>Policing</a:t>
            </a:r>
            <a:r>
              <a:rPr lang="en-GB" sz="2000" b="1" dirty="0">
                <a:solidFill>
                  <a:schemeClr val="accent1">
                    <a:lumMod val="75000"/>
                  </a:schemeClr>
                </a:solidFill>
              </a:rPr>
              <a:t>: </a:t>
            </a:r>
            <a:r>
              <a:rPr lang="en-GB" sz="2000" dirty="0">
                <a:solidFill>
                  <a:schemeClr val="accent1">
                    <a:lumMod val="75000"/>
                  </a:schemeClr>
                </a:solidFill>
              </a:rPr>
              <a:t>CORDIS (2022) </a:t>
            </a:r>
            <a:r>
              <a:rPr lang="en-GB" sz="2000" i="1" dirty="0">
                <a:solidFill>
                  <a:schemeClr val="accent1">
                    <a:lumMod val="75000"/>
                  </a:schemeClr>
                </a:solidFill>
              </a:rPr>
              <a:t>Community-Based Policing and Post-Conflict Police Reform</a:t>
            </a:r>
            <a:endParaRPr lang="en-GB" sz="2000" dirty="0">
              <a:solidFill>
                <a:schemeClr val="accent1">
                  <a:lumMod val="75000"/>
                </a:schemeClr>
              </a:solidFill>
            </a:endParaRPr>
          </a:p>
          <a:p>
            <a:pPr>
              <a:spcBef>
                <a:spcPts val="450"/>
              </a:spcBef>
              <a:spcAft>
                <a:spcPts val="450"/>
              </a:spcAft>
            </a:pPr>
            <a:r>
              <a:rPr lang="en-GB" sz="2000" b="1" dirty="0">
                <a:solidFill>
                  <a:schemeClr val="accent5"/>
                </a:solidFill>
                <a:hlinkClick r:id="rId5">
                  <a:extLst>
                    <a:ext uri="{A12FA001-AC4F-418D-AE19-62706E023703}">
                      <ahyp:hlinkClr xmlns:ahyp="http://schemas.microsoft.com/office/drawing/2018/hyperlinkcolor" val="tx"/>
                    </a:ext>
                  </a:extLst>
                </a:hlinkClick>
              </a:rPr>
              <a:t>Health</a:t>
            </a:r>
            <a:r>
              <a:rPr lang="en-GB" sz="2000" b="1" dirty="0">
                <a:solidFill>
                  <a:schemeClr val="accent1">
                    <a:lumMod val="75000"/>
                  </a:schemeClr>
                </a:solidFill>
              </a:rPr>
              <a:t> </a:t>
            </a:r>
            <a:r>
              <a:rPr lang="en-GB" sz="2000" dirty="0">
                <a:solidFill>
                  <a:schemeClr val="accent1">
                    <a:lumMod val="75000"/>
                  </a:schemeClr>
                </a:solidFill>
              </a:rPr>
              <a:t>UN Volunteers (2018) </a:t>
            </a:r>
            <a:r>
              <a:rPr lang="en-GB" sz="2000" i="1" dirty="0">
                <a:solidFill>
                  <a:schemeClr val="accent1">
                    <a:lumMod val="75000"/>
                  </a:schemeClr>
                </a:solidFill>
              </a:rPr>
              <a:t>Training 2,000 further community health volunteers in Uzbekistan</a:t>
            </a:r>
          </a:p>
          <a:p>
            <a:pPr>
              <a:spcBef>
                <a:spcPts val="450"/>
              </a:spcBef>
              <a:spcAft>
                <a:spcPts val="450"/>
              </a:spcAft>
            </a:pPr>
            <a:r>
              <a:rPr lang="en-GB" sz="2000" b="1" dirty="0">
                <a:solidFill>
                  <a:schemeClr val="accent5"/>
                </a:solidFill>
                <a:hlinkClick r:id="rId6">
                  <a:extLst>
                    <a:ext uri="{A12FA001-AC4F-418D-AE19-62706E023703}">
                      <ahyp:hlinkClr xmlns:ahyp="http://schemas.microsoft.com/office/drawing/2018/hyperlinkcolor" val="tx"/>
                    </a:ext>
                  </a:extLst>
                </a:hlinkClick>
              </a:rPr>
              <a:t>Personal Finance </a:t>
            </a:r>
            <a:r>
              <a:rPr lang="en-GB" sz="2000" dirty="0">
                <a:solidFill>
                  <a:schemeClr val="accent1">
                    <a:lumMod val="75000"/>
                  </a:schemeClr>
                </a:solidFill>
              </a:rPr>
              <a:t>Credit Unions of Wales (2022) </a:t>
            </a:r>
            <a:r>
              <a:rPr lang="en-GB" sz="2000" i="1" dirty="0">
                <a:solidFill>
                  <a:schemeClr val="accent1">
                    <a:lumMod val="75000"/>
                  </a:schemeClr>
                </a:solidFill>
              </a:rPr>
              <a:t>Affordable, ethical credit and safe savings, in the heart of your community.</a:t>
            </a:r>
          </a:p>
          <a:p>
            <a:pPr>
              <a:spcBef>
                <a:spcPts val="450"/>
              </a:spcBef>
              <a:spcAft>
                <a:spcPts val="450"/>
              </a:spcAft>
            </a:pPr>
            <a:r>
              <a:rPr lang="en-GB" sz="2000" dirty="0">
                <a:solidFill>
                  <a:schemeClr val="accent1">
                    <a:lumMod val="75000"/>
                  </a:schemeClr>
                </a:solidFill>
              </a:rPr>
              <a:t>It is important to note that all of these aspects play a role in making a community </a:t>
            </a:r>
            <a:r>
              <a:rPr lang="en-GB" sz="2000" b="1" dirty="0">
                <a:solidFill>
                  <a:schemeClr val="accent1">
                    <a:lumMod val="75000"/>
                  </a:schemeClr>
                </a:solidFill>
              </a:rPr>
              <a:t>sustainable</a:t>
            </a:r>
            <a:r>
              <a:rPr lang="en-GB" sz="2000" dirty="0">
                <a:solidFill>
                  <a:schemeClr val="accent1">
                    <a:lumMod val="75000"/>
                  </a:schemeClr>
                </a:solidFill>
              </a:rPr>
              <a:t> as we will see in Part 2 of this Theme.</a:t>
            </a:r>
            <a:endParaRPr lang="en-GB" sz="2000" b="1" dirty="0">
              <a:solidFill>
                <a:schemeClr val="accent1">
                  <a:lumMod val="75000"/>
                </a:schemeClr>
              </a:solidFill>
            </a:endParaRPr>
          </a:p>
          <a:p>
            <a:pPr>
              <a:spcBef>
                <a:spcPts val="450"/>
              </a:spcBef>
              <a:spcAft>
                <a:spcPts val="450"/>
              </a:spcAft>
            </a:pPr>
            <a:endParaRPr lang="en-GB" sz="2000" dirty="0">
              <a:solidFill>
                <a:schemeClr val="accent1">
                  <a:lumMod val="75000"/>
                </a:schemeClr>
              </a:solidFill>
            </a:endParaRPr>
          </a:p>
          <a:p>
            <a:pPr>
              <a:spcBef>
                <a:spcPts val="450"/>
              </a:spcBef>
              <a:spcAft>
                <a:spcPts val="450"/>
              </a:spcAft>
            </a:pPr>
            <a:endParaRPr lang="en-GB" sz="2000" dirty="0">
              <a:solidFill>
                <a:schemeClr val="accent1">
                  <a:lumMod val="75000"/>
                </a:schemeClr>
              </a:solidFill>
            </a:endParaRPr>
          </a:p>
        </p:txBody>
      </p:sp>
    </p:spTree>
    <p:extLst>
      <p:ext uri="{BB962C8B-B14F-4D97-AF65-F5344CB8AC3E}">
        <p14:creationId xmlns:p14="http://schemas.microsoft.com/office/powerpoint/2010/main" val="12253984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9176E-D5D7-8C71-06E5-9D3AD1DB3B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0D39C2-5B71-67F0-CB67-E4BD28242A9B}"/>
              </a:ext>
            </a:extLst>
          </p:cNvPr>
          <p:cNvSpPr>
            <a:spLocks noGrp="1"/>
          </p:cNvSpPr>
          <p:nvPr>
            <p:ph type="title"/>
          </p:nvPr>
        </p:nvSpPr>
        <p:spPr>
          <a:xfrm>
            <a:off x="461727" y="253055"/>
            <a:ext cx="8220546" cy="637580"/>
          </a:xfrm>
        </p:spPr>
        <p:txBody>
          <a:bodyPr>
            <a:normAutofit fontScale="90000"/>
          </a:bodyPr>
          <a:lstStyle/>
          <a:p>
            <a:pPr algn="ctr"/>
            <a:r>
              <a:rPr lang="cy-GB" b="1" dirty="0"/>
              <a:t>Natur symbolaidd</a:t>
            </a:r>
            <a:r>
              <a:rPr lang="cy-GB" b="1" noProof="0" dirty="0"/>
              <a:t> ‘cymuned’</a:t>
            </a:r>
          </a:p>
        </p:txBody>
      </p:sp>
      <p:sp>
        <p:nvSpPr>
          <p:cNvPr id="3" name="Content Placeholder 2">
            <a:extLst>
              <a:ext uri="{FF2B5EF4-FFF2-40B4-BE49-F238E27FC236}">
                <a16:creationId xmlns:a16="http://schemas.microsoft.com/office/drawing/2014/main" id="{1A1D2C26-CFA8-818A-F00C-5B0983F3B1B5}"/>
              </a:ext>
            </a:extLst>
          </p:cNvPr>
          <p:cNvSpPr>
            <a:spLocks noGrp="1"/>
          </p:cNvSpPr>
          <p:nvPr>
            <p:ph sz="half" idx="1"/>
          </p:nvPr>
        </p:nvSpPr>
        <p:spPr>
          <a:xfrm>
            <a:off x="130197" y="1060264"/>
            <a:ext cx="8883606" cy="1317594"/>
          </a:xfrm>
        </p:spPr>
        <p:txBody>
          <a:bodyPr>
            <a:noAutofit/>
          </a:bodyPr>
          <a:lstStyle/>
          <a:p>
            <a:pPr>
              <a:spcBef>
                <a:spcPts val="450"/>
              </a:spcBef>
            </a:pPr>
            <a:r>
              <a:rPr lang="cy-GB" sz="2200" noProof="0" dirty="0"/>
              <a:t>Wrth ysgrifennu am gymunedau gwledig yn y DU, mae </a:t>
            </a:r>
            <a:r>
              <a:rPr lang="cy-GB" sz="2200" noProof="0" dirty="0" err="1"/>
              <a:t>Cohen</a:t>
            </a:r>
            <a:r>
              <a:rPr lang="cy-GB" sz="2200" noProof="0" dirty="0"/>
              <a:t> (1982) wedi dadlau bod cymuned yn rhoi ymdeimlad o gysylltiad a bod ganddi rôl symbolaidd yn ein hymdeimlad o “berthyn” </a:t>
            </a:r>
          </a:p>
          <a:p>
            <a:pPr>
              <a:spcBef>
                <a:spcPts val="450"/>
              </a:spcBef>
            </a:pPr>
            <a:r>
              <a:rPr lang="cy-GB" sz="2200" noProof="0" dirty="0"/>
              <a:t>Mewn gwaith arall, â ymlaen i ddadlau bod natur symbolaidd cymuned yn ddeublyg, hynny yw bod gan aelodau cymuned (</a:t>
            </a:r>
            <a:r>
              <a:rPr lang="cy-GB" sz="2200" noProof="0" dirty="0" err="1"/>
              <a:t>Cohen</a:t>
            </a:r>
            <a:r>
              <a:rPr lang="cy-GB" sz="2200" noProof="0" dirty="0"/>
              <a:t>, 1985, t.12):</a:t>
            </a:r>
          </a:p>
          <a:p>
            <a:pPr>
              <a:spcBef>
                <a:spcPts val="450"/>
              </a:spcBef>
            </a:pPr>
            <a:r>
              <a:rPr lang="cy-GB" sz="2200" noProof="0" dirty="0"/>
              <a:t>a) rywbeth yn gyffredin â’i gilydd, sydd</a:t>
            </a:r>
          </a:p>
          <a:p>
            <a:pPr>
              <a:spcBef>
                <a:spcPts val="450"/>
              </a:spcBef>
            </a:pPr>
            <a:r>
              <a:rPr lang="cy-GB" sz="2200" noProof="0" dirty="0"/>
              <a:t>b) ‘yn eu gwahaniaethu mewn ffordd arwyddocaol rhag aelodau grwpiau tybiedig eraill’ (</a:t>
            </a:r>
            <a:r>
              <a:rPr lang="cy-GB" sz="2200" noProof="0" dirty="0" err="1"/>
              <a:t>Ibid</a:t>
            </a:r>
            <a:r>
              <a:rPr lang="cy-GB" sz="2200" noProof="0" dirty="0"/>
              <a:t>)</a:t>
            </a:r>
          </a:p>
          <a:p>
            <a:pPr>
              <a:spcBef>
                <a:spcPts val="450"/>
              </a:spcBef>
            </a:pPr>
            <a:r>
              <a:rPr lang="cy-GB" sz="2200" dirty="0"/>
              <a:t>Disgrifir y broses hon gan gymdeithasegwyr a seicolegwyr cymdeithasol fel ffurfio ‘grwpiau mewnol</a:t>
            </a:r>
            <a:r>
              <a:rPr lang="cy-GB" sz="2200" noProof="0" dirty="0"/>
              <a:t>’ a ‘grwpiau allanol’ (gweler Crawford &amp; </a:t>
            </a:r>
            <a:r>
              <a:rPr lang="cy-GB" sz="2200" noProof="0" dirty="0" err="1"/>
              <a:t>Novak</a:t>
            </a:r>
            <a:r>
              <a:rPr lang="cy-GB" sz="2200" noProof="0" dirty="0"/>
              <a:t>, 2018, tt.168-9 er enghraifft)</a:t>
            </a:r>
          </a:p>
          <a:p>
            <a:pPr>
              <a:spcBef>
                <a:spcPts val="450"/>
              </a:spcBef>
            </a:pPr>
            <a:r>
              <a:rPr lang="cy-GB" sz="2200" noProof="0" dirty="0"/>
              <a:t>A all arwain at </a:t>
            </a:r>
            <a:r>
              <a:rPr lang="cy-GB" sz="2200" noProof="0" dirty="0" err="1"/>
              <a:t>allgáu</a:t>
            </a:r>
            <a:r>
              <a:rPr lang="cy-GB" sz="2200" noProof="0" dirty="0"/>
              <a:t> cymdeithasol a diffyg </a:t>
            </a:r>
            <a:r>
              <a:rPr lang="cy-GB" sz="2200" noProof="0" dirty="0" err="1">
                <a:hlinkClick r:id="rId2">
                  <a:extLst>
                    <a:ext uri="{A12FA001-AC4F-418D-AE19-62706E023703}">
                      <ahyp:hlinkClr xmlns:ahyp="http://schemas.microsoft.com/office/drawing/2018/hyperlinkcolor" val="tx"/>
                    </a:ext>
                  </a:extLst>
                </a:hlinkClick>
              </a:rPr>
              <a:t>cydlyniant</a:t>
            </a:r>
            <a:r>
              <a:rPr lang="cy-GB" sz="2200" noProof="0" dirty="0">
                <a:hlinkClick r:id="rId2">
                  <a:extLst>
                    <a:ext uri="{A12FA001-AC4F-418D-AE19-62706E023703}">
                      <ahyp:hlinkClr xmlns:ahyp="http://schemas.microsoft.com/office/drawing/2018/hyperlinkcolor" val="tx"/>
                    </a:ext>
                  </a:extLst>
                </a:hlinkClick>
              </a:rPr>
              <a:t> cymunedol </a:t>
            </a:r>
            <a:r>
              <a:rPr lang="cy-GB" sz="2200" noProof="0" dirty="0"/>
              <a:t>(Blake </a:t>
            </a:r>
            <a:r>
              <a:rPr lang="cy-GB" sz="2200" i="1" noProof="0" dirty="0" err="1"/>
              <a:t>et</a:t>
            </a:r>
            <a:r>
              <a:rPr lang="cy-GB" sz="2200" i="1" noProof="0" dirty="0"/>
              <a:t> </a:t>
            </a:r>
            <a:r>
              <a:rPr lang="cy-GB" sz="2200" i="1" noProof="0" dirty="0" err="1"/>
              <a:t>al</a:t>
            </a:r>
            <a:r>
              <a:rPr lang="cy-GB" sz="2200" noProof="0" dirty="0"/>
              <a:t>, 2008)</a:t>
            </a:r>
          </a:p>
          <a:p>
            <a:pPr>
              <a:spcBef>
                <a:spcPts val="450"/>
              </a:spcBef>
            </a:pPr>
            <a:r>
              <a:rPr lang="cy-GB" sz="2200" noProof="0" dirty="0"/>
              <a:t>Byddwn yn </a:t>
            </a:r>
            <a:r>
              <a:rPr lang="cy-GB" sz="2200" dirty="0"/>
              <a:t>dychwelyd at y cysyniad hwn yn Rhan 2 y Thema hon</a:t>
            </a:r>
            <a:r>
              <a:rPr lang="cy-GB" sz="2200" noProof="0" dirty="0"/>
              <a:t>.</a:t>
            </a:r>
          </a:p>
          <a:p>
            <a:pPr marL="0" indent="0">
              <a:spcBef>
                <a:spcPts val="450"/>
              </a:spcBef>
              <a:buNone/>
            </a:pPr>
            <a:endParaRPr lang="cy-GB" sz="2200" b="1" i="1" noProof="0" dirty="0"/>
          </a:p>
          <a:p>
            <a:pPr>
              <a:spcBef>
                <a:spcPts val="450"/>
              </a:spcBef>
            </a:pPr>
            <a:endParaRPr lang="cy-GB" sz="2200" noProof="0" dirty="0"/>
          </a:p>
          <a:p>
            <a:pPr>
              <a:spcBef>
                <a:spcPts val="450"/>
              </a:spcBef>
            </a:pPr>
            <a:endParaRPr lang="cy-GB" sz="2200" noProof="0" dirty="0"/>
          </a:p>
        </p:txBody>
      </p:sp>
    </p:spTree>
    <p:extLst>
      <p:ext uri="{BB962C8B-B14F-4D97-AF65-F5344CB8AC3E}">
        <p14:creationId xmlns:p14="http://schemas.microsoft.com/office/powerpoint/2010/main" val="36755394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727" y="253055"/>
            <a:ext cx="8220546" cy="637580"/>
          </a:xfrm>
        </p:spPr>
        <p:txBody>
          <a:bodyPr>
            <a:normAutofit fontScale="90000"/>
          </a:bodyPr>
          <a:lstStyle/>
          <a:p>
            <a:pPr algn="ctr"/>
            <a:r>
              <a:rPr lang="en-GB" b="1" dirty="0">
                <a:solidFill>
                  <a:schemeClr val="accent1">
                    <a:lumMod val="75000"/>
                  </a:schemeClr>
                </a:solidFill>
              </a:rPr>
              <a:t>The symbolic nature of ‘community’</a:t>
            </a:r>
          </a:p>
        </p:txBody>
      </p:sp>
      <p:sp>
        <p:nvSpPr>
          <p:cNvPr id="3" name="Content Placeholder 2"/>
          <p:cNvSpPr>
            <a:spLocks noGrp="1"/>
          </p:cNvSpPr>
          <p:nvPr>
            <p:ph sz="half" idx="1"/>
          </p:nvPr>
        </p:nvSpPr>
        <p:spPr>
          <a:xfrm>
            <a:off x="130197" y="1060264"/>
            <a:ext cx="8883606" cy="1317594"/>
          </a:xfrm>
        </p:spPr>
        <p:txBody>
          <a:bodyPr>
            <a:noAutofit/>
          </a:bodyPr>
          <a:lstStyle/>
          <a:p>
            <a:pPr>
              <a:spcBef>
                <a:spcPts val="450"/>
              </a:spcBef>
            </a:pPr>
            <a:r>
              <a:rPr lang="en-GB" sz="2200" dirty="0">
                <a:solidFill>
                  <a:schemeClr val="accent1">
                    <a:lumMod val="75000"/>
                  </a:schemeClr>
                </a:solidFill>
              </a:rPr>
              <a:t>Writing about rural communities in the UK, Cohen (1982) has argued that community gives a sense of attachment and plays a symbolic role in our sense of “belonging” </a:t>
            </a:r>
          </a:p>
          <a:p>
            <a:pPr>
              <a:spcBef>
                <a:spcPts val="450"/>
              </a:spcBef>
            </a:pPr>
            <a:r>
              <a:rPr lang="en-GB" sz="2200" dirty="0">
                <a:solidFill>
                  <a:schemeClr val="accent1">
                    <a:lumMod val="75000"/>
                  </a:schemeClr>
                </a:solidFill>
              </a:rPr>
              <a:t>In another work, he goes on to argue that the symbolic nature of community is twofold, in that community members (Cohen, 1985, p.12);</a:t>
            </a:r>
          </a:p>
          <a:p>
            <a:pPr>
              <a:spcBef>
                <a:spcPts val="450"/>
              </a:spcBef>
            </a:pPr>
            <a:r>
              <a:rPr lang="en-GB" sz="2200" dirty="0">
                <a:solidFill>
                  <a:schemeClr val="accent1">
                    <a:lumMod val="75000"/>
                  </a:schemeClr>
                </a:solidFill>
              </a:rPr>
              <a:t>a) have something in common with each other, which</a:t>
            </a:r>
          </a:p>
          <a:p>
            <a:pPr>
              <a:spcBef>
                <a:spcPts val="450"/>
              </a:spcBef>
            </a:pPr>
            <a:r>
              <a:rPr lang="en-GB" sz="2200" dirty="0">
                <a:solidFill>
                  <a:schemeClr val="accent1">
                    <a:lumMod val="75000"/>
                  </a:schemeClr>
                </a:solidFill>
              </a:rPr>
              <a:t>b) ‘distinguishes them in a significant way from the members of other putative groups’ (Ibid)</a:t>
            </a:r>
          </a:p>
          <a:p>
            <a:pPr>
              <a:spcBef>
                <a:spcPts val="450"/>
              </a:spcBef>
            </a:pPr>
            <a:r>
              <a:rPr lang="en-GB" sz="2200" dirty="0">
                <a:solidFill>
                  <a:schemeClr val="accent1">
                    <a:lumMod val="75000"/>
                  </a:schemeClr>
                </a:solidFill>
              </a:rPr>
              <a:t>This process is described by sociologists and social psychologists as the formation of ‘in-groups’ and ‘out-groups’ (see for example Crawford &amp; Novak, 2018, pp.168-9)</a:t>
            </a:r>
          </a:p>
          <a:p>
            <a:pPr>
              <a:spcBef>
                <a:spcPts val="450"/>
              </a:spcBef>
            </a:pPr>
            <a:r>
              <a:rPr lang="en-GB" sz="2200" dirty="0">
                <a:solidFill>
                  <a:schemeClr val="accent1">
                    <a:lumMod val="75000"/>
                  </a:schemeClr>
                </a:solidFill>
              </a:rPr>
              <a:t>Which can lead to social exclusion and a lack of </a:t>
            </a:r>
            <a:r>
              <a:rPr lang="en-GB" sz="2200" dirty="0">
                <a:solidFill>
                  <a:schemeClr val="accent5"/>
                </a:solidFill>
                <a:hlinkClick r:id="rId2">
                  <a:extLst>
                    <a:ext uri="{A12FA001-AC4F-418D-AE19-62706E023703}">
                      <ahyp:hlinkClr xmlns:ahyp="http://schemas.microsoft.com/office/drawing/2018/hyperlinkcolor" val="tx"/>
                    </a:ext>
                  </a:extLst>
                </a:hlinkClick>
              </a:rPr>
              <a:t>community cohesion </a:t>
            </a:r>
            <a:r>
              <a:rPr lang="en-GB" sz="2200" dirty="0">
                <a:solidFill>
                  <a:schemeClr val="accent1">
                    <a:lumMod val="75000"/>
                  </a:schemeClr>
                </a:solidFill>
              </a:rPr>
              <a:t>(Blake </a:t>
            </a:r>
            <a:r>
              <a:rPr lang="en-GB" sz="2200" i="1" dirty="0">
                <a:solidFill>
                  <a:schemeClr val="accent1">
                    <a:lumMod val="75000"/>
                  </a:schemeClr>
                </a:solidFill>
              </a:rPr>
              <a:t>et al</a:t>
            </a:r>
            <a:r>
              <a:rPr lang="en-GB" sz="2200" dirty="0">
                <a:solidFill>
                  <a:schemeClr val="accent1">
                    <a:lumMod val="75000"/>
                  </a:schemeClr>
                </a:solidFill>
              </a:rPr>
              <a:t>, 2008)</a:t>
            </a:r>
          </a:p>
          <a:p>
            <a:pPr>
              <a:spcBef>
                <a:spcPts val="450"/>
              </a:spcBef>
            </a:pPr>
            <a:r>
              <a:rPr lang="en-GB" sz="2200" dirty="0">
                <a:solidFill>
                  <a:schemeClr val="accent1">
                    <a:lumMod val="75000"/>
                  </a:schemeClr>
                </a:solidFill>
              </a:rPr>
              <a:t>We will return to this concept in Part 2 of this Theme.</a:t>
            </a:r>
          </a:p>
          <a:p>
            <a:pPr marL="0" indent="0">
              <a:spcBef>
                <a:spcPts val="450"/>
              </a:spcBef>
              <a:buNone/>
            </a:pPr>
            <a:endParaRPr lang="en-GB" sz="2200" b="1" i="1" dirty="0">
              <a:solidFill>
                <a:schemeClr val="accent1">
                  <a:lumMod val="75000"/>
                </a:schemeClr>
              </a:solidFill>
            </a:endParaRPr>
          </a:p>
          <a:p>
            <a:pPr>
              <a:spcBef>
                <a:spcPts val="450"/>
              </a:spcBef>
            </a:pPr>
            <a:endParaRPr lang="en-GB" sz="2200" dirty="0">
              <a:solidFill>
                <a:schemeClr val="accent1">
                  <a:lumMod val="75000"/>
                </a:schemeClr>
              </a:solidFill>
            </a:endParaRPr>
          </a:p>
          <a:p>
            <a:pPr>
              <a:spcBef>
                <a:spcPts val="450"/>
              </a:spcBef>
            </a:pPr>
            <a:endParaRPr lang="en-GB" sz="2200" dirty="0">
              <a:solidFill>
                <a:schemeClr val="accent1">
                  <a:lumMod val="75000"/>
                </a:schemeClr>
              </a:solidFill>
            </a:endParaRPr>
          </a:p>
        </p:txBody>
      </p:sp>
    </p:spTree>
    <p:extLst>
      <p:ext uri="{BB962C8B-B14F-4D97-AF65-F5344CB8AC3E}">
        <p14:creationId xmlns:p14="http://schemas.microsoft.com/office/powerpoint/2010/main" val="6857841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8103E-A435-4DAE-1EC2-B92BBC43CC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D73385-B7EB-B73A-2947-4AE3D68BBC6F}"/>
              </a:ext>
            </a:extLst>
          </p:cNvPr>
          <p:cNvSpPr>
            <a:spLocks noGrp="1"/>
          </p:cNvSpPr>
          <p:nvPr>
            <p:ph type="title"/>
          </p:nvPr>
        </p:nvSpPr>
        <p:spPr>
          <a:xfrm>
            <a:off x="153909" y="192342"/>
            <a:ext cx="8836182" cy="816051"/>
          </a:xfrm>
        </p:spPr>
        <p:txBody>
          <a:bodyPr>
            <a:normAutofit/>
          </a:bodyPr>
          <a:lstStyle/>
          <a:p>
            <a:pPr algn="ctr"/>
            <a:r>
              <a:rPr lang="cy-GB" b="1" noProof="0" dirty="0" err="1"/>
              <a:t>Cysylltioldeb</a:t>
            </a:r>
            <a:endParaRPr lang="en-GB" b="1" dirty="0"/>
          </a:p>
        </p:txBody>
      </p:sp>
      <p:sp>
        <p:nvSpPr>
          <p:cNvPr id="7" name="Content Placeholder 2">
            <a:extLst>
              <a:ext uri="{FF2B5EF4-FFF2-40B4-BE49-F238E27FC236}">
                <a16:creationId xmlns:a16="http://schemas.microsoft.com/office/drawing/2014/main" id="{CFB97645-AC91-FC39-B723-9D72852C0E90}"/>
              </a:ext>
            </a:extLst>
          </p:cNvPr>
          <p:cNvSpPr>
            <a:spLocks noGrp="1"/>
          </p:cNvSpPr>
          <p:nvPr>
            <p:ph sz="half" idx="1"/>
          </p:nvPr>
        </p:nvSpPr>
        <p:spPr>
          <a:xfrm>
            <a:off x="133107" y="1137605"/>
            <a:ext cx="8856984" cy="1317594"/>
          </a:xfrm>
        </p:spPr>
        <p:txBody>
          <a:bodyPr>
            <a:noAutofit/>
          </a:bodyPr>
          <a:lstStyle/>
          <a:p>
            <a:pPr>
              <a:spcBef>
                <a:spcPts val="450"/>
              </a:spcBef>
            </a:pPr>
            <a:r>
              <a:rPr lang="cy-GB" sz="2400" noProof="0" dirty="0"/>
              <a:t>F</a:t>
            </a:r>
            <a:r>
              <a:rPr lang="cy-GB" sz="2400" dirty="0" err="1"/>
              <a:t>el</a:t>
            </a:r>
            <a:r>
              <a:rPr lang="cy-GB" sz="2400" dirty="0"/>
              <a:t> y mae </a:t>
            </a:r>
            <a:r>
              <a:rPr lang="cy-GB" sz="2400" noProof="0" dirty="0"/>
              <a:t>Lee &amp; </a:t>
            </a:r>
            <a:r>
              <a:rPr lang="cy-GB" sz="2400" noProof="0" dirty="0" err="1"/>
              <a:t>Newby</a:t>
            </a:r>
            <a:r>
              <a:rPr lang="cy-GB" sz="2400" noProof="0" dirty="0"/>
              <a:t> (2012, t.57) yn dadlau, nid yw’r ffaith bod pobl yn byw’n agos at ei gilydd yn golygu o reidrwydd eu bod nhw’n gwneud llawer â’i gilydd. Mae hon yn ffactor bwysig arall i’w hystyried wrth astudio cymunedau</a:t>
            </a:r>
          </a:p>
          <a:p>
            <a:pPr>
              <a:spcBef>
                <a:spcPts val="450"/>
              </a:spcBef>
            </a:pPr>
            <a:r>
              <a:rPr lang="cy-GB" sz="2400" noProof="0" dirty="0"/>
              <a:t>Felly, gellir gweld nad yw cymunedau daearyddol o reidrwydd yn homogenaidd ac nid oes ganddynt </a:t>
            </a:r>
            <a:r>
              <a:rPr lang="cy-GB" sz="2400" noProof="0" dirty="0" err="1">
                <a:hlinkClick r:id="rId2">
                  <a:extLst>
                    <a:ext uri="{A12FA001-AC4F-418D-AE19-62706E023703}">
                      <ahyp:hlinkClr xmlns:ahyp="http://schemas.microsoft.com/office/drawing/2018/hyperlinkcolor" val="tx"/>
                    </a:ext>
                  </a:extLst>
                </a:hlinkClick>
              </a:rPr>
              <a:t>gysylltioldeb</a:t>
            </a:r>
            <a:r>
              <a:rPr lang="cy-GB" sz="2400" noProof="0" dirty="0"/>
              <a:t> o reidrwydd</a:t>
            </a:r>
          </a:p>
          <a:p>
            <a:pPr>
              <a:spcBef>
                <a:spcPts val="450"/>
              </a:spcBef>
            </a:pPr>
            <a:r>
              <a:rPr lang="cy-GB" sz="2400" noProof="0" dirty="0"/>
              <a:t>Felly, nid yw byw </a:t>
            </a:r>
            <a:r>
              <a:rPr lang="cy-GB" sz="2400" b="1" noProof="0" dirty="0"/>
              <a:t>mewn</a:t>
            </a:r>
            <a:r>
              <a:rPr lang="cy-GB" sz="2400" noProof="0" dirty="0"/>
              <a:t> cymuned yn ddigon i fod yn rhan ohoni, ond mae’n bwysig cael perthynas </a:t>
            </a:r>
            <a:r>
              <a:rPr lang="cy-GB" sz="2400" b="1" noProof="0" dirty="0"/>
              <a:t>gyda</a:t>
            </a:r>
            <a:r>
              <a:rPr lang="cy-GB" sz="2400" noProof="0" dirty="0"/>
              <a:t> systemau cymdeithasol o fewn y gymuned honno </a:t>
            </a:r>
          </a:p>
          <a:p>
            <a:pPr>
              <a:spcBef>
                <a:spcPts val="450"/>
              </a:spcBef>
            </a:pPr>
            <a:r>
              <a:rPr lang="cy-GB" sz="2400" dirty="0"/>
              <a:t>Mae gan hyn gysylltiadau â </a:t>
            </a:r>
            <a:r>
              <a:rPr lang="cy-GB" sz="2400" dirty="0" err="1"/>
              <a:t>chysylltioldeb</a:t>
            </a:r>
            <a:r>
              <a:rPr lang="cy-GB" sz="2400" dirty="0"/>
              <a:t> a </a:t>
            </a:r>
            <a:r>
              <a:rPr lang="cy-GB" sz="2400" dirty="0" err="1"/>
              <a:t>chydlyniant</a:t>
            </a:r>
            <a:r>
              <a:rPr lang="cy-GB" sz="2400" dirty="0"/>
              <a:t> cymunedol fel ei gilydd, y byddwn yn eu harchwilio’n ddiweddarach yn y Thema hon</a:t>
            </a:r>
            <a:r>
              <a:rPr lang="cy-GB" sz="2400" noProof="0" dirty="0"/>
              <a:t>.</a:t>
            </a:r>
          </a:p>
          <a:p>
            <a:pPr>
              <a:spcBef>
                <a:spcPts val="450"/>
              </a:spcBef>
            </a:pPr>
            <a:endParaRPr lang="cy-GB" sz="2400" noProof="0" dirty="0"/>
          </a:p>
          <a:p>
            <a:pPr>
              <a:spcBef>
                <a:spcPts val="450"/>
              </a:spcBef>
            </a:pPr>
            <a:endParaRPr lang="cy-GB" sz="2400" b="1" i="1" noProof="0" dirty="0"/>
          </a:p>
          <a:p>
            <a:pPr>
              <a:spcBef>
                <a:spcPts val="450"/>
              </a:spcBef>
            </a:pPr>
            <a:endParaRPr lang="cy-GB" sz="2400" noProof="0" dirty="0"/>
          </a:p>
          <a:p>
            <a:pPr>
              <a:spcBef>
                <a:spcPts val="450"/>
              </a:spcBef>
            </a:pPr>
            <a:endParaRPr lang="cy-GB" sz="2400" noProof="0" dirty="0"/>
          </a:p>
        </p:txBody>
      </p:sp>
    </p:spTree>
    <p:extLst>
      <p:ext uri="{BB962C8B-B14F-4D97-AF65-F5344CB8AC3E}">
        <p14:creationId xmlns:p14="http://schemas.microsoft.com/office/powerpoint/2010/main" val="18669602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909" y="192342"/>
            <a:ext cx="8836182" cy="816051"/>
          </a:xfrm>
        </p:spPr>
        <p:txBody>
          <a:bodyPr>
            <a:normAutofit/>
          </a:bodyPr>
          <a:lstStyle/>
          <a:p>
            <a:pPr algn="ctr"/>
            <a:r>
              <a:rPr lang="en-GB" b="1" dirty="0">
                <a:solidFill>
                  <a:schemeClr val="accent1">
                    <a:lumMod val="75000"/>
                  </a:schemeClr>
                </a:solidFill>
              </a:rPr>
              <a:t>Connectedness</a:t>
            </a:r>
          </a:p>
        </p:txBody>
      </p:sp>
      <p:sp>
        <p:nvSpPr>
          <p:cNvPr id="7" name="Content Placeholder 2">
            <a:extLst>
              <a:ext uri="{FF2B5EF4-FFF2-40B4-BE49-F238E27FC236}">
                <a16:creationId xmlns:a16="http://schemas.microsoft.com/office/drawing/2014/main" id="{B0AA9BA9-BEAC-434D-B47A-82B41B6D1184}"/>
              </a:ext>
            </a:extLst>
          </p:cNvPr>
          <p:cNvSpPr>
            <a:spLocks noGrp="1"/>
          </p:cNvSpPr>
          <p:nvPr>
            <p:ph sz="half" idx="1"/>
          </p:nvPr>
        </p:nvSpPr>
        <p:spPr>
          <a:xfrm>
            <a:off x="133107" y="1137605"/>
            <a:ext cx="8856984" cy="1317594"/>
          </a:xfrm>
        </p:spPr>
        <p:txBody>
          <a:bodyPr>
            <a:noAutofit/>
          </a:bodyPr>
          <a:lstStyle/>
          <a:p>
            <a:pPr>
              <a:spcBef>
                <a:spcPts val="450"/>
              </a:spcBef>
            </a:pPr>
            <a:r>
              <a:rPr lang="en-GB" sz="2400" dirty="0">
                <a:solidFill>
                  <a:schemeClr val="accent1">
                    <a:lumMod val="75000"/>
                  </a:schemeClr>
                </a:solidFill>
              </a:rPr>
              <a:t>Another important factor to consider when studying communities is that, as Lee &amp; Newby (2012, p.57) argue, the fact that people live close to one another does not necessarily mean that they have much to do with each other</a:t>
            </a:r>
          </a:p>
          <a:p>
            <a:pPr>
              <a:spcBef>
                <a:spcPts val="450"/>
              </a:spcBef>
            </a:pPr>
            <a:r>
              <a:rPr lang="en-GB" sz="2400" dirty="0">
                <a:solidFill>
                  <a:schemeClr val="accent1">
                    <a:lumMod val="75000"/>
                  </a:schemeClr>
                </a:solidFill>
              </a:rPr>
              <a:t>Thus, it can be seen that geographic communities are not necessarily homogenous and they do not necessarily have </a:t>
            </a:r>
            <a:r>
              <a:rPr lang="en-GB" sz="2400" dirty="0">
                <a:solidFill>
                  <a:schemeClr val="accent5"/>
                </a:solidFill>
                <a:hlinkClick r:id="rId2">
                  <a:extLst>
                    <a:ext uri="{A12FA001-AC4F-418D-AE19-62706E023703}">
                      <ahyp:hlinkClr xmlns:ahyp="http://schemas.microsoft.com/office/drawing/2018/hyperlinkcolor" val="tx"/>
                    </a:ext>
                  </a:extLst>
                </a:hlinkClick>
              </a:rPr>
              <a:t>connectedness</a:t>
            </a:r>
            <a:r>
              <a:rPr lang="en-GB" sz="2400" dirty="0">
                <a:solidFill>
                  <a:schemeClr val="accent1">
                    <a:lumMod val="75000"/>
                  </a:schemeClr>
                </a:solidFill>
              </a:rPr>
              <a:t> </a:t>
            </a:r>
          </a:p>
          <a:p>
            <a:pPr>
              <a:spcBef>
                <a:spcPts val="450"/>
              </a:spcBef>
            </a:pPr>
            <a:r>
              <a:rPr lang="en-GB" sz="2400" dirty="0">
                <a:solidFill>
                  <a:schemeClr val="accent1">
                    <a:lumMod val="75000"/>
                  </a:schemeClr>
                </a:solidFill>
              </a:rPr>
              <a:t>Therefore, it is not enough to live </a:t>
            </a:r>
            <a:r>
              <a:rPr lang="en-GB" sz="2400" b="1" dirty="0">
                <a:solidFill>
                  <a:schemeClr val="accent1">
                    <a:lumMod val="75000"/>
                  </a:schemeClr>
                </a:solidFill>
              </a:rPr>
              <a:t>in </a:t>
            </a:r>
            <a:r>
              <a:rPr lang="en-GB" sz="2400" dirty="0">
                <a:solidFill>
                  <a:schemeClr val="accent1">
                    <a:lumMod val="75000"/>
                  </a:schemeClr>
                </a:solidFill>
              </a:rPr>
              <a:t>a community to be part of it but it is important to have relationships </a:t>
            </a:r>
            <a:r>
              <a:rPr lang="en-GB" sz="2400" b="1" dirty="0">
                <a:solidFill>
                  <a:schemeClr val="accent1">
                    <a:lumMod val="75000"/>
                  </a:schemeClr>
                </a:solidFill>
              </a:rPr>
              <a:t>with</a:t>
            </a:r>
            <a:r>
              <a:rPr lang="en-GB" sz="2400" dirty="0">
                <a:solidFill>
                  <a:schemeClr val="accent1">
                    <a:lumMod val="75000"/>
                  </a:schemeClr>
                </a:solidFill>
              </a:rPr>
              <a:t> social systems within that community</a:t>
            </a:r>
          </a:p>
          <a:p>
            <a:pPr>
              <a:spcBef>
                <a:spcPts val="450"/>
              </a:spcBef>
            </a:pPr>
            <a:r>
              <a:rPr lang="en-GB" sz="2400" dirty="0">
                <a:solidFill>
                  <a:schemeClr val="accent1">
                    <a:lumMod val="75000"/>
                  </a:schemeClr>
                </a:solidFill>
              </a:rPr>
              <a:t>This has links to both connectedness and community cohesion which we will explore later in this Theme.</a:t>
            </a:r>
          </a:p>
          <a:p>
            <a:pPr>
              <a:spcBef>
                <a:spcPts val="450"/>
              </a:spcBef>
            </a:pPr>
            <a:endParaRPr lang="en-GB" sz="2400" dirty="0">
              <a:solidFill>
                <a:schemeClr val="accent1">
                  <a:lumMod val="75000"/>
                </a:schemeClr>
              </a:solidFill>
            </a:endParaRPr>
          </a:p>
          <a:p>
            <a:pPr>
              <a:spcBef>
                <a:spcPts val="450"/>
              </a:spcBef>
            </a:pPr>
            <a:endParaRPr lang="en-GB" sz="2400" b="1" i="1" dirty="0">
              <a:solidFill>
                <a:schemeClr val="accent1">
                  <a:lumMod val="75000"/>
                </a:schemeClr>
              </a:solidFill>
            </a:endParaRPr>
          </a:p>
          <a:p>
            <a:pPr>
              <a:spcBef>
                <a:spcPts val="450"/>
              </a:spcBef>
            </a:pPr>
            <a:endParaRPr lang="en-GB" sz="2400" dirty="0">
              <a:solidFill>
                <a:schemeClr val="accent1">
                  <a:lumMod val="75000"/>
                </a:schemeClr>
              </a:solidFill>
            </a:endParaRPr>
          </a:p>
          <a:p>
            <a:pPr>
              <a:spcBef>
                <a:spcPts val="450"/>
              </a:spcBef>
            </a:pPr>
            <a:endParaRPr lang="en-GB" sz="2400" dirty="0">
              <a:solidFill>
                <a:schemeClr val="accent1">
                  <a:lumMod val="75000"/>
                </a:schemeClr>
              </a:solidFill>
            </a:endParaRPr>
          </a:p>
        </p:txBody>
      </p:sp>
    </p:spTree>
    <p:extLst>
      <p:ext uri="{BB962C8B-B14F-4D97-AF65-F5344CB8AC3E}">
        <p14:creationId xmlns:p14="http://schemas.microsoft.com/office/powerpoint/2010/main" val="211214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241C4-8617-33B5-50A8-22448F096A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DB0EEB-E553-8B22-20C9-A61CABDEB8BE}"/>
              </a:ext>
            </a:extLst>
          </p:cNvPr>
          <p:cNvSpPr>
            <a:spLocks noGrp="1"/>
          </p:cNvSpPr>
          <p:nvPr>
            <p:ph type="title"/>
          </p:nvPr>
        </p:nvSpPr>
        <p:spPr>
          <a:xfrm>
            <a:off x="731519" y="502940"/>
            <a:ext cx="7534657" cy="583574"/>
          </a:xfrm>
        </p:spPr>
        <p:txBody>
          <a:bodyPr>
            <a:normAutofit fontScale="90000"/>
          </a:bodyPr>
          <a:lstStyle/>
          <a:p>
            <a:pPr algn="ctr"/>
            <a:r>
              <a:rPr lang="cy-GB" b="1" noProof="0" dirty="0"/>
              <a:t>Rhwydweithiau a systemau cymdeithasol lleol</a:t>
            </a:r>
          </a:p>
        </p:txBody>
      </p:sp>
      <p:sp>
        <p:nvSpPr>
          <p:cNvPr id="3" name="Content Placeholder 2">
            <a:extLst>
              <a:ext uri="{FF2B5EF4-FFF2-40B4-BE49-F238E27FC236}">
                <a16:creationId xmlns:a16="http://schemas.microsoft.com/office/drawing/2014/main" id="{90284FF5-089B-9774-6ED8-2ECF9DFAF645}"/>
              </a:ext>
            </a:extLst>
          </p:cNvPr>
          <p:cNvSpPr>
            <a:spLocks noGrp="1"/>
          </p:cNvSpPr>
          <p:nvPr>
            <p:ph sz="half" idx="1"/>
          </p:nvPr>
        </p:nvSpPr>
        <p:spPr>
          <a:xfrm>
            <a:off x="297768" y="1445737"/>
            <a:ext cx="8548464" cy="3394472"/>
          </a:xfrm>
        </p:spPr>
        <p:txBody>
          <a:bodyPr>
            <a:noAutofit/>
          </a:bodyPr>
          <a:lstStyle/>
          <a:p>
            <a:pPr>
              <a:spcBef>
                <a:spcPts val="450"/>
              </a:spcBef>
              <a:spcAft>
                <a:spcPts val="450"/>
              </a:spcAft>
            </a:pPr>
            <a:r>
              <a:rPr lang="cy-GB" noProof="0" dirty="0"/>
              <a:t>Mor bell yn ôl â’r 1960au, mae cymdeithasegwyr megis </a:t>
            </a:r>
            <a:r>
              <a:rPr lang="cy-GB" noProof="0" dirty="0" err="1"/>
              <a:t>Stacey</a:t>
            </a:r>
            <a:r>
              <a:rPr lang="cy-GB" noProof="0" dirty="0"/>
              <a:t> (1969) wedi dadlau bod yr ystyron a’r defnydd lluosog a gymhwysir i’r term cymuned wedi dileu ei ddefnyddioldeb fel pwnc trafod</a:t>
            </a:r>
          </a:p>
          <a:p>
            <a:pPr>
              <a:spcBef>
                <a:spcPts val="450"/>
              </a:spcBef>
              <a:spcAft>
                <a:spcPts val="450"/>
              </a:spcAft>
            </a:pPr>
            <a:r>
              <a:rPr lang="cy-GB" noProof="0" dirty="0"/>
              <a:t>Mae hi’n dadlau felly bod cymuned yn ‘ddiffyg cysyniad’, ac yn lle hynny archwiliodd yr hyn a alwyd </a:t>
            </a:r>
            <a:r>
              <a:rPr lang="cy-GB" noProof="0" dirty="0" err="1"/>
              <a:t>ganddi’n</a:t>
            </a:r>
            <a:r>
              <a:rPr lang="cy-GB" noProof="0" dirty="0"/>
              <a:t> systemau cymdeithasol lleol. </a:t>
            </a:r>
          </a:p>
          <a:p>
            <a:pPr>
              <a:spcBef>
                <a:spcPts val="450"/>
              </a:spcBef>
              <a:spcAft>
                <a:spcPts val="450"/>
              </a:spcAft>
            </a:pPr>
            <a:r>
              <a:rPr lang="cy-GB" noProof="0" dirty="0"/>
              <a:t>Mae hi’n diffinio systemau cymdeithasol yn ‘set o sefydliadau cymdeithasol </a:t>
            </a:r>
            <a:r>
              <a:rPr lang="cy-GB" noProof="0" dirty="0" err="1"/>
              <a:t>rhyng</a:t>
            </a:r>
            <a:r>
              <a:rPr lang="cy-GB" noProof="0" dirty="0"/>
              <a:t>-gysylltiedig sy’n cwmpasu pob agwedd ar fywyd cymdeithasol, teuluol, crefyddol, cyfreithiol ac ati’. (</a:t>
            </a:r>
            <a:r>
              <a:rPr lang="cy-GB" noProof="0" dirty="0" err="1"/>
              <a:t>Stacey</a:t>
            </a:r>
            <a:r>
              <a:rPr lang="cy-GB" noProof="0" dirty="0"/>
              <a:t>, 1969, t140)</a:t>
            </a:r>
          </a:p>
        </p:txBody>
      </p:sp>
    </p:spTree>
    <p:extLst>
      <p:ext uri="{BB962C8B-B14F-4D97-AF65-F5344CB8AC3E}">
        <p14:creationId xmlns:p14="http://schemas.microsoft.com/office/powerpoint/2010/main" val="20585970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743" y="332252"/>
            <a:ext cx="7784018" cy="583574"/>
          </a:xfrm>
        </p:spPr>
        <p:txBody>
          <a:bodyPr>
            <a:normAutofit fontScale="90000"/>
          </a:bodyPr>
          <a:lstStyle/>
          <a:p>
            <a:pPr algn="ctr"/>
            <a:r>
              <a:rPr lang="en-GB" b="1" dirty="0">
                <a:solidFill>
                  <a:schemeClr val="accent1">
                    <a:lumMod val="75000"/>
                  </a:schemeClr>
                </a:solidFill>
              </a:rPr>
              <a:t>Networks and local social systems</a:t>
            </a:r>
          </a:p>
        </p:txBody>
      </p:sp>
      <p:sp>
        <p:nvSpPr>
          <p:cNvPr id="3" name="Content Placeholder 2"/>
          <p:cNvSpPr>
            <a:spLocks noGrp="1"/>
          </p:cNvSpPr>
          <p:nvPr>
            <p:ph sz="half" idx="1"/>
          </p:nvPr>
        </p:nvSpPr>
        <p:spPr>
          <a:xfrm>
            <a:off x="297768" y="1445737"/>
            <a:ext cx="8548464" cy="3394472"/>
          </a:xfrm>
        </p:spPr>
        <p:txBody>
          <a:bodyPr>
            <a:noAutofit/>
          </a:bodyPr>
          <a:lstStyle/>
          <a:p>
            <a:pPr>
              <a:spcBef>
                <a:spcPts val="450"/>
              </a:spcBef>
              <a:spcAft>
                <a:spcPts val="450"/>
              </a:spcAft>
            </a:pPr>
            <a:r>
              <a:rPr lang="en-GB" dirty="0">
                <a:solidFill>
                  <a:schemeClr val="accent1">
                    <a:lumMod val="75000"/>
                  </a:schemeClr>
                </a:solidFill>
              </a:rPr>
              <a:t>As far back as the 1960s sociologists such as Stacey (1969) have argued that the multiple meanings and usages applied to the term community have removed its usefulness as a topic for discussion</a:t>
            </a:r>
          </a:p>
          <a:p>
            <a:pPr>
              <a:spcBef>
                <a:spcPts val="450"/>
              </a:spcBef>
              <a:spcAft>
                <a:spcPts val="450"/>
              </a:spcAft>
            </a:pPr>
            <a:r>
              <a:rPr lang="en-GB" dirty="0">
                <a:solidFill>
                  <a:schemeClr val="accent1">
                    <a:lumMod val="75000"/>
                  </a:schemeClr>
                </a:solidFill>
              </a:rPr>
              <a:t>She argues that, therefore community is a ‘non-concept’ and instead explored what she called local social systems. </a:t>
            </a:r>
          </a:p>
          <a:p>
            <a:pPr>
              <a:spcBef>
                <a:spcPts val="450"/>
              </a:spcBef>
              <a:spcAft>
                <a:spcPts val="450"/>
              </a:spcAft>
            </a:pPr>
            <a:r>
              <a:rPr lang="en-GB" dirty="0">
                <a:solidFill>
                  <a:schemeClr val="accent1">
                    <a:lumMod val="75000"/>
                  </a:schemeClr>
                </a:solidFill>
              </a:rPr>
              <a:t>She defines social systems as ‘a set of inter-related social institutions covering all aspects of social life, familial, religious, juridical etc’. (Stacey, 1969, p140)</a:t>
            </a:r>
          </a:p>
        </p:txBody>
      </p:sp>
    </p:spTree>
    <p:extLst>
      <p:ext uri="{BB962C8B-B14F-4D97-AF65-F5344CB8AC3E}">
        <p14:creationId xmlns:p14="http://schemas.microsoft.com/office/powerpoint/2010/main" val="28252681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F36EC0-B909-C414-2DBB-B05066AE6C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CFD820-BB92-715E-AC1B-79FAADD65B3E}"/>
              </a:ext>
            </a:extLst>
          </p:cNvPr>
          <p:cNvSpPr>
            <a:spLocks noGrp="1"/>
          </p:cNvSpPr>
          <p:nvPr>
            <p:ph type="title"/>
          </p:nvPr>
        </p:nvSpPr>
        <p:spPr>
          <a:xfrm>
            <a:off x="468819" y="545069"/>
            <a:ext cx="8113866" cy="583574"/>
          </a:xfrm>
        </p:spPr>
        <p:txBody>
          <a:bodyPr>
            <a:normAutofit fontScale="90000"/>
          </a:bodyPr>
          <a:lstStyle/>
          <a:p>
            <a:pPr algn="ctr"/>
            <a:r>
              <a:rPr lang="cy-GB" b="1" dirty="0"/>
              <a:t>Rhwydweithiau a systemau cymdeithasol lleol</a:t>
            </a:r>
            <a:endParaRPr lang="en-GB" b="1" dirty="0"/>
          </a:p>
        </p:txBody>
      </p:sp>
      <p:sp>
        <p:nvSpPr>
          <p:cNvPr id="3" name="Content Placeholder 2">
            <a:extLst>
              <a:ext uri="{FF2B5EF4-FFF2-40B4-BE49-F238E27FC236}">
                <a16:creationId xmlns:a16="http://schemas.microsoft.com/office/drawing/2014/main" id="{505AB4A1-86EF-DD7F-F86C-6BE62C6E7398}"/>
              </a:ext>
            </a:extLst>
          </p:cNvPr>
          <p:cNvSpPr>
            <a:spLocks noGrp="1"/>
          </p:cNvSpPr>
          <p:nvPr>
            <p:ph sz="half" idx="1"/>
          </p:nvPr>
        </p:nvSpPr>
        <p:spPr>
          <a:xfrm>
            <a:off x="243762" y="1500373"/>
            <a:ext cx="8656476" cy="3394472"/>
          </a:xfrm>
        </p:spPr>
        <p:txBody>
          <a:bodyPr>
            <a:noAutofit/>
          </a:bodyPr>
          <a:lstStyle/>
          <a:p>
            <a:pPr>
              <a:spcBef>
                <a:spcPts val="450"/>
              </a:spcBef>
              <a:spcAft>
                <a:spcPts val="450"/>
              </a:spcAft>
            </a:pPr>
            <a:r>
              <a:rPr lang="cy-GB" noProof="0" dirty="0"/>
              <a:t>Mae ‘</a:t>
            </a:r>
            <a:r>
              <a:rPr lang="cy-GB" noProof="0" dirty="0" err="1"/>
              <a:t>cysylltioldeb</a:t>
            </a:r>
            <a:r>
              <a:rPr lang="cy-GB" noProof="0" dirty="0"/>
              <a:t>’ (neu ddwysedd) (a phriodweddau eraill) y systemau cymdeithasol hyn yn helpu i egluro, neu o leiaf yn disgrifio, agweddau allweddol ar brofiadau pobl o fewn eu bro.</a:t>
            </a:r>
          </a:p>
          <a:p>
            <a:pPr>
              <a:spcBef>
                <a:spcPts val="450"/>
              </a:spcBef>
              <a:spcAft>
                <a:spcPts val="450"/>
              </a:spcAft>
            </a:pPr>
            <a:r>
              <a:rPr lang="cy-GB" noProof="0" dirty="0"/>
              <a:t>Fodd bynnag, er bod hwn yn safbwynt dilys, dylem nodi y defnyddir y term cymuned mewn deddfwriaeth, polisi ac arfer wrth drafod cymunedau cynaliadwy</a:t>
            </a:r>
          </a:p>
          <a:p>
            <a:pPr>
              <a:spcBef>
                <a:spcPts val="450"/>
              </a:spcBef>
              <a:spcAft>
                <a:spcPts val="450"/>
              </a:spcAft>
            </a:pPr>
            <a:r>
              <a:rPr lang="cy-GB" noProof="0" dirty="0"/>
              <a:t>Felly, byddwn yn nodi gwrthwynebiad </a:t>
            </a:r>
            <a:r>
              <a:rPr lang="cy-GB" noProof="0" dirty="0" err="1"/>
              <a:t>Stacey</a:t>
            </a:r>
            <a:r>
              <a:rPr lang="cy-GB" noProof="0" dirty="0"/>
              <a:t> ond yn parhau i ddefnyddio’r ymadrodd cymuned</a:t>
            </a:r>
          </a:p>
        </p:txBody>
      </p:sp>
    </p:spTree>
    <p:extLst>
      <p:ext uri="{BB962C8B-B14F-4D97-AF65-F5344CB8AC3E}">
        <p14:creationId xmlns:p14="http://schemas.microsoft.com/office/powerpoint/2010/main" val="14430112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819" y="386573"/>
            <a:ext cx="8113866" cy="583574"/>
          </a:xfrm>
        </p:spPr>
        <p:txBody>
          <a:bodyPr>
            <a:normAutofit fontScale="90000"/>
          </a:bodyPr>
          <a:lstStyle/>
          <a:p>
            <a:pPr algn="ctr"/>
            <a:r>
              <a:rPr lang="en-GB" b="1" dirty="0">
                <a:solidFill>
                  <a:schemeClr val="accent1">
                    <a:lumMod val="75000"/>
                  </a:schemeClr>
                </a:solidFill>
              </a:rPr>
              <a:t>Networks and local social systems</a:t>
            </a:r>
          </a:p>
        </p:txBody>
      </p:sp>
      <p:sp>
        <p:nvSpPr>
          <p:cNvPr id="3" name="Content Placeholder 2"/>
          <p:cNvSpPr>
            <a:spLocks noGrp="1"/>
          </p:cNvSpPr>
          <p:nvPr>
            <p:ph sz="half" idx="1"/>
          </p:nvPr>
        </p:nvSpPr>
        <p:spPr>
          <a:xfrm>
            <a:off x="243762" y="1500373"/>
            <a:ext cx="8656476" cy="3394472"/>
          </a:xfrm>
        </p:spPr>
        <p:txBody>
          <a:bodyPr>
            <a:noAutofit/>
          </a:bodyPr>
          <a:lstStyle/>
          <a:p>
            <a:pPr>
              <a:spcBef>
                <a:spcPts val="450"/>
              </a:spcBef>
              <a:spcAft>
                <a:spcPts val="450"/>
              </a:spcAft>
            </a:pPr>
            <a:r>
              <a:rPr lang="en-GB" dirty="0">
                <a:solidFill>
                  <a:schemeClr val="accent1">
                    <a:lumMod val="75000"/>
                  </a:schemeClr>
                </a:solidFill>
              </a:rPr>
              <a:t>The ‘connectedness’ (or density) (and other qualities) of these social systems help explain or, at least describe, key aspects of people’s experiences within their locality.</a:t>
            </a:r>
          </a:p>
          <a:p>
            <a:pPr>
              <a:spcBef>
                <a:spcPts val="450"/>
              </a:spcBef>
              <a:spcAft>
                <a:spcPts val="450"/>
              </a:spcAft>
            </a:pPr>
            <a:r>
              <a:rPr lang="en-GB" dirty="0">
                <a:solidFill>
                  <a:schemeClr val="accent1">
                    <a:lumMod val="75000"/>
                  </a:schemeClr>
                </a:solidFill>
              </a:rPr>
              <a:t>However, although this is a valid standpoint, we should note that the term community is used in legislation, policy and practice when discussing sustainable communities</a:t>
            </a:r>
          </a:p>
          <a:p>
            <a:pPr>
              <a:spcBef>
                <a:spcPts val="450"/>
              </a:spcBef>
              <a:spcAft>
                <a:spcPts val="450"/>
              </a:spcAft>
            </a:pPr>
            <a:r>
              <a:rPr lang="en-GB" dirty="0">
                <a:solidFill>
                  <a:schemeClr val="accent1">
                    <a:lumMod val="75000"/>
                  </a:schemeClr>
                </a:solidFill>
              </a:rPr>
              <a:t>Therefore, we will note Stacey’s objection but continue to use the phrase community</a:t>
            </a:r>
          </a:p>
        </p:txBody>
      </p:sp>
    </p:spTree>
    <p:extLst>
      <p:ext uri="{BB962C8B-B14F-4D97-AF65-F5344CB8AC3E}">
        <p14:creationId xmlns:p14="http://schemas.microsoft.com/office/powerpoint/2010/main" val="13088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9564A6-A9AA-92E0-76F1-3C46A6FF2C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B2E4C2-4096-36F8-5E00-E666A306BAD2}"/>
              </a:ext>
            </a:extLst>
          </p:cNvPr>
          <p:cNvSpPr>
            <a:spLocks noGrp="1"/>
          </p:cNvSpPr>
          <p:nvPr>
            <p:ph type="title"/>
          </p:nvPr>
        </p:nvSpPr>
        <p:spPr>
          <a:xfrm>
            <a:off x="1115576" y="357670"/>
            <a:ext cx="7211559" cy="583574"/>
          </a:xfrm>
        </p:spPr>
        <p:txBody>
          <a:bodyPr>
            <a:normAutofit fontScale="90000"/>
          </a:bodyPr>
          <a:lstStyle/>
          <a:p>
            <a:pPr algn="ctr"/>
            <a:r>
              <a:rPr lang="cy-GB" b="1" noProof="0" dirty="0"/>
              <a:t>Cymuned a Chyfalaf Cymdeithasol</a:t>
            </a:r>
          </a:p>
        </p:txBody>
      </p:sp>
      <p:sp>
        <p:nvSpPr>
          <p:cNvPr id="3" name="Content Placeholder 2">
            <a:extLst>
              <a:ext uri="{FF2B5EF4-FFF2-40B4-BE49-F238E27FC236}">
                <a16:creationId xmlns:a16="http://schemas.microsoft.com/office/drawing/2014/main" id="{EAEE42B5-D7C3-9E33-B0AF-573FA29CCE63}"/>
              </a:ext>
            </a:extLst>
          </p:cNvPr>
          <p:cNvSpPr>
            <a:spLocks noGrp="1"/>
          </p:cNvSpPr>
          <p:nvPr>
            <p:ph sz="half" idx="1"/>
          </p:nvPr>
        </p:nvSpPr>
        <p:spPr>
          <a:xfrm>
            <a:off x="297768" y="1289326"/>
            <a:ext cx="8548464" cy="1566174"/>
          </a:xfrm>
        </p:spPr>
        <p:txBody>
          <a:bodyPr>
            <a:noAutofit/>
          </a:bodyPr>
          <a:lstStyle/>
          <a:p>
            <a:pPr>
              <a:spcBef>
                <a:spcPts val="450"/>
              </a:spcBef>
              <a:spcAft>
                <a:spcPts val="450"/>
              </a:spcAft>
            </a:pPr>
            <a:r>
              <a:rPr lang="cy-GB" noProof="0" dirty="0"/>
              <a:t>Felly, mae’r cysyniadau ‘cymuned’ a ‘systemau cymdeithasol’ ill dau yn ffyrdd o drafod y </a:t>
            </a:r>
            <a:r>
              <a:rPr lang="cy-GB" b="1" noProof="0" dirty="0" err="1"/>
              <a:t>cysylltioldeb</a:t>
            </a:r>
            <a:r>
              <a:rPr lang="cy-GB" noProof="0" dirty="0"/>
              <a:t> a brofir gan bobl</a:t>
            </a:r>
          </a:p>
          <a:p>
            <a:pPr>
              <a:spcBef>
                <a:spcPts val="450"/>
              </a:spcBef>
              <a:spcAft>
                <a:spcPts val="450"/>
              </a:spcAft>
            </a:pPr>
            <a:r>
              <a:rPr lang="cy-GB" noProof="0" dirty="0"/>
              <a:t>Wrth wneud hynny dylem hefyd ystyried cysyniad </a:t>
            </a:r>
            <a:r>
              <a:rPr lang="cy-GB" b="1" dirty="0"/>
              <a:t>cyfalaf cymdeithasol</a:t>
            </a:r>
            <a:r>
              <a:rPr lang="cy-GB" noProof="0" dirty="0"/>
              <a:t>.</a:t>
            </a:r>
          </a:p>
        </p:txBody>
      </p:sp>
      <p:sp>
        <p:nvSpPr>
          <p:cNvPr id="4" name="TextBox 3">
            <a:extLst>
              <a:ext uri="{FF2B5EF4-FFF2-40B4-BE49-F238E27FC236}">
                <a16:creationId xmlns:a16="http://schemas.microsoft.com/office/drawing/2014/main" id="{C5AAE086-430B-651B-447E-9978786DFE35}"/>
              </a:ext>
            </a:extLst>
          </p:cNvPr>
          <p:cNvSpPr txBox="1"/>
          <p:nvPr/>
        </p:nvSpPr>
        <p:spPr>
          <a:xfrm>
            <a:off x="1853832" y="3685266"/>
            <a:ext cx="5184576" cy="738664"/>
          </a:xfrm>
          <a:prstGeom prst="rect">
            <a:avLst/>
          </a:prstGeom>
          <a:noFill/>
        </p:spPr>
        <p:txBody>
          <a:bodyPr wrap="square" rtlCol="0">
            <a:spAutoFit/>
          </a:bodyPr>
          <a:lstStyle/>
          <a:p>
            <a:pPr algn="ctr"/>
            <a:r>
              <a:rPr lang="cy-GB" sz="2100" b="1" noProof="0" dirty="0"/>
              <a:t>Beth ydych chi’n ei ddeall wrth yr ymadrodd hwn?</a:t>
            </a:r>
          </a:p>
        </p:txBody>
      </p:sp>
      <p:pic>
        <p:nvPicPr>
          <p:cNvPr id="6" name="Picture 5" descr="Icon - Question Mark">
            <a:extLst>
              <a:ext uri="{FF2B5EF4-FFF2-40B4-BE49-F238E27FC236}">
                <a16:creationId xmlns:a16="http://schemas.microsoft.com/office/drawing/2014/main" id="{16B7D3DB-4A36-FA17-45D9-77C14C155B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0664" y="4583115"/>
            <a:ext cx="1062673" cy="1062673"/>
          </a:xfrm>
          <a:prstGeom prst="rect">
            <a:avLst/>
          </a:prstGeom>
        </p:spPr>
      </p:pic>
    </p:spTree>
    <p:extLst>
      <p:ext uri="{BB962C8B-B14F-4D97-AF65-F5344CB8AC3E}">
        <p14:creationId xmlns:p14="http://schemas.microsoft.com/office/powerpoint/2010/main" val="28107519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38529-F85F-A5F8-6B8A-1116E55B3B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47B734-B487-A34D-BC33-B29DF6C784BC}"/>
              </a:ext>
            </a:extLst>
          </p:cNvPr>
          <p:cNvSpPr>
            <a:spLocks noGrp="1"/>
          </p:cNvSpPr>
          <p:nvPr>
            <p:ph type="title"/>
          </p:nvPr>
        </p:nvSpPr>
        <p:spPr>
          <a:xfrm>
            <a:off x="1115577" y="220011"/>
            <a:ext cx="6172200" cy="583574"/>
          </a:xfrm>
        </p:spPr>
        <p:txBody>
          <a:bodyPr>
            <a:normAutofit fontScale="90000"/>
          </a:bodyPr>
          <a:lstStyle/>
          <a:p>
            <a:pPr algn="ctr"/>
            <a:r>
              <a:rPr lang="en-GB" b="1" dirty="0">
                <a:solidFill>
                  <a:schemeClr val="accent1">
                    <a:lumMod val="75000"/>
                  </a:schemeClr>
                </a:solidFill>
              </a:rPr>
              <a:t>Community &amp; Social Capital</a:t>
            </a:r>
          </a:p>
        </p:txBody>
      </p:sp>
      <p:sp>
        <p:nvSpPr>
          <p:cNvPr id="3" name="Content Placeholder 2">
            <a:extLst>
              <a:ext uri="{FF2B5EF4-FFF2-40B4-BE49-F238E27FC236}">
                <a16:creationId xmlns:a16="http://schemas.microsoft.com/office/drawing/2014/main" id="{F3E3BE67-F75A-C1AE-D384-854F16E3F1E5}"/>
              </a:ext>
            </a:extLst>
          </p:cNvPr>
          <p:cNvSpPr>
            <a:spLocks noGrp="1"/>
          </p:cNvSpPr>
          <p:nvPr>
            <p:ph sz="half" idx="1"/>
          </p:nvPr>
        </p:nvSpPr>
        <p:spPr>
          <a:xfrm>
            <a:off x="297768" y="1289326"/>
            <a:ext cx="8548464" cy="1566174"/>
          </a:xfrm>
        </p:spPr>
        <p:txBody>
          <a:bodyPr>
            <a:noAutofit/>
          </a:bodyPr>
          <a:lstStyle/>
          <a:p>
            <a:pPr>
              <a:spcBef>
                <a:spcPts val="450"/>
              </a:spcBef>
              <a:spcAft>
                <a:spcPts val="450"/>
              </a:spcAft>
            </a:pPr>
            <a:r>
              <a:rPr lang="en-GB" dirty="0">
                <a:solidFill>
                  <a:schemeClr val="accent1">
                    <a:lumMod val="75000"/>
                  </a:schemeClr>
                </a:solidFill>
              </a:rPr>
              <a:t>So, the concepts ‘community’ and ‘social systems’ are both ways of discussing the </a:t>
            </a:r>
            <a:r>
              <a:rPr lang="en-GB" b="1" dirty="0">
                <a:solidFill>
                  <a:schemeClr val="accent1">
                    <a:lumMod val="75000"/>
                  </a:schemeClr>
                </a:solidFill>
              </a:rPr>
              <a:t>connectedness</a:t>
            </a:r>
            <a:r>
              <a:rPr lang="en-GB" dirty="0">
                <a:solidFill>
                  <a:schemeClr val="accent1">
                    <a:lumMod val="75000"/>
                  </a:schemeClr>
                </a:solidFill>
              </a:rPr>
              <a:t> experienced by people</a:t>
            </a:r>
          </a:p>
          <a:p>
            <a:pPr>
              <a:spcBef>
                <a:spcPts val="450"/>
              </a:spcBef>
              <a:spcAft>
                <a:spcPts val="450"/>
              </a:spcAft>
            </a:pPr>
            <a:r>
              <a:rPr lang="en-GB" dirty="0">
                <a:solidFill>
                  <a:schemeClr val="accent1">
                    <a:lumMod val="75000"/>
                  </a:schemeClr>
                </a:solidFill>
              </a:rPr>
              <a:t>In doing so we should also consider the concept of </a:t>
            </a:r>
            <a:r>
              <a:rPr lang="en-GB" b="1" dirty="0">
                <a:solidFill>
                  <a:schemeClr val="accent1">
                    <a:lumMod val="75000"/>
                  </a:schemeClr>
                </a:solidFill>
              </a:rPr>
              <a:t>social capital</a:t>
            </a:r>
            <a:r>
              <a:rPr lang="en-GB" dirty="0">
                <a:solidFill>
                  <a:schemeClr val="accent1">
                    <a:lumMod val="75000"/>
                  </a:schemeClr>
                </a:solidFill>
              </a:rPr>
              <a:t>.</a:t>
            </a:r>
          </a:p>
        </p:txBody>
      </p:sp>
      <p:sp>
        <p:nvSpPr>
          <p:cNvPr id="4" name="TextBox 3">
            <a:extLst>
              <a:ext uri="{FF2B5EF4-FFF2-40B4-BE49-F238E27FC236}">
                <a16:creationId xmlns:a16="http://schemas.microsoft.com/office/drawing/2014/main" id="{1CAAEB01-B10B-EEF4-A819-FB6F364FE53E}"/>
              </a:ext>
            </a:extLst>
          </p:cNvPr>
          <p:cNvSpPr txBox="1"/>
          <p:nvPr/>
        </p:nvSpPr>
        <p:spPr>
          <a:xfrm>
            <a:off x="1853832" y="3685266"/>
            <a:ext cx="5184576" cy="738664"/>
          </a:xfrm>
          <a:prstGeom prst="rect">
            <a:avLst/>
          </a:prstGeom>
          <a:noFill/>
        </p:spPr>
        <p:txBody>
          <a:bodyPr wrap="square" rtlCol="0">
            <a:spAutoFit/>
          </a:bodyPr>
          <a:lstStyle/>
          <a:p>
            <a:pPr algn="ctr"/>
            <a:r>
              <a:rPr lang="en-GB" sz="2100" b="1" dirty="0">
                <a:solidFill>
                  <a:schemeClr val="accent1">
                    <a:lumMod val="75000"/>
                  </a:schemeClr>
                </a:solidFill>
              </a:rPr>
              <a:t>What do you understand this phrase to mean?</a:t>
            </a:r>
          </a:p>
        </p:txBody>
      </p:sp>
      <p:pic>
        <p:nvPicPr>
          <p:cNvPr id="6" name="Picture 5" descr="Icon - Question Mark">
            <a:extLst>
              <a:ext uri="{FF2B5EF4-FFF2-40B4-BE49-F238E27FC236}">
                <a16:creationId xmlns:a16="http://schemas.microsoft.com/office/drawing/2014/main" id="{817ACDC7-C1A7-BC6C-479D-20B39737E2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0664" y="4583115"/>
            <a:ext cx="1062673" cy="1062673"/>
          </a:xfrm>
          <a:prstGeom prst="rect">
            <a:avLst/>
          </a:prstGeom>
        </p:spPr>
      </p:pic>
    </p:spTree>
    <p:extLst>
      <p:ext uri="{BB962C8B-B14F-4D97-AF65-F5344CB8AC3E}">
        <p14:creationId xmlns:p14="http://schemas.microsoft.com/office/powerpoint/2010/main" val="144918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DE950F-0142-D6F0-C202-35DA1C41AA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D4D7C2-83C0-DE74-A716-A27E1C88AA40}"/>
              </a:ext>
            </a:extLst>
          </p:cNvPr>
          <p:cNvSpPr>
            <a:spLocks noGrp="1"/>
          </p:cNvSpPr>
          <p:nvPr>
            <p:ph type="title"/>
          </p:nvPr>
        </p:nvSpPr>
        <p:spPr>
          <a:xfrm>
            <a:off x="1316124" y="187293"/>
            <a:ext cx="6172200" cy="857250"/>
          </a:xfrm>
        </p:spPr>
        <p:txBody>
          <a:bodyPr>
            <a:normAutofit/>
          </a:bodyPr>
          <a:lstStyle/>
          <a:p>
            <a:pPr algn="ctr"/>
            <a:r>
              <a:rPr lang="cy-GB" b="1" noProof="0" dirty="0"/>
              <a:t>Cyfalaf Cymdeithasol</a:t>
            </a:r>
          </a:p>
        </p:txBody>
      </p:sp>
      <p:sp>
        <p:nvSpPr>
          <p:cNvPr id="3" name="Content Placeholder 2">
            <a:extLst>
              <a:ext uri="{FF2B5EF4-FFF2-40B4-BE49-F238E27FC236}">
                <a16:creationId xmlns:a16="http://schemas.microsoft.com/office/drawing/2014/main" id="{37D8F512-AC3F-F77C-CB1E-68B27739CE96}"/>
              </a:ext>
            </a:extLst>
          </p:cNvPr>
          <p:cNvSpPr>
            <a:spLocks noGrp="1"/>
          </p:cNvSpPr>
          <p:nvPr>
            <p:ph idx="1"/>
          </p:nvPr>
        </p:nvSpPr>
        <p:spPr>
          <a:xfrm>
            <a:off x="634874" y="1377272"/>
            <a:ext cx="6853450" cy="857251"/>
          </a:xfrm>
        </p:spPr>
        <p:txBody>
          <a:bodyPr>
            <a:noAutofit/>
          </a:bodyPr>
          <a:lstStyle/>
          <a:p>
            <a:r>
              <a:rPr lang="cy-GB" noProof="0" dirty="0"/>
              <a:t>Mae </a:t>
            </a:r>
            <a:r>
              <a:rPr lang="cy-GB" noProof="0" dirty="0" err="1"/>
              <a:t>Bourdieu</a:t>
            </a:r>
            <a:r>
              <a:rPr lang="cy-GB" noProof="0" dirty="0"/>
              <a:t> (1992 </a:t>
            </a:r>
            <a:r>
              <a:rPr lang="cy-GB" i="1" dirty="0"/>
              <a:t>dyfynnwyd yn</a:t>
            </a:r>
            <a:r>
              <a:rPr lang="cy-GB" i="1" noProof="0" dirty="0"/>
              <a:t> </a:t>
            </a:r>
            <a:r>
              <a:rPr lang="cy-GB" noProof="0" dirty="0" err="1"/>
              <a:t>Giddens</a:t>
            </a:r>
            <a:r>
              <a:rPr lang="cy-GB" noProof="0" dirty="0"/>
              <a:t>, 2006, t.322) yn diffinio Cyfalaf Cymdeithasol fel a ganlyn:</a:t>
            </a:r>
          </a:p>
        </p:txBody>
      </p:sp>
      <p:sp>
        <p:nvSpPr>
          <p:cNvPr id="5" name="TextBox 4">
            <a:extLst>
              <a:ext uri="{FF2B5EF4-FFF2-40B4-BE49-F238E27FC236}">
                <a16:creationId xmlns:a16="http://schemas.microsoft.com/office/drawing/2014/main" id="{81352B8F-855D-B40C-3546-09376D48B798}"/>
              </a:ext>
            </a:extLst>
          </p:cNvPr>
          <p:cNvSpPr txBox="1"/>
          <p:nvPr/>
        </p:nvSpPr>
        <p:spPr>
          <a:xfrm>
            <a:off x="1483660" y="2887366"/>
            <a:ext cx="5832648" cy="1938992"/>
          </a:xfrm>
          <a:prstGeom prst="rect">
            <a:avLst/>
          </a:prstGeom>
          <a:noFill/>
        </p:spPr>
        <p:txBody>
          <a:bodyPr wrap="square" rtlCol="0">
            <a:spAutoFit/>
          </a:bodyPr>
          <a:lstStyle/>
          <a:p>
            <a:pPr algn="ctr"/>
            <a:r>
              <a:rPr lang="cy-GB" sz="2400" i="1" noProof="0" dirty="0"/>
              <a:t>‘Yr adnoddau y mae unigolion neu grwpiau’n eu hennill ‘yn rhinwedd meddu ar rwydwaith gwydn o berthnasoedd adnabyddiaeth a chydnabyddiaeth cilyddol sy’n fwy neu’n llai </a:t>
            </a:r>
            <a:r>
              <a:rPr lang="cy-GB" sz="2400" i="1" noProof="0" dirty="0" err="1"/>
              <a:t>sefydliadedig</a:t>
            </a:r>
            <a:r>
              <a:rPr lang="cy-GB" sz="2400" i="1" noProof="0" dirty="0"/>
              <a:t>’. </a:t>
            </a:r>
          </a:p>
        </p:txBody>
      </p:sp>
      <p:sp>
        <p:nvSpPr>
          <p:cNvPr id="4" name="TextBox 3">
            <a:extLst>
              <a:ext uri="{FF2B5EF4-FFF2-40B4-BE49-F238E27FC236}">
                <a16:creationId xmlns:a16="http://schemas.microsoft.com/office/drawing/2014/main" id="{1C1D1598-CEFF-C9F7-E868-17C03E305364}"/>
              </a:ext>
            </a:extLst>
          </p:cNvPr>
          <p:cNvSpPr txBox="1"/>
          <p:nvPr/>
        </p:nvSpPr>
        <p:spPr>
          <a:xfrm>
            <a:off x="1109472" y="5019063"/>
            <a:ext cx="6378852" cy="461665"/>
          </a:xfrm>
          <a:prstGeom prst="rect">
            <a:avLst/>
          </a:prstGeom>
          <a:noFill/>
        </p:spPr>
        <p:txBody>
          <a:bodyPr wrap="square" rtlCol="0">
            <a:spAutoFit/>
          </a:bodyPr>
          <a:lstStyle/>
          <a:p>
            <a:pPr algn="ctr"/>
            <a:r>
              <a:rPr lang="cy-GB" sz="2400" noProof="0" dirty="0"/>
              <a:t>Beth mae </a:t>
            </a:r>
            <a:r>
              <a:rPr lang="cy-GB" sz="2400" noProof="0" dirty="0" err="1"/>
              <a:t>Bourdieu</a:t>
            </a:r>
            <a:r>
              <a:rPr lang="cy-GB" sz="2400" noProof="0" dirty="0"/>
              <a:t> yn ei ddweud yma?</a:t>
            </a:r>
          </a:p>
        </p:txBody>
      </p:sp>
    </p:spTree>
    <p:extLst>
      <p:ext uri="{BB962C8B-B14F-4D97-AF65-F5344CB8AC3E}">
        <p14:creationId xmlns:p14="http://schemas.microsoft.com/office/powerpoint/2010/main" val="36747560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6124" y="187293"/>
            <a:ext cx="6172200" cy="857250"/>
          </a:xfrm>
        </p:spPr>
        <p:txBody>
          <a:bodyPr>
            <a:normAutofit/>
          </a:bodyPr>
          <a:lstStyle/>
          <a:p>
            <a:pPr algn="ctr"/>
            <a:r>
              <a:rPr lang="en-GB" b="1" dirty="0">
                <a:solidFill>
                  <a:schemeClr val="accent1">
                    <a:lumMod val="75000"/>
                  </a:schemeClr>
                </a:solidFill>
              </a:rPr>
              <a:t>Social Capital</a:t>
            </a:r>
          </a:p>
        </p:txBody>
      </p:sp>
      <p:sp>
        <p:nvSpPr>
          <p:cNvPr id="3" name="Content Placeholder 2"/>
          <p:cNvSpPr>
            <a:spLocks noGrp="1"/>
          </p:cNvSpPr>
          <p:nvPr>
            <p:ph idx="1"/>
          </p:nvPr>
        </p:nvSpPr>
        <p:spPr>
          <a:xfrm>
            <a:off x="634874" y="1377272"/>
            <a:ext cx="6172200" cy="857251"/>
          </a:xfrm>
        </p:spPr>
        <p:txBody>
          <a:bodyPr>
            <a:normAutofit lnSpcReduction="10000"/>
          </a:bodyPr>
          <a:lstStyle/>
          <a:p>
            <a:r>
              <a:rPr lang="en-GB" dirty="0">
                <a:solidFill>
                  <a:schemeClr val="accent1">
                    <a:lumMod val="75000"/>
                  </a:schemeClr>
                </a:solidFill>
              </a:rPr>
              <a:t>Bourdieu (1992 </a:t>
            </a:r>
            <a:r>
              <a:rPr lang="en-GB" i="1" dirty="0">
                <a:solidFill>
                  <a:schemeClr val="accent1">
                    <a:lumMod val="75000"/>
                  </a:schemeClr>
                </a:solidFill>
              </a:rPr>
              <a:t>cited in </a:t>
            </a:r>
            <a:r>
              <a:rPr lang="en-GB" dirty="0">
                <a:solidFill>
                  <a:schemeClr val="accent1">
                    <a:lumMod val="75000"/>
                  </a:schemeClr>
                </a:solidFill>
              </a:rPr>
              <a:t>Giddens, 2006, p.322) defines Social Capital as:</a:t>
            </a:r>
          </a:p>
        </p:txBody>
      </p:sp>
      <p:sp>
        <p:nvSpPr>
          <p:cNvPr id="5" name="TextBox 4">
            <a:extLst>
              <a:ext uri="{FF2B5EF4-FFF2-40B4-BE49-F238E27FC236}">
                <a16:creationId xmlns:a16="http://schemas.microsoft.com/office/drawing/2014/main" id="{C30B8F56-E006-48B6-91C9-5D2A4FC2BEF1}"/>
              </a:ext>
            </a:extLst>
          </p:cNvPr>
          <p:cNvSpPr txBox="1"/>
          <p:nvPr/>
        </p:nvSpPr>
        <p:spPr>
          <a:xfrm>
            <a:off x="1483660" y="2887366"/>
            <a:ext cx="5832648" cy="1569660"/>
          </a:xfrm>
          <a:prstGeom prst="rect">
            <a:avLst/>
          </a:prstGeom>
          <a:noFill/>
        </p:spPr>
        <p:txBody>
          <a:bodyPr wrap="square" rtlCol="0">
            <a:spAutoFit/>
          </a:bodyPr>
          <a:lstStyle/>
          <a:p>
            <a:pPr algn="ctr"/>
            <a:r>
              <a:rPr lang="en-GB" sz="2400" i="1" dirty="0">
                <a:solidFill>
                  <a:schemeClr val="accent1">
                    <a:lumMod val="75000"/>
                  </a:schemeClr>
                </a:solidFill>
              </a:rPr>
              <a:t>‘The resources that individuals or groups gain ‘by virtue of possessing a durable network of more or less institutionalised relationships of mutual acquaintance and recognition’. </a:t>
            </a:r>
          </a:p>
        </p:txBody>
      </p:sp>
      <p:sp>
        <p:nvSpPr>
          <p:cNvPr id="4" name="TextBox 3">
            <a:extLst>
              <a:ext uri="{FF2B5EF4-FFF2-40B4-BE49-F238E27FC236}">
                <a16:creationId xmlns:a16="http://schemas.microsoft.com/office/drawing/2014/main" id="{B4853D75-BEAA-1C0F-2FC2-717A82E999FE}"/>
              </a:ext>
            </a:extLst>
          </p:cNvPr>
          <p:cNvSpPr txBox="1"/>
          <p:nvPr/>
        </p:nvSpPr>
        <p:spPr>
          <a:xfrm>
            <a:off x="2199993" y="5019063"/>
            <a:ext cx="3997658" cy="461665"/>
          </a:xfrm>
          <a:prstGeom prst="rect">
            <a:avLst/>
          </a:prstGeom>
          <a:noFill/>
        </p:spPr>
        <p:txBody>
          <a:bodyPr wrap="square" rtlCol="0">
            <a:spAutoFit/>
          </a:bodyPr>
          <a:lstStyle/>
          <a:p>
            <a:pPr algn="ctr"/>
            <a:r>
              <a:rPr lang="en-GB" sz="2400" dirty="0">
                <a:solidFill>
                  <a:schemeClr val="accent1">
                    <a:lumMod val="75000"/>
                  </a:schemeClr>
                </a:solidFill>
              </a:rPr>
              <a:t>What is Bourdieu saying here?</a:t>
            </a:r>
          </a:p>
        </p:txBody>
      </p:sp>
    </p:spTree>
    <p:extLst>
      <p:ext uri="{BB962C8B-B14F-4D97-AF65-F5344CB8AC3E}">
        <p14:creationId xmlns:p14="http://schemas.microsoft.com/office/powerpoint/2010/main" val="22430729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00256-F72B-B384-8086-097D697B30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E4F128-72FF-42D6-5059-5455BCC3A4A4}"/>
              </a:ext>
            </a:extLst>
          </p:cNvPr>
          <p:cNvSpPr>
            <a:spLocks noGrp="1"/>
          </p:cNvSpPr>
          <p:nvPr>
            <p:ph type="title"/>
          </p:nvPr>
        </p:nvSpPr>
        <p:spPr>
          <a:xfrm>
            <a:off x="311779" y="184055"/>
            <a:ext cx="7886700" cy="929521"/>
          </a:xfrm>
        </p:spPr>
        <p:txBody>
          <a:bodyPr/>
          <a:lstStyle/>
          <a:p>
            <a:pPr algn="ctr"/>
            <a:r>
              <a:rPr lang="cy-GB" b="1" dirty="0"/>
              <a:t>Cyfalaf Cymdeithasol</a:t>
            </a:r>
            <a:endParaRPr lang="en-GB" b="1" dirty="0"/>
          </a:p>
        </p:txBody>
      </p:sp>
      <p:sp>
        <p:nvSpPr>
          <p:cNvPr id="3" name="Content Placeholder 2">
            <a:extLst>
              <a:ext uri="{FF2B5EF4-FFF2-40B4-BE49-F238E27FC236}">
                <a16:creationId xmlns:a16="http://schemas.microsoft.com/office/drawing/2014/main" id="{F7DC0AEA-8EE6-048E-F78A-66BDF3917584}"/>
              </a:ext>
            </a:extLst>
          </p:cNvPr>
          <p:cNvSpPr>
            <a:spLocks noGrp="1"/>
          </p:cNvSpPr>
          <p:nvPr>
            <p:ph idx="1"/>
          </p:nvPr>
        </p:nvSpPr>
        <p:spPr>
          <a:xfrm>
            <a:off x="823866" y="1477312"/>
            <a:ext cx="7149702" cy="453498"/>
          </a:xfrm>
        </p:spPr>
        <p:txBody>
          <a:bodyPr>
            <a:noAutofit/>
          </a:bodyPr>
          <a:lstStyle/>
          <a:p>
            <a:r>
              <a:rPr lang="cy-GB" sz="2400" noProof="0" dirty="0" err="1"/>
              <a:t>Putnam</a:t>
            </a:r>
            <a:r>
              <a:rPr lang="cy-GB" sz="2400" noProof="0" dirty="0"/>
              <a:t> (1993a, t. 169 </a:t>
            </a:r>
            <a:r>
              <a:rPr lang="cy-GB" sz="2400" i="1" dirty="0"/>
              <a:t>dyfynnwyd yn</a:t>
            </a:r>
            <a:r>
              <a:rPr lang="cy-GB" sz="2400" i="1" noProof="0" dirty="0"/>
              <a:t> </a:t>
            </a:r>
            <a:r>
              <a:rPr lang="cy-GB" sz="2400" noProof="0" dirty="0" err="1"/>
              <a:t>Field</a:t>
            </a:r>
            <a:r>
              <a:rPr lang="cy-GB" sz="2400" noProof="0" dirty="0"/>
              <a:t>, 2012, t. 4)</a:t>
            </a:r>
          </a:p>
        </p:txBody>
      </p:sp>
      <p:sp>
        <p:nvSpPr>
          <p:cNvPr id="5" name="TextBox 4">
            <a:extLst>
              <a:ext uri="{FF2B5EF4-FFF2-40B4-BE49-F238E27FC236}">
                <a16:creationId xmlns:a16="http://schemas.microsoft.com/office/drawing/2014/main" id="{4347B838-671B-7799-DDDD-C507A0DFC6CA}"/>
              </a:ext>
            </a:extLst>
          </p:cNvPr>
          <p:cNvSpPr txBox="1"/>
          <p:nvPr/>
        </p:nvSpPr>
        <p:spPr>
          <a:xfrm>
            <a:off x="1996874" y="2335604"/>
            <a:ext cx="4698522" cy="2308324"/>
          </a:xfrm>
          <a:prstGeom prst="rect">
            <a:avLst/>
          </a:prstGeom>
          <a:noFill/>
        </p:spPr>
        <p:txBody>
          <a:bodyPr wrap="square" rtlCol="0">
            <a:spAutoFit/>
          </a:bodyPr>
          <a:lstStyle/>
          <a:p>
            <a:pPr algn="ctr"/>
            <a:r>
              <a:rPr lang="cy-GB" sz="2400" i="1" noProof="0" dirty="0"/>
              <a:t>‘nodweddion trefniadaeth gymdeithasol, megis ymddiriedaeth, normau, a rhwydweithiau,</a:t>
            </a:r>
            <a:r>
              <a:rPr lang="cy-GB" sz="2400" i="1" dirty="0"/>
              <a:t> a all wella effeithlonrwydd cymdeithas trwy hwyluso gweithredoedd cydlynol</a:t>
            </a:r>
            <a:r>
              <a:rPr lang="cy-GB" sz="2400" i="1" noProof="0" dirty="0"/>
              <a:t>’.</a:t>
            </a:r>
          </a:p>
        </p:txBody>
      </p:sp>
    </p:spTree>
    <p:extLst>
      <p:ext uri="{BB962C8B-B14F-4D97-AF65-F5344CB8AC3E}">
        <p14:creationId xmlns:p14="http://schemas.microsoft.com/office/powerpoint/2010/main" val="33465031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79" y="184055"/>
            <a:ext cx="7886700" cy="929521"/>
          </a:xfrm>
        </p:spPr>
        <p:txBody>
          <a:bodyPr/>
          <a:lstStyle/>
          <a:p>
            <a:pPr algn="ctr"/>
            <a:r>
              <a:rPr lang="en-GB" b="1" dirty="0">
                <a:solidFill>
                  <a:schemeClr val="accent1">
                    <a:lumMod val="75000"/>
                  </a:schemeClr>
                </a:solidFill>
              </a:rPr>
              <a:t>Social Capital</a:t>
            </a:r>
          </a:p>
        </p:txBody>
      </p:sp>
      <p:sp>
        <p:nvSpPr>
          <p:cNvPr id="3" name="Content Placeholder 2"/>
          <p:cNvSpPr>
            <a:spLocks noGrp="1"/>
          </p:cNvSpPr>
          <p:nvPr>
            <p:ph idx="1"/>
          </p:nvPr>
        </p:nvSpPr>
        <p:spPr>
          <a:xfrm>
            <a:off x="823866" y="1477312"/>
            <a:ext cx="6862526" cy="453498"/>
          </a:xfrm>
        </p:spPr>
        <p:txBody>
          <a:bodyPr>
            <a:noAutofit/>
          </a:bodyPr>
          <a:lstStyle/>
          <a:p>
            <a:r>
              <a:rPr lang="en-GB" sz="2400" dirty="0">
                <a:solidFill>
                  <a:schemeClr val="accent1">
                    <a:lumMod val="75000"/>
                  </a:schemeClr>
                </a:solidFill>
              </a:rPr>
              <a:t>Putnam (1993a, p. 169 </a:t>
            </a:r>
            <a:r>
              <a:rPr lang="en-GB" sz="2400" i="1" dirty="0">
                <a:solidFill>
                  <a:schemeClr val="accent1">
                    <a:lumMod val="75000"/>
                  </a:schemeClr>
                </a:solidFill>
              </a:rPr>
              <a:t>cited in </a:t>
            </a:r>
            <a:r>
              <a:rPr lang="en-GB" sz="2400" dirty="0">
                <a:solidFill>
                  <a:schemeClr val="accent1">
                    <a:lumMod val="75000"/>
                  </a:schemeClr>
                </a:solidFill>
              </a:rPr>
              <a:t> Field, 2012, p. 4)</a:t>
            </a:r>
          </a:p>
        </p:txBody>
      </p:sp>
      <p:sp>
        <p:nvSpPr>
          <p:cNvPr id="5" name="TextBox 4">
            <a:extLst>
              <a:ext uri="{FF2B5EF4-FFF2-40B4-BE49-F238E27FC236}">
                <a16:creationId xmlns:a16="http://schemas.microsoft.com/office/drawing/2014/main" id="{F427FF89-9774-4B73-A82A-EC0FBC51E41A}"/>
              </a:ext>
            </a:extLst>
          </p:cNvPr>
          <p:cNvSpPr txBox="1"/>
          <p:nvPr/>
        </p:nvSpPr>
        <p:spPr>
          <a:xfrm>
            <a:off x="1996874" y="2335604"/>
            <a:ext cx="4698522" cy="1938992"/>
          </a:xfrm>
          <a:prstGeom prst="rect">
            <a:avLst/>
          </a:prstGeom>
          <a:noFill/>
        </p:spPr>
        <p:txBody>
          <a:bodyPr wrap="square" rtlCol="0">
            <a:spAutoFit/>
          </a:bodyPr>
          <a:lstStyle/>
          <a:p>
            <a:pPr algn="ctr"/>
            <a:r>
              <a:rPr lang="en-GB" sz="2400" i="1" dirty="0">
                <a:solidFill>
                  <a:schemeClr val="accent1">
                    <a:lumMod val="75000"/>
                  </a:schemeClr>
                </a:solidFill>
              </a:rPr>
              <a:t>‘features of social organisation, such as trust, norms, and networks, that can improve the efficiency of society by facilitating coordinated actions’.</a:t>
            </a:r>
          </a:p>
        </p:txBody>
      </p:sp>
    </p:spTree>
    <p:extLst>
      <p:ext uri="{BB962C8B-B14F-4D97-AF65-F5344CB8AC3E}">
        <p14:creationId xmlns:p14="http://schemas.microsoft.com/office/powerpoint/2010/main" val="27547851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01583C-4F03-87D1-651E-ABB28C282D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3D9433-999F-1E78-ACB6-4B4692051531}"/>
              </a:ext>
            </a:extLst>
          </p:cNvPr>
          <p:cNvSpPr>
            <a:spLocks noGrp="1"/>
          </p:cNvSpPr>
          <p:nvPr>
            <p:ph type="title"/>
          </p:nvPr>
        </p:nvSpPr>
        <p:spPr>
          <a:xfrm>
            <a:off x="1485900" y="279268"/>
            <a:ext cx="6172200" cy="857250"/>
          </a:xfrm>
        </p:spPr>
        <p:txBody>
          <a:bodyPr/>
          <a:lstStyle/>
          <a:p>
            <a:pPr algn="ctr"/>
            <a:r>
              <a:rPr lang="cy-GB" b="1" dirty="0"/>
              <a:t>Cyfalaf Cymdeithasol</a:t>
            </a:r>
            <a:endParaRPr lang="en-GB" b="1" dirty="0"/>
          </a:p>
        </p:txBody>
      </p:sp>
      <p:sp>
        <p:nvSpPr>
          <p:cNvPr id="7" name="TextBox 6">
            <a:extLst>
              <a:ext uri="{FF2B5EF4-FFF2-40B4-BE49-F238E27FC236}">
                <a16:creationId xmlns:a16="http://schemas.microsoft.com/office/drawing/2014/main" id="{D09F3E2F-6A92-19B6-1F3F-FA0FBA41018C}"/>
              </a:ext>
            </a:extLst>
          </p:cNvPr>
          <p:cNvSpPr txBox="1"/>
          <p:nvPr/>
        </p:nvSpPr>
        <p:spPr>
          <a:xfrm>
            <a:off x="245097" y="1862826"/>
            <a:ext cx="8625526" cy="2677656"/>
          </a:xfrm>
          <a:prstGeom prst="rect">
            <a:avLst/>
          </a:prstGeom>
          <a:noFill/>
        </p:spPr>
        <p:txBody>
          <a:bodyPr wrap="square" rtlCol="0">
            <a:spAutoFit/>
          </a:bodyPr>
          <a:lstStyle/>
          <a:p>
            <a:pPr algn="ctr"/>
            <a:r>
              <a:rPr lang="cy-GB" sz="2800" i="1" dirty="0"/>
              <a:t>Mewn grwpiau bach</a:t>
            </a:r>
            <a:r>
              <a:rPr lang="cy-GB" sz="2800" i="1" noProof="0" dirty="0"/>
              <a:t>, trafodwch y cysyniad pwysig hwn.</a:t>
            </a:r>
          </a:p>
          <a:p>
            <a:pPr algn="ctr"/>
            <a:endParaRPr lang="cy-GB" sz="2800" i="1" noProof="0" dirty="0"/>
          </a:p>
          <a:p>
            <a:pPr algn="ctr"/>
            <a:r>
              <a:rPr lang="cy-GB" sz="2800" i="1" noProof="0" dirty="0"/>
              <a:t>Beth yw ei ystyr?</a:t>
            </a:r>
          </a:p>
          <a:p>
            <a:pPr algn="ctr"/>
            <a:endParaRPr lang="cy-GB" sz="2800" i="1" noProof="0" dirty="0"/>
          </a:p>
          <a:p>
            <a:pPr algn="ctr"/>
            <a:r>
              <a:rPr lang="cy-GB" sz="2800" i="1" noProof="0" dirty="0"/>
              <a:t>Allwch chi feddwl am enghreifftiau o gyfalaf cymdeithasol?</a:t>
            </a:r>
          </a:p>
        </p:txBody>
      </p:sp>
      <p:sp>
        <p:nvSpPr>
          <p:cNvPr id="11" name="TextBox 10">
            <a:extLst>
              <a:ext uri="{FF2B5EF4-FFF2-40B4-BE49-F238E27FC236}">
                <a16:creationId xmlns:a16="http://schemas.microsoft.com/office/drawing/2014/main" id="{D004320E-9043-C680-FF80-52251343CA39}"/>
              </a:ext>
            </a:extLst>
          </p:cNvPr>
          <p:cNvSpPr txBox="1"/>
          <p:nvPr/>
        </p:nvSpPr>
        <p:spPr>
          <a:xfrm>
            <a:off x="2519772" y="4628154"/>
            <a:ext cx="4104456" cy="415498"/>
          </a:xfrm>
          <a:prstGeom prst="rect">
            <a:avLst/>
          </a:prstGeom>
          <a:noFill/>
        </p:spPr>
        <p:txBody>
          <a:bodyPr wrap="square" rtlCol="0">
            <a:spAutoFit/>
          </a:bodyPr>
          <a:lstStyle/>
          <a:p>
            <a:pPr algn="ctr"/>
            <a:r>
              <a:rPr lang="cy-GB" sz="2100" i="1" noProof="0" dirty="0"/>
              <a:t>Rhannwch eich meddyliau</a:t>
            </a:r>
          </a:p>
        </p:txBody>
      </p:sp>
      <p:pic>
        <p:nvPicPr>
          <p:cNvPr id="5" name="Picture 4" descr="Icon - Discussion Point">
            <a:extLst>
              <a:ext uri="{FF2B5EF4-FFF2-40B4-BE49-F238E27FC236}">
                <a16:creationId xmlns:a16="http://schemas.microsoft.com/office/drawing/2014/main" id="{67AA0C98-3C22-BB54-C430-484C9AC7CD4C}"/>
              </a:ext>
            </a:extLst>
          </p:cNvPr>
          <p:cNvPicPr>
            <a:picLocks noChangeAspect="1"/>
          </p:cNvPicPr>
          <p:nvPr/>
        </p:nvPicPr>
        <p:blipFill>
          <a:blip r:embed="rId3"/>
          <a:stretch>
            <a:fillRect/>
          </a:stretch>
        </p:blipFill>
        <p:spPr>
          <a:xfrm>
            <a:off x="4120573" y="5043652"/>
            <a:ext cx="902854" cy="902854"/>
          </a:xfrm>
          <a:prstGeom prst="rect">
            <a:avLst/>
          </a:prstGeom>
        </p:spPr>
      </p:pic>
    </p:spTree>
    <p:extLst>
      <p:ext uri="{BB962C8B-B14F-4D97-AF65-F5344CB8AC3E}">
        <p14:creationId xmlns:p14="http://schemas.microsoft.com/office/powerpoint/2010/main" val="24977627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79268"/>
            <a:ext cx="6172200" cy="857250"/>
          </a:xfrm>
        </p:spPr>
        <p:txBody>
          <a:bodyPr/>
          <a:lstStyle/>
          <a:p>
            <a:pPr algn="ctr"/>
            <a:r>
              <a:rPr lang="en-GB" b="1" dirty="0">
                <a:solidFill>
                  <a:schemeClr val="accent1">
                    <a:lumMod val="75000"/>
                  </a:schemeClr>
                </a:solidFill>
              </a:rPr>
              <a:t>Social Capital</a:t>
            </a:r>
          </a:p>
        </p:txBody>
      </p:sp>
      <p:sp>
        <p:nvSpPr>
          <p:cNvPr id="7" name="TextBox 6">
            <a:extLst>
              <a:ext uri="{FF2B5EF4-FFF2-40B4-BE49-F238E27FC236}">
                <a16:creationId xmlns:a16="http://schemas.microsoft.com/office/drawing/2014/main" id="{1128F779-6E18-4C9F-9200-781A1C32C59E}"/>
              </a:ext>
            </a:extLst>
          </p:cNvPr>
          <p:cNvSpPr txBox="1"/>
          <p:nvPr/>
        </p:nvSpPr>
        <p:spPr>
          <a:xfrm>
            <a:off x="953598" y="1862826"/>
            <a:ext cx="7298568" cy="2246769"/>
          </a:xfrm>
          <a:prstGeom prst="rect">
            <a:avLst/>
          </a:prstGeom>
          <a:noFill/>
        </p:spPr>
        <p:txBody>
          <a:bodyPr wrap="square" rtlCol="0">
            <a:spAutoFit/>
          </a:bodyPr>
          <a:lstStyle/>
          <a:p>
            <a:pPr algn="ctr"/>
            <a:r>
              <a:rPr lang="en-GB" sz="2800" i="1" dirty="0">
                <a:solidFill>
                  <a:schemeClr val="accent1">
                    <a:lumMod val="75000"/>
                  </a:schemeClr>
                </a:solidFill>
              </a:rPr>
              <a:t>In small groups, discuss this important concept.</a:t>
            </a:r>
          </a:p>
          <a:p>
            <a:pPr algn="ctr"/>
            <a:endParaRPr lang="en-GB" sz="2800" i="1" dirty="0">
              <a:solidFill>
                <a:schemeClr val="accent1">
                  <a:lumMod val="75000"/>
                </a:schemeClr>
              </a:solidFill>
            </a:endParaRPr>
          </a:p>
          <a:p>
            <a:pPr algn="ctr"/>
            <a:r>
              <a:rPr lang="en-GB" sz="2800" i="1" dirty="0">
                <a:solidFill>
                  <a:schemeClr val="accent1">
                    <a:lumMod val="75000"/>
                  </a:schemeClr>
                </a:solidFill>
              </a:rPr>
              <a:t>What does it mean?</a:t>
            </a:r>
          </a:p>
          <a:p>
            <a:pPr algn="ctr"/>
            <a:endParaRPr lang="en-GB" sz="2800" i="1" dirty="0">
              <a:solidFill>
                <a:schemeClr val="accent1">
                  <a:lumMod val="75000"/>
                </a:schemeClr>
              </a:solidFill>
            </a:endParaRPr>
          </a:p>
          <a:p>
            <a:pPr algn="ctr"/>
            <a:r>
              <a:rPr lang="en-GB" sz="2800" i="1" dirty="0">
                <a:solidFill>
                  <a:schemeClr val="accent1">
                    <a:lumMod val="75000"/>
                  </a:schemeClr>
                </a:solidFill>
              </a:rPr>
              <a:t>Can you think of examples of social capital?</a:t>
            </a:r>
          </a:p>
        </p:txBody>
      </p:sp>
      <p:sp>
        <p:nvSpPr>
          <p:cNvPr id="11" name="TextBox 10">
            <a:extLst>
              <a:ext uri="{FF2B5EF4-FFF2-40B4-BE49-F238E27FC236}">
                <a16:creationId xmlns:a16="http://schemas.microsoft.com/office/drawing/2014/main" id="{B0098F38-EAE7-4A9C-B5F9-BAF3BAFDCAB3}"/>
              </a:ext>
            </a:extLst>
          </p:cNvPr>
          <p:cNvSpPr txBox="1"/>
          <p:nvPr/>
        </p:nvSpPr>
        <p:spPr>
          <a:xfrm>
            <a:off x="2519772" y="4628154"/>
            <a:ext cx="4104456" cy="415498"/>
          </a:xfrm>
          <a:prstGeom prst="rect">
            <a:avLst/>
          </a:prstGeom>
          <a:noFill/>
        </p:spPr>
        <p:txBody>
          <a:bodyPr wrap="square" rtlCol="0">
            <a:spAutoFit/>
          </a:bodyPr>
          <a:lstStyle/>
          <a:p>
            <a:pPr algn="ctr"/>
            <a:r>
              <a:rPr lang="en-GB" sz="2100" i="1" dirty="0">
                <a:solidFill>
                  <a:schemeClr val="accent1">
                    <a:lumMod val="75000"/>
                  </a:schemeClr>
                </a:solidFill>
              </a:rPr>
              <a:t>Share your thoughts</a:t>
            </a:r>
          </a:p>
        </p:txBody>
      </p:sp>
      <p:pic>
        <p:nvPicPr>
          <p:cNvPr id="5" name="Picture 4" descr="Icon - Discussion Point">
            <a:extLst>
              <a:ext uri="{FF2B5EF4-FFF2-40B4-BE49-F238E27FC236}">
                <a16:creationId xmlns:a16="http://schemas.microsoft.com/office/drawing/2014/main" id="{9FCC7E23-4280-5CD5-73A3-16236C3E55B2}"/>
              </a:ext>
            </a:extLst>
          </p:cNvPr>
          <p:cNvPicPr>
            <a:picLocks noChangeAspect="1"/>
          </p:cNvPicPr>
          <p:nvPr/>
        </p:nvPicPr>
        <p:blipFill>
          <a:blip r:embed="rId3"/>
          <a:stretch>
            <a:fillRect/>
          </a:stretch>
        </p:blipFill>
        <p:spPr>
          <a:xfrm>
            <a:off x="4120573" y="5043652"/>
            <a:ext cx="902854" cy="902854"/>
          </a:xfrm>
          <a:prstGeom prst="rect">
            <a:avLst/>
          </a:prstGeom>
        </p:spPr>
      </p:pic>
    </p:spTree>
    <p:extLst>
      <p:ext uri="{BB962C8B-B14F-4D97-AF65-F5344CB8AC3E}">
        <p14:creationId xmlns:p14="http://schemas.microsoft.com/office/powerpoint/2010/main" val="36912791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28897F-A456-C6E0-B7A5-8B465FF7F9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B48080-3506-DB13-2065-3A4320648DBD}"/>
              </a:ext>
            </a:extLst>
          </p:cNvPr>
          <p:cNvSpPr>
            <a:spLocks noGrp="1"/>
          </p:cNvSpPr>
          <p:nvPr>
            <p:ph type="title"/>
          </p:nvPr>
        </p:nvSpPr>
        <p:spPr>
          <a:xfrm>
            <a:off x="510955" y="326603"/>
            <a:ext cx="7886700" cy="859402"/>
          </a:xfrm>
        </p:spPr>
        <p:txBody>
          <a:bodyPr/>
          <a:lstStyle/>
          <a:p>
            <a:pPr algn="ctr"/>
            <a:r>
              <a:rPr lang="cy-GB" b="1" dirty="0"/>
              <a:t>Cyfalaf Cymdeithasol</a:t>
            </a:r>
            <a:endParaRPr lang="en-GB" b="1" dirty="0"/>
          </a:p>
        </p:txBody>
      </p:sp>
      <p:sp>
        <p:nvSpPr>
          <p:cNvPr id="3" name="Content Placeholder 2">
            <a:extLst>
              <a:ext uri="{FF2B5EF4-FFF2-40B4-BE49-F238E27FC236}">
                <a16:creationId xmlns:a16="http://schemas.microsoft.com/office/drawing/2014/main" id="{C88E4557-5726-C32D-10D5-B1247C172273}"/>
              </a:ext>
            </a:extLst>
          </p:cNvPr>
          <p:cNvSpPr>
            <a:spLocks noGrp="1"/>
          </p:cNvSpPr>
          <p:nvPr>
            <p:ph idx="1"/>
          </p:nvPr>
        </p:nvSpPr>
        <p:spPr>
          <a:xfrm>
            <a:off x="393260" y="1535014"/>
            <a:ext cx="8532948" cy="3939194"/>
          </a:xfrm>
        </p:spPr>
        <p:txBody>
          <a:bodyPr>
            <a:normAutofit lnSpcReduction="10000"/>
          </a:bodyPr>
          <a:lstStyle/>
          <a:p>
            <a:r>
              <a:rPr lang="cy-GB" noProof="0" dirty="0"/>
              <a:t>Mae perthnasoedd rhwng unigolion yn ffurfio rhwydweithiau cymdeithasol, gyda normau dwyochredd a dibynadwyedd</a:t>
            </a:r>
          </a:p>
          <a:p>
            <a:r>
              <a:rPr lang="cy-GB" noProof="0" dirty="0"/>
              <a:t>Felly, mae rhwydweithiau cymdeithasol yn cynnwys gwerth i unigolion</a:t>
            </a:r>
          </a:p>
          <a:p>
            <a:r>
              <a:rPr lang="cy-GB" noProof="0" dirty="0"/>
              <a:t>Maent yn caniatáu i gyfranogwyr weithredu gyda’i gilydd yn fwy effeithiol er mwyn cyrraedd nodau </a:t>
            </a:r>
            <a:r>
              <a:rPr lang="cy-GB" dirty="0"/>
              <a:t>ar y cyd</a:t>
            </a:r>
            <a:endParaRPr lang="cy-GB" noProof="0" dirty="0"/>
          </a:p>
          <a:p>
            <a:r>
              <a:rPr lang="cy-GB" noProof="0" dirty="0"/>
              <a:t>Gall hefyd greu cysylltiadau â rhinwedd </a:t>
            </a:r>
            <a:r>
              <a:rPr lang="cy-GB" dirty="0"/>
              <a:t>d</a:t>
            </a:r>
            <a:r>
              <a:rPr lang="cy-GB" noProof="0" dirty="0"/>
              <a:t>dinesig a chyfranogiad gwleidyddol </a:t>
            </a:r>
          </a:p>
          <a:p>
            <a:endParaRPr lang="cy-GB" noProof="0" dirty="0"/>
          </a:p>
        </p:txBody>
      </p:sp>
    </p:spTree>
    <p:extLst>
      <p:ext uri="{BB962C8B-B14F-4D97-AF65-F5344CB8AC3E}">
        <p14:creationId xmlns:p14="http://schemas.microsoft.com/office/powerpoint/2010/main" val="6096599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955" y="326603"/>
            <a:ext cx="7886700" cy="859402"/>
          </a:xfrm>
        </p:spPr>
        <p:txBody>
          <a:bodyPr/>
          <a:lstStyle/>
          <a:p>
            <a:pPr algn="ctr"/>
            <a:r>
              <a:rPr lang="en-GB" b="1" dirty="0">
                <a:solidFill>
                  <a:schemeClr val="accent1">
                    <a:lumMod val="75000"/>
                  </a:schemeClr>
                </a:solidFill>
              </a:rPr>
              <a:t>Social Capital </a:t>
            </a:r>
          </a:p>
        </p:txBody>
      </p:sp>
      <p:sp>
        <p:nvSpPr>
          <p:cNvPr id="3" name="Content Placeholder 2"/>
          <p:cNvSpPr>
            <a:spLocks noGrp="1"/>
          </p:cNvSpPr>
          <p:nvPr>
            <p:ph idx="1"/>
          </p:nvPr>
        </p:nvSpPr>
        <p:spPr>
          <a:xfrm>
            <a:off x="393260" y="1535014"/>
            <a:ext cx="8532948" cy="3394472"/>
          </a:xfrm>
        </p:spPr>
        <p:txBody>
          <a:bodyPr>
            <a:normAutofit/>
          </a:bodyPr>
          <a:lstStyle/>
          <a:p>
            <a:r>
              <a:rPr lang="en-GB" dirty="0">
                <a:solidFill>
                  <a:schemeClr val="accent1">
                    <a:lumMod val="75000"/>
                  </a:schemeClr>
                </a:solidFill>
              </a:rPr>
              <a:t>Relationships between individuals form social networks, with norms of reciprocity and trustworthiness</a:t>
            </a:r>
          </a:p>
          <a:p>
            <a:r>
              <a:rPr lang="en-GB" dirty="0">
                <a:solidFill>
                  <a:schemeClr val="accent1">
                    <a:lumMod val="75000"/>
                  </a:schemeClr>
                </a:solidFill>
              </a:rPr>
              <a:t>Therefore, social networks contain value for individuals</a:t>
            </a:r>
          </a:p>
          <a:p>
            <a:r>
              <a:rPr lang="en-GB" dirty="0">
                <a:solidFill>
                  <a:schemeClr val="accent1">
                    <a:lumMod val="75000"/>
                  </a:schemeClr>
                </a:solidFill>
              </a:rPr>
              <a:t>They allow participants to act together more effectively to reach collective goals</a:t>
            </a:r>
          </a:p>
          <a:p>
            <a:r>
              <a:rPr lang="en-GB" dirty="0">
                <a:solidFill>
                  <a:schemeClr val="accent1">
                    <a:lumMod val="75000"/>
                  </a:schemeClr>
                </a:solidFill>
              </a:rPr>
              <a:t>May also create links to civic virtue and political participation</a:t>
            </a:r>
          </a:p>
          <a:p>
            <a:endParaRPr lang="en-GB" dirty="0">
              <a:solidFill>
                <a:schemeClr val="accent1">
                  <a:lumMod val="75000"/>
                </a:schemeClr>
              </a:solidFill>
            </a:endParaRPr>
          </a:p>
        </p:txBody>
      </p:sp>
    </p:spTree>
    <p:extLst>
      <p:ext uri="{BB962C8B-B14F-4D97-AF65-F5344CB8AC3E}">
        <p14:creationId xmlns:p14="http://schemas.microsoft.com/office/powerpoint/2010/main" val="18165619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2E0A1C-5DB4-4A9F-4CE3-4BD94FB064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743319-941E-2998-D15A-DAC2E4F5920E}"/>
              </a:ext>
            </a:extLst>
          </p:cNvPr>
          <p:cNvSpPr>
            <a:spLocks noGrp="1"/>
          </p:cNvSpPr>
          <p:nvPr>
            <p:ph type="title"/>
          </p:nvPr>
        </p:nvSpPr>
        <p:spPr>
          <a:xfrm>
            <a:off x="179109" y="353945"/>
            <a:ext cx="8795209" cy="415922"/>
          </a:xfrm>
        </p:spPr>
        <p:txBody>
          <a:bodyPr>
            <a:normAutofit fontScale="90000"/>
          </a:bodyPr>
          <a:lstStyle/>
          <a:p>
            <a:pPr algn="ctr"/>
            <a:r>
              <a:rPr lang="cy-GB" b="1" noProof="0" dirty="0"/>
              <a:t>Cyfalaf Cymdeithasol: Rhwydweithiau</a:t>
            </a:r>
          </a:p>
        </p:txBody>
      </p:sp>
      <p:sp>
        <p:nvSpPr>
          <p:cNvPr id="5" name="Text Placeholder 4">
            <a:extLst>
              <a:ext uri="{FF2B5EF4-FFF2-40B4-BE49-F238E27FC236}">
                <a16:creationId xmlns:a16="http://schemas.microsoft.com/office/drawing/2014/main" id="{B74BD8FF-D508-B9A8-BFCF-F7EEA372C704}"/>
              </a:ext>
            </a:extLst>
          </p:cNvPr>
          <p:cNvSpPr>
            <a:spLocks noGrp="1"/>
          </p:cNvSpPr>
          <p:nvPr>
            <p:ph type="body" idx="1"/>
          </p:nvPr>
        </p:nvSpPr>
        <p:spPr>
          <a:xfrm>
            <a:off x="2246274" y="5129668"/>
            <a:ext cx="4603748" cy="514350"/>
          </a:xfrm>
        </p:spPr>
        <p:txBody>
          <a:bodyPr>
            <a:normAutofit/>
          </a:bodyPr>
          <a:lstStyle/>
          <a:p>
            <a:r>
              <a:rPr lang="cy-GB" noProof="0" dirty="0">
                <a:solidFill>
                  <a:schemeClr val="tx1"/>
                </a:solidFill>
              </a:rPr>
              <a:t>Mae rhwydweithiau Llorweddol a Fertigol yn bodoli ochr yn ochr â’i gilydd mewn cymdeithas. </a:t>
            </a:r>
          </a:p>
        </p:txBody>
      </p:sp>
      <p:sp>
        <p:nvSpPr>
          <p:cNvPr id="3" name="Content Placeholder 2">
            <a:extLst>
              <a:ext uri="{FF2B5EF4-FFF2-40B4-BE49-F238E27FC236}">
                <a16:creationId xmlns:a16="http://schemas.microsoft.com/office/drawing/2014/main" id="{0E6C651B-C09D-167B-0608-CAA25DC4D8B5}"/>
              </a:ext>
            </a:extLst>
          </p:cNvPr>
          <p:cNvSpPr>
            <a:spLocks noGrp="1"/>
          </p:cNvSpPr>
          <p:nvPr>
            <p:ph sz="quarter" idx="13"/>
          </p:nvPr>
        </p:nvSpPr>
        <p:spPr>
          <a:xfrm>
            <a:off x="1060038" y="2151550"/>
            <a:ext cx="3266982" cy="2235708"/>
          </a:xfrm>
        </p:spPr>
        <p:txBody>
          <a:bodyPr>
            <a:noAutofit/>
          </a:bodyPr>
          <a:lstStyle/>
          <a:p>
            <a:pPr marL="300038"/>
            <a:r>
              <a:rPr lang="cy-GB" sz="1500" noProof="0" dirty="0"/>
              <a:t>Dod â phobl o statws a grym tebyg at ei gilydd </a:t>
            </a:r>
          </a:p>
          <a:p>
            <a:pPr marL="300038"/>
            <a:r>
              <a:rPr lang="cy-GB" sz="1500" noProof="0" dirty="0"/>
              <a:t>Hwyluso cyfathrebu a gwell dosbarthu gwybodaeth am ddibynadwyedd unigolion</a:t>
            </a:r>
          </a:p>
          <a:p>
            <a:pPr marL="300038"/>
            <a:r>
              <a:rPr lang="cy-GB" sz="1500" dirty="0"/>
              <a:t>Mae g</a:t>
            </a:r>
            <a:r>
              <a:rPr lang="cy-GB" sz="1500" noProof="0" dirty="0"/>
              <a:t>wella enw da yn </a:t>
            </a:r>
            <a:r>
              <a:rPr lang="cy-GB" sz="1500" dirty="0"/>
              <a:t>uniongyrchol </a:t>
            </a:r>
            <a:r>
              <a:rPr lang="cy-GB" sz="1500" noProof="0" dirty="0"/>
              <a:t>gysylltiedig ag ymddiriedaeth</a:t>
            </a:r>
          </a:p>
        </p:txBody>
      </p:sp>
      <p:sp>
        <p:nvSpPr>
          <p:cNvPr id="4" name="Content Placeholder 3">
            <a:extLst>
              <a:ext uri="{FF2B5EF4-FFF2-40B4-BE49-F238E27FC236}">
                <a16:creationId xmlns:a16="http://schemas.microsoft.com/office/drawing/2014/main" id="{4E8B26F2-B330-1010-CE06-37BA2D68F0D1}"/>
              </a:ext>
            </a:extLst>
          </p:cNvPr>
          <p:cNvSpPr>
            <a:spLocks noGrp="1"/>
          </p:cNvSpPr>
          <p:nvPr>
            <p:ph sz="quarter" idx="14"/>
          </p:nvPr>
        </p:nvSpPr>
        <p:spPr>
          <a:xfrm>
            <a:off x="4526361" y="2084250"/>
            <a:ext cx="3371850" cy="2236042"/>
          </a:xfrm>
        </p:spPr>
        <p:txBody>
          <a:bodyPr>
            <a:noAutofit/>
          </a:bodyPr>
          <a:lstStyle/>
          <a:p>
            <a:pPr marL="300038"/>
            <a:r>
              <a:rPr lang="cy-GB" sz="1500" dirty="0"/>
              <a:t>Un</a:t>
            </a:r>
            <a:r>
              <a:rPr lang="cy-GB" sz="1500" noProof="0" dirty="0"/>
              <a:t>o unigolion sy’n wahanol ac sydd wedi’u lleoli mewn perthnasoedd anghymesur o hierarchaeth a dibyniaeth</a:t>
            </a:r>
          </a:p>
          <a:p>
            <a:pPr marL="300038"/>
            <a:r>
              <a:rPr lang="cy-GB" sz="1500" noProof="0" dirty="0"/>
              <a:t>Ni all rhwydweithiau fertigol gynnal ymddiriedaeth a chydweithrediad cymdeithasol</a:t>
            </a:r>
          </a:p>
          <a:p>
            <a:pPr marL="300038"/>
            <a:r>
              <a:rPr lang="cy-GB" sz="1500" dirty="0"/>
              <a:t>Mae llifoedd gwybodaeth yn llai dibynadwy yn gyffredinol</a:t>
            </a:r>
            <a:r>
              <a:rPr lang="cy-GB" sz="1500" noProof="0" dirty="0"/>
              <a:t> </a:t>
            </a:r>
          </a:p>
          <a:p>
            <a:pPr marL="300038"/>
            <a:r>
              <a:rPr lang="cy-GB" sz="1500" noProof="0" dirty="0"/>
              <a:t>Mae’r rhai israddol yn dal gwybodaeth yn ôl fel amddiffyniad rhag camddefnyddio</a:t>
            </a:r>
          </a:p>
        </p:txBody>
      </p:sp>
      <p:sp>
        <p:nvSpPr>
          <p:cNvPr id="7" name="TextBox 6">
            <a:extLst>
              <a:ext uri="{FF2B5EF4-FFF2-40B4-BE49-F238E27FC236}">
                <a16:creationId xmlns:a16="http://schemas.microsoft.com/office/drawing/2014/main" id="{0B171D7B-F408-A9E2-5528-2759393676CA}"/>
              </a:ext>
            </a:extLst>
          </p:cNvPr>
          <p:cNvSpPr txBox="1"/>
          <p:nvPr/>
        </p:nvSpPr>
        <p:spPr>
          <a:xfrm>
            <a:off x="854298" y="1673395"/>
            <a:ext cx="3266982" cy="415498"/>
          </a:xfrm>
          <a:prstGeom prst="rect">
            <a:avLst/>
          </a:prstGeom>
          <a:noFill/>
        </p:spPr>
        <p:txBody>
          <a:bodyPr wrap="square" rtlCol="0">
            <a:spAutoFit/>
          </a:bodyPr>
          <a:lstStyle/>
          <a:p>
            <a:pPr algn="ctr"/>
            <a:r>
              <a:rPr lang="cy-GB" sz="2100" b="1" dirty="0"/>
              <a:t>Rhwydweithiau Llorweddol</a:t>
            </a:r>
            <a:endParaRPr lang="cy-GB" sz="2100" b="1" noProof="0" dirty="0"/>
          </a:p>
        </p:txBody>
      </p:sp>
      <p:sp>
        <p:nvSpPr>
          <p:cNvPr id="8" name="TextBox 7">
            <a:extLst>
              <a:ext uri="{FF2B5EF4-FFF2-40B4-BE49-F238E27FC236}">
                <a16:creationId xmlns:a16="http://schemas.microsoft.com/office/drawing/2014/main" id="{78064D7C-1D1C-1538-BCD1-505AF02E87D4}"/>
              </a:ext>
            </a:extLst>
          </p:cNvPr>
          <p:cNvSpPr txBox="1"/>
          <p:nvPr/>
        </p:nvSpPr>
        <p:spPr>
          <a:xfrm>
            <a:off x="477313" y="898536"/>
            <a:ext cx="8402735" cy="738664"/>
          </a:xfrm>
          <a:prstGeom prst="rect">
            <a:avLst/>
          </a:prstGeom>
          <a:noFill/>
        </p:spPr>
        <p:txBody>
          <a:bodyPr wrap="square" rtlCol="0">
            <a:spAutoFit/>
          </a:bodyPr>
          <a:lstStyle/>
          <a:p>
            <a:r>
              <a:rPr lang="cy-GB" sz="2100" noProof="0" dirty="0"/>
              <a:t>O ran cyfalaf cymdeithasol, ceir dau fath o rwydwaith a gydnabyddir gan wyddonwyr cymdeithasol, sef:</a:t>
            </a:r>
          </a:p>
        </p:txBody>
      </p:sp>
      <p:sp>
        <p:nvSpPr>
          <p:cNvPr id="9" name="TextBox 8">
            <a:extLst>
              <a:ext uri="{FF2B5EF4-FFF2-40B4-BE49-F238E27FC236}">
                <a16:creationId xmlns:a16="http://schemas.microsoft.com/office/drawing/2014/main" id="{7CAB406E-AE8F-0A2F-28F6-81903DE80B0A}"/>
              </a:ext>
            </a:extLst>
          </p:cNvPr>
          <p:cNvSpPr txBox="1"/>
          <p:nvPr/>
        </p:nvSpPr>
        <p:spPr>
          <a:xfrm>
            <a:off x="4707506" y="1670513"/>
            <a:ext cx="2880360" cy="415498"/>
          </a:xfrm>
          <a:prstGeom prst="rect">
            <a:avLst/>
          </a:prstGeom>
          <a:noFill/>
        </p:spPr>
        <p:txBody>
          <a:bodyPr wrap="square" rtlCol="0">
            <a:spAutoFit/>
          </a:bodyPr>
          <a:lstStyle/>
          <a:p>
            <a:pPr algn="ctr"/>
            <a:r>
              <a:rPr lang="cy-GB" sz="2100" b="1" noProof="0" dirty="0"/>
              <a:t>Rhwydweithiau Fertigol</a:t>
            </a:r>
          </a:p>
        </p:txBody>
      </p:sp>
      <p:sp>
        <p:nvSpPr>
          <p:cNvPr id="10" name="TextBox 9">
            <a:extLst>
              <a:ext uri="{FF2B5EF4-FFF2-40B4-BE49-F238E27FC236}">
                <a16:creationId xmlns:a16="http://schemas.microsoft.com/office/drawing/2014/main" id="{B2D325E7-1D82-6681-9BAF-8359623D7FA9}"/>
              </a:ext>
            </a:extLst>
          </p:cNvPr>
          <p:cNvSpPr txBox="1"/>
          <p:nvPr/>
        </p:nvSpPr>
        <p:spPr>
          <a:xfrm>
            <a:off x="1113851" y="5644018"/>
            <a:ext cx="7118443" cy="323165"/>
          </a:xfrm>
          <a:prstGeom prst="rect">
            <a:avLst/>
          </a:prstGeom>
          <a:noFill/>
        </p:spPr>
        <p:txBody>
          <a:bodyPr wrap="square" rtlCol="0">
            <a:spAutoFit/>
          </a:bodyPr>
          <a:lstStyle/>
          <a:p>
            <a:pPr algn="ctr"/>
            <a:r>
              <a:rPr lang="cy-GB" sz="1500" b="1" i="1" dirty="0"/>
              <a:t>Pa enghreifftiau o Rwydweithiau Llorweddol a Fertigol allwch chi feddwl amdanynt</a:t>
            </a:r>
            <a:r>
              <a:rPr lang="cy-GB" sz="1500" b="1" i="1" noProof="0" dirty="0"/>
              <a:t>?</a:t>
            </a:r>
          </a:p>
        </p:txBody>
      </p:sp>
    </p:spTree>
    <p:extLst>
      <p:ext uri="{BB962C8B-B14F-4D97-AF65-F5344CB8AC3E}">
        <p14:creationId xmlns:p14="http://schemas.microsoft.com/office/powerpoint/2010/main" val="37909321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0920" y="353945"/>
            <a:ext cx="6172200" cy="415922"/>
          </a:xfrm>
        </p:spPr>
        <p:txBody>
          <a:bodyPr>
            <a:normAutofit fontScale="90000"/>
          </a:bodyPr>
          <a:lstStyle/>
          <a:p>
            <a:pPr algn="ctr"/>
            <a:r>
              <a:rPr lang="en-GB" b="1" dirty="0">
                <a:solidFill>
                  <a:schemeClr val="accent1">
                    <a:lumMod val="75000"/>
                  </a:schemeClr>
                </a:solidFill>
              </a:rPr>
              <a:t>Social Capital: Networks</a:t>
            </a:r>
          </a:p>
        </p:txBody>
      </p:sp>
      <p:sp>
        <p:nvSpPr>
          <p:cNvPr id="5" name="Text Placeholder 4"/>
          <p:cNvSpPr>
            <a:spLocks noGrp="1"/>
          </p:cNvSpPr>
          <p:nvPr>
            <p:ph type="body" idx="1"/>
          </p:nvPr>
        </p:nvSpPr>
        <p:spPr>
          <a:xfrm>
            <a:off x="2224487" y="4863728"/>
            <a:ext cx="4603748" cy="514350"/>
          </a:xfrm>
        </p:spPr>
        <p:txBody>
          <a:bodyPr>
            <a:normAutofit/>
          </a:bodyPr>
          <a:lstStyle/>
          <a:p>
            <a:r>
              <a:rPr lang="en-GB" dirty="0">
                <a:solidFill>
                  <a:schemeClr val="accent1">
                    <a:lumMod val="75000"/>
                  </a:schemeClr>
                </a:solidFill>
              </a:rPr>
              <a:t>Horizontal and Vertical networks exist alongside each other in society. </a:t>
            </a:r>
          </a:p>
        </p:txBody>
      </p:sp>
      <p:sp>
        <p:nvSpPr>
          <p:cNvPr id="3" name="Content Placeholder 2"/>
          <p:cNvSpPr>
            <a:spLocks noGrp="1"/>
          </p:cNvSpPr>
          <p:nvPr>
            <p:ph sz="quarter" idx="13"/>
          </p:nvPr>
        </p:nvSpPr>
        <p:spPr>
          <a:xfrm>
            <a:off x="1060038" y="2411835"/>
            <a:ext cx="3266982" cy="2235708"/>
          </a:xfrm>
        </p:spPr>
        <p:txBody>
          <a:bodyPr>
            <a:noAutofit/>
          </a:bodyPr>
          <a:lstStyle/>
          <a:p>
            <a:pPr marL="300038"/>
            <a:r>
              <a:rPr lang="en-GB" sz="1500" dirty="0">
                <a:solidFill>
                  <a:schemeClr val="accent1">
                    <a:lumMod val="75000"/>
                  </a:schemeClr>
                </a:solidFill>
              </a:rPr>
              <a:t>Bring together people of similar status and power</a:t>
            </a:r>
          </a:p>
          <a:p>
            <a:pPr marL="300038"/>
            <a:r>
              <a:rPr lang="en-GB" sz="1500" dirty="0">
                <a:solidFill>
                  <a:schemeClr val="accent1">
                    <a:lumMod val="75000"/>
                  </a:schemeClr>
                </a:solidFill>
              </a:rPr>
              <a:t>Facilitate communication and improved distribution of information about trustworthiness of individuals</a:t>
            </a:r>
          </a:p>
          <a:p>
            <a:pPr marL="300038"/>
            <a:r>
              <a:rPr lang="en-GB" sz="1500" dirty="0">
                <a:solidFill>
                  <a:schemeClr val="accent1">
                    <a:lumMod val="75000"/>
                  </a:schemeClr>
                </a:solidFill>
              </a:rPr>
              <a:t>Improvement of reputation is directly linked to trust</a:t>
            </a:r>
          </a:p>
        </p:txBody>
      </p:sp>
      <p:sp>
        <p:nvSpPr>
          <p:cNvPr id="4" name="Content Placeholder 3"/>
          <p:cNvSpPr>
            <a:spLocks noGrp="1"/>
          </p:cNvSpPr>
          <p:nvPr>
            <p:ph sz="quarter" idx="14"/>
          </p:nvPr>
        </p:nvSpPr>
        <p:spPr>
          <a:xfrm>
            <a:off x="4526361" y="2411501"/>
            <a:ext cx="3371850" cy="2236042"/>
          </a:xfrm>
        </p:spPr>
        <p:txBody>
          <a:bodyPr>
            <a:noAutofit/>
          </a:bodyPr>
          <a:lstStyle/>
          <a:p>
            <a:pPr marL="300038"/>
            <a:r>
              <a:rPr lang="en-GB" sz="1500" dirty="0">
                <a:solidFill>
                  <a:schemeClr val="accent1">
                    <a:lumMod val="75000"/>
                  </a:schemeClr>
                </a:solidFill>
              </a:rPr>
              <a:t>Join individuals that are different and located in asymmetric relations of hierarchy and dependency</a:t>
            </a:r>
          </a:p>
          <a:p>
            <a:pPr marL="300038"/>
            <a:r>
              <a:rPr lang="en-GB" sz="1500" dirty="0">
                <a:solidFill>
                  <a:schemeClr val="accent1">
                    <a:lumMod val="75000"/>
                  </a:schemeClr>
                </a:solidFill>
              </a:rPr>
              <a:t>Vertical networks are not able to sustain social trust and cooperation</a:t>
            </a:r>
          </a:p>
          <a:p>
            <a:pPr marL="300038"/>
            <a:r>
              <a:rPr lang="en-GB" sz="1500" dirty="0">
                <a:solidFill>
                  <a:schemeClr val="accent1">
                    <a:lumMod val="75000"/>
                  </a:schemeClr>
                </a:solidFill>
              </a:rPr>
              <a:t>Information flows are generally less reliable </a:t>
            </a:r>
          </a:p>
          <a:p>
            <a:pPr marL="300038"/>
            <a:r>
              <a:rPr lang="en-GB" sz="1500" dirty="0">
                <a:solidFill>
                  <a:schemeClr val="accent1">
                    <a:lumMod val="75000"/>
                  </a:schemeClr>
                </a:solidFill>
              </a:rPr>
              <a:t>Subordinates hold information back as protection from exploitation</a:t>
            </a:r>
          </a:p>
        </p:txBody>
      </p:sp>
      <p:sp>
        <p:nvSpPr>
          <p:cNvPr id="7" name="TextBox 6">
            <a:extLst>
              <a:ext uri="{FF2B5EF4-FFF2-40B4-BE49-F238E27FC236}">
                <a16:creationId xmlns:a16="http://schemas.microsoft.com/office/drawing/2014/main" id="{52245493-E2F6-4CE2-B41A-0688D05B1583}"/>
              </a:ext>
            </a:extLst>
          </p:cNvPr>
          <p:cNvSpPr txBox="1"/>
          <p:nvPr/>
        </p:nvSpPr>
        <p:spPr>
          <a:xfrm>
            <a:off x="1240920" y="1895011"/>
            <a:ext cx="2880360" cy="415498"/>
          </a:xfrm>
          <a:prstGeom prst="rect">
            <a:avLst/>
          </a:prstGeom>
          <a:noFill/>
        </p:spPr>
        <p:txBody>
          <a:bodyPr wrap="square" rtlCol="0">
            <a:spAutoFit/>
          </a:bodyPr>
          <a:lstStyle/>
          <a:p>
            <a:pPr algn="ctr"/>
            <a:r>
              <a:rPr lang="en-GB" sz="2100" b="1" dirty="0">
                <a:solidFill>
                  <a:schemeClr val="accent1">
                    <a:lumMod val="75000"/>
                  </a:schemeClr>
                </a:solidFill>
              </a:rPr>
              <a:t>Horizontal Networks</a:t>
            </a:r>
          </a:p>
        </p:txBody>
      </p:sp>
      <p:sp>
        <p:nvSpPr>
          <p:cNvPr id="8" name="TextBox 7">
            <a:extLst>
              <a:ext uri="{FF2B5EF4-FFF2-40B4-BE49-F238E27FC236}">
                <a16:creationId xmlns:a16="http://schemas.microsoft.com/office/drawing/2014/main" id="{BD41E50A-D672-4C66-844B-10E5BF9F4676}"/>
              </a:ext>
            </a:extLst>
          </p:cNvPr>
          <p:cNvSpPr txBox="1"/>
          <p:nvPr/>
        </p:nvSpPr>
        <p:spPr>
          <a:xfrm>
            <a:off x="464356" y="1055021"/>
            <a:ext cx="6372708" cy="738664"/>
          </a:xfrm>
          <a:prstGeom prst="rect">
            <a:avLst/>
          </a:prstGeom>
          <a:noFill/>
        </p:spPr>
        <p:txBody>
          <a:bodyPr wrap="square" rtlCol="0">
            <a:spAutoFit/>
          </a:bodyPr>
          <a:lstStyle/>
          <a:p>
            <a:r>
              <a:rPr lang="en-GB" sz="2100" dirty="0">
                <a:solidFill>
                  <a:schemeClr val="accent1">
                    <a:lumMod val="75000"/>
                  </a:schemeClr>
                </a:solidFill>
              </a:rPr>
              <a:t>In terms of social capital there are two types of network recognised by social scientists, namely;</a:t>
            </a:r>
          </a:p>
        </p:txBody>
      </p:sp>
      <p:sp>
        <p:nvSpPr>
          <p:cNvPr id="9" name="TextBox 8">
            <a:extLst>
              <a:ext uri="{FF2B5EF4-FFF2-40B4-BE49-F238E27FC236}">
                <a16:creationId xmlns:a16="http://schemas.microsoft.com/office/drawing/2014/main" id="{020AA575-4186-49A2-A8F9-29115BEE8F65}"/>
              </a:ext>
            </a:extLst>
          </p:cNvPr>
          <p:cNvSpPr txBox="1"/>
          <p:nvPr/>
        </p:nvSpPr>
        <p:spPr>
          <a:xfrm>
            <a:off x="4707506" y="1825083"/>
            <a:ext cx="2880360" cy="415498"/>
          </a:xfrm>
          <a:prstGeom prst="rect">
            <a:avLst/>
          </a:prstGeom>
          <a:noFill/>
        </p:spPr>
        <p:txBody>
          <a:bodyPr wrap="square" rtlCol="0">
            <a:spAutoFit/>
          </a:bodyPr>
          <a:lstStyle/>
          <a:p>
            <a:pPr algn="ctr"/>
            <a:r>
              <a:rPr lang="en-GB" sz="2100" b="1" dirty="0">
                <a:solidFill>
                  <a:schemeClr val="accent1">
                    <a:lumMod val="75000"/>
                  </a:schemeClr>
                </a:solidFill>
              </a:rPr>
              <a:t>Vertical Networks</a:t>
            </a:r>
          </a:p>
        </p:txBody>
      </p:sp>
      <p:sp>
        <p:nvSpPr>
          <p:cNvPr id="10" name="TextBox 9">
            <a:extLst>
              <a:ext uri="{FF2B5EF4-FFF2-40B4-BE49-F238E27FC236}">
                <a16:creationId xmlns:a16="http://schemas.microsoft.com/office/drawing/2014/main" id="{DC0E2786-28E6-4E74-8C2C-77E8DEE31E63}"/>
              </a:ext>
            </a:extLst>
          </p:cNvPr>
          <p:cNvSpPr txBox="1"/>
          <p:nvPr/>
        </p:nvSpPr>
        <p:spPr>
          <a:xfrm>
            <a:off x="1177145" y="5482436"/>
            <a:ext cx="6521692" cy="323165"/>
          </a:xfrm>
          <a:prstGeom prst="rect">
            <a:avLst/>
          </a:prstGeom>
          <a:noFill/>
        </p:spPr>
        <p:txBody>
          <a:bodyPr wrap="square" rtlCol="0">
            <a:spAutoFit/>
          </a:bodyPr>
          <a:lstStyle/>
          <a:p>
            <a:pPr algn="ctr"/>
            <a:r>
              <a:rPr lang="en-GB" sz="1500" b="1" i="1" dirty="0">
                <a:solidFill>
                  <a:schemeClr val="accent1">
                    <a:lumMod val="75000"/>
                  </a:schemeClr>
                </a:solidFill>
              </a:rPr>
              <a:t>What examples of Horizontal and Vertical Networks can you think of?</a:t>
            </a:r>
          </a:p>
        </p:txBody>
      </p:sp>
    </p:spTree>
    <p:extLst>
      <p:ext uri="{BB962C8B-B14F-4D97-AF65-F5344CB8AC3E}">
        <p14:creationId xmlns:p14="http://schemas.microsoft.com/office/powerpoint/2010/main" val="29761115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DA4618-C112-7C06-470D-AE603300DF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4CABDD-7732-A536-B5F4-4BE2E609C726}"/>
              </a:ext>
            </a:extLst>
          </p:cNvPr>
          <p:cNvSpPr>
            <a:spLocks noGrp="1"/>
          </p:cNvSpPr>
          <p:nvPr>
            <p:ph type="title"/>
          </p:nvPr>
        </p:nvSpPr>
        <p:spPr>
          <a:xfrm>
            <a:off x="465688" y="356074"/>
            <a:ext cx="7886700" cy="775612"/>
          </a:xfrm>
        </p:spPr>
        <p:txBody>
          <a:bodyPr>
            <a:normAutofit fontScale="90000"/>
          </a:bodyPr>
          <a:lstStyle/>
          <a:p>
            <a:pPr algn="ctr"/>
            <a:r>
              <a:rPr lang="cy-GB" b="1" noProof="0" dirty="0"/>
              <a:t>Ffurfio Rhwydweithiau Cymdeithasol</a:t>
            </a:r>
          </a:p>
        </p:txBody>
      </p:sp>
      <p:sp>
        <p:nvSpPr>
          <p:cNvPr id="3" name="TextBox 2">
            <a:extLst>
              <a:ext uri="{FF2B5EF4-FFF2-40B4-BE49-F238E27FC236}">
                <a16:creationId xmlns:a16="http://schemas.microsoft.com/office/drawing/2014/main" id="{BBE0C15B-EFAE-1711-5395-A38929D13B07}"/>
              </a:ext>
            </a:extLst>
          </p:cNvPr>
          <p:cNvSpPr txBox="1"/>
          <p:nvPr/>
        </p:nvSpPr>
        <p:spPr>
          <a:xfrm>
            <a:off x="465688" y="1638674"/>
            <a:ext cx="8135104" cy="34163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cy-GB" sz="2800" dirty="0"/>
              <a:t>Mae cymdeithasegwyr wedi nodi tri math o rwydwaith cymdeithasol</a:t>
            </a:r>
            <a:endParaRPr lang="cy-GB" sz="2800" noProof="0" dirty="0"/>
          </a:p>
          <a:p>
            <a:pPr marL="457200" indent="-457200">
              <a:spcBef>
                <a:spcPts val="600"/>
              </a:spcBef>
              <a:spcAft>
                <a:spcPts val="600"/>
              </a:spcAft>
              <a:buFont typeface="Arial" panose="020B0604020202020204" pitchFamily="34" charset="0"/>
              <a:buChar char="•"/>
            </a:pPr>
            <a:r>
              <a:rPr lang="cy-GB" sz="2800" noProof="0" dirty="0"/>
              <a:t>Mae’r rhain yn seiliedig ar natur y perthnasoedd o fewn y grŵp a chryfder y cysylltiadau rhwng aelodau’r grŵp </a:t>
            </a:r>
          </a:p>
          <a:p>
            <a:pPr marL="457200" indent="-457200">
              <a:spcBef>
                <a:spcPts val="600"/>
              </a:spcBef>
              <a:spcAft>
                <a:spcPts val="600"/>
              </a:spcAft>
              <a:buFont typeface="Arial" panose="020B0604020202020204" pitchFamily="34" charset="0"/>
              <a:buChar char="•"/>
            </a:pPr>
            <a:r>
              <a:rPr lang="cy-GB" sz="2800" noProof="0" dirty="0"/>
              <a:t>Diffinnir y tri math o rwydwaith hefyd yn ôl natur y cyfalaf cymdeithasol dan sylw yn y grŵp </a:t>
            </a:r>
          </a:p>
        </p:txBody>
      </p:sp>
    </p:spTree>
    <p:extLst>
      <p:ext uri="{BB962C8B-B14F-4D97-AF65-F5344CB8AC3E}">
        <p14:creationId xmlns:p14="http://schemas.microsoft.com/office/powerpoint/2010/main" val="18023015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913BE-3B42-A049-1469-2E2A31157B37}"/>
              </a:ext>
            </a:extLst>
          </p:cNvPr>
          <p:cNvSpPr>
            <a:spLocks noGrp="1"/>
          </p:cNvSpPr>
          <p:nvPr>
            <p:ph type="title"/>
          </p:nvPr>
        </p:nvSpPr>
        <p:spPr>
          <a:xfrm>
            <a:off x="465688" y="356074"/>
            <a:ext cx="7886700" cy="775612"/>
          </a:xfrm>
        </p:spPr>
        <p:txBody>
          <a:bodyPr/>
          <a:lstStyle/>
          <a:p>
            <a:pPr algn="ctr"/>
            <a:r>
              <a:rPr lang="en-GB" b="1" dirty="0">
                <a:solidFill>
                  <a:schemeClr val="accent1">
                    <a:lumMod val="75000"/>
                  </a:schemeClr>
                </a:solidFill>
              </a:rPr>
              <a:t>The Formation of Social Networks</a:t>
            </a:r>
          </a:p>
        </p:txBody>
      </p:sp>
      <p:sp>
        <p:nvSpPr>
          <p:cNvPr id="3" name="TextBox 2">
            <a:extLst>
              <a:ext uri="{FF2B5EF4-FFF2-40B4-BE49-F238E27FC236}">
                <a16:creationId xmlns:a16="http://schemas.microsoft.com/office/drawing/2014/main" id="{EF7FEB61-1466-3D83-D71E-AF61E860F0F7}"/>
              </a:ext>
            </a:extLst>
          </p:cNvPr>
          <p:cNvSpPr txBox="1"/>
          <p:nvPr/>
        </p:nvSpPr>
        <p:spPr>
          <a:xfrm>
            <a:off x="465688" y="1638674"/>
            <a:ext cx="8135104" cy="34163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solidFill>
                  <a:schemeClr val="accent1">
                    <a:lumMod val="75000"/>
                  </a:schemeClr>
                </a:solidFill>
              </a:rPr>
              <a:t>Sociologists have identified three types of social networks</a:t>
            </a:r>
          </a:p>
          <a:p>
            <a:pPr marL="457200" indent="-457200">
              <a:spcBef>
                <a:spcPts val="600"/>
              </a:spcBef>
              <a:spcAft>
                <a:spcPts val="600"/>
              </a:spcAft>
              <a:buFont typeface="Arial" panose="020B0604020202020204" pitchFamily="34" charset="0"/>
              <a:buChar char="•"/>
            </a:pPr>
            <a:r>
              <a:rPr lang="en-GB" sz="2800" dirty="0">
                <a:solidFill>
                  <a:schemeClr val="accent1">
                    <a:lumMod val="75000"/>
                  </a:schemeClr>
                </a:solidFill>
              </a:rPr>
              <a:t>These are based on the nature of the relationships within the group and the strength of the links between members of the group</a:t>
            </a:r>
          </a:p>
          <a:p>
            <a:pPr marL="457200" indent="-457200">
              <a:spcBef>
                <a:spcPts val="600"/>
              </a:spcBef>
              <a:spcAft>
                <a:spcPts val="600"/>
              </a:spcAft>
              <a:buFont typeface="Arial" panose="020B0604020202020204" pitchFamily="34" charset="0"/>
              <a:buChar char="•"/>
            </a:pPr>
            <a:r>
              <a:rPr lang="en-GB" sz="2800" dirty="0">
                <a:solidFill>
                  <a:schemeClr val="accent1">
                    <a:lumMod val="75000"/>
                  </a:schemeClr>
                </a:solidFill>
              </a:rPr>
              <a:t>The three types of network are also defined by the nature of the social capital involved in the group</a:t>
            </a:r>
          </a:p>
        </p:txBody>
      </p:sp>
    </p:spTree>
    <p:extLst>
      <p:ext uri="{BB962C8B-B14F-4D97-AF65-F5344CB8AC3E}">
        <p14:creationId xmlns:p14="http://schemas.microsoft.com/office/powerpoint/2010/main" val="33321372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4EFA04-439C-5159-D9A4-E135AF12B05B}"/>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1C2C4553-C687-0892-8D56-33F2C04F573A}"/>
              </a:ext>
            </a:extLst>
          </p:cNvPr>
          <p:cNvSpPr>
            <a:spLocks noGrp="1"/>
          </p:cNvSpPr>
          <p:nvPr>
            <p:ph type="title"/>
          </p:nvPr>
        </p:nvSpPr>
        <p:spPr>
          <a:xfrm>
            <a:off x="1512452" y="222145"/>
            <a:ext cx="6534267" cy="529568"/>
          </a:xfrm>
        </p:spPr>
        <p:txBody>
          <a:bodyPr>
            <a:normAutofit fontScale="90000"/>
          </a:bodyPr>
          <a:lstStyle/>
          <a:p>
            <a:pPr algn="ctr"/>
            <a:r>
              <a:rPr lang="cy-GB" b="1" noProof="0" dirty="0"/>
              <a:t>Cyfalaf Cymdeithasol Cwlwm</a:t>
            </a:r>
          </a:p>
        </p:txBody>
      </p:sp>
      <p:sp>
        <p:nvSpPr>
          <p:cNvPr id="8" name="Content Placeholder 7">
            <a:extLst>
              <a:ext uri="{FF2B5EF4-FFF2-40B4-BE49-F238E27FC236}">
                <a16:creationId xmlns:a16="http://schemas.microsoft.com/office/drawing/2014/main" id="{C2631B8B-F111-F619-37DA-E7DDA2801A7B}"/>
              </a:ext>
            </a:extLst>
          </p:cNvPr>
          <p:cNvSpPr>
            <a:spLocks noGrp="1"/>
          </p:cNvSpPr>
          <p:nvPr>
            <p:ph idx="1"/>
          </p:nvPr>
        </p:nvSpPr>
        <p:spPr>
          <a:xfrm>
            <a:off x="233518" y="1026222"/>
            <a:ext cx="8801628" cy="1030217"/>
          </a:xfrm>
        </p:spPr>
        <p:txBody>
          <a:bodyPr>
            <a:noAutofit/>
          </a:bodyPr>
          <a:lstStyle/>
          <a:p>
            <a:r>
              <a:rPr lang="cy-GB" sz="2200" b="1" noProof="0" dirty="0"/>
              <a:t> </a:t>
            </a:r>
            <a:r>
              <a:rPr lang="cy-GB" sz="2200" noProof="0" dirty="0"/>
              <a:t>Gellir ystyried </a:t>
            </a:r>
            <a:r>
              <a:rPr lang="cy-GB" sz="2200" b="1" dirty="0"/>
              <a:t>Cyfalaf Cymdeithasol Cwlwm</a:t>
            </a:r>
            <a:r>
              <a:rPr lang="cy-GB" sz="2200" b="1" noProof="0" dirty="0"/>
              <a:t> </a:t>
            </a:r>
            <a:r>
              <a:rPr lang="cy-GB" sz="2200" dirty="0"/>
              <a:t>fel y berthynas a brofir ymhlith aelodau’r teulu</a:t>
            </a:r>
            <a:r>
              <a:rPr lang="cy-GB" sz="2200" noProof="0" dirty="0"/>
              <a:t>, ffrindiau agos, a chymdogion </a:t>
            </a:r>
          </a:p>
          <a:p>
            <a:pPr marL="0" indent="0" algn="r">
              <a:buNone/>
            </a:pPr>
            <a:r>
              <a:rPr lang="cy-GB" sz="2200" noProof="0" dirty="0"/>
              <a:t>(</a:t>
            </a:r>
            <a:r>
              <a:rPr lang="cy-GB" sz="2200" noProof="0" dirty="0" err="1"/>
              <a:t>Woolcock</a:t>
            </a:r>
            <a:r>
              <a:rPr lang="cy-GB" sz="2200" noProof="0" dirty="0"/>
              <a:t>, 2001)</a:t>
            </a:r>
          </a:p>
          <a:p>
            <a:pPr marL="257175" indent="-257175"/>
            <a:r>
              <a:rPr lang="cy-GB" sz="2200" noProof="0" dirty="0"/>
              <a:t>Mae’r rhwydweithiau hyn yn aml yn llai amrywiol ac nid ydynt mor agored i safbwyntiau “pobl eraill” y tu allan i’r rhwydwaith </a:t>
            </a:r>
            <a:r>
              <a:rPr lang="cy-GB" sz="2200" dirty="0"/>
              <a:t>yn aml </a:t>
            </a:r>
            <a:r>
              <a:rPr lang="cy-GB" sz="2200" noProof="0" dirty="0"/>
              <a:t> </a:t>
            </a:r>
          </a:p>
          <a:p>
            <a:pPr marL="0" indent="0" algn="r">
              <a:buNone/>
            </a:pPr>
            <a:r>
              <a:rPr lang="cy-GB" sz="2200" noProof="0" dirty="0"/>
              <a:t>(</a:t>
            </a:r>
            <a:r>
              <a:rPr lang="cy-GB" sz="2200" noProof="0" dirty="0" err="1"/>
              <a:t>Dale</a:t>
            </a:r>
            <a:r>
              <a:rPr lang="cy-GB" sz="2200" noProof="0" dirty="0"/>
              <a:t> &amp; </a:t>
            </a:r>
            <a:r>
              <a:rPr lang="cy-GB" sz="2200" noProof="0" dirty="0" err="1"/>
              <a:t>Sparkes</a:t>
            </a:r>
            <a:r>
              <a:rPr lang="cy-GB" sz="2200" noProof="0" dirty="0"/>
              <a:t>, 2010).</a:t>
            </a:r>
          </a:p>
          <a:p>
            <a:pPr marL="0" indent="0">
              <a:buNone/>
            </a:pPr>
            <a:r>
              <a:rPr lang="cy-GB" sz="2200" noProof="0" dirty="0"/>
              <a:t>Nodweddion:</a:t>
            </a:r>
          </a:p>
          <a:p>
            <a:r>
              <a:rPr lang="cy-GB" sz="2200" dirty="0"/>
              <a:t>Lefelau uchel o ymddiriedaeth a chefnogaeth emosiynol</a:t>
            </a:r>
            <a:r>
              <a:rPr lang="cy-GB" sz="2200" noProof="0" dirty="0"/>
              <a:t>.</a:t>
            </a:r>
          </a:p>
          <a:p>
            <a:r>
              <a:rPr lang="cy-GB" sz="2200" noProof="0" dirty="0"/>
              <a:t>Yn aml yn homogenaidd o ran cefndir neu hunaniaeth.</a:t>
            </a:r>
          </a:p>
          <a:p>
            <a:r>
              <a:rPr lang="cy-GB" sz="2200" noProof="0" dirty="0"/>
              <a:t>Yn atgyfnerthu hunaniaethau anghynhwysol a theyrngarwch cryf o fewn y grŵp.</a:t>
            </a:r>
          </a:p>
          <a:p>
            <a:r>
              <a:rPr lang="cy-GB" sz="2200" noProof="0" dirty="0"/>
              <a:t>Enghraifft: Cymuned </a:t>
            </a:r>
            <a:r>
              <a:rPr lang="cy-GB" sz="2200" noProof="0" dirty="0" err="1"/>
              <a:t>glós</a:t>
            </a:r>
            <a:r>
              <a:rPr lang="cy-GB" sz="2200" noProof="0" dirty="0"/>
              <a:t> o fewnfudwyr yn cefnogi ei gilydd mewn gwlad newydd.</a:t>
            </a:r>
          </a:p>
        </p:txBody>
      </p:sp>
    </p:spTree>
    <p:extLst>
      <p:ext uri="{BB962C8B-B14F-4D97-AF65-F5344CB8AC3E}">
        <p14:creationId xmlns:p14="http://schemas.microsoft.com/office/powerpoint/2010/main" val="19370094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512453" y="222145"/>
            <a:ext cx="6172200" cy="529568"/>
          </a:xfrm>
        </p:spPr>
        <p:txBody>
          <a:bodyPr>
            <a:normAutofit fontScale="90000"/>
          </a:bodyPr>
          <a:lstStyle/>
          <a:p>
            <a:pPr algn="ctr"/>
            <a:r>
              <a:rPr lang="en-GB" b="1" dirty="0">
                <a:solidFill>
                  <a:schemeClr val="accent1">
                    <a:lumMod val="75000"/>
                  </a:schemeClr>
                </a:solidFill>
              </a:rPr>
              <a:t>Bonded Social Capital</a:t>
            </a:r>
          </a:p>
        </p:txBody>
      </p:sp>
      <p:sp>
        <p:nvSpPr>
          <p:cNvPr id="8" name="Content Placeholder 7"/>
          <p:cNvSpPr>
            <a:spLocks noGrp="1"/>
          </p:cNvSpPr>
          <p:nvPr>
            <p:ph idx="1"/>
          </p:nvPr>
        </p:nvSpPr>
        <p:spPr>
          <a:xfrm>
            <a:off x="233518" y="1026222"/>
            <a:ext cx="8801628" cy="1030217"/>
          </a:xfrm>
        </p:spPr>
        <p:txBody>
          <a:bodyPr>
            <a:noAutofit/>
          </a:bodyPr>
          <a:lstStyle/>
          <a:p>
            <a:r>
              <a:rPr lang="en-GB" sz="2200" b="1" dirty="0">
                <a:solidFill>
                  <a:schemeClr val="accent1">
                    <a:lumMod val="75000"/>
                  </a:schemeClr>
                </a:solidFill>
              </a:rPr>
              <a:t> Bonded Social capital </a:t>
            </a:r>
            <a:r>
              <a:rPr lang="en-GB" sz="2200" dirty="0">
                <a:solidFill>
                  <a:schemeClr val="accent1">
                    <a:lumMod val="75000"/>
                  </a:schemeClr>
                </a:solidFill>
              </a:rPr>
              <a:t>can be seen as the relationship experienced among family members, close friends, and neighbours </a:t>
            </a:r>
          </a:p>
          <a:p>
            <a:pPr marL="0" indent="0" algn="r">
              <a:buNone/>
            </a:pPr>
            <a:r>
              <a:rPr lang="en-GB" sz="2200" dirty="0">
                <a:solidFill>
                  <a:schemeClr val="accent1">
                    <a:lumMod val="75000"/>
                  </a:schemeClr>
                </a:solidFill>
              </a:rPr>
              <a:t>(Woolcock, 2001)</a:t>
            </a:r>
          </a:p>
          <a:p>
            <a:pPr marL="257175" indent="-257175"/>
            <a:r>
              <a:rPr lang="en-GB" sz="2200" dirty="0">
                <a:solidFill>
                  <a:schemeClr val="accent1">
                    <a:lumMod val="75000"/>
                  </a:schemeClr>
                </a:solidFill>
              </a:rPr>
              <a:t>These networks are often less diverse and often not as open to the views of “others” outside of the network </a:t>
            </a:r>
          </a:p>
          <a:p>
            <a:pPr marL="0" indent="0" algn="r">
              <a:buNone/>
            </a:pPr>
            <a:r>
              <a:rPr lang="en-GB" sz="2200" dirty="0">
                <a:solidFill>
                  <a:schemeClr val="accent1">
                    <a:lumMod val="75000"/>
                  </a:schemeClr>
                </a:solidFill>
              </a:rPr>
              <a:t>(Dale &amp; Sparkes, 2010).</a:t>
            </a:r>
          </a:p>
          <a:p>
            <a:pPr marL="0" indent="0">
              <a:buNone/>
            </a:pPr>
            <a:r>
              <a:rPr lang="en-GB" sz="2200" dirty="0">
                <a:solidFill>
                  <a:schemeClr val="accent1">
                    <a:lumMod val="75000"/>
                  </a:schemeClr>
                </a:solidFill>
              </a:rPr>
              <a:t>Characteristics:</a:t>
            </a:r>
          </a:p>
          <a:p>
            <a:r>
              <a:rPr lang="en-GB" sz="2200" dirty="0">
                <a:solidFill>
                  <a:schemeClr val="accent1">
                    <a:lumMod val="75000"/>
                  </a:schemeClr>
                </a:solidFill>
              </a:rPr>
              <a:t>High levels of trust and emotional support.</a:t>
            </a:r>
          </a:p>
          <a:p>
            <a:r>
              <a:rPr lang="en-GB" sz="2200" dirty="0">
                <a:solidFill>
                  <a:schemeClr val="accent1">
                    <a:lumMod val="75000"/>
                  </a:schemeClr>
                </a:solidFill>
              </a:rPr>
              <a:t>Often homogeneous in terms of background or identity.</a:t>
            </a:r>
          </a:p>
          <a:p>
            <a:r>
              <a:rPr lang="en-GB" sz="2200" dirty="0">
                <a:solidFill>
                  <a:schemeClr val="accent1">
                    <a:lumMod val="75000"/>
                  </a:schemeClr>
                </a:solidFill>
              </a:rPr>
              <a:t>Reinforces exclusive identities and strong in-group loyalty.</a:t>
            </a:r>
          </a:p>
          <a:p>
            <a:r>
              <a:rPr lang="en-GB" sz="2200" dirty="0">
                <a:solidFill>
                  <a:schemeClr val="accent1">
                    <a:lumMod val="75000"/>
                  </a:schemeClr>
                </a:solidFill>
              </a:rPr>
              <a:t>Example: A tight-knit immigrant community supporting each other in a new country.</a:t>
            </a:r>
          </a:p>
        </p:txBody>
      </p:sp>
    </p:spTree>
    <p:extLst>
      <p:ext uri="{BB962C8B-B14F-4D97-AF65-F5344CB8AC3E}">
        <p14:creationId xmlns:p14="http://schemas.microsoft.com/office/powerpoint/2010/main" val="33945799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21EE57-53D3-99C0-AAB5-76205957699B}"/>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4BB84A39-F305-036E-08E0-7B81B3AAC872}"/>
              </a:ext>
            </a:extLst>
          </p:cNvPr>
          <p:cNvSpPr>
            <a:spLocks noGrp="1"/>
          </p:cNvSpPr>
          <p:nvPr>
            <p:ph idx="1"/>
          </p:nvPr>
        </p:nvSpPr>
        <p:spPr>
          <a:xfrm>
            <a:off x="231648" y="1191094"/>
            <a:ext cx="8802624" cy="3154007"/>
          </a:xfrm>
        </p:spPr>
        <p:txBody>
          <a:bodyPr>
            <a:noAutofit/>
          </a:bodyPr>
          <a:lstStyle/>
          <a:p>
            <a:r>
              <a:rPr lang="cy-GB" sz="2400" dirty="0"/>
              <a:t>Y</a:t>
            </a:r>
            <a:r>
              <a:rPr lang="cy-GB" sz="2400" noProof="0" dirty="0"/>
              <a:t> ‘glud’ yn y rhwydweithiau hyn yw ymdeimlad o ymddiriedaeth ddofn a ddelir ymhlith aelodau’r grŵp. </a:t>
            </a:r>
          </a:p>
          <a:p>
            <a:r>
              <a:rPr lang="cy-GB" sz="2400" noProof="0" dirty="0"/>
              <a:t>Mae’r ymddiriedaeth hon yn aml yn bersonol iawn ac felly ceir posibilrwydd o wrthdaro pan fydd naill ai ymddiriedaeth neu werthoedd neu ‘normau’ cyffredin yn torri i lawr. </a:t>
            </a:r>
          </a:p>
          <a:p>
            <a:r>
              <a:rPr lang="cy-GB" sz="2400" noProof="0" dirty="0"/>
              <a:t>Fodd bynnag, os meithrinir ymddiriedaeth rhwng unigolion dros amser, mae’n bosibl cymryd rhan mewn c</a:t>
            </a:r>
            <a:r>
              <a:rPr lang="cy-GB" sz="2400" dirty="0" err="1"/>
              <a:t>yfnewidiadau</a:t>
            </a:r>
            <a:r>
              <a:rPr lang="cy-GB" sz="2400" dirty="0"/>
              <a:t> llai personol yn seiliedig ar ‘ddwyochredd’</a:t>
            </a:r>
            <a:r>
              <a:rPr lang="cy-GB" sz="2400" noProof="0" dirty="0"/>
              <a:t> (cyfnewid manteision a breintiau rhwng y ddwy ochr – OED).</a:t>
            </a:r>
          </a:p>
          <a:p>
            <a:r>
              <a:rPr lang="cy-GB" sz="2400" noProof="0" dirty="0"/>
              <a:t>Mae’r dwyochredd hwn yn creu rhwymedigaethau cymdeithasol rhwng unigolion a rhwydweithiau </a:t>
            </a:r>
          </a:p>
          <a:p>
            <a:pPr marL="0" indent="0" algn="r">
              <a:buNone/>
            </a:pPr>
            <a:r>
              <a:rPr lang="cy-GB" sz="2400" noProof="0" dirty="0"/>
              <a:t>(</a:t>
            </a:r>
            <a:r>
              <a:rPr lang="cy-GB" sz="2400" noProof="0" dirty="0" err="1"/>
              <a:t>Dale</a:t>
            </a:r>
            <a:r>
              <a:rPr lang="cy-GB" sz="2400" noProof="0" dirty="0"/>
              <a:t> &amp; </a:t>
            </a:r>
            <a:r>
              <a:rPr lang="cy-GB" sz="2400" noProof="0" dirty="0" err="1"/>
              <a:t>Sparkes</a:t>
            </a:r>
            <a:r>
              <a:rPr lang="cy-GB" sz="2400" noProof="0" dirty="0"/>
              <a:t>, 2010). </a:t>
            </a:r>
          </a:p>
        </p:txBody>
      </p:sp>
      <p:sp>
        <p:nvSpPr>
          <p:cNvPr id="4" name="Title 6">
            <a:extLst>
              <a:ext uri="{FF2B5EF4-FFF2-40B4-BE49-F238E27FC236}">
                <a16:creationId xmlns:a16="http://schemas.microsoft.com/office/drawing/2014/main" id="{76D0F8DA-EC8D-8CEC-AC91-4E3434447242}"/>
              </a:ext>
            </a:extLst>
          </p:cNvPr>
          <p:cNvSpPr>
            <a:spLocks noGrp="1"/>
          </p:cNvSpPr>
          <p:nvPr>
            <p:ph type="title"/>
          </p:nvPr>
        </p:nvSpPr>
        <p:spPr>
          <a:xfrm>
            <a:off x="1036320" y="222145"/>
            <a:ext cx="7254239" cy="529568"/>
          </a:xfrm>
        </p:spPr>
        <p:txBody>
          <a:bodyPr>
            <a:normAutofit fontScale="90000"/>
          </a:bodyPr>
          <a:lstStyle/>
          <a:p>
            <a:pPr algn="ctr"/>
            <a:r>
              <a:rPr lang="cy-GB" b="1" dirty="0"/>
              <a:t>Cyfalaf Cymdeithasol Cwlwm</a:t>
            </a:r>
            <a:endParaRPr lang="en-GB" b="1" dirty="0"/>
          </a:p>
        </p:txBody>
      </p:sp>
    </p:spTree>
    <p:extLst>
      <p:ext uri="{BB962C8B-B14F-4D97-AF65-F5344CB8AC3E}">
        <p14:creationId xmlns:p14="http://schemas.microsoft.com/office/powerpoint/2010/main" val="35339207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251520" y="1191094"/>
            <a:ext cx="8640960" cy="3154007"/>
          </a:xfrm>
        </p:spPr>
        <p:txBody>
          <a:bodyPr>
            <a:noAutofit/>
          </a:bodyPr>
          <a:lstStyle/>
          <a:p>
            <a:r>
              <a:rPr lang="en-GB" sz="2400" dirty="0">
                <a:solidFill>
                  <a:schemeClr val="accent1">
                    <a:lumMod val="75000"/>
                  </a:schemeClr>
                </a:solidFill>
              </a:rPr>
              <a:t>The ‘glue’ within these networks is a sense of deep trust held among the members of the group. </a:t>
            </a:r>
          </a:p>
          <a:p>
            <a:r>
              <a:rPr lang="en-GB" sz="2400" dirty="0">
                <a:solidFill>
                  <a:schemeClr val="accent1">
                    <a:lumMod val="75000"/>
                  </a:schemeClr>
                </a:solidFill>
              </a:rPr>
              <a:t>This trust is often highly personalized and therefore there is a possibility of conflict when either trust or commonly held values or ‘norms’ break down. </a:t>
            </a:r>
          </a:p>
          <a:p>
            <a:r>
              <a:rPr lang="en-GB" sz="2400" dirty="0">
                <a:solidFill>
                  <a:schemeClr val="accent1">
                    <a:lumMod val="75000"/>
                  </a:schemeClr>
                </a:solidFill>
              </a:rPr>
              <a:t>However, if trust is built between individuals over time, it is possible to engage in less personal exchanges based on ‘reciprocity’ (a mutual exchange of advantages and privileges – OED).</a:t>
            </a:r>
          </a:p>
          <a:p>
            <a:r>
              <a:rPr lang="en-GB" sz="2400" dirty="0">
                <a:solidFill>
                  <a:schemeClr val="accent1">
                    <a:lumMod val="75000"/>
                  </a:schemeClr>
                </a:solidFill>
              </a:rPr>
              <a:t> This reciprocity creates social obligations between individuals and networks </a:t>
            </a:r>
          </a:p>
          <a:p>
            <a:pPr marL="0" indent="0" algn="r">
              <a:buNone/>
            </a:pPr>
            <a:r>
              <a:rPr lang="en-GB" sz="2400" dirty="0">
                <a:solidFill>
                  <a:schemeClr val="accent1">
                    <a:lumMod val="75000"/>
                  </a:schemeClr>
                </a:solidFill>
              </a:rPr>
              <a:t>(Dale &amp; Sparkes, 2010). </a:t>
            </a:r>
          </a:p>
        </p:txBody>
      </p:sp>
      <p:sp>
        <p:nvSpPr>
          <p:cNvPr id="4" name="Title 6">
            <a:extLst>
              <a:ext uri="{FF2B5EF4-FFF2-40B4-BE49-F238E27FC236}">
                <a16:creationId xmlns:a16="http://schemas.microsoft.com/office/drawing/2014/main" id="{A08D6369-2FA4-6397-013F-A55F387B73FD}"/>
              </a:ext>
            </a:extLst>
          </p:cNvPr>
          <p:cNvSpPr>
            <a:spLocks noGrp="1"/>
          </p:cNvSpPr>
          <p:nvPr>
            <p:ph type="title"/>
          </p:nvPr>
        </p:nvSpPr>
        <p:spPr>
          <a:xfrm>
            <a:off x="1512453" y="222145"/>
            <a:ext cx="6172200" cy="529568"/>
          </a:xfrm>
        </p:spPr>
        <p:txBody>
          <a:bodyPr>
            <a:normAutofit fontScale="90000"/>
          </a:bodyPr>
          <a:lstStyle/>
          <a:p>
            <a:pPr algn="ctr"/>
            <a:r>
              <a:rPr lang="en-GB" b="1" dirty="0">
                <a:solidFill>
                  <a:schemeClr val="accent1">
                    <a:lumMod val="75000"/>
                  </a:schemeClr>
                </a:solidFill>
              </a:rPr>
              <a:t>Bonded Social Capital</a:t>
            </a:r>
          </a:p>
        </p:txBody>
      </p:sp>
    </p:spTree>
    <p:extLst>
      <p:ext uri="{BB962C8B-B14F-4D97-AF65-F5344CB8AC3E}">
        <p14:creationId xmlns:p14="http://schemas.microsoft.com/office/powerpoint/2010/main" val="402518061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C52B01-352C-895A-931B-F8B77E187DF2}"/>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D16FB583-2C24-C96F-77A4-C267641E6975}"/>
              </a:ext>
            </a:extLst>
          </p:cNvPr>
          <p:cNvSpPr>
            <a:spLocks noGrp="1"/>
          </p:cNvSpPr>
          <p:nvPr>
            <p:ph type="title"/>
          </p:nvPr>
        </p:nvSpPr>
        <p:spPr>
          <a:xfrm>
            <a:off x="1439652" y="385778"/>
            <a:ext cx="6172200" cy="475562"/>
          </a:xfrm>
        </p:spPr>
        <p:txBody>
          <a:bodyPr>
            <a:normAutofit fontScale="90000"/>
          </a:bodyPr>
          <a:lstStyle/>
          <a:p>
            <a:pPr algn="ctr"/>
            <a:r>
              <a:rPr lang="cy-GB" b="1" noProof="0" dirty="0"/>
              <a:t>Cyfalaf Cymdeithasol Pont</a:t>
            </a:r>
          </a:p>
        </p:txBody>
      </p:sp>
      <p:sp>
        <p:nvSpPr>
          <p:cNvPr id="8" name="Content Placeholder 7">
            <a:extLst>
              <a:ext uri="{FF2B5EF4-FFF2-40B4-BE49-F238E27FC236}">
                <a16:creationId xmlns:a16="http://schemas.microsoft.com/office/drawing/2014/main" id="{9472E932-7159-425D-39D2-8AF85F05F954}"/>
              </a:ext>
            </a:extLst>
          </p:cNvPr>
          <p:cNvSpPr>
            <a:spLocks noGrp="1"/>
          </p:cNvSpPr>
          <p:nvPr>
            <p:ph idx="1"/>
          </p:nvPr>
        </p:nvSpPr>
        <p:spPr>
          <a:xfrm>
            <a:off x="93330" y="1390270"/>
            <a:ext cx="8957339" cy="3154007"/>
          </a:xfrm>
        </p:spPr>
        <p:txBody>
          <a:bodyPr>
            <a:noAutofit/>
          </a:bodyPr>
          <a:lstStyle/>
          <a:p>
            <a:r>
              <a:rPr lang="cy-GB" sz="2400" noProof="0" dirty="0"/>
              <a:t>Mae grwpiau â’r math hwn o gyfalaf cymdeithasol yn cysylltu pobl ar draws ymraniadau cymdeithasol amrywiol, megis lleoliadau daearyddol, ethnigrwydd, crefyddau, neu statws economaidd-gymdeithasol gwahanol. </a:t>
            </a:r>
          </a:p>
          <a:p>
            <a:pPr marL="0" indent="0">
              <a:buNone/>
            </a:pPr>
            <a:r>
              <a:rPr lang="cy-GB" sz="2400" dirty="0"/>
              <a:t>Nodweddion</a:t>
            </a:r>
            <a:r>
              <a:rPr lang="cy-GB" sz="2400" noProof="0" dirty="0"/>
              <a:t>:</a:t>
            </a:r>
          </a:p>
          <a:p>
            <a:r>
              <a:rPr lang="cy-GB" sz="2400" noProof="0" dirty="0"/>
              <a:t>Clymau gwannach na chyfalaf cwlwm ond yn fwy amrywiol.</a:t>
            </a:r>
          </a:p>
          <a:p>
            <a:r>
              <a:rPr lang="cy-GB" sz="2400" noProof="0" dirty="0"/>
              <a:t>Yn hwyluso mynediad i wybodaeth a chyfleoedd newydd.</a:t>
            </a:r>
          </a:p>
          <a:p>
            <a:r>
              <a:rPr lang="cy-GB" sz="2400" noProof="0" dirty="0"/>
              <a:t>Yn hyrwyddo hunaniaethau ehangach a chynwysoldeb.</a:t>
            </a:r>
          </a:p>
          <a:p>
            <a:r>
              <a:rPr lang="cy-GB" sz="2400" noProof="0" dirty="0"/>
              <a:t>Enghraifft: Sefydliad cymunedol sy’n dod â phobl o gymdogaethau gwahanol at ei gilydd i weithio ar brosiect a rennir.</a:t>
            </a:r>
          </a:p>
        </p:txBody>
      </p:sp>
    </p:spTree>
    <p:extLst>
      <p:ext uri="{BB962C8B-B14F-4D97-AF65-F5344CB8AC3E}">
        <p14:creationId xmlns:p14="http://schemas.microsoft.com/office/powerpoint/2010/main" val="28874283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B0E9AF-8851-1C6A-28B2-DF64E557BB19}"/>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D2D67CA0-F4A6-32A5-EB7C-9209CB78C5E5}"/>
              </a:ext>
            </a:extLst>
          </p:cNvPr>
          <p:cNvSpPr>
            <a:spLocks noGrp="1"/>
          </p:cNvSpPr>
          <p:nvPr>
            <p:ph type="title"/>
          </p:nvPr>
        </p:nvSpPr>
        <p:spPr>
          <a:xfrm>
            <a:off x="1439652" y="385778"/>
            <a:ext cx="6172200" cy="475562"/>
          </a:xfrm>
        </p:spPr>
        <p:txBody>
          <a:bodyPr>
            <a:normAutofit fontScale="90000"/>
          </a:bodyPr>
          <a:lstStyle/>
          <a:p>
            <a:pPr algn="ctr"/>
            <a:r>
              <a:rPr lang="en-GB" b="1" dirty="0">
                <a:solidFill>
                  <a:schemeClr val="accent1">
                    <a:lumMod val="75000"/>
                  </a:schemeClr>
                </a:solidFill>
              </a:rPr>
              <a:t>Bridged Social Capital</a:t>
            </a:r>
          </a:p>
        </p:txBody>
      </p:sp>
      <p:sp>
        <p:nvSpPr>
          <p:cNvPr id="8" name="Content Placeholder 7">
            <a:extLst>
              <a:ext uri="{FF2B5EF4-FFF2-40B4-BE49-F238E27FC236}">
                <a16:creationId xmlns:a16="http://schemas.microsoft.com/office/drawing/2014/main" id="{93E70C68-779B-ED6D-D6FD-480A927D9746}"/>
              </a:ext>
            </a:extLst>
          </p:cNvPr>
          <p:cNvSpPr>
            <a:spLocks noGrp="1"/>
          </p:cNvSpPr>
          <p:nvPr>
            <p:ph idx="1"/>
          </p:nvPr>
        </p:nvSpPr>
        <p:spPr>
          <a:xfrm>
            <a:off x="93330" y="1390270"/>
            <a:ext cx="8957339" cy="3154007"/>
          </a:xfrm>
        </p:spPr>
        <p:txBody>
          <a:bodyPr>
            <a:noAutofit/>
          </a:bodyPr>
          <a:lstStyle/>
          <a:p>
            <a:r>
              <a:rPr lang="en-GB" sz="2400" dirty="0">
                <a:solidFill>
                  <a:schemeClr val="accent1">
                    <a:lumMod val="75000"/>
                  </a:schemeClr>
                </a:solidFill>
              </a:rPr>
              <a:t>Groups with this type of social capital connect people across diverse social cleavages, such as different geographical locations, ethnicities, religions, or socioeconomic statuses.</a:t>
            </a:r>
          </a:p>
          <a:p>
            <a:pPr marL="0" indent="0">
              <a:buNone/>
            </a:pPr>
            <a:r>
              <a:rPr lang="en-GB" sz="2400" dirty="0">
                <a:solidFill>
                  <a:schemeClr val="accent1">
                    <a:lumMod val="75000"/>
                  </a:schemeClr>
                </a:solidFill>
              </a:rPr>
              <a:t>Characteristics:</a:t>
            </a:r>
          </a:p>
          <a:p>
            <a:r>
              <a:rPr lang="en-GB" sz="2400" dirty="0">
                <a:solidFill>
                  <a:schemeClr val="accent1">
                    <a:lumMod val="75000"/>
                  </a:schemeClr>
                </a:solidFill>
              </a:rPr>
              <a:t>Weaker ties than bonding capital but more diverse.</a:t>
            </a:r>
          </a:p>
          <a:p>
            <a:r>
              <a:rPr lang="en-GB" sz="2400" dirty="0">
                <a:solidFill>
                  <a:schemeClr val="accent1">
                    <a:lumMod val="75000"/>
                  </a:schemeClr>
                </a:solidFill>
              </a:rPr>
              <a:t>Facilitates access to new information and opportunities.</a:t>
            </a:r>
          </a:p>
          <a:p>
            <a:r>
              <a:rPr lang="en-GB" sz="2400" dirty="0">
                <a:solidFill>
                  <a:schemeClr val="accent1">
                    <a:lumMod val="75000"/>
                  </a:schemeClr>
                </a:solidFill>
              </a:rPr>
              <a:t>Promotes broader identities and inclusiveness.</a:t>
            </a:r>
          </a:p>
          <a:p>
            <a:r>
              <a:rPr lang="en-GB" sz="2400" dirty="0">
                <a:solidFill>
                  <a:schemeClr val="accent1">
                    <a:lumMod val="75000"/>
                  </a:schemeClr>
                </a:solidFill>
              </a:rPr>
              <a:t>Example: A community organization that brings together people from different neighbourhoods to work on a shared project.</a:t>
            </a:r>
          </a:p>
        </p:txBody>
      </p:sp>
    </p:spTree>
    <p:extLst>
      <p:ext uri="{BB962C8B-B14F-4D97-AF65-F5344CB8AC3E}">
        <p14:creationId xmlns:p14="http://schemas.microsoft.com/office/powerpoint/2010/main" val="9746690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5D3991-4CFE-81AB-20BA-8C291EAF90A8}"/>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A2495146-911F-C961-451B-7F0CF019B80B}"/>
              </a:ext>
            </a:extLst>
          </p:cNvPr>
          <p:cNvSpPr>
            <a:spLocks noGrp="1"/>
          </p:cNvSpPr>
          <p:nvPr>
            <p:ph type="title"/>
          </p:nvPr>
        </p:nvSpPr>
        <p:spPr>
          <a:xfrm>
            <a:off x="1439652" y="385778"/>
            <a:ext cx="6172200" cy="475562"/>
          </a:xfrm>
        </p:spPr>
        <p:txBody>
          <a:bodyPr>
            <a:normAutofit fontScale="90000"/>
          </a:bodyPr>
          <a:lstStyle/>
          <a:p>
            <a:pPr algn="ctr"/>
            <a:r>
              <a:rPr lang="cy-GB" b="1" dirty="0"/>
              <a:t>Cyfalaf Cymdeithasol Pont</a:t>
            </a:r>
            <a:endParaRPr lang="en-GB" b="1" dirty="0"/>
          </a:p>
        </p:txBody>
      </p:sp>
      <p:sp>
        <p:nvSpPr>
          <p:cNvPr id="8" name="Content Placeholder 7">
            <a:extLst>
              <a:ext uri="{FF2B5EF4-FFF2-40B4-BE49-F238E27FC236}">
                <a16:creationId xmlns:a16="http://schemas.microsoft.com/office/drawing/2014/main" id="{47F9AE19-9904-940F-2D2B-74B851CB9D54}"/>
              </a:ext>
            </a:extLst>
          </p:cNvPr>
          <p:cNvSpPr>
            <a:spLocks noGrp="1"/>
          </p:cNvSpPr>
          <p:nvPr>
            <p:ph idx="1"/>
          </p:nvPr>
        </p:nvSpPr>
        <p:spPr>
          <a:xfrm>
            <a:off x="93330" y="1151018"/>
            <a:ext cx="8957339" cy="3154007"/>
          </a:xfrm>
        </p:spPr>
        <p:txBody>
          <a:bodyPr>
            <a:noAutofit/>
          </a:bodyPr>
          <a:lstStyle/>
          <a:p>
            <a:r>
              <a:rPr lang="cy-GB" sz="2400" noProof="0" dirty="0"/>
              <a:t>Nodweddir</a:t>
            </a:r>
            <a:r>
              <a:rPr lang="cy-GB" sz="2400" b="1" noProof="0" dirty="0"/>
              <a:t> pontio </a:t>
            </a:r>
            <a:r>
              <a:rPr lang="cy-GB" sz="2400" dirty="0"/>
              <a:t>gan ei berthnasoedd â chyswllt llorweddol rhwng grwpiau a </a:t>
            </a:r>
            <a:r>
              <a:rPr lang="cy-GB" sz="2400" dirty="0" err="1"/>
              <a:t>gedwir</a:t>
            </a:r>
            <a:r>
              <a:rPr lang="cy-GB" sz="2400" dirty="0"/>
              <a:t> ynghyd gan glymau a chyfalaf cymdeithasol</a:t>
            </a:r>
            <a:r>
              <a:rPr lang="cy-GB" sz="2400" noProof="0" dirty="0"/>
              <a:t>. </a:t>
            </a:r>
          </a:p>
          <a:p>
            <a:r>
              <a:rPr lang="cy-GB" sz="2400" noProof="0" dirty="0"/>
              <a:t>Mae’r perthnasoedd hyn yn tueddu i fod yn fwy amhersonol gan fod y cysylltiadau’n cael eu sefydlu am resymau strategol, (yn aml i gyflawni tasg). </a:t>
            </a:r>
          </a:p>
          <a:p>
            <a:r>
              <a:rPr lang="cy-GB" sz="2400" noProof="0" dirty="0"/>
              <a:t>Mae</a:t>
            </a:r>
            <a:r>
              <a:rPr lang="cy-GB" sz="2400" b="1" noProof="0" dirty="0"/>
              <a:t> pontio’n </a:t>
            </a:r>
            <a:r>
              <a:rPr lang="cy-GB" sz="2400" noProof="0" dirty="0"/>
              <a:t>digwydd pan fydd un aelod o un rhwydwaith yn cysylltu ag aelod o rwydwaith arall. </a:t>
            </a:r>
          </a:p>
          <a:p>
            <a:r>
              <a:rPr lang="cy-GB" sz="2400" noProof="0" dirty="0"/>
              <a:t>Yn aml, mae’r pontydd hyn yn cysylltu rhwydweithiau o fewn un gymuned ag adnoddau mwy amrywiol nad ydynt ar gael fel arfer (</a:t>
            </a:r>
            <a:r>
              <a:rPr lang="cy-GB" sz="2400" noProof="0" dirty="0" err="1"/>
              <a:t>Woolcock</a:t>
            </a:r>
            <a:r>
              <a:rPr lang="cy-GB" sz="2400" noProof="0" dirty="0"/>
              <a:t>, 2001).</a:t>
            </a:r>
          </a:p>
          <a:p>
            <a:r>
              <a:rPr lang="cy-GB" sz="2400" noProof="0" dirty="0"/>
              <a:t>Mae hyn yn aml yn golygu bod yr ymddiriedaeth rhwng y rhwydweithiau pontio yn denau ac yn cymryd amser i’w ddatblygu (Dales &amp; </a:t>
            </a:r>
            <a:r>
              <a:rPr lang="cy-GB" sz="2400" noProof="0" dirty="0" err="1"/>
              <a:t>Sparkes</a:t>
            </a:r>
            <a:r>
              <a:rPr lang="cy-GB" sz="2400" noProof="0" dirty="0"/>
              <a:t>, 2010).</a:t>
            </a:r>
          </a:p>
          <a:p>
            <a:endParaRPr lang="cy-GB" sz="2400" noProof="0" dirty="0"/>
          </a:p>
        </p:txBody>
      </p:sp>
    </p:spTree>
    <p:extLst>
      <p:ext uri="{BB962C8B-B14F-4D97-AF65-F5344CB8AC3E}">
        <p14:creationId xmlns:p14="http://schemas.microsoft.com/office/powerpoint/2010/main" val="20991606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439652" y="385778"/>
            <a:ext cx="6172200" cy="475562"/>
          </a:xfrm>
        </p:spPr>
        <p:txBody>
          <a:bodyPr>
            <a:normAutofit fontScale="90000"/>
          </a:bodyPr>
          <a:lstStyle/>
          <a:p>
            <a:pPr algn="ctr"/>
            <a:r>
              <a:rPr lang="en-GB" b="1" dirty="0">
                <a:solidFill>
                  <a:schemeClr val="accent1">
                    <a:lumMod val="75000"/>
                  </a:schemeClr>
                </a:solidFill>
              </a:rPr>
              <a:t>Bridged Social Capital</a:t>
            </a:r>
          </a:p>
        </p:txBody>
      </p:sp>
      <p:sp>
        <p:nvSpPr>
          <p:cNvPr id="8" name="Content Placeholder 7"/>
          <p:cNvSpPr>
            <a:spLocks noGrp="1"/>
          </p:cNvSpPr>
          <p:nvPr>
            <p:ph idx="1"/>
          </p:nvPr>
        </p:nvSpPr>
        <p:spPr>
          <a:xfrm>
            <a:off x="93330" y="1236362"/>
            <a:ext cx="8957339" cy="3154007"/>
          </a:xfrm>
        </p:spPr>
        <p:txBody>
          <a:bodyPr>
            <a:noAutofit/>
          </a:bodyPr>
          <a:lstStyle/>
          <a:p>
            <a:r>
              <a:rPr lang="en-GB" sz="2400" b="1" dirty="0">
                <a:solidFill>
                  <a:schemeClr val="accent1">
                    <a:lumMod val="75000"/>
                  </a:schemeClr>
                </a:solidFill>
              </a:rPr>
              <a:t>Bridging </a:t>
            </a:r>
            <a:r>
              <a:rPr lang="en-GB" sz="2400" dirty="0">
                <a:solidFill>
                  <a:schemeClr val="accent1">
                    <a:lumMod val="75000"/>
                  </a:schemeClr>
                </a:solidFill>
              </a:rPr>
              <a:t>is distinguished by its horizontally linked relationships between groups held together by bonding &amp; social capital. </a:t>
            </a:r>
          </a:p>
          <a:p>
            <a:r>
              <a:rPr lang="en-GB" sz="2400" dirty="0">
                <a:solidFill>
                  <a:schemeClr val="accent1">
                    <a:lumMod val="75000"/>
                  </a:schemeClr>
                </a:solidFill>
              </a:rPr>
              <a:t>These relationships tend to be more impersonal as the linkages are established for strategic reasons, (often to accomplish a task). </a:t>
            </a:r>
          </a:p>
          <a:p>
            <a:r>
              <a:rPr lang="en-GB" sz="2400" b="1" dirty="0">
                <a:solidFill>
                  <a:schemeClr val="accent1">
                    <a:lumMod val="75000"/>
                  </a:schemeClr>
                </a:solidFill>
              </a:rPr>
              <a:t>Bridging</a:t>
            </a:r>
            <a:r>
              <a:rPr lang="en-GB" sz="2400" dirty="0">
                <a:solidFill>
                  <a:schemeClr val="accent1">
                    <a:lumMod val="75000"/>
                  </a:schemeClr>
                </a:solidFill>
              </a:rPr>
              <a:t> occurs when one member of one network connects with a member of another network. </a:t>
            </a:r>
          </a:p>
          <a:p>
            <a:r>
              <a:rPr lang="en-GB" sz="2400" dirty="0">
                <a:solidFill>
                  <a:schemeClr val="accent1">
                    <a:lumMod val="75000"/>
                  </a:schemeClr>
                </a:solidFill>
              </a:rPr>
              <a:t>Often, these bridges link networks within one community to more diverse resources normally unavailable (Woolcock, 2001).</a:t>
            </a:r>
          </a:p>
          <a:p>
            <a:r>
              <a:rPr lang="en-GB" sz="2400" dirty="0">
                <a:solidFill>
                  <a:schemeClr val="accent1">
                    <a:lumMod val="75000"/>
                  </a:schemeClr>
                </a:solidFill>
              </a:rPr>
              <a:t>This often means that the trust between the bridging networks is often thinly held and takes time to develop (Dales &amp; Sparkes, 2010).</a:t>
            </a:r>
          </a:p>
          <a:p>
            <a:endParaRPr lang="en-GB" sz="2400" dirty="0">
              <a:solidFill>
                <a:schemeClr val="accent1">
                  <a:lumMod val="75000"/>
                </a:schemeClr>
              </a:solidFill>
            </a:endParaRPr>
          </a:p>
        </p:txBody>
      </p:sp>
    </p:spTree>
    <p:extLst>
      <p:ext uri="{BB962C8B-B14F-4D97-AF65-F5344CB8AC3E}">
        <p14:creationId xmlns:p14="http://schemas.microsoft.com/office/powerpoint/2010/main" val="7229290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D99F6C-0223-E050-CB19-4BF8E4F171B7}"/>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5D4875C8-C756-65A6-B771-F80AD66C5F43}"/>
              </a:ext>
            </a:extLst>
          </p:cNvPr>
          <p:cNvSpPr>
            <a:spLocks noGrp="1"/>
          </p:cNvSpPr>
          <p:nvPr>
            <p:ph type="title"/>
          </p:nvPr>
        </p:nvSpPr>
        <p:spPr>
          <a:xfrm>
            <a:off x="1485900" y="247292"/>
            <a:ext cx="6172200" cy="529568"/>
          </a:xfrm>
        </p:spPr>
        <p:txBody>
          <a:bodyPr>
            <a:normAutofit fontScale="90000"/>
          </a:bodyPr>
          <a:lstStyle/>
          <a:p>
            <a:pPr algn="ctr"/>
            <a:r>
              <a:rPr lang="cy-GB" b="1" dirty="0"/>
              <a:t>Pontio </a:t>
            </a:r>
            <a:r>
              <a:rPr lang="cy-GB" b="1" noProof="0" dirty="0"/>
              <a:t>a Chlymu</a:t>
            </a:r>
          </a:p>
        </p:txBody>
      </p:sp>
      <p:sp>
        <p:nvSpPr>
          <p:cNvPr id="10" name="Content Placeholder 9">
            <a:extLst>
              <a:ext uri="{FF2B5EF4-FFF2-40B4-BE49-F238E27FC236}">
                <a16:creationId xmlns:a16="http://schemas.microsoft.com/office/drawing/2014/main" id="{524DFD37-9C3E-95C5-0382-997B9AA7F26B}"/>
              </a:ext>
            </a:extLst>
          </p:cNvPr>
          <p:cNvSpPr>
            <a:spLocks noGrp="1"/>
          </p:cNvSpPr>
          <p:nvPr>
            <p:ph sz="quarter" idx="13"/>
          </p:nvPr>
        </p:nvSpPr>
        <p:spPr>
          <a:xfrm>
            <a:off x="5029951" y="1322646"/>
            <a:ext cx="3535242" cy="2702052"/>
          </a:xfrm>
        </p:spPr>
        <p:txBody>
          <a:bodyPr>
            <a:noAutofit/>
          </a:bodyPr>
          <a:lstStyle/>
          <a:p>
            <a:r>
              <a:rPr lang="cy-GB" sz="1950" noProof="0" dirty="0"/>
              <a:t>Yn dod â phobl </a:t>
            </a:r>
            <a:r>
              <a:rPr lang="cy-GB" sz="1950" dirty="0"/>
              <a:t>wahanol at ei gilydd </a:t>
            </a:r>
            <a:endParaRPr lang="cy-GB" sz="1950" noProof="0" dirty="0"/>
          </a:p>
          <a:p>
            <a:r>
              <a:rPr lang="cy-GB" sz="1950" noProof="0" dirty="0"/>
              <a:t>Yn edrych tuag at allan (pwy all ein helpu ni)</a:t>
            </a:r>
          </a:p>
          <a:p>
            <a:r>
              <a:rPr lang="cy-GB" sz="1950" noProof="0" dirty="0"/>
              <a:t>Yn arwain at hunaniaethau ‘cynhwysol’ (rydyn ni ynddi gyda’n gilydd)</a:t>
            </a:r>
          </a:p>
          <a:p>
            <a:r>
              <a:rPr lang="cy-GB" sz="1950" noProof="0" dirty="0"/>
              <a:t>Yn pontio rhwng pobl o grwpiau cymdeithasol gwahanol</a:t>
            </a:r>
          </a:p>
        </p:txBody>
      </p:sp>
      <p:sp>
        <p:nvSpPr>
          <p:cNvPr id="11" name="Content Placeholder 10">
            <a:extLst>
              <a:ext uri="{FF2B5EF4-FFF2-40B4-BE49-F238E27FC236}">
                <a16:creationId xmlns:a16="http://schemas.microsoft.com/office/drawing/2014/main" id="{BF5AA4EA-A858-80D7-501F-DF47EA7A9FE9}"/>
              </a:ext>
            </a:extLst>
          </p:cNvPr>
          <p:cNvSpPr>
            <a:spLocks noGrp="1"/>
          </p:cNvSpPr>
          <p:nvPr>
            <p:ph sz="quarter" idx="14"/>
          </p:nvPr>
        </p:nvSpPr>
        <p:spPr>
          <a:xfrm>
            <a:off x="873690" y="1337795"/>
            <a:ext cx="3417893" cy="2703909"/>
          </a:xfrm>
        </p:spPr>
        <p:txBody>
          <a:bodyPr>
            <a:noAutofit/>
          </a:bodyPr>
          <a:lstStyle/>
          <a:p>
            <a:pPr marL="385763" indent="-342900"/>
            <a:r>
              <a:rPr lang="cy-GB" sz="1950" noProof="0" dirty="0"/>
              <a:t>Yn cysylltu pobl sy’n debyg</a:t>
            </a:r>
          </a:p>
          <a:p>
            <a:pPr marL="385763" indent="-342900"/>
            <a:r>
              <a:rPr lang="cy-GB" sz="1950" dirty="0"/>
              <a:t>Yn edrych tuag at i mewn</a:t>
            </a:r>
            <a:r>
              <a:rPr lang="cy-GB" sz="1950" noProof="0" dirty="0"/>
              <a:t> (rydyn ni’n gofalu am ein hunain)</a:t>
            </a:r>
          </a:p>
          <a:p>
            <a:pPr marL="385763" indent="-342900"/>
            <a:r>
              <a:rPr lang="cy-GB" sz="1950" noProof="0" dirty="0"/>
              <a:t>Yn arwain at hunaniaethau ‘anghynhwysol’ (ni a nhw)</a:t>
            </a:r>
          </a:p>
          <a:p>
            <a:pPr marL="385763" indent="-342900"/>
            <a:r>
              <a:rPr lang="cy-GB" sz="1950" noProof="0" dirty="0"/>
              <a:t>Yn atgyfnerthu grwpiau  homogenaidd (un ohonom ni)</a:t>
            </a:r>
          </a:p>
        </p:txBody>
      </p:sp>
      <p:sp>
        <p:nvSpPr>
          <p:cNvPr id="2" name="TextBox 1">
            <a:extLst>
              <a:ext uri="{FF2B5EF4-FFF2-40B4-BE49-F238E27FC236}">
                <a16:creationId xmlns:a16="http://schemas.microsoft.com/office/drawing/2014/main" id="{363CFADB-7AA3-54E8-E7EF-C3B83C00E631}"/>
              </a:ext>
            </a:extLst>
          </p:cNvPr>
          <p:cNvSpPr txBox="1"/>
          <p:nvPr/>
        </p:nvSpPr>
        <p:spPr>
          <a:xfrm>
            <a:off x="1259563" y="905704"/>
            <a:ext cx="2330016" cy="415498"/>
          </a:xfrm>
          <a:prstGeom prst="rect">
            <a:avLst/>
          </a:prstGeom>
          <a:noFill/>
        </p:spPr>
        <p:txBody>
          <a:bodyPr wrap="square" rtlCol="0">
            <a:spAutoFit/>
          </a:bodyPr>
          <a:lstStyle/>
          <a:p>
            <a:pPr algn="ctr"/>
            <a:r>
              <a:rPr lang="cy-GB" sz="2100" b="1" noProof="0" dirty="0"/>
              <a:t>Clymu</a:t>
            </a:r>
            <a:endParaRPr lang="en-GB" sz="2100" b="1" dirty="0"/>
          </a:p>
        </p:txBody>
      </p:sp>
      <p:sp>
        <p:nvSpPr>
          <p:cNvPr id="6" name="TextBox 5">
            <a:extLst>
              <a:ext uri="{FF2B5EF4-FFF2-40B4-BE49-F238E27FC236}">
                <a16:creationId xmlns:a16="http://schemas.microsoft.com/office/drawing/2014/main" id="{88B2C929-59D9-D241-A2CA-22058B82C658}"/>
              </a:ext>
            </a:extLst>
          </p:cNvPr>
          <p:cNvSpPr txBox="1"/>
          <p:nvPr/>
        </p:nvSpPr>
        <p:spPr>
          <a:xfrm>
            <a:off x="5533795" y="905704"/>
            <a:ext cx="2330016" cy="415498"/>
          </a:xfrm>
          <a:prstGeom prst="rect">
            <a:avLst/>
          </a:prstGeom>
          <a:noFill/>
        </p:spPr>
        <p:txBody>
          <a:bodyPr wrap="square" rtlCol="0">
            <a:spAutoFit/>
          </a:bodyPr>
          <a:lstStyle/>
          <a:p>
            <a:pPr algn="ctr"/>
            <a:r>
              <a:rPr lang="cy-GB" sz="2100" b="1" noProof="0" dirty="0"/>
              <a:t>Pontio</a:t>
            </a:r>
            <a:endParaRPr lang="en-GB" sz="2100" b="1" dirty="0"/>
          </a:p>
        </p:txBody>
      </p:sp>
      <p:sp>
        <p:nvSpPr>
          <p:cNvPr id="3" name="TextBox 2">
            <a:extLst>
              <a:ext uri="{FF2B5EF4-FFF2-40B4-BE49-F238E27FC236}">
                <a16:creationId xmlns:a16="http://schemas.microsoft.com/office/drawing/2014/main" id="{7B3124B7-A586-861D-46AF-5C245DFD806D}"/>
              </a:ext>
            </a:extLst>
          </p:cNvPr>
          <p:cNvSpPr txBox="1"/>
          <p:nvPr/>
        </p:nvSpPr>
        <p:spPr>
          <a:xfrm>
            <a:off x="479834" y="4526384"/>
            <a:ext cx="8455936" cy="135421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cy-GB" sz="2400" noProof="0" dirty="0"/>
              <a:t>Gall y ddau fod yn gadarnhaol ac/neu yn negyddol</a:t>
            </a:r>
          </a:p>
          <a:p>
            <a:pPr marL="342900" indent="-342900">
              <a:spcBef>
                <a:spcPts val="600"/>
              </a:spcBef>
              <a:spcAft>
                <a:spcPts val="600"/>
              </a:spcAft>
              <a:buFont typeface="Arial" panose="020B0604020202020204" pitchFamily="34" charset="0"/>
              <a:buChar char="•"/>
            </a:pPr>
            <a:r>
              <a:rPr lang="cy-GB" sz="2400" noProof="0" dirty="0"/>
              <a:t>Mewn gwirionedd, mae angen cyfuniad cytûn arnom o glymu</a:t>
            </a:r>
            <a:r>
              <a:rPr lang="cy-GB" sz="2400" dirty="0"/>
              <a:t> </a:t>
            </a:r>
            <a:r>
              <a:rPr lang="cy-GB" sz="2400" noProof="0" dirty="0"/>
              <a:t>a phontio ar gyfer cymdeithas gadarnhaol</a:t>
            </a:r>
            <a:endParaRPr lang="cy-GB" sz="2000" noProof="0" dirty="0"/>
          </a:p>
        </p:txBody>
      </p:sp>
    </p:spTree>
    <p:extLst>
      <p:ext uri="{BB962C8B-B14F-4D97-AF65-F5344CB8AC3E}">
        <p14:creationId xmlns:p14="http://schemas.microsoft.com/office/powerpoint/2010/main" val="292329793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1485900" y="247292"/>
            <a:ext cx="6172200" cy="529568"/>
          </a:xfrm>
        </p:spPr>
        <p:txBody>
          <a:bodyPr>
            <a:normAutofit fontScale="90000"/>
          </a:bodyPr>
          <a:lstStyle/>
          <a:p>
            <a:pPr algn="ctr"/>
            <a:r>
              <a:rPr lang="en-GB" b="1" dirty="0">
                <a:solidFill>
                  <a:schemeClr val="accent1">
                    <a:lumMod val="75000"/>
                  </a:schemeClr>
                </a:solidFill>
              </a:rPr>
              <a:t>Bridging and Bonding</a:t>
            </a:r>
          </a:p>
        </p:txBody>
      </p:sp>
      <p:sp>
        <p:nvSpPr>
          <p:cNvPr id="10" name="Content Placeholder 9"/>
          <p:cNvSpPr>
            <a:spLocks noGrp="1"/>
          </p:cNvSpPr>
          <p:nvPr>
            <p:ph sz="quarter" idx="13"/>
          </p:nvPr>
        </p:nvSpPr>
        <p:spPr>
          <a:xfrm>
            <a:off x="5029951" y="1681168"/>
            <a:ext cx="3535242" cy="2702052"/>
          </a:xfrm>
        </p:spPr>
        <p:txBody>
          <a:bodyPr>
            <a:noAutofit/>
          </a:bodyPr>
          <a:lstStyle/>
          <a:p>
            <a:r>
              <a:rPr lang="en-GB" sz="1950" dirty="0">
                <a:solidFill>
                  <a:schemeClr val="accent1">
                    <a:lumMod val="75000"/>
                  </a:schemeClr>
                </a:solidFill>
              </a:rPr>
              <a:t>Brings together different people</a:t>
            </a:r>
          </a:p>
          <a:p>
            <a:r>
              <a:rPr lang="en-GB" sz="1950" dirty="0">
                <a:solidFill>
                  <a:schemeClr val="accent1">
                    <a:lumMod val="75000"/>
                  </a:schemeClr>
                </a:solidFill>
              </a:rPr>
              <a:t>Is outward looking (who can help us)</a:t>
            </a:r>
          </a:p>
          <a:p>
            <a:r>
              <a:rPr lang="en-GB" sz="1950" dirty="0">
                <a:solidFill>
                  <a:schemeClr val="accent1">
                    <a:lumMod val="75000"/>
                  </a:schemeClr>
                </a:solidFill>
              </a:rPr>
              <a:t>Leads to ‘inclusive’ identities (we are in this together)</a:t>
            </a:r>
          </a:p>
          <a:p>
            <a:r>
              <a:rPr lang="en-GB" sz="1950" dirty="0">
                <a:solidFill>
                  <a:schemeClr val="accent1">
                    <a:lumMod val="75000"/>
                  </a:schemeClr>
                </a:solidFill>
              </a:rPr>
              <a:t>Bridges between people of different social groups</a:t>
            </a:r>
          </a:p>
          <a:p>
            <a:pPr lvl="2"/>
            <a:endParaRPr lang="en-GB" sz="1950" dirty="0">
              <a:solidFill>
                <a:schemeClr val="accent1">
                  <a:lumMod val="75000"/>
                </a:schemeClr>
              </a:solidFill>
            </a:endParaRPr>
          </a:p>
          <a:p>
            <a:pPr lvl="1"/>
            <a:endParaRPr lang="en-GB" sz="1950" dirty="0">
              <a:solidFill>
                <a:schemeClr val="accent1">
                  <a:lumMod val="75000"/>
                </a:schemeClr>
              </a:solidFill>
            </a:endParaRPr>
          </a:p>
        </p:txBody>
      </p:sp>
      <p:sp>
        <p:nvSpPr>
          <p:cNvPr id="11" name="Content Placeholder 10"/>
          <p:cNvSpPr>
            <a:spLocks noGrp="1"/>
          </p:cNvSpPr>
          <p:nvPr>
            <p:ph sz="quarter" idx="14"/>
          </p:nvPr>
        </p:nvSpPr>
        <p:spPr>
          <a:xfrm>
            <a:off x="873691" y="1656857"/>
            <a:ext cx="3240360" cy="2703909"/>
          </a:xfrm>
        </p:spPr>
        <p:txBody>
          <a:bodyPr>
            <a:noAutofit/>
          </a:bodyPr>
          <a:lstStyle/>
          <a:p>
            <a:pPr marL="385763" indent="-342900"/>
            <a:r>
              <a:rPr lang="en-GB" sz="1950" dirty="0">
                <a:solidFill>
                  <a:schemeClr val="accent1">
                    <a:lumMod val="75000"/>
                  </a:schemeClr>
                </a:solidFill>
              </a:rPr>
              <a:t>Connects people that are alike</a:t>
            </a:r>
          </a:p>
          <a:p>
            <a:pPr marL="385763" indent="-342900"/>
            <a:r>
              <a:rPr lang="en-GB" sz="1950" dirty="0">
                <a:solidFill>
                  <a:schemeClr val="accent1">
                    <a:lumMod val="75000"/>
                  </a:schemeClr>
                </a:solidFill>
              </a:rPr>
              <a:t>Is inward looking (we look after ourselves)</a:t>
            </a:r>
          </a:p>
          <a:p>
            <a:pPr marL="385763" indent="-342900"/>
            <a:r>
              <a:rPr lang="en-GB" sz="1950" dirty="0">
                <a:solidFill>
                  <a:schemeClr val="accent1">
                    <a:lumMod val="75000"/>
                  </a:schemeClr>
                </a:solidFill>
              </a:rPr>
              <a:t>Leads to ‘exclusive’ identities (us and them)</a:t>
            </a:r>
          </a:p>
          <a:p>
            <a:pPr marL="385763" indent="-342900"/>
            <a:r>
              <a:rPr lang="en-GB" sz="1950" dirty="0">
                <a:solidFill>
                  <a:schemeClr val="accent1">
                    <a:lumMod val="75000"/>
                  </a:schemeClr>
                </a:solidFill>
              </a:rPr>
              <a:t>Reinforces homogeneous groups (one of us)</a:t>
            </a:r>
          </a:p>
        </p:txBody>
      </p:sp>
      <p:sp>
        <p:nvSpPr>
          <p:cNvPr id="2" name="TextBox 1">
            <a:extLst>
              <a:ext uri="{FF2B5EF4-FFF2-40B4-BE49-F238E27FC236}">
                <a16:creationId xmlns:a16="http://schemas.microsoft.com/office/drawing/2014/main" id="{71D2AAD3-B9B1-47FE-AC28-596D00EE02EF}"/>
              </a:ext>
            </a:extLst>
          </p:cNvPr>
          <p:cNvSpPr txBox="1"/>
          <p:nvPr/>
        </p:nvSpPr>
        <p:spPr>
          <a:xfrm>
            <a:off x="1259563" y="1113453"/>
            <a:ext cx="2330016" cy="415498"/>
          </a:xfrm>
          <a:prstGeom prst="rect">
            <a:avLst/>
          </a:prstGeom>
          <a:noFill/>
        </p:spPr>
        <p:txBody>
          <a:bodyPr wrap="square" rtlCol="0">
            <a:spAutoFit/>
          </a:bodyPr>
          <a:lstStyle/>
          <a:p>
            <a:pPr algn="ctr"/>
            <a:r>
              <a:rPr lang="en-GB" sz="2100" b="1" dirty="0">
                <a:solidFill>
                  <a:schemeClr val="accent1">
                    <a:lumMod val="75000"/>
                  </a:schemeClr>
                </a:solidFill>
              </a:rPr>
              <a:t>Bonding</a:t>
            </a:r>
          </a:p>
        </p:txBody>
      </p:sp>
      <p:sp>
        <p:nvSpPr>
          <p:cNvPr id="6" name="TextBox 5">
            <a:extLst>
              <a:ext uri="{FF2B5EF4-FFF2-40B4-BE49-F238E27FC236}">
                <a16:creationId xmlns:a16="http://schemas.microsoft.com/office/drawing/2014/main" id="{37B92315-E120-4433-8142-52D9A5F94E91}"/>
              </a:ext>
            </a:extLst>
          </p:cNvPr>
          <p:cNvSpPr txBox="1"/>
          <p:nvPr/>
        </p:nvSpPr>
        <p:spPr>
          <a:xfrm>
            <a:off x="5533795" y="1113453"/>
            <a:ext cx="2330016" cy="415498"/>
          </a:xfrm>
          <a:prstGeom prst="rect">
            <a:avLst/>
          </a:prstGeom>
          <a:noFill/>
        </p:spPr>
        <p:txBody>
          <a:bodyPr wrap="square" rtlCol="0">
            <a:spAutoFit/>
          </a:bodyPr>
          <a:lstStyle/>
          <a:p>
            <a:pPr algn="ctr"/>
            <a:r>
              <a:rPr lang="en-GB" sz="2100" b="1" dirty="0">
                <a:solidFill>
                  <a:schemeClr val="accent1">
                    <a:lumMod val="75000"/>
                  </a:schemeClr>
                </a:solidFill>
              </a:rPr>
              <a:t>Bridging</a:t>
            </a:r>
          </a:p>
        </p:txBody>
      </p:sp>
      <p:sp>
        <p:nvSpPr>
          <p:cNvPr id="3" name="TextBox 2">
            <a:extLst>
              <a:ext uri="{FF2B5EF4-FFF2-40B4-BE49-F238E27FC236}">
                <a16:creationId xmlns:a16="http://schemas.microsoft.com/office/drawing/2014/main" id="{94E725E2-BF6D-E4D0-12B4-6B8C6108440C}"/>
              </a:ext>
            </a:extLst>
          </p:cNvPr>
          <p:cNvSpPr txBox="1"/>
          <p:nvPr/>
        </p:nvSpPr>
        <p:spPr>
          <a:xfrm>
            <a:off x="479834" y="4526384"/>
            <a:ext cx="8455936" cy="181588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rPr>
              <a:t>Both can be positive and/or negative</a:t>
            </a:r>
          </a:p>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rPr>
              <a:t>In reality, we need a harmonious blend of bonding and bridging for a positive society</a:t>
            </a:r>
          </a:p>
          <a:p>
            <a:pPr marL="285750" indent="-285750">
              <a:spcBef>
                <a:spcPts val="600"/>
              </a:spcBef>
              <a:spcAft>
                <a:spcPts val="600"/>
              </a:spcAft>
              <a:buFont typeface="Arial" panose="020B0604020202020204" pitchFamily="34" charset="0"/>
              <a:buChar char="•"/>
            </a:pPr>
            <a:endParaRPr lang="en-GB" sz="2000" dirty="0">
              <a:solidFill>
                <a:schemeClr val="accent1">
                  <a:lumMod val="75000"/>
                </a:schemeClr>
              </a:solidFill>
            </a:endParaRPr>
          </a:p>
        </p:txBody>
      </p:sp>
    </p:spTree>
    <p:extLst>
      <p:ext uri="{BB962C8B-B14F-4D97-AF65-F5344CB8AC3E}">
        <p14:creationId xmlns:p14="http://schemas.microsoft.com/office/powerpoint/2010/main" val="418929136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49868A-348B-8EB2-33AD-24818A672E45}"/>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2B933B8E-EBF2-0C31-8B2C-6CDEA5B1C15C}"/>
              </a:ext>
            </a:extLst>
          </p:cNvPr>
          <p:cNvSpPr>
            <a:spLocks noGrp="1"/>
          </p:cNvSpPr>
          <p:nvPr>
            <p:ph type="title"/>
          </p:nvPr>
        </p:nvSpPr>
        <p:spPr>
          <a:xfrm>
            <a:off x="1377887" y="274768"/>
            <a:ext cx="6842285" cy="529568"/>
          </a:xfrm>
        </p:spPr>
        <p:txBody>
          <a:bodyPr>
            <a:normAutofit fontScale="90000"/>
          </a:bodyPr>
          <a:lstStyle/>
          <a:p>
            <a:pPr algn="ctr"/>
            <a:r>
              <a:rPr lang="cy-GB" b="1" noProof="0" dirty="0"/>
              <a:t>Cyfalaf Cymdeithasol Cyswllt</a:t>
            </a:r>
          </a:p>
        </p:txBody>
      </p:sp>
      <p:sp>
        <p:nvSpPr>
          <p:cNvPr id="8" name="Content Placeholder 7">
            <a:extLst>
              <a:ext uri="{FF2B5EF4-FFF2-40B4-BE49-F238E27FC236}">
                <a16:creationId xmlns:a16="http://schemas.microsoft.com/office/drawing/2014/main" id="{0DCD180D-A14A-1765-C7AC-CBDDC471AC87}"/>
              </a:ext>
            </a:extLst>
          </p:cNvPr>
          <p:cNvSpPr>
            <a:spLocks noGrp="1"/>
          </p:cNvSpPr>
          <p:nvPr>
            <p:ph idx="1"/>
          </p:nvPr>
        </p:nvSpPr>
        <p:spPr>
          <a:xfrm>
            <a:off x="251520" y="1455059"/>
            <a:ext cx="8424936" cy="3096857"/>
          </a:xfrm>
        </p:spPr>
        <p:txBody>
          <a:bodyPr>
            <a:noAutofit/>
          </a:bodyPr>
          <a:lstStyle/>
          <a:p>
            <a:r>
              <a:rPr lang="cy-GB" dirty="0"/>
              <a:t>Diffinnir</a:t>
            </a:r>
            <a:r>
              <a:rPr lang="cy-GB" b="1" dirty="0"/>
              <a:t> cysylltu</a:t>
            </a:r>
            <a:r>
              <a:rPr lang="cy-GB" b="1" noProof="0" dirty="0"/>
              <a:t> </a:t>
            </a:r>
            <a:r>
              <a:rPr lang="cy-GB" dirty="0"/>
              <a:t>fel y cysylltiad rhwng cymuned a </a:t>
            </a:r>
            <a:r>
              <a:rPr lang="cy-GB" dirty="0" err="1"/>
              <a:t>phenderfynwyr</a:t>
            </a:r>
            <a:r>
              <a:rPr lang="cy-GB" dirty="0"/>
              <a:t> gwleidyddol ac ariannol</a:t>
            </a:r>
            <a:r>
              <a:rPr lang="cy-GB" noProof="0" dirty="0"/>
              <a:t>. </a:t>
            </a:r>
          </a:p>
          <a:p>
            <a:r>
              <a:rPr lang="cy-GB" noProof="0" dirty="0"/>
              <a:t>Diffinnir cyfalaf cymdeithasol cysylltu hefyd gan glymau gwan a </a:t>
            </a:r>
            <a:r>
              <a:rPr lang="cy-GB" noProof="0" dirty="0" err="1"/>
              <a:t>manteisgar</a:t>
            </a:r>
            <a:r>
              <a:rPr lang="cy-GB" noProof="0" dirty="0"/>
              <a:t> (yn aml nid oes gan gymunedau gysylltiadau â’r rheiny sydd â grym ariannol a gwleidyddol)</a:t>
            </a:r>
          </a:p>
          <a:p>
            <a:r>
              <a:rPr lang="cy-GB" noProof="0" dirty="0"/>
              <a:t>Ystyrir </a:t>
            </a:r>
            <a:r>
              <a:rPr lang="cy-GB" b="1" dirty="0"/>
              <a:t>cysylltu</a:t>
            </a:r>
            <a:r>
              <a:rPr lang="cy-GB" noProof="0" dirty="0"/>
              <a:t> </a:t>
            </a:r>
            <a:r>
              <a:rPr lang="cy-GB" dirty="0"/>
              <a:t>effeithiol fel gallu cymuned i ddefnyddio adnoddau, syniadau a gwybodaeth gan sefydliadau ffurfiol y tu hwnt i’r gymuned</a:t>
            </a:r>
            <a:r>
              <a:rPr lang="cy-GB" noProof="0" dirty="0"/>
              <a:t> (</a:t>
            </a:r>
            <a:r>
              <a:rPr lang="cy-GB" noProof="0" dirty="0" err="1"/>
              <a:t>Woolcock</a:t>
            </a:r>
            <a:r>
              <a:rPr lang="cy-GB" noProof="0" dirty="0"/>
              <a:t>, 2001). </a:t>
            </a:r>
          </a:p>
        </p:txBody>
      </p:sp>
    </p:spTree>
    <p:extLst>
      <p:ext uri="{BB962C8B-B14F-4D97-AF65-F5344CB8AC3E}">
        <p14:creationId xmlns:p14="http://schemas.microsoft.com/office/powerpoint/2010/main" val="16876640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C5C6F-3D5A-7CA6-95C5-9B11F09299F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007492F5-84DF-0C6D-BE97-C83478244440}"/>
              </a:ext>
            </a:extLst>
          </p:cNvPr>
          <p:cNvSpPr>
            <a:spLocks noGrp="1"/>
          </p:cNvSpPr>
          <p:nvPr>
            <p:ph type="title"/>
          </p:nvPr>
        </p:nvSpPr>
        <p:spPr>
          <a:xfrm>
            <a:off x="1377888" y="274768"/>
            <a:ext cx="6172200" cy="529568"/>
          </a:xfrm>
        </p:spPr>
        <p:txBody>
          <a:bodyPr>
            <a:normAutofit fontScale="90000"/>
          </a:bodyPr>
          <a:lstStyle/>
          <a:p>
            <a:pPr algn="ctr"/>
            <a:r>
              <a:rPr lang="en-GB" b="1" dirty="0">
                <a:solidFill>
                  <a:schemeClr val="accent1">
                    <a:lumMod val="75000"/>
                  </a:schemeClr>
                </a:solidFill>
              </a:rPr>
              <a:t>Linked Social Capital</a:t>
            </a:r>
          </a:p>
        </p:txBody>
      </p:sp>
      <p:sp>
        <p:nvSpPr>
          <p:cNvPr id="8" name="Content Placeholder 7">
            <a:extLst>
              <a:ext uri="{FF2B5EF4-FFF2-40B4-BE49-F238E27FC236}">
                <a16:creationId xmlns:a16="http://schemas.microsoft.com/office/drawing/2014/main" id="{0EAABEC8-20A6-193B-1D4E-48D2B0E30446}"/>
              </a:ext>
            </a:extLst>
          </p:cNvPr>
          <p:cNvSpPr>
            <a:spLocks noGrp="1"/>
          </p:cNvSpPr>
          <p:nvPr>
            <p:ph idx="1"/>
          </p:nvPr>
        </p:nvSpPr>
        <p:spPr>
          <a:xfrm>
            <a:off x="251520" y="1443457"/>
            <a:ext cx="8424936" cy="3096857"/>
          </a:xfrm>
        </p:spPr>
        <p:txBody>
          <a:bodyPr>
            <a:noAutofit/>
          </a:bodyPr>
          <a:lstStyle/>
          <a:p>
            <a:r>
              <a:rPr lang="en-GB" b="1" dirty="0">
                <a:solidFill>
                  <a:schemeClr val="accent1">
                    <a:lumMod val="75000"/>
                  </a:schemeClr>
                </a:solidFill>
              </a:rPr>
              <a:t>Linking </a:t>
            </a:r>
            <a:r>
              <a:rPr lang="en-GB" dirty="0">
                <a:solidFill>
                  <a:schemeClr val="accent1">
                    <a:lumMod val="75000"/>
                  </a:schemeClr>
                </a:solidFill>
              </a:rPr>
              <a:t>is defined as the connection between a community and political and financial decision-makers. </a:t>
            </a:r>
          </a:p>
          <a:p>
            <a:r>
              <a:rPr lang="en-GB" dirty="0">
                <a:solidFill>
                  <a:schemeClr val="accent1">
                    <a:lumMod val="75000"/>
                  </a:schemeClr>
                </a:solidFill>
              </a:rPr>
              <a:t>Linking social capital is also defined by weak and opportunistic ties (often communities do not have links to those with financial and political power)</a:t>
            </a:r>
          </a:p>
          <a:p>
            <a:r>
              <a:rPr lang="en-GB" dirty="0">
                <a:solidFill>
                  <a:schemeClr val="accent1">
                    <a:lumMod val="75000"/>
                  </a:schemeClr>
                </a:solidFill>
              </a:rPr>
              <a:t>Effective </a:t>
            </a:r>
            <a:r>
              <a:rPr lang="en-GB" b="1" dirty="0">
                <a:solidFill>
                  <a:schemeClr val="accent1">
                    <a:lumMod val="75000"/>
                  </a:schemeClr>
                </a:solidFill>
              </a:rPr>
              <a:t>linking</a:t>
            </a:r>
            <a:r>
              <a:rPr lang="en-GB" dirty="0">
                <a:solidFill>
                  <a:schemeClr val="accent1">
                    <a:lumMod val="75000"/>
                  </a:schemeClr>
                </a:solidFill>
              </a:rPr>
              <a:t> is viewed as the capacity for a community to lever resources, ideas and information from formal institutions beyond the community (Woolcock, 2001). </a:t>
            </a:r>
          </a:p>
          <a:p>
            <a:endParaRPr lang="en-GB" dirty="0">
              <a:solidFill>
                <a:schemeClr val="accent1">
                  <a:lumMod val="75000"/>
                </a:schemeClr>
              </a:solidFill>
            </a:endParaRPr>
          </a:p>
        </p:txBody>
      </p:sp>
    </p:spTree>
    <p:extLst>
      <p:ext uri="{BB962C8B-B14F-4D97-AF65-F5344CB8AC3E}">
        <p14:creationId xmlns:p14="http://schemas.microsoft.com/office/powerpoint/2010/main" val="350748129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D6FFCD-4FF1-1396-5998-8A01CEDE1D4C}"/>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FE3B26A7-B43B-0988-E2A6-63E90CC7F642}"/>
              </a:ext>
            </a:extLst>
          </p:cNvPr>
          <p:cNvSpPr>
            <a:spLocks noGrp="1"/>
          </p:cNvSpPr>
          <p:nvPr>
            <p:ph type="title"/>
          </p:nvPr>
        </p:nvSpPr>
        <p:spPr>
          <a:xfrm>
            <a:off x="1377888" y="274768"/>
            <a:ext cx="7011968" cy="529568"/>
          </a:xfrm>
        </p:spPr>
        <p:txBody>
          <a:bodyPr>
            <a:normAutofit fontScale="90000"/>
          </a:bodyPr>
          <a:lstStyle/>
          <a:p>
            <a:pPr algn="ctr"/>
            <a:r>
              <a:rPr lang="cy-GB" b="1" dirty="0"/>
              <a:t>Cyfalaf Cymdeithasol Cyswllt</a:t>
            </a:r>
            <a:endParaRPr lang="en-GB" b="1" dirty="0"/>
          </a:p>
        </p:txBody>
      </p:sp>
      <p:sp>
        <p:nvSpPr>
          <p:cNvPr id="8" name="Content Placeholder 7">
            <a:extLst>
              <a:ext uri="{FF2B5EF4-FFF2-40B4-BE49-F238E27FC236}">
                <a16:creationId xmlns:a16="http://schemas.microsoft.com/office/drawing/2014/main" id="{EA69BFCC-BEFB-3673-D03D-8C7D64EFBE47}"/>
              </a:ext>
            </a:extLst>
          </p:cNvPr>
          <p:cNvSpPr>
            <a:spLocks noGrp="1"/>
          </p:cNvSpPr>
          <p:nvPr>
            <p:ph idx="1"/>
          </p:nvPr>
        </p:nvSpPr>
        <p:spPr>
          <a:xfrm>
            <a:off x="251520" y="1183455"/>
            <a:ext cx="8424936" cy="3096857"/>
          </a:xfrm>
        </p:spPr>
        <p:txBody>
          <a:bodyPr>
            <a:noAutofit/>
          </a:bodyPr>
          <a:lstStyle/>
          <a:p>
            <a:pPr marL="0" indent="0">
              <a:buNone/>
            </a:pPr>
            <a:r>
              <a:rPr lang="cy-GB" noProof="0" dirty="0"/>
              <a:t>Nodweddion</a:t>
            </a:r>
          </a:p>
          <a:p>
            <a:r>
              <a:rPr lang="cy-GB" noProof="0" dirty="0"/>
              <a:t>Clymau fertigol (e.e., rhwng dinasyddion a swyddogion y llywodraeth).</a:t>
            </a:r>
          </a:p>
          <a:p>
            <a:r>
              <a:rPr lang="cy-GB" noProof="0" dirty="0"/>
              <a:t>Yn bwysig ar gyfer </a:t>
            </a:r>
            <a:r>
              <a:rPr lang="cy-GB" dirty="0"/>
              <a:t>cael mynediad i adnoddau, gwasanaethau a dylanwad</a:t>
            </a:r>
            <a:r>
              <a:rPr lang="cy-GB" noProof="0" dirty="0"/>
              <a:t>.</a:t>
            </a:r>
          </a:p>
          <a:p>
            <a:r>
              <a:rPr lang="cy-GB" noProof="0" dirty="0"/>
              <a:t>Yn helpu grwpiau ymylol i ennill cynrychiolaeth neu gymorth.</a:t>
            </a:r>
          </a:p>
          <a:p>
            <a:r>
              <a:rPr lang="cy-GB" noProof="0" dirty="0"/>
              <a:t>Enghraifft: Corff anllywodraethol lleol sy’n cysylltu cymunedau gwledig â gwasanaethau iechyd y llywodraeth.</a:t>
            </a:r>
          </a:p>
        </p:txBody>
      </p:sp>
    </p:spTree>
    <p:extLst>
      <p:ext uri="{BB962C8B-B14F-4D97-AF65-F5344CB8AC3E}">
        <p14:creationId xmlns:p14="http://schemas.microsoft.com/office/powerpoint/2010/main" val="214333741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377888" y="274768"/>
            <a:ext cx="6172200" cy="529568"/>
          </a:xfrm>
        </p:spPr>
        <p:txBody>
          <a:bodyPr>
            <a:normAutofit fontScale="90000"/>
          </a:bodyPr>
          <a:lstStyle/>
          <a:p>
            <a:pPr algn="ctr"/>
            <a:r>
              <a:rPr lang="en-GB" b="1" dirty="0">
                <a:solidFill>
                  <a:schemeClr val="accent1">
                    <a:lumMod val="75000"/>
                  </a:schemeClr>
                </a:solidFill>
              </a:rPr>
              <a:t>Linked Social Capital</a:t>
            </a:r>
          </a:p>
        </p:txBody>
      </p:sp>
      <p:sp>
        <p:nvSpPr>
          <p:cNvPr id="8" name="Content Placeholder 7"/>
          <p:cNvSpPr>
            <a:spLocks noGrp="1"/>
          </p:cNvSpPr>
          <p:nvPr>
            <p:ph idx="1"/>
          </p:nvPr>
        </p:nvSpPr>
        <p:spPr>
          <a:xfrm>
            <a:off x="251520" y="1183455"/>
            <a:ext cx="8424936" cy="3096857"/>
          </a:xfrm>
        </p:spPr>
        <p:txBody>
          <a:bodyPr>
            <a:noAutofit/>
          </a:bodyPr>
          <a:lstStyle/>
          <a:p>
            <a:pPr marL="0" indent="0">
              <a:buNone/>
            </a:pPr>
            <a:r>
              <a:rPr lang="en-GB" dirty="0">
                <a:solidFill>
                  <a:schemeClr val="accent1">
                    <a:lumMod val="75000"/>
                  </a:schemeClr>
                </a:solidFill>
              </a:rPr>
              <a:t>Characteristics</a:t>
            </a:r>
          </a:p>
          <a:p>
            <a:r>
              <a:rPr lang="en-GB" dirty="0">
                <a:solidFill>
                  <a:schemeClr val="accent1">
                    <a:lumMod val="75000"/>
                  </a:schemeClr>
                </a:solidFill>
              </a:rPr>
              <a:t>Vertical ties (e.g., between citizens and government officials).</a:t>
            </a:r>
          </a:p>
          <a:p>
            <a:r>
              <a:rPr lang="en-GB" dirty="0">
                <a:solidFill>
                  <a:schemeClr val="accent1">
                    <a:lumMod val="75000"/>
                  </a:schemeClr>
                </a:solidFill>
              </a:rPr>
              <a:t>Important for accessing resources, services, and influence.</a:t>
            </a:r>
          </a:p>
          <a:p>
            <a:r>
              <a:rPr lang="en-GB" dirty="0">
                <a:solidFill>
                  <a:schemeClr val="accent1">
                    <a:lumMod val="75000"/>
                  </a:schemeClr>
                </a:solidFill>
              </a:rPr>
              <a:t>Helps marginalized groups gain representation or support.</a:t>
            </a:r>
          </a:p>
          <a:p>
            <a:r>
              <a:rPr lang="en-GB" dirty="0">
                <a:solidFill>
                  <a:schemeClr val="accent1">
                    <a:lumMod val="75000"/>
                  </a:schemeClr>
                </a:solidFill>
              </a:rPr>
              <a:t>Example: A local NGO that connects rural communities with government health services.</a:t>
            </a:r>
          </a:p>
        </p:txBody>
      </p:sp>
    </p:spTree>
    <p:extLst>
      <p:ext uri="{BB962C8B-B14F-4D97-AF65-F5344CB8AC3E}">
        <p14:creationId xmlns:p14="http://schemas.microsoft.com/office/powerpoint/2010/main" val="10000151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398F21-093A-878E-8789-CA8B042FB4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AE9867-526D-747C-A508-600F933EAB53}"/>
              </a:ext>
            </a:extLst>
          </p:cNvPr>
          <p:cNvSpPr>
            <a:spLocks noGrp="1"/>
          </p:cNvSpPr>
          <p:nvPr>
            <p:ph type="title"/>
          </p:nvPr>
        </p:nvSpPr>
        <p:spPr>
          <a:xfrm>
            <a:off x="244444" y="150872"/>
            <a:ext cx="8347296" cy="901864"/>
          </a:xfrm>
        </p:spPr>
        <p:txBody>
          <a:bodyPr>
            <a:noAutofit/>
          </a:bodyPr>
          <a:lstStyle/>
          <a:p>
            <a:pPr algn="ctr"/>
            <a:r>
              <a:rPr lang="cy-GB" sz="4000" b="1" dirty="0"/>
              <a:t>Pontio</a:t>
            </a:r>
            <a:r>
              <a:rPr lang="cy-GB" sz="4000" b="1" noProof="0" dirty="0"/>
              <a:t> / Clymu / Cysylltu </a:t>
            </a:r>
          </a:p>
        </p:txBody>
      </p:sp>
      <p:sp>
        <p:nvSpPr>
          <p:cNvPr id="5" name="TextBox 4">
            <a:extLst>
              <a:ext uri="{FF2B5EF4-FFF2-40B4-BE49-F238E27FC236}">
                <a16:creationId xmlns:a16="http://schemas.microsoft.com/office/drawing/2014/main" id="{8CECF99D-F147-B52C-4AC9-63DF80AB8CE0}"/>
              </a:ext>
            </a:extLst>
          </p:cNvPr>
          <p:cNvSpPr txBox="1"/>
          <p:nvPr/>
        </p:nvSpPr>
        <p:spPr>
          <a:xfrm>
            <a:off x="4286250" y="5657850"/>
            <a:ext cx="3143250" cy="300082"/>
          </a:xfrm>
          <a:prstGeom prst="rect">
            <a:avLst/>
          </a:prstGeom>
          <a:noFill/>
        </p:spPr>
        <p:txBody>
          <a:bodyPr wrap="square" rtlCol="0">
            <a:spAutoFit/>
          </a:bodyPr>
          <a:lstStyle/>
          <a:p>
            <a:pPr algn="r"/>
            <a:r>
              <a:rPr lang="cy-GB" sz="1350" noProof="0" dirty="0"/>
              <a:t>(</a:t>
            </a:r>
            <a:r>
              <a:rPr lang="cy-GB" sz="1350" dirty="0"/>
              <a:t>yn seiliedig ar</a:t>
            </a:r>
            <a:r>
              <a:rPr lang="cy-GB" sz="1350" noProof="0" dirty="0"/>
              <a:t> Lewis</a:t>
            </a:r>
            <a:r>
              <a:rPr lang="cy-GB" sz="1350" i="1" noProof="0" dirty="0"/>
              <a:t>, </a:t>
            </a:r>
            <a:r>
              <a:rPr lang="cy-GB" sz="1350" noProof="0" dirty="0"/>
              <a:t>2011)</a:t>
            </a:r>
          </a:p>
        </p:txBody>
      </p:sp>
      <p:sp>
        <p:nvSpPr>
          <p:cNvPr id="8" name="Rectangle: Rounded Corners 7">
            <a:extLst>
              <a:ext uri="{FF2B5EF4-FFF2-40B4-BE49-F238E27FC236}">
                <a16:creationId xmlns:a16="http://schemas.microsoft.com/office/drawing/2014/main" id="{4933AEBB-B98C-7348-42CF-F1BB950B72E1}"/>
              </a:ext>
            </a:extLst>
          </p:cNvPr>
          <p:cNvSpPr/>
          <p:nvPr/>
        </p:nvSpPr>
        <p:spPr>
          <a:xfrm>
            <a:off x="1326823" y="1285608"/>
            <a:ext cx="6082999" cy="7560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100" b="1" noProof="0" dirty="0"/>
              <a:t>Cyfalaf Cymdeithasol</a:t>
            </a:r>
          </a:p>
          <a:p>
            <a:pPr algn="ctr"/>
            <a:r>
              <a:rPr lang="cy-GB" sz="1500" noProof="0" dirty="0"/>
              <a:t>(1) Strwythurol: rhwydweithiau a pherthnasoedd (2) Gwybyddol: gwerthoedd a chanfyddiadau</a:t>
            </a:r>
          </a:p>
        </p:txBody>
      </p:sp>
      <p:sp>
        <p:nvSpPr>
          <p:cNvPr id="9" name="Rectangle: Rounded Corners 8">
            <a:extLst>
              <a:ext uri="{FF2B5EF4-FFF2-40B4-BE49-F238E27FC236}">
                <a16:creationId xmlns:a16="http://schemas.microsoft.com/office/drawing/2014/main" id="{86D31F09-3D03-7652-C605-9CBCB74B597E}"/>
              </a:ext>
            </a:extLst>
          </p:cNvPr>
          <p:cNvSpPr/>
          <p:nvPr/>
        </p:nvSpPr>
        <p:spPr>
          <a:xfrm>
            <a:off x="1326823" y="2311722"/>
            <a:ext cx="6082999" cy="276999"/>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cy-GB" sz="1350" b="1" dirty="0">
                <a:solidFill>
                  <a:schemeClr val="accent3">
                    <a:lumMod val="50000"/>
                  </a:schemeClr>
                </a:solidFill>
              </a:rPr>
              <a:t>Lefelau dadansoddi</a:t>
            </a:r>
          </a:p>
        </p:txBody>
      </p:sp>
      <p:sp>
        <p:nvSpPr>
          <p:cNvPr id="10" name="Rectangle: Rounded Corners 9">
            <a:extLst>
              <a:ext uri="{FF2B5EF4-FFF2-40B4-BE49-F238E27FC236}">
                <a16:creationId xmlns:a16="http://schemas.microsoft.com/office/drawing/2014/main" id="{CBD0CD89-6E89-1807-2BC0-50F7ED98FDC7}"/>
              </a:ext>
            </a:extLst>
          </p:cNvPr>
          <p:cNvSpPr/>
          <p:nvPr/>
        </p:nvSpPr>
        <p:spPr>
          <a:xfrm>
            <a:off x="1326822" y="2905788"/>
            <a:ext cx="1836204" cy="540060"/>
          </a:xfrm>
          <a:prstGeom prst="roundRect">
            <a:avLst/>
          </a:prstGeom>
          <a:solidFill>
            <a:schemeClr val="accent4">
              <a:lumMod val="20000"/>
              <a:lumOff val="8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cy-GB" sz="1350" b="1" noProof="0" dirty="0">
                <a:solidFill>
                  <a:schemeClr val="accent3">
                    <a:lumMod val="50000"/>
                  </a:schemeClr>
                </a:solidFill>
              </a:rPr>
              <a:t>Micro (unigolyn)</a:t>
            </a:r>
          </a:p>
        </p:txBody>
      </p:sp>
      <p:sp>
        <p:nvSpPr>
          <p:cNvPr id="11" name="Rectangle: Rounded Corners 10">
            <a:extLst>
              <a:ext uri="{FF2B5EF4-FFF2-40B4-BE49-F238E27FC236}">
                <a16:creationId xmlns:a16="http://schemas.microsoft.com/office/drawing/2014/main" id="{A1E6E01C-0EA4-8209-C097-D44EFF4E4C51}"/>
              </a:ext>
            </a:extLst>
          </p:cNvPr>
          <p:cNvSpPr/>
          <p:nvPr/>
        </p:nvSpPr>
        <p:spPr>
          <a:xfrm>
            <a:off x="3433056" y="2905788"/>
            <a:ext cx="1836204" cy="540060"/>
          </a:xfrm>
          <a:prstGeom prst="roundRect">
            <a:avLst/>
          </a:prstGeom>
          <a:solidFill>
            <a:schemeClr val="accent6">
              <a:lumMod val="20000"/>
              <a:lumOff val="80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cy-GB" sz="1350" b="1" dirty="0">
                <a:solidFill>
                  <a:schemeClr val="accent3">
                    <a:lumMod val="50000"/>
                  </a:schemeClr>
                </a:solidFill>
              </a:rPr>
              <a:t>Meso (cymuned)</a:t>
            </a:r>
          </a:p>
        </p:txBody>
      </p:sp>
      <p:sp>
        <p:nvSpPr>
          <p:cNvPr id="12" name="Rectangle: Rounded Corners 11">
            <a:extLst>
              <a:ext uri="{FF2B5EF4-FFF2-40B4-BE49-F238E27FC236}">
                <a16:creationId xmlns:a16="http://schemas.microsoft.com/office/drawing/2014/main" id="{501064A9-01AE-3A55-7C9D-DF02DEB07F11}"/>
              </a:ext>
            </a:extLst>
          </p:cNvPr>
          <p:cNvSpPr/>
          <p:nvPr/>
        </p:nvSpPr>
        <p:spPr>
          <a:xfrm>
            <a:off x="5593296" y="2905788"/>
            <a:ext cx="1836204" cy="540060"/>
          </a:xfrm>
          <a:prstGeom prst="roundRect">
            <a:avLst/>
          </a:prstGeom>
          <a:solidFill>
            <a:schemeClr val="accent1">
              <a:lumMod val="20000"/>
              <a:lumOff val="80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cy-GB" sz="1350" b="1" dirty="0">
                <a:solidFill>
                  <a:schemeClr val="accent3">
                    <a:lumMod val="50000"/>
                  </a:schemeClr>
                </a:solidFill>
              </a:rPr>
              <a:t>Macro (gwlad/cenedl)</a:t>
            </a:r>
          </a:p>
        </p:txBody>
      </p:sp>
      <p:sp>
        <p:nvSpPr>
          <p:cNvPr id="13" name="Rectangle: Rounded Corners 12">
            <a:extLst>
              <a:ext uri="{FF2B5EF4-FFF2-40B4-BE49-F238E27FC236}">
                <a16:creationId xmlns:a16="http://schemas.microsoft.com/office/drawing/2014/main" id="{FED64B88-85AC-35DB-A8A5-CAAFADFA56C2}"/>
              </a:ext>
            </a:extLst>
          </p:cNvPr>
          <p:cNvSpPr/>
          <p:nvPr/>
        </p:nvSpPr>
        <p:spPr>
          <a:xfrm>
            <a:off x="1326822" y="3783322"/>
            <a:ext cx="1836204" cy="1675918"/>
          </a:xfrm>
          <a:prstGeom prst="roundRect">
            <a:avLst/>
          </a:prstGeom>
          <a:solidFill>
            <a:schemeClr val="accent4">
              <a:lumMod val="20000"/>
              <a:lumOff val="8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cy-GB" sz="1350" b="1" dirty="0">
                <a:solidFill>
                  <a:schemeClr val="accent3">
                    <a:lumMod val="50000"/>
                  </a:schemeClr>
                </a:solidFill>
              </a:rPr>
              <a:t>Cyfalaf Cymdeithasol Cwlwm</a:t>
            </a:r>
          </a:p>
          <a:p>
            <a:pPr algn="ctr"/>
            <a:r>
              <a:rPr lang="cy-GB" sz="1200" dirty="0">
                <a:solidFill>
                  <a:schemeClr val="accent3">
                    <a:lumMod val="50000"/>
                  </a:schemeClr>
                </a:solidFill>
              </a:rPr>
              <a:t>1) Perthnasoedd a rhwydweithiau ‘homogenaidd’ cryf</a:t>
            </a:r>
          </a:p>
          <a:p>
            <a:pPr algn="ctr"/>
            <a:r>
              <a:rPr lang="cy-GB" sz="1200" dirty="0">
                <a:solidFill>
                  <a:schemeClr val="accent3">
                    <a:lumMod val="50000"/>
                  </a:schemeClr>
                </a:solidFill>
              </a:rPr>
              <a:t>2) Ymddiriedaeth, dwyochredd a normau ymddygiadol</a:t>
            </a:r>
          </a:p>
        </p:txBody>
      </p:sp>
      <p:sp>
        <p:nvSpPr>
          <p:cNvPr id="14" name="Rectangle: Rounded Corners 13">
            <a:extLst>
              <a:ext uri="{FF2B5EF4-FFF2-40B4-BE49-F238E27FC236}">
                <a16:creationId xmlns:a16="http://schemas.microsoft.com/office/drawing/2014/main" id="{84D19123-E0A2-5564-950E-A293332C1D04}"/>
              </a:ext>
            </a:extLst>
          </p:cNvPr>
          <p:cNvSpPr/>
          <p:nvPr/>
        </p:nvSpPr>
        <p:spPr>
          <a:xfrm>
            <a:off x="3433056" y="3783321"/>
            <a:ext cx="1836204" cy="1675917"/>
          </a:xfrm>
          <a:prstGeom prst="roundRect">
            <a:avLst/>
          </a:prstGeom>
          <a:solidFill>
            <a:schemeClr val="accent6">
              <a:lumMod val="20000"/>
              <a:lumOff val="80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cy-GB" sz="1350" b="1" dirty="0">
                <a:solidFill>
                  <a:schemeClr val="accent3">
                    <a:lumMod val="50000"/>
                  </a:schemeClr>
                </a:solidFill>
              </a:rPr>
              <a:t>Cyfalaf Cymdeithasol Pont</a:t>
            </a:r>
          </a:p>
          <a:p>
            <a:pPr algn="ctr"/>
            <a:r>
              <a:rPr lang="cy-GB" sz="1200" dirty="0">
                <a:solidFill>
                  <a:schemeClr val="accent3">
                    <a:lumMod val="50000"/>
                  </a:schemeClr>
                </a:solidFill>
              </a:rPr>
              <a:t>1) Perthnasoedd a rhwydweithiau ‘heterogenaidd’ gwannach</a:t>
            </a:r>
          </a:p>
          <a:p>
            <a:pPr algn="ctr"/>
            <a:r>
              <a:rPr lang="cy-GB" sz="1200" dirty="0">
                <a:solidFill>
                  <a:schemeClr val="accent3">
                    <a:lumMod val="50000"/>
                  </a:schemeClr>
                </a:solidFill>
              </a:rPr>
              <a:t>2) </a:t>
            </a:r>
            <a:r>
              <a:rPr lang="cy-GB" sz="1200" dirty="0" err="1">
                <a:solidFill>
                  <a:schemeClr val="accent3">
                    <a:lumMod val="50000"/>
                  </a:schemeClr>
                </a:solidFill>
              </a:rPr>
              <a:t>Cysylltioldeb</a:t>
            </a:r>
            <a:r>
              <a:rPr lang="cy-GB" sz="1200" dirty="0">
                <a:solidFill>
                  <a:schemeClr val="accent3">
                    <a:lumMod val="50000"/>
                  </a:schemeClr>
                </a:solidFill>
              </a:rPr>
              <a:t> a </a:t>
            </a:r>
            <a:r>
              <a:rPr lang="cy-GB" sz="1200" dirty="0" err="1">
                <a:solidFill>
                  <a:schemeClr val="accent3">
                    <a:lumMod val="50000"/>
                  </a:schemeClr>
                </a:solidFill>
              </a:rPr>
              <a:t>chydlyniant</a:t>
            </a:r>
            <a:r>
              <a:rPr lang="cy-GB" sz="1200" dirty="0">
                <a:solidFill>
                  <a:schemeClr val="accent3">
                    <a:lumMod val="50000"/>
                  </a:schemeClr>
                </a:solidFill>
              </a:rPr>
              <a:t> cymunedol</a:t>
            </a:r>
          </a:p>
        </p:txBody>
      </p:sp>
      <p:sp>
        <p:nvSpPr>
          <p:cNvPr id="15" name="Rectangle: Rounded Corners 14">
            <a:extLst>
              <a:ext uri="{FF2B5EF4-FFF2-40B4-BE49-F238E27FC236}">
                <a16:creationId xmlns:a16="http://schemas.microsoft.com/office/drawing/2014/main" id="{5F169D53-90A8-D482-2F57-3046EEDD1C05}"/>
              </a:ext>
            </a:extLst>
          </p:cNvPr>
          <p:cNvSpPr/>
          <p:nvPr/>
        </p:nvSpPr>
        <p:spPr>
          <a:xfrm>
            <a:off x="5593296" y="3783322"/>
            <a:ext cx="1836204" cy="1675916"/>
          </a:xfrm>
          <a:prstGeom prst="roundRect">
            <a:avLst/>
          </a:prstGeom>
          <a:solidFill>
            <a:schemeClr val="accent1">
              <a:lumMod val="20000"/>
              <a:lumOff val="80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cy-GB" sz="1350" b="1" dirty="0">
                <a:solidFill>
                  <a:schemeClr val="accent3">
                    <a:lumMod val="50000"/>
                  </a:schemeClr>
                </a:solidFill>
              </a:rPr>
              <a:t>Cyfalaf Cymdeithasol Cyswllt</a:t>
            </a:r>
          </a:p>
          <a:p>
            <a:pPr algn="ctr"/>
            <a:r>
              <a:rPr lang="cy-GB" sz="1200" dirty="0">
                <a:solidFill>
                  <a:schemeClr val="accent3">
                    <a:lumMod val="50000"/>
                  </a:schemeClr>
                </a:solidFill>
              </a:rPr>
              <a:t>1) Cysylltiadau â llywodraeth a strwythurau ‘dinesig’</a:t>
            </a:r>
          </a:p>
          <a:p>
            <a:pPr algn="ctr"/>
            <a:r>
              <a:rPr lang="cy-GB" sz="1200" dirty="0">
                <a:solidFill>
                  <a:schemeClr val="accent3">
                    <a:lumMod val="50000"/>
                  </a:schemeClr>
                </a:solidFill>
              </a:rPr>
              <a:t>2) Ymgysylltiad dinesig / gwleidyddol</a:t>
            </a:r>
          </a:p>
        </p:txBody>
      </p:sp>
      <p:cxnSp>
        <p:nvCxnSpPr>
          <p:cNvPr id="17" name="Straight Arrow Connector 16">
            <a:extLst>
              <a:ext uri="{FF2B5EF4-FFF2-40B4-BE49-F238E27FC236}">
                <a16:creationId xmlns:a16="http://schemas.microsoft.com/office/drawing/2014/main" id="{65898B5A-A7BF-1203-FDDB-FC274F05A70D}"/>
              </a:ext>
            </a:extLst>
          </p:cNvPr>
          <p:cNvCxnSpPr>
            <a:stCxn id="8" idx="2"/>
            <a:endCxn id="9" idx="0"/>
          </p:cNvCxnSpPr>
          <p:nvPr/>
        </p:nvCxnSpPr>
        <p:spPr>
          <a:xfrm>
            <a:off x="4368322" y="2041692"/>
            <a:ext cx="0" cy="27003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9" name="Connector: Elbow 18">
            <a:extLst>
              <a:ext uri="{FF2B5EF4-FFF2-40B4-BE49-F238E27FC236}">
                <a16:creationId xmlns:a16="http://schemas.microsoft.com/office/drawing/2014/main" id="{C0F27768-1481-6FAF-D185-F0745E94F0E5}"/>
              </a:ext>
            </a:extLst>
          </p:cNvPr>
          <p:cNvCxnSpPr>
            <a:stCxn id="9" idx="2"/>
            <a:endCxn id="10" idx="0"/>
          </p:cNvCxnSpPr>
          <p:nvPr/>
        </p:nvCxnSpPr>
        <p:spPr>
          <a:xfrm rot="5400000">
            <a:off x="3148090" y="1685557"/>
            <a:ext cx="317067" cy="2123398"/>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DE6296A5-590F-69B0-3B5F-83914AE38EF5}"/>
              </a:ext>
            </a:extLst>
          </p:cNvPr>
          <p:cNvCxnSpPr>
            <a:cxnSpLocks/>
            <a:stCxn id="10" idx="2"/>
            <a:endCxn id="13" idx="0"/>
          </p:cNvCxnSpPr>
          <p:nvPr/>
        </p:nvCxnSpPr>
        <p:spPr>
          <a:xfrm>
            <a:off x="2244924" y="3445848"/>
            <a:ext cx="0" cy="33747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A166D4C0-8ECE-947F-B4B7-CEBFF55A5AE3}"/>
              </a:ext>
            </a:extLst>
          </p:cNvPr>
          <p:cNvCxnSpPr>
            <a:stCxn id="9" idx="2"/>
            <a:endCxn id="11" idx="0"/>
          </p:cNvCxnSpPr>
          <p:nvPr/>
        </p:nvCxnSpPr>
        <p:spPr>
          <a:xfrm flipH="1">
            <a:off x="4351159" y="2588721"/>
            <a:ext cx="17164" cy="31706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D2E88A77-6FC3-1F2A-FE25-79A8056DC25F}"/>
              </a:ext>
            </a:extLst>
          </p:cNvPr>
          <p:cNvCxnSpPr>
            <a:cxnSpLocks/>
            <a:stCxn id="11" idx="2"/>
            <a:endCxn id="14" idx="0"/>
          </p:cNvCxnSpPr>
          <p:nvPr/>
        </p:nvCxnSpPr>
        <p:spPr>
          <a:xfrm>
            <a:off x="4351158" y="3445848"/>
            <a:ext cx="0" cy="33747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7" name="Connector: Elbow 26">
            <a:extLst>
              <a:ext uri="{FF2B5EF4-FFF2-40B4-BE49-F238E27FC236}">
                <a16:creationId xmlns:a16="http://schemas.microsoft.com/office/drawing/2014/main" id="{142EC94B-8977-167D-E8D8-864D057552C4}"/>
              </a:ext>
            </a:extLst>
          </p:cNvPr>
          <p:cNvCxnSpPr>
            <a:stCxn id="9" idx="2"/>
            <a:endCxn id="12" idx="0"/>
          </p:cNvCxnSpPr>
          <p:nvPr/>
        </p:nvCxnSpPr>
        <p:spPr>
          <a:xfrm rot="16200000" flipH="1">
            <a:off x="5281327" y="1675716"/>
            <a:ext cx="317067" cy="2143075"/>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204D9AC-F0D3-9D92-BB11-80E39DD1C0D0}"/>
              </a:ext>
            </a:extLst>
          </p:cNvPr>
          <p:cNvCxnSpPr>
            <a:cxnSpLocks/>
            <a:stCxn id="12" idx="2"/>
            <a:endCxn id="15" idx="0"/>
          </p:cNvCxnSpPr>
          <p:nvPr/>
        </p:nvCxnSpPr>
        <p:spPr>
          <a:xfrm>
            <a:off x="6511398" y="3445848"/>
            <a:ext cx="0" cy="33747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3231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animBg="1"/>
      <p:bldP spid="9" grpId="0" animBg="1"/>
      <p:bldP spid="10" grpId="0" animBg="1"/>
      <p:bldP spid="11" grpId="0" animBg="1"/>
      <p:bldP spid="12" grpId="0" animBg="1"/>
      <p:bldP spid="13" grpId="0" animBg="1"/>
      <p:bldP spid="14" grpId="0" animBg="1"/>
      <p:bldP spid="15"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444" y="150872"/>
            <a:ext cx="8347296" cy="901864"/>
          </a:xfrm>
        </p:spPr>
        <p:txBody>
          <a:bodyPr>
            <a:noAutofit/>
          </a:bodyPr>
          <a:lstStyle/>
          <a:p>
            <a:pPr algn="ctr"/>
            <a:r>
              <a:rPr lang="en-GB" sz="4000" b="1" dirty="0">
                <a:solidFill>
                  <a:schemeClr val="accent1">
                    <a:lumMod val="75000"/>
                  </a:schemeClr>
                </a:solidFill>
              </a:rPr>
              <a:t>Bridging / Bonding / Linking </a:t>
            </a:r>
          </a:p>
        </p:txBody>
      </p:sp>
      <p:sp>
        <p:nvSpPr>
          <p:cNvPr id="5" name="TextBox 4"/>
          <p:cNvSpPr txBox="1"/>
          <p:nvPr/>
        </p:nvSpPr>
        <p:spPr>
          <a:xfrm>
            <a:off x="4286250" y="5657850"/>
            <a:ext cx="3143250" cy="300082"/>
          </a:xfrm>
          <a:prstGeom prst="rect">
            <a:avLst/>
          </a:prstGeom>
          <a:noFill/>
        </p:spPr>
        <p:txBody>
          <a:bodyPr wrap="square" rtlCol="0">
            <a:spAutoFit/>
          </a:bodyPr>
          <a:lstStyle/>
          <a:p>
            <a:pPr algn="r"/>
            <a:r>
              <a:rPr lang="en-GB" sz="1350" dirty="0"/>
              <a:t>(based on Lewis</a:t>
            </a:r>
            <a:r>
              <a:rPr lang="en-GB" sz="1350" i="1" dirty="0"/>
              <a:t>, </a:t>
            </a:r>
            <a:r>
              <a:rPr lang="en-GB" sz="1350" dirty="0"/>
              <a:t>2011)</a:t>
            </a:r>
          </a:p>
        </p:txBody>
      </p:sp>
      <p:sp>
        <p:nvSpPr>
          <p:cNvPr id="8" name="Rectangle: Rounded Corners 7">
            <a:extLst>
              <a:ext uri="{FF2B5EF4-FFF2-40B4-BE49-F238E27FC236}">
                <a16:creationId xmlns:a16="http://schemas.microsoft.com/office/drawing/2014/main" id="{4F8F1BCA-93E9-4F7A-A21C-A10EB095F9F3}"/>
              </a:ext>
            </a:extLst>
          </p:cNvPr>
          <p:cNvSpPr/>
          <p:nvPr/>
        </p:nvSpPr>
        <p:spPr>
          <a:xfrm>
            <a:off x="1326823" y="1285608"/>
            <a:ext cx="6082999" cy="7560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b="1" dirty="0"/>
              <a:t>Social Capital</a:t>
            </a:r>
          </a:p>
          <a:p>
            <a:pPr algn="ctr"/>
            <a:r>
              <a:rPr lang="en-GB" sz="1500" dirty="0"/>
              <a:t>(1) Structural: networks and relations (2) Cognitive: values and perceptions </a:t>
            </a:r>
          </a:p>
        </p:txBody>
      </p:sp>
      <p:sp>
        <p:nvSpPr>
          <p:cNvPr id="9" name="Rectangle: Rounded Corners 8">
            <a:extLst>
              <a:ext uri="{FF2B5EF4-FFF2-40B4-BE49-F238E27FC236}">
                <a16:creationId xmlns:a16="http://schemas.microsoft.com/office/drawing/2014/main" id="{A1A37A62-F654-48B0-A993-05E8AC8DC5D7}"/>
              </a:ext>
            </a:extLst>
          </p:cNvPr>
          <p:cNvSpPr/>
          <p:nvPr/>
        </p:nvSpPr>
        <p:spPr>
          <a:xfrm>
            <a:off x="1326823" y="2311722"/>
            <a:ext cx="6082999" cy="276999"/>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500" b="1" dirty="0">
                <a:solidFill>
                  <a:schemeClr val="accent1">
                    <a:lumMod val="75000"/>
                  </a:schemeClr>
                </a:solidFill>
              </a:rPr>
              <a:t>Levels of analysis</a:t>
            </a:r>
          </a:p>
        </p:txBody>
      </p:sp>
      <p:sp>
        <p:nvSpPr>
          <p:cNvPr id="10" name="Rectangle: Rounded Corners 9">
            <a:extLst>
              <a:ext uri="{FF2B5EF4-FFF2-40B4-BE49-F238E27FC236}">
                <a16:creationId xmlns:a16="http://schemas.microsoft.com/office/drawing/2014/main" id="{60B704CB-B53F-456F-BA52-4D1B75DC12F3}"/>
              </a:ext>
            </a:extLst>
          </p:cNvPr>
          <p:cNvSpPr/>
          <p:nvPr/>
        </p:nvSpPr>
        <p:spPr>
          <a:xfrm>
            <a:off x="1326822" y="2905788"/>
            <a:ext cx="1836204" cy="540060"/>
          </a:xfrm>
          <a:prstGeom prst="roundRect">
            <a:avLst/>
          </a:prstGeom>
          <a:solidFill>
            <a:schemeClr val="accent4">
              <a:lumMod val="20000"/>
              <a:lumOff val="8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350" b="1" dirty="0">
                <a:solidFill>
                  <a:schemeClr val="accent1">
                    <a:lumMod val="75000"/>
                  </a:schemeClr>
                </a:solidFill>
              </a:rPr>
              <a:t>Micro (individual)</a:t>
            </a:r>
          </a:p>
        </p:txBody>
      </p:sp>
      <p:sp>
        <p:nvSpPr>
          <p:cNvPr id="11" name="Rectangle: Rounded Corners 10">
            <a:extLst>
              <a:ext uri="{FF2B5EF4-FFF2-40B4-BE49-F238E27FC236}">
                <a16:creationId xmlns:a16="http://schemas.microsoft.com/office/drawing/2014/main" id="{D04ECA0C-F8F2-4695-9208-996BCCA7A596}"/>
              </a:ext>
            </a:extLst>
          </p:cNvPr>
          <p:cNvSpPr/>
          <p:nvPr/>
        </p:nvSpPr>
        <p:spPr>
          <a:xfrm>
            <a:off x="3433056" y="2905788"/>
            <a:ext cx="1836204" cy="540060"/>
          </a:xfrm>
          <a:prstGeom prst="roundRect">
            <a:avLst/>
          </a:prstGeom>
          <a:solidFill>
            <a:schemeClr val="accent6">
              <a:lumMod val="20000"/>
              <a:lumOff val="80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350" b="1" dirty="0">
                <a:solidFill>
                  <a:schemeClr val="accent1">
                    <a:lumMod val="75000"/>
                  </a:schemeClr>
                </a:solidFill>
              </a:rPr>
              <a:t>Meso (community)</a:t>
            </a:r>
          </a:p>
        </p:txBody>
      </p:sp>
      <p:sp>
        <p:nvSpPr>
          <p:cNvPr id="12" name="Rectangle: Rounded Corners 11">
            <a:extLst>
              <a:ext uri="{FF2B5EF4-FFF2-40B4-BE49-F238E27FC236}">
                <a16:creationId xmlns:a16="http://schemas.microsoft.com/office/drawing/2014/main" id="{54F7FDA8-6F78-484F-BF8F-52CD100821DD}"/>
              </a:ext>
            </a:extLst>
          </p:cNvPr>
          <p:cNvSpPr/>
          <p:nvPr/>
        </p:nvSpPr>
        <p:spPr>
          <a:xfrm>
            <a:off x="5593296" y="2905788"/>
            <a:ext cx="1836204" cy="540060"/>
          </a:xfrm>
          <a:prstGeom prst="roundRect">
            <a:avLst/>
          </a:prstGeom>
          <a:solidFill>
            <a:schemeClr val="accent1">
              <a:lumMod val="20000"/>
              <a:lumOff val="80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350" b="1" dirty="0">
                <a:solidFill>
                  <a:schemeClr val="accent1">
                    <a:lumMod val="75000"/>
                  </a:schemeClr>
                </a:solidFill>
              </a:rPr>
              <a:t>Macro (state/nation)</a:t>
            </a:r>
          </a:p>
        </p:txBody>
      </p:sp>
      <p:sp>
        <p:nvSpPr>
          <p:cNvPr id="13" name="Rectangle: Rounded Corners 12">
            <a:extLst>
              <a:ext uri="{FF2B5EF4-FFF2-40B4-BE49-F238E27FC236}">
                <a16:creationId xmlns:a16="http://schemas.microsoft.com/office/drawing/2014/main" id="{243B2113-C9B4-4C22-BE37-45766DB5C619}"/>
              </a:ext>
            </a:extLst>
          </p:cNvPr>
          <p:cNvSpPr/>
          <p:nvPr/>
        </p:nvSpPr>
        <p:spPr>
          <a:xfrm>
            <a:off x="1326822" y="3783322"/>
            <a:ext cx="1836204" cy="1675918"/>
          </a:xfrm>
          <a:prstGeom prst="roundRect">
            <a:avLst/>
          </a:prstGeom>
          <a:solidFill>
            <a:schemeClr val="accent4">
              <a:lumMod val="20000"/>
              <a:lumOff val="8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350" b="1" dirty="0">
                <a:solidFill>
                  <a:schemeClr val="accent1">
                    <a:lumMod val="75000"/>
                  </a:schemeClr>
                </a:solidFill>
              </a:rPr>
              <a:t>Bonded Social Capital</a:t>
            </a:r>
            <a:endParaRPr lang="en-GB" sz="1350" dirty="0">
              <a:solidFill>
                <a:schemeClr val="accent1">
                  <a:lumMod val="75000"/>
                </a:schemeClr>
              </a:solidFill>
            </a:endParaRPr>
          </a:p>
          <a:p>
            <a:pPr algn="ctr"/>
            <a:r>
              <a:rPr lang="en-GB" sz="1200" dirty="0">
                <a:solidFill>
                  <a:schemeClr val="accent1">
                    <a:lumMod val="75000"/>
                  </a:schemeClr>
                </a:solidFill>
              </a:rPr>
              <a:t>1) Strong ‘homogeneous’ relations and networks</a:t>
            </a:r>
          </a:p>
          <a:p>
            <a:pPr algn="ctr"/>
            <a:r>
              <a:rPr lang="en-GB" sz="1200" dirty="0">
                <a:solidFill>
                  <a:schemeClr val="accent1">
                    <a:lumMod val="75000"/>
                  </a:schemeClr>
                </a:solidFill>
              </a:rPr>
              <a:t>2) Trust, reciprocity and behavioural norms </a:t>
            </a:r>
          </a:p>
        </p:txBody>
      </p:sp>
      <p:sp>
        <p:nvSpPr>
          <p:cNvPr id="14" name="Rectangle: Rounded Corners 13">
            <a:extLst>
              <a:ext uri="{FF2B5EF4-FFF2-40B4-BE49-F238E27FC236}">
                <a16:creationId xmlns:a16="http://schemas.microsoft.com/office/drawing/2014/main" id="{FFD2D1AB-F8C9-4C5B-A4CD-B5FB584401AF}"/>
              </a:ext>
            </a:extLst>
          </p:cNvPr>
          <p:cNvSpPr/>
          <p:nvPr/>
        </p:nvSpPr>
        <p:spPr>
          <a:xfrm>
            <a:off x="3433056" y="3783321"/>
            <a:ext cx="1836204" cy="1675917"/>
          </a:xfrm>
          <a:prstGeom prst="roundRect">
            <a:avLst/>
          </a:prstGeom>
          <a:solidFill>
            <a:schemeClr val="accent6">
              <a:lumMod val="20000"/>
              <a:lumOff val="80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350" b="1" dirty="0">
                <a:solidFill>
                  <a:schemeClr val="accent1">
                    <a:lumMod val="75000"/>
                  </a:schemeClr>
                </a:solidFill>
              </a:rPr>
              <a:t>Bridged Social Capital</a:t>
            </a:r>
            <a:endParaRPr lang="en-GB" sz="1350" dirty="0">
              <a:solidFill>
                <a:schemeClr val="accent1">
                  <a:lumMod val="75000"/>
                </a:schemeClr>
              </a:solidFill>
            </a:endParaRPr>
          </a:p>
          <a:p>
            <a:pPr algn="ctr"/>
            <a:r>
              <a:rPr lang="en-GB" sz="1200" dirty="0">
                <a:solidFill>
                  <a:schemeClr val="accent1">
                    <a:lumMod val="75000"/>
                  </a:schemeClr>
                </a:solidFill>
              </a:rPr>
              <a:t>1) Weaker ‘heterogeneous’ relations and networks</a:t>
            </a:r>
          </a:p>
          <a:p>
            <a:pPr algn="ctr"/>
            <a:r>
              <a:rPr lang="en-GB" sz="1200" dirty="0">
                <a:solidFill>
                  <a:schemeClr val="accent1">
                    <a:lumMod val="75000"/>
                  </a:schemeClr>
                </a:solidFill>
              </a:rPr>
              <a:t>2) Community connectedness and cohesiveness</a:t>
            </a:r>
          </a:p>
        </p:txBody>
      </p:sp>
      <p:sp>
        <p:nvSpPr>
          <p:cNvPr id="15" name="Rectangle: Rounded Corners 14">
            <a:extLst>
              <a:ext uri="{FF2B5EF4-FFF2-40B4-BE49-F238E27FC236}">
                <a16:creationId xmlns:a16="http://schemas.microsoft.com/office/drawing/2014/main" id="{113AA5CB-5DE5-4802-83E2-0437E4EADB2E}"/>
              </a:ext>
            </a:extLst>
          </p:cNvPr>
          <p:cNvSpPr/>
          <p:nvPr/>
        </p:nvSpPr>
        <p:spPr>
          <a:xfrm>
            <a:off x="5593296" y="3783322"/>
            <a:ext cx="1836204" cy="1675916"/>
          </a:xfrm>
          <a:prstGeom prst="roundRect">
            <a:avLst/>
          </a:prstGeom>
          <a:solidFill>
            <a:schemeClr val="accent1">
              <a:lumMod val="20000"/>
              <a:lumOff val="80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350" b="1" dirty="0">
                <a:solidFill>
                  <a:schemeClr val="accent1">
                    <a:lumMod val="75000"/>
                  </a:schemeClr>
                </a:solidFill>
              </a:rPr>
              <a:t>Linked Social Capital</a:t>
            </a:r>
            <a:endParaRPr lang="en-GB" sz="1350" dirty="0">
              <a:solidFill>
                <a:schemeClr val="accent1">
                  <a:lumMod val="75000"/>
                </a:schemeClr>
              </a:solidFill>
            </a:endParaRPr>
          </a:p>
          <a:p>
            <a:pPr algn="ctr"/>
            <a:r>
              <a:rPr lang="en-GB" sz="1200" dirty="0">
                <a:solidFill>
                  <a:schemeClr val="accent1">
                    <a:lumMod val="75000"/>
                  </a:schemeClr>
                </a:solidFill>
              </a:rPr>
              <a:t>1) Connections with government and ‘civic’ structures</a:t>
            </a:r>
          </a:p>
          <a:p>
            <a:pPr algn="ctr"/>
            <a:r>
              <a:rPr lang="en-GB" sz="1200" dirty="0">
                <a:solidFill>
                  <a:schemeClr val="accent1">
                    <a:lumMod val="75000"/>
                  </a:schemeClr>
                </a:solidFill>
              </a:rPr>
              <a:t>2) Civic / political engagement</a:t>
            </a:r>
          </a:p>
        </p:txBody>
      </p:sp>
      <p:cxnSp>
        <p:nvCxnSpPr>
          <p:cNvPr id="17" name="Straight Arrow Connector 16">
            <a:extLst>
              <a:ext uri="{FF2B5EF4-FFF2-40B4-BE49-F238E27FC236}">
                <a16:creationId xmlns:a16="http://schemas.microsoft.com/office/drawing/2014/main" id="{1EDA6005-26D8-4CEF-B74E-5A845315A7B4}"/>
              </a:ext>
            </a:extLst>
          </p:cNvPr>
          <p:cNvCxnSpPr>
            <a:stCxn id="8" idx="2"/>
            <a:endCxn id="9" idx="0"/>
          </p:cNvCxnSpPr>
          <p:nvPr/>
        </p:nvCxnSpPr>
        <p:spPr>
          <a:xfrm>
            <a:off x="4368322" y="2041692"/>
            <a:ext cx="0" cy="27003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9" name="Connector: Elbow 18">
            <a:extLst>
              <a:ext uri="{FF2B5EF4-FFF2-40B4-BE49-F238E27FC236}">
                <a16:creationId xmlns:a16="http://schemas.microsoft.com/office/drawing/2014/main" id="{1E81736B-8980-46AC-AF6B-3CA04FE69FD0}"/>
              </a:ext>
            </a:extLst>
          </p:cNvPr>
          <p:cNvCxnSpPr>
            <a:stCxn id="9" idx="2"/>
            <a:endCxn id="10" idx="0"/>
          </p:cNvCxnSpPr>
          <p:nvPr/>
        </p:nvCxnSpPr>
        <p:spPr>
          <a:xfrm rot="5400000">
            <a:off x="3148090" y="1685557"/>
            <a:ext cx="317067" cy="2123398"/>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7083BD6-8749-462F-94A9-1D250617BC49}"/>
              </a:ext>
            </a:extLst>
          </p:cNvPr>
          <p:cNvCxnSpPr>
            <a:cxnSpLocks/>
            <a:stCxn id="10" idx="2"/>
            <a:endCxn id="13" idx="0"/>
          </p:cNvCxnSpPr>
          <p:nvPr/>
        </p:nvCxnSpPr>
        <p:spPr>
          <a:xfrm>
            <a:off x="2244924" y="3445848"/>
            <a:ext cx="0" cy="33747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273F89A-694A-41A0-BF9F-483208B7FE7A}"/>
              </a:ext>
            </a:extLst>
          </p:cNvPr>
          <p:cNvCxnSpPr>
            <a:stCxn id="9" idx="2"/>
            <a:endCxn id="11" idx="0"/>
          </p:cNvCxnSpPr>
          <p:nvPr/>
        </p:nvCxnSpPr>
        <p:spPr>
          <a:xfrm flipH="1">
            <a:off x="4351159" y="2588721"/>
            <a:ext cx="17164" cy="31706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AA39ADDB-DDD0-4E1E-8F1D-858E096E8B4E}"/>
              </a:ext>
            </a:extLst>
          </p:cNvPr>
          <p:cNvCxnSpPr>
            <a:cxnSpLocks/>
            <a:stCxn id="11" idx="2"/>
            <a:endCxn id="14" idx="0"/>
          </p:cNvCxnSpPr>
          <p:nvPr/>
        </p:nvCxnSpPr>
        <p:spPr>
          <a:xfrm>
            <a:off x="4351158" y="3445848"/>
            <a:ext cx="0" cy="33747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7" name="Connector: Elbow 26">
            <a:extLst>
              <a:ext uri="{FF2B5EF4-FFF2-40B4-BE49-F238E27FC236}">
                <a16:creationId xmlns:a16="http://schemas.microsoft.com/office/drawing/2014/main" id="{24932B92-C5AC-4B61-BD55-95615EBA95A3}"/>
              </a:ext>
            </a:extLst>
          </p:cNvPr>
          <p:cNvCxnSpPr>
            <a:stCxn id="9" idx="2"/>
            <a:endCxn id="12" idx="0"/>
          </p:cNvCxnSpPr>
          <p:nvPr/>
        </p:nvCxnSpPr>
        <p:spPr>
          <a:xfrm rot="16200000" flipH="1">
            <a:off x="5281327" y="1675716"/>
            <a:ext cx="317067" cy="2143075"/>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1524D1F-4146-4B56-A21A-67B89351DED0}"/>
              </a:ext>
            </a:extLst>
          </p:cNvPr>
          <p:cNvCxnSpPr>
            <a:cxnSpLocks/>
            <a:stCxn id="12" idx="2"/>
            <a:endCxn id="15" idx="0"/>
          </p:cNvCxnSpPr>
          <p:nvPr/>
        </p:nvCxnSpPr>
        <p:spPr>
          <a:xfrm>
            <a:off x="6511398" y="3445848"/>
            <a:ext cx="0" cy="33747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5624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animBg="1"/>
      <p:bldP spid="9" grpId="0" animBg="1"/>
      <p:bldP spid="10" grpId="0" animBg="1"/>
      <p:bldP spid="11" grpId="0" animBg="1"/>
      <p:bldP spid="12" grpId="0" animBg="1"/>
      <p:bldP spid="13" grpId="0" animBg="1"/>
      <p:bldP spid="14" grpId="0" animBg="1"/>
      <p:bldP spid="15"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F60DE9-0927-3B82-7E13-5B0D36DFFD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7FEF72-C3A8-7D39-E893-ABF1899F8AF9}"/>
              </a:ext>
            </a:extLst>
          </p:cNvPr>
          <p:cNvSpPr>
            <a:spLocks noGrp="1"/>
          </p:cNvSpPr>
          <p:nvPr>
            <p:ph type="title"/>
          </p:nvPr>
        </p:nvSpPr>
        <p:spPr>
          <a:xfrm>
            <a:off x="353084" y="211742"/>
            <a:ext cx="8547075" cy="583574"/>
          </a:xfrm>
        </p:spPr>
        <p:txBody>
          <a:bodyPr>
            <a:normAutofit fontScale="90000"/>
          </a:bodyPr>
          <a:lstStyle/>
          <a:p>
            <a:r>
              <a:rPr lang="cy-GB" b="1" noProof="0" dirty="0"/>
              <a:t>Cymuned, Cyfalaf Cymdeithasol ac </a:t>
            </a:r>
            <a:r>
              <a:rPr lang="cy-GB" b="1" noProof="0" dirty="0" err="1"/>
              <a:t>Allgáu</a:t>
            </a:r>
            <a:r>
              <a:rPr lang="cy-GB" b="1" noProof="0" dirty="0"/>
              <a:t> </a:t>
            </a:r>
          </a:p>
        </p:txBody>
      </p:sp>
      <p:sp>
        <p:nvSpPr>
          <p:cNvPr id="3" name="Content Placeholder 2">
            <a:extLst>
              <a:ext uri="{FF2B5EF4-FFF2-40B4-BE49-F238E27FC236}">
                <a16:creationId xmlns:a16="http://schemas.microsoft.com/office/drawing/2014/main" id="{F342C57A-1306-1303-98EE-A032805A8324}"/>
              </a:ext>
            </a:extLst>
          </p:cNvPr>
          <p:cNvSpPr>
            <a:spLocks noGrp="1"/>
          </p:cNvSpPr>
          <p:nvPr>
            <p:ph sz="half" idx="1"/>
          </p:nvPr>
        </p:nvSpPr>
        <p:spPr>
          <a:xfrm>
            <a:off x="353085" y="1028964"/>
            <a:ext cx="8186070" cy="486053"/>
          </a:xfrm>
        </p:spPr>
        <p:txBody>
          <a:bodyPr>
            <a:noAutofit/>
          </a:bodyPr>
          <a:lstStyle/>
          <a:p>
            <a:pPr>
              <a:spcBef>
                <a:spcPts val="450"/>
              </a:spcBef>
              <a:spcAft>
                <a:spcPts val="450"/>
              </a:spcAft>
            </a:pPr>
            <a:r>
              <a:rPr lang="cy-GB" sz="2400" noProof="0" dirty="0"/>
              <a:t>Caiff problem sylweddol â chyfalaf cymdeithasol ei ddiffinio gan </a:t>
            </a:r>
            <a:r>
              <a:rPr lang="cy-GB" sz="2400" noProof="0" dirty="0" err="1"/>
              <a:t>Putnam</a:t>
            </a:r>
            <a:r>
              <a:rPr lang="cy-GB" sz="2400" noProof="0" dirty="0"/>
              <a:t> (2020, t. 19), sy’n dweud: </a:t>
            </a:r>
          </a:p>
        </p:txBody>
      </p:sp>
      <p:sp>
        <p:nvSpPr>
          <p:cNvPr id="4" name="TextBox 3">
            <a:extLst>
              <a:ext uri="{FF2B5EF4-FFF2-40B4-BE49-F238E27FC236}">
                <a16:creationId xmlns:a16="http://schemas.microsoft.com/office/drawing/2014/main" id="{126F712B-E1DF-845B-D919-8AEA58959C1E}"/>
              </a:ext>
            </a:extLst>
          </p:cNvPr>
          <p:cNvSpPr txBox="1"/>
          <p:nvPr/>
        </p:nvSpPr>
        <p:spPr>
          <a:xfrm>
            <a:off x="2237932" y="5235664"/>
            <a:ext cx="4012906" cy="400110"/>
          </a:xfrm>
          <a:prstGeom prst="rect">
            <a:avLst/>
          </a:prstGeom>
          <a:noFill/>
        </p:spPr>
        <p:txBody>
          <a:bodyPr wrap="square" rtlCol="0">
            <a:spAutoFit/>
          </a:bodyPr>
          <a:lstStyle/>
          <a:p>
            <a:pPr algn="ctr"/>
            <a:r>
              <a:rPr lang="cy-GB" sz="2000" b="1" noProof="0" dirty="0"/>
              <a:t>Beth yw goblygiadau hyn?</a:t>
            </a:r>
          </a:p>
        </p:txBody>
      </p:sp>
      <p:pic>
        <p:nvPicPr>
          <p:cNvPr id="6" name="Picture 5" descr="Icon - Question Mark">
            <a:extLst>
              <a:ext uri="{FF2B5EF4-FFF2-40B4-BE49-F238E27FC236}">
                <a16:creationId xmlns:a16="http://schemas.microsoft.com/office/drawing/2014/main" id="{F8BA137C-33E6-9952-F72D-D640E24BD8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8784" y="5111684"/>
            <a:ext cx="677284" cy="648069"/>
          </a:xfrm>
          <a:prstGeom prst="rect">
            <a:avLst/>
          </a:prstGeom>
        </p:spPr>
      </p:pic>
      <p:sp>
        <p:nvSpPr>
          <p:cNvPr id="7" name="TextBox 6">
            <a:extLst>
              <a:ext uri="{FF2B5EF4-FFF2-40B4-BE49-F238E27FC236}">
                <a16:creationId xmlns:a16="http://schemas.microsoft.com/office/drawing/2014/main" id="{C4ED09A2-3115-AB97-6F6F-547C6871CE44}"/>
              </a:ext>
            </a:extLst>
          </p:cNvPr>
          <p:cNvSpPr txBox="1"/>
          <p:nvPr/>
        </p:nvSpPr>
        <p:spPr>
          <a:xfrm>
            <a:off x="353085" y="1857534"/>
            <a:ext cx="8312818" cy="3170099"/>
          </a:xfrm>
          <a:prstGeom prst="rect">
            <a:avLst/>
          </a:prstGeom>
          <a:noFill/>
        </p:spPr>
        <p:txBody>
          <a:bodyPr wrap="square" rtlCol="0">
            <a:spAutoFit/>
          </a:bodyPr>
          <a:lstStyle/>
          <a:p>
            <a:pPr algn="ctr"/>
            <a:r>
              <a:rPr lang="cy-GB" sz="2000" noProof="0" dirty="0"/>
              <a:t> ‘Lle bo cyfalaf ffisegol yn cyfeirio at wrthrychau ffisegol a chyfalaf dynol yn cyfeirio at nodweddion unigolion, mae cyfalaf cymdeithasol yn cyfeirio at gysylltiadau ymhlith unigolion – rhwydweithiau cymdeithasol a’r normau dwyochredd a dibynadwyedd sy’n deillio ohonynt. Yn yr ystyr hwnnw, mae gan gyfalaf cymdeithasol gysylltiad agos â’r hyn a alwyd gan rai yn “rinwedd ddinesig”.  Y gwahaniaeth yw bod “cyfalaf cymdeithasol” yn denu sylw at y ffaith fod rhinwedd ddinesig yn fwyaf grymus pan fydd wedi’i hymgorffori mewn rhwydwaith synhwyraidd o berthnasoedd cymdeithasol cilyddol. Nid yw cymdeithas o nifer o unigolion rhinweddol ond ynysig o reidrwydd yn un sy’n llawn o gyfalaf cymdeithasol’.</a:t>
            </a:r>
          </a:p>
        </p:txBody>
      </p:sp>
    </p:spTree>
    <p:extLst>
      <p:ext uri="{BB962C8B-B14F-4D97-AF65-F5344CB8AC3E}">
        <p14:creationId xmlns:p14="http://schemas.microsoft.com/office/powerpoint/2010/main" val="402057283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085" y="211742"/>
            <a:ext cx="8186070" cy="583574"/>
          </a:xfrm>
        </p:spPr>
        <p:txBody>
          <a:bodyPr>
            <a:normAutofit fontScale="90000"/>
          </a:bodyPr>
          <a:lstStyle/>
          <a:p>
            <a:r>
              <a:rPr lang="en-GB" b="1" dirty="0">
                <a:solidFill>
                  <a:schemeClr val="accent1">
                    <a:lumMod val="75000"/>
                  </a:schemeClr>
                </a:solidFill>
              </a:rPr>
              <a:t>Community, Social Capital &amp; Exclusion</a:t>
            </a:r>
          </a:p>
        </p:txBody>
      </p:sp>
      <p:sp>
        <p:nvSpPr>
          <p:cNvPr id="3" name="Content Placeholder 2"/>
          <p:cNvSpPr>
            <a:spLocks noGrp="1"/>
          </p:cNvSpPr>
          <p:nvPr>
            <p:ph sz="half" idx="1"/>
          </p:nvPr>
        </p:nvSpPr>
        <p:spPr>
          <a:xfrm>
            <a:off x="353085" y="1028964"/>
            <a:ext cx="8186070" cy="486053"/>
          </a:xfrm>
        </p:spPr>
        <p:txBody>
          <a:bodyPr>
            <a:noAutofit/>
          </a:bodyPr>
          <a:lstStyle/>
          <a:p>
            <a:pPr>
              <a:spcBef>
                <a:spcPts val="450"/>
              </a:spcBef>
              <a:spcAft>
                <a:spcPts val="450"/>
              </a:spcAft>
            </a:pPr>
            <a:r>
              <a:rPr lang="en-GB" sz="2400" dirty="0">
                <a:solidFill>
                  <a:schemeClr val="accent1">
                    <a:lumMod val="75000"/>
                  </a:schemeClr>
                </a:solidFill>
              </a:rPr>
              <a:t>A significant issue with social capital is defined by Putnam (2020, p. 19) who states: </a:t>
            </a:r>
          </a:p>
        </p:txBody>
      </p:sp>
      <p:sp>
        <p:nvSpPr>
          <p:cNvPr id="4" name="TextBox 3">
            <a:extLst>
              <a:ext uri="{FF2B5EF4-FFF2-40B4-BE49-F238E27FC236}">
                <a16:creationId xmlns:a16="http://schemas.microsoft.com/office/drawing/2014/main" id="{11DA5663-AF38-D0DB-A04C-91017AA06447}"/>
              </a:ext>
            </a:extLst>
          </p:cNvPr>
          <p:cNvSpPr txBox="1"/>
          <p:nvPr/>
        </p:nvSpPr>
        <p:spPr>
          <a:xfrm>
            <a:off x="2215878" y="4862318"/>
            <a:ext cx="4012906" cy="400110"/>
          </a:xfrm>
          <a:prstGeom prst="rect">
            <a:avLst/>
          </a:prstGeom>
          <a:noFill/>
        </p:spPr>
        <p:txBody>
          <a:bodyPr wrap="square" rtlCol="0">
            <a:spAutoFit/>
          </a:bodyPr>
          <a:lstStyle/>
          <a:p>
            <a:pPr algn="ctr"/>
            <a:r>
              <a:rPr lang="en-GB" sz="2000" b="1" dirty="0">
                <a:solidFill>
                  <a:schemeClr val="accent1">
                    <a:lumMod val="75000"/>
                  </a:schemeClr>
                </a:solidFill>
              </a:rPr>
              <a:t>What are the implications of this?</a:t>
            </a:r>
          </a:p>
        </p:txBody>
      </p:sp>
      <p:pic>
        <p:nvPicPr>
          <p:cNvPr id="6" name="Picture 5" descr="Icon - Question Mark">
            <a:extLst>
              <a:ext uri="{FF2B5EF4-FFF2-40B4-BE49-F238E27FC236}">
                <a16:creationId xmlns:a16="http://schemas.microsoft.com/office/drawing/2014/main" id="{79E9789F-7AFD-4451-A77E-7D48C3C3C1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8784" y="4738338"/>
            <a:ext cx="677284" cy="648069"/>
          </a:xfrm>
          <a:prstGeom prst="rect">
            <a:avLst/>
          </a:prstGeom>
        </p:spPr>
      </p:pic>
      <p:sp>
        <p:nvSpPr>
          <p:cNvPr id="7" name="TextBox 6">
            <a:extLst>
              <a:ext uri="{FF2B5EF4-FFF2-40B4-BE49-F238E27FC236}">
                <a16:creationId xmlns:a16="http://schemas.microsoft.com/office/drawing/2014/main" id="{6FA7BF01-F82D-04D8-EA0F-A3D23C4255CD}"/>
              </a:ext>
            </a:extLst>
          </p:cNvPr>
          <p:cNvSpPr txBox="1"/>
          <p:nvPr/>
        </p:nvSpPr>
        <p:spPr>
          <a:xfrm>
            <a:off x="353085" y="1857534"/>
            <a:ext cx="8312818" cy="2862322"/>
          </a:xfrm>
          <a:prstGeom prst="rect">
            <a:avLst/>
          </a:prstGeom>
          <a:noFill/>
        </p:spPr>
        <p:txBody>
          <a:bodyPr wrap="square" rtlCol="0">
            <a:spAutoFit/>
          </a:bodyPr>
          <a:lstStyle/>
          <a:p>
            <a:pPr algn="ctr"/>
            <a:r>
              <a:rPr lang="en-GB" sz="2000" dirty="0">
                <a:solidFill>
                  <a:schemeClr val="accent1">
                    <a:lumMod val="75000"/>
                  </a:schemeClr>
                </a:solidFill>
              </a:rPr>
              <a:t> ‘Whereas physical capital refers to physical objects and human capital refers to the properties of individuals, social capital refers to connections among individuals – social networks and the norms of reciprocity and trustworthiness that arise from them. In that sense social capital is closely related to what some have called “civic virtue.” The difference is that “social capital” calls attention to the fact that civic virtue is most powerful when embedded in a sense network of reciprocal social relations. A society of many virtuous but isolated individuals is not necessarily rich in social capital’.</a:t>
            </a:r>
          </a:p>
          <a:p>
            <a:pPr algn="ctr"/>
            <a:endParaRPr lang="en-GB" sz="2000" dirty="0">
              <a:solidFill>
                <a:schemeClr val="accent1">
                  <a:lumMod val="75000"/>
                </a:schemeClr>
              </a:solidFill>
            </a:endParaRPr>
          </a:p>
        </p:txBody>
      </p:sp>
    </p:spTree>
    <p:extLst>
      <p:ext uri="{BB962C8B-B14F-4D97-AF65-F5344CB8AC3E}">
        <p14:creationId xmlns:p14="http://schemas.microsoft.com/office/powerpoint/2010/main" val="425499883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C23554-B286-6704-2924-55D5D98ECE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6BD54F-E2DE-23C9-5D3E-F2AFB1624FBA}"/>
              </a:ext>
            </a:extLst>
          </p:cNvPr>
          <p:cNvSpPr>
            <a:spLocks noGrp="1"/>
          </p:cNvSpPr>
          <p:nvPr>
            <p:ph type="title"/>
          </p:nvPr>
        </p:nvSpPr>
        <p:spPr>
          <a:xfrm>
            <a:off x="1636980" y="301614"/>
            <a:ext cx="6172200" cy="583574"/>
          </a:xfrm>
        </p:spPr>
        <p:txBody>
          <a:bodyPr>
            <a:normAutofit fontScale="90000"/>
          </a:bodyPr>
          <a:lstStyle/>
          <a:p>
            <a:r>
              <a:rPr lang="cy-GB" b="1" noProof="0" dirty="0"/>
              <a:t>Cymuned: Meddyliau Olaf</a:t>
            </a:r>
          </a:p>
        </p:txBody>
      </p:sp>
      <p:sp>
        <p:nvSpPr>
          <p:cNvPr id="3" name="Content Placeholder 2">
            <a:extLst>
              <a:ext uri="{FF2B5EF4-FFF2-40B4-BE49-F238E27FC236}">
                <a16:creationId xmlns:a16="http://schemas.microsoft.com/office/drawing/2014/main" id="{81E61935-D0BA-A238-7A1E-EE592B8BD3C1}"/>
              </a:ext>
            </a:extLst>
          </p:cNvPr>
          <p:cNvSpPr>
            <a:spLocks noGrp="1"/>
          </p:cNvSpPr>
          <p:nvPr>
            <p:ph sz="half" idx="1"/>
          </p:nvPr>
        </p:nvSpPr>
        <p:spPr>
          <a:xfrm>
            <a:off x="379628" y="2227425"/>
            <a:ext cx="8384744" cy="3394472"/>
          </a:xfrm>
        </p:spPr>
        <p:txBody>
          <a:bodyPr>
            <a:normAutofit/>
          </a:bodyPr>
          <a:lstStyle/>
          <a:p>
            <a:r>
              <a:rPr lang="cy-GB" sz="2400" noProof="0" dirty="0"/>
              <a:t>Os yw integreiddio’n llwyddiannus i ‘gymdeithas’ neu system gymdeithasol yn dibynnu ar gael cyfalaf cymdeithasol yn gyffredin â’r gymuned honno, wedyn gellir </a:t>
            </a:r>
            <a:r>
              <a:rPr lang="cy-GB" sz="2400" noProof="0" dirty="0" err="1"/>
              <a:t>allgáu’r</a:t>
            </a:r>
            <a:r>
              <a:rPr lang="cy-GB" sz="2400" noProof="0" dirty="0"/>
              <a:t> rheiny sydd hebddo</a:t>
            </a:r>
          </a:p>
          <a:p>
            <a:r>
              <a:rPr lang="cy-GB" sz="2400" dirty="0"/>
              <a:t>Un o’r ffyrdd yr asesir cymunedau yn rhai sy’n ‘gynaliadwy’ neu beidio yw </a:t>
            </a:r>
            <a:r>
              <a:rPr lang="cy-GB" sz="2400" dirty="0" err="1"/>
              <a:t>allgáu</a:t>
            </a:r>
            <a:r>
              <a:rPr lang="cy-GB" sz="2400" dirty="0"/>
              <a:t> o’r gymuned </a:t>
            </a:r>
            <a:endParaRPr lang="cy-GB" sz="2400" noProof="0" dirty="0"/>
          </a:p>
          <a:p>
            <a:r>
              <a:rPr lang="cy-GB" sz="2400" noProof="0" dirty="0"/>
              <a:t>Yn Rhan nesaf y Thema hon, byddwn yn troi i edrych ar agweddau eraill cymunedau cynaliadwy mewn mwy o fanylder.</a:t>
            </a:r>
          </a:p>
        </p:txBody>
      </p:sp>
      <p:sp>
        <p:nvSpPr>
          <p:cNvPr id="6" name="TextBox 5">
            <a:extLst>
              <a:ext uri="{FF2B5EF4-FFF2-40B4-BE49-F238E27FC236}">
                <a16:creationId xmlns:a16="http://schemas.microsoft.com/office/drawing/2014/main" id="{B6825FC0-F91F-F7BF-360E-EF84CFBC06CB}"/>
              </a:ext>
            </a:extLst>
          </p:cNvPr>
          <p:cNvSpPr txBox="1"/>
          <p:nvPr/>
        </p:nvSpPr>
        <p:spPr>
          <a:xfrm>
            <a:off x="152876" y="1200834"/>
            <a:ext cx="5126134" cy="461665"/>
          </a:xfrm>
          <a:prstGeom prst="rect">
            <a:avLst/>
          </a:prstGeom>
          <a:noFill/>
        </p:spPr>
        <p:txBody>
          <a:bodyPr wrap="square" rtlCol="0">
            <a:spAutoFit/>
          </a:bodyPr>
          <a:lstStyle/>
          <a:p>
            <a:r>
              <a:rPr lang="cy-GB" sz="2400" b="1" noProof="0" dirty="0"/>
              <a:t>Cymuned a Chyfalaf Cymdeithasol</a:t>
            </a:r>
          </a:p>
        </p:txBody>
      </p:sp>
    </p:spTree>
    <p:extLst>
      <p:ext uri="{BB962C8B-B14F-4D97-AF65-F5344CB8AC3E}">
        <p14:creationId xmlns:p14="http://schemas.microsoft.com/office/powerpoint/2010/main" val="1175714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6980" y="301614"/>
            <a:ext cx="6172200" cy="583574"/>
          </a:xfrm>
        </p:spPr>
        <p:txBody>
          <a:bodyPr>
            <a:normAutofit fontScale="90000"/>
          </a:bodyPr>
          <a:lstStyle/>
          <a:p>
            <a:r>
              <a:rPr lang="en-GB" b="1" dirty="0">
                <a:solidFill>
                  <a:schemeClr val="accent1">
                    <a:lumMod val="75000"/>
                  </a:schemeClr>
                </a:solidFill>
              </a:rPr>
              <a:t>Community: Final Thoughts </a:t>
            </a:r>
          </a:p>
        </p:txBody>
      </p:sp>
      <p:sp>
        <p:nvSpPr>
          <p:cNvPr id="3" name="Content Placeholder 2"/>
          <p:cNvSpPr>
            <a:spLocks noGrp="1"/>
          </p:cNvSpPr>
          <p:nvPr>
            <p:ph sz="half" idx="1"/>
          </p:nvPr>
        </p:nvSpPr>
        <p:spPr>
          <a:xfrm>
            <a:off x="379628" y="2227425"/>
            <a:ext cx="8384744" cy="3394472"/>
          </a:xfrm>
        </p:spPr>
        <p:txBody>
          <a:bodyPr>
            <a:normAutofit/>
          </a:bodyPr>
          <a:lstStyle/>
          <a:p>
            <a:r>
              <a:rPr lang="en-GB" sz="2400" dirty="0">
                <a:solidFill>
                  <a:schemeClr val="accent1">
                    <a:lumMod val="75000"/>
                  </a:schemeClr>
                </a:solidFill>
              </a:rPr>
              <a:t>If successful integration into a ‘community’ or social system relies on having social capital in common with that community then those who lack it can be excluded</a:t>
            </a:r>
          </a:p>
          <a:p>
            <a:r>
              <a:rPr lang="en-GB" sz="2400" dirty="0">
                <a:solidFill>
                  <a:schemeClr val="accent1">
                    <a:lumMod val="75000"/>
                  </a:schemeClr>
                </a:solidFill>
              </a:rPr>
              <a:t>Exclusion from a community is one of the ways that communities are assessed as being ‘sustainable’ or not</a:t>
            </a:r>
          </a:p>
          <a:p>
            <a:r>
              <a:rPr lang="en-GB" sz="2400" dirty="0">
                <a:solidFill>
                  <a:schemeClr val="accent1">
                    <a:lumMod val="75000"/>
                  </a:schemeClr>
                </a:solidFill>
              </a:rPr>
              <a:t>In the next Part of this Theme we will turn to look at the other aspects of sustainable communities in more detail.</a:t>
            </a:r>
          </a:p>
        </p:txBody>
      </p:sp>
      <p:sp>
        <p:nvSpPr>
          <p:cNvPr id="6" name="TextBox 5">
            <a:extLst>
              <a:ext uri="{FF2B5EF4-FFF2-40B4-BE49-F238E27FC236}">
                <a16:creationId xmlns:a16="http://schemas.microsoft.com/office/drawing/2014/main" id="{6F99994A-D4BC-E8B4-6ACB-081040578D9E}"/>
              </a:ext>
            </a:extLst>
          </p:cNvPr>
          <p:cNvSpPr txBox="1"/>
          <p:nvPr/>
        </p:nvSpPr>
        <p:spPr>
          <a:xfrm>
            <a:off x="152876" y="1200834"/>
            <a:ext cx="4419124" cy="461665"/>
          </a:xfrm>
          <a:prstGeom prst="rect">
            <a:avLst/>
          </a:prstGeom>
          <a:noFill/>
        </p:spPr>
        <p:txBody>
          <a:bodyPr wrap="square" rtlCol="0">
            <a:spAutoFit/>
          </a:bodyPr>
          <a:lstStyle/>
          <a:p>
            <a:r>
              <a:rPr lang="en-GB" sz="2400" b="1" dirty="0">
                <a:solidFill>
                  <a:schemeClr val="accent1">
                    <a:lumMod val="75000"/>
                  </a:schemeClr>
                </a:solidFill>
              </a:rPr>
              <a:t>Community  and Social Capital</a:t>
            </a:r>
          </a:p>
        </p:txBody>
      </p:sp>
    </p:spTree>
    <p:extLst>
      <p:ext uri="{BB962C8B-B14F-4D97-AF65-F5344CB8AC3E}">
        <p14:creationId xmlns:p14="http://schemas.microsoft.com/office/powerpoint/2010/main" val="364653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711" y="274769"/>
            <a:ext cx="6172200" cy="537473"/>
          </a:xfrm>
        </p:spPr>
        <p:txBody>
          <a:bodyPr>
            <a:normAutofit fontScale="90000"/>
          </a:bodyPr>
          <a:lstStyle/>
          <a:p>
            <a:r>
              <a:rPr lang="cy-GB" b="1" noProof="0" dirty="0"/>
              <a:t>Cyfeirnodau</a:t>
            </a:r>
            <a:r>
              <a:rPr lang="en-US" b="1" dirty="0"/>
              <a:t> / References </a:t>
            </a:r>
          </a:p>
        </p:txBody>
      </p:sp>
      <p:sp>
        <p:nvSpPr>
          <p:cNvPr id="3" name="Content Placeholder 2"/>
          <p:cNvSpPr>
            <a:spLocks noGrp="1"/>
          </p:cNvSpPr>
          <p:nvPr>
            <p:ph idx="1"/>
          </p:nvPr>
        </p:nvSpPr>
        <p:spPr>
          <a:xfrm>
            <a:off x="170511" y="999005"/>
            <a:ext cx="8802978" cy="3394472"/>
          </a:xfrm>
        </p:spPr>
        <p:txBody>
          <a:bodyPr>
            <a:noAutofit/>
          </a:bodyPr>
          <a:lstStyle/>
          <a:p>
            <a:pPr>
              <a:spcBef>
                <a:spcPts val="450"/>
              </a:spcBef>
              <a:spcAft>
                <a:spcPts val="450"/>
              </a:spcAft>
            </a:pPr>
            <a:r>
              <a:rPr lang="en-GB" sz="1400" dirty="0">
                <a:solidFill>
                  <a:srgbClr val="3A3A3A"/>
                </a:solidFill>
                <a:latin typeface="+mj-lt"/>
              </a:rPr>
              <a:t>Blake </a:t>
            </a:r>
            <a:r>
              <a:rPr lang="en-GB" sz="1400" i="1" dirty="0">
                <a:solidFill>
                  <a:srgbClr val="3A3A3A"/>
                </a:solidFill>
                <a:latin typeface="+mj-lt"/>
              </a:rPr>
              <a:t>et al</a:t>
            </a:r>
            <a:r>
              <a:rPr lang="en-GB" sz="1400" dirty="0">
                <a:solidFill>
                  <a:srgbClr val="3A3A3A"/>
                </a:solidFill>
                <a:latin typeface="+mj-lt"/>
              </a:rPr>
              <a:t> (2008) </a:t>
            </a:r>
            <a:r>
              <a:rPr lang="en-GB" sz="1400" i="1" dirty="0">
                <a:solidFill>
                  <a:srgbClr val="3A3A3A"/>
                </a:solidFill>
                <a:latin typeface="+mj-lt"/>
              </a:rPr>
              <a:t>Community engagement and community cohesion </a:t>
            </a:r>
            <a:r>
              <a:rPr lang="en-GB" sz="1400" dirty="0">
                <a:solidFill>
                  <a:srgbClr val="3A3A3A"/>
                </a:solidFill>
                <a:latin typeface="+mj-lt"/>
              </a:rPr>
              <a:t>Joseph Rowntree Foundation </a:t>
            </a:r>
            <a:r>
              <a:rPr lang="cy-GB" sz="1400" noProof="0" dirty="0">
                <a:solidFill>
                  <a:srgbClr val="3A3A3A"/>
                </a:solidFill>
                <a:latin typeface="+mj-lt"/>
              </a:rPr>
              <a:t>Ar gael yn </a:t>
            </a:r>
            <a:r>
              <a:rPr lang="en-GB" sz="1400" dirty="0">
                <a:solidFill>
                  <a:srgbClr val="3A3A3A"/>
                </a:solidFill>
                <a:latin typeface="+mj-lt"/>
              </a:rPr>
              <a:t>/ Available at: </a:t>
            </a:r>
            <a:r>
              <a:rPr lang="en-GB" sz="1400" dirty="0">
                <a:latin typeface="+mj-lt"/>
                <a:hlinkClick r:id="rId2"/>
              </a:rPr>
              <a:t>JRF Governance and </a:t>
            </a:r>
            <a:r>
              <a:rPr lang="en-GB" sz="1400" dirty="0" err="1">
                <a:latin typeface="+mj-lt"/>
                <a:hlinkClick r:id="rId2"/>
              </a:rPr>
              <a:t>diversity.indd</a:t>
            </a:r>
            <a:r>
              <a:rPr lang="en-GB" sz="1400" dirty="0">
                <a:latin typeface="+mj-lt"/>
                <a:hlinkClick r:id="rId2"/>
              </a:rPr>
              <a:t> </a:t>
            </a:r>
            <a:r>
              <a:rPr lang="en-GB" sz="1400" dirty="0">
                <a:latin typeface="+mj-lt"/>
              </a:rPr>
              <a:t> </a:t>
            </a:r>
            <a:r>
              <a:rPr lang="en-GB" sz="1400" dirty="0">
                <a:solidFill>
                  <a:srgbClr val="3A3A3A"/>
                </a:solidFill>
                <a:latin typeface="+mj-lt"/>
              </a:rPr>
              <a:t>[</a:t>
            </a:r>
            <a:r>
              <a:rPr lang="cy-GB" sz="1400" noProof="0" dirty="0">
                <a:solidFill>
                  <a:srgbClr val="3A3A3A"/>
                </a:solidFill>
                <a:latin typeface="+mj-lt"/>
              </a:rPr>
              <a:t>Cyrchwyd Ddiwethaf / </a:t>
            </a:r>
            <a:r>
              <a:rPr lang="en-GB" sz="1400" dirty="0">
                <a:solidFill>
                  <a:srgbClr val="3A3A3A"/>
                </a:solidFill>
                <a:latin typeface="+mj-lt"/>
              </a:rPr>
              <a:t>Last Accessed 23/06/2025]</a:t>
            </a:r>
          </a:p>
          <a:p>
            <a:pPr>
              <a:spcBef>
                <a:spcPts val="450"/>
              </a:spcBef>
              <a:spcAft>
                <a:spcPts val="450"/>
              </a:spcAft>
            </a:pPr>
            <a:r>
              <a:rPr lang="en-GB" sz="1400" dirty="0">
                <a:solidFill>
                  <a:srgbClr val="3A3A3A"/>
                </a:solidFill>
                <a:latin typeface="+mj-lt"/>
              </a:rPr>
              <a:t>Calhoun, C.J. (2002) </a:t>
            </a:r>
            <a:r>
              <a:rPr lang="en-GB" sz="1400" i="1" dirty="0">
                <a:solidFill>
                  <a:srgbClr val="3A3A3A"/>
                </a:solidFill>
                <a:latin typeface="+mj-lt"/>
              </a:rPr>
              <a:t>Dictionary of the social sciences</a:t>
            </a:r>
            <a:r>
              <a:rPr lang="en-GB" sz="1400" dirty="0">
                <a:solidFill>
                  <a:srgbClr val="3A3A3A"/>
                </a:solidFill>
                <a:latin typeface="+mj-lt"/>
              </a:rPr>
              <a:t>. </a:t>
            </a:r>
            <a:r>
              <a:rPr lang="cy-GB" sz="1400" noProof="0" dirty="0">
                <a:solidFill>
                  <a:srgbClr val="3A3A3A"/>
                </a:solidFill>
                <a:latin typeface="+mj-lt"/>
              </a:rPr>
              <a:t>Rhydychen</a:t>
            </a:r>
            <a:r>
              <a:rPr lang="en-GB" sz="1400" dirty="0">
                <a:solidFill>
                  <a:srgbClr val="3A3A3A"/>
                </a:solidFill>
                <a:latin typeface="+mj-lt"/>
              </a:rPr>
              <a:t> / Oxford: Oxford University Press. </a:t>
            </a:r>
            <a:r>
              <a:rPr lang="cy-GB" sz="1400" dirty="0">
                <a:solidFill>
                  <a:srgbClr val="3A3A3A"/>
                </a:solidFill>
              </a:rPr>
              <a:t>Ar gael yn </a:t>
            </a:r>
            <a:r>
              <a:rPr lang="en-GB" sz="1400" dirty="0">
                <a:solidFill>
                  <a:srgbClr val="3A3A3A"/>
                </a:solidFill>
              </a:rPr>
              <a:t>/ </a:t>
            </a:r>
            <a:r>
              <a:rPr lang="en-GB" sz="1400" dirty="0">
                <a:solidFill>
                  <a:srgbClr val="3A3A3A"/>
                </a:solidFill>
                <a:latin typeface="+mj-lt"/>
              </a:rPr>
              <a:t>Available at: </a:t>
            </a:r>
            <a:r>
              <a:rPr lang="en-GB" sz="1400" dirty="0">
                <a:latin typeface="+mj-lt"/>
                <a:hlinkClick r:id="rId3"/>
              </a:rPr>
              <a:t>Community - Oxford Reference</a:t>
            </a:r>
            <a:r>
              <a:rPr lang="en-GB" sz="1400" dirty="0">
                <a:solidFill>
                  <a:srgbClr val="3A3A3A"/>
                </a:solidFill>
                <a:latin typeface="+mj-lt"/>
              </a:rPr>
              <a:t> [</a:t>
            </a:r>
            <a:r>
              <a:rPr lang="cy-GB" sz="1400" dirty="0">
                <a:solidFill>
                  <a:srgbClr val="3A3A3A"/>
                </a:solidFill>
              </a:rPr>
              <a:t>Cyrchwyd Ddiwethaf / </a:t>
            </a:r>
            <a:r>
              <a:rPr lang="en-GB" sz="1400" dirty="0">
                <a:solidFill>
                  <a:srgbClr val="3A3A3A"/>
                </a:solidFill>
                <a:latin typeface="+mj-lt"/>
              </a:rPr>
              <a:t>Last Accessed 23/06/2025]</a:t>
            </a:r>
          </a:p>
          <a:p>
            <a:pPr>
              <a:spcBef>
                <a:spcPts val="450"/>
              </a:spcBef>
              <a:spcAft>
                <a:spcPts val="450"/>
              </a:spcAft>
            </a:pPr>
            <a:r>
              <a:rPr lang="en-GB" sz="1400" dirty="0">
                <a:solidFill>
                  <a:srgbClr val="3A3A3A"/>
                </a:solidFill>
                <a:latin typeface="+mj-lt"/>
              </a:rPr>
              <a:t>Cohen, A. P. [</a:t>
            </a:r>
            <a:r>
              <a:rPr lang="en-GB" sz="1400" dirty="0" err="1">
                <a:solidFill>
                  <a:srgbClr val="3A3A3A"/>
                </a:solidFill>
                <a:latin typeface="+mj-lt"/>
              </a:rPr>
              <a:t>gol</a:t>
            </a:r>
            <a:r>
              <a:rPr lang="en-GB" sz="1400" dirty="0">
                <a:solidFill>
                  <a:srgbClr val="3A3A3A"/>
                </a:solidFill>
                <a:latin typeface="+mj-lt"/>
              </a:rPr>
              <a:t>. / ed.] (1982) </a:t>
            </a:r>
            <a:r>
              <a:rPr lang="en-GB" sz="1400" i="1" dirty="0">
                <a:solidFill>
                  <a:srgbClr val="3A3A3A"/>
                </a:solidFill>
                <a:latin typeface="+mj-lt"/>
              </a:rPr>
              <a:t>Belonging identity and social organisation in British rural cultures</a:t>
            </a:r>
            <a:r>
              <a:rPr lang="en-GB" sz="1400" dirty="0">
                <a:solidFill>
                  <a:srgbClr val="3A3A3A"/>
                </a:solidFill>
                <a:latin typeface="+mj-lt"/>
              </a:rPr>
              <a:t> </a:t>
            </a:r>
            <a:r>
              <a:rPr lang="cy-GB" sz="1400" noProof="0" dirty="0">
                <a:solidFill>
                  <a:srgbClr val="3A3A3A"/>
                </a:solidFill>
                <a:latin typeface="+mj-lt"/>
              </a:rPr>
              <a:t>Manceinion</a:t>
            </a:r>
            <a:r>
              <a:rPr lang="en-GB" sz="1400" dirty="0">
                <a:solidFill>
                  <a:srgbClr val="3A3A3A"/>
                </a:solidFill>
                <a:latin typeface="+mj-lt"/>
              </a:rPr>
              <a:t> / Manchester: Manchester University Press </a:t>
            </a:r>
            <a:r>
              <a:rPr lang="cy-GB" sz="1400" dirty="0">
                <a:solidFill>
                  <a:srgbClr val="3A3A3A"/>
                </a:solidFill>
              </a:rPr>
              <a:t>Ar gael yn </a:t>
            </a:r>
            <a:r>
              <a:rPr lang="en-GB" sz="1400" dirty="0">
                <a:solidFill>
                  <a:srgbClr val="3A3A3A"/>
                </a:solidFill>
              </a:rPr>
              <a:t>/</a:t>
            </a:r>
            <a:r>
              <a:rPr lang="en-GB" sz="1400" dirty="0">
                <a:solidFill>
                  <a:srgbClr val="3A3A3A"/>
                </a:solidFill>
                <a:latin typeface="+mj-lt"/>
              </a:rPr>
              <a:t> Available at: </a:t>
            </a:r>
            <a:r>
              <a:rPr lang="en-GB" sz="1400" dirty="0">
                <a:latin typeface="+mj-lt"/>
                <a:hlinkClick r:id="rId4"/>
              </a:rPr>
              <a:t>Belonging : identity and social organisation in British rural cultures : Free Download, Borrow, and Streaming : Internet Archive</a:t>
            </a:r>
            <a:r>
              <a:rPr lang="en-GB" sz="1400" dirty="0">
                <a:latin typeface="+mj-lt"/>
              </a:rPr>
              <a:t> </a:t>
            </a:r>
            <a:r>
              <a:rPr lang="en-GB" sz="1400" dirty="0">
                <a:solidFill>
                  <a:srgbClr val="3A3A3A"/>
                </a:solidFill>
                <a:latin typeface="+mj-lt"/>
              </a:rPr>
              <a:t>[</a:t>
            </a:r>
            <a:r>
              <a:rPr lang="cy-GB" sz="1400" dirty="0">
                <a:solidFill>
                  <a:srgbClr val="3A3A3A"/>
                </a:solidFill>
              </a:rPr>
              <a:t>Cyrchwyd Ddiwethaf / </a:t>
            </a:r>
            <a:r>
              <a:rPr lang="en-GB" sz="1400" dirty="0">
                <a:solidFill>
                  <a:srgbClr val="3A3A3A"/>
                </a:solidFill>
                <a:latin typeface="+mj-lt"/>
              </a:rPr>
              <a:t>Last Accessed 23/06/2025]</a:t>
            </a:r>
          </a:p>
          <a:p>
            <a:pPr>
              <a:spcBef>
                <a:spcPts val="450"/>
              </a:spcBef>
              <a:spcAft>
                <a:spcPts val="450"/>
              </a:spcAft>
            </a:pPr>
            <a:r>
              <a:rPr lang="en-GB" sz="1400" dirty="0">
                <a:solidFill>
                  <a:srgbClr val="3A3A3A"/>
                </a:solidFill>
                <a:latin typeface="+mj-lt"/>
              </a:rPr>
              <a:t>Cohen, A. P. (1985) </a:t>
            </a:r>
            <a:r>
              <a:rPr lang="en-GB" sz="1400" i="1" dirty="0">
                <a:solidFill>
                  <a:srgbClr val="3A3A3A"/>
                </a:solidFill>
                <a:latin typeface="+mj-lt"/>
              </a:rPr>
              <a:t>The Symbolic Construction of Community </a:t>
            </a:r>
            <a:r>
              <a:rPr lang="cy-GB" sz="1400" noProof="0" dirty="0">
                <a:solidFill>
                  <a:srgbClr val="3A3A3A"/>
                </a:solidFill>
                <a:latin typeface="+mj-lt"/>
              </a:rPr>
              <a:t>Llundain</a:t>
            </a:r>
            <a:r>
              <a:rPr lang="en-GB" sz="1400" dirty="0">
                <a:solidFill>
                  <a:srgbClr val="3A3A3A"/>
                </a:solidFill>
                <a:latin typeface="+mj-lt"/>
              </a:rPr>
              <a:t> / London: Routledge </a:t>
            </a:r>
            <a:r>
              <a:rPr lang="cy-GB" sz="1400" dirty="0">
                <a:solidFill>
                  <a:srgbClr val="3A3A3A"/>
                </a:solidFill>
              </a:rPr>
              <a:t>Ar gael yn </a:t>
            </a:r>
            <a:r>
              <a:rPr lang="en-GB" sz="1400" dirty="0">
                <a:solidFill>
                  <a:srgbClr val="3A3A3A"/>
                </a:solidFill>
              </a:rPr>
              <a:t>/ </a:t>
            </a:r>
            <a:r>
              <a:rPr lang="en-GB" sz="1400" dirty="0">
                <a:solidFill>
                  <a:srgbClr val="3A3A3A"/>
                </a:solidFill>
                <a:latin typeface="+mj-lt"/>
              </a:rPr>
              <a:t>Available at: </a:t>
            </a:r>
            <a:r>
              <a:rPr lang="en-GB" sz="1400" dirty="0">
                <a:latin typeface="+mj-lt"/>
                <a:hlinkClick r:id="rId5"/>
              </a:rPr>
              <a:t>Symbolic Construction of Community - Google Books</a:t>
            </a:r>
            <a:r>
              <a:rPr lang="en-GB" sz="1400" dirty="0">
                <a:latin typeface="+mj-lt"/>
              </a:rPr>
              <a:t> </a:t>
            </a:r>
            <a:r>
              <a:rPr lang="en-GB" sz="1400" dirty="0">
                <a:solidFill>
                  <a:srgbClr val="3A3A3A"/>
                </a:solidFill>
                <a:latin typeface="+mj-lt"/>
              </a:rPr>
              <a:t>[</a:t>
            </a:r>
            <a:r>
              <a:rPr lang="cy-GB" sz="1400" dirty="0">
                <a:solidFill>
                  <a:srgbClr val="3A3A3A"/>
                </a:solidFill>
              </a:rPr>
              <a:t>Cyrchwyd Ddiwethaf / </a:t>
            </a:r>
            <a:r>
              <a:rPr lang="en-GB" sz="1400" dirty="0">
                <a:solidFill>
                  <a:srgbClr val="3A3A3A"/>
                </a:solidFill>
                <a:latin typeface="+mj-lt"/>
              </a:rPr>
              <a:t>Last Accessed 23/06/2025]</a:t>
            </a:r>
          </a:p>
          <a:p>
            <a:pPr>
              <a:spcBef>
                <a:spcPts val="450"/>
              </a:spcBef>
              <a:spcAft>
                <a:spcPts val="450"/>
              </a:spcAft>
            </a:pPr>
            <a:r>
              <a:rPr lang="en-GB" sz="1400" dirty="0">
                <a:latin typeface="+mj-lt"/>
              </a:rPr>
              <a:t>CORDIS (2022) </a:t>
            </a:r>
            <a:r>
              <a:rPr lang="en-GB" sz="1400" i="1" dirty="0">
                <a:latin typeface="+mj-lt"/>
              </a:rPr>
              <a:t>Community-Based Policing and Post-Conflict Police Reform</a:t>
            </a:r>
            <a:r>
              <a:rPr lang="en-GB" sz="1400" dirty="0">
                <a:solidFill>
                  <a:srgbClr val="3A3A3A"/>
                </a:solidFill>
                <a:latin typeface="+mj-lt"/>
              </a:rPr>
              <a:t> </a:t>
            </a:r>
            <a:r>
              <a:rPr lang="cy-GB" sz="1400" noProof="0" dirty="0">
                <a:solidFill>
                  <a:srgbClr val="3A3A3A"/>
                </a:solidFill>
                <a:latin typeface="+mj-lt"/>
              </a:rPr>
              <a:t>Comisiwn Ewropeaidd </a:t>
            </a:r>
            <a:r>
              <a:rPr lang="en-GB" sz="1400" dirty="0">
                <a:solidFill>
                  <a:srgbClr val="3A3A3A"/>
                </a:solidFill>
                <a:latin typeface="+mj-lt"/>
              </a:rPr>
              <a:t>/ European Commission </a:t>
            </a:r>
            <a:r>
              <a:rPr lang="cy-GB" sz="1400" dirty="0">
                <a:solidFill>
                  <a:srgbClr val="3A3A3A"/>
                </a:solidFill>
              </a:rPr>
              <a:t>Ar gael yn </a:t>
            </a:r>
            <a:r>
              <a:rPr lang="en-GB" sz="1400" dirty="0">
                <a:solidFill>
                  <a:srgbClr val="3A3A3A"/>
                </a:solidFill>
              </a:rPr>
              <a:t>/ </a:t>
            </a:r>
            <a:r>
              <a:rPr lang="en-GB" sz="1400" dirty="0">
                <a:solidFill>
                  <a:srgbClr val="3A3A3A"/>
                </a:solidFill>
                <a:latin typeface="+mj-lt"/>
              </a:rPr>
              <a:t>Available at: </a:t>
            </a:r>
            <a:r>
              <a:rPr lang="en-GB" sz="1400" dirty="0">
                <a:hlinkClick r:id="rId6"/>
              </a:rPr>
              <a:t>Community-Based Policing and Post-Conflict Police Reform | ICT4COP | Projekt | Fact Sheet | H2020 | CORDIS | European Commission </a:t>
            </a:r>
            <a:r>
              <a:rPr lang="en-GB" sz="1400" dirty="0"/>
              <a:t> </a:t>
            </a:r>
            <a:r>
              <a:rPr lang="en-GB" sz="1400" dirty="0">
                <a:solidFill>
                  <a:srgbClr val="3A3A3A"/>
                </a:solidFill>
                <a:latin typeface="+mj-lt"/>
              </a:rPr>
              <a:t>[</a:t>
            </a:r>
            <a:r>
              <a:rPr lang="cy-GB" sz="1400" dirty="0">
                <a:solidFill>
                  <a:srgbClr val="3A3A3A"/>
                </a:solidFill>
              </a:rPr>
              <a:t>Cyrchwyd Ddiwethaf / </a:t>
            </a:r>
            <a:r>
              <a:rPr lang="en-GB" sz="1400" dirty="0">
                <a:solidFill>
                  <a:srgbClr val="3A3A3A"/>
                </a:solidFill>
                <a:latin typeface="+mj-lt"/>
              </a:rPr>
              <a:t>Last Accessed 23/06/2025]</a:t>
            </a:r>
          </a:p>
          <a:p>
            <a:pPr>
              <a:spcBef>
                <a:spcPts val="450"/>
              </a:spcBef>
              <a:spcAft>
                <a:spcPts val="450"/>
              </a:spcAft>
            </a:pPr>
            <a:r>
              <a:rPr lang="en-GB" sz="1400" dirty="0">
                <a:solidFill>
                  <a:srgbClr val="3A3A3A"/>
                </a:solidFill>
                <a:latin typeface="+mj-lt"/>
              </a:rPr>
              <a:t>Crawford, L.A. &amp; Novak, K.B. (2018) Individual and Society: Sociological Social Psychology </a:t>
            </a:r>
            <a:r>
              <a:rPr lang="cy-GB" sz="1400" dirty="0">
                <a:solidFill>
                  <a:srgbClr val="3A3A3A"/>
                </a:solidFill>
              </a:rPr>
              <a:t>Llundain / </a:t>
            </a:r>
            <a:r>
              <a:rPr lang="en-GB" sz="1400" dirty="0">
                <a:solidFill>
                  <a:srgbClr val="3A3A3A"/>
                </a:solidFill>
                <a:latin typeface="+mj-lt"/>
              </a:rPr>
              <a:t>London: Routledge</a:t>
            </a:r>
          </a:p>
          <a:p>
            <a:pPr>
              <a:spcBef>
                <a:spcPts val="450"/>
              </a:spcBef>
              <a:spcAft>
                <a:spcPts val="450"/>
              </a:spcAft>
            </a:pPr>
            <a:r>
              <a:rPr lang="cy-GB" sz="1400" noProof="0" dirty="0">
                <a:solidFill>
                  <a:srgbClr val="3A3A3A"/>
                </a:solidFill>
                <a:latin typeface="+mj-lt"/>
              </a:rPr>
              <a:t>Undebau Credyd Cymru </a:t>
            </a:r>
            <a:r>
              <a:rPr lang="en-GB" sz="1400" dirty="0">
                <a:solidFill>
                  <a:srgbClr val="3A3A3A"/>
                </a:solidFill>
                <a:latin typeface="+mj-lt"/>
              </a:rPr>
              <a:t>/ Credit Unions of Wales (2022) Affordable, ethical credit and safe savings, in the heart of your community </a:t>
            </a:r>
            <a:r>
              <a:rPr lang="cy-GB" sz="1400" dirty="0">
                <a:solidFill>
                  <a:srgbClr val="3A3A3A"/>
                </a:solidFill>
              </a:rPr>
              <a:t>Ar gael yn </a:t>
            </a:r>
            <a:r>
              <a:rPr lang="en-GB" sz="1400" dirty="0">
                <a:solidFill>
                  <a:srgbClr val="3A3A3A"/>
                </a:solidFill>
              </a:rPr>
              <a:t>/ </a:t>
            </a:r>
            <a:r>
              <a:rPr lang="en-GB" sz="1400" dirty="0">
                <a:solidFill>
                  <a:srgbClr val="3A3A3A"/>
                </a:solidFill>
                <a:latin typeface="+mj-lt"/>
              </a:rPr>
              <a:t>Available at: </a:t>
            </a:r>
            <a:r>
              <a:rPr lang="en-GB" sz="1400" dirty="0">
                <a:hlinkClick r:id="rId7"/>
              </a:rPr>
              <a:t>Home - Credit Unions of Wales </a:t>
            </a:r>
            <a:r>
              <a:rPr lang="en-GB" sz="1400" dirty="0">
                <a:solidFill>
                  <a:srgbClr val="3A3A3A"/>
                </a:solidFill>
                <a:latin typeface="+mj-lt"/>
              </a:rPr>
              <a:t> [</a:t>
            </a:r>
            <a:r>
              <a:rPr lang="cy-GB" sz="1400" dirty="0">
                <a:solidFill>
                  <a:srgbClr val="3A3A3A"/>
                </a:solidFill>
              </a:rPr>
              <a:t>Cyrchwyd Ddiwethaf / </a:t>
            </a:r>
            <a:r>
              <a:rPr lang="en-GB" sz="1400" dirty="0">
                <a:solidFill>
                  <a:srgbClr val="3A3A3A"/>
                </a:solidFill>
                <a:latin typeface="+mj-lt"/>
              </a:rPr>
              <a:t>Last Accessed 23/06/2025]</a:t>
            </a:r>
          </a:p>
          <a:p>
            <a:pPr>
              <a:spcBef>
                <a:spcPts val="450"/>
              </a:spcBef>
              <a:spcAft>
                <a:spcPts val="450"/>
              </a:spcAft>
            </a:pPr>
            <a:r>
              <a:rPr lang="en-GB" sz="1400" dirty="0">
                <a:latin typeface="+mj-lt"/>
              </a:rPr>
              <a:t>Dale, A. &amp; Sparkes, J. (2010) ‘The 'agency' of sustainable community development’ in </a:t>
            </a:r>
            <a:r>
              <a:rPr lang="en-GB" sz="1400" i="1" dirty="0">
                <a:latin typeface="+mj-lt"/>
              </a:rPr>
              <a:t>Community Development Journal</a:t>
            </a:r>
            <a:r>
              <a:rPr lang="en-GB" sz="1400" dirty="0">
                <a:latin typeface="+mj-lt"/>
              </a:rPr>
              <a:t> 46(4): pp. 476-492 </a:t>
            </a:r>
            <a:r>
              <a:rPr lang="cy-GB" sz="1400" dirty="0">
                <a:solidFill>
                  <a:srgbClr val="3A3A3A"/>
                </a:solidFill>
              </a:rPr>
              <a:t>Ar gael yn </a:t>
            </a:r>
            <a:r>
              <a:rPr lang="en-GB" sz="1400" dirty="0">
                <a:solidFill>
                  <a:srgbClr val="3A3A3A"/>
                </a:solidFill>
              </a:rPr>
              <a:t>/ </a:t>
            </a:r>
            <a:r>
              <a:rPr lang="en-GB" sz="1400" dirty="0">
                <a:latin typeface="+mj-lt"/>
              </a:rPr>
              <a:t>Available at: </a:t>
            </a:r>
            <a:r>
              <a:rPr lang="en-GB" sz="1400" dirty="0">
                <a:hlinkClick r:id="rId8"/>
              </a:rPr>
              <a:t>‘agency’ of sustainable community development | Community Development Journal | Oxford Academic </a:t>
            </a:r>
            <a:r>
              <a:rPr lang="en-GB" sz="1400" dirty="0">
                <a:solidFill>
                  <a:srgbClr val="3A3A3A"/>
                </a:solidFill>
                <a:latin typeface="+mj-lt"/>
              </a:rPr>
              <a:t>[</a:t>
            </a:r>
            <a:r>
              <a:rPr lang="cy-GB" sz="1400" dirty="0">
                <a:solidFill>
                  <a:srgbClr val="3A3A3A"/>
                </a:solidFill>
              </a:rPr>
              <a:t>Cyrchwyd Ddiwethaf / </a:t>
            </a:r>
            <a:r>
              <a:rPr lang="en-GB" sz="1400" dirty="0">
                <a:solidFill>
                  <a:srgbClr val="3A3A3A"/>
                </a:solidFill>
                <a:latin typeface="+mj-lt"/>
              </a:rPr>
              <a:t>Last Accessed 23/06/2025]</a:t>
            </a:r>
          </a:p>
          <a:p>
            <a:pPr marL="0" indent="0">
              <a:spcBef>
                <a:spcPts val="450"/>
              </a:spcBef>
              <a:spcAft>
                <a:spcPts val="450"/>
              </a:spcAft>
              <a:buNone/>
            </a:pPr>
            <a:endParaRPr lang="en-GB" sz="1400" dirty="0">
              <a:solidFill>
                <a:srgbClr val="3A3A3A"/>
              </a:solidFill>
              <a:latin typeface="+mj-lt"/>
            </a:endParaRPr>
          </a:p>
        </p:txBody>
      </p:sp>
    </p:spTree>
    <p:extLst>
      <p:ext uri="{BB962C8B-B14F-4D97-AF65-F5344CB8AC3E}">
        <p14:creationId xmlns:p14="http://schemas.microsoft.com/office/powerpoint/2010/main" val="212826492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4989" y="1098021"/>
            <a:ext cx="8440452" cy="3394472"/>
          </a:xfrm>
        </p:spPr>
        <p:txBody>
          <a:bodyPr>
            <a:noAutofit/>
          </a:bodyPr>
          <a:lstStyle/>
          <a:p>
            <a:pPr>
              <a:spcBef>
                <a:spcPts val="450"/>
              </a:spcBef>
              <a:spcAft>
                <a:spcPts val="450"/>
              </a:spcAft>
            </a:pPr>
            <a:r>
              <a:rPr lang="en-GB" sz="1400" dirty="0">
                <a:solidFill>
                  <a:srgbClr val="3A3A3A"/>
                </a:solidFill>
                <a:latin typeface="+mj-lt"/>
              </a:rPr>
              <a:t>De Souza M, Francis LJ, O’Higgins-Norman, J &amp; Scott D (</a:t>
            </a:r>
            <a:r>
              <a:rPr lang="en-GB" sz="1400" dirty="0" err="1">
                <a:solidFill>
                  <a:srgbClr val="3A3A3A"/>
                </a:solidFill>
                <a:latin typeface="+mj-lt"/>
              </a:rPr>
              <a:t>Goln</a:t>
            </a:r>
            <a:r>
              <a:rPr lang="en-GB" sz="1400" dirty="0">
                <a:solidFill>
                  <a:srgbClr val="3A3A3A"/>
                </a:solidFill>
                <a:latin typeface="+mj-lt"/>
              </a:rPr>
              <a:t> / Eds) The International Handbooks of Religion and Education 3: International Handbook of Education for Spirituality, Care and Wellbeing (Part One), </a:t>
            </a:r>
            <a:r>
              <a:rPr lang="cy-GB" sz="1400" noProof="0" dirty="0">
                <a:solidFill>
                  <a:srgbClr val="3A3A3A"/>
                </a:solidFill>
                <a:latin typeface="+mj-lt"/>
              </a:rPr>
              <a:t>Llundain</a:t>
            </a:r>
            <a:r>
              <a:rPr lang="en-GB" sz="1400" dirty="0">
                <a:solidFill>
                  <a:srgbClr val="3A3A3A"/>
                </a:solidFill>
                <a:latin typeface="+mj-lt"/>
              </a:rPr>
              <a:t> / London: Springer Dordrecht Heidelberg.</a:t>
            </a:r>
          </a:p>
          <a:p>
            <a:pPr>
              <a:spcBef>
                <a:spcPts val="450"/>
              </a:spcBef>
              <a:spcAft>
                <a:spcPts val="450"/>
              </a:spcAft>
            </a:pPr>
            <a:r>
              <a:rPr lang="en-GB" sz="1400" dirty="0">
                <a:solidFill>
                  <a:srgbClr val="3A3A3A"/>
                </a:solidFill>
                <a:latin typeface="+mj-lt"/>
              </a:rPr>
              <a:t>Department of Health &amp; Aged Care (2019) </a:t>
            </a:r>
            <a:r>
              <a:rPr lang="en-GB" sz="1400" i="1" dirty="0">
                <a:solidFill>
                  <a:srgbClr val="3A3A3A"/>
                </a:solidFill>
                <a:latin typeface="+mj-lt"/>
              </a:rPr>
              <a:t>Connectedness</a:t>
            </a:r>
            <a:r>
              <a:rPr lang="en-GB" sz="1400" dirty="0">
                <a:solidFill>
                  <a:srgbClr val="3A3A3A"/>
                </a:solidFill>
                <a:latin typeface="+mj-lt"/>
              </a:rPr>
              <a:t> </a:t>
            </a:r>
            <a:r>
              <a:rPr lang="cy-GB" sz="1400" noProof="0" dirty="0">
                <a:solidFill>
                  <a:srgbClr val="3A3A3A"/>
                </a:solidFill>
                <a:latin typeface="+mj-lt"/>
              </a:rPr>
              <a:t>Llywodraeth Awstralia </a:t>
            </a:r>
            <a:r>
              <a:rPr lang="en-GB" sz="1400" dirty="0">
                <a:solidFill>
                  <a:srgbClr val="3A3A3A"/>
                </a:solidFill>
                <a:latin typeface="+mj-lt"/>
              </a:rPr>
              <a:t>/ Australian Government </a:t>
            </a:r>
            <a:r>
              <a:rPr lang="cy-GB" sz="1400" dirty="0">
                <a:solidFill>
                  <a:srgbClr val="3A3A3A"/>
                </a:solidFill>
              </a:rPr>
              <a:t>Ar gael yn </a:t>
            </a:r>
            <a:r>
              <a:rPr lang="en-GB" sz="1400" dirty="0">
                <a:solidFill>
                  <a:srgbClr val="3A3A3A"/>
                </a:solidFill>
              </a:rPr>
              <a:t>/ </a:t>
            </a:r>
            <a:r>
              <a:rPr lang="en-GB" sz="1400" dirty="0">
                <a:solidFill>
                  <a:srgbClr val="3A3A3A"/>
                </a:solidFill>
                <a:latin typeface="+mj-lt"/>
              </a:rPr>
              <a:t>Available at Available at: </a:t>
            </a:r>
            <a:r>
              <a:rPr lang="en-GB" sz="1400" dirty="0">
                <a:hlinkClick r:id="rId2"/>
              </a:rPr>
              <a:t>Connecting with others | Head to Health</a:t>
            </a:r>
            <a:r>
              <a:rPr lang="en-GB" sz="1400" dirty="0"/>
              <a:t> </a:t>
            </a:r>
            <a:r>
              <a:rPr lang="en-GB" sz="1400" dirty="0">
                <a:solidFill>
                  <a:srgbClr val="3A3A3A"/>
                </a:solidFill>
                <a:latin typeface="+mj-lt"/>
              </a:rPr>
              <a:t>[</a:t>
            </a:r>
            <a:r>
              <a:rPr lang="cy-GB" sz="1400" dirty="0">
                <a:solidFill>
                  <a:srgbClr val="3A3A3A"/>
                </a:solidFill>
              </a:rPr>
              <a:t>Cyrchwyd Ddiwethaf / </a:t>
            </a:r>
            <a:r>
              <a:rPr lang="en-GB" sz="1400" dirty="0">
                <a:solidFill>
                  <a:srgbClr val="3A3A3A"/>
                </a:solidFill>
                <a:latin typeface="+mj-lt"/>
              </a:rPr>
              <a:t>Last Accessed 23/06/2025]</a:t>
            </a:r>
          </a:p>
          <a:p>
            <a:pPr>
              <a:spcBef>
                <a:spcPts val="450"/>
              </a:spcBef>
              <a:spcAft>
                <a:spcPts val="450"/>
              </a:spcAft>
            </a:pPr>
            <a:r>
              <a:rPr lang="en-GB" sz="1400" dirty="0"/>
              <a:t>Field J (2012) </a:t>
            </a:r>
            <a:r>
              <a:rPr lang="en-GB" sz="1400" i="1" dirty="0"/>
              <a:t>Social Capital</a:t>
            </a:r>
            <a:r>
              <a:rPr lang="en-GB" sz="1400" dirty="0"/>
              <a:t>, </a:t>
            </a:r>
            <a:r>
              <a:rPr lang="cy-GB" sz="1400" dirty="0">
                <a:solidFill>
                  <a:srgbClr val="3A3A3A"/>
                </a:solidFill>
              </a:rPr>
              <a:t>Llundain / </a:t>
            </a:r>
            <a:r>
              <a:rPr lang="en-GB" sz="1400" dirty="0"/>
              <a:t>London: Routledge.</a:t>
            </a:r>
            <a:endParaRPr lang="en-GB" sz="1400" dirty="0">
              <a:solidFill>
                <a:srgbClr val="3A3A3A"/>
              </a:solidFill>
              <a:latin typeface="+mj-lt"/>
            </a:endParaRPr>
          </a:p>
          <a:p>
            <a:pPr>
              <a:spcBef>
                <a:spcPts val="450"/>
              </a:spcBef>
              <a:spcAft>
                <a:spcPts val="450"/>
              </a:spcAft>
            </a:pPr>
            <a:r>
              <a:rPr lang="en-GB" sz="1400" dirty="0">
                <a:solidFill>
                  <a:srgbClr val="3A3A3A"/>
                </a:solidFill>
                <a:latin typeface="+mj-lt"/>
              </a:rPr>
              <a:t>Frazer, E. (2000) ‘Communitarianism’ pp. 178-190 </a:t>
            </a:r>
            <a:r>
              <a:rPr lang="en-GB" sz="1400" i="1" dirty="0">
                <a:solidFill>
                  <a:srgbClr val="3A3A3A"/>
                </a:solidFill>
                <a:latin typeface="+mj-lt"/>
              </a:rPr>
              <a:t>in </a:t>
            </a:r>
            <a:r>
              <a:rPr lang="en-GB" sz="1400" dirty="0">
                <a:solidFill>
                  <a:srgbClr val="3A3A3A"/>
                </a:solidFill>
                <a:latin typeface="+mj-lt"/>
              </a:rPr>
              <a:t>Browning, G., Halcli, A &amp; Webster, F [</a:t>
            </a:r>
            <a:r>
              <a:rPr lang="en-GB" sz="1400" dirty="0" err="1">
                <a:solidFill>
                  <a:srgbClr val="3A3A3A"/>
                </a:solidFill>
                <a:latin typeface="+mj-lt"/>
              </a:rPr>
              <a:t>goln</a:t>
            </a:r>
            <a:r>
              <a:rPr lang="en-GB" sz="1400" dirty="0">
                <a:solidFill>
                  <a:srgbClr val="3A3A3A"/>
                </a:solidFill>
                <a:latin typeface="+mj-lt"/>
              </a:rPr>
              <a:t> / eds] </a:t>
            </a:r>
            <a:r>
              <a:rPr lang="en-GB" sz="1400" i="1" dirty="0">
                <a:solidFill>
                  <a:srgbClr val="3A3A3A"/>
                </a:solidFill>
                <a:latin typeface="+mj-lt"/>
              </a:rPr>
              <a:t>Understanding Contemporary Society</a:t>
            </a:r>
            <a:r>
              <a:rPr lang="en-GB" sz="1400" dirty="0">
                <a:solidFill>
                  <a:srgbClr val="3A3A3A"/>
                </a:solidFill>
                <a:latin typeface="+mj-lt"/>
              </a:rPr>
              <a:t> </a:t>
            </a:r>
            <a:r>
              <a:rPr lang="cy-GB" sz="1400" dirty="0">
                <a:solidFill>
                  <a:srgbClr val="3A3A3A"/>
                </a:solidFill>
              </a:rPr>
              <a:t>Llundain / </a:t>
            </a:r>
            <a:r>
              <a:rPr lang="en-GB" sz="1400" dirty="0">
                <a:solidFill>
                  <a:srgbClr val="3A3A3A"/>
                </a:solidFill>
                <a:latin typeface="+mj-lt"/>
              </a:rPr>
              <a:t>London: Sage Publications</a:t>
            </a:r>
          </a:p>
          <a:p>
            <a:pPr>
              <a:spcBef>
                <a:spcPts val="450"/>
              </a:spcBef>
              <a:spcAft>
                <a:spcPts val="450"/>
              </a:spcAft>
            </a:pPr>
            <a:r>
              <a:rPr lang="en-GB" sz="1400" dirty="0"/>
              <a:t>Giddens, A. &amp; Sutton,  (2006) Sociology,  </a:t>
            </a:r>
            <a:r>
              <a:rPr lang="cy-GB" sz="1400" noProof="0" dirty="0"/>
              <a:t>Caergrawnt</a:t>
            </a:r>
            <a:r>
              <a:rPr lang="en-GB" sz="1400" dirty="0"/>
              <a:t> / Cambridge: Polity Press.</a:t>
            </a:r>
            <a:endParaRPr lang="en-US" sz="1400" dirty="0">
              <a:latin typeface="+mj-lt"/>
            </a:endParaRPr>
          </a:p>
          <a:p>
            <a:pPr>
              <a:spcBef>
                <a:spcPts val="450"/>
              </a:spcBef>
              <a:spcAft>
                <a:spcPts val="450"/>
              </a:spcAft>
            </a:pPr>
            <a:r>
              <a:rPr lang="en-US" sz="1400" dirty="0">
                <a:latin typeface="+mj-lt"/>
              </a:rPr>
              <a:t>Lee, D. &amp; Newby, H. (2012) </a:t>
            </a:r>
            <a:r>
              <a:rPr lang="en-US" sz="1400" i="1" dirty="0">
                <a:latin typeface="+mj-lt"/>
              </a:rPr>
              <a:t>The Problem of Sociology</a:t>
            </a:r>
            <a:r>
              <a:rPr lang="en-US" sz="1400" dirty="0">
                <a:latin typeface="+mj-lt"/>
              </a:rPr>
              <a:t> </a:t>
            </a:r>
            <a:r>
              <a:rPr lang="cy-GB" sz="1400" dirty="0">
                <a:solidFill>
                  <a:srgbClr val="3A3A3A"/>
                </a:solidFill>
              </a:rPr>
              <a:t>Llundain / </a:t>
            </a:r>
            <a:r>
              <a:rPr lang="en-US" sz="1400" dirty="0">
                <a:latin typeface="+mj-lt"/>
              </a:rPr>
              <a:t>London: Routledge</a:t>
            </a:r>
          </a:p>
          <a:p>
            <a:pPr>
              <a:spcBef>
                <a:spcPts val="450"/>
              </a:spcBef>
              <a:spcAft>
                <a:spcPts val="450"/>
              </a:spcAft>
            </a:pPr>
            <a:r>
              <a:rPr lang="en-US" sz="1400" dirty="0">
                <a:latin typeface="+mj-lt"/>
              </a:rPr>
              <a:t>Lewis, T. (2011) ‘</a:t>
            </a:r>
            <a:r>
              <a:rPr lang="en-GB" sz="1400" dirty="0">
                <a:latin typeface="+mj-lt"/>
              </a:rPr>
              <a:t>Assessing social identity and collective efficacy as theories of group motivation at work’ </a:t>
            </a:r>
            <a:r>
              <a:rPr lang="en-GB" sz="1400" i="1" dirty="0">
                <a:latin typeface="+mj-lt"/>
              </a:rPr>
              <a:t>The International Journal of Human Resource management </a:t>
            </a:r>
            <a:r>
              <a:rPr lang="en-GB" sz="1400" dirty="0">
                <a:latin typeface="+mj-lt"/>
              </a:rPr>
              <a:t>Vol 22 Issue 4 pp.963-980 </a:t>
            </a:r>
            <a:r>
              <a:rPr lang="cy-GB" sz="1400" dirty="0">
                <a:solidFill>
                  <a:srgbClr val="3A3A3A"/>
                </a:solidFill>
              </a:rPr>
              <a:t>Ar gael yn </a:t>
            </a:r>
            <a:r>
              <a:rPr lang="en-GB" sz="1400" dirty="0">
                <a:solidFill>
                  <a:srgbClr val="3A3A3A"/>
                </a:solidFill>
              </a:rPr>
              <a:t>/ </a:t>
            </a:r>
            <a:r>
              <a:rPr lang="en-GB" sz="1400" dirty="0">
                <a:latin typeface="+mj-lt"/>
              </a:rPr>
              <a:t>Available at  </a:t>
            </a:r>
            <a:r>
              <a:rPr lang="en-GB" sz="1400" dirty="0">
                <a:hlinkClick r:id="rId3"/>
              </a:rPr>
              <a:t>(PDF) Assessing social identity and collective efficacy as theories of group motivation at work</a:t>
            </a:r>
            <a:r>
              <a:rPr lang="en-GB" sz="1400" dirty="0"/>
              <a:t> [</a:t>
            </a:r>
            <a:r>
              <a:rPr lang="cy-GB" sz="1400" dirty="0">
                <a:solidFill>
                  <a:srgbClr val="3A3A3A"/>
                </a:solidFill>
              </a:rPr>
              <a:t>Cyrchwyd Ddiwethaf / </a:t>
            </a:r>
            <a:r>
              <a:rPr lang="en-GB" sz="1400" dirty="0"/>
              <a:t>Last Accessed 23/06/2025]</a:t>
            </a:r>
            <a:endParaRPr lang="en-US" sz="1400" dirty="0">
              <a:latin typeface="+mj-lt"/>
            </a:endParaRPr>
          </a:p>
          <a:p>
            <a:pPr>
              <a:spcBef>
                <a:spcPts val="450"/>
              </a:spcBef>
              <a:spcAft>
                <a:spcPts val="450"/>
              </a:spcAft>
            </a:pPr>
            <a:r>
              <a:rPr lang="en-US" sz="1400" dirty="0">
                <a:latin typeface="+mj-lt"/>
              </a:rPr>
              <a:t>Putnam, R. (2020) </a:t>
            </a:r>
            <a:r>
              <a:rPr lang="en-US" sz="1400" i="1" dirty="0">
                <a:latin typeface="+mj-lt"/>
              </a:rPr>
              <a:t>Bowling Alone: The Collapse and Revival of American Community </a:t>
            </a:r>
            <a:r>
              <a:rPr lang="cy-GB" sz="1400" noProof="0" dirty="0">
                <a:latin typeface="+mj-lt"/>
              </a:rPr>
              <a:t>Efrog Newydd </a:t>
            </a:r>
            <a:r>
              <a:rPr lang="en-US" sz="1400" dirty="0">
                <a:latin typeface="+mj-lt"/>
              </a:rPr>
              <a:t>/ New York: Simon &amp; Schuster</a:t>
            </a:r>
          </a:p>
          <a:p>
            <a:pPr>
              <a:spcBef>
                <a:spcPts val="450"/>
              </a:spcBef>
              <a:spcAft>
                <a:spcPts val="450"/>
              </a:spcAft>
            </a:pPr>
            <a:r>
              <a:rPr lang="en-GB" sz="1400" dirty="0"/>
              <a:t>Smith, M. K. (2001) ‘Community’ in </a:t>
            </a:r>
            <a:r>
              <a:rPr lang="en-GB" sz="1400" i="1" dirty="0"/>
              <a:t>the </a:t>
            </a:r>
            <a:r>
              <a:rPr lang="en-GB" sz="1400" i="1" dirty="0" err="1"/>
              <a:t>Encyclopedia</a:t>
            </a:r>
            <a:r>
              <a:rPr lang="en-GB" sz="1400" i="1" dirty="0"/>
              <a:t> of Informal Education</a:t>
            </a:r>
            <a:r>
              <a:rPr lang="en-GB" sz="1400" dirty="0"/>
              <a:t>, </a:t>
            </a:r>
            <a:r>
              <a:rPr lang="cy-GB" sz="1400" dirty="0">
                <a:solidFill>
                  <a:srgbClr val="3A3A3A"/>
                </a:solidFill>
              </a:rPr>
              <a:t>Ar gael yn </a:t>
            </a:r>
            <a:r>
              <a:rPr lang="en-GB" sz="1400" dirty="0">
                <a:solidFill>
                  <a:srgbClr val="3A3A3A"/>
                </a:solidFill>
              </a:rPr>
              <a:t>/ </a:t>
            </a:r>
            <a:r>
              <a:rPr lang="en-GB" sz="1400" dirty="0"/>
              <a:t>Available at: </a:t>
            </a:r>
            <a:r>
              <a:rPr lang="en-GB" sz="1400" dirty="0">
                <a:hlinkClick r:id="rId4"/>
              </a:rPr>
              <a:t>What is community? – infed.org</a:t>
            </a:r>
            <a:r>
              <a:rPr lang="en-GB" sz="1400" dirty="0"/>
              <a:t> </a:t>
            </a:r>
            <a:r>
              <a:rPr lang="en-GB" sz="1400" dirty="0">
                <a:solidFill>
                  <a:srgbClr val="3A3A3A"/>
                </a:solidFill>
                <a:latin typeface="+mj-lt"/>
              </a:rPr>
              <a:t>[</a:t>
            </a:r>
            <a:r>
              <a:rPr lang="cy-GB" sz="1400" dirty="0">
                <a:solidFill>
                  <a:srgbClr val="3A3A3A"/>
                </a:solidFill>
              </a:rPr>
              <a:t>Cyrchwyd Ddiwethaf / </a:t>
            </a:r>
            <a:r>
              <a:rPr lang="en-GB" sz="1400" dirty="0">
                <a:solidFill>
                  <a:srgbClr val="3A3A3A"/>
                </a:solidFill>
                <a:latin typeface="+mj-lt"/>
              </a:rPr>
              <a:t>Last Accessed 23/06/2025]</a:t>
            </a:r>
          </a:p>
          <a:p>
            <a:pPr>
              <a:spcBef>
                <a:spcPts val="450"/>
              </a:spcBef>
              <a:spcAft>
                <a:spcPts val="450"/>
              </a:spcAft>
            </a:pPr>
            <a:endParaRPr lang="en-GB" sz="1400" dirty="0">
              <a:solidFill>
                <a:srgbClr val="3A3A3A"/>
              </a:solidFill>
              <a:latin typeface="+mj-lt"/>
            </a:endParaRPr>
          </a:p>
        </p:txBody>
      </p:sp>
      <p:sp>
        <p:nvSpPr>
          <p:cNvPr id="6" name="Title 1">
            <a:extLst>
              <a:ext uri="{FF2B5EF4-FFF2-40B4-BE49-F238E27FC236}">
                <a16:creationId xmlns:a16="http://schemas.microsoft.com/office/drawing/2014/main" id="{14ED9083-7EF9-778E-2C08-D8DE08746D8C}"/>
              </a:ext>
            </a:extLst>
          </p:cNvPr>
          <p:cNvSpPr>
            <a:spLocks noGrp="1"/>
          </p:cNvSpPr>
          <p:nvPr>
            <p:ph type="title"/>
          </p:nvPr>
        </p:nvSpPr>
        <p:spPr>
          <a:xfrm>
            <a:off x="380711" y="274769"/>
            <a:ext cx="6172200" cy="537473"/>
          </a:xfrm>
        </p:spPr>
        <p:txBody>
          <a:bodyPr>
            <a:normAutofit fontScale="90000"/>
          </a:bodyPr>
          <a:lstStyle/>
          <a:p>
            <a:r>
              <a:rPr lang="cy-GB" b="1" dirty="0"/>
              <a:t>Cyfeirnodau</a:t>
            </a:r>
            <a:r>
              <a:rPr lang="en-US" b="1" dirty="0"/>
              <a:t> / References </a:t>
            </a:r>
          </a:p>
        </p:txBody>
      </p:sp>
    </p:spTree>
    <p:extLst>
      <p:ext uri="{BB962C8B-B14F-4D97-AF65-F5344CB8AC3E}">
        <p14:creationId xmlns:p14="http://schemas.microsoft.com/office/powerpoint/2010/main" val="280679590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1203" y="1022428"/>
            <a:ext cx="8332440" cy="3394472"/>
          </a:xfrm>
        </p:spPr>
        <p:txBody>
          <a:bodyPr>
            <a:noAutofit/>
          </a:bodyPr>
          <a:lstStyle/>
          <a:p>
            <a:pPr>
              <a:spcBef>
                <a:spcPts val="450"/>
              </a:spcBef>
              <a:spcAft>
                <a:spcPts val="450"/>
              </a:spcAft>
            </a:pPr>
            <a:r>
              <a:rPr lang="en-GB" sz="1400" dirty="0"/>
              <a:t>Stacey, M (1969) ‘The Myth of Community Studies’ </a:t>
            </a:r>
            <a:r>
              <a:rPr lang="en-GB" sz="1400" i="1" dirty="0"/>
              <a:t>in The British Journal of Sociology</a:t>
            </a:r>
            <a:r>
              <a:rPr lang="en-GB" sz="1400" dirty="0"/>
              <a:t> Vol. 20 No.2 pp.134-147 </a:t>
            </a:r>
            <a:r>
              <a:rPr lang="cy-GB" sz="1400" dirty="0">
                <a:solidFill>
                  <a:srgbClr val="3A3A3A"/>
                </a:solidFill>
              </a:rPr>
              <a:t>Ar gael yn </a:t>
            </a:r>
            <a:r>
              <a:rPr lang="en-GB" sz="1400" dirty="0">
                <a:solidFill>
                  <a:srgbClr val="3A3A3A"/>
                </a:solidFill>
              </a:rPr>
              <a:t>/ </a:t>
            </a:r>
            <a:r>
              <a:rPr lang="en-GB" sz="1400" dirty="0"/>
              <a:t>Available at: </a:t>
            </a:r>
            <a:r>
              <a:rPr lang="en-GB" sz="1400" dirty="0">
                <a:hlinkClick r:id="rId2"/>
              </a:rPr>
              <a:t>The Myth of Community Studies on JSTOR</a:t>
            </a:r>
            <a:r>
              <a:rPr lang="en-GB" sz="1400" dirty="0"/>
              <a:t> </a:t>
            </a:r>
            <a:r>
              <a:rPr lang="en-GB" sz="1400" dirty="0">
                <a:solidFill>
                  <a:srgbClr val="3A3A3A"/>
                </a:solidFill>
                <a:latin typeface="+mj-lt"/>
              </a:rPr>
              <a:t>[</a:t>
            </a:r>
            <a:r>
              <a:rPr lang="cy-GB" sz="1400" dirty="0">
                <a:solidFill>
                  <a:srgbClr val="3A3A3A"/>
                </a:solidFill>
              </a:rPr>
              <a:t>Cyrchwyd Ddiwethaf / </a:t>
            </a:r>
            <a:r>
              <a:rPr lang="en-GB" sz="1400" dirty="0">
                <a:solidFill>
                  <a:srgbClr val="3A3A3A"/>
                </a:solidFill>
                <a:latin typeface="+mj-lt"/>
              </a:rPr>
              <a:t>Last Accessed 23/06/2025]</a:t>
            </a:r>
          </a:p>
          <a:p>
            <a:pPr>
              <a:spcBef>
                <a:spcPts val="450"/>
              </a:spcBef>
              <a:spcAft>
                <a:spcPts val="450"/>
              </a:spcAft>
            </a:pPr>
            <a:r>
              <a:rPr lang="en-GB" sz="1400" dirty="0" err="1"/>
              <a:t>Tönnies</a:t>
            </a:r>
            <a:r>
              <a:rPr lang="en-GB" sz="1400" dirty="0"/>
              <a:t>, F. (1887 [2017]) </a:t>
            </a:r>
            <a:r>
              <a:rPr lang="en-GB" sz="1400" i="1" dirty="0"/>
              <a:t>Community and Society</a:t>
            </a:r>
            <a:r>
              <a:rPr lang="en-GB" sz="1400" dirty="0"/>
              <a:t> Taylor &amp; Francis </a:t>
            </a:r>
            <a:r>
              <a:rPr lang="cy-GB" sz="1400" dirty="0">
                <a:solidFill>
                  <a:srgbClr val="3A3A3A"/>
                </a:solidFill>
              </a:rPr>
              <a:t>Ar gael yn </a:t>
            </a:r>
            <a:r>
              <a:rPr lang="en-GB" sz="1400" dirty="0">
                <a:solidFill>
                  <a:srgbClr val="3A3A3A"/>
                </a:solidFill>
              </a:rPr>
              <a:t>/ </a:t>
            </a:r>
            <a:r>
              <a:rPr lang="en-GB" sz="1400" dirty="0"/>
              <a:t>Available at: </a:t>
            </a:r>
            <a:r>
              <a:rPr lang="en-GB" sz="1400" dirty="0">
                <a:hlinkClick r:id="rId3"/>
              </a:rPr>
              <a:t>Community and Society - Google Books </a:t>
            </a:r>
            <a:r>
              <a:rPr lang="en-GB" sz="1400" dirty="0">
                <a:solidFill>
                  <a:srgbClr val="3A3A3A"/>
                </a:solidFill>
                <a:latin typeface="+mj-lt"/>
              </a:rPr>
              <a:t>[</a:t>
            </a:r>
            <a:r>
              <a:rPr lang="cy-GB" sz="1400" dirty="0">
                <a:solidFill>
                  <a:srgbClr val="3A3A3A"/>
                </a:solidFill>
              </a:rPr>
              <a:t>Cyrchwyd Ddiwethaf / </a:t>
            </a:r>
            <a:r>
              <a:rPr lang="en-GB" sz="1400" dirty="0">
                <a:solidFill>
                  <a:srgbClr val="3A3A3A"/>
                </a:solidFill>
                <a:latin typeface="+mj-lt"/>
              </a:rPr>
              <a:t>Last Accessed 23/06/2025]</a:t>
            </a:r>
          </a:p>
          <a:p>
            <a:pPr>
              <a:spcBef>
                <a:spcPts val="450"/>
              </a:spcBef>
              <a:spcAft>
                <a:spcPts val="450"/>
              </a:spcAft>
            </a:pPr>
            <a:r>
              <a:rPr lang="en-US" sz="1400" dirty="0"/>
              <a:t>Transition Movement: </a:t>
            </a:r>
            <a:r>
              <a:rPr lang="en-GB" sz="1400" dirty="0">
                <a:hlinkClick r:id="rId4"/>
              </a:rPr>
              <a:t>Transition Network international - Uniting communities </a:t>
            </a:r>
            <a:r>
              <a:rPr lang="en-GB" sz="1400" dirty="0"/>
              <a:t> [</a:t>
            </a:r>
            <a:r>
              <a:rPr lang="cy-GB" sz="1400" dirty="0">
                <a:solidFill>
                  <a:srgbClr val="3A3A3A"/>
                </a:solidFill>
              </a:rPr>
              <a:t>Cyrchwyd Ddiwethaf / </a:t>
            </a:r>
            <a:r>
              <a:rPr lang="en-GB" sz="1400" dirty="0">
                <a:solidFill>
                  <a:srgbClr val="3A3A3A"/>
                </a:solidFill>
                <a:latin typeface="+mj-lt"/>
              </a:rPr>
              <a:t>Last Accessed 23/06/2025]</a:t>
            </a:r>
          </a:p>
          <a:p>
            <a:pPr>
              <a:spcBef>
                <a:spcPts val="450"/>
              </a:spcBef>
              <a:spcAft>
                <a:spcPts val="450"/>
              </a:spcAft>
            </a:pPr>
            <a:r>
              <a:rPr lang="en-GB" sz="1400" dirty="0"/>
              <a:t>UN Volunteers (2018) </a:t>
            </a:r>
            <a:r>
              <a:rPr lang="en-GB" sz="1400" i="1" dirty="0"/>
              <a:t>Training 2,000 further community health volunteers in Uzbekistan </a:t>
            </a:r>
            <a:r>
              <a:rPr lang="cy-GB" sz="1400" dirty="0">
                <a:solidFill>
                  <a:srgbClr val="3A3A3A"/>
                </a:solidFill>
              </a:rPr>
              <a:t>Ar gael yn </a:t>
            </a:r>
            <a:r>
              <a:rPr lang="en-GB" sz="1400" dirty="0">
                <a:solidFill>
                  <a:srgbClr val="3A3A3A"/>
                </a:solidFill>
              </a:rPr>
              <a:t>/ </a:t>
            </a:r>
            <a:r>
              <a:rPr lang="en-GB" sz="1400" dirty="0"/>
              <a:t>Available at: </a:t>
            </a:r>
            <a:r>
              <a:rPr lang="en-GB" sz="1400" dirty="0">
                <a:hlinkClick r:id="rId5"/>
              </a:rPr>
              <a:t>Training 2,000 further community health volunteers in Uzbekistan | UNV</a:t>
            </a:r>
            <a:r>
              <a:rPr lang="en-GB" sz="1400" dirty="0"/>
              <a:t> [</a:t>
            </a:r>
            <a:r>
              <a:rPr lang="cy-GB" sz="1400" dirty="0">
                <a:solidFill>
                  <a:srgbClr val="3A3A3A"/>
                </a:solidFill>
              </a:rPr>
              <a:t>Cyrchwyd Ddiwethaf / </a:t>
            </a:r>
            <a:r>
              <a:rPr lang="en-GB" sz="1400" dirty="0"/>
              <a:t>L</a:t>
            </a:r>
            <a:r>
              <a:rPr lang="en-GB" sz="1400" dirty="0">
                <a:solidFill>
                  <a:srgbClr val="3A3A3A"/>
                </a:solidFill>
                <a:latin typeface="+mj-lt"/>
              </a:rPr>
              <a:t>ast Accessed 23/06/2025]</a:t>
            </a:r>
          </a:p>
          <a:p>
            <a:pPr>
              <a:spcBef>
                <a:spcPts val="450"/>
              </a:spcBef>
              <a:spcAft>
                <a:spcPts val="450"/>
              </a:spcAft>
            </a:pPr>
            <a:r>
              <a:rPr lang="cy-GB" sz="1400" noProof="0" dirty="0">
                <a:solidFill>
                  <a:srgbClr val="3A3A3A"/>
                </a:solidFill>
                <a:latin typeface="+mj-lt"/>
              </a:rPr>
              <a:t>Llywodraeth Cymru </a:t>
            </a:r>
            <a:r>
              <a:rPr lang="en-GB" sz="1400" dirty="0">
                <a:solidFill>
                  <a:srgbClr val="3A3A3A"/>
                </a:solidFill>
                <a:latin typeface="+mj-lt"/>
              </a:rPr>
              <a:t>/ Welsh Government (2022) </a:t>
            </a:r>
            <a:r>
              <a:rPr lang="en-GB" sz="1400" i="1" dirty="0">
                <a:solidFill>
                  <a:srgbClr val="3A3A3A"/>
                </a:solidFill>
                <a:latin typeface="+mj-lt"/>
              </a:rPr>
              <a:t>Community Focused Schools</a:t>
            </a:r>
            <a:r>
              <a:rPr lang="en-GB" sz="1400" dirty="0">
                <a:solidFill>
                  <a:srgbClr val="3A3A3A"/>
                </a:solidFill>
                <a:latin typeface="+mj-lt"/>
              </a:rPr>
              <a:t> </a:t>
            </a:r>
            <a:r>
              <a:rPr lang="cy-GB" sz="1400" dirty="0">
                <a:solidFill>
                  <a:srgbClr val="3A3A3A"/>
                </a:solidFill>
              </a:rPr>
              <a:t>Ar gael yn </a:t>
            </a:r>
            <a:r>
              <a:rPr lang="en-GB" sz="1400" dirty="0">
                <a:solidFill>
                  <a:srgbClr val="3A3A3A"/>
                </a:solidFill>
              </a:rPr>
              <a:t>/ </a:t>
            </a:r>
            <a:r>
              <a:rPr lang="en-GB" sz="1400" dirty="0">
                <a:solidFill>
                  <a:srgbClr val="3A3A3A"/>
                </a:solidFill>
                <a:latin typeface="+mj-lt"/>
              </a:rPr>
              <a:t>Available at: </a:t>
            </a:r>
            <a:r>
              <a:rPr lang="en-GB" sz="1400" dirty="0">
                <a:hlinkClick r:id="rId6"/>
              </a:rPr>
              <a:t>Community Focused Schools [HTML] | GOV.WALES</a:t>
            </a:r>
            <a:r>
              <a:rPr lang="en-GB" sz="1400" dirty="0"/>
              <a:t> [</a:t>
            </a:r>
            <a:r>
              <a:rPr lang="cy-GB" sz="1400" dirty="0">
                <a:solidFill>
                  <a:srgbClr val="3A3A3A"/>
                </a:solidFill>
              </a:rPr>
              <a:t>Cyrchwyd Ddiwethaf / </a:t>
            </a:r>
            <a:r>
              <a:rPr lang="en-GB" sz="1400" dirty="0"/>
              <a:t>L</a:t>
            </a:r>
            <a:r>
              <a:rPr lang="en-GB" sz="1400" dirty="0">
                <a:solidFill>
                  <a:srgbClr val="3A3A3A"/>
                </a:solidFill>
                <a:latin typeface="+mj-lt"/>
              </a:rPr>
              <a:t>ast Accessed 23/06/2025]</a:t>
            </a:r>
          </a:p>
          <a:p>
            <a:pPr>
              <a:spcBef>
                <a:spcPts val="450"/>
              </a:spcBef>
              <a:spcAft>
                <a:spcPts val="450"/>
              </a:spcAft>
            </a:pPr>
            <a:r>
              <a:rPr lang="en-GB" sz="1400" dirty="0"/>
              <a:t>Woolcock, M. (2001) ‘The Place of Social Capital in Understanding Social and Economic Outcome’ </a:t>
            </a:r>
            <a:r>
              <a:rPr lang="cy-GB" sz="1400" dirty="0">
                <a:solidFill>
                  <a:srgbClr val="3A3A3A"/>
                </a:solidFill>
              </a:rPr>
              <a:t>Ar gael yn </a:t>
            </a:r>
            <a:r>
              <a:rPr lang="en-GB" sz="1400" dirty="0">
                <a:solidFill>
                  <a:srgbClr val="3A3A3A"/>
                </a:solidFill>
              </a:rPr>
              <a:t>/ </a:t>
            </a:r>
            <a:r>
              <a:rPr lang="en-GB" sz="1400" dirty="0"/>
              <a:t>Available at: </a:t>
            </a:r>
            <a:r>
              <a:rPr lang="en-GB" sz="1400" dirty="0">
                <a:hlinkClick r:id="rId7"/>
              </a:rPr>
              <a:t>(PDF) The Place of Social Capital in Understanding Social and Economic Outcome </a:t>
            </a:r>
            <a:r>
              <a:rPr lang="cy-GB" sz="1400" dirty="0">
                <a:solidFill>
                  <a:srgbClr val="3A3A3A"/>
                </a:solidFill>
              </a:rPr>
              <a:t>Cyrchwyd Ddiwethaf / </a:t>
            </a:r>
            <a:r>
              <a:rPr lang="en-GB" sz="1400" dirty="0"/>
              <a:t>L</a:t>
            </a:r>
            <a:r>
              <a:rPr lang="en-GB" sz="1400" dirty="0">
                <a:solidFill>
                  <a:srgbClr val="3A3A3A"/>
                </a:solidFill>
                <a:latin typeface="+mj-lt"/>
              </a:rPr>
              <a:t>ast Accessed 23/06/2025]</a:t>
            </a:r>
          </a:p>
          <a:p>
            <a:pPr marL="0" indent="0">
              <a:spcBef>
                <a:spcPts val="450"/>
              </a:spcBef>
              <a:spcAft>
                <a:spcPts val="450"/>
              </a:spcAft>
              <a:buNone/>
            </a:pPr>
            <a:endParaRPr lang="en-GB" sz="1400" dirty="0"/>
          </a:p>
          <a:p>
            <a:pPr>
              <a:spcBef>
                <a:spcPts val="450"/>
              </a:spcBef>
              <a:spcAft>
                <a:spcPts val="450"/>
              </a:spcAft>
            </a:pPr>
            <a:endParaRPr lang="en-US" sz="1400" dirty="0"/>
          </a:p>
        </p:txBody>
      </p:sp>
      <p:sp>
        <p:nvSpPr>
          <p:cNvPr id="6" name="Title 1">
            <a:extLst>
              <a:ext uri="{FF2B5EF4-FFF2-40B4-BE49-F238E27FC236}">
                <a16:creationId xmlns:a16="http://schemas.microsoft.com/office/drawing/2014/main" id="{01882E84-A09A-6FDC-BF68-48CBE3D46229}"/>
              </a:ext>
            </a:extLst>
          </p:cNvPr>
          <p:cNvSpPr>
            <a:spLocks noGrp="1"/>
          </p:cNvSpPr>
          <p:nvPr>
            <p:ph type="title"/>
          </p:nvPr>
        </p:nvSpPr>
        <p:spPr>
          <a:xfrm>
            <a:off x="380711" y="274769"/>
            <a:ext cx="6172200" cy="537473"/>
          </a:xfrm>
        </p:spPr>
        <p:txBody>
          <a:bodyPr>
            <a:normAutofit fontScale="90000"/>
          </a:bodyPr>
          <a:lstStyle/>
          <a:p>
            <a:r>
              <a:rPr lang="cy-GB" b="1" dirty="0"/>
              <a:t>Cyfeirnodau</a:t>
            </a:r>
            <a:r>
              <a:rPr lang="en-US" b="1" dirty="0"/>
              <a:t> / References </a:t>
            </a:r>
          </a:p>
        </p:txBody>
      </p:sp>
    </p:spTree>
    <p:extLst>
      <p:ext uri="{BB962C8B-B14F-4D97-AF65-F5344CB8AC3E}">
        <p14:creationId xmlns:p14="http://schemas.microsoft.com/office/powerpoint/2010/main" val="243932774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5890</Words>
  <Application>Microsoft Office PowerPoint</Application>
  <PresentationFormat>On-screen Show (4:3)</PresentationFormat>
  <Paragraphs>428</Paragraphs>
  <Slides>62</Slides>
  <Notes>26</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62</vt:i4>
      </vt:variant>
    </vt:vector>
  </HeadingPairs>
  <TitlesOfParts>
    <vt:vector size="67" baseType="lpstr">
      <vt:lpstr>Arial</vt:lpstr>
      <vt:lpstr>Calibri</vt:lpstr>
      <vt:lpstr>Calibri Light</vt:lpstr>
      <vt:lpstr>Holding PAge</vt:lpstr>
      <vt:lpstr>Accessible 2</vt:lpstr>
      <vt:lpstr>PowerPoint Presentation</vt:lpstr>
      <vt:lpstr>PowerPoint Presentation</vt:lpstr>
      <vt:lpstr>PowerPoint Presentation</vt:lpstr>
      <vt:lpstr>PowerPoint Presentation</vt:lpstr>
      <vt:lpstr>PowerPoint Presentation</vt:lpstr>
      <vt:lpstr>Beth yw Cymuned? </vt:lpstr>
      <vt:lpstr>What is a Community? </vt:lpstr>
      <vt:lpstr>Beth yw Cymuned? Diffiniadau</vt:lpstr>
      <vt:lpstr>What is a Community? Definitions </vt:lpstr>
      <vt:lpstr>Beth yw Cymuned? Diffiniadau</vt:lpstr>
      <vt:lpstr>What is a Community? Definitions </vt:lpstr>
      <vt:lpstr>Beth yw Cymuned? Diffiniadau</vt:lpstr>
      <vt:lpstr>What is a Community? Definitions </vt:lpstr>
      <vt:lpstr>Beth yw Cymuned? Diffiniadau</vt:lpstr>
      <vt:lpstr>What is a Community? Definitions </vt:lpstr>
      <vt:lpstr>Defnydd o ‘Gymuned’ yn Ymarferol</vt:lpstr>
      <vt:lpstr>Uses of ‘Community’ in Practice</vt:lpstr>
      <vt:lpstr>Natur symbolaidd ‘cymuned’</vt:lpstr>
      <vt:lpstr>The symbolic nature of ‘community’</vt:lpstr>
      <vt:lpstr>Cysylltioldeb</vt:lpstr>
      <vt:lpstr>Connectedness</vt:lpstr>
      <vt:lpstr>Rhwydweithiau a systemau cymdeithasol lleol</vt:lpstr>
      <vt:lpstr>Networks and local social systems</vt:lpstr>
      <vt:lpstr>Rhwydweithiau a systemau cymdeithasol lleol</vt:lpstr>
      <vt:lpstr>Networks and local social systems</vt:lpstr>
      <vt:lpstr>Cymuned a Chyfalaf Cymdeithasol</vt:lpstr>
      <vt:lpstr>Community &amp; Social Capital</vt:lpstr>
      <vt:lpstr>Cyfalaf Cymdeithasol</vt:lpstr>
      <vt:lpstr>Social Capital</vt:lpstr>
      <vt:lpstr>Cyfalaf Cymdeithasol</vt:lpstr>
      <vt:lpstr>Social Capital</vt:lpstr>
      <vt:lpstr>Cyfalaf Cymdeithasol</vt:lpstr>
      <vt:lpstr>Social Capital</vt:lpstr>
      <vt:lpstr>Cyfalaf Cymdeithasol</vt:lpstr>
      <vt:lpstr>Social Capital </vt:lpstr>
      <vt:lpstr>Cyfalaf Cymdeithasol: Rhwydweithiau</vt:lpstr>
      <vt:lpstr>Social Capital: Networks</vt:lpstr>
      <vt:lpstr>Ffurfio Rhwydweithiau Cymdeithasol</vt:lpstr>
      <vt:lpstr>The Formation of Social Networks</vt:lpstr>
      <vt:lpstr>Cyfalaf Cymdeithasol Cwlwm</vt:lpstr>
      <vt:lpstr>Bonded Social Capital</vt:lpstr>
      <vt:lpstr>Cyfalaf Cymdeithasol Cwlwm</vt:lpstr>
      <vt:lpstr>Bonded Social Capital</vt:lpstr>
      <vt:lpstr>Cyfalaf Cymdeithasol Pont</vt:lpstr>
      <vt:lpstr>Bridged Social Capital</vt:lpstr>
      <vt:lpstr>Cyfalaf Cymdeithasol Pont</vt:lpstr>
      <vt:lpstr>Bridged Social Capital</vt:lpstr>
      <vt:lpstr>Pontio a Chlymu</vt:lpstr>
      <vt:lpstr>Bridging and Bonding</vt:lpstr>
      <vt:lpstr>Cyfalaf Cymdeithasol Cyswllt</vt:lpstr>
      <vt:lpstr>Linked Social Capital</vt:lpstr>
      <vt:lpstr>Cyfalaf Cymdeithasol Cyswllt</vt:lpstr>
      <vt:lpstr>Linked Social Capital</vt:lpstr>
      <vt:lpstr>Pontio / Clymu / Cysylltu </vt:lpstr>
      <vt:lpstr>Bridging / Bonding / Linking </vt:lpstr>
      <vt:lpstr>Cymuned, Cyfalaf Cymdeithasol ac Allgáu </vt:lpstr>
      <vt:lpstr>Community, Social Capital &amp; Exclusion</vt:lpstr>
      <vt:lpstr>Cymuned: Meddyliau Olaf</vt:lpstr>
      <vt:lpstr>Community: Final Thoughts </vt:lpstr>
      <vt:lpstr>Cyfeirnodau / References </vt:lpstr>
      <vt:lpstr>Cyfeirnodau / References </vt:lpstr>
      <vt:lpstr>Cyfeirnodau /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27</cp:revision>
  <dcterms:created xsi:type="dcterms:W3CDTF">2024-09-09T09:14:57Z</dcterms:created>
  <dcterms:modified xsi:type="dcterms:W3CDTF">2025-08-27T10:16:36Z</dcterms:modified>
</cp:coreProperties>
</file>