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Lst>
  <p:notesMasterIdLst>
    <p:notesMasterId r:id="rId17"/>
  </p:notesMasterIdLst>
  <p:sldIdLst>
    <p:sldId id="295" r:id="rId2"/>
    <p:sldId id="257" r:id="rId3"/>
    <p:sldId id="258" r:id="rId4"/>
    <p:sldId id="259" r:id="rId5"/>
    <p:sldId id="265" r:id="rId6"/>
    <p:sldId id="260" r:id="rId7"/>
    <p:sldId id="261" r:id="rId8"/>
    <p:sldId id="262" r:id="rId9"/>
    <p:sldId id="263" r:id="rId10"/>
    <p:sldId id="269" r:id="rId11"/>
    <p:sldId id="264" r:id="rId12"/>
    <p:sldId id="266" r:id="rId13"/>
    <p:sldId id="270" r:id="rId14"/>
    <p:sldId id="268"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D9DDEF"/>
    <a:srgbClr val="CED3EA"/>
    <a:srgbClr val="D0D4E8"/>
    <a:srgbClr val="D5D7E3"/>
    <a:srgbClr val="C6C7D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p:restoredTop sz="94643" autoAdjust="0"/>
  </p:normalViewPr>
  <p:slideViewPr>
    <p:cSldViewPr snapToGrid="0" snapToObjects="1">
      <p:cViewPr varScale="1">
        <p:scale>
          <a:sx n="80" d="100"/>
          <a:sy n="80" d="100"/>
        </p:scale>
        <p:origin x="1104" y="1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B62B71-829D-4925-AE35-3E913B80F9DF}" type="datetimeFigureOut">
              <a:rPr lang="en-GB" smtClean="0"/>
              <a:t>06/03/2022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39938B-5DD1-4685-87DD-470EED828B78}" type="slidenum">
              <a:rPr lang="en-GB" smtClean="0"/>
              <a:t>‹#›</a:t>
            </a:fld>
            <a:endParaRPr lang="en-GB"/>
          </a:p>
        </p:txBody>
      </p:sp>
    </p:spTree>
    <p:extLst>
      <p:ext uri="{BB962C8B-B14F-4D97-AF65-F5344CB8AC3E}">
        <p14:creationId xmlns:p14="http://schemas.microsoft.com/office/powerpoint/2010/main" val="3968616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youtube.com/watch?v=j_Rtl3Y4EuI"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learn about strengths and limitations of various forms of unobtrusive research methods.</a:t>
            </a:r>
          </a:p>
          <a:p>
            <a:r>
              <a:rPr lang="en-GB" sz="1200" b="0" i="0" kern="1200" dirty="0">
                <a:solidFill>
                  <a:schemeClr val="tx1"/>
                </a:solidFill>
                <a:effectLst/>
                <a:latin typeface="+mn-lt"/>
                <a:ea typeface="+mn-ea"/>
                <a:cs typeface="+mn-cs"/>
              </a:rPr>
              <a:t>To learn about content analysis and learn about the different levels of content that can be </a:t>
            </a:r>
            <a:r>
              <a:rPr lang="en-GB" sz="1200" b="0" i="0" kern="1200" dirty="0" err="1">
                <a:solidFill>
                  <a:schemeClr val="tx1"/>
                </a:solidFill>
                <a:effectLst/>
                <a:latin typeface="+mn-lt"/>
                <a:ea typeface="+mn-ea"/>
                <a:cs typeface="+mn-cs"/>
              </a:rPr>
              <a:t>analyzed</a:t>
            </a:r>
            <a:r>
              <a:rPr lang="en-GB" sz="1200" b="0" i="0" kern="1200" dirty="0">
                <a:solidFill>
                  <a:schemeClr val="tx1"/>
                </a:solidFill>
                <a:effectLst/>
                <a:latin typeface="+mn-lt"/>
                <a:ea typeface="+mn-ea"/>
                <a:cs typeface="+mn-cs"/>
              </a:rPr>
              <a:t> through this unobtrusive method.</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2530092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Unobtrusive research</a:t>
            </a:r>
            <a:r>
              <a:rPr lang="en-GB" sz="1200" b="0" i="0" kern="1200" dirty="0">
                <a:solidFill>
                  <a:schemeClr val="tx1"/>
                </a:solidFill>
                <a:effectLst/>
                <a:latin typeface="+mn-lt"/>
                <a:ea typeface="+mn-ea"/>
                <a:cs typeface="+mn-cs"/>
              </a:rPr>
              <a:t> refers to methods of collecting data that don’t interfere with the subjects under study (because these methods are not </a:t>
            </a:r>
            <a:r>
              <a:rPr lang="en-GB" sz="1200" b="0" i="1" kern="1200" dirty="0">
                <a:solidFill>
                  <a:schemeClr val="tx1"/>
                </a:solidFill>
                <a:effectLst/>
                <a:latin typeface="+mn-lt"/>
                <a:ea typeface="+mn-ea"/>
                <a:cs typeface="+mn-cs"/>
              </a:rPr>
              <a:t>obtrusive</a:t>
            </a:r>
            <a:r>
              <a:rPr lang="en-GB" sz="1200" b="0" i="0" kern="1200" dirty="0">
                <a:solidFill>
                  <a:schemeClr val="tx1"/>
                </a:solidFill>
                <a:effectLst/>
                <a:latin typeface="+mn-lt"/>
                <a:ea typeface="+mn-ea"/>
                <a:cs typeface="+mn-cs"/>
              </a:rPr>
              <a:t>). Both qualitative and quantitative researchers use unobtrusive research methods.</a:t>
            </a:r>
          </a:p>
          <a:p>
            <a:endParaRPr lang="en-GB" dirty="0"/>
          </a:p>
          <a:p>
            <a:r>
              <a:rPr lang="en-GB" sz="1200" b="0" i="0" kern="1200" dirty="0">
                <a:solidFill>
                  <a:schemeClr val="tx1"/>
                </a:solidFill>
                <a:effectLst/>
                <a:latin typeface="+mn-lt"/>
                <a:ea typeface="+mn-ea"/>
                <a:cs typeface="+mn-cs"/>
              </a:rPr>
              <a:t>Unobtrusive methods share the unique quality that they do not require the researcher to interact with the people he or she is studying. It may seem strange to some that in the social sciences, a discipline dedicated to understanding human/social/business behaviour, would employ a methodology that requires no interaction with human beings. But humans create plenty of evidence of their behaviours — more generally, they write letters to the editor of their local paper, they create various sources of entertainment for themselves such as movies and televisions shows, they consume goods, they walk on sidewalks, they lie on the grass in public parks. All these activities leave something behind—worn paths, trash, recorded shows, and printed papers. These are all potential sources of data for the unobtrusive researcher.</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Researchers interested </a:t>
            </a:r>
            <a:r>
              <a:rPr lang="en-GB" sz="1200" b="0" i="0" kern="1200" dirty="0">
                <a:solidFill>
                  <a:schemeClr val="tx1"/>
                </a:solidFill>
                <a:effectLst/>
                <a:latin typeface="+mn-lt"/>
                <a:ea typeface="+mn-ea"/>
                <a:cs typeface="+mn-cs"/>
              </a:rPr>
              <a:t>in history are likely to use unobtrusive methods, which are also well suited to comparative research. Historical comparative research is “research that focuses either on one or more cases over time (the historical part) or on more than one nation or society at one point in time (the comparative part)” (</a:t>
            </a:r>
            <a:r>
              <a:rPr lang="en-GB" sz="1200" b="0" i="0" kern="1200" dirty="0" err="1">
                <a:solidFill>
                  <a:schemeClr val="tx1"/>
                </a:solidFill>
                <a:effectLst/>
                <a:latin typeface="+mn-lt"/>
                <a:ea typeface="+mn-ea"/>
                <a:cs typeface="+mn-cs"/>
              </a:rPr>
              <a:t>Esterberg</a:t>
            </a:r>
            <a:r>
              <a:rPr lang="en-GB" sz="1200" b="0" i="0" kern="1200" dirty="0">
                <a:solidFill>
                  <a:schemeClr val="tx1"/>
                </a:solidFill>
                <a:effectLst/>
                <a:latin typeface="+mn-lt"/>
                <a:ea typeface="+mn-ea"/>
                <a:cs typeface="+mn-cs"/>
              </a:rPr>
              <a:t>, 2002, p. 129). While not all unobtrusive researchers necessarily conduct historical, comparative, or even some combination of historical and comparative work, it’s worth noting unobtrusive methods are well suited to such work.</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Weiner, M. (2010). </a:t>
            </a:r>
            <a:r>
              <a:rPr lang="en-GB" sz="1200" b="1" i="1" kern="1200" dirty="0">
                <a:solidFill>
                  <a:schemeClr val="tx1"/>
                </a:solidFill>
                <a:effectLst/>
                <a:latin typeface="+mn-lt"/>
                <a:ea typeface="+mn-ea"/>
                <a:cs typeface="+mn-cs"/>
              </a:rPr>
              <a:t>Power, protest, and the public schools: Jewish and African American struggles in New York City</a:t>
            </a:r>
            <a:r>
              <a:rPr lang="en-GB" sz="1200" b="1" i="0" kern="1200" dirty="0">
                <a:solidFill>
                  <a:schemeClr val="tx1"/>
                </a:solidFill>
                <a:effectLst/>
                <a:latin typeface="+mn-lt"/>
                <a:ea typeface="+mn-ea"/>
                <a:cs typeface="+mn-cs"/>
              </a:rPr>
              <a:t>. Piscataway, NJ: Rutgers University Press </a:t>
            </a:r>
            <a:r>
              <a:rPr lang="en-GB" sz="1200" b="0" i="0" kern="1200" dirty="0">
                <a:solidFill>
                  <a:schemeClr val="tx1"/>
                </a:solidFill>
                <a:effectLst/>
                <a:latin typeface="+mn-lt"/>
                <a:ea typeface="+mn-ea"/>
                <a:cs typeface="+mn-cs"/>
              </a:rPr>
              <a:t>is an example of this. She used a historical comparative approach to study racial barriers historically experienced by Jews and African Americans in New York City public schools. Weiner analysed public records from several years of newspapers, trial transcripts, and several organizations, as well as private manuscript collections to understand how parents, children, and other stakeholders responded to inequality and worked to reform schools. Not only did this work inform readers about the little-known similarities between Jewish and African American experiences, but it also informs current debates over inequalities experienced in public schools today.</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Question: </a:t>
            </a:r>
            <a:r>
              <a:rPr lang="en-GB" sz="1200" b="0" i="0" kern="1200" dirty="0">
                <a:solidFill>
                  <a:schemeClr val="tx1"/>
                </a:solidFill>
                <a:effectLst/>
                <a:latin typeface="+mn-lt"/>
                <a:ea typeface="+mn-ea"/>
                <a:cs typeface="+mn-cs"/>
              </a:rPr>
              <a:t>What locations might you like to compare in your own research or are there changes that occur over time that you might be interested in exploring? Explain.</a:t>
            </a:r>
            <a:endParaRPr lang="en-GB" sz="1200" b="1" i="0" kern="1200" dirty="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3493507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is true of the other research types, unobtrusive research has a number of strengths and several weaknesses:</a:t>
            </a:r>
          </a:p>
          <a:p>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Strengths</a:t>
            </a:r>
          </a:p>
          <a:p>
            <a:endParaRPr lang="en-GB" sz="1200" b="1" i="0" kern="1200" dirty="0">
              <a:solidFill>
                <a:schemeClr val="tx1"/>
              </a:solidFill>
              <a:effectLst/>
              <a:latin typeface="+mn-lt"/>
              <a:ea typeface="+mn-ea"/>
              <a:cs typeface="+mn-cs"/>
            </a:endParaRPr>
          </a:p>
          <a:p>
            <a:pPr marL="228600" indent="-228600">
              <a:buFont typeface="+mj-lt"/>
              <a:buAutoNum type="arabicPeriod"/>
            </a:pPr>
            <a:r>
              <a:rPr lang="en-GB" b="1" dirty="0"/>
              <a:t>There is no possibility for the Hawthorne effect: </a:t>
            </a:r>
            <a:r>
              <a:rPr lang="en-GB" sz="1200" b="0" i="0" kern="1200" dirty="0">
                <a:solidFill>
                  <a:schemeClr val="tx1"/>
                </a:solidFill>
                <a:effectLst/>
                <a:latin typeface="+mn-lt"/>
                <a:ea typeface="+mn-ea"/>
                <a:cs typeface="+mn-cs"/>
              </a:rPr>
              <a:t>Researchers who seek evidence of what </a:t>
            </a:r>
            <a:r>
              <a:rPr lang="en-GB" sz="1200" b="0" i="0" u="none" kern="1200" dirty="0">
                <a:solidFill>
                  <a:schemeClr val="tx1"/>
                </a:solidFill>
                <a:effectLst/>
                <a:latin typeface="+mn-lt"/>
                <a:ea typeface="+mn-ea"/>
                <a:cs typeface="+mn-cs"/>
              </a:rPr>
              <a:t>people </a:t>
            </a:r>
            <a:r>
              <a:rPr lang="en-GB" sz="1200" b="0" i="1" u="sng" kern="1200" dirty="0">
                <a:solidFill>
                  <a:schemeClr val="tx1"/>
                </a:solidFill>
                <a:effectLst/>
                <a:latin typeface="+mn-lt"/>
                <a:ea typeface="+mn-ea"/>
                <a:cs typeface="+mn-cs"/>
              </a:rPr>
              <a:t>actually</a:t>
            </a:r>
            <a:r>
              <a:rPr lang="en-GB" sz="1200" b="0" i="1" u="none" kern="1200" dirty="0">
                <a:solidFill>
                  <a:schemeClr val="tx1"/>
                </a:solidFill>
                <a:effectLst/>
                <a:latin typeface="+mn-lt"/>
                <a:ea typeface="+mn-ea"/>
                <a:cs typeface="+mn-cs"/>
              </a:rPr>
              <a:t> do</a:t>
            </a:r>
            <a:r>
              <a:rPr lang="en-GB" sz="1200" b="0" i="0" kern="1200" dirty="0">
                <a:solidFill>
                  <a:schemeClr val="tx1"/>
                </a:solidFill>
                <a:effectLst/>
                <a:latin typeface="+mn-lt"/>
                <a:ea typeface="+mn-ea"/>
                <a:cs typeface="+mn-cs"/>
              </a:rPr>
              <a:t>, as opposed to what they say they do (as in survey and interview research), might wish to consider using unobtrusive methods. Thinking back to our last session, field researchers may also claim this advantage over interview and survey research, but field researchers cannot be certain about what effect their presence in the field may have on the people and the interactions they observe.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While unobtrusive research projects, like all research projects, face the risk of introducing researcher bias into the work, researchers employing unobtrusive methods do not need to be concerned about the effect of the research </a:t>
            </a:r>
            <a:r>
              <a:rPr lang="en-GB" sz="1200" b="0" i="1" u="sng" kern="1200" dirty="0">
                <a:solidFill>
                  <a:schemeClr val="tx1"/>
                </a:solidFill>
                <a:effectLst/>
                <a:latin typeface="+mn-lt"/>
                <a:ea typeface="+mn-ea"/>
                <a:cs typeface="+mn-cs"/>
              </a:rPr>
              <a:t>on</a:t>
            </a:r>
            <a:r>
              <a:rPr lang="en-GB" sz="1200" b="0" i="1" u="none"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their subjects</a:t>
            </a:r>
            <a:r>
              <a:rPr lang="en-GB" sz="1200" b="0" i="0" kern="1200" dirty="0">
                <a:solidFill>
                  <a:schemeClr val="tx1"/>
                </a:solidFill>
                <a:effectLst/>
                <a:latin typeface="+mn-lt"/>
                <a:ea typeface="+mn-ea"/>
                <a:cs typeface="+mn-cs"/>
              </a:rPr>
              <a:t>. i.e. The Hawthorne effect, is not a concern for unobtrusive researchers because they do not interact directly with their research participants. This is one of the major strengths of unobtrusive research.</a:t>
            </a:r>
          </a:p>
          <a:p>
            <a:pPr marL="0" indent="0">
              <a:buFont typeface="+mj-lt"/>
              <a:buNone/>
            </a:pPr>
            <a:endParaRPr lang="en-GB" b="0" dirty="0"/>
          </a:p>
          <a:p>
            <a:pPr marL="0" indent="0">
              <a:buFont typeface="+mj-lt"/>
              <a:buNone/>
            </a:pPr>
            <a:r>
              <a:rPr lang="en-GB" b="0" dirty="0"/>
              <a:t>Hawthorne effect </a:t>
            </a:r>
            <a:r>
              <a:rPr lang="en-GB" b="1" dirty="0"/>
              <a:t>= </a:t>
            </a:r>
            <a:r>
              <a:rPr lang="en-GB" sz="1200" b="0" i="0" kern="1200" dirty="0">
                <a:solidFill>
                  <a:schemeClr val="tx1"/>
                </a:solidFill>
                <a:effectLst/>
                <a:latin typeface="+mn-lt"/>
                <a:ea typeface="+mn-ea"/>
                <a:cs typeface="+mn-cs"/>
              </a:rPr>
              <a:t>The Hawthorne effect (also referred to as the </a:t>
            </a:r>
            <a:r>
              <a:rPr lang="en-GB" sz="1200" b="0" i="0" u="none" strike="noStrike" kern="1200" dirty="0">
                <a:solidFill>
                  <a:schemeClr val="tx1"/>
                </a:solidFill>
                <a:effectLst/>
                <a:latin typeface="+mn-lt"/>
                <a:ea typeface="+mn-ea"/>
                <a:cs typeface="+mn-cs"/>
              </a:rPr>
              <a:t>observer effect</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is a type of </a:t>
            </a:r>
            <a:r>
              <a:rPr lang="en-GB" sz="1200" b="0" i="0" u="none" strike="noStrike" kern="1200" dirty="0">
                <a:solidFill>
                  <a:schemeClr val="tx1"/>
                </a:solidFill>
                <a:effectLst/>
                <a:latin typeface="+mn-lt"/>
                <a:ea typeface="+mn-ea"/>
                <a:cs typeface="+mn-cs"/>
              </a:rPr>
              <a:t>reactivity</a:t>
            </a:r>
            <a:r>
              <a:rPr lang="en-GB" sz="1200" b="0" i="0" kern="1200" dirty="0">
                <a:solidFill>
                  <a:schemeClr val="tx1"/>
                </a:solidFill>
                <a:effectLst/>
                <a:latin typeface="+mn-lt"/>
                <a:ea typeface="+mn-ea"/>
                <a:cs typeface="+mn-cs"/>
              </a:rPr>
              <a:t> in which individuals modify an aspect of their behaviour in response to their awareness of being observed. This can undermine the integrity of research, particularly the relationships between variables.</a:t>
            </a:r>
          </a:p>
          <a:p>
            <a:pPr marL="0" indent="0">
              <a:buFont typeface="+mj-lt"/>
              <a:buNone/>
            </a:pPr>
            <a:endParaRPr lang="en-GB" b="0" dirty="0"/>
          </a:p>
          <a:p>
            <a:pPr marL="0" indent="0">
              <a:buFont typeface="+mj-lt"/>
              <a:buNone/>
            </a:pPr>
            <a:r>
              <a:rPr lang="en-GB" b="1" dirty="0"/>
              <a:t>2. The method is cost effective: </a:t>
            </a:r>
            <a:r>
              <a:rPr lang="en-GB" sz="1200" b="0" i="0" kern="1200" dirty="0">
                <a:solidFill>
                  <a:schemeClr val="tx1"/>
                </a:solidFill>
                <a:effectLst/>
                <a:latin typeface="+mn-lt"/>
                <a:ea typeface="+mn-ea"/>
                <a:cs typeface="+mn-cs"/>
              </a:rPr>
              <a:t>Another benefit of unobtrusive research is that it </a:t>
            </a:r>
            <a:r>
              <a:rPr lang="en-GB" sz="1200" b="0" i="1" kern="1200" dirty="0">
                <a:solidFill>
                  <a:schemeClr val="tx1"/>
                </a:solidFill>
                <a:effectLst/>
                <a:latin typeface="+mn-lt"/>
                <a:ea typeface="+mn-ea"/>
                <a:cs typeface="+mn-cs"/>
              </a:rPr>
              <a:t>can</a:t>
            </a:r>
            <a:r>
              <a:rPr lang="en-GB" sz="1200" b="0" i="0" kern="1200" dirty="0">
                <a:solidFill>
                  <a:schemeClr val="tx1"/>
                </a:solidFill>
                <a:effectLst/>
                <a:latin typeface="+mn-lt"/>
                <a:ea typeface="+mn-ea"/>
                <a:cs typeface="+mn-cs"/>
              </a:rPr>
              <a:t> be relatively low-cost compared to some other methods because “participants” are generally inanimate objects as opposed to human beings. Remember, you are not having direct contact with your subjects here. You’re looking for their behaviours/what they leave behind, etc.</a:t>
            </a:r>
            <a:endParaRPr lang="en-GB" b="1" dirty="0"/>
          </a:p>
          <a:p>
            <a:pPr marL="0" indent="0">
              <a:buFont typeface="+mj-lt"/>
              <a:buNone/>
            </a:pPr>
            <a:endParaRPr lang="en-GB" b="1" dirty="0"/>
          </a:p>
          <a:p>
            <a:pPr marL="0" indent="0">
              <a:buFont typeface="+mj-lt"/>
              <a:buNone/>
            </a:pPr>
            <a:r>
              <a:rPr lang="en-GB" b="1" dirty="0"/>
              <a:t>3. It is easier in unobtrusive research than with other methods to correct mistakes: </a:t>
            </a:r>
            <a:r>
              <a:rPr lang="en-GB" sz="1200" b="0" i="0" kern="1200" dirty="0">
                <a:solidFill>
                  <a:schemeClr val="tx1"/>
                </a:solidFill>
                <a:effectLst/>
                <a:latin typeface="+mn-lt"/>
                <a:ea typeface="+mn-ea"/>
                <a:cs typeface="+mn-cs"/>
              </a:rPr>
              <a:t>Unobtrusive research is also pretty forgiving. It is far easier to correct mistakes made in data collection when conducting unobtrusive research than when using any of the other methods. Imagine what you would do, for example, if you realized at the end of conducting 50 in-depth interviews that you’d accidentally omitted two critical questions from your interview guide. What are your options? </a:t>
            </a:r>
            <a:r>
              <a:rPr lang="en-GB" sz="1200" b="0" i="0" kern="1200" dirty="0" err="1">
                <a:solidFill>
                  <a:schemeClr val="tx1"/>
                </a:solidFill>
                <a:effectLst/>
                <a:latin typeface="+mn-lt"/>
                <a:ea typeface="+mn-ea"/>
                <a:cs typeface="+mn-cs"/>
              </a:rPr>
              <a:t>Reinterview</a:t>
            </a:r>
            <a:r>
              <a:rPr lang="en-GB" sz="1200" b="0" i="0" kern="1200" dirty="0">
                <a:solidFill>
                  <a:schemeClr val="tx1"/>
                </a:solidFill>
                <a:effectLst/>
                <a:latin typeface="+mn-lt"/>
                <a:ea typeface="+mn-ea"/>
                <a:cs typeface="+mn-cs"/>
              </a:rPr>
              <a:t> all 50 participants? Try to figure out what they might have said based on their other responses? Reframe your research question? Scratch the project entirely? Obviously none of these options are ideal. The same problems arise if a mistake is made in survey research. For field researchers, the consequences of “messing up” during data collection can be even more disastrous. Imagine discovering after tagging along on a political candidate’s campaign that you needed a “do-over.” In this case, that simply isn’t an option. The campaign is over, and you’d need to find a new source of data. Fortunately for unobtrusive researchers, going back to the source of the data to gather more information or correct some problem in the original data collection is a relatively straightforward prospect.</a:t>
            </a:r>
            <a:endParaRPr lang="en-GB" b="1" dirty="0"/>
          </a:p>
          <a:p>
            <a:pPr marL="0" indent="0">
              <a:buFont typeface="+mj-lt"/>
              <a:buNone/>
            </a:pPr>
            <a:r>
              <a:rPr lang="en-GB" b="1" dirty="0"/>
              <a:t> </a:t>
            </a:r>
          </a:p>
          <a:p>
            <a:pPr marL="0" indent="0">
              <a:buFont typeface="+mj-lt"/>
              <a:buNone/>
            </a:pPr>
            <a:r>
              <a:rPr lang="en-GB" b="1" dirty="0"/>
              <a:t>4. Unobtrusive methods are conducive to examining processes that occur over time or in the past: </a:t>
            </a:r>
            <a:r>
              <a:rPr lang="en-GB" b="0" dirty="0"/>
              <a:t>As we’ve already discussed, </a:t>
            </a:r>
            <a:r>
              <a:rPr lang="en-GB" sz="1200" b="0" i="0" kern="1200" dirty="0">
                <a:solidFill>
                  <a:schemeClr val="tx1"/>
                </a:solidFill>
                <a:effectLst/>
                <a:latin typeface="+mn-lt"/>
                <a:ea typeface="+mn-ea"/>
                <a:cs typeface="+mn-cs"/>
              </a:rPr>
              <a:t>unobtrusive research is well suited to studies that focus on processes that occur over time. While longitudinal surveys and long-term field observations are also suitable ways of gathering such information, they cannot examine processes that occurred decades before data collection began, nor are they the most cost-effective ways to examine long-ranging processes. Unobtrusive methods, on the other hand, enable researchers to investigate events and processes that have long since passed. They also do not rely on retrospective accounts, which may be subject to errors in the participant’s memory. They are looking an objective sources of data. Compare this to the resource-intensive nature of an ethnography, for example, which is also longitudinal, but requires much greater commitment, almost.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Limitations</a:t>
            </a:r>
          </a:p>
          <a:p>
            <a:pPr marL="0" indent="0">
              <a:buFont typeface="+mj-lt"/>
              <a:buNone/>
            </a:pPr>
            <a:endParaRPr lang="en-GB" sz="1200" b="1"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While there are many benefits to unobtrusive research, this method also comes with a unique set of drawbacks:</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1. Because unobtrusive researchers analyse data that may have been created or gathered for purposes entirely different from the researcher’s aim, problems of validity sometimes arise in such projects. Especially if what you are analysing is one person’s interpretation of an event, for example. If you had experienced the same event, you may have had a different experience.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2. It may also be the case that data sources measuring whatever a researcher wishes to examine simply do not exist. This means that unobtrusive researchers may be forced to tweak their original research interests or questions to better suit the data that are available to them.</a:t>
            </a:r>
          </a:p>
          <a:p>
            <a:pPr marL="0" indent="0">
              <a:buFont typeface="+mj-lt"/>
              <a:buNone/>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b="0" i="0" kern="1200" dirty="0">
                <a:solidFill>
                  <a:schemeClr val="tx1"/>
                </a:solidFill>
                <a:effectLst/>
                <a:latin typeface="+mn-lt"/>
                <a:ea typeface="+mn-ea"/>
                <a:cs typeface="+mn-cs"/>
              </a:rPr>
              <a:t>3. Finally, it can be difficult in unobtrusive research projects to account for context. In a field research project, for example, the researcher is able to see what events lead up to some occurrence and observe how people respond to that occurrence. What this means for unobtrusive research is that, while we can gain a good understanding of </a:t>
            </a:r>
            <a:r>
              <a:rPr lang="en-GB" sz="1200" b="0" i="1" kern="1200" dirty="0">
                <a:solidFill>
                  <a:schemeClr val="tx1"/>
                </a:solidFill>
                <a:effectLst/>
                <a:latin typeface="+mn-lt"/>
                <a:ea typeface="+mn-ea"/>
                <a:cs typeface="+mn-cs"/>
              </a:rPr>
              <a:t>what</a:t>
            </a:r>
            <a:r>
              <a:rPr lang="en-GB" sz="1200" b="0" i="0" kern="1200" dirty="0">
                <a:solidFill>
                  <a:schemeClr val="tx1"/>
                </a:solidFill>
                <a:effectLst/>
                <a:latin typeface="+mn-lt"/>
                <a:ea typeface="+mn-ea"/>
                <a:cs typeface="+mn-cs"/>
              </a:rPr>
              <a:t> has occurred, it can be difficult to ascertain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something occurred.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0" i="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0" i="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b="1" i="0" u="none" kern="1200" dirty="0">
                <a:solidFill>
                  <a:schemeClr val="tx1"/>
                </a:solidFill>
                <a:effectLst/>
                <a:latin typeface="+mn-lt"/>
                <a:ea typeface="+mn-ea"/>
                <a:cs typeface="+mn-cs"/>
              </a:rPr>
              <a:t>Key takeaways</a:t>
            </a:r>
          </a:p>
          <a:p>
            <a:pPr marL="228600" indent="-228600">
              <a:buFont typeface="+mj-lt"/>
              <a:buAutoNum type="arabicPeriod"/>
            </a:pPr>
            <a:r>
              <a:rPr lang="en-GB" sz="1200" b="0" i="0" kern="1200" dirty="0">
                <a:solidFill>
                  <a:schemeClr val="tx1"/>
                </a:solidFill>
                <a:effectLst/>
                <a:latin typeface="+mn-lt"/>
                <a:ea typeface="+mn-ea"/>
                <a:cs typeface="+mn-cs"/>
              </a:rPr>
              <a:t>Unobtrusive research is cost effective and allows for easier correction of mistakes than other methods of data collection do.</a:t>
            </a:r>
          </a:p>
          <a:p>
            <a:pPr marL="228600" indent="-228600">
              <a:buFont typeface="+mj-lt"/>
              <a:buAutoNum type="arabicPeriod"/>
            </a:pPr>
            <a:r>
              <a:rPr lang="en-GB" sz="1200" b="0" i="0" kern="1200" dirty="0">
                <a:solidFill>
                  <a:schemeClr val="tx1"/>
                </a:solidFill>
                <a:effectLst/>
                <a:latin typeface="+mn-lt"/>
                <a:ea typeface="+mn-ea"/>
                <a:cs typeface="+mn-cs"/>
              </a:rPr>
              <a:t>The Hawthorne effect, which occurs when research subjects alter their behaviours because they know they are being studied, is not a risk in unobtrusive research as it is in other methods of data collection.</a:t>
            </a:r>
          </a:p>
          <a:p>
            <a:pPr marL="228600" indent="-228600">
              <a:buFont typeface="+mj-lt"/>
              <a:buAutoNum type="arabicPeriod"/>
            </a:pPr>
            <a:r>
              <a:rPr lang="en-GB" sz="1200" b="0" i="0" kern="1200" dirty="0">
                <a:solidFill>
                  <a:schemeClr val="tx1"/>
                </a:solidFill>
                <a:effectLst/>
                <a:latin typeface="+mn-lt"/>
                <a:ea typeface="+mn-ea"/>
                <a:cs typeface="+mn-cs"/>
              </a:rPr>
              <a:t>Weaknesses of unobtrusive research include potential problems with validity, limitations in data availability, and difficulty in accounting for social context.</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1" i="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b="1" u="sng"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b="1" u="none" dirty="0"/>
              <a:t>Task: </a:t>
            </a:r>
            <a:r>
              <a:rPr lang="en-GB" b="0" u="none" dirty="0"/>
              <a:t>Research 5 mins individually – can you find any other strengths and limitations? Don’t go back over what we've already covered.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b="0" u="none"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b="1" u="none" dirty="0"/>
          </a:p>
          <a:p>
            <a:r>
              <a:rPr lang="en-GB" b="1" dirty="0"/>
              <a:t>Questions:</a:t>
            </a:r>
          </a:p>
          <a:p>
            <a:pPr marL="228600" indent="-228600">
              <a:buFont typeface="+mj-lt"/>
              <a:buAutoNum type="arabicPeriod"/>
            </a:pPr>
            <a:r>
              <a:rPr lang="en-GB" sz="1200" b="0" i="0" kern="1200" dirty="0">
                <a:solidFill>
                  <a:schemeClr val="tx1"/>
                </a:solidFill>
                <a:effectLst/>
                <a:latin typeface="+mn-lt"/>
                <a:ea typeface="+mn-ea"/>
                <a:cs typeface="+mn-cs"/>
              </a:rPr>
              <a:t>What do you view as the most important strength and the most significant/impactful limitation of unobtrusive research? Why?</a:t>
            </a:r>
          </a:p>
          <a:p>
            <a:pPr marL="228600" indent="-228600">
              <a:buFont typeface="+mj-lt"/>
              <a:buAutoNum type="arabicPeriod"/>
            </a:pPr>
            <a:r>
              <a:rPr lang="en-GB" sz="1200" b="0" i="0" kern="1200" dirty="0">
                <a:solidFill>
                  <a:schemeClr val="tx1"/>
                </a:solidFill>
                <a:effectLst/>
                <a:latin typeface="+mn-lt"/>
                <a:ea typeface="+mn-ea"/>
                <a:cs typeface="+mn-cs"/>
              </a:rPr>
              <a:t>Think about your own research:</a:t>
            </a:r>
          </a:p>
          <a:p>
            <a:pPr marL="685800" lvl="1" indent="-228600">
              <a:buFont typeface="+mj-lt"/>
              <a:buAutoNum type="alphaLcParenR"/>
            </a:pPr>
            <a:r>
              <a:rPr lang="en-GB" sz="1200" b="0" i="0" kern="1200" dirty="0">
                <a:solidFill>
                  <a:schemeClr val="tx1"/>
                </a:solidFill>
                <a:effectLst/>
                <a:latin typeface="+mn-lt"/>
                <a:ea typeface="+mn-ea"/>
                <a:cs typeface="+mn-cs"/>
              </a:rPr>
              <a:t>Would these strengths benefit your research?</a:t>
            </a:r>
          </a:p>
          <a:p>
            <a:pPr marL="685800" lvl="1" indent="-228600">
              <a:buFont typeface="+mj-lt"/>
              <a:buAutoNum type="alphaLcParenR"/>
            </a:pPr>
            <a:r>
              <a:rPr lang="en-GB" sz="1200" b="0" i="0" kern="1200" dirty="0">
                <a:solidFill>
                  <a:schemeClr val="tx1"/>
                </a:solidFill>
                <a:effectLst/>
                <a:latin typeface="+mn-lt"/>
                <a:ea typeface="+mn-ea"/>
                <a:cs typeface="+mn-cs"/>
              </a:rPr>
              <a:t>Would these limitations mean unobtrusive research methods are not suitable for your research topic?</a:t>
            </a:r>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3552191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So, we know what unobtrusive methods are and the strengths and limitations of them, we now need to consider how to gather data unobtrusively and what to do with those data once they have been collected.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There are two main ways of gathering data unobtrusively: conducting a content analysis of existing texts and analysing physical traces of human behaviour.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We’ll explore both approaches.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3024068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Content Analysis</a:t>
            </a:r>
          </a:p>
          <a:p>
            <a:endParaRPr lang="en-GB" b="1" dirty="0"/>
          </a:p>
          <a:p>
            <a:r>
              <a:rPr lang="en-GB" sz="1200" b="0" i="0" kern="1200" dirty="0">
                <a:solidFill>
                  <a:schemeClr val="tx1"/>
                </a:solidFill>
                <a:effectLst/>
                <a:latin typeface="+mn-lt"/>
                <a:ea typeface="+mn-ea"/>
                <a:cs typeface="+mn-cs"/>
              </a:rPr>
              <a:t>One way of conducting unobtrusive research is to analyse texts. ‘Texts’ come in all kinds of formats. At its core, content analysis addresses the questions of </a:t>
            </a:r>
            <a:r>
              <a:rPr lang="en-GB" sz="1200" b="0" i="1" kern="1200" dirty="0">
                <a:solidFill>
                  <a:schemeClr val="tx1"/>
                </a:solidFill>
                <a:effectLst/>
                <a:latin typeface="+mn-lt"/>
                <a:ea typeface="+mn-ea"/>
                <a:cs typeface="+mn-cs"/>
              </a:rPr>
              <a:t>“Who says what, to whom, why, how, and with what effect?” </a:t>
            </a:r>
            <a:r>
              <a:rPr lang="en-GB" sz="1200" b="0" i="0" kern="1200" dirty="0">
                <a:solidFill>
                  <a:schemeClr val="tx1"/>
                </a:solidFill>
                <a:effectLst/>
                <a:latin typeface="+mn-lt"/>
                <a:ea typeface="+mn-ea"/>
                <a:cs typeface="+mn-cs"/>
              </a:rPr>
              <a:t>(Babbie, 2010, pp. 328–329).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content analysis is a type of unobtrusive research that involves the study of human communications.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way to think of content analysis is as a way of studying texts and their meaning. Here, we use a more liberal definition of </a:t>
            </a:r>
            <a:r>
              <a:rPr lang="en-GB" sz="1200" b="0" i="1" kern="1200" dirty="0">
                <a:solidFill>
                  <a:schemeClr val="tx1"/>
                </a:solidFill>
                <a:effectLst/>
                <a:latin typeface="+mn-lt"/>
                <a:ea typeface="+mn-ea"/>
                <a:cs typeface="+mn-cs"/>
              </a:rPr>
              <a:t>text</a:t>
            </a:r>
            <a:r>
              <a:rPr lang="en-GB" sz="1200" b="0" i="0" kern="1200" dirty="0">
                <a:solidFill>
                  <a:schemeClr val="tx1"/>
                </a:solidFill>
                <a:effectLst/>
                <a:latin typeface="+mn-lt"/>
                <a:ea typeface="+mn-ea"/>
                <a:cs typeface="+mn-cs"/>
              </a:rPr>
              <a:t> than you might find in a dictionary. The text that content analysts investigate includes such things as actual written copy (e.g., newspapers or letters) and content that we might see or hear (e.g., speeches or other performances). Content analysts might also investigate more visual representations of human communication such as television shows, advertisements, or movies.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following table provides a few specific examples of the kinds of data that content analysts have examined in prior studies. </a:t>
            </a:r>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3142962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Take a minute to read this table now: </a:t>
            </a:r>
            <a:r>
              <a:rPr lang="en-GB" sz="1200" b="1" i="0" kern="1200" dirty="0">
                <a:solidFill>
                  <a:schemeClr val="tx1"/>
                </a:solidFill>
                <a:effectLst/>
                <a:latin typeface="+mn-lt"/>
                <a:ea typeface="+mn-ea"/>
                <a:cs typeface="+mn-cs"/>
              </a:rPr>
              <a:t>Which of these sources of data might be of interest to you?</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thing you might notice about this table is the data sources represent primary sources. That is, they are the original source. Secondary sources, on the other hand, are those that have already been analysed. </a:t>
            </a:r>
            <a:r>
              <a:rPr lang="en-GB" sz="1200" b="0" i="0" kern="1200" dirty="0" err="1">
                <a:solidFill>
                  <a:schemeClr val="tx1"/>
                </a:solidFill>
                <a:effectLst/>
                <a:latin typeface="+mn-lt"/>
                <a:ea typeface="+mn-ea"/>
                <a:cs typeface="+mn-cs"/>
              </a:rPr>
              <a:t>Reinharz</a:t>
            </a:r>
            <a:r>
              <a:rPr lang="en-GB" sz="1200" b="0" i="0" kern="1200" dirty="0">
                <a:solidFill>
                  <a:schemeClr val="tx1"/>
                </a:solidFill>
                <a:effectLst/>
                <a:latin typeface="+mn-lt"/>
                <a:ea typeface="+mn-ea"/>
                <a:cs typeface="+mn-cs"/>
              </a:rPr>
              <a:t> offers a helpful way of distinguishing between these two types of sources in her methods text. She explains that while primary sources represent the “‘raw’ materials of history”, secondary sources are the “‘cooked’ analyses of those materials” (1992, p. 155). </a:t>
            </a:r>
            <a:r>
              <a:rPr lang="en-GB" sz="1200" b="0" i="0" kern="1200" dirty="0" err="1">
                <a:solidFill>
                  <a:schemeClr val="tx1"/>
                </a:solidFill>
                <a:effectLst/>
                <a:latin typeface="+mn-lt"/>
                <a:ea typeface="+mn-ea"/>
                <a:cs typeface="+mn-cs"/>
              </a:rPr>
              <a:t>Reinharz</a:t>
            </a:r>
            <a:r>
              <a:rPr lang="en-GB" sz="1200" b="0" i="0" kern="1200" dirty="0">
                <a:solidFill>
                  <a:schemeClr val="tx1"/>
                </a:solidFill>
                <a:effectLst/>
                <a:latin typeface="+mn-lt"/>
                <a:ea typeface="+mn-ea"/>
                <a:cs typeface="+mn-cs"/>
              </a:rPr>
              <a:t>, S. (1992). </a:t>
            </a:r>
            <a:r>
              <a:rPr lang="en-GB" sz="1200" b="0" i="1" kern="1200" dirty="0">
                <a:solidFill>
                  <a:schemeClr val="tx1"/>
                </a:solidFill>
                <a:effectLst/>
                <a:latin typeface="+mn-lt"/>
                <a:ea typeface="+mn-ea"/>
                <a:cs typeface="+mn-cs"/>
              </a:rPr>
              <a:t>Feminist methods in social research</a:t>
            </a:r>
            <a:r>
              <a:rPr lang="en-GB" sz="1200" b="0" i="0" kern="1200" dirty="0">
                <a:solidFill>
                  <a:schemeClr val="tx1"/>
                </a:solidFill>
                <a:effectLst/>
                <a:latin typeface="+mn-lt"/>
                <a:ea typeface="+mn-ea"/>
                <a:cs typeface="+mn-cs"/>
              </a:rPr>
              <a:t>. New York, NY: Oxford University Press.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distinction between primary and secondary sources is important for many aspects of social science, but it is </a:t>
            </a:r>
            <a:r>
              <a:rPr lang="en-GB" sz="1200" b="0" i="1" kern="1200" dirty="0">
                <a:solidFill>
                  <a:schemeClr val="tx1"/>
                </a:solidFill>
                <a:effectLst/>
                <a:latin typeface="+mn-lt"/>
                <a:ea typeface="+mn-ea"/>
                <a:cs typeface="+mn-cs"/>
              </a:rPr>
              <a:t>especially</a:t>
            </a:r>
            <a:r>
              <a:rPr lang="en-GB" sz="1200" b="0" i="0" kern="1200" dirty="0">
                <a:solidFill>
                  <a:schemeClr val="tx1"/>
                </a:solidFill>
                <a:effectLst/>
                <a:latin typeface="+mn-lt"/>
                <a:ea typeface="+mn-ea"/>
                <a:cs typeface="+mn-cs"/>
              </a:rPr>
              <a:t> important to understand when conducting content analysis. While there are certainly instances of content analysis in which secondary sources are analysed, it is more common for content analysts to analyse primary sources.</a:t>
            </a:r>
          </a:p>
          <a:p>
            <a:endParaRPr lang="en-GB" b="1" dirty="0"/>
          </a:p>
          <a:p>
            <a:r>
              <a:rPr lang="en-GB" b="0" dirty="0"/>
              <a:t>So, you would want to see the original source – look at spam emails above. You would want to see the </a:t>
            </a:r>
            <a:r>
              <a:rPr lang="en-GB" b="0" i="1" dirty="0"/>
              <a:t>actual</a:t>
            </a:r>
            <a:r>
              <a:rPr lang="en-GB" b="0" i="0" dirty="0"/>
              <a:t> email, not a second hand account of what someone else said the email contained or their analysis/interpretation of the content of the email. </a:t>
            </a:r>
          </a:p>
          <a:p>
            <a:endParaRPr lang="en-GB" b="0" i="0" dirty="0"/>
          </a:p>
          <a:p>
            <a:r>
              <a:rPr lang="en-GB" sz="1200" b="0" i="0" kern="1200" dirty="0">
                <a:solidFill>
                  <a:schemeClr val="tx1"/>
                </a:solidFill>
                <a:effectLst/>
                <a:latin typeface="+mn-lt"/>
                <a:ea typeface="+mn-ea"/>
                <a:cs typeface="+mn-cs"/>
              </a:rPr>
              <a:t>In those instances where secondary sources are analysed, the researcher’s focus is usually on the process by which the original analyst or presenter of data reached his/her conclusions or on the choices that were made in terms of how and in what ways to present the data, rather than the source itself. For example, Ferree and Hall (1990) conducted a content analysis of introductory sociology textbooks, but their aim was not to learn about the content of sociology as a discipline. Instead, the researchers sought to learn how students are </a:t>
            </a:r>
            <a:r>
              <a:rPr lang="en-GB" sz="1200" b="0" i="1" kern="1200" dirty="0">
                <a:solidFill>
                  <a:schemeClr val="tx1"/>
                </a:solidFill>
                <a:effectLst/>
                <a:latin typeface="+mn-lt"/>
                <a:ea typeface="+mn-ea"/>
                <a:cs typeface="+mn-cs"/>
              </a:rPr>
              <a:t>taught</a:t>
            </a:r>
            <a:r>
              <a:rPr lang="en-GB" sz="1200" b="0" i="0" kern="1200" dirty="0">
                <a:solidFill>
                  <a:schemeClr val="tx1"/>
                </a:solidFill>
                <a:effectLst/>
                <a:latin typeface="+mn-lt"/>
                <a:ea typeface="+mn-ea"/>
                <a:cs typeface="+mn-cs"/>
              </a:rPr>
              <a:t> the subject of sociology and understand what images are presented to students as representative of sociology as a discipline. Ferree, M. M., &amp; Hall, E. J. (1990). Visual images of American society: Gender and race in introductory sociology textbooks. </a:t>
            </a:r>
            <a:r>
              <a:rPr lang="en-GB" sz="1200" b="0" i="1" kern="1200" dirty="0">
                <a:solidFill>
                  <a:schemeClr val="tx1"/>
                </a:solidFill>
                <a:effectLst/>
                <a:latin typeface="+mn-lt"/>
                <a:ea typeface="+mn-ea"/>
                <a:cs typeface="+mn-cs"/>
              </a:rPr>
              <a:t>Gender &amp; Society, 4</a:t>
            </a:r>
            <a:r>
              <a:rPr lang="en-GB" sz="1200" b="0" i="0" kern="1200" dirty="0">
                <a:solidFill>
                  <a:schemeClr val="tx1"/>
                </a:solidFill>
                <a:effectLst/>
                <a:latin typeface="+mn-lt"/>
                <a:ea typeface="+mn-ea"/>
                <a:cs typeface="+mn-cs"/>
              </a:rPr>
              <a:t>(4), 500–533. </a:t>
            </a:r>
          </a:p>
        </p:txBody>
      </p:sp>
      <p:sp>
        <p:nvSpPr>
          <p:cNvPr id="4" name="Slide Number Placeholder 3"/>
          <p:cNvSpPr>
            <a:spLocks noGrp="1"/>
          </p:cNvSpPr>
          <p:nvPr>
            <p:ph type="sldNum" sz="quarter" idx="5"/>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2272816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Sometimes students new to research methods struggle to grasp the difference between a content analysis of secondary sources and a review of literature.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Literature Review</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 review of literature, researchers analyse secondary materials to try to understand what we know, and what we don’t know, about a particular topic.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sources used to conduct a scholarly review of the literature are typically peer-reviewed sources, written by trained scholars, published in an academic journal or press, and based on empirical research that has been conducted using accepted techniques of data collection for the discipline.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sources are pulled together in a literature review so as to arrive at some conclusion about our overall knowledge about a topic. And findings are generally taken at face value.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Content Analysis </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content analysis of scholarly literature would raise questions not raised in a literature review.</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content analyst might examine scholarly articles to learn something about:</a:t>
            </a:r>
          </a:p>
          <a:p>
            <a:pPr marL="228600" indent="-228600">
              <a:buFont typeface="+mj-lt"/>
              <a:buAutoNum type="arabicPeriod"/>
            </a:pPr>
            <a:r>
              <a:rPr lang="en-GB" sz="1200" b="0" i="0" kern="1200" dirty="0">
                <a:solidFill>
                  <a:schemeClr val="tx1"/>
                </a:solidFill>
                <a:effectLst/>
                <a:latin typeface="+mn-lt"/>
                <a:ea typeface="+mn-ea"/>
                <a:cs typeface="+mn-cs"/>
              </a:rPr>
              <a:t>the authors (e.g., Who publishes what, where?)</a:t>
            </a:r>
          </a:p>
          <a:p>
            <a:pPr marL="228600" indent="-228600">
              <a:buFont typeface="+mj-lt"/>
              <a:buAutoNum type="arabicPeriod"/>
            </a:pPr>
            <a:r>
              <a:rPr lang="en-GB" sz="1200" b="0" i="0" kern="1200" dirty="0">
                <a:solidFill>
                  <a:schemeClr val="tx1"/>
                </a:solidFill>
                <a:effectLst/>
                <a:latin typeface="+mn-lt"/>
                <a:ea typeface="+mn-ea"/>
                <a:cs typeface="+mn-cs"/>
              </a:rPr>
              <a:t>publication outlets (e.g., How well do different journals represent the diversity of the discipline?)</a:t>
            </a:r>
          </a:p>
          <a:p>
            <a:pPr marL="228600" indent="-228600">
              <a:buFont typeface="+mj-lt"/>
              <a:buAutoNum type="arabicPeriod"/>
            </a:pPr>
            <a:r>
              <a:rPr lang="en-GB" sz="1200" b="0" i="0" kern="1200" dirty="0">
                <a:solidFill>
                  <a:schemeClr val="tx1"/>
                </a:solidFill>
                <a:effectLst/>
                <a:latin typeface="+mn-lt"/>
                <a:ea typeface="+mn-ea"/>
                <a:cs typeface="+mn-cs"/>
              </a:rPr>
              <a:t>topics (e.g., How has the popularity of topics shifted over time?).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A content analysis of scholarly articles would be a “study of the studies” as opposed to a “review of studies.”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Example: A researcher wishes to know whether more men than women authors are published in the top-ranking journals in the discipline. The researcher could conduct a content analysis of different journals and count authors by gender - though this may be a tricky prospect if relying only on names to indicate gender. Or perhaps a researcher would like to learn how various topics of investigation go in and out of style. She/he could investigate changes over time in topical coverage in various journals. So, the researcher is not aiming to summarize the content of the articles but instead is looking to learn something about how, why, or by whom particular articles came to be published.</a:t>
            </a:r>
          </a:p>
          <a:p>
            <a:pPr marL="0" indent="0">
              <a:buFont typeface="+mj-lt"/>
              <a:buNone/>
            </a:pPr>
            <a:endParaRPr lang="en-GB" b="1" dirty="0"/>
          </a:p>
          <a:p>
            <a:pPr marL="0" indent="0">
              <a:buFont typeface="+mj-lt"/>
              <a:buNone/>
            </a:pPr>
            <a:r>
              <a:rPr lang="en-GB" b="1" dirty="0"/>
              <a:t>Any questions so far on content analysis?</a:t>
            </a:r>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182449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Moving on then to the other main way of gathering unobtrusive data.</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Texts are not the only sort of data that researchers can collect unobtrusively. Unobtrusive researchers might also be interested in analysing the evidence that humans leave behind that tells us something about who they are or what they do. This kind evidence includes the </a:t>
            </a:r>
            <a:r>
              <a:rPr lang="en-GB" sz="1200" b="1" i="0" kern="1200" dirty="0">
                <a:solidFill>
                  <a:schemeClr val="tx1"/>
                </a:solidFill>
                <a:effectLst/>
                <a:latin typeface="+mn-lt"/>
                <a:ea typeface="+mn-ea"/>
                <a:cs typeface="+mn-cs"/>
              </a:rPr>
              <a:t>physical traces</a:t>
            </a:r>
            <a:r>
              <a:rPr lang="en-GB" sz="1200" b="0" i="0" kern="1200" dirty="0">
                <a:solidFill>
                  <a:schemeClr val="tx1"/>
                </a:solidFill>
                <a:effectLst/>
                <a:latin typeface="+mn-lt"/>
                <a:ea typeface="+mn-ea"/>
                <a:cs typeface="+mn-cs"/>
              </a:rPr>
              <a:t> left by humans and the </a:t>
            </a:r>
            <a:r>
              <a:rPr lang="en-GB" sz="1200" b="1" i="0" kern="1200" dirty="0">
                <a:solidFill>
                  <a:schemeClr val="tx1"/>
                </a:solidFill>
                <a:effectLst/>
                <a:latin typeface="+mn-lt"/>
                <a:ea typeface="+mn-ea"/>
                <a:cs typeface="+mn-cs"/>
              </a:rPr>
              <a:t>material artefacts</a:t>
            </a:r>
            <a:r>
              <a:rPr lang="en-GB" sz="1200" b="0" i="0" kern="1200" dirty="0">
                <a:solidFill>
                  <a:schemeClr val="tx1"/>
                </a:solidFill>
                <a:effectLst/>
                <a:latin typeface="+mn-lt"/>
                <a:ea typeface="+mn-ea"/>
                <a:cs typeface="+mn-cs"/>
              </a:rPr>
              <a:t> that tell us something about their beliefs, values, or norms.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1" dirty="0"/>
              <a:t>Physical Traces</a:t>
            </a:r>
          </a:p>
          <a:p>
            <a:r>
              <a:rPr lang="en-GB" sz="1200" b="0" i="0" kern="1200" dirty="0">
                <a:solidFill>
                  <a:schemeClr val="tx1"/>
                </a:solidFill>
                <a:effectLst/>
                <a:latin typeface="+mn-lt"/>
                <a:ea typeface="+mn-ea"/>
                <a:cs typeface="+mn-cs"/>
              </a:rPr>
              <a:t>Physical traces include such things as worn paths across campus, the materials in a landfill or in someone’s rubbish, indentations in furniture, or empty shelves in the grocery store.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Material artefact</a:t>
            </a:r>
          </a:p>
          <a:p>
            <a:r>
              <a:rPr lang="en-GB" sz="1200" b="0" i="0" kern="1200" dirty="0">
                <a:solidFill>
                  <a:schemeClr val="tx1"/>
                </a:solidFill>
                <a:effectLst/>
                <a:latin typeface="+mn-lt"/>
                <a:ea typeface="+mn-ea"/>
                <a:cs typeface="+mn-cs"/>
              </a:rPr>
              <a:t>Examples of material artefacts include video games and video game equipment, sculptures, mementos left on gravestones, or housing structures.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Even kitchen utensils: The National Museum of American History in Washington, DC. had an exhibit displaying chef Julia Child’s home kitchen, where she filmed many of her cooking shows - Julia Child was an American cooking teacher, author, and TV personality. She is recognised for bringing French cuisine to the American public with her debut cookbook – it raises the thought of what a kitchen ‘means’. Consider how the layout of our kitchens and the utensils and appliances they contain might influence how we entertain guests, how much time we spend preparing meals, and how much time we spend cleaning up afterward. Our use of particular kitchen gadgets and utensils might even indicate something about our social class identities.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3614293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We’re going to watch the following clip, featuring satirist Joe </a:t>
            </a:r>
            <a:r>
              <a:rPr lang="en-GB" sz="1200" b="0" i="0" kern="1200" dirty="0" err="1">
                <a:solidFill>
                  <a:schemeClr val="tx1"/>
                </a:solidFill>
                <a:effectLst/>
                <a:latin typeface="+mn-lt"/>
                <a:ea typeface="+mn-ea"/>
                <a:cs typeface="+mn-cs"/>
              </a:rPr>
              <a:t>Queenan</a:t>
            </a:r>
            <a:r>
              <a:rPr lang="en-GB" sz="1200" b="0" i="0" kern="1200" dirty="0">
                <a:solidFill>
                  <a:schemeClr val="tx1"/>
                </a:solidFill>
                <a:effectLst/>
                <a:latin typeface="+mn-lt"/>
                <a:ea typeface="+mn-ea"/>
                <a:cs typeface="+mn-cs"/>
              </a:rPr>
              <a:t>, from the PBS documentary </a:t>
            </a:r>
            <a:r>
              <a:rPr lang="en-GB" sz="1200" b="0" i="1" kern="1200" dirty="0">
                <a:solidFill>
                  <a:schemeClr val="tx1"/>
                </a:solidFill>
                <a:effectLst/>
                <a:latin typeface="+mn-lt"/>
                <a:ea typeface="+mn-ea"/>
                <a:cs typeface="+mn-cs"/>
              </a:rPr>
              <a:t>People Like Us</a:t>
            </a:r>
            <a:r>
              <a:rPr lang="en-GB" sz="1200" b="0" i="0" kern="1200" dirty="0">
                <a:solidFill>
                  <a:schemeClr val="tx1"/>
                </a:solidFill>
                <a:effectLst/>
                <a:latin typeface="+mn-lt"/>
                <a:ea typeface="+mn-ea"/>
                <a:cs typeface="+mn-cs"/>
              </a:rPr>
              <a:t> on social class in the United States: </a:t>
            </a:r>
            <a:r>
              <a:rPr lang="en-GB" sz="1200" b="0" i="0" u="sng" kern="1200" dirty="0">
                <a:solidFill>
                  <a:schemeClr val="tx1"/>
                </a:solidFill>
                <a:effectLst/>
                <a:latin typeface="+mn-lt"/>
                <a:ea typeface="+mn-ea"/>
                <a:cs typeface="+mn-cs"/>
                <a:hlinkClick r:id="rId3"/>
              </a:rPr>
              <a:t>http://www.youtube.com/watch?v=j_Rtl3Y4EuI</a:t>
            </a:r>
            <a:r>
              <a:rPr lang="en-GB" sz="1200" b="0" i="0" kern="1200" dirty="0">
                <a:solidFill>
                  <a:schemeClr val="tx1"/>
                </a:solidFill>
                <a:effectLst/>
                <a:latin typeface="+mn-lt"/>
                <a:ea typeface="+mn-ea"/>
                <a:cs typeface="+mn-cs"/>
              </a:rPr>
              <a:t>. The clip aptly demonstrates the sociological relevance of kitchen gadgets. </a:t>
            </a:r>
            <a:endParaRPr lang="en-GB" dirty="0"/>
          </a:p>
          <a:p>
            <a:endParaRPr lang="en-GB" dirty="0"/>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Question: </a:t>
            </a:r>
            <a:r>
              <a:rPr lang="en-GB" sz="1200" b="0" i="0" kern="1200" dirty="0">
                <a:solidFill>
                  <a:schemeClr val="tx1"/>
                </a:solidFill>
                <a:effectLst/>
                <a:latin typeface="+mn-lt"/>
                <a:ea typeface="+mn-ea"/>
                <a:cs typeface="+mn-cs"/>
              </a:rPr>
              <a:t>Think about your own research - what kinds of physical traces or material artefacts might be of interest to you?</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4184207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Access and understanding</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challenge with analysing physical traces and material artefacts is that you generally don’t have access to the people who left the traces or created the artefacts that you are analysing - and if you did find a way to contact them, then your research would no longer qualify as unobtrusive!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can be especially tricky to analyse meanings of these materials if they come from a historical or cultural context other than your own.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Situating the traces or artefacts you wish to analyse both in their original contexts and in your own is not always easy and can lead to problems related to validity and reliability. This leads to the questions:</a:t>
            </a:r>
          </a:p>
          <a:p>
            <a:endParaRPr lang="en-GB" sz="1200" b="0" i="0" kern="1200" dirty="0">
              <a:solidFill>
                <a:schemeClr val="tx1"/>
              </a:solidFill>
              <a:effectLst/>
              <a:latin typeface="+mn-lt"/>
              <a:ea typeface="+mn-ea"/>
              <a:cs typeface="+mn-cs"/>
            </a:endParaRPr>
          </a:p>
          <a:p>
            <a:pPr marL="228600" indent="-228600">
              <a:buFont typeface="+mj-lt"/>
              <a:buAutoNum type="arabicPeriod"/>
            </a:pPr>
            <a:r>
              <a:rPr lang="en-GB" sz="1200" b="0" i="0" kern="1200" dirty="0">
                <a:solidFill>
                  <a:schemeClr val="tx1"/>
                </a:solidFill>
                <a:effectLst/>
                <a:latin typeface="+mn-lt"/>
                <a:ea typeface="+mn-ea"/>
                <a:cs typeface="+mn-cs"/>
              </a:rPr>
              <a:t>How do you know that you are viewing an object or physical trace in the way that it was intended to be viewed?</a:t>
            </a:r>
          </a:p>
          <a:p>
            <a:pPr marL="228600" indent="-228600">
              <a:buFont typeface="+mj-lt"/>
              <a:buAutoNum type="arabicPeriod"/>
            </a:pPr>
            <a:r>
              <a:rPr lang="en-GB" sz="1200" b="0" i="0" kern="1200" dirty="0">
                <a:solidFill>
                  <a:schemeClr val="tx1"/>
                </a:solidFill>
                <a:effectLst/>
                <a:latin typeface="+mn-lt"/>
                <a:ea typeface="+mn-ea"/>
                <a:cs typeface="+mn-cs"/>
              </a:rPr>
              <a:t>Do you have the necessary understanding or knowledge about the background of its original creators or users to understand where they were coming from when they created it?</a:t>
            </a:r>
          </a:p>
          <a:p>
            <a:pPr marL="228600" indent="-228600">
              <a:buFont typeface="+mj-lt"/>
              <a:buAutoNum type="arabicPeriod"/>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Example: Imagine an alien trying to understand some aspect of Western human culture simply by examining our artefacts. Cartoonist Mark </a:t>
            </a:r>
            <a:r>
              <a:rPr lang="en-GB" sz="1200" b="0" i="0" kern="1200" dirty="0" err="1">
                <a:solidFill>
                  <a:schemeClr val="tx1"/>
                </a:solidFill>
                <a:effectLst/>
                <a:latin typeface="+mn-lt"/>
                <a:ea typeface="+mn-ea"/>
                <a:cs typeface="+mn-cs"/>
              </a:rPr>
              <a:t>Parisi</a:t>
            </a:r>
            <a:r>
              <a:rPr lang="en-GB" sz="1200" b="0" i="0" kern="1200" dirty="0">
                <a:solidFill>
                  <a:schemeClr val="tx1"/>
                </a:solidFill>
                <a:effectLst/>
                <a:latin typeface="+mn-lt"/>
                <a:ea typeface="+mn-ea"/>
                <a:cs typeface="+mn-cs"/>
              </a:rPr>
              <a:t> demonstrates the misunderstanding that could ensue in his drawing featuring three very small aliens standing atop a toilet. One alien says, “Since water is the life-blood on this planet, this must be a temple of some sort.…Let’s stick around and see how they show their respect”. Without a contextual understanding of Western human culture, the aliens have misidentified the purpose of the toilet, and they will be in for quite a surprise when someone shows up to use it!</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The point is that while physical traces and material artefacts make excellent sources of data, analysing their meaning takes more than simply trying to understand them from your own contextual position. You must also be aware of who caused the physical trace or created the artefact, when they created it, why they created, and for whom they created it.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b="1" dirty="0"/>
              <a:t>How will you analyse your data?</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Once you have identified the set of texts, physical traces, or artefacts you would like to analyse, the next step is to figure out </a:t>
            </a:r>
            <a:r>
              <a:rPr lang="en-GB" sz="1200" b="0" i="1" kern="1200" dirty="0">
                <a:solidFill>
                  <a:schemeClr val="tx1"/>
                </a:solidFill>
                <a:effectLst/>
                <a:latin typeface="+mn-lt"/>
                <a:ea typeface="+mn-ea"/>
                <a:cs typeface="+mn-cs"/>
              </a:rPr>
              <a:t>how</a:t>
            </a:r>
            <a:r>
              <a:rPr lang="en-GB" sz="1200" b="0" i="0" kern="1200" dirty="0">
                <a:solidFill>
                  <a:schemeClr val="tx1"/>
                </a:solidFill>
                <a:effectLst/>
                <a:latin typeface="+mn-lt"/>
                <a:ea typeface="+mn-ea"/>
                <a:cs typeface="+mn-cs"/>
              </a:rPr>
              <a:t> you’ll analyse them. This step requires that you determine your procedures for coding, understand the difference between manifest and latent content, and understand how to identify patterns across your coded data.:</a:t>
            </a:r>
          </a:p>
          <a:p>
            <a:pPr marL="0" indent="0">
              <a:buFont typeface="+mj-lt"/>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Manifest content: The content we observe that is most apparent; it is the surface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Latent content: That which is less obvious. Latent content refers to the underlying meaning of the surface content we observe.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While the coding procedures used for </a:t>
            </a:r>
            <a:r>
              <a:rPr lang="en-GB" sz="1200" b="0" i="1" kern="1200" dirty="0">
                <a:solidFill>
                  <a:schemeClr val="tx1"/>
                </a:solidFill>
                <a:effectLst/>
                <a:latin typeface="+mn-lt"/>
                <a:ea typeface="+mn-ea"/>
                <a:cs typeface="+mn-cs"/>
              </a:rPr>
              <a:t>written </a:t>
            </a:r>
            <a:r>
              <a:rPr lang="en-GB" sz="1200" b="0" i="0" kern="1200" dirty="0">
                <a:solidFill>
                  <a:schemeClr val="tx1"/>
                </a:solidFill>
                <a:effectLst/>
                <a:latin typeface="+mn-lt"/>
                <a:ea typeface="+mn-ea"/>
                <a:cs typeface="+mn-cs"/>
              </a:rPr>
              <a:t>documents obtained unobtrusively may resemble those used to code transcribed interview data, also written, of course, many sources of unobtrusive data differ dramatically from written documents or transcripts. What if your data are sculptures or worn paths, or perhaps kitchen utensils, as in the previously discussed example? The idea of conducting open coding and focused coding on these sources, as you would for a written document, sounds a little silly, if not impossible. So, how do we begin to identify patterns across the sculptures or worn paths or utensils we wish to analyse?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Field notes</a:t>
            </a:r>
          </a:p>
          <a:p>
            <a:pPr marL="0" indent="0">
              <a:buFont typeface="+mj-lt"/>
              <a:buNone/>
            </a:pPr>
            <a:r>
              <a:rPr lang="en-GB" sz="1200" b="0" i="0" kern="1200" dirty="0">
                <a:solidFill>
                  <a:schemeClr val="tx1"/>
                </a:solidFill>
                <a:effectLst/>
                <a:latin typeface="+mn-lt"/>
                <a:ea typeface="+mn-ea"/>
                <a:cs typeface="+mn-cs"/>
              </a:rPr>
              <a:t>One option is to take field notes as we observe our data, and then, code patterns in those notes. Let’s say, for example, that we’d like to analyse kitchen utensils. Taking field notes might be a useful approach when conducting observations of people actually using utensils, but in a documentary or on a television program, for example. Remember, if we’re observing people </a:t>
            </a:r>
            <a:r>
              <a:rPr lang="en-GB" sz="1200" b="0" i="1" kern="1200" dirty="0">
                <a:solidFill>
                  <a:schemeClr val="tx1"/>
                </a:solidFill>
                <a:effectLst/>
                <a:latin typeface="+mn-lt"/>
                <a:ea typeface="+mn-ea"/>
                <a:cs typeface="+mn-cs"/>
              </a:rPr>
              <a:t>in person</a:t>
            </a:r>
            <a:r>
              <a:rPr lang="en-GB" sz="1200" b="0" i="0" kern="1200" dirty="0">
                <a:solidFill>
                  <a:schemeClr val="tx1"/>
                </a:solidFill>
                <a:effectLst/>
                <a:latin typeface="+mn-lt"/>
                <a:ea typeface="+mn-ea"/>
                <a:cs typeface="+mn-cs"/>
              </a:rPr>
              <a:t> then our method is no longer unobtrusive.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Code sheet</a:t>
            </a:r>
          </a:p>
          <a:p>
            <a:pPr marL="0" indent="0">
              <a:buFont typeface="+mj-lt"/>
              <a:buNone/>
            </a:pPr>
            <a:r>
              <a:rPr lang="en-GB" sz="1200" b="0" i="0" kern="1200" dirty="0">
                <a:solidFill>
                  <a:schemeClr val="tx1"/>
                </a:solidFill>
                <a:effectLst/>
                <a:latin typeface="+mn-lt"/>
                <a:ea typeface="+mn-ea"/>
                <a:cs typeface="+mn-cs"/>
              </a:rPr>
              <a:t>If, rather than observing people in documentaries or television shows, our data include a collection of</a:t>
            </a:r>
            <a:r>
              <a:rPr lang="en-GB" sz="1200" b="0" i="1" kern="1200" dirty="0">
                <a:solidFill>
                  <a:schemeClr val="tx1"/>
                </a:solidFill>
                <a:effectLst/>
                <a:latin typeface="+mn-lt"/>
                <a:ea typeface="+mn-ea"/>
                <a:cs typeface="+mn-cs"/>
              </a:rPr>
              <a:t> actual </a:t>
            </a:r>
            <a:r>
              <a:rPr lang="en-GB" sz="1200" b="0" i="0" kern="1200" dirty="0">
                <a:solidFill>
                  <a:schemeClr val="tx1"/>
                </a:solidFill>
                <a:effectLst/>
                <a:latin typeface="+mn-lt"/>
                <a:ea typeface="+mn-ea"/>
                <a:cs typeface="+mn-cs"/>
              </a:rPr>
              <a:t>utensils, note taking may not be the most effective way to record our observations. Instead, we could create a code sheet to record details about the utensils in our sample. A code sheet, sometimes referred to as a tally sheet in quantitative coding, is the instrument an unobtrusive researcher uses to record observations.</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In the example of kitchen utensils, perhaps we’re interested in how utensils have changed over time. If we had access to sales records for utensils over the past 50 years, we could analyse the top-selling utensil for each year. To do so, we’d want to make some notes about each of the 50 utensils included in our sample. For each top-rated utensil, we might note its name, its purpose, and perhaps its price, relevant to how much the pound is worth today. We might also want to make some assessment about how easy or difficult it is to use or some other qualitative assessment about the utensil and its use or purpose. To rate the difficulty of use we could use a 5-point scale, with 1 being very easy to use and 5 being very difficult to use. We could even record other notes or observations about the utensils that may not occur to us until we actually see the utensils.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Here is an example… Note that the sample sheet contains columns only for 10 years’ worth of utensils. If you were to conduct this project, obviously you’d need to create a code sheet that allows you to record observations for each of the 50 items in your sample.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In this instance, the code sheet will contain both qualitative and quantitative data. Our “ease of use” rating is a quantitative assessment; we can therefore conduct some statistical analysis of the patterns here, though we won’t go into detail on this here. You could do the same sort of thing with Price.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‘Other notes’ would allow for free/open text, where qualitative data can be captured and patterns identified.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Going back to what I mentioned earlier about manifest and latent content, the </a:t>
            </a:r>
            <a:r>
              <a:rPr lang="en-GB" sz="1200" b="0" i="1"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row in our sample code sheet provides an opportunity for assessing this. In the example of utensil purpose, we might say a utensil’s manifest content is the stated purpose of the utensil. The latent content would be our assessment of what it means that a utensil with a particular purpose is top rated. Perhaps after coding the manifest content in this category we see some patterns that tell us something about the meanings of utensil purpose.</a:t>
            </a:r>
          </a:p>
          <a:p>
            <a:pPr marL="0" indent="0">
              <a:buFont typeface="+mj-lt"/>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perhaps we conclude, based on the meanings of top-rated utensils across five decades, that the shift from an emphasis on utensils designed to facilitate entertaining in the 1960s to those designed to maximize efficiency and minimize time spent in the kitchen in the 1980s reflects a shift in </a:t>
            </a:r>
            <a:r>
              <a:rPr lang="en-GB" sz="1200" b="0" i="1" kern="1200" dirty="0">
                <a:solidFill>
                  <a:schemeClr val="tx1"/>
                </a:solidFill>
                <a:effectLst/>
                <a:latin typeface="+mn-lt"/>
                <a:ea typeface="+mn-ea"/>
                <a:cs typeface="+mn-cs"/>
              </a:rPr>
              <a:t>how</a:t>
            </a:r>
            <a:r>
              <a:rPr lang="en-GB" sz="1200" b="0" i="0" kern="1200" dirty="0">
                <a:solidFill>
                  <a:schemeClr val="tx1"/>
                </a:solidFill>
                <a:effectLst/>
                <a:latin typeface="+mn-lt"/>
                <a:ea typeface="+mn-ea"/>
                <a:cs typeface="+mn-cs"/>
              </a:rPr>
              <a:t> people spend time in their homes.</a:t>
            </a:r>
          </a:p>
          <a:p>
            <a:br>
              <a:rPr lang="en-GB" dirty="0"/>
            </a:b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1"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b="0" dirty="0"/>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467127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4096954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3574633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 discuss now </a:t>
            </a:r>
            <a:r>
              <a:rPr lang="en-GB" sz="1200" b="0" i="0" kern="1200" dirty="0">
                <a:solidFill>
                  <a:schemeClr val="tx1"/>
                </a:solidFill>
                <a:effectLst/>
                <a:latin typeface="+mn-lt"/>
                <a:ea typeface="+mn-ea"/>
                <a:cs typeface="+mn-cs"/>
              </a:rPr>
              <a:t>a few particularities related to reliability in unobtrusive research projects. These particularities have to do with how and by whom the coding of data occurs. Obviously, usual considerations of </a:t>
            </a:r>
            <a:r>
              <a:rPr lang="en-GB" sz="1200" b="0" i="0" kern="1200" dirty="0" err="1">
                <a:solidFill>
                  <a:schemeClr val="tx1"/>
                </a:solidFill>
                <a:effectLst/>
                <a:latin typeface="+mn-lt"/>
                <a:ea typeface="+mn-ea"/>
                <a:cs typeface="+mn-cs"/>
              </a:rPr>
              <a:t>relability</a:t>
            </a:r>
            <a:r>
              <a:rPr lang="en-GB" sz="1200" b="0" i="0" kern="1200" dirty="0">
                <a:solidFill>
                  <a:schemeClr val="tx1"/>
                </a:solidFill>
                <a:effectLst/>
                <a:latin typeface="+mn-lt"/>
                <a:ea typeface="+mn-ea"/>
                <a:cs typeface="+mn-cs"/>
              </a:rPr>
              <a:t> and validity, and maybe generalisability, where appropriate.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Issues of stability, reproducibility, and accuracy all speak to the unique problems—and opportunities—with establishing reliability in unobtrusive research projects: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Stability</a:t>
            </a:r>
            <a:r>
              <a:rPr lang="en-GB" sz="1200" b="0" i="0" kern="1200" dirty="0">
                <a:solidFill>
                  <a:schemeClr val="tx1"/>
                </a:solidFill>
                <a:effectLst/>
                <a:latin typeface="+mn-lt"/>
                <a:ea typeface="+mn-ea"/>
                <a:cs typeface="+mn-cs"/>
              </a:rPr>
              <a:t> refers to the extent to which the results of coding vary across different time periods. If stability is a problem, it will reveal itself when the same person codes the same content at different times and comes up with different results. Coding is said to be stable when the same content has been coded multiple times by the same person with the same result each time. If you discover problems of instability in your coding procedures, it is possible that your coding rules are ambiguous and need to clarified.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Ambiguities in the text itself might also contribute to problems of stability. While you cannot alter your original textual data sources, simply being aware of possible ambiguities in the data as you code may help reduce the likelihood of problems with stability.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Reproducibility</a:t>
            </a:r>
            <a:r>
              <a:rPr lang="en-GB" sz="1200" b="0" i="0" kern="1200" dirty="0">
                <a:solidFill>
                  <a:schemeClr val="tx1"/>
                </a:solidFill>
                <a:effectLst/>
                <a:latin typeface="+mn-lt"/>
                <a:ea typeface="+mn-ea"/>
                <a:cs typeface="+mn-cs"/>
              </a:rPr>
              <a:t>, sometimes referred to as intercoder reliability, is the extent to which one’s coding procedures will result in the same results when the same text is coded by different people. So, same ‘rules’, different person, same results.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Of course, cognitive differences among the individuals coding data may result in problems with reproducibility, but, so to could ambiguous coding instructions. As such, you can reduce the impact of cognitive differences by having clear, precise and specific coding instructions/rules.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Accuracy</a:t>
            </a:r>
            <a:r>
              <a:rPr lang="en-GB" sz="1200" b="0" i="0" kern="1200" dirty="0">
                <a:solidFill>
                  <a:schemeClr val="tx1"/>
                </a:solidFill>
                <a:effectLst/>
                <a:latin typeface="+mn-lt"/>
                <a:ea typeface="+mn-ea"/>
                <a:cs typeface="+mn-cs"/>
              </a:rPr>
              <a:t> refers to the extent to which one’s coding procedures correspond to some pre-existing standard in your research area. It may not be the case that official standards have been set, but going through the prior literature for the collective wisdom on coding on your particular area is time well spent. Other research focused on similar data or coding procedures will no doubt help you to clarify and improve your own coding procedures.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476017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SOA – Violence</a:t>
            </a:r>
          </a:p>
        </p:txBody>
      </p:sp>
      <p:sp>
        <p:nvSpPr>
          <p:cNvPr id="4" name="Slide Number Placeholder 3"/>
          <p:cNvSpPr>
            <a:spLocks noGrp="1"/>
          </p:cNvSpPr>
          <p:nvPr>
            <p:ph type="sldNum" sz="quarter" idx="5"/>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3196663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A4BB40-6363-4F0C-ADEB-86B8EC88AC7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CE4AD-204D-48A8-AA95-C698D4DB652C}" type="slidenum">
              <a:rPr lang="en-GB" smtClean="0"/>
              <a:t>‹#›</a:t>
            </a:fld>
            <a:endParaRPr lang="en-GB"/>
          </a:p>
        </p:txBody>
      </p:sp>
      <p:pic>
        <p:nvPicPr>
          <p:cNvPr id="7" name="Picture 6" descr="BlueArrow.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623760"/>
            <a:ext cx="5302250" cy="3086100"/>
          </a:xfrm>
          <a:prstGeom prst="rect">
            <a:avLst/>
          </a:prstGeom>
        </p:spPr>
      </p:pic>
      <p:pic>
        <p:nvPicPr>
          <p:cNvPr id="8" name="Picture 7"/>
          <p:cNvPicPr>
            <a:picLocks noChangeAspect="1"/>
          </p:cNvPicPr>
          <p:nvPr userDrawn="1"/>
        </p:nvPicPr>
        <p:blipFill>
          <a:blip r:embed="rId3">
            <a:extLst>
              <a:ext uri="{BEBA8EAE-BF5A-486C-A8C5-ECC9F3942E4B}">
                <a14:imgProps xmlns:a14="http://schemas.microsoft.com/office/drawing/2010/main">
                  <a14:imgLayer r:embed="rId4">
                    <a14:imgEffect>
                      <a14:brightnessContrast bright="17000"/>
                    </a14:imgEffect>
                  </a14:imgLayer>
                </a14:imgProps>
              </a:ext>
            </a:extLst>
          </a:blip>
          <a:stretch>
            <a:fillRect/>
          </a:stretch>
        </p:blipFill>
        <p:spPr>
          <a:xfrm>
            <a:off x="5029200" y="4588933"/>
            <a:ext cx="4193265" cy="2269067"/>
          </a:xfrm>
          <a:prstGeom prst="rect">
            <a:avLst/>
          </a:prstGeom>
        </p:spPr>
      </p:pic>
    </p:spTree>
    <p:extLst>
      <p:ext uri="{BB962C8B-B14F-4D97-AF65-F5344CB8AC3E}">
        <p14:creationId xmlns:p14="http://schemas.microsoft.com/office/powerpoint/2010/main" val="1860244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4BB40-6363-4F0C-ADEB-86B8EC88AC7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1641083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4BB40-6363-4F0C-ADEB-86B8EC88AC7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50319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A4BB40-6363-4F0C-ADEB-86B8EC88AC79}"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60257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A4BB40-6363-4F0C-ADEB-86B8EC88AC79}" type="datetimeFigureOut">
              <a:rPr lang="en-GB" smtClean="0"/>
              <a:t>06/03/2022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2318048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A4BB40-6363-4F0C-ADEB-86B8EC88AC79}" type="datetimeFigureOut">
              <a:rPr lang="en-GB" smtClean="0"/>
              <a:t>06/03/2022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1408584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4BB40-6363-4F0C-ADEB-86B8EC88AC79}" type="datetimeFigureOut">
              <a:rPr lang="en-GB" smtClean="0"/>
              <a:t>06/03/2022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3589167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48A4BB40-6363-4F0C-ADEB-86B8EC88AC79}"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3444933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48A4BB40-6363-4F0C-ADEB-86B8EC88AC79}"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2148424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4BB40-6363-4F0C-ADEB-86B8EC88AC7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2783044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4BB40-6363-4F0C-ADEB-86B8EC88AC7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CE4AD-204D-48A8-AA95-C698D4DB652C}" type="slidenum">
              <a:rPr lang="en-GB" smtClean="0"/>
              <a:t>‹#›</a:t>
            </a:fld>
            <a:endParaRPr lang="en-GB"/>
          </a:p>
        </p:txBody>
      </p:sp>
    </p:spTree>
    <p:extLst>
      <p:ext uri="{BB962C8B-B14F-4D97-AF65-F5344CB8AC3E}">
        <p14:creationId xmlns:p14="http://schemas.microsoft.com/office/powerpoint/2010/main" val="180696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8" name="Picture 7" descr="BlueArrow.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623760"/>
            <a:ext cx="5302250" cy="3086100"/>
          </a:xfrm>
          <a:prstGeom prst="rect">
            <a:avLst/>
          </a:prstGeom>
        </p:spPr>
      </p:pic>
      <p:sp>
        <p:nvSpPr>
          <p:cNvPr id="2" name="Title 1"/>
          <p:cNvSpPr>
            <a:spLocks noGrp="1"/>
          </p:cNvSpPr>
          <p:nvPr>
            <p:ph type="ctrTitle"/>
          </p:nvPr>
        </p:nvSpPr>
        <p:spPr>
          <a:xfrm>
            <a:off x="360000" y="1620000"/>
            <a:ext cx="3744000" cy="1140480"/>
          </a:xfrm>
        </p:spPr>
        <p:txBody>
          <a:bodyPr lIns="0" tIns="0" rIns="0" bIns="0" anchor="ctr" anchorCtr="0">
            <a:noAutofit/>
          </a:bodyPr>
          <a:lstStyle>
            <a:lvl1pPr algn="l">
              <a:lnSpc>
                <a:spcPts val="3300"/>
              </a:lnSpc>
              <a:defRPr sz="3200" b="1">
                <a:solidFill>
                  <a:schemeClr val="bg2"/>
                </a:solidFill>
                <a:latin typeface="Arial"/>
                <a:cs typeface="Arial"/>
              </a:defRPr>
            </a:lvl1pPr>
          </a:lstStyle>
          <a:p>
            <a:r>
              <a:rPr lang="en-US" dirty="0"/>
              <a:t>Click to edit Master title style</a:t>
            </a:r>
          </a:p>
        </p:txBody>
      </p:sp>
      <p:sp>
        <p:nvSpPr>
          <p:cNvPr id="3" name="Subtitle 2"/>
          <p:cNvSpPr>
            <a:spLocks noGrp="1"/>
          </p:cNvSpPr>
          <p:nvPr>
            <p:ph type="subTitle" idx="1"/>
          </p:nvPr>
        </p:nvSpPr>
        <p:spPr>
          <a:xfrm>
            <a:off x="360000" y="2880958"/>
            <a:ext cx="3744000" cy="440640"/>
          </a:xfrm>
        </p:spPr>
        <p:txBody>
          <a:bodyPr/>
          <a:lstStyle>
            <a:lvl1pPr marL="0" indent="0" algn="l">
              <a:lnSpc>
                <a:spcPts val="1200"/>
              </a:lnSpc>
              <a:buNone/>
              <a:defRPr sz="100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pic>
        <p:nvPicPr>
          <p:cNvPr id="6" name="Picture 5"/>
          <p:cNvPicPr>
            <a:picLocks noChangeAspect="1"/>
          </p:cNvPicPr>
          <p:nvPr userDrawn="1"/>
        </p:nvPicPr>
        <p:blipFill>
          <a:blip r:embed="rId3">
            <a:extLst>
              <a:ext uri="{BEBA8EAE-BF5A-486C-A8C5-ECC9F3942E4B}">
                <a14:imgProps xmlns:a14="http://schemas.microsoft.com/office/drawing/2010/main">
                  <a14:imgLayer r:embed="rId4">
                    <a14:imgEffect>
                      <a14:brightnessContrast bright="17000"/>
                    </a14:imgEffect>
                  </a14:imgLayer>
                </a14:imgProps>
              </a:ext>
            </a:extLst>
          </a:blip>
          <a:stretch>
            <a:fillRect/>
          </a:stretch>
        </p:blipFill>
        <p:spPr>
          <a:xfrm>
            <a:off x="5029200" y="4588933"/>
            <a:ext cx="4193265" cy="2269067"/>
          </a:xfrm>
          <a:prstGeom prst="rect">
            <a:avLst/>
          </a:prstGeom>
        </p:spPr>
      </p:pic>
    </p:spTree>
    <p:extLst>
      <p:ext uri="{BB962C8B-B14F-4D97-AF65-F5344CB8AC3E}">
        <p14:creationId xmlns:p14="http://schemas.microsoft.com/office/powerpoint/2010/main" val="2383491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3" name="Picture 2"/>
          <p:cNvPicPr>
            <a:picLocks noChangeAspect="1" noChangeArrowheads="1"/>
          </p:cNvPicPr>
          <p:nvPr userDrawn="1"/>
        </p:nvPicPr>
        <p:blipFill>
          <a:blip r:embed="rId2"/>
          <a:srcRect/>
          <a:stretch>
            <a:fillRect/>
          </a:stretch>
        </p:blipFill>
        <p:spPr bwMode="auto">
          <a:xfrm>
            <a:off x="0" y="5675313"/>
            <a:ext cx="6573837" cy="1182687"/>
          </a:xfrm>
          <a:prstGeom prst="rect">
            <a:avLst/>
          </a:prstGeom>
          <a:noFill/>
          <a:ln w="9525">
            <a:noFill/>
            <a:miter lim="800000"/>
            <a:headEnd/>
            <a:tailEnd/>
          </a:ln>
          <a:effectLst/>
        </p:spPr>
      </p:pic>
      <p:pic>
        <p:nvPicPr>
          <p:cNvPr id="5" name="Picture 4"/>
          <p:cNvPicPr>
            <a:picLocks noChangeAspect="1" noChangeArrowheads="1"/>
          </p:cNvPicPr>
          <p:nvPr userDrawn="1"/>
        </p:nvPicPr>
        <p:blipFill>
          <a:blip r:embed="rId3"/>
          <a:srcRect/>
          <a:stretch>
            <a:fillRect/>
          </a:stretch>
        </p:blipFill>
        <p:spPr bwMode="auto">
          <a:xfrm>
            <a:off x="6782937" y="6014806"/>
            <a:ext cx="2114333" cy="614035"/>
          </a:xfrm>
          <a:prstGeom prst="rect">
            <a:avLst/>
          </a:prstGeom>
          <a:noFill/>
          <a:ln w="9525">
            <a:noFill/>
            <a:miter lim="800000"/>
            <a:headEnd/>
            <a:tailEnd/>
          </a:ln>
          <a:effectLst/>
        </p:spPr>
      </p:pic>
    </p:spTree>
    <p:extLst>
      <p:ext uri="{BB962C8B-B14F-4D97-AF65-F5344CB8AC3E}">
        <p14:creationId xmlns:p14="http://schemas.microsoft.com/office/powerpoint/2010/main" val="2408207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8A4BB40-6363-4F0C-ADEB-86B8EC88AC79}" type="datetimeFigureOut">
              <a:rPr lang="en-GB" smtClean="0"/>
              <a:t>06/03/2022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9CE4AD-204D-48A8-AA95-C698D4DB652C}" type="slidenum">
              <a:rPr lang="en-GB" smtClean="0"/>
              <a:t>‹#›</a:t>
            </a:fld>
            <a:endParaRPr lang="en-GB"/>
          </a:p>
        </p:txBody>
      </p:sp>
    </p:spTree>
    <p:extLst>
      <p:ext uri="{BB962C8B-B14F-4D97-AF65-F5344CB8AC3E}">
        <p14:creationId xmlns:p14="http://schemas.microsoft.com/office/powerpoint/2010/main" val="1551575034"/>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 id="2147483664" r:id="rId8"/>
    <p:sldLayoutId id="2147483665" r:id="rId9"/>
    <p:sldLayoutId id="2147483666" r:id="rId10"/>
    <p:sldLayoutId id="2147483667" r:id="rId11"/>
    <p:sldLayoutId id="2147483649" r:id="rId12"/>
    <p:sldLayoutId id="214748365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j_Rtl3Y4EuI?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920AC9-A45F-7B44-96BC-5AC86F023CE0}"/>
              </a:ext>
            </a:extLst>
          </p:cNvPr>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1910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AEBF5-6985-4A5F-BF31-07ECB85842BD}"/>
              </a:ext>
            </a:extLst>
          </p:cNvPr>
          <p:cNvSpPr>
            <a:spLocks noGrp="1"/>
          </p:cNvSpPr>
          <p:nvPr>
            <p:ph type="title"/>
          </p:nvPr>
        </p:nvSpPr>
        <p:spPr/>
        <p:txBody>
          <a:bodyPr>
            <a:normAutofit/>
          </a:bodyPr>
          <a:lstStyle/>
          <a:p>
            <a:pPr algn="ctr"/>
            <a:r>
              <a:rPr lang="en-GB" sz="4000" b="1" dirty="0"/>
              <a:t>Unobtrusive research methods</a:t>
            </a:r>
          </a:p>
        </p:txBody>
      </p:sp>
      <p:sp>
        <p:nvSpPr>
          <p:cNvPr id="3" name="Content Placeholder 2">
            <a:extLst>
              <a:ext uri="{FF2B5EF4-FFF2-40B4-BE49-F238E27FC236}">
                <a16:creationId xmlns:a16="http://schemas.microsoft.com/office/drawing/2014/main" id="{0A52D951-B48F-40D3-828D-3BF49F523B35}"/>
              </a:ext>
            </a:extLst>
          </p:cNvPr>
          <p:cNvSpPr>
            <a:spLocks noGrp="1"/>
          </p:cNvSpPr>
          <p:nvPr>
            <p:ph idx="1"/>
          </p:nvPr>
        </p:nvSpPr>
        <p:spPr>
          <a:xfrm>
            <a:off x="318356" y="1845238"/>
            <a:ext cx="8507288" cy="4406788"/>
          </a:xfrm>
        </p:spPr>
        <p:txBody>
          <a:bodyPr>
            <a:normAutofit/>
          </a:bodyPr>
          <a:lstStyle/>
          <a:p>
            <a:r>
              <a:rPr lang="en-GB" sz="2800" dirty="0"/>
              <a:t>What are unobtrusive research methods?</a:t>
            </a:r>
          </a:p>
          <a:p>
            <a:r>
              <a:rPr lang="en-GB" sz="2800" dirty="0"/>
              <a:t>Strength and limitations</a:t>
            </a:r>
          </a:p>
          <a:p>
            <a:r>
              <a:rPr lang="en-GB" sz="2800" dirty="0"/>
              <a:t>Unobtrusive data sources</a:t>
            </a:r>
          </a:p>
          <a:p>
            <a:pPr lvl="1">
              <a:buFont typeface="Courier New" panose="02070309020205020404" pitchFamily="49" charset="0"/>
              <a:buChar char="o"/>
            </a:pPr>
            <a:r>
              <a:rPr lang="en-GB" dirty="0"/>
              <a:t>Content analysis</a:t>
            </a:r>
          </a:p>
          <a:p>
            <a:pPr lvl="1">
              <a:buFont typeface="Courier New" panose="02070309020205020404" pitchFamily="49" charset="0"/>
              <a:buChar char="o"/>
            </a:pPr>
            <a:r>
              <a:rPr lang="en-GB" dirty="0"/>
              <a:t>Analysis of physical traces of human behaviour</a:t>
            </a:r>
          </a:p>
          <a:p>
            <a:r>
              <a:rPr lang="en-GB" sz="2800" dirty="0"/>
              <a:t>Analysing unobtrusive data sources</a:t>
            </a:r>
          </a:p>
          <a:p>
            <a:r>
              <a:rPr lang="en-GB" sz="2800" dirty="0"/>
              <a:t>Reliability in unobtrusive data sources</a:t>
            </a:r>
          </a:p>
          <a:p>
            <a:endParaRPr lang="en-GB" dirty="0"/>
          </a:p>
          <a:p>
            <a:endParaRPr lang="en-GB" dirty="0"/>
          </a:p>
        </p:txBody>
      </p:sp>
    </p:spTree>
    <p:extLst>
      <p:ext uri="{BB962C8B-B14F-4D97-AF65-F5344CB8AC3E}">
        <p14:creationId xmlns:p14="http://schemas.microsoft.com/office/powerpoint/2010/main" val="398970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98E1-3A09-477A-939E-48536C4F2F6D}"/>
              </a:ext>
            </a:extLst>
          </p:cNvPr>
          <p:cNvSpPr>
            <a:spLocks noGrp="1"/>
          </p:cNvSpPr>
          <p:nvPr>
            <p:ph type="title"/>
          </p:nvPr>
        </p:nvSpPr>
        <p:spPr>
          <a:xfrm>
            <a:off x="209862" y="332656"/>
            <a:ext cx="8754626" cy="1143000"/>
          </a:xfrm>
        </p:spPr>
        <p:txBody>
          <a:bodyPr>
            <a:noAutofit/>
          </a:bodyPr>
          <a:lstStyle/>
          <a:p>
            <a:r>
              <a:rPr lang="en-GB" sz="3600" b="1" dirty="0"/>
              <a:t>What Are Unobtrusive Research Methods?</a:t>
            </a:r>
          </a:p>
        </p:txBody>
      </p:sp>
      <p:sp>
        <p:nvSpPr>
          <p:cNvPr id="3" name="Content Placeholder 2">
            <a:extLst>
              <a:ext uri="{FF2B5EF4-FFF2-40B4-BE49-F238E27FC236}">
                <a16:creationId xmlns:a16="http://schemas.microsoft.com/office/drawing/2014/main" id="{D6279E45-897D-411D-9B18-8E753F440CCA}"/>
              </a:ext>
            </a:extLst>
          </p:cNvPr>
          <p:cNvSpPr>
            <a:spLocks noGrp="1"/>
          </p:cNvSpPr>
          <p:nvPr>
            <p:ph idx="1"/>
          </p:nvPr>
        </p:nvSpPr>
        <p:spPr>
          <a:xfrm>
            <a:off x="457200" y="1700808"/>
            <a:ext cx="8507288" cy="3917032"/>
          </a:xfrm>
        </p:spPr>
        <p:txBody>
          <a:bodyPr/>
          <a:lstStyle/>
          <a:p>
            <a:r>
              <a:rPr lang="en-GB" dirty="0"/>
              <a:t>No interference with subjects under study</a:t>
            </a:r>
          </a:p>
          <a:p>
            <a:r>
              <a:rPr lang="en-GB" dirty="0"/>
              <a:t>When would you likely use them?</a:t>
            </a:r>
          </a:p>
          <a:p>
            <a:r>
              <a:rPr lang="en-GB" dirty="0"/>
              <a:t>Weiner, M. (2010). </a:t>
            </a:r>
            <a:r>
              <a:rPr lang="en-GB" i="1" dirty="0"/>
              <a:t>Power, protest, and the public schools: Jewish and African American struggles in New York City</a:t>
            </a:r>
            <a:r>
              <a:rPr lang="en-GB" dirty="0"/>
              <a:t>. Piscataway, NJ: Rutgers University Press</a:t>
            </a:r>
          </a:p>
        </p:txBody>
      </p:sp>
    </p:spTree>
    <p:extLst>
      <p:ext uri="{BB962C8B-B14F-4D97-AF65-F5344CB8AC3E}">
        <p14:creationId xmlns:p14="http://schemas.microsoft.com/office/powerpoint/2010/main" val="1313932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842F82-0F8A-4EC8-8779-49CCED2779F8}"/>
              </a:ext>
            </a:extLst>
          </p:cNvPr>
          <p:cNvSpPr>
            <a:spLocks noGrp="1"/>
          </p:cNvSpPr>
          <p:nvPr>
            <p:ph idx="1"/>
          </p:nvPr>
        </p:nvSpPr>
        <p:spPr>
          <a:xfrm>
            <a:off x="38946" y="1484784"/>
            <a:ext cx="9141566" cy="5516218"/>
          </a:xfrm>
        </p:spPr>
        <p:txBody>
          <a:bodyPr numCol="2">
            <a:normAutofit/>
          </a:bodyPr>
          <a:lstStyle/>
          <a:p>
            <a:pPr marL="0" indent="0" algn="ctr">
              <a:buNone/>
            </a:pPr>
            <a:r>
              <a:rPr lang="en-GB" sz="2800" u="sng" dirty="0"/>
              <a:t>Strengths</a:t>
            </a:r>
          </a:p>
          <a:p>
            <a:r>
              <a:rPr lang="en-GB" sz="2800" dirty="0"/>
              <a:t>No possibility for the Hawthorne effect</a:t>
            </a:r>
          </a:p>
          <a:p>
            <a:r>
              <a:rPr lang="en-GB" sz="2800" dirty="0"/>
              <a:t>Cost effective</a:t>
            </a:r>
          </a:p>
          <a:p>
            <a:r>
              <a:rPr lang="en-GB" sz="2800" dirty="0"/>
              <a:t>Easier to correct mistakes</a:t>
            </a:r>
          </a:p>
          <a:p>
            <a:r>
              <a:rPr lang="en-GB" sz="2800" dirty="0"/>
              <a:t>Conducive to examining processes that occur over time or in the past</a:t>
            </a:r>
          </a:p>
          <a:p>
            <a:endParaRPr lang="en-GB" sz="2800" u="sng" dirty="0"/>
          </a:p>
          <a:p>
            <a:endParaRPr lang="en-GB" sz="2800" u="sng" dirty="0"/>
          </a:p>
          <a:p>
            <a:endParaRPr lang="en-GB" sz="2800" u="sng" dirty="0"/>
          </a:p>
          <a:p>
            <a:endParaRPr lang="en-GB" sz="2800" u="sng" dirty="0"/>
          </a:p>
          <a:p>
            <a:pPr marL="0" indent="0">
              <a:buNone/>
            </a:pPr>
            <a:r>
              <a:rPr lang="en-GB" sz="2800" u="sng" dirty="0"/>
              <a:t>Limitations</a:t>
            </a:r>
          </a:p>
          <a:p>
            <a:r>
              <a:rPr lang="en-GB" sz="2800" dirty="0"/>
              <a:t>Potential problems with validity</a:t>
            </a:r>
          </a:p>
          <a:p>
            <a:r>
              <a:rPr lang="en-GB" sz="2800" dirty="0"/>
              <a:t>Topics or questions can be limited by data availability</a:t>
            </a:r>
          </a:p>
          <a:p>
            <a:endParaRPr lang="en-GB" sz="2800" dirty="0"/>
          </a:p>
          <a:p>
            <a:r>
              <a:rPr lang="en-GB" sz="2800" dirty="0"/>
              <a:t>It can be difficult to see or account for social context</a:t>
            </a:r>
          </a:p>
          <a:p>
            <a:pPr marL="0" indent="0">
              <a:buNone/>
            </a:pPr>
            <a:endParaRPr lang="en-GB" b="1" dirty="0"/>
          </a:p>
        </p:txBody>
      </p:sp>
      <p:sp>
        <p:nvSpPr>
          <p:cNvPr id="7" name="Title 1">
            <a:extLst>
              <a:ext uri="{FF2B5EF4-FFF2-40B4-BE49-F238E27FC236}">
                <a16:creationId xmlns:a16="http://schemas.microsoft.com/office/drawing/2014/main" id="{8238AB25-3245-49A1-A050-BB41BFFB5077}"/>
              </a:ext>
            </a:extLst>
          </p:cNvPr>
          <p:cNvSpPr>
            <a:spLocks noGrp="1"/>
          </p:cNvSpPr>
          <p:nvPr>
            <p:ph type="title"/>
          </p:nvPr>
        </p:nvSpPr>
        <p:spPr>
          <a:xfrm>
            <a:off x="348809" y="134865"/>
            <a:ext cx="8795192" cy="1143000"/>
          </a:xfrm>
        </p:spPr>
        <p:txBody>
          <a:bodyPr>
            <a:noAutofit/>
          </a:bodyPr>
          <a:lstStyle/>
          <a:p>
            <a:pPr algn="ctr"/>
            <a:r>
              <a:rPr lang="en-GB" sz="3400" b="1" dirty="0"/>
              <a:t>Strengths and Limitations of Unobtrusive</a:t>
            </a:r>
            <a:br>
              <a:rPr lang="en-GB" sz="3400" b="1" dirty="0"/>
            </a:br>
            <a:r>
              <a:rPr lang="en-GB" sz="3400" b="1" dirty="0"/>
              <a:t>Research Methods</a:t>
            </a:r>
          </a:p>
        </p:txBody>
      </p:sp>
    </p:spTree>
    <p:extLst>
      <p:ext uri="{BB962C8B-B14F-4D97-AF65-F5344CB8AC3E}">
        <p14:creationId xmlns:p14="http://schemas.microsoft.com/office/powerpoint/2010/main" val="987725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5B3D-6FC0-461B-91CD-96FD8563558E}"/>
              </a:ext>
            </a:extLst>
          </p:cNvPr>
          <p:cNvSpPr>
            <a:spLocks noGrp="1"/>
          </p:cNvSpPr>
          <p:nvPr>
            <p:ph type="title"/>
          </p:nvPr>
        </p:nvSpPr>
        <p:spPr>
          <a:xfrm>
            <a:off x="457200" y="404664"/>
            <a:ext cx="8229600" cy="1143000"/>
          </a:xfrm>
        </p:spPr>
        <p:txBody>
          <a:bodyPr>
            <a:noAutofit/>
          </a:bodyPr>
          <a:lstStyle/>
          <a:p>
            <a:r>
              <a:rPr lang="en-GB" sz="4800" b="1" dirty="0"/>
              <a:t>Unobtrusive Data Sources</a:t>
            </a:r>
            <a:endParaRPr lang="en-GB" sz="4800" dirty="0"/>
          </a:p>
        </p:txBody>
      </p:sp>
      <p:sp>
        <p:nvSpPr>
          <p:cNvPr id="3" name="Content Placeholder 2">
            <a:extLst>
              <a:ext uri="{FF2B5EF4-FFF2-40B4-BE49-F238E27FC236}">
                <a16:creationId xmlns:a16="http://schemas.microsoft.com/office/drawing/2014/main" id="{AE0B5E14-8A56-4A08-96F0-E5C9B12D1C7E}"/>
              </a:ext>
            </a:extLst>
          </p:cNvPr>
          <p:cNvSpPr>
            <a:spLocks noGrp="1"/>
          </p:cNvSpPr>
          <p:nvPr>
            <p:ph idx="1"/>
          </p:nvPr>
        </p:nvSpPr>
        <p:spPr>
          <a:xfrm>
            <a:off x="457200" y="1916832"/>
            <a:ext cx="8229600" cy="3917032"/>
          </a:xfrm>
        </p:spPr>
        <p:txBody>
          <a:bodyPr/>
          <a:lstStyle/>
          <a:p>
            <a:r>
              <a:rPr lang="en-GB" dirty="0"/>
              <a:t>Content Analysis</a:t>
            </a:r>
          </a:p>
          <a:p>
            <a:r>
              <a:rPr lang="en-GB" dirty="0"/>
              <a:t>Analysis of physical traces of human behaviour</a:t>
            </a:r>
          </a:p>
        </p:txBody>
      </p:sp>
    </p:spTree>
    <p:extLst>
      <p:ext uri="{BB962C8B-B14F-4D97-AF65-F5344CB8AC3E}">
        <p14:creationId xmlns:p14="http://schemas.microsoft.com/office/powerpoint/2010/main" val="357987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71D2A-103A-46E8-8C7E-50AD94D5E6EF}"/>
              </a:ext>
            </a:extLst>
          </p:cNvPr>
          <p:cNvSpPr>
            <a:spLocks noGrp="1"/>
          </p:cNvSpPr>
          <p:nvPr>
            <p:ph type="title"/>
          </p:nvPr>
        </p:nvSpPr>
        <p:spPr>
          <a:xfrm>
            <a:off x="287524" y="764704"/>
            <a:ext cx="8856476" cy="1143000"/>
          </a:xfrm>
        </p:spPr>
        <p:txBody>
          <a:bodyPr>
            <a:noAutofit/>
          </a:bodyPr>
          <a:lstStyle/>
          <a:p>
            <a:pPr algn="ctr"/>
            <a:r>
              <a:rPr lang="en-GB" sz="4000" b="1" dirty="0"/>
              <a:t>Unobtrusive Data Sources: </a:t>
            </a:r>
            <a:br>
              <a:rPr lang="en-GB" sz="4000" b="1" dirty="0"/>
            </a:br>
            <a:r>
              <a:rPr lang="en-GB" sz="4000" b="1" dirty="0"/>
              <a:t>Content Analysis</a:t>
            </a:r>
            <a:br>
              <a:rPr lang="en-GB" sz="4800" b="1" dirty="0"/>
            </a:br>
            <a:endParaRPr lang="en-GB" sz="4800" b="1" dirty="0"/>
          </a:p>
        </p:txBody>
      </p:sp>
      <p:sp>
        <p:nvSpPr>
          <p:cNvPr id="3" name="Content Placeholder 2">
            <a:extLst>
              <a:ext uri="{FF2B5EF4-FFF2-40B4-BE49-F238E27FC236}">
                <a16:creationId xmlns:a16="http://schemas.microsoft.com/office/drawing/2014/main" id="{8A2A4BBD-0BEA-4915-BDEE-116E0F1A0DC2}"/>
              </a:ext>
            </a:extLst>
          </p:cNvPr>
          <p:cNvSpPr>
            <a:spLocks noGrp="1"/>
          </p:cNvSpPr>
          <p:nvPr>
            <p:ph idx="1"/>
          </p:nvPr>
        </p:nvSpPr>
        <p:spPr>
          <a:xfrm>
            <a:off x="287524" y="2204864"/>
            <a:ext cx="8568952" cy="4248472"/>
          </a:xfrm>
        </p:spPr>
        <p:txBody>
          <a:bodyPr/>
          <a:lstStyle/>
          <a:p>
            <a:r>
              <a:rPr lang="en-GB" sz="4000" i="1" dirty="0"/>
              <a:t>“Who says what, to whom, why, how, and with what effect?”</a:t>
            </a:r>
            <a:r>
              <a:rPr lang="en-GB" sz="4000" dirty="0"/>
              <a:t> </a:t>
            </a:r>
            <a:r>
              <a:rPr lang="en-GB" dirty="0"/>
              <a:t>(Babbie, 2010, pp. 328–329).</a:t>
            </a:r>
          </a:p>
          <a:p>
            <a:r>
              <a:rPr lang="en-GB" sz="4000" dirty="0"/>
              <a:t>Study of human communications</a:t>
            </a:r>
          </a:p>
          <a:p>
            <a:endParaRPr lang="en-GB" b="1" i="1" dirty="0"/>
          </a:p>
        </p:txBody>
      </p:sp>
    </p:spTree>
    <p:extLst>
      <p:ext uri="{BB962C8B-B14F-4D97-AF65-F5344CB8AC3E}">
        <p14:creationId xmlns:p14="http://schemas.microsoft.com/office/powerpoint/2010/main" val="387722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B3FAEB-3327-472E-9667-6068B67CDEA3}"/>
              </a:ext>
            </a:extLst>
          </p:cNvPr>
          <p:cNvPicPr>
            <a:picLocks noChangeAspect="1"/>
          </p:cNvPicPr>
          <p:nvPr/>
        </p:nvPicPr>
        <p:blipFill rotWithShape="1">
          <a:blip r:embed="rId3"/>
          <a:srcRect l="11085" t="19566" r="69409" b="35670"/>
          <a:stretch/>
        </p:blipFill>
        <p:spPr>
          <a:xfrm>
            <a:off x="229675" y="116632"/>
            <a:ext cx="8878829" cy="6696744"/>
          </a:xfrm>
          <a:prstGeom prst="rect">
            <a:avLst/>
          </a:prstGeom>
        </p:spPr>
      </p:pic>
    </p:spTree>
    <p:extLst>
      <p:ext uri="{BB962C8B-B14F-4D97-AF65-F5344CB8AC3E}">
        <p14:creationId xmlns:p14="http://schemas.microsoft.com/office/powerpoint/2010/main" val="303723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4402-8C61-4A24-BCAE-B68B80CCBEAF}"/>
              </a:ext>
            </a:extLst>
          </p:cNvPr>
          <p:cNvSpPr>
            <a:spLocks noGrp="1"/>
          </p:cNvSpPr>
          <p:nvPr>
            <p:ph type="title"/>
          </p:nvPr>
        </p:nvSpPr>
        <p:spPr>
          <a:xfrm>
            <a:off x="165036" y="0"/>
            <a:ext cx="8754112" cy="1143000"/>
          </a:xfrm>
        </p:spPr>
        <p:txBody>
          <a:bodyPr>
            <a:noAutofit/>
          </a:bodyPr>
          <a:lstStyle/>
          <a:p>
            <a:r>
              <a:rPr lang="en-GB" sz="3800" b="1" dirty="0"/>
              <a:t>Content Analysis vs. Literature Review</a:t>
            </a:r>
          </a:p>
        </p:txBody>
      </p:sp>
      <p:sp>
        <p:nvSpPr>
          <p:cNvPr id="3" name="Content Placeholder 2">
            <a:extLst>
              <a:ext uri="{FF2B5EF4-FFF2-40B4-BE49-F238E27FC236}">
                <a16:creationId xmlns:a16="http://schemas.microsoft.com/office/drawing/2014/main" id="{F92849B8-4EED-42D7-9F7C-4E97A9380C6D}"/>
              </a:ext>
            </a:extLst>
          </p:cNvPr>
          <p:cNvSpPr>
            <a:spLocks noGrp="1"/>
          </p:cNvSpPr>
          <p:nvPr>
            <p:ph idx="1"/>
          </p:nvPr>
        </p:nvSpPr>
        <p:spPr>
          <a:xfrm>
            <a:off x="355678" y="1143000"/>
            <a:ext cx="8432643" cy="4299587"/>
          </a:xfrm>
        </p:spPr>
        <p:txBody>
          <a:bodyPr numCol="2"/>
          <a:lstStyle/>
          <a:p>
            <a:pPr marL="0" indent="0" algn="ctr">
              <a:buNone/>
            </a:pPr>
            <a:r>
              <a:rPr lang="en-GB" u="sng" dirty="0"/>
              <a:t>Literature Review</a:t>
            </a:r>
          </a:p>
          <a:p>
            <a:r>
              <a:rPr lang="en-GB" dirty="0"/>
              <a:t>Secondary material</a:t>
            </a:r>
          </a:p>
          <a:p>
            <a:r>
              <a:rPr lang="en-GB" dirty="0"/>
              <a:t>What do we know?</a:t>
            </a:r>
          </a:p>
          <a:p>
            <a:r>
              <a:rPr lang="en-GB" dirty="0"/>
              <a:t>What don’t we know?</a:t>
            </a:r>
          </a:p>
          <a:p>
            <a:r>
              <a:rPr lang="en-GB" dirty="0"/>
              <a:t>Peer-reviewed sources</a:t>
            </a:r>
          </a:p>
          <a:p>
            <a:pPr marL="0" indent="0" algn="ctr">
              <a:buNone/>
            </a:pPr>
            <a:r>
              <a:rPr lang="en-GB" u="sng" dirty="0"/>
              <a:t>Content Analysis</a:t>
            </a:r>
          </a:p>
          <a:p>
            <a:r>
              <a:rPr lang="en-GB" dirty="0"/>
              <a:t>Raise questions</a:t>
            </a:r>
          </a:p>
          <a:p>
            <a:r>
              <a:rPr lang="en-GB" dirty="0"/>
              <a:t>“Study of the studies”, not “review of studies”</a:t>
            </a:r>
          </a:p>
        </p:txBody>
      </p:sp>
    </p:spTree>
    <p:extLst>
      <p:ext uri="{BB962C8B-B14F-4D97-AF65-F5344CB8AC3E}">
        <p14:creationId xmlns:p14="http://schemas.microsoft.com/office/powerpoint/2010/main" val="226754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76D22-080C-4F03-B177-78C9DD8D18D4}"/>
              </a:ext>
            </a:extLst>
          </p:cNvPr>
          <p:cNvSpPr>
            <a:spLocks noGrp="1"/>
          </p:cNvSpPr>
          <p:nvPr>
            <p:ph type="title"/>
          </p:nvPr>
        </p:nvSpPr>
        <p:spPr>
          <a:xfrm>
            <a:off x="0" y="116632"/>
            <a:ext cx="8979108" cy="1143000"/>
          </a:xfrm>
        </p:spPr>
        <p:txBody>
          <a:bodyPr>
            <a:noAutofit/>
          </a:bodyPr>
          <a:lstStyle/>
          <a:p>
            <a:pPr algn="ctr"/>
            <a:r>
              <a:rPr lang="en-GB" sz="3200" b="1" dirty="0"/>
              <a:t>Unobtrusive Data Sources:</a:t>
            </a:r>
            <a:br>
              <a:rPr lang="en-GB" sz="3200" b="1" dirty="0"/>
            </a:br>
            <a:r>
              <a:rPr lang="en-GB" sz="3200" b="1" dirty="0"/>
              <a:t>Analysing Physical Traces of Human Behaviour</a:t>
            </a:r>
          </a:p>
        </p:txBody>
      </p:sp>
      <p:sp>
        <p:nvSpPr>
          <p:cNvPr id="3" name="Content Placeholder 2">
            <a:extLst>
              <a:ext uri="{FF2B5EF4-FFF2-40B4-BE49-F238E27FC236}">
                <a16:creationId xmlns:a16="http://schemas.microsoft.com/office/drawing/2014/main" id="{B9DD925A-F84C-4A63-B73C-EECBF6AE22A3}"/>
              </a:ext>
            </a:extLst>
          </p:cNvPr>
          <p:cNvSpPr>
            <a:spLocks noGrp="1"/>
          </p:cNvSpPr>
          <p:nvPr>
            <p:ph idx="1"/>
          </p:nvPr>
        </p:nvSpPr>
        <p:spPr>
          <a:xfrm>
            <a:off x="539552" y="1605626"/>
            <a:ext cx="8820472" cy="5112568"/>
          </a:xfrm>
        </p:spPr>
        <p:txBody>
          <a:bodyPr numCol="2">
            <a:normAutofit/>
          </a:bodyPr>
          <a:lstStyle/>
          <a:p>
            <a:pPr marL="0" indent="0">
              <a:buNone/>
            </a:pPr>
            <a:r>
              <a:rPr lang="en-GB" sz="2800" u="sng" dirty="0"/>
              <a:t>Physical Traces</a:t>
            </a:r>
          </a:p>
          <a:p>
            <a:r>
              <a:rPr lang="en-GB" sz="2800" dirty="0"/>
              <a:t>Worn paths across campus</a:t>
            </a:r>
          </a:p>
          <a:p>
            <a:r>
              <a:rPr lang="en-GB" sz="2800" dirty="0"/>
              <a:t>Materials in landfill/rubbish</a:t>
            </a:r>
          </a:p>
          <a:p>
            <a:r>
              <a:rPr lang="en-GB" sz="2800" dirty="0"/>
              <a:t>Indentations in furniture</a:t>
            </a:r>
          </a:p>
          <a:p>
            <a:r>
              <a:rPr lang="en-GB" sz="2800" dirty="0"/>
              <a:t>Empty shelves in supermarket</a:t>
            </a:r>
          </a:p>
          <a:p>
            <a:endParaRPr lang="en-GB" sz="2800" dirty="0"/>
          </a:p>
          <a:p>
            <a:endParaRPr lang="en-GB" sz="2800" dirty="0"/>
          </a:p>
          <a:p>
            <a:pPr marL="0" indent="0">
              <a:buNone/>
            </a:pPr>
            <a:r>
              <a:rPr lang="en-GB" sz="2800" u="sng" dirty="0"/>
              <a:t>Material artefact</a:t>
            </a:r>
          </a:p>
          <a:p>
            <a:r>
              <a:rPr lang="en-GB" sz="2800" dirty="0"/>
              <a:t>Video games and equipment</a:t>
            </a:r>
          </a:p>
          <a:p>
            <a:r>
              <a:rPr lang="en-GB" sz="2800" dirty="0"/>
              <a:t>Sculptures</a:t>
            </a:r>
          </a:p>
          <a:p>
            <a:r>
              <a:rPr lang="en-GB" sz="2800" dirty="0"/>
              <a:t>Mementos left on gravestones</a:t>
            </a:r>
          </a:p>
          <a:p>
            <a:r>
              <a:rPr lang="en-GB" sz="2800" dirty="0"/>
              <a:t>Housing structures</a:t>
            </a:r>
          </a:p>
          <a:p>
            <a:pPr marL="0" indent="0">
              <a:buNone/>
            </a:pPr>
            <a:endParaRPr lang="en-GB" sz="2800" dirty="0"/>
          </a:p>
          <a:p>
            <a:endParaRPr lang="en-GB" sz="2800" b="1" dirty="0"/>
          </a:p>
        </p:txBody>
      </p:sp>
    </p:spTree>
    <p:extLst>
      <p:ext uri="{BB962C8B-B14F-4D97-AF65-F5344CB8AC3E}">
        <p14:creationId xmlns:p14="http://schemas.microsoft.com/office/powerpoint/2010/main" val="3969834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65700-0FC9-45F4-BC49-25C0716A9F1C}"/>
              </a:ext>
            </a:extLst>
          </p:cNvPr>
          <p:cNvSpPr>
            <a:spLocks noGrp="1"/>
          </p:cNvSpPr>
          <p:nvPr>
            <p:ph type="title"/>
          </p:nvPr>
        </p:nvSpPr>
        <p:spPr>
          <a:xfrm>
            <a:off x="-36512" y="116632"/>
            <a:ext cx="9371384" cy="1143000"/>
          </a:xfrm>
        </p:spPr>
        <p:txBody>
          <a:bodyPr>
            <a:noAutofit/>
          </a:bodyPr>
          <a:lstStyle/>
          <a:p>
            <a:r>
              <a:rPr lang="en-GB" sz="3200" b="1" dirty="0"/>
              <a:t>Unobtrusive Data Sources:</a:t>
            </a:r>
            <a:br>
              <a:rPr lang="en-GB" sz="3200" b="1" dirty="0"/>
            </a:br>
            <a:r>
              <a:rPr lang="en-GB" sz="3200" b="1" dirty="0"/>
              <a:t>Analysing Physical Traces of Human Behaviour</a:t>
            </a:r>
            <a:endParaRPr lang="en-GB" sz="3200" dirty="0"/>
          </a:p>
        </p:txBody>
      </p:sp>
      <p:pic>
        <p:nvPicPr>
          <p:cNvPr id="4" name="Online Media 3" title="Joe Queenan's Tour of Yuppiedom - People Like Us episode #2">
            <a:hlinkClick r:id="" action="ppaction://media"/>
            <a:extLst>
              <a:ext uri="{FF2B5EF4-FFF2-40B4-BE49-F238E27FC236}">
                <a16:creationId xmlns:a16="http://schemas.microsoft.com/office/drawing/2014/main" id="{0903EE94-EA70-454E-8F83-25806B4EB8EF}"/>
              </a:ext>
            </a:extLst>
          </p:cNvPr>
          <p:cNvPicPr>
            <a:picLocks noGrp="1" noRot="1" noChangeAspect="1"/>
          </p:cNvPicPr>
          <p:nvPr>
            <p:ph idx="1"/>
            <a:videoFile r:link="rId1"/>
          </p:nvPr>
        </p:nvPicPr>
        <p:blipFill>
          <a:blip r:embed="rId4"/>
          <a:stretch>
            <a:fillRect/>
          </a:stretch>
        </p:blipFill>
        <p:spPr>
          <a:xfrm>
            <a:off x="1090613" y="1600200"/>
            <a:ext cx="6962775" cy="3916363"/>
          </a:xfrm>
          <a:prstGeom prst="rect">
            <a:avLst/>
          </a:prstGeom>
        </p:spPr>
      </p:pic>
    </p:spTree>
    <p:extLst>
      <p:ext uri="{BB962C8B-B14F-4D97-AF65-F5344CB8AC3E}">
        <p14:creationId xmlns:p14="http://schemas.microsoft.com/office/powerpoint/2010/main" val="216637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DF3D4-86F0-48F3-9369-CD86D033AF64}"/>
              </a:ext>
            </a:extLst>
          </p:cNvPr>
          <p:cNvSpPr>
            <a:spLocks noGrp="1"/>
          </p:cNvSpPr>
          <p:nvPr>
            <p:ph type="title"/>
          </p:nvPr>
        </p:nvSpPr>
        <p:spPr>
          <a:xfrm>
            <a:off x="457200" y="404664"/>
            <a:ext cx="8229600" cy="1584176"/>
          </a:xfrm>
        </p:spPr>
        <p:txBody>
          <a:bodyPr>
            <a:normAutofit/>
          </a:bodyPr>
          <a:lstStyle/>
          <a:p>
            <a:r>
              <a:rPr lang="en-GB" b="1" dirty="0"/>
              <a:t>Analysing Unobtrusive Data Sources</a:t>
            </a:r>
            <a:br>
              <a:rPr lang="en-GB" b="1" dirty="0"/>
            </a:br>
            <a:endParaRPr lang="en-GB" b="1" dirty="0"/>
          </a:p>
        </p:txBody>
      </p:sp>
      <p:sp>
        <p:nvSpPr>
          <p:cNvPr id="3" name="Content Placeholder 2">
            <a:extLst>
              <a:ext uri="{FF2B5EF4-FFF2-40B4-BE49-F238E27FC236}">
                <a16:creationId xmlns:a16="http://schemas.microsoft.com/office/drawing/2014/main" id="{EF584148-9C08-4FE9-B9B7-785114987909}"/>
              </a:ext>
            </a:extLst>
          </p:cNvPr>
          <p:cNvSpPr>
            <a:spLocks noGrp="1"/>
          </p:cNvSpPr>
          <p:nvPr>
            <p:ph idx="1"/>
          </p:nvPr>
        </p:nvSpPr>
        <p:spPr>
          <a:xfrm>
            <a:off x="230832" y="1758516"/>
            <a:ext cx="8229600" cy="3340967"/>
          </a:xfrm>
        </p:spPr>
        <p:txBody>
          <a:bodyPr/>
          <a:lstStyle/>
          <a:p>
            <a:r>
              <a:rPr lang="en-GB" dirty="0"/>
              <a:t>Access and understanding</a:t>
            </a:r>
          </a:p>
          <a:p>
            <a:r>
              <a:rPr lang="en-GB" dirty="0"/>
              <a:t>How will you analyse your data?</a:t>
            </a:r>
          </a:p>
          <a:p>
            <a:r>
              <a:rPr lang="en-GB" dirty="0"/>
              <a:t>Field notes</a:t>
            </a:r>
          </a:p>
          <a:p>
            <a:r>
              <a:rPr lang="en-GB" dirty="0"/>
              <a:t>Code sheet</a:t>
            </a:r>
          </a:p>
          <a:p>
            <a:endParaRPr lang="en-GB" dirty="0"/>
          </a:p>
        </p:txBody>
      </p:sp>
      <p:pic>
        <p:nvPicPr>
          <p:cNvPr id="4" name="Picture 3">
            <a:extLst>
              <a:ext uri="{FF2B5EF4-FFF2-40B4-BE49-F238E27FC236}">
                <a16:creationId xmlns:a16="http://schemas.microsoft.com/office/drawing/2014/main" id="{EE0A5E02-4BC9-4B0B-A1E4-5F3CF5DC6E6F}"/>
              </a:ext>
            </a:extLst>
          </p:cNvPr>
          <p:cNvPicPr>
            <a:picLocks noChangeAspect="1"/>
          </p:cNvPicPr>
          <p:nvPr/>
        </p:nvPicPr>
        <p:blipFill rotWithShape="1">
          <a:blip r:embed="rId3"/>
          <a:srcRect l="58708" t="31394" r="20300" b="45872"/>
          <a:stretch/>
        </p:blipFill>
        <p:spPr>
          <a:xfrm>
            <a:off x="3073933" y="2998012"/>
            <a:ext cx="5510027" cy="1961196"/>
          </a:xfrm>
          <a:prstGeom prst="rect">
            <a:avLst/>
          </a:prstGeom>
        </p:spPr>
      </p:pic>
    </p:spTree>
    <p:extLst>
      <p:ext uri="{BB962C8B-B14F-4D97-AF65-F5344CB8AC3E}">
        <p14:creationId xmlns:p14="http://schemas.microsoft.com/office/powerpoint/2010/main" val="1029268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A8CA0-1E46-4A47-B847-ADB9A124D1E6}"/>
              </a:ext>
            </a:extLst>
          </p:cNvPr>
          <p:cNvSpPr>
            <a:spLocks noGrp="1"/>
          </p:cNvSpPr>
          <p:nvPr>
            <p:ph type="title"/>
          </p:nvPr>
        </p:nvSpPr>
        <p:spPr>
          <a:xfrm>
            <a:off x="457200" y="0"/>
            <a:ext cx="8229600" cy="1143000"/>
          </a:xfrm>
        </p:spPr>
        <p:txBody>
          <a:bodyPr/>
          <a:lstStyle/>
          <a:p>
            <a:r>
              <a:rPr lang="en-GB" b="1" dirty="0"/>
              <a:t>Key points to takeaway:</a:t>
            </a:r>
          </a:p>
        </p:txBody>
      </p:sp>
      <p:sp>
        <p:nvSpPr>
          <p:cNvPr id="3" name="Content Placeholder 2">
            <a:extLst>
              <a:ext uri="{FF2B5EF4-FFF2-40B4-BE49-F238E27FC236}">
                <a16:creationId xmlns:a16="http://schemas.microsoft.com/office/drawing/2014/main" id="{13B62CED-398C-42C6-B521-A5AC306EE3D2}"/>
              </a:ext>
            </a:extLst>
          </p:cNvPr>
          <p:cNvSpPr>
            <a:spLocks noGrp="1"/>
          </p:cNvSpPr>
          <p:nvPr>
            <p:ph idx="1"/>
          </p:nvPr>
        </p:nvSpPr>
        <p:spPr>
          <a:xfrm>
            <a:off x="228600" y="1143000"/>
            <a:ext cx="8686800" cy="4518248"/>
          </a:xfrm>
        </p:spPr>
        <p:txBody>
          <a:bodyPr>
            <a:normAutofit/>
          </a:bodyPr>
          <a:lstStyle/>
          <a:p>
            <a:pPr algn="just"/>
            <a:r>
              <a:rPr lang="en-GB" dirty="0"/>
              <a:t>Content analysts study human communications</a:t>
            </a:r>
          </a:p>
          <a:p>
            <a:pPr algn="just"/>
            <a:r>
              <a:rPr lang="en-GB" dirty="0"/>
              <a:t>The texts that content analysts analyse include actual written texts, such as newspapers or journal entries, as well as visual and auditory sources, such as, television shows, advertisements, or movies</a:t>
            </a:r>
          </a:p>
          <a:p>
            <a:pPr algn="just"/>
            <a:r>
              <a:rPr lang="en-GB" dirty="0"/>
              <a:t>Content analysts most typically analyse primary sources, though in some instances they may analyse secondary sources</a:t>
            </a:r>
          </a:p>
          <a:p>
            <a:pPr algn="just"/>
            <a:r>
              <a:rPr lang="en-GB" dirty="0"/>
              <a:t>Indirect measures that content analysts examine include physical traces and material artefacts</a:t>
            </a:r>
          </a:p>
          <a:p>
            <a:pPr algn="just"/>
            <a:r>
              <a:rPr lang="en-GB" dirty="0"/>
              <a:t>Manifest content is apparent; latent content is underlying</a:t>
            </a:r>
          </a:p>
          <a:p>
            <a:pPr algn="just"/>
            <a:r>
              <a:rPr lang="en-GB" dirty="0"/>
              <a:t>Content analysts use field notes and code sheets to collect data</a:t>
            </a:r>
          </a:p>
        </p:txBody>
      </p:sp>
    </p:spTree>
    <p:extLst>
      <p:ext uri="{BB962C8B-B14F-4D97-AF65-F5344CB8AC3E}">
        <p14:creationId xmlns:p14="http://schemas.microsoft.com/office/powerpoint/2010/main" val="356451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FC5B0-9D77-408F-AFB3-17E672AAFC03}"/>
              </a:ext>
            </a:extLst>
          </p:cNvPr>
          <p:cNvSpPr>
            <a:spLocks noGrp="1"/>
          </p:cNvSpPr>
          <p:nvPr>
            <p:ph type="title"/>
          </p:nvPr>
        </p:nvSpPr>
        <p:spPr/>
        <p:txBody>
          <a:bodyPr/>
          <a:lstStyle/>
          <a:p>
            <a:r>
              <a:rPr lang="en-GB" b="1" dirty="0"/>
              <a:t>Exercise</a:t>
            </a:r>
          </a:p>
        </p:txBody>
      </p:sp>
      <p:sp>
        <p:nvSpPr>
          <p:cNvPr id="3" name="Content Placeholder 2">
            <a:extLst>
              <a:ext uri="{FF2B5EF4-FFF2-40B4-BE49-F238E27FC236}">
                <a16:creationId xmlns:a16="http://schemas.microsoft.com/office/drawing/2014/main" id="{0F3C10E1-42E4-4A04-A2E5-B01E82CC6A42}"/>
              </a:ext>
            </a:extLst>
          </p:cNvPr>
          <p:cNvSpPr>
            <a:spLocks noGrp="1"/>
          </p:cNvSpPr>
          <p:nvPr>
            <p:ph idx="1"/>
          </p:nvPr>
        </p:nvSpPr>
        <p:spPr>
          <a:xfrm>
            <a:off x="287016" y="1772816"/>
            <a:ext cx="8856984" cy="3917032"/>
          </a:xfrm>
        </p:spPr>
        <p:txBody>
          <a:bodyPr>
            <a:normAutofit/>
          </a:bodyPr>
          <a:lstStyle/>
          <a:p>
            <a:r>
              <a:rPr lang="en-GB" dirty="0"/>
              <a:t>Develop a research question you could answer using unobtrusive research</a:t>
            </a:r>
          </a:p>
          <a:p>
            <a:r>
              <a:rPr lang="en-GB" dirty="0"/>
              <a:t>Identify at least two potential sources of data you might analyse to answer your research question – and why?</a:t>
            </a:r>
          </a:p>
          <a:p>
            <a:r>
              <a:rPr lang="en-GB" dirty="0"/>
              <a:t>Prepare to discuss</a:t>
            </a:r>
          </a:p>
        </p:txBody>
      </p:sp>
    </p:spTree>
    <p:extLst>
      <p:ext uri="{BB962C8B-B14F-4D97-AF65-F5344CB8AC3E}">
        <p14:creationId xmlns:p14="http://schemas.microsoft.com/office/powerpoint/2010/main" val="2030471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ABF9-0EDE-4C1F-8431-5B32FF4EC0BC}"/>
              </a:ext>
            </a:extLst>
          </p:cNvPr>
          <p:cNvSpPr>
            <a:spLocks noGrp="1"/>
          </p:cNvSpPr>
          <p:nvPr>
            <p:ph type="title"/>
          </p:nvPr>
        </p:nvSpPr>
        <p:spPr>
          <a:xfrm>
            <a:off x="492043" y="476672"/>
            <a:ext cx="8229600" cy="1143000"/>
          </a:xfrm>
        </p:spPr>
        <p:txBody>
          <a:bodyPr>
            <a:noAutofit/>
          </a:bodyPr>
          <a:lstStyle/>
          <a:p>
            <a:r>
              <a:rPr lang="en-GB" b="1" dirty="0"/>
              <a:t>Reliability in Unobtrusive Research</a:t>
            </a:r>
          </a:p>
        </p:txBody>
      </p:sp>
      <p:sp>
        <p:nvSpPr>
          <p:cNvPr id="3" name="Content Placeholder 2">
            <a:extLst>
              <a:ext uri="{FF2B5EF4-FFF2-40B4-BE49-F238E27FC236}">
                <a16:creationId xmlns:a16="http://schemas.microsoft.com/office/drawing/2014/main" id="{72273D16-6940-413D-B993-19C90388EAB8}"/>
              </a:ext>
            </a:extLst>
          </p:cNvPr>
          <p:cNvSpPr>
            <a:spLocks noGrp="1"/>
          </p:cNvSpPr>
          <p:nvPr>
            <p:ph idx="1"/>
          </p:nvPr>
        </p:nvSpPr>
        <p:spPr>
          <a:xfrm>
            <a:off x="457200" y="2060848"/>
            <a:ext cx="8229600" cy="3917032"/>
          </a:xfrm>
        </p:spPr>
        <p:txBody>
          <a:bodyPr>
            <a:normAutofit/>
          </a:bodyPr>
          <a:lstStyle/>
          <a:p>
            <a:r>
              <a:rPr lang="en-GB" sz="4000" dirty="0"/>
              <a:t>Stability </a:t>
            </a:r>
          </a:p>
          <a:p>
            <a:r>
              <a:rPr lang="en-GB" sz="4000" dirty="0"/>
              <a:t>Reproducibility</a:t>
            </a:r>
          </a:p>
          <a:p>
            <a:r>
              <a:rPr lang="en-GB" sz="4000" dirty="0"/>
              <a:t>Accuracy</a:t>
            </a:r>
          </a:p>
        </p:txBody>
      </p:sp>
    </p:spTree>
    <p:extLst>
      <p:ext uri="{BB962C8B-B14F-4D97-AF65-F5344CB8AC3E}">
        <p14:creationId xmlns:p14="http://schemas.microsoft.com/office/powerpoint/2010/main" val="1568438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A609F-AF7B-4732-8D95-31AFAE52083F}"/>
              </a:ext>
            </a:extLst>
          </p:cNvPr>
          <p:cNvSpPr>
            <a:spLocks noGrp="1"/>
          </p:cNvSpPr>
          <p:nvPr>
            <p:ph type="title"/>
          </p:nvPr>
        </p:nvSpPr>
        <p:spPr>
          <a:xfrm>
            <a:off x="-83368" y="0"/>
            <a:ext cx="9227368" cy="1143000"/>
          </a:xfrm>
        </p:spPr>
        <p:txBody>
          <a:bodyPr>
            <a:normAutofit/>
          </a:bodyPr>
          <a:lstStyle/>
          <a:p>
            <a:r>
              <a:rPr lang="en-GB" b="1" dirty="0"/>
              <a:t>Reliability Exercise</a:t>
            </a:r>
            <a:endParaRPr lang="en-GB" dirty="0"/>
          </a:p>
        </p:txBody>
      </p:sp>
      <p:sp>
        <p:nvSpPr>
          <p:cNvPr id="3" name="Content Placeholder 2">
            <a:extLst>
              <a:ext uri="{FF2B5EF4-FFF2-40B4-BE49-F238E27FC236}">
                <a16:creationId xmlns:a16="http://schemas.microsoft.com/office/drawing/2014/main" id="{2F2EEACD-F361-48C9-80D3-5DC58D84E722}"/>
              </a:ext>
            </a:extLst>
          </p:cNvPr>
          <p:cNvSpPr>
            <a:spLocks noGrp="1"/>
          </p:cNvSpPr>
          <p:nvPr>
            <p:ph idx="1"/>
          </p:nvPr>
        </p:nvSpPr>
        <p:spPr>
          <a:xfrm>
            <a:off x="35496" y="1268760"/>
            <a:ext cx="9113930" cy="4912804"/>
          </a:xfrm>
        </p:spPr>
        <p:txBody>
          <a:bodyPr numCol="2">
            <a:normAutofit fontScale="47500" lnSpcReduction="20000"/>
          </a:bodyPr>
          <a:lstStyle/>
          <a:p>
            <a:pPr marL="0" indent="0">
              <a:buNone/>
            </a:pPr>
            <a:r>
              <a:rPr lang="en-GB" sz="5900" dirty="0"/>
              <a:t>Test </a:t>
            </a:r>
            <a:r>
              <a:rPr lang="en-GB" sz="5900"/>
              <a:t>it by youself</a:t>
            </a:r>
            <a:r>
              <a:rPr lang="en-GB" sz="5900" dirty="0"/>
              <a:t>:</a:t>
            </a:r>
          </a:p>
          <a:p>
            <a:r>
              <a:rPr lang="en-GB" sz="5900" dirty="0"/>
              <a:t>Create a code sheet you can use to record instances of </a:t>
            </a:r>
            <a:r>
              <a:rPr lang="en-GB" sz="5900" b="1" i="1" dirty="0"/>
              <a:t>X</a:t>
            </a:r>
            <a:r>
              <a:rPr lang="en-GB" sz="5900" dirty="0"/>
              <a:t> in a television program of your choice</a:t>
            </a:r>
          </a:p>
          <a:p>
            <a:r>
              <a:rPr lang="en-GB" sz="5900" dirty="0"/>
              <a:t>Agree coding rules</a:t>
            </a:r>
          </a:p>
          <a:p>
            <a:r>
              <a:rPr lang="en-GB" sz="5900" dirty="0"/>
              <a:t>Individually, watch 2 episodes of that program, coding for instances of </a:t>
            </a:r>
            <a:r>
              <a:rPr lang="en-GB" sz="5900" b="1" i="1" dirty="0"/>
              <a:t>X</a:t>
            </a:r>
            <a:r>
              <a:rPr lang="en-GB" sz="5900" dirty="0"/>
              <a:t> as you go</a:t>
            </a:r>
          </a:p>
          <a:p>
            <a:r>
              <a:rPr lang="en-GB" sz="5900" dirty="0"/>
              <a:t>Compare your completed code sheet to that of your group members</a:t>
            </a:r>
          </a:p>
          <a:p>
            <a:pPr marL="0" indent="0">
              <a:buNone/>
            </a:pPr>
            <a:endParaRPr lang="en-GB" sz="5900" dirty="0"/>
          </a:p>
          <a:p>
            <a:pPr marL="0" indent="0">
              <a:buNone/>
            </a:pPr>
            <a:endParaRPr lang="en-GB" sz="5900" dirty="0"/>
          </a:p>
          <a:p>
            <a:r>
              <a:rPr lang="en-GB" sz="5900" dirty="0"/>
              <a:t>Look at:</a:t>
            </a:r>
          </a:p>
          <a:p>
            <a:pPr lvl="1">
              <a:buFont typeface="Courier New" panose="02070309020205020404" pitchFamily="49" charset="0"/>
              <a:buChar char="o"/>
            </a:pPr>
            <a:r>
              <a:rPr lang="en-GB" sz="5900" dirty="0"/>
              <a:t>How similar were you in your coding?</a:t>
            </a:r>
          </a:p>
          <a:p>
            <a:pPr lvl="1">
              <a:buFont typeface="Courier New" panose="02070309020205020404" pitchFamily="49" charset="0"/>
              <a:buChar char="o"/>
            </a:pPr>
            <a:r>
              <a:rPr lang="en-GB" sz="5900" dirty="0"/>
              <a:t>Where does your coding results differ, and why? </a:t>
            </a:r>
          </a:p>
          <a:p>
            <a:pPr lvl="1">
              <a:buFont typeface="Courier New" panose="02070309020205020404" pitchFamily="49" charset="0"/>
              <a:buChar char="o"/>
            </a:pPr>
            <a:r>
              <a:rPr lang="en-GB" sz="5900" dirty="0"/>
              <a:t>How did personal opinion creep in?</a:t>
            </a:r>
          </a:p>
          <a:p>
            <a:pPr lvl="1">
              <a:buFont typeface="Courier New" panose="02070309020205020404" pitchFamily="49" charset="0"/>
              <a:buChar char="o"/>
            </a:pPr>
            <a:r>
              <a:rPr lang="en-GB" sz="5900" dirty="0"/>
              <a:t>Which issues of reliability may be relevant?</a:t>
            </a:r>
          </a:p>
          <a:p>
            <a:pPr lvl="1">
              <a:buFont typeface="Courier New" panose="02070309020205020404" pitchFamily="49" charset="0"/>
              <a:buChar char="o"/>
            </a:pPr>
            <a:r>
              <a:rPr lang="en-GB" sz="5900" dirty="0"/>
              <a:t>Any other observations</a:t>
            </a:r>
          </a:p>
          <a:p>
            <a:r>
              <a:rPr lang="en-GB" sz="5900" dirty="0"/>
              <a:t>Prepare to discuss as a whole</a:t>
            </a:r>
          </a:p>
          <a:p>
            <a:endParaRPr lang="en-GB" dirty="0"/>
          </a:p>
        </p:txBody>
      </p:sp>
    </p:spTree>
    <p:extLst>
      <p:ext uri="{BB962C8B-B14F-4D97-AF65-F5344CB8AC3E}">
        <p14:creationId xmlns:p14="http://schemas.microsoft.com/office/powerpoint/2010/main" val="366815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5098</Words>
  <Application>Microsoft Macintosh PowerPoint</Application>
  <PresentationFormat>On-screen Show (4:3)</PresentationFormat>
  <Paragraphs>293</Paragraphs>
  <Slides>15</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Courier New</vt:lpstr>
      <vt:lpstr>Office Theme</vt:lpstr>
      <vt:lpstr>PowerPoint Presentation</vt:lpstr>
      <vt:lpstr>Unobtrusive research methods</vt:lpstr>
      <vt:lpstr>What Are Unobtrusive Research Methods?</vt:lpstr>
      <vt:lpstr>Strengths and Limitations of Unobtrusive Research Methods</vt:lpstr>
      <vt:lpstr>Unobtrusive Data Sources</vt:lpstr>
      <vt:lpstr>Unobtrusive Data Sources:  Content Analysis </vt:lpstr>
      <vt:lpstr>PowerPoint Presentation</vt:lpstr>
      <vt:lpstr>Content Analysis vs. Literature Review</vt:lpstr>
      <vt:lpstr>Unobtrusive Data Sources: Analysing Physical Traces of Human Behaviour</vt:lpstr>
      <vt:lpstr>Unobtrusive Data Sources: Analysing Physical Traces of Human Behaviour</vt:lpstr>
      <vt:lpstr>Analysing Unobtrusive Data Sources </vt:lpstr>
      <vt:lpstr>Key points to takeaway:</vt:lpstr>
      <vt:lpstr>Exercise</vt:lpstr>
      <vt:lpstr>Reliability in Unobtrusive Research</vt:lpstr>
      <vt:lpstr>Reliability Exercise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Trevor Warren</dc:creator>
  <cp:lastModifiedBy>Amare Desta</cp:lastModifiedBy>
  <cp:revision>119</cp:revision>
  <cp:lastPrinted>2013-11-14T13:51:19Z</cp:lastPrinted>
  <dcterms:created xsi:type="dcterms:W3CDTF">2013-11-14T11:20:18Z</dcterms:created>
  <dcterms:modified xsi:type="dcterms:W3CDTF">2022-03-06T11:22:56Z</dcterms:modified>
</cp:coreProperties>
</file>