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2"/>
  </p:notesMasterIdLst>
  <p:sldIdLst>
    <p:sldId id="335" r:id="rId2"/>
    <p:sldId id="343" r:id="rId3"/>
    <p:sldId id="336" r:id="rId4"/>
    <p:sldId id="337" r:id="rId5"/>
    <p:sldId id="338" r:id="rId6"/>
    <p:sldId id="344" r:id="rId7"/>
    <p:sldId id="339" r:id="rId8"/>
    <p:sldId id="340" r:id="rId9"/>
    <p:sldId id="341" r:id="rId10"/>
    <p:sldId id="342" r:id="rId11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865"/>
    <p:restoredTop sz="93036"/>
  </p:normalViewPr>
  <p:slideViewPr>
    <p:cSldViewPr>
      <p:cViewPr varScale="1">
        <p:scale>
          <a:sx n="67" d="100"/>
          <a:sy n="67" d="100"/>
        </p:scale>
        <p:origin x="37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78E62-39F3-8C4C-BA68-398230AFA956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EF7E9-CF21-A643-BD19-255580BE3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354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91CAC7-2299-ED49-8438-063CF26F6DAF}" type="slidenum">
              <a:rPr lang="en-GB" altLang="en-US"/>
              <a:pPr/>
              <a:t>4</a:t>
            </a:fld>
            <a:endParaRPr lang="en-GB" altLang="en-US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9659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200" baseline="0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DA8DEF35-6AE3-7A48-A391-7EA3E11513A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40386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BDB15-24C6-C54C-9483-9DD530D03FB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5312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2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1D8884-FD74-DD44-8411-1EABD6297D1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8787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7DA1B-3DD8-094F-9DA2-2805780FF34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980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94F2B4-BDDB-8E41-B8C9-65B955086BB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478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C59E97-E4E8-794C-BAAD-97ACE59D56B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0786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4FD295-E9F9-8142-8164-2BFE9963219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2868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99CC7E-0846-734F-AFFF-8830566540D9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275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1" y="5105400"/>
            <a:ext cx="8417859" cy="1752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AEF78-2586-2C4B-848C-86700E23F7B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5355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44D724-410D-2948-AA0F-7FF886E2436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6257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4DE01E-6039-844E-80A7-AC5103E6E78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6095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2C3EC882-7FAB-9C4E-86FB-B36C6C52ADD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0188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 spc="-7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1844824"/>
            <a:ext cx="7772400" cy="9366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sz="4800" dirty="0">
                <a:ea typeface="ＭＳ Ｐゴシック" charset="-128"/>
              </a:rPr>
              <a:t>Human Anatomy &amp; </a:t>
            </a:r>
            <a:r>
              <a:rPr lang="en-GB" altLang="en-US" sz="4800" dirty="0" smtClean="0">
                <a:ea typeface="ＭＳ Ｐゴシック" charset="-128"/>
              </a:rPr>
              <a:t>Physiology </a:t>
            </a:r>
            <a:br>
              <a:rPr lang="en-GB" altLang="en-US" sz="4800" dirty="0" smtClean="0">
                <a:ea typeface="ＭＳ Ｐゴシック" charset="-128"/>
              </a:rPr>
            </a:br>
            <a:r>
              <a:rPr lang="en-GB" altLang="en-US" sz="4800" smtClean="0">
                <a:ea typeface="ＭＳ Ｐゴシック" charset="-128"/>
              </a:rPr>
              <a:t>Practical 2 </a:t>
            </a:r>
            <a:r>
              <a:rPr lang="en-GB" altLang="en-US" sz="4800" dirty="0" smtClean="0">
                <a:ea typeface="ＭＳ Ｐゴシック" charset="-128"/>
              </a:rPr>
              <a:t>– Blood Pressure</a:t>
            </a:r>
            <a:endParaRPr lang="en-GB" altLang="en-US" sz="4800" dirty="0">
              <a:ea typeface="ＭＳ Ｐゴシック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50670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Outcomes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become accustomed to blood pressure assessment equipment and learn how to take both automatic </a:t>
            </a:r>
            <a:r>
              <a:rPr lang="en-US" dirty="0" smtClean="0"/>
              <a:t>and/ or </a:t>
            </a:r>
            <a:r>
              <a:rPr lang="en-US" dirty="0" smtClean="0"/>
              <a:t>manual methods</a:t>
            </a:r>
          </a:p>
          <a:p>
            <a:r>
              <a:rPr lang="en-US" dirty="0" smtClean="0"/>
              <a:t>To document the effects </a:t>
            </a:r>
            <a:r>
              <a:rPr lang="en-US" dirty="0" smtClean="0"/>
              <a:t>of blood pressure and results onto excel spreadsheet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644186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 idx="4294967295"/>
          </p:nvPr>
        </p:nvSpPr>
        <p:spPr>
          <a:xfrm>
            <a:off x="91440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>
                <a:ea typeface="ＭＳ Ｐゴシック" charset="-128"/>
              </a:rPr>
              <a:t>What is blood pressure?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22288" y="1628775"/>
            <a:ext cx="8069262" cy="473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lnSpc>
                <a:spcPct val="120000"/>
              </a:lnSpc>
              <a:buClr>
                <a:schemeClr val="accent1"/>
              </a:buClr>
              <a:buFont typeface="Wingdings" charset="2"/>
              <a:buChar char="§"/>
            </a:pPr>
            <a:r>
              <a:rPr lang="en-US" altLang="en-US" sz="2800" dirty="0">
                <a:latin typeface="Century Schoolbook" charset="0"/>
                <a:ea typeface="Century Schoolbook" charset="0"/>
                <a:cs typeface="Century Schoolbook" charset="0"/>
              </a:rPr>
              <a:t>Blood pressure refers to the force exerted by circulating blood on the walls of blood vessels. </a:t>
            </a:r>
          </a:p>
          <a:p>
            <a:pPr eaLnBrk="1" hangingPunct="1">
              <a:lnSpc>
                <a:spcPct val="120000"/>
              </a:lnSpc>
              <a:buClr>
                <a:schemeClr val="accent1"/>
              </a:buClr>
              <a:buFont typeface="Wingdings" charset="2"/>
              <a:buChar char="§"/>
            </a:pPr>
            <a:r>
              <a:rPr lang="en-US" altLang="en-US" sz="2800" dirty="0">
                <a:latin typeface="Century Schoolbook" charset="0"/>
                <a:ea typeface="Century Schoolbook" charset="0"/>
                <a:cs typeface="Century Schoolbook" charset="0"/>
              </a:rPr>
              <a:t>The pressure of the circulating blood decreases as blood moves through arteries, arterioles, capillaries, and veins. </a:t>
            </a:r>
          </a:p>
          <a:p>
            <a:pPr eaLnBrk="1" hangingPunct="1">
              <a:lnSpc>
                <a:spcPct val="120000"/>
              </a:lnSpc>
              <a:buClr>
                <a:schemeClr val="accent1"/>
              </a:buClr>
              <a:buFont typeface="Wingdings" charset="2"/>
              <a:buChar char="§"/>
            </a:pPr>
            <a:r>
              <a:rPr lang="en-US" altLang="en-US" sz="2800" dirty="0">
                <a:latin typeface="Century Schoolbook" charset="0"/>
                <a:ea typeface="Century Schoolbook" charset="0"/>
                <a:cs typeface="Century Schoolbook" charset="0"/>
              </a:rPr>
              <a:t>Blood pressure values are reported in </a:t>
            </a:r>
            <a:r>
              <a:rPr lang="en-US" altLang="en-US" sz="2800" dirty="0" err="1">
                <a:latin typeface="Century Schoolbook" charset="0"/>
                <a:ea typeface="Century Schoolbook" charset="0"/>
                <a:cs typeface="Century Schoolbook" charset="0"/>
              </a:rPr>
              <a:t>millimetres</a:t>
            </a:r>
            <a:r>
              <a:rPr lang="en-US" altLang="en-US" sz="2800" dirty="0">
                <a:latin typeface="Century Schoolbook" charset="0"/>
                <a:ea typeface="Century Schoolbook" charset="0"/>
                <a:cs typeface="Century Schoolbook" charset="0"/>
              </a:rPr>
              <a:t> of mercury (mmHg).</a:t>
            </a:r>
          </a:p>
          <a:p>
            <a:pPr eaLnBrk="1" hangingPunct="1">
              <a:lnSpc>
                <a:spcPct val="120000"/>
              </a:lnSpc>
              <a:buClr>
                <a:schemeClr val="accent1"/>
              </a:buClr>
              <a:buFont typeface="Wingdings" charset="2"/>
              <a:buChar char="§"/>
            </a:pPr>
            <a:r>
              <a:rPr lang="en-US" altLang="en-US" sz="2800" dirty="0">
                <a:latin typeface="Century Schoolbook" charset="0"/>
                <a:ea typeface="Century Schoolbook" charset="0"/>
                <a:cs typeface="Century Schoolbook" charset="0"/>
              </a:rPr>
              <a:t>Blood pressure is recorded as systolic over diastolic  e.g. 120/60.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10097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7269163" cy="759619"/>
          </a:xfrm>
        </p:spPr>
        <p:txBody>
          <a:bodyPr/>
          <a:lstStyle/>
          <a:p>
            <a:r>
              <a:rPr lang="en-GB" altLang="en-US" dirty="0" smtClean="0"/>
              <a:t>Blood Pressure Overview</a:t>
            </a:r>
            <a:endParaRPr lang="en-GB" altLang="en-US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800"/>
            <a:ext cx="7427168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en-GB" altLang="en-US" sz="2400" dirty="0" smtClean="0"/>
              <a:t>Heart Pumps blood </a:t>
            </a:r>
          </a:p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en-GB" altLang="en-US" sz="2400" dirty="0" smtClean="0"/>
              <a:t>Produces bulges </a:t>
            </a:r>
          </a:p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en-GB" altLang="en-US" sz="2400" dirty="0" smtClean="0"/>
              <a:t>These pressure waves = pulse</a:t>
            </a:r>
          </a:p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en-GB" altLang="en-US" sz="2400" dirty="0" smtClean="0"/>
              <a:t>Rhythm and strength of pulse in distal arteries </a:t>
            </a:r>
          </a:p>
          <a:p>
            <a:pPr>
              <a:lnSpc>
                <a:spcPct val="90000"/>
              </a:lnSpc>
              <a:spcAft>
                <a:spcPct val="50000"/>
              </a:spcAft>
            </a:pPr>
            <a:r>
              <a:rPr lang="en-GB" altLang="en-US" sz="2400" dirty="0" smtClean="0"/>
              <a:t>Garden hose – force on the walls</a:t>
            </a:r>
          </a:p>
          <a:p>
            <a:pPr>
              <a:lnSpc>
                <a:spcPct val="90000"/>
              </a:lnSpc>
              <a:spcAft>
                <a:spcPct val="50000"/>
              </a:spcAft>
            </a:pPr>
            <a:endParaRPr lang="en-GB" altLang="en-US" sz="2400" b="1" dirty="0"/>
          </a:p>
          <a:p>
            <a:pPr>
              <a:lnSpc>
                <a:spcPct val="90000"/>
              </a:lnSpc>
              <a:spcAft>
                <a:spcPct val="50000"/>
              </a:spcAft>
            </a:pPr>
            <a:endParaRPr lang="en-GB" altLang="en-US" sz="2400" b="1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2412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Blood pressure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Measured in mm Hg</a:t>
            </a:r>
          </a:p>
          <a:p>
            <a:r>
              <a:rPr lang="en-GB" dirty="0" smtClean="0"/>
              <a:t>Measurement is made with a </a:t>
            </a:r>
            <a:r>
              <a:rPr lang="en-GB" dirty="0" err="1" smtClean="0"/>
              <a:t>sphgmomanometer</a:t>
            </a:r>
            <a:r>
              <a:rPr lang="en-GB" dirty="0" smtClean="0"/>
              <a:t> </a:t>
            </a:r>
          </a:p>
          <a:p>
            <a:r>
              <a:rPr lang="en-GB" dirty="0" smtClean="0"/>
              <a:t>It measures changes in blood pressure according to the pulse – giving an indirect measure</a:t>
            </a:r>
          </a:p>
          <a:p>
            <a:r>
              <a:rPr lang="en-GB" dirty="0" smtClean="0"/>
              <a:t>Mercury – hazardous!!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0688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Anthropometric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Height</a:t>
            </a:r>
            <a:endParaRPr lang="en-US" dirty="0"/>
          </a:p>
          <a:p>
            <a:r>
              <a:rPr lang="en-US" dirty="0" smtClean="0"/>
              <a:t>Weight</a:t>
            </a:r>
            <a:endParaRPr lang="en-US" dirty="0"/>
          </a:p>
          <a:p>
            <a:r>
              <a:rPr lang="en-US" dirty="0" smtClean="0"/>
              <a:t>Gender</a:t>
            </a:r>
            <a:endParaRPr lang="en-US" dirty="0"/>
          </a:p>
          <a:p>
            <a:r>
              <a:rPr lang="en-GB" dirty="0" smtClean="0"/>
              <a:t>Age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1224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150" y="365125"/>
            <a:ext cx="7269163" cy="687611"/>
          </a:xfrm>
        </p:spPr>
        <p:txBody>
          <a:bodyPr/>
          <a:lstStyle/>
          <a:p>
            <a:r>
              <a:rPr lang="en-GB" dirty="0" smtClean="0"/>
              <a:t>Procedure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150" y="1340768"/>
            <a:ext cx="7269163" cy="5112568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Simple steps to an accurate reading</a:t>
            </a:r>
          </a:p>
          <a:p>
            <a:r>
              <a:rPr lang="en-US" dirty="0"/>
              <a:t>There are a few simple steps that you can follow to be sure that you get an accurate reading of your blood pressure.</a:t>
            </a:r>
          </a:p>
          <a:p>
            <a:r>
              <a:rPr lang="en-US" b="1" dirty="0"/>
              <a:t>Before you take your blood pressure reading</a:t>
            </a:r>
            <a:endParaRPr lang="en-US" dirty="0"/>
          </a:p>
          <a:p>
            <a:r>
              <a:rPr lang="en-US" b="1" dirty="0"/>
              <a:t>1.      </a:t>
            </a:r>
            <a:r>
              <a:rPr lang="en-US" dirty="0"/>
              <a:t>Many things can make your blood pressure rise for a short time. Make sure you do not need to use the toilet, and that you have not just eaten a big meal. Do not measure your blood pressure within 30 minutes of drinking caffeine or smoking.</a:t>
            </a:r>
          </a:p>
          <a:p>
            <a:r>
              <a:rPr lang="en-US" b="1" dirty="0"/>
              <a:t>2.      </a:t>
            </a:r>
            <a:r>
              <a:rPr lang="en-US" dirty="0"/>
              <a:t>Wear loose-fitting clothes like a short sleeved t-shirt so that you can push your sleeve up comfortably.</a:t>
            </a:r>
          </a:p>
          <a:p>
            <a:r>
              <a:rPr lang="en-US" b="1" dirty="0"/>
              <a:t>3.      </a:t>
            </a:r>
            <a:r>
              <a:rPr lang="en-US" dirty="0"/>
              <a:t>Always use the same arm for blood pressure readings, as each arm will give you a slightly different reading. If possible, use the arm that your doctor or nurse uses when measuring your blood pressure.</a:t>
            </a:r>
          </a:p>
          <a:p>
            <a:r>
              <a:rPr lang="en-US" b="1" dirty="0"/>
              <a:t>4.      </a:t>
            </a:r>
            <a:r>
              <a:rPr lang="en-US" dirty="0"/>
              <a:t>Before you take your readings, rest for five minutes. You should be sitting down in a quiet place, preferably at a desk or table, with your arm resting on a firm surface and your feet flat on the floor.</a:t>
            </a:r>
          </a:p>
          <a:p>
            <a:r>
              <a:rPr lang="en-US" b="1" dirty="0"/>
              <a:t>5.      </a:t>
            </a:r>
            <a:r>
              <a:rPr lang="en-US" dirty="0"/>
              <a:t>Make sure your arm is supported and that the cuff around your arm is at the same level as your heart. You may need to support your arm with a cushion to be sure it is at the correct height. Your arm should be relaxed, not tensed.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991" y="5959333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3654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Automatic /Manual sphygmomanometer </a:t>
            </a:r>
          </a:p>
          <a:p>
            <a:r>
              <a:rPr lang="en-GB" dirty="0" smtClean="0"/>
              <a:t>Check </a:t>
            </a:r>
            <a:r>
              <a:rPr lang="en-GB" dirty="0"/>
              <a:t>whether it is working (batteries</a:t>
            </a:r>
            <a:r>
              <a:rPr lang="en-GB" dirty="0" smtClean="0"/>
              <a:t>)</a:t>
            </a:r>
          </a:p>
          <a:p>
            <a:r>
              <a:rPr lang="en-GB" dirty="0" smtClean="0"/>
              <a:t>Rest for 5 </a:t>
            </a:r>
            <a:r>
              <a:rPr lang="en-GB" dirty="0" err="1" smtClean="0"/>
              <a:t>mins</a:t>
            </a:r>
            <a:r>
              <a:rPr lang="en-GB" dirty="0" smtClean="0"/>
              <a:t> to get baseline</a:t>
            </a:r>
          </a:p>
          <a:p>
            <a:r>
              <a:rPr lang="en-GB" dirty="0" smtClean="0"/>
              <a:t>Test the subject after exercise (2-5mins)</a:t>
            </a:r>
          </a:p>
          <a:p>
            <a:r>
              <a:rPr lang="en-GB" dirty="0" smtClean="0"/>
              <a:t>Re-check (at 10mins) </a:t>
            </a:r>
          </a:p>
          <a:p>
            <a:r>
              <a:rPr lang="en-GB" dirty="0" smtClean="0"/>
              <a:t>Document your results on excel spreadsheet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24619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Interpretation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Why does the blood pressure vary with exercise?</a:t>
            </a:r>
          </a:p>
          <a:p>
            <a:r>
              <a:rPr lang="en-GB" dirty="0" smtClean="0"/>
              <a:t>What happens to the blood pressure when you lie down?</a:t>
            </a:r>
          </a:p>
          <a:p>
            <a:r>
              <a:rPr lang="en-GB" dirty="0" smtClean="0"/>
              <a:t>Explain variations in the group?</a:t>
            </a:r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5004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See Resources folder and read what an academic journal says about Blood Pressure responses to exercise.</a:t>
            </a:r>
          </a:p>
          <a:p>
            <a:endParaRPr lang="en-GB" dirty="0"/>
          </a:p>
          <a:p>
            <a:r>
              <a:rPr lang="en-GB" dirty="0" smtClean="0"/>
              <a:t>What would you expect to see in the long run?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805264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1918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23C5FE65-18CC-4A65-9EBC-B05E331504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View</Template>
  <TotalTime>1714</TotalTime>
  <Words>305</Words>
  <Application>Microsoft Office PowerPoint</Application>
  <PresentationFormat>On-screen Show (4:3)</PresentationFormat>
  <Paragraphs>50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ＭＳ Ｐゴシック</vt:lpstr>
      <vt:lpstr>Arial</vt:lpstr>
      <vt:lpstr>Calibri</vt:lpstr>
      <vt:lpstr>Century Schoolbook</vt:lpstr>
      <vt:lpstr>Wingdings</vt:lpstr>
      <vt:lpstr>Wingdings 2</vt:lpstr>
      <vt:lpstr>View</vt:lpstr>
      <vt:lpstr>Human Anatomy &amp; Physiology  Practical 2 – Blood Pressure</vt:lpstr>
      <vt:lpstr>Learning Outcomes </vt:lpstr>
      <vt:lpstr>What is blood pressure?</vt:lpstr>
      <vt:lpstr>Blood Pressure Overview</vt:lpstr>
      <vt:lpstr>Blood pressure </vt:lpstr>
      <vt:lpstr>Anthropometric Data</vt:lpstr>
      <vt:lpstr>Procedure</vt:lpstr>
      <vt:lpstr>Tasks</vt:lpstr>
      <vt:lpstr>Interpretation </vt:lpstr>
      <vt:lpstr>Task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 Anatomy &amp; Physiology – Overview</dc:title>
  <dc:creator>Daniel Martin</dc:creator>
  <cp:lastModifiedBy>Daniel Martin</cp:lastModifiedBy>
  <cp:revision>80</cp:revision>
  <cp:lastPrinted>2017-10-06T10:07:38Z</cp:lastPrinted>
  <dcterms:created xsi:type="dcterms:W3CDTF">2016-09-15T12:23:08Z</dcterms:created>
  <dcterms:modified xsi:type="dcterms:W3CDTF">2019-10-08T11:55:51Z</dcterms:modified>
</cp:coreProperties>
</file>