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97" autoAdjust="0"/>
    <p:restoredTop sz="94660"/>
  </p:normalViewPr>
  <p:slideViewPr>
    <p:cSldViewPr snapToGrid="0">
      <p:cViewPr>
        <p:scale>
          <a:sx n="75" d="100"/>
          <a:sy n="75" d="100"/>
        </p:scale>
        <p:origin x="58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DAA382-7F85-4974-B9DD-77EA80F20F42}" type="datetimeFigureOut">
              <a:rPr lang="en-GB" smtClean="0"/>
              <a:t>17/12/2020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A9079F-7ACC-414D-B1CA-E5CEB4A8B255}" type="slidenum">
              <a:rPr lang="en-GB" smtClean="0"/>
              <a:t>‹#›</a:t>
            </a:fld>
            <a:endParaRPr lang="en-GB" dirty="0"/>
          </a:p>
        </p:txBody>
      </p:sp>
    </p:spTree>
    <p:extLst>
      <p:ext uri="{BB962C8B-B14F-4D97-AF65-F5344CB8AC3E}">
        <p14:creationId xmlns:p14="http://schemas.microsoft.com/office/powerpoint/2010/main" val="7272511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A673B36-2123-49B1-9412-CBCC031DED90}" type="datetime1">
              <a:rPr lang="en-GB" smtClean="0"/>
              <a:t>17/12/2020</a:t>
            </a:fld>
            <a:endParaRPr lang="en-GB"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F89D767C-6AAE-498B-88C5-C048A702F754}" type="slidenum">
              <a:rPr lang="en-GB" smtClean="0"/>
              <a:t>‹#›</a:t>
            </a:fld>
            <a:endParaRPr lang="en-GB" dirty="0"/>
          </a:p>
        </p:txBody>
      </p:sp>
    </p:spTree>
    <p:extLst>
      <p:ext uri="{BB962C8B-B14F-4D97-AF65-F5344CB8AC3E}">
        <p14:creationId xmlns:p14="http://schemas.microsoft.com/office/powerpoint/2010/main" val="294586334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718B07-9C60-4C6E-A537-256A9E380A1A}" type="datetime1">
              <a:rPr lang="en-GB" smtClean="0"/>
              <a:t>17/12/2020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1747439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C38150F-2B53-4C16-A6F4-3AF616A67A2A}" type="datetime1">
              <a:rPr lang="en-GB" smtClean="0"/>
              <a:t>17/12/2020</a:t>
            </a:fld>
            <a:endParaRPr lang="en-GB" dirty="0"/>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8604504" y="5212080"/>
            <a:ext cx="2112264" cy="228600"/>
          </a:xfrm>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143556992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91A2B79-09BD-4AF5-A4FF-5D08824D052B}" type="datetime1">
              <a:rPr lang="en-GB" smtClean="0"/>
              <a:t>17/12/2020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4112426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4A45C6-1A90-4BFB-9C16-7183B3B15AA5}" type="datetime1">
              <a:rPr lang="en-GB" smtClean="0"/>
              <a:t>17/12/2020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3906382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240CD9-D514-474A-A757-B89558410A01}" type="datetime1">
              <a:rPr lang="en-GB" smtClean="0"/>
              <a:t>17/12/2020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1874685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43188A-0149-41D7-A7B6-1EB66BD3EE1C}" type="datetime1">
              <a:rPr lang="en-GB" smtClean="0"/>
              <a:t>17/12/2020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2159760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04E1CE9F-8B78-4826-A3C6-82D04E407719}" type="datetime1">
              <a:rPr lang="en-GB" smtClean="0"/>
              <a:t>17/12/2020</a:t>
            </a:fld>
            <a:endParaRPr lang="en-GB" dirty="0"/>
          </a:p>
        </p:txBody>
      </p:sp>
      <p:sp>
        <p:nvSpPr>
          <p:cNvPr id="9" name="Footer Placeholder 8"/>
          <p:cNvSpPr>
            <a:spLocks noGrp="1"/>
          </p:cNvSpPr>
          <p:nvPr>
            <p:ph type="ftr" sz="quarter" idx="11"/>
          </p:nvPr>
        </p:nvSpPr>
        <p:spPr/>
        <p:txBody>
          <a:bodyPr/>
          <a:lstStyle>
            <a:lvl1pPr algn="r">
              <a:defRPr/>
            </a:lvl1pPr>
          </a:lstStyle>
          <a:p>
            <a:endParaRPr lang="en-GB" dirty="0"/>
          </a:p>
        </p:txBody>
      </p:sp>
      <p:sp>
        <p:nvSpPr>
          <p:cNvPr id="11" name="Slide Number Placeholder 10"/>
          <p:cNvSpPr>
            <a:spLocks noGrp="1"/>
          </p:cNvSpPr>
          <p:nvPr>
            <p:ph type="sldNum" sz="quarter" idx="12"/>
          </p:nvPr>
        </p:nvSpPr>
        <p:spPr>
          <a:xfrm>
            <a:off x="10396728" y="6227064"/>
            <a:ext cx="1463040" cy="256032"/>
          </a:xfrm>
        </p:spPr>
        <p:txBody>
          <a:bodyPr/>
          <a:lstStyle/>
          <a:p>
            <a:fld id="{F89D767C-6AAE-498B-88C5-C048A702F754}" type="slidenum">
              <a:rPr lang="en-GB" smtClean="0"/>
              <a:t>‹#›</a:t>
            </a:fld>
            <a:endParaRPr lang="en-GB" dirty="0"/>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484012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B1BB46B-550F-4F60-A78F-C3539370035B}" type="datetime1">
              <a:rPr lang="en-GB" smtClean="0"/>
              <a:t>17/12/2020</a:t>
            </a:fld>
            <a:endParaRPr lang="en-GB"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dirty="0"/>
          </a:p>
        </p:txBody>
      </p:sp>
      <p:sp>
        <p:nvSpPr>
          <p:cNvPr id="7" name="Slide Number Placeholder 6"/>
          <p:cNvSpPr>
            <a:spLocks noGrp="1"/>
          </p:cNvSpPr>
          <p:nvPr>
            <p:ph type="sldNum" sz="quarter" idx="12"/>
          </p:nvPr>
        </p:nvSpPr>
        <p:spPr>
          <a:xfrm>
            <a:off x="10396728" y="6227064"/>
            <a:ext cx="1463040" cy="256032"/>
          </a:xfrm>
        </p:spPr>
        <p:txBody>
          <a:bodyPr/>
          <a:lstStyle/>
          <a:p>
            <a:fld id="{F89D767C-6AAE-498B-88C5-C048A702F754}" type="slidenum">
              <a:rPr lang="en-GB" smtClean="0"/>
              <a:t>‹#›</a:t>
            </a:fld>
            <a:endParaRPr lang="en-GB" dirty="0"/>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7268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523EB8D-4E3B-4081-91FB-C2CBBB70A0E0}" type="datetime1">
              <a:rPr lang="en-GB" smtClean="0"/>
              <a:t>17/12/2020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1847802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0EE7BF-E8B8-4155-B119-448685B9F49C}" type="datetime1">
              <a:rPr lang="en-GB" smtClean="0"/>
              <a:t>17/12/2020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D767C-6AAE-498B-88C5-C048A702F754}" type="slidenum">
              <a:rPr lang="en-GB" smtClean="0"/>
              <a:t>‹#›</a:t>
            </a:fld>
            <a:endParaRPr lang="en-GB" dirty="0"/>
          </a:p>
        </p:txBody>
      </p:sp>
    </p:spTree>
    <p:extLst>
      <p:ext uri="{BB962C8B-B14F-4D97-AF65-F5344CB8AC3E}">
        <p14:creationId xmlns:p14="http://schemas.microsoft.com/office/powerpoint/2010/main" val="412443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FAB34787-8090-41C7-8272-DAB0C78AC1C4}" type="datetime1">
              <a:rPr lang="en-GB" smtClean="0"/>
              <a:t>17/12/2020</a:t>
            </a:fld>
            <a:endParaRPr lang="en-GB"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89D767C-6AAE-498B-88C5-C048A702F754}" type="slidenum">
              <a:rPr lang="en-GB" smtClean="0"/>
              <a:t>‹#›</a:t>
            </a:fld>
            <a:endParaRPr lang="en-GB"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186908147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D851-12D0-43D5-B262-331D3990E2BD}"/>
              </a:ext>
            </a:extLst>
          </p:cNvPr>
          <p:cNvSpPr>
            <a:spLocks noGrp="1"/>
          </p:cNvSpPr>
          <p:nvPr>
            <p:ph type="ctrTitle"/>
          </p:nvPr>
        </p:nvSpPr>
        <p:spPr>
          <a:xfrm>
            <a:off x="1318078" y="1971993"/>
            <a:ext cx="9555843" cy="2590800"/>
          </a:xfrm>
        </p:spPr>
        <p:txBody>
          <a:bodyPr/>
          <a:lstStyle/>
          <a:p>
            <a:r>
              <a:rPr lang="en-GB" sz="6600" b="1" u="sng" dirty="0"/>
              <a:t>Selective systems of education</a:t>
            </a:r>
          </a:p>
        </p:txBody>
      </p:sp>
      <p:sp>
        <p:nvSpPr>
          <p:cNvPr id="3" name="Subtitle 2">
            <a:extLst>
              <a:ext uri="{FF2B5EF4-FFF2-40B4-BE49-F238E27FC236}">
                <a16:creationId xmlns:a16="http://schemas.microsoft.com/office/drawing/2014/main" id="{E92D7D67-26A8-4381-BB85-699B351C0B6D}"/>
              </a:ext>
            </a:extLst>
          </p:cNvPr>
          <p:cNvSpPr>
            <a:spLocks noGrp="1"/>
          </p:cNvSpPr>
          <p:nvPr>
            <p:ph type="subTitle" idx="1"/>
          </p:nvPr>
        </p:nvSpPr>
        <p:spPr/>
        <p:txBody>
          <a:bodyPr>
            <a:normAutofit fontScale="85000" lnSpcReduction="20000"/>
          </a:bodyPr>
          <a:lstStyle/>
          <a:p>
            <a:r>
              <a:rPr lang="en-GB" dirty="0"/>
              <a:t>“In your considered opinion, what are the benefits and disadvantages of educating children in a selective system of education in the 21st Century?”</a:t>
            </a:r>
          </a:p>
        </p:txBody>
      </p:sp>
      <p:sp>
        <p:nvSpPr>
          <p:cNvPr id="4" name="Slide Number Placeholder 3">
            <a:extLst>
              <a:ext uri="{FF2B5EF4-FFF2-40B4-BE49-F238E27FC236}">
                <a16:creationId xmlns:a16="http://schemas.microsoft.com/office/drawing/2014/main" id="{3C8212EC-D959-4A89-B799-EFF70B9A79EF}"/>
              </a:ext>
            </a:extLst>
          </p:cNvPr>
          <p:cNvSpPr>
            <a:spLocks noGrp="1"/>
          </p:cNvSpPr>
          <p:nvPr>
            <p:ph type="sldNum" sz="quarter" idx="12"/>
          </p:nvPr>
        </p:nvSpPr>
        <p:spPr/>
        <p:txBody>
          <a:bodyPr/>
          <a:lstStyle/>
          <a:p>
            <a:fld id="{F89D767C-6AAE-498B-88C5-C048A702F754}" type="slidenum">
              <a:rPr lang="en-GB" smtClean="0"/>
              <a:t>1</a:t>
            </a:fld>
            <a:endParaRPr lang="en-GB" dirty="0"/>
          </a:p>
        </p:txBody>
      </p:sp>
      <p:sp>
        <p:nvSpPr>
          <p:cNvPr id="5" name="TextBox 4">
            <a:extLst>
              <a:ext uri="{FF2B5EF4-FFF2-40B4-BE49-F238E27FC236}">
                <a16:creationId xmlns:a16="http://schemas.microsoft.com/office/drawing/2014/main" id="{F27D9E92-3A7A-4FFB-8091-1562693B8728}"/>
              </a:ext>
            </a:extLst>
          </p:cNvPr>
          <p:cNvSpPr txBox="1"/>
          <p:nvPr/>
        </p:nvSpPr>
        <p:spPr>
          <a:xfrm>
            <a:off x="5080000" y="5132903"/>
            <a:ext cx="3149600" cy="307777"/>
          </a:xfrm>
          <a:prstGeom prst="rect">
            <a:avLst/>
          </a:prstGeom>
          <a:noFill/>
        </p:spPr>
        <p:txBody>
          <a:bodyPr wrap="square" rtlCol="0">
            <a:spAutoFit/>
          </a:bodyPr>
          <a:lstStyle/>
          <a:p>
            <a:r>
              <a:rPr lang="en-GB" sz="1400" dirty="0"/>
              <a:t>By Elizabeth Langshaw</a:t>
            </a:r>
          </a:p>
        </p:txBody>
      </p:sp>
    </p:spTree>
    <p:extLst>
      <p:ext uri="{BB962C8B-B14F-4D97-AF65-F5344CB8AC3E}">
        <p14:creationId xmlns:p14="http://schemas.microsoft.com/office/powerpoint/2010/main" val="19461048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0A8A71-7AC9-43A6-A27C-A7426C231654}"/>
              </a:ext>
            </a:extLst>
          </p:cNvPr>
          <p:cNvSpPr>
            <a:spLocks noGrp="1"/>
          </p:cNvSpPr>
          <p:nvPr>
            <p:ph type="title"/>
          </p:nvPr>
        </p:nvSpPr>
        <p:spPr/>
        <p:txBody>
          <a:bodyPr/>
          <a:lstStyle/>
          <a:p>
            <a:r>
              <a:rPr lang="en-GB" u="sng" dirty="0"/>
              <a:t>Contents</a:t>
            </a:r>
          </a:p>
        </p:txBody>
      </p:sp>
      <p:sp>
        <p:nvSpPr>
          <p:cNvPr id="3" name="Content Placeholder 2">
            <a:extLst>
              <a:ext uri="{FF2B5EF4-FFF2-40B4-BE49-F238E27FC236}">
                <a16:creationId xmlns:a16="http://schemas.microsoft.com/office/drawing/2014/main" id="{7E7B3694-4E4C-4FC6-A811-11D5B1A01F7C}"/>
              </a:ext>
            </a:extLst>
          </p:cNvPr>
          <p:cNvSpPr>
            <a:spLocks noGrp="1"/>
          </p:cNvSpPr>
          <p:nvPr>
            <p:ph idx="1"/>
          </p:nvPr>
        </p:nvSpPr>
        <p:spPr/>
        <p:txBody>
          <a:bodyPr>
            <a:normAutofit fontScale="92500" lnSpcReduction="10000"/>
          </a:bodyPr>
          <a:lstStyle/>
          <a:p>
            <a:r>
              <a:rPr lang="en-GB" dirty="0"/>
              <a:t>What is a selective system of education?</a:t>
            </a:r>
          </a:p>
          <a:p>
            <a:r>
              <a:rPr lang="en-GB" dirty="0"/>
              <a:t>Creativity within education</a:t>
            </a:r>
          </a:p>
          <a:p>
            <a:r>
              <a:rPr lang="en-GB" dirty="0"/>
              <a:t>Benefits of creativity</a:t>
            </a:r>
          </a:p>
          <a:p>
            <a:r>
              <a:rPr lang="en-GB" dirty="0"/>
              <a:t>Limitations of creativity </a:t>
            </a:r>
          </a:p>
          <a:p>
            <a:r>
              <a:rPr lang="en-GB" dirty="0"/>
              <a:t>Inclusivity within education</a:t>
            </a:r>
          </a:p>
          <a:p>
            <a:r>
              <a:rPr lang="en-GB" dirty="0"/>
              <a:t>Limitations of inclusive education</a:t>
            </a:r>
          </a:p>
          <a:p>
            <a:r>
              <a:rPr lang="en-GB" dirty="0"/>
              <a:t>Benefits of inclusive education</a:t>
            </a:r>
          </a:p>
          <a:p>
            <a:r>
              <a:rPr lang="en-GB" dirty="0"/>
              <a:t>Summary</a:t>
            </a:r>
          </a:p>
          <a:p>
            <a:r>
              <a:rPr lang="en-GB" dirty="0"/>
              <a:t>Bibliography</a:t>
            </a:r>
          </a:p>
          <a:p>
            <a:r>
              <a:rPr lang="en-GB" dirty="0"/>
              <a:t>Images</a:t>
            </a:r>
          </a:p>
          <a:p>
            <a:r>
              <a:rPr lang="en-GB" dirty="0"/>
              <a:t>Questions</a:t>
            </a:r>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B00CA473-1F22-4D96-B3B1-09436D038E93}"/>
              </a:ext>
            </a:extLst>
          </p:cNvPr>
          <p:cNvSpPr>
            <a:spLocks noGrp="1"/>
          </p:cNvSpPr>
          <p:nvPr>
            <p:ph type="sldNum" sz="quarter" idx="12"/>
          </p:nvPr>
        </p:nvSpPr>
        <p:spPr/>
        <p:txBody>
          <a:bodyPr/>
          <a:lstStyle/>
          <a:p>
            <a:fld id="{F89D767C-6AAE-498B-88C5-C048A702F754}" type="slidenum">
              <a:rPr lang="en-GB" smtClean="0"/>
              <a:t>2</a:t>
            </a:fld>
            <a:endParaRPr lang="en-GB" dirty="0"/>
          </a:p>
        </p:txBody>
      </p:sp>
    </p:spTree>
    <p:extLst>
      <p:ext uri="{BB962C8B-B14F-4D97-AF65-F5344CB8AC3E}">
        <p14:creationId xmlns:p14="http://schemas.microsoft.com/office/powerpoint/2010/main" val="1437677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DF2DF-D3B9-4328-9C5E-603CCD791E7F}"/>
              </a:ext>
            </a:extLst>
          </p:cNvPr>
          <p:cNvSpPr>
            <a:spLocks noGrp="1"/>
          </p:cNvSpPr>
          <p:nvPr>
            <p:ph type="title"/>
          </p:nvPr>
        </p:nvSpPr>
        <p:spPr/>
        <p:txBody>
          <a:bodyPr/>
          <a:lstStyle/>
          <a:p>
            <a:r>
              <a:rPr lang="en-GB" u="sng" dirty="0"/>
              <a:t>What is a Selective System of Education?</a:t>
            </a:r>
          </a:p>
        </p:txBody>
      </p:sp>
      <p:sp>
        <p:nvSpPr>
          <p:cNvPr id="3" name="Content Placeholder 2">
            <a:extLst>
              <a:ext uri="{FF2B5EF4-FFF2-40B4-BE49-F238E27FC236}">
                <a16:creationId xmlns:a16="http://schemas.microsoft.com/office/drawing/2014/main" id="{AFC11994-5487-46A6-978A-E47742BDE880}"/>
              </a:ext>
            </a:extLst>
          </p:cNvPr>
          <p:cNvSpPr>
            <a:spLocks noGrp="1"/>
          </p:cNvSpPr>
          <p:nvPr>
            <p:ph idx="1"/>
          </p:nvPr>
        </p:nvSpPr>
        <p:spPr/>
        <p:txBody>
          <a:bodyPr/>
          <a:lstStyle/>
          <a:p>
            <a:pPr marL="0" indent="0">
              <a:buNone/>
            </a:pPr>
            <a:r>
              <a:rPr lang="en-GB" dirty="0"/>
              <a:t>A selective system of education is commonly referred to when discussing grammar schools, where children at age 11 take an exam, and the results determine whether the child has met the requirements to attend a grammar school, if they did not, they would attend a lower level secondary school </a:t>
            </a:r>
            <a:r>
              <a:rPr lang="en-GB" sz="1000" dirty="0"/>
              <a:t>(1)</a:t>
            </a:r>
          </a:p>
          <a:p>
            <a:pPr marL="0" indent="0">
              <a:buNone/>
            </a:pPr>
            <a:endParaRPr lang="en-GB" dirty="0"/>
          </a:p>
          <a:p>
            <a:pPr marL="0" indent="0">
              <a:buNone/>
            </a:pPr>
            <a:r>
              <a:rPr lang="en-GB" dirty="0"/>
              <a:t>However, it can be argued that </a:t>
            </a:r>
            <a:r>
              <a:rPr lang="en-GB" b="1" u="sng" dirty="0"/>
              <a:t>ALL</a:t>
            </a:r>
            <a:r>
              <a:rPr lang="en-GB" dirty="0"/>
              <a:t> systems of education are selective, where learners, parents/guardians have the choice in which system they partake in</a:t>
            </a:r>
          </a:p>
        </p:txBody>
      </p:sp>
      <p:sp>
        <p:nvSpPr>
          <p:cNvPr id="4" name="TextBox 3">
            <a:extLst>
              <a:ext uri="{FF2B5EF4-FFF2-40B4-BE49-F238E27FC236}">
                <a16:creationId xmlns:a16="http://schemas.microsoft.com/office/drawing/2014/main" id="{D702C940-24FB-4207-8134-D607BEA2217E}"/>
              </a:ext>
            </a:extLst>
          </p:cNvPr>
          <p:cNvSpPr txBox="1"/>
          <p:nvPr/>
        </p:nvSpPr>
        <p:spPr>
          <a:xfrm>
            <a:off x="391886" y="6035040"/>
            <a:ext cx="8519885" cy="400110"/>
          </a:xfrm>
          <a:prstGeom prst="rect">
            <a:avLst/>
          </a:prstGeom>
          <a:noFill/>
        </p:spPr>
        <p:txBody>
          <a:bodyPr wrap="square" rtlCol="0">
            <a:spAutoFit/>
          </a:bodyPr>
          <a:lstStyle/>
          <a:p>
            <a:r>
              <a:rPr lang="en-GB" sz="1000" dirty="0"/>
              <a:t>(1)- </a:t>
            </a:r>
            <a:r>
              <a:rPr lang="en-GB" sz="1000" dirty="0">
                <a:effectLst/>
                <a:ea typeface="Calibri" panose="020F0502020204030204" pitchFamily="34" charset="0"/>
                <a:cs typeface="Times New Roman" panose="02020603050405020304" pitchFamily="18" charset="0"/>
              </a:rPr>
              <a:t>Jorn-Steffen Pischke and Alan Manning, "Comprehensive Versus Selective Schooling In England In Wales: What Do We Know?", </a:t>
            </a:r>
            <a:r>
              <a:rPr lang="en-GB" sz="1000" i="1" dirty="0">
                <a:effectLst/>
                <a:ea typeface="Calibri" panose="020F0502020204030204" pitchFamily="34" charset="0"/>
                <a:cs typeface="Times New Roman" panose="02020603050405020304" pitchFamily="18" charset="0"/>
              </a:rPr>
              <a:t>National Bureau Of Economic Research</a:t>
            </a:r>
            <a:r>
              <a:rPr lang="en-GB" sz="1000" dirty="0">
                <a:effectLst/>
                <a:ea typeface="Calibri" panose="020F0502020204030204" pitchFamily="34" charset="0"/>
                <a:cs typeface="Times New Roman" panose="02020603050405020304" pitchFamily="18" charset="0"/>
              </a:rPr>
              <a:t>, 121.128 (2006), 1.</a:t>
            </a:r>
            <a:endParaRPr lang="en-GB" sz="1000" dirty="0"/>
          </a:p>
        </p:txBody>
      </p:sp>
      <p:sp>
        <p:nvSpPr>
          <p:cNvPr id="5" name="Slide Number Placeholder 4">
            <a:extLst>
              <a:ext uri="{FF2B5EF4-FFF2-40B4-BE49-F238E27FC236}">
                <a16:creationId xmlns:a16="http://schemas.microsoft.com/office/drawing/2014/main" id="{59A8DAB9-3BF5-4862-BD46-B0F08E91006D}"/>
              </a:ext>
            </a:extLst>
          </p:cNvPr>
          <p:cNvSpPr>
            <a:spLocks noGrp="1"/>
          </p:cNvSpPr>
          <p:nvPr>
            <p:ph type="sldNum" sz="quarter" idx="12"/>
          </p:nvPr>
        </p:nvSpPr>
        <p:spPr/>
        <p:txBody>
          <a:bodyPr/>
          <a:lstStyle/>
          <a:p>
            <a:fld id="{F89D767C-6AAE-498B-88C5-C048A702F754}" type="slidenum">
              <a:rPr lang="en-GB" smtClean="0"/>
              <a:t>3</a:t>
            </a:fld>
            <a:endParaRPr lang="en-GB" dirty="0"/>
          </a:p>
        </p:txBody>
      </p:sp>
    </p:spTree>
    <p:extLst>
      <p:ext uri="{BB962C8B-B14F-4D97-AF65-F5344CB8AC3E}">
        <p14:creationId xmlns:p14="http://schemas.microsoft.com/office/powerpoint/2010/main" val="2477244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BBCE778-3371-4CC9-9ED0-072A652F3CA0}"/>
              </a:ext>
            </a:extLst>
          </p:cNvPr>
          <p:cNvPicPr>
            <a:picLocks noChangeAspect="1"/>
          </p:cNvPicPr>
          <p:nvPr/>
        </p:nvPicPr>
        <p:blipFill rotWithShape="1">
          <a:blip r:embed="rId2"/>
          <a:srcRect r="10303" b="9091"/>
          <a:stretch/>
        </p:blipFill>
        <p:spPr>
          <a:xfrm>
            <a:off x="20" y="-1"/>
            <a:ext cx="12191980" cy="6857999"/>
          </a:xfrm>
          <a:prstGeom prst="rect">
            <a:avLst/>
          </a:prstGeom>
        </p:spPr>
      </p:pic>
      <p:sp>
        <p:nvSpPr>
          <p:cNvPr id="11" name="Rectangle 10">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2">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EE4D75-2483-44BF-823E-1E1F11DF5715}"/>
              </a:ext>
            </a:extLst>
          </p:cNvPr>
          <p:cNvSpPr>
            <a:spLocks noGrp="1"/>
          </p:cNvSpPr>
          <p:nvPr>
            <p:ph type="title"/>
          </p:nvPr>
        </p:nvSpPr>
        <p:spPr>
          <a:xfrm>
            <a:off x="774043" y="727626"/>
            <a:ext cx="4602152" cy="1718225"/>
          </a:xfrm>
        </p:spPr>
        <p:txBody>
          <a:bodyPr>
            <a:normAutofit/>
          </a:bodyPr>
          <a:lstStyle/>
          <a:p>
            <a:r>
              <a:rPr lang="en-GB" u="sng" dirty="0"/>
              <a:t>Creativity</a:t>
            </a:r>
          </a:p>
        </p:txBody>
      </p:sp>
      <p:sp>
        <p:nvSpPr>
          <p:cNvPr id="3" name="Content Placeholder 2">
            <a:extLst>
              <a:ext uri="{FF2B5EF4-FFF2-40B4-BE49-F238E27FC236}">
                <a16:creationId xmlns:a16="http://schemas.microsoft.com/office/drawing/2014/main" id="{DC6369B5-F706-46A0-A8EC-BF4EDF2240AC}"/>
              </a:ext>
            </a:extLst>
          </p:cNvPr>
          <p:cNvSpPr>
            <a:spLocks noGrp="1"/>
          </p:cNvSpPr>
          <p:nvPr>
            <p:ph idx="1"/>
          </p:nvPr>
        </p:nvSpPr>
        <p:spPr>
          <a:xfrm>
            <a:off x="760581" y="2260624"/>
            <a:ext cx="4602152" cy="3480066"/>
          </a:xfrm>
        </p:spPr>
        <p:txBody>
          <a:bodyPr>
            <a:normAutofit lnSpcReduction="10000"/>
          </a:bodyPr>
          <a:lstStyle/>
          <a:p>
            <a:r>
              <a:rPr lang="en-GB" dirty="0"/>
              <a:t>Creativity is responsible for our greatest achievements </a:t>
            </a:r>
            <a:r>
              <a:rPr lang="en-GB" sz="1000" dirty="0"/>
              <a:t>(2)</a:t>
            </a:r>
          </a:p>
          <a:p>
            <a:r>
              <a:rPr lang="en-GB" dirty="0"/>
              <a:t>It is associated with personal fulfilment and self-actualization</a:t>
            </a:r>
          </a:p>
          <a:p>
            <a:r>
              <a:rPr lang="en-GB" dirty="0"/>
              <a:t>Creativity is beneficial to learning </a:t>
            </a:r>
          </a:p>
          <a:p>
            <a:r>
              <a:rPr lang="en-GB" dirty="0"/>
              <a:t>It promotes skills essential to contemporary society</a:t>
            </a:r>
          </a:p>
          <a:p>
            <a:pPr>
              <a:buFont typeface="Wingdings" panose="05000000000000000000" pitchFamily="2" charset="2"/>
              <a:buChar char="Ø"/>
            </a:pPr>
            <a:r>
              <a:rPr lang="en-GB" dirty="0"/>
              <a:t>      Originality</a:t>
            </a:r>
          </a:p>
          <a:p>
            <a:pPr>
              <a:buFont typeface="Wingdings" panose="05000000000000000000" pitchFamily="2" charset="2"/>
              <a:buChar char="Ø"/>
            </a:pPr>
            <a:r>
              <a:rPr lang="en-GB" dirty="0"/>
              <a:t>      Motivation</a:t>
            </a:r>
          </a:p>
          <a:p>
            <a:pPr>
              <a:buFont typeface="Wingdings" panose="05000000000000000000" pitchFamily="2" charset="2"/>
              <a:buChar char="Ø"/>
            </a:pPr>
            <a:r>
              <a:rPr lang="en-GB" dirty="0"/>
              <a:t>      Problem Solving </a:t>
            </a:r>
            <a:r>
              <a:rPr lang="en-GB" sz="1000" dirty="0"/>
              <a:t>(3)</a:t>
            </a:r>
            <a:endParaRPr lang="en-GB" dirty="0"/>
          </a:p>
        </p:txBody>
      </p:sp>
      <p:sp>
        <p:nvSpPr>
          <p:cNvPr id="5" name="TextBox 4">
            <a:extLst>
              <a:ext uri="{FF2B5EF4-FFF2-40B4-BE49-F238E27FC236}">
                <a16:creationId xmlns:a16="http://schemas.microsoft.com/office/drawing/2014/main" id="{F3AAF70E-B522-4572-A790-4C09AA955380}"/>
              </a:ext>
            </a:extLst>
          </p:cNvPr>
          <p:cNvSpPr txBox="1"/>
          <p:nvPr/>
        </p:nvSpPr>
        <p:spPr>
          <a:xfrm>
            <a:off x="-1866" y="6461626"/>
            <a:ext cx="10456901" cy="400110"/>
          </a:xfrm>
          <a:prstGeom prst="rect">
            <a:avLst/>
          </a:prstGeom>
          <a:noFill/>
        </p:spPr>
        <p:txBody>
          <a:bodyPr wrap="square" rtlCol="0">
            <a:spAutoFit/>
          </a:bodyPr>
          <a:lstStyle/>
          <a:p>
            <a:r>
              <a:rPr lang="en-GB" sz="1000" dirty="0"/>
              <a:t>(2)- Liane Gabora and Simon Tseng, "The Social Benefits Of Balancing Creativity And Imitation: Evidence From An Agent-Based Model", </a:t>
            </a:r>
            <a:r>
              <a:rPr lang="en-GB" sz="1000" i="1" dirty="0"/>
              <a:t>Psychology Of Aesthetics, Creativity, And The Arts,</a:t>
            </a:r>
            <a:r>
              <a:rPr lang="en-GB" sz="1000" dirty="0"/>
              <a:t> 11.4 (2017), 403.</a:t>
            </a:r>
          </a:p>
          <a:p>
            <a:r>
              <a:rPr lang="en-GB" sz="1000" dirty="0"/>
              <a:t>(3)- </a:t>
            </a:r>
            <a:r>
              <a:rPr lang="en-GB" sz="1000" dirty="0">
                <a:effectLst/>
                <a:ea typeface="Calibri" panose="020F0502020204030204" pitchFamily="34" charset="0"/>
                <a:cs typeface="Times New Roman" panose="02020603050405020304" pitchFamily="18" charset="0"/>
              </a:rPr>
              <a:t>Julie Ann Kirkham and Evan Kidd, "The Effect Of Steiner, Montessori, And National Curriculum Education Upon Children’s Pretence And Creativity", </a:t>
            </a:r>
            <a:r>
              <a:rPr lang="en-GB" sz="1000" i="1" dirty="0">
                <a:effectLst/>
                <a:ea typeface="Calibri" panose="020F0502020204030204" pitchFamily="34" charset="0"/>
                <a:cs typeface="Times New Roman" panose="02020603050405020304" pitchFamily="18" charset="0"/>
              </a:rPr>
              <a:t>Journal Of Creative Behavior</a:t>
            </a:r>
            <a:r>
              <a:rPr lang="en-GB" sz="1000" dirty="0">
                <a:effectLst/>
                <a:ea typeface="Calibri" panose="020F0502020204030204" pitchFamily="34" charset="0"/>
                <a:cs typeface="Times New Roman" panose="02020603050405020304" pitchFamily="18" charset="0"/>
              </a:rPr>
              <a:t>, 51.1 (2017), 28-29.</a:t>
            </a:r>
            <a:endParaRPr lang="en-GB" sz="1000" dirty="0"/>
          </a:p>
        </p:txBody>
      </p:sp>
      <p:sp>
        <p:nvSpPr>
          <p:cNvPr id="6" name="TextBox 5">
            <a:extLst>
              <a:ext uri="{FF2B5EF4-FFF2-40B4-BE49-F238E27FC236}">
                <a16:creationId xmlns:a16="http://schemas.microsoft.com/office/drawing/2014/main" id="{FDB6EC0E-4FEE-448D-89A1-8F43C362C97E}"/>
              </a:ext>
            </a:extLst>
          </p:cNvPr>
          <p:cNvSpPr txBox="1"/>
          <p:nvPr/>
        </p:nvSpPr>
        <p:spPr>
          <a:xfrm>
            <a:off x="11595995" y="6615146"/>
            <a:ext cx="1727200" cy="246221"/>
          </a:xfrm>
          <a:prstGeom prst="rect">
            <a:avLst/>
          </a:prstGeom>
          <a:noFill/>
        </p:spPr>
        <p:txBody>
          <a:bodyPr wrap="square" rtlCol="0">
            <a:spAutoFit/>
          </a:bodyPr>
          <a:lstStyle/>
          <a:p>
            <a:r>
              <a:rPr lang="en-GB" sz="1000" dirty="0"/>
              <a:t>Img1</a:t>
            </a:r>
          </a:p>
        </p:txBody>
      </p:sp>
      <p:sp>
        <p:nvSpPr>
          <p:cNvPr id="7" name="Slide Number Placeholder 6">
            <a:extLst>
              <a:ext uri="{FF2B5EF4-FFF2-40B4-BE49-F238E27FC236}">
                <a16:creationId xmlns:a16="http://schemas.microsoft.com/office/drawing/2014/main" id="{856CED65-DFBB-44DF-9AEE-B06D31C95296}"/>
              </a:ext>
            </a:extLst>
          </p:cNvPr>
          <p:cNvSpPr>
            <a:spLocks noGrp="1"/>
          </p:cNvSpPr>
          <p:nvPr>
            <p:ph type="sldNum" sz="quarter" idx="12"/>
          </p:nvPr>
        </p:nvSpPr>
        <p:spPr/>
        <p:txBody>
          <a:bodyPr/>
          <a:lstStyle/>
          <a:p>
            <a:fld id="{F89D767C-6AAE-498B-88C5-C048A702F754}" type="slidenum">
              <a:rPr lang="en-GB" smtClean="0"/>
              <a:t>4</a:t>
            </a:fld>
            <a:endParaRPr lang="en-GB" dirty="0"/>
          </a:p>
        </p:txBody>
      </p:sp>
    </p:spTree>
    <p:extLst>
      <p:ext uri="{BB962C8B-B14F-4D97-AF65-F5344CB8AC3E}">
        <p14:creationId xmlns:p14="http://schemas.microsoft.com/office/powerpoint/2010/main" val="174727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668F2172-BCF2-4903-8E96-AEE04CDAC175}"/>
              </a:ext>
            </a:extLst>
          </p:cNvPr>
          <p:cNvPicPr>
            <a:picLocks noChangeAspect="1"/>
          </p:cNvPicPr>
          <p:nvPr/>
        </p:nvPicPr>
        <p:blipFill rotWithShape="1">
          <a:blip r:embed="rId2"/>
          <a:srcRect t="20789" r="9091" b="4285"/>
          <a:stretch/>
        </p:blipFill>
        <p:spPr>
          <a:xfrm>
            <a:off x="20" y="-1"/>
            <a:ext cx="12191980" cy="6857999"/>
          </a:xfrm>
          <a:prstGeom prst="rect">
            <a:avLst/>
          </a:prstGeom>
        </p:spPr>
      </p:pic>
      <p:sp>
        <p:nvSpPr>
          <p:cNvPr id="20" name="Rectangle 19">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EF9288D-7679-4547-B618-552BD1E33785}"/>
              </a:ext>
            </a:extLst>
          </p:cNvPr>
          <p:cNvSpPr>
            <a:spLocks noGrp="1"/>
          </p:cNvSpPr>
          <p:nvPr>
            <p:ph type="title"/>
          </p:nvPr>
        </p:nvSpPr>
        <p:spPr>
          <a:xfrm>
            <a:off x="774043" y="727626"/>
            <a:ext cx="4602152" cy="1718225"/>
          </a:xfrm>
        </p:spPr>
        <p:txBody>
          <a:bodyPr>
            <a:normAutofit/>
          </a:bodyPr>
          <a:lstStyle/>
          <a:p>
            <a:r>
              <a:rPr lang="en-GB" u="sng" dirty="0"/>
              <a:t>Steiner Schools</a:t>
            </a:r>
          </a:p>
        </p:txBody>
      </p:sp>
      <p:sp>
        <p:nvSpPr>
          <p:cNvPr id="3" name="Content Placeholder 2">
            <a:extLst>
              <a:ext uri="{FF2B5EF4-FFF2-40B4-BE49-F238E27FC236}">
                <a16:creationId xmlns:a16="http://schemas.microsoft.com/office/drawing/2014/main" id="{F4B81903-FE61-4A45-BD7B-D9A7ABEA11F8}"/>
              </a:ext>
            </a:extLst>
          </p:cNvPr>
          <p:cNvSpPr>
            <a:spLocks noGrp="1"/>
          </p:cNvSpPr>
          <p:nvPr>
            <p:ph idx="1"/>
          </p:nvPr>
        </p:nvSpPr>
        <p:spPr>
          <a:xfrm>
            <a:off x="609451" y="2280950"/>
            <a:ext cx="4602152" cy="3480066"/>
          </a:xfrm>
        </p:spPr>
        <p:txBody>
          <a:bodyPr>
            <a:normAutofit/>
          </a:bodyPr>
          <a:lstStyle/>
          <a:p>
            <a:pPr>
              <a:buFont typeface="Wingdings" panose="05000000000000000000" pitchFamily="2" charset="2"/>
              <a:buChar char="ü"/>
            </a:pPr>
            <a:r>
              <a:rPr lang="en-GB" dirty="0"/>
              <a:t> The curriculum’ is equally focused on both creative and academic subjects</a:t>
            </a:r>
          </a:p>
          <a:p>
            <a:pPr>
              <a:buFont typeface="Wingdings" panose="05000000000000000000" pitchFamily="2" charset="2"/>
              <a:buChar char="ü"/>
            </a:pPr>
            <a:r>
              <a:rPr lang="en-GB" dirty="0"/>
              <a:t> Enables learners to develop experience and confidence in new areas of learning </a:t>
            </a:r>
          </a:p>
          <a:p>
            <a:pPr>
              <a:buFont typeface="Wingdings" panose="05000000000000000000" pitchFamily="2" charset="2"/>
              <a:buChar char="ü"/>
            </a:pPr>
            <a:r>
              <a:rPr lang="en-GB" dirty="0"/>
              <a:t>Kirkham and Kidd’s research findings show that learners at Steiner schools displayed the highest level of creativity when compared to learners from Montessori and Mainstream schools </a:t>
            </a:r>
            <a:r>
              <a:rPr lang="en-GB" sz="1000" dirty="0"/>
              <a:t>(4),(5)</a:t>
            </a:r>
            <a:endParaRPr lang="en-GB" dirty="0"/>
          </a:p>
        </p:txBody>
      </p:sp>
      <p:sp>
        <p:nvSpPr>
          <p:cNvPr id="5" name="TextBox 4">
            <a:extLst>
              <a:ext uri="{FF2B5EF4-FFF2-40B4-BE49-F238E27FC236}">
                <a16:creationId xmlns:a16="http://schemas.microsoft.com/office/drawing/2014/main" id="{290D9317-EAB5-4A9B-BB23-B12556F5004D}"/>
              </a:ext>
            </a:extLst>
          </p:cNvPr>
          <p:cNvSpPr txBox="1"/>
          <p:nvPr/>
        </p:nvSpPr>
        <p:spPr>
          <a:xfrm flipH="1">
            <a:off x="-42982" y="6483343"/>
            <a:ext cx="10509169" cy="830997"/>
          </a:xfrm>
          <a:prstGeom prst="rect">
            <a:avLst/>
          </a:prstGeom>
          <a:noFill/>
        </p:spPr>
        <p:txBody>
          <a:bodyPr wrap="square" rtlCol="0">
            <a:spAutoFit/>
          </a:bodyPr>
          <a:lstStyle/>
          <a:p>
            <a:r>
              <a:rPr lang="en-GB" sz="1000" dirty="0">
                <a:effectLst/>
                <a:ea typeface="Calibri" panose="020F0502020204030204" pitchFamily="34" charset="0"/>
                <a:cs typeface="Times New Roman" panose="02020603050405020304" pitchFamily="18" charset="0"/>
              </a:rPr>
              <a:t>(4)- Julie Ann Kirkham and Evan Kidd, "The Effect Of Steiner, Montessori, And National Curriculum Education Upon Children's Pretence And Creativity", </a:t>
            </a:r>
            <a:r>
              <a:rPr lang="en-GB" sz="1000" i="1" dirty="0">
                <a:effectLst/>
                <a:ea typeface="Calibri" panose="020F0502020204030204" pitchFamily="34" charset="0"/>
                <a:cs typeface="Times New Roman" panose="02020603050405020304" pitchFamily="18" charset="0"/>
              </a:rPr>
              <a:t>Journal Of Creative Behavior</a:t>
            </a:r>
            <a:r>
              <a:rPr lang="en-GB" sz="1000" dirty="0">
                <a:effectLst/>
                <a:ea typeface="Calibri" panose="020F0502020204030204" pitchFamily="34" charset="0"/>
                <a:cs typeface="Times New Roman" panose="02020603050405020304" pitchFamily="18" charset="0"/>
              </a:rPr>
              <a:t>, 51.1 (2017), 28-29.</a:t>
            </a:r>
          </a:p>
          <a:p>
            <a:r>
              <a:rPr lang="en-GB" sz="1000" dirty="0">
                <a:effectLst/>
                <a:ea typeface="Calibri" panose="020F0502020204030204" pitchFamily="34" charset="0"/>
                <a:cs typeface="Times New Roman" panose="02020603050405020304" pitchFamily="18" charset="0"/>
              </a:rPr>
              <a:t>(5)- </a:t>
            </a:r>
            <a:r>
              <a:rPr lang="en-GB" sz="1000" dirty="0">
                <a:ea typeface="Calibri" panose="020F0502020204030204" pitchFamily="34" charset="0"/>
                <a:cs typeface="Times New Roman" panose="02020603050405020304" pitchFamily="18" charset="0"/>
              </a:rPr>
              <a:t> </a:t>
            </a:r>
            <a:r>
              <a:rPr lang="en-GB" sz="1000" dirty="0">
                <a:effectLst/>
                <a:ea typeface="Calibri" panose="020F0502020204030204" pitchFamily="34" charset="0"/>
                <a:cs typeface="Times New Roman" panose="02020603050405020304" pitchFamily="18" charset="0"/>
              </a:rPr>
              <a:t>Peter Kraftl, "Ecological Architecture As Performed Art: Nant-Ycwm Steiner School, Pembrokeshire", </a:t>
            </a:r>
            <a:r>
              <a:rPr lang="en-GB" sz="1000" i="1" dirty="0">
                <a:effectLst/>
                <a:ea typeface="Calibri" panose="020F0502020204030204" pitchFamily="34" charset="0"/>
                <a:cs typeface="Times New Roman" panose="02020603050405020304" pitchFamily="18" charset="0"/>
              </a:rPr>
              <a:t>Social And Cultural Geography</a:t>
            </a:r>
            <a:r>
              <a:rPr lang="en-GB" sz="1000" dirty="0">
                <a:effectLst/>
                <a:ea typeface="Calibri" panose="020F0502020204030204" pitchFamily="34" charset="0"/>
                <a:cs typeface="Times New Roman" panose="02020603050405020304" pitchFamily="18" charset="0"/>
              </a:rPr>
              <a:t>, 7.6 (2006), 935.</a:t>
            </a:r>
          </a:p>
          <a:p>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6" name="TextBox 5">
            <a:extLst>
              <a:ext uri="{FF2B5EF4-FFF2-40B4-BE49-F238E27FC236}">
                <a16:creationId xmlns:a16="http://schemas.microsoft.com/office/drawing/2014/main" id="{90A689D4-7038-4AE7-B330-8CADF3B26703}"/>
              </a:ext>
            </a:extLst>
          </p:cNvPr>
          <p:cNvSpPr txBox="1"/>
          <p:nvPr/>
        </p:nvSpPr>
        <p:spPr>
          <a:xfrm>
            <a:off x="11685387" y="6615146"/>
            <a:ext cx="1766929" cy="246221"/>
          </a:xfrm>
          <a:prstGeom prst="rect">
            <a:avLst/>
          </a:prstGeom>
          <a:noFill/>
        </p:spPr>
        <p:txBody>
          <a:bodyPr wrap="square" rtlCol="0">
            <a:spAutoFit/>
          </a:bodyPr>
          <a:lstStyle/>
          <a:p>
            <a:r>
              <a:rPr lang="en-GB" sz="1000" dirty="0"/>
              <a:t>Img2</a:t>
            </a:r>
          </a:p>
        </p:txBody>
      </p:sp>
      <p:sp>
        <p:nvSpPr>
          <p:cNvPr id="7" name="Slide Number Placeholder 6">
            <a:extLst>
              <a:ext uri="{FF2B5EF4-FFF2-40B4-BE49-F238E27FC236}">
                <a16:creationId xmlns:a16="http://schemas.microsoft.com/office/drawing/2014/main" id="{5F101AA1-C31B-4348-9F73-3A0F7EE0DD90}"/>
              </a:ext>
            </a:extLst>
          </p:cNvPr>
          <p:cNvSpPr>
            <a:spLocks noGrp="1"/>
          </p:cNvSpPr>
          <p:nvPr>
            <p:ph type="sldNum" sz="quarter" idx="12"/>
          </p:nvPr>
        </p:nvSpPr>
        <p:spPr/>
        <p:txBody>
          <a:bodyPr/>
          <a:lstStyle/>
          <a:p>
            <a:fld id="{F89D767C-6AAE-498B-88C5-C048A702F754}" type="slidenum">
              <a:rPr lang="en-GB" smtClean="0"/>
              <a:t>5</a:t>
            </a:fld>
            <a:endParaRPr lang="en-GB" dirty="0"/>
          </a:p>
        </p:txBody>
      </p:sp>
    </p:spTree>
    <p:extLst>
      <p:ext uri="{BB962C8B-B14F-4D97-AF65-F5344CB8AC3E}">
        <p14:creationId xmlns:p14="http://schemas.microsoft.com/office/powerpoint/2010/main" val="1800972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E0854531-C89B-47D0-8885-EB53E19C3E2E}"/>
              </a:ext>
            </a:extLst>
          </p:cNvPr>
          <p:cNvPicPr>
            <a:picLocks noChangeAspect="1"/>
          </p:cNvPicPr>
          <p:nvPr/>
        </p:nvPicPr>
        <p:blipFill rotWithShape="1">
          <a:blip r:embed="rId2"/>
          <a:srcRect t="21236" r="9091" b="2155"/>
          <a:stretch/>
        </p:blipFill>
        <p:spPr>
          <a:xfrm>
            <a:off x="20" y="-1"/>
            <a:ext cx="12191980" cy="6857999"/>
          </a:xfrm>
          <a:prstGeom prst="rect">
            <a:avLst/>
          </a:prstGeom>
        </p:spPr>
      </p:pic>
      <p:sp>
        <p:nvSpPr>
          <p:cNvPr id="11" name="Rectangle 10">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7615" y="253548"/>
            <a:ext cx="5612193" cy="636159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2F03A4-5328-447C-9439-DDDC02C8831E}"/>
              </a:ext>
            </a:extLst>
          </p:cNvPr>
          <p:cNvSpPr>
            <a:spLocks noGrp="1"/>
          </p:cNvSpPr>
          <p:nvPr>
            <p:ph type="title"/>
          </p:nvPr>
        </p:nvSpPr>
        <p:spPr>
          <a:xfrm>
            <a:off x="774043" y="727626"/>
            <a:ext cx="4602152" cy="1718225"/>
          </a:xfrm>
        </p:spPr>
        <p:txBody>
          <a:bodyPr>
            <a:normAutofit/>
          </a:bodyPr>
          <a:lstStyle/>
          <a:p>
            <a:r>
              <a:rPr lang="en-GB" u="sng" dirty="0"/>
              <a:t>Montessori Schools</a:t>
            </a:r>
          </a:p>
        </p:txBody>
      </p:sp>
      <p:sp>
        <p:nvSpPr>
          <p:cNvPr id="3" name="Content Placeholder 2">
            <a:extLst>
              <a:ext uri="{FF2B5EF4-FFF2-40B4-BE49-F238E27FC236}">
                <a16:creationId xmlns:a16="http://schemas.microsoft.com/office/drawing/2014/main" id="{0A8E0CC8-AC77-48E4-824C-E662D34CC03D}"/>
              </a:ext>
            </a:extLst>
          </p:cNvPr>
          <p:cNvSpPr>
            <a:spLocks noGrp="1"/>
          </p:cNvSpPr>
          <p:nvPr>
            <p:ph idx="1"/>
          </p:nvPr>
        </p:nvSpPr>
        <p:spPr>
          <a:xfrm>
            <a:off x="774043" y="2538920"/>
            <a:ext cx="4602152" cy="3480066"/>
          </a:xfrm>
        </p:spPr>
        <p:txBody>
          <a:bodyPr>
            <a:normAutofit/>
          </a:bodyPr>
          <a:lstStyle/>
          <a:p>
            <a:r>
              <a:rPr lang="en-GB" dirty="0"/>
              <a:t>Focuses on real objects and real experiences</a:t>
            </a:r>
          </a:p>
          <a:p>
            <a:r>
              <a:rPr lang="en-GB" dirty="0"/>
              <a:t>Lack of opportunities for role-play activities</a:t>
            </a:r>
          </a:p>
          <a:p>
            <a:r>
              <a:rPr lang="en-GB" dirty="0"/>
              <a:t>Criticised for not promoting imagination and creativity</a:t>
            </a:r>
          </a:p>
          <a:p>
            <a:pPr marL="0" indent="0">
              <a:buNone/>
            </a:pPr>
            <a:endParaRPr lang="en-GB" dirty="0"/>
          </a:p>
          <a:p>
            <a:pPr>
              <a:buFont typeface="Wingdings" panose="05000000000000000000" pitchFamily="2" charset="2"/>
              <a:buChar char="ü"/>
            </a:pPr>
            <a:r>
              <a:rPr lang="en-GB" dirty="0"/>
              <a:t> Learner’s guide their own learning which can encourage creative tendencies </a:t>
            </a:r>
            <a:r>
              <a:rPr lang="en-GB" sz="1000" dirty="0"/>
              <a:t>(6)</a:t>
            </a:r>
            <a:endParaRPr lang="en-GB" dirty="0"/>
          </a:p>
        </p:txBody>
      </p:sp>
      <p:sp>
        <p:nvSpPr>
          <p:cNvPr id="5" name="TextBox 4">
            <a:extLst>
              <a:ext uri="{FF2B5EF4-FFF2-40B4-BE49-F238E27FC236}">
                <a16:creationId xmlns:a16="http://schemas.microsoft.com/office/drawing/2014/main" id="{91992565-AD60-4B27-AECC-7EE9BA8AD925}"/>
              </a:ext>
            </a:extLst>
          </p:cNvPr>
          <p:cNvSpPr txBox="1"/>
          <p:nvPr/>
        </p:nvSpPr>
        <p:spPr>
          <a:xfrm>
            <a:off x="145143" y="6622473"/>
            <a:ext cx="5099981" cy="246221"/>
          </a:xfrm>
          <a:prstGeom prst="rect">
            <a:avLst/>
          </a:prstGeom>
          <a:noFill/>
        </p:spPr>
        <p:txBody>
          <a:bodyPr wrap="square" rtlCol="0">
            <a:spAutoFit/>
          </a:bodyPr>
          <a:lstStyle/>
          <a:p>
            <a:r>
              <a:rPr lang="en-GB" sz="1000" dirty="0">
                <a:effectLst/>
                <a:ea typeface="Calibri" panose="020F0502020204030204" pitchFamily="34" charset="0"/>
                <a:cs typeface="Times New Roman" panose="02020603050405020304" pitchFamily="18" charset="0"/>
              </a:rPr>
              <a:t>(6)- Barbara Isaacs, </a:t>
            </a:r>
            <a:r>
              <a:rPr lang="en-GB" sz="1000" i="1" dirty="0">
                <a:effectLst/>
                <a:ea typeface="Calibri" panose="020F0502020204030204" pitchFamily="34" charset="0"/>
                <a:cs typeface="Times New Roman" panose="02020603050405020304" pitchFamily="18" charset="0"/>
              </a:rPr>
              <a:t>Understanding The Montessori Approach</a:t>
            </a:r>
            <a:r>
              <a:rPr lang="en-GB" sz="1000" dirty="0">
                <a:effectLst/>
                <a:ea typeface="Calibri" panose="020F0502020204030204" pitchFamily="34" charset="0"/>
                <a:cs typeface="Times New Roman" panose="02020603050405020304" pitchFamily="18" charset="0"/>
              </a:rPr>
              <a:t> (Oxon: Routledge, 2012), p. 100.</a:t>
            </a:r>
            <a:endParaRPr lang="en-GB" sz="1000" dirty="0"/>
          </a:p>
        </p:txBody>
      </p:sp>
      <p:sp>
        <p:nvSpPr>
          <p:cNvPr id="6" name="TextBox 5">
            <a:extLst>
              <a:ext uri="{FF2B5EF4-FFF2-40B4-BE49-F238E27FC236}">
                <a16:creationId xmlns:a16="http://schemas.microsoft.com/office/drawing/2014/main" id="{78EED97E-8DAF-436B-B767-A8B16BA39E76}"/>
              </a:ext>
            </a:extLst>
          </p:cNvPr>
          <p:cNvSpPr txBox="1"/>
          <p:nvPr/>
        </p:nvSpPr>
        <p:spPr>
          <a:xfrm>
            <a:off x="11582400" y="6627032"/>
            <a:ext cx="1696357" cy="246221"/>
          </a:xfrm>
          <a:prstGeom prst="rect">
            <a:avLst/>
          </a:prstGeom>
          <a:noFill/>
        </p:spPr>
        <p:txBody>
          <a:bodyPr wrap="square" rtlCol="0">
            <a:spAutoFit/>
          </a:bodyPr>
          <a:lstStyle/>
          <a:p>
            <a:r>
              <a:rPr lang="en-GB" sz="1000" dirty="0"/>
              <a:t>Img3</a:t>
            </a:r>
          </a:p>
        </p:txBody>
      </p:sp>
      <p:sp>
        <p:nvSpPr>
          <p:cNvPr id="7" name="Slide Number Placeholder 6">
            <a:extLst>
              <a:ext uri="{FF2B5EF4-FFF2-40B4-BE49-F238E27FC236}">
                <a16:creationId xmlns:a16="http://schemas.microsoft.com/office/drawing/2014/main" id="{89B310E6-0B5B-4745-84B4-F3969EF572E1}"/>
              </a:ext>
            </a:extLst>
          </p:cNvPr>
          <p:cNvSpPr>
            <a:spLocks noGrp="1"/>
          </p:cNvSpPr>
          <p:nvPr>
            <p:ph type="sldNum" sz="quarter" idx="12"/>
          </p:nvPr>
        </p:nvSpPr>
        <p:spPr/>
        <p:txBody>
          <a:bodyPr/>
          <a:lstStyle/>
          <a:p>
            <a:fld id="{F89D767C-6AAE-498B-88C5-C048A702F754}" type="slidenum">
              <a:rPr lang="en-GB" smtClean="0"/>
              <a:t>6</a:t>
            </a:fld>
            <a:endParaRPr lang="en-GB" dirty="0"/>
          </a:p>
        </p:txBody>
      </p:sp>
    </p:spTree>
    <p:extLst>
      <p:ext uri="{BB962C8B-B14F-4D97-AF65-F5344CB8AC3E}">
        <p14:creationId xmlns:p14="http://schemas.microsoft.com/office/powerpoint/2010/main" val="2056202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88C6F-D67D-4BB2-976B-71AE0B1EC62A}"/>
              </a:ext>
            </a:extLst>
          </p:cNvPr>
          <p:cNvSpPr>
            <a:spLocks noGrp="1"/>
          </p:cNvSpPr>
          <p:nvPr>
            <p:ph type="title"/>
          </p:nvPr>
        </p:nvSpPr>
        <p:spPr>
          <a:xfrm>
            <a:off x="1066800" y="642594"/>
            <a:ext cx="10058400" cy="1371600"/>
          </a:xfrm>
        </p:spPr>
        <p:txBody>
          <a:bodyPr>
            <a:normAutofit/>
          </a:bodyPr>
          <a:lstStyle/>
          <a:p>
            <a:r>
              <a:rPr lang="en-GB" u="sng" dirty="0"/>
              <a:t>Inclusivity</a:t>
            </a:r>
          </a:p>
        </p:txBody>
      </p:sp>
      <p:sp>
        <p:nvSpPr>
          <p:cNvPr id="3" name="Content Placeholder 2">
            <a:extLst>
              <a:ext uri="{FF2B5EF4-FFF2-40B4-BE49-F238E27FC236}">
                <a16:creationId xmlns:a16="http://schemas.microsoft.com/office/drawing/2014/main" id="{3680333C-19ED-42D6-B5E0-6B0A5CC18D16}"/>
              </a:ext>
            </a:extLst>
          </p:cNvPr>
          <p:cNvSpPr>
            <a:spLocks noGrp="1"/>
          </p:cNvSpPr>
          <p:nvPr>
            <p:ph idx="1"/>
          </p:nvPr>
        </p:nvSpPr>
        <p:spPr>
          <a:xfrm>
            <a:off x="1066800" y="2103120"/>
            <a:ext cx="6485467" cy="3931920"/>
          </a:xfrm>
        </p:spPr>
        <p:txBody>
          <a:bodyPr>
            <a:normAutofit/>
          </a:bodyPr>
          <a:lstStyle/>
          <a:p>
            <a:r>
              <a:rPr lang="en-GB" dirty="0"/>
              <a:t>Inclusive education involves celebrating and valuing difference and diversity </a:t>
            </a:r>
            <a:r>
              <a:rPr lang="en-GB" sz="1000" dirty="0"/>
              <a:t>(7)</a:t>
            </a:r>
          </a:p>
          <a:p>
            <a:r>
              <a:rPr lang="en-GB" dirty="0"/>
              <a:t>All pupils are to have access to common activities that are relevant to their needs</a:t>
            </a:r>
          </a:p>
          <a:p>
            <a:r>
              <a:rPr lang="en-GB" dirty="0"/>
              <a:t>Inclusive curriculum – engagement with differing learning styles will enhance learning </a:t>
            </a:r>
            <a:r>
              <a:rPr lang="en-GB" sz="1000" dirty="0"/>
              <a:t>(8)</a:t>
            </a:r>
          </a:p>
          <a:p>
            <a:r>
              <a:rPr lang="en-GB" dirty="0"/>
              <a:t>The United Nations Convention on the Rights of the Child (UNCRC), states seven core aims which ensure that all children and young people have inclusive rights </a:t>
            </a:r>
            <a:r>
              <a:rPr lang="en-GB" sz="1000" dirty="0"/>
              <a:t>(9)</a:t>
            </a:r>
          </a:p>
          <a:p>
            <a:pPr marL="0" indent="0">
              <a:buNone/>
            </a:pPr>
            <a:endParaRPr lang="en-GB" dirty="0"/>
          </a:p>
          <a:p>
            <a:endParaRPr lang="en-GB" dirty="0"/>
          </a:p>
        </p:txBody>
      </p:sp>
      <p:pic>
        <p:nvPicPr>
          <p:cNvPr id="24" name="Picture 23">
            <a:extLst>
              <a:ext uri="{FF2B5EF4-FFF2-40B4-BE49-F238E27FC236}">
                <a16:creationId xmlns:a16="http://schemas.microsoft.com/office/drawing/2014/main" id="{B451B4F4-4461-4DDE-8AF6-E34F4D66E88C}"/>
              </a:ext>
            </a:extLst>
          </p:cNvPr>
          <p:cNvPicPr>
            <a:picLocks noChangeAspect="1"/>
          </p:cNvPicPr>
          <p:nvPr/>
        </p:nvPicPr>
        <p:blipFill>
          <a:blip r:embed="rId2"/>
          <a:stretch>
            <a:fillRect/>
          </a:stretch>
        </p:blipFill>
        <p:spPr>
          <a:xfrm>
            <a:off x="8180882" y="1890674"/>
            <a:ext cx="3019646" cy="2953133"/>
          </a:xfrm>
          <a:prstGeom prst="rect">
            <a:avLst/>
          </a:prstGeom>
        </p:spPr>
      </p:pic>
      <p:sp>
        <p:nvSpPr>
          <p:cNvPr id="22" name="TextBox 21">
            <a:extLst>
              <a:ext uri="{FF2B5EF4-FFF2-40B4-BE49-F238E27FC236}">
                <a16:creationId xmlns:a16="http://schemas.microsoft.com/office/drawing/2014/main" id="{7A0F57F5-484F-4A87-85B2-12ADAA939B6E}"/>
              </a:ext>
            </a:extLst>
          </p:cNvPr>
          <p:cNvSpPr txBox="1"/>
          <p:nvPr/>
        </p:nvSpPr>
        <p:spPr>
          <a:xfrm>
            <a:off x="362856" y="5693079"/>
            <a:ext cx="11466287" cy="861774"/>
          </a:xfrm>
          <a:prstGeom prst="rect">
            <a:avLst/>
          </a:prstGeom>
          <a:noFill/>
        </p:spPr>
        <p:txBody>
          <a:bodyPr wrap="square" rtlCol="0">
            <a:spAutoFit/>
          </a:bodyPr>
          <a:lstStyle/>
          <a:p>
            <a:pPr>
              <a:spcAft>
                <a:spcPts val="600"/>
              </a:spcAft>
            </a:pPr>
            <a:r>
              <a:rPr lang="en-GB" sz="1000" dirty="0">
                <a:effectLst/>
                <a:ea typeface="Calibri" panose="020F0502020204030204" pitchFamily="34" charset="0"/>
                <a:cs typeface="Times New Roman" panose="02020603050405020304" pitchFamily="18" charset="0"/>
              </a:rPr>
              <a:t>(7) Garry Hornby, "Inclusive Special Education: Development Of A New Theory For The Education Of Children With Special Educational Needs And Disabilities", </a:t>
            </a:r>
            <a:r>
              <a:rPr lang="en-GB" sz="1000" i="1" dirty="0">
                <a:effectLst/>
                <a:ea typeface="Calibri" panose="020F0502020204030204" pitchFamily="34" charset="0"/>
                <a:cs typeface="Times New Roman" panose="02020603050405020304" pitchFamily="18" charset="0"/>
              </a:rPr>
              <a:t>British Journal Of Special Education</a:t>
            </a:r>
            <a:r>
              <a:rPr lang="en-GB" sz="1000" dirty="0">
                <a:effectLst/>
                <a:ea typeface="Calibri" panose="020F0502020204030204" pitchFamily="34" charset="0"/>
                <a:cs typeface="Times New Roman" panose="02020603050405020304" pitchFamily="18" charset="0"/>
              </a:rPr>
              <a:t>, 42.3 (2015), 247.</a:t>
            </a:r>
          </a:p>
          <a:p>
            <a:pPr>
              <a:spcAft>
                <a:spcPts val="600"/>
              </a:spcAft>
            </a:pPr>
            <a:r>
              <a:rPr lang="en-GB" sz="1000" dirty="0">
                <a:effectLst/>
                <a:ea typeface="Calibri" panose="020F0502020204030204" pitchFamily="34" charset="0"/>
                <a:cs typeface="Times New Roman" panose="02020603050405020304" pitchFamily="18" charset="0"/>
              </a:rPr>
              <a:t>(8)- Welsh Government, "Inclusion And Pupil Support", </a:t>
            </a:r>
            <a:r>
              <a:rPr lang="en-GB" sz="1000" i="1" dirty="0">
                <a:effectLst/>
                <a:ea typeface="Calibri" panose="020F0502020204030204" pitchFamily="34" charset="0"/>
                <a:cs typeface="Times New Roman" panose="02020603050405020304" pitchFamily="18" charset="0"/>
              </a:rPr>
              <a:t>Gov.Wales</a:t>
            </a:r>
            <a:r>
              <a:rPr lang="en-GB" sz="1000" dirty="0">
                <a:effectLst/>
                <a:ea typeface="Calibri" panose="020F0502020204030204" pitchFamily="34" charset="0"/>
                <a:cs typeface="Times New Roman" panose="02020603050405020304" pitchFamily="18" charset="0"/>
              </a:rPr>
              <a:t>, 2016 &lt;https://gov.wales/sites/default/files/publications/2018-05/guidance-inclusion-and-pupil-support_0.pdf&gt; [Accessed 15 December 2020].</a:t>
            </a:r>
          </a:p>
          <a:p>
            <a:pPr>
              <a:spcAft>
                <a:spcPts val="600"/>
              </a:spcAft>
            </a:pPr>
            <a:r>
              <a:rPr lang="en-GB" sz="1000" dirty="0"/>
              <a:t>(9)- Jane Hutt and Jane Davidson, "Children And Young People: Rights To Action", </a:t>
            </a:r>
            <a:r>
              <a:rPr lang="en-GB" sz="1000" i="1" dirty="0"/>
              <a:t>Senedd.Wales </a:t>
            </a:r>
            <a:r>
              <a:rPr lang="en-GB" sz="1000" dirty="0"/>
              <a:t>&lt;https://senedd.wales/Committee%20Documents/HSS(2)-02-04%20Paper%201%20%20Children%20and%20Young%20People%20Rights%20to%20Action04022004-14558/n0000000000000000000000000016990-English.pdf&gt; [Accessed 15 December 2020].</a:t>
            </a:r>
          </a:p>
        </p:txBody>
      </p:sp>
      <p:sp>
        <p:nvSpPr>
          <p:cNvPr id="37" name="TextBox 36">
            <a:extLst>
              <a:ext uri="{FF2B5EF4-FFF2-40B4-BE49-F238E27FC236}">
                <a16:creationId xmlns:a16="http://schemas.microsoft.com/office/drawing/2014/main" id="{7D1CC322-10BB-4DC5-A1C7-38331DE88B13}"/>
              </a:ext>
            </a:extLst>
          </p:cNvPr>
          <p:cNvSpPr txBox="1"/>
          <p:nvPr/>
        </p:nvSpPr>
        <p:spPr>
          <a:xfrm>
            <a:off x="10769600" y="4611542"/>
            <a:ext cx="1866900" cy="246221"/>
          </a:xfrm>
          <a:prstGeom prst="rect">
            <a:avLst/>
          </a:prstGeom>
          <a:noFill/>
        </p:spPr>
        <p:txBody>
          <a:bodyPr wrap="square" rtlCol="0">
            <a:spAutoFit/>
          </a:bodyPr>
          <a:lstStyle/>
          <a:p>
            <a:r>
              <a:rPr lang="en-GB" sz="1000" dirty="0"/>
              <a:t>Img4</a:t>
            </a:r>
          </a:p>
        </p:txBody>
      </p:sp>
      <p:sp>
        <p:nvSpPr>
          <p:cNvPr id="38" name="Slide Number Placeholder 37">
            <a:extLst>
              <a:ext uri="{FF2B5EF4-FFF2-40B4-BE49-F238E27FC236}">
                <a16:creationId xmlns:a16="http://schemas.microsoft.com/office/drawing/2014/main" id="{7DA163CA-848E-4E64-B783-B61D8C8E258B}"/>
              </a:ext>
            </a:extLst>
          </p:cNvPr>
          <p:cNvSpPr>
            <a:spLocks noGrp="1"/>
          </p:cNvSpPr>
          <p:nvPr>
            <p:ph type="sldNum" sz="quarter" idx="12"/>
          </p:nvPr>
        </p:nvSpPr>
        <p:spPr/>
        <p:txBody>
          <a:bodyPr/>
          <a:lstStyle/>
          <a:p>
            <a:fld id="{F89D767C-6AAE-498B-88C5-C048A702F754}" type="slidenum">
              <a:rPr lang="en-GB" smtClean="0"/>
              <a:t>7</a:t>
            </a:fld>
            <a:endParaRPr lang="en-GB" dirty="0"/>
          </a:p>
        </p:txBody>
      </p:sp>
    </p:spTree>
    <p:extLst>
      <p:ext uri="{BB962C8B-B14F-4D97-AF65-F5344CB8AC3E}">
        <p14:creationId xmlns:p14="http://schemas.microsoft.com/office/powerpoint/2010/main" val="1637115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137F0-43E2-4A28-A78D-A4A1416CC5F3}"/>
              </a:ext>
            </a:extLst>
          </p:cNvPr>
          <p:cNvSpPr>
            <a:spLocks noGrp="1"/>
          </p:cNvSpPr>
          <p:nvPr>
            <p:ph type="title"/>
          </p:nvPr>
        </p:nvSpPr>
        <p:spPr>
          <a:xfrm>
            <a:off x="1066800" y="642594"/>
            <a:ext cx="10058400" cy="1371600"/>
          </a:xfrm>
        </p:spPr>
        <p:txBody>
          <a:bodyPr>
            <a:normAutofit/>
          </a:bodyPr>
          <a:lstStyle/>
          <a:p>
            <a:r>
              <a:rPr lang="en-GB" sz="4400" u="sng" dirty="0"/>
              <a:t>Special Educational Needs and Disabilities (SEND) in Mainstream Schools</a:t>
            </a:r>
          </a:p>
        </p:txBody>
      </p:sp>
      <p:sp>
        <p:nvSpPr>
          <p:cNvPr id="3" name="Content Placeholder 2">
            <a:extLst>
              <a:ext uri="{FF2B5EF4-FFF2-40B4-BE49-F238E27FC236}">
                <a16:creationId xmlns:a16="http://schemas.microsoft.com/office/drawing/2014/main" id="{1B73C448-0B25-499E-9E51-1B360F3A68E4}"/>
              </a:ext>
            </a:extLst>
          </p:cNvPr>
          <p:cNvSpPr>
            <a:spLocks noGrp="1"/>
          </p:cNvSpPr>
          <p:nvPr>
            <p:ph idx="1"/>
          </p:nvPr>
        </p:nvSpPr>
        <p:spPr>
          <a:xfrm>
            <a:off x="965200" y="2283486"/>
            <a:ext cx="6485467" cy="3931920"/>
          </a:xfrm>
        </p:spPr>
        <p:txBody>
          <a:bodyPr>
            <a:normAutofit/>
          </a:bodyPr>
          <a:lstStyle/>
          <a:p>
            <a:r>
              <a:rPr lang="en-GB" dirty="0"/>
              <a:t>It is impossible for the teach to meet every child’s need</a:t>
            </a:r>
          </a:p>
          <a:p>
            <a:r>
              <a:rPr lang="en-GB" dirty="0"/>
              <a:t>1 in 100 children are on the autism spectrum, 70% of those children attend mainstream schools</a:t>
            </a:r>
          </a:p>
          <a:p>
            <a:r>
              <a:rPr lang="en-GB" dirty="0"/>
              <a:t>60% of teachers reported feeling like they were not adequately trained to teach autistic children </a:t>
            </a:r>
            <a:r>
              <a:rPr lang="en-GB" sz="1000" dirty="0"/>
              <a:t>(10)</a:t>
            </a:r>
          </a:p>
          <a:p>
            <a:r>
              <a:rPr lang="en-GB" dirty="0"/>
              <a:t>A teacher’s mind-set presents as a barrier for supporting children and young people with SEND</a:t>
            </a:r>
          </a:p>
          <a:p>
            <a:r>
              <a:rPr lang="en-GB" dirty="0"/>
              <a:t>LSA’s can have a negative impact on SEND pupil’s learning </a:t>
            </a:r>
            <a:r>
              <a:rPr lang="en-GB" sz="1000" dirty="0"/>
              <a:t>(11)</a:t>
            </a:r>
          </a:p>
        </p:txBody>
      </p:sp>
      <p:pic>
        <p:nvPicPr>
          <p:cNvPr id="6" name="Picture 5">
            <a:extLst>
              <a:ext uri="{FF2B5EF4-FFF2-40B4-BE49-F238E27FC236}">
                <a16:creationId xmlns:a16="http://schemas.microsoft.com/office/drawing/2014/main" id="{33F57BF3-0D3A-499C-AD30-94109BA6321B}"/>
              </a:ext>
            </a:extLst>
          </p:cNvPr>
          <p:cNvPicPr>
            <a:picLocks noChangeAspect="1"/>
          </p:cNvPicPr>
          <p:nvPr/>
        </p:nvPicPr>
        <p:blipFill>
          <a:blip r:embed="rId2"/>
          <a:stretch>
            <a:fillRect/>
          </a:stretch>
        </p:blipFill>
        <p:spPr>
          <a:xfrm>
            <a:off x="8105554" y="2103120"/>
            <a:ext cx="3019646" cy="2572291"/>
          </a:xfrm>
          <a:prstGeom prst="rect">
            <a:avLst/>
          </a:prstGeom>
        </p:spPr>
      </p:pic>
      <p:sp>
        <p:nvSpPr>
          <p:cNvPr id="7" name="TextBox 6">
            <a:extLst>
              <a:ext uri="{FF2B5EF4-FFF2-40B4-BE49-F238E27FC236}">
                <a16:creationId xmlns:a16="http://schemas.microsoft.com/office/drawing/2014/main" id="{8356E4FE-6389-47B3-BE4F-C1CA4F222BF7}"/>
              </a:ext>
            </a:extLst>
          </p:cNvPr>
          <p:cNvSpPr txBox="1"/>
          <p:nvPr/>
        </p:nvSpPr>
        <p:spPr>
          <a:xfrm>
            <a:off x="370114" y="5921828"/>
            <a:ext cx="9586686" cy="830997"/>
          </a:xfrm>
          <a:prstGeom prst="rect">
            <a:avLst/>
          </a:prstGeom>
          <a:noFill/>
        </p:spPr>
        <p:txBody>
          <a:bodyPr wrap="square" rtlCol="0">
            <a:spAutoFit/>
          </a:bodyPr>
          <a:lstStyle/>
          <a:p>
            <a:r>
              <a:rPr lang="en-GB" sz="1000" dirty="0"/>
              <a:t>(10)- “</a:t>
            </a:r>
            <a:r>
              <a:rPr lang="en-GB" sz="1000" dirty="0">
                <a:effectLst/>
                <a:ea typeface="Calibri" panose="020F0502020204030204" pitchFamily="34" charset="0"/>
                <a:cs typeface="Times New Roman" panose="02020603050405020304" pitchFamily="18" charset="0"/>
              </a:rPr>
              <a:t>Professional Practice", </a:t>
            </a:r>
            <a:r>
              <a:rPr lang="en-GB" sz="1000" i="1" dirty="0">
                <a:effectLst/>
                <a:ea typeface="Calibri" panose="020F0502020204030204" pitchFamily="34" charset="0"/>
                <a:cs typeface="Times New Roman" panose="02020603050405020304" pitchFamily="18" charset="0"/>
              </a:rPr>
              <a:t>Autism.Org.Uk </a:t>
            </a:r>
            <a:r>
              <a:rPr lang="en-GB" sz="1000" dirty="0">
                <a:effectLst/>
                <a:ea typeface="Calibri" panose="020F0502020204030204" pitchFamily="34" charset="0"/>
                <a:cs typeface="Times New Roman" panose="02020603050405020304" pitchFamily="18" charset="0"/>
              </a:rPr>
              <a:t>&lt;https://www.autism.org.uk/advice-and-guidance/professional-practice&gt; [Accessed 16 December 2020].</a:t>
            </a:r>
          </a:p>
          <a:p>
            <a:r>
              <a:rPr lang="en-GB" sz="1000" dirty="0">
                <a:ea typeface="Calibri" panose="020F0502020204030204" pitchFamily="34" charset="0"/>
                <a:cs typeface="Times New Roman" panose="02020603050405020304" pitchFamily="18" charset="0"/>
              </a:rPr>
              <a:t>(11)- Jacqui Ver Loren Van Themaat, "Thinking Together Changes The Educational Experiences, Provision And Outcomes For SEND Pupils - </a:t>
            </a:r>
            <a:r>
              <a:rPr lang="en-GB" sz="1000" i="1" dirty="0">
                <a:ea typeface="Calibri" panose="020F0502020204030204" pitchFamily="34" charset="0"/>
                <a:cs typeface="Times New Roman" panose="02020603050405020304" pitchFamily="18" charset="0"/>
              </a:rPr>
              <a:t>Professional Learning Communities Enhancing Practice, Pedagogy And Innovation</a:t>
            </a:r>
            <a:r>
              <a:rPr lang="en-GB" sz="1000" dirty="0">
                <a:ea typeface="Calibri" panose="020F0502020204030204" pitchFamily="34" charset="0"/>
                <a:cs typeface="Times New Roman" panose="02020603050405020304" pitchFamily="18" charset="0"/>
              </a:rPr>
              <a:t>.", Support For Learning, 34.3 (2019), 295.</a:t>
            </a:r>
            <a:endParaRPr lang="en-GB" sz="1000" dirty="0">
              <a:effectLst/>
              <a:ea typeface="Calibri" panose="020F0502020204030204" pitchFamily="34" charset="0"/>
              <a:cs typeface="Times New Roman" panose="02020603050405020304" pitchFamily="18" charset="0"/>
            </a:endParaRPr>
          </a:p>
          <a:p>
            <a:endParaRPr lang="en-GB" dirty="0"/>
          </a:p>
        </p:txBody>
      </p:sp>
      <p:sp>
        <p:nvSpPr>
          <p:cNvPr id="8" name="TextBox 7">
            <a:extLst>
              <a:ext uri="{FF2B5EF4-FFF2-40B4-BE49-F238E27FC236}">
                <a16:creationId xmlns:a16="http://schemas.microsoft.com/office/drawing/2014/main" id="{626EC2FC-6D98-4AE6-A159-65AC24477154}"/>
              </a:ext>
            </a:extLst>
          </p:cNvPr>
          <p:cNvSpPr txBox="1"/>
          <p:nvPr/>
        </p:nvSpPr>
        <p:spPr>
          <a:xfrm>
            <a:off x="10718800" y="4397822"/>
            <a:ext cx="2501900" cy="246221"/>
          </a:xfrm>
          <a:prstGeom prst="rect">
            <a:avLst/>
          </a:prstGeom>
          <a:noFill/>
        </p:spPr>
        <p:txBody>
          <a:bodyPr wrap="square" rtlCol="0">
            <a:spAutoFit/>
          </a:bodyPr>
          <a:lstStyle/>
          <a:p>
            <a:r>
              <a:rPr lang="en-GB" sz="1000" dirty="0"/>
              <a:t>Img5</a:t>
            </a:r>
          </a:p>
        </p:txBody>
      </p:sp>
      <p:sp>
        <p:nvSpPr>
          <p:cNvPr id="9" name="Slide Number Placeholder 8">
            <a:extLst>
              <a:ext uri="{FF2B5EF4-FFF2-40B4-BE49-F238E27FC236}">
                <a16:creationId xmlns:a16="http://schemas.microsoft.com/office/drawing/2014/main" id="{CA69EA1E-D4AF-4D15-B067-790FB1EF9548}"/>
              </a:ext>
            </a:extLst>
          </p:cNvPr>
          <p:cNvSpPr>
            <a:spLocks noGrp="1"/>
          </p:cNvSpPr>
          <p:nvPr>
            <p:ph type="sldNum" sz="quarter" idx="12"/>
          </p:nvPr>
        </p:nvSpPr>
        <p:spPr/>
        <p:txBody>
          <a:bodyPr/>
          <a:lstStyle/>
          <a:p>
            <a:fld id="{F89D767C-6AAE-498B-88C5-C048A702F754}" type="slidenum">
              <a:rPr lang="en-GB" smtClean="0"/>
              <a:t>8</a:t>
            </a:fld>
            <a:endParaRPr lang="en-GB" dirty="0"/>
          </a:p>
        </p:txBody>
      </p:sp>
    </p:spTree>
    <p:extLst>
      <p:ext uri="{BB962C8B-B14F-4D97-AF65-F5344CB8AC3E}">
        <p14:creationId xmlns:p14="http://schemas.microsoft.com/office/powerpoint/2010/main" val="2833212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9C3E5-6E1C-4995-AA36-14C068685036}"/>
              </a:ext>
            </a:extLst>
          </p:cNvPr>
          <p:cNvSpPr>
            <a:spLocks noGrp="1"/>
          </p:cNvSpPr>
          <p:nvPr>
            <p:ph type="title"/>
          </p:nvPr>
        </p:nvSpPr>
        <p:spPr>
          <a:xfrm>
            <a:off x="1066800" y="629894"/>
            <a:ext cx="10058400" cy="1371600"/>
          </a:xfrm>
        </p:spPr>
        <p:txBody>
          <a:bodyPr>
            <a:normAutofit/>
          </a:bodyPr>
          <a:lstStyle/>
          <a:p>
            <a:r>
              <a:rPr lang="en-GB" u="sng" dirty="0"/>
              <a:t>Continued..</a:t>
            </a:r>
          </a:p>
        </p:txBody>
      </p:sp>
      <p:sp>
        <p:nvSpPr>
          <p:cNvPr id="3" name="Content Placeholder 2">
            <a:extLst>
              <a:ext uri="{FF2B5EF4-FFF2-40B4-BE49-F238E27FC236}">
                <a16:creationId xmlns:a16="http://schemas.microsoft.com/office/drawing/2014/main" id="{D4AE9C41-CE90-40ED-997E-B6852D7C3330}"/>
              </a:ext>
            </a:extLst>
          </p:cNvPr>
          <p:cNvSpPr>
            <a:spLocks noGrp="1"/>
          </p:cNvSpPr>
          <p:nvPr>
            <p:ph idx="1"/>
          </p:nvPr>
        </p:nvSpPr>
        <p:spPr>
          <a:xfrm>
            <a:off x="1066800" y="2103120"/>
            <a:ext cx="6485467" cy="3931920"/>
          </a:xfrm>
        </p:spPr>
        <p:txBody>
          <a:bodyPr>
            <a:normAutofit/>
          </a:bodyPr>
          <a:lstStyle/>
          <a:p>
            <a:pPr>
              <a:buFont typeface="Wingdings" panose="05000000000000000000" pitchFamily="2" charset="2"/>
              <a:buChar char="ü"/>
            </a:pPr>
            <a:r>
              <a:rPr lang="en-GB" dirty="0"/>
              <a:t> Pupil’s with SEND can benefit academically and emotionally with support from their peers</a:t>
            </a:r>
          </a:p>
          <a:p>
            <a:pPr>
              <a:buFont typeface="Wingdings" panose="05000000000000000000" pitchFamily="2" charset="2"/>
              <a:buChar char="ü"/>
            </a:pPr>
            <a:r>
              <a:rPr lang="en-GB" dirty="0"/>
              <a:t> Social benefits when peer’s and teachers are understanding and accepting of SEND </a:t>
            </a:r>
            <a:r>
              <a:rPr lang="en-GB" sz="1000" dirty="0"/>
              <a:t>(12)</a:t>
            </a:r>
          </a:p>
          <a:p>
            <a:pPr>
              <a:buFont typeface="Wingdings" panose="05000000000000000000" pitchFamily="2" charset="2"/>
              <a:buChar char="ü"/>
            </a:pPr>
            <a:r>
              <a:rPr lang="en-GB" dirty="0"/>
              <a:t> There are alternative educational settings. Those learner’s who feel limited at a mainstream school have the choice to engage in an education that best suits their needs </a:t>
            </a:r>
            <a:r>
              <a:rPr lang="en-GB" sz="1000" dirty="0"/>
              <a:t>(13)</a:t>
            </a:r>
          </a:p>
        </p:txBody>
      </p:sp>
      <p:pic>
        <p:nvPicPr>
          <p:cNvPr id="4" name="Picture 3">
            <a:extLst>
              <a:ext uri="{FF2B5EF4-FFF2-40B4-BE49-F238E27FC236}">
                <a16:creationId xmlns:a16="http://schemas.microsoft.com/office/drawing/2014/main" id="{EF8F4100-41F3-4B89-81FF-A839E7BDA21E}"/>
              </a:ext>
            </a:extLst>
          </p:cNvPr>
          <p:cNvPicPr>
            <a:picLocks noChangeAspect="1"/>
          </p:cNvPicPr>
          <p:nvPr/>
        </p:nvPicPr>
        <p:blipFill rotWithShape="1">
          <a:blip r:embed="rId2"/>
          <a:srcRect l="27346" r="25948" b="1"/>
          <a:stretch/>
        </p:blipFill>
        <p:spPr>
          <a:xfrm>
            <a:off x="8020571" y="2161488"/>
            <a:ext cx="3019646" cy="2682319"/>
          </a:xfrm>
          <a:prstGeom prst="rect">
            <a:avLst/>
          </a:prstGeom>
        </p:spPr>
      </p:pic>
      <p:sp>
        <p:nvSpPr>
          <p:cNvPr id="5" name="TextBox 4">
            <a:extLst>
              <a:ext uri="{FF2B5EF4-FFF2-40B4-BE49-F238E27FC236}">
                <a16:creationId xmlns:a16="http://schemas.microsoft.com/office/drawing/2014/main" id="{2CB71E46-E81A-46E9-8023-13FDD71768AD}"/>
              </a:ext>
            </a:extLst>
          </p:cNvPr>
          <p:cNvSpPr txBox="1"/>
          <p:nvPr/>
        </p:nvSpPr>
        <p:spPr>
          <a:xfrm>
            <a:off x="348343" y="5938407"/>
            <a:ext cx="8781142" cy="553998"/>
          </a:xfrm>
          <a:prstGeom prst="rect">
            <a:avLst/>
          </a:prstGeom>
          <a:noFill/>
        </p:spPr>
        <p:txBody>
          <a:bodyPr wrap="square" rtlCol="0">
            <a:spAutoFit/>
          </a:bodyPr>
          <a:lstStyle/>
          <a:p>
            <a:r>
              <a:rPr lang="en-GB" sz="1000" dirty="0"/>
              <a:t>(12)- </a:t>
            </a:r>
            <a:r>
              <a:rPr lang="en-GB" sz="1000" dirty="0">
                <a:effectLst/>
                <a:ea typeface="Calibri" panose="020F0502020204030204" pitchFamily="34" charset="0"/>
                <a:cs typeface="Times New Roman" panose="02020603050405020304" pitchFamily="18" charset="0"/>
              </a:rPr>
              <a:t>Alison Kington, "The Development Of Inclusive Learning Relationships In Mainstream Settings: A Multimodal Perspective", </a:t>
            </a:r>
            <a:r>
              <a:rPr lang="en-GB" sz="1000" i="1" dirty="0">
                <a:effectLst/>
                <a:ea typeface="Calibri" panose="020F0502020204030204" pitchFamily="34" charset="0"/>
                <a:cs typeface="Times New Roman" panose="02020603050405020304" pitchFamily="18" charset="0"/>
              </a:rPr>
              <a:t>Cogent Education</a:t>
            </a:r>
            <a:r>
              <a:rPr lang="en-GB" sz="1000" dirty="0">
                <a:effectLst/>
                <a:ea typeface="Calibri" panose="020F0502020204030204" pitchFamily="34" charset="0"/>
                <a:cs typeface="Times New Roman" panose="02020603050405020304" pitchFamily="18" charset="0"/>
              </a:rPr>
              <a:t>, 4.1 (2017).</a:t>
            </a:r>
          </a:p>
          <a:p>
            <a:r>
              <a:rPr lang="en-GB" sz="1000" dirty="0">
                <a:cs typeface="Times New Roman" panose="02020603050405020304" pitchFamily="18" charset="0"/>
              </a:rPr>
              <a:t>(13)- </a:t>
            </a:r>
            <a:r>
              <a:rPr lang="en-GB" sz="1000" dirty="0">
                <a:effectLst/>
                <a:ea typeface="Calibri" panose="020F0502020204030204" pitchFamily="34" charset="0"/>
                <a:cs typeface="Times New Roman" panose="02020603050405020304" pitchFamily="18" charset="0"/>
              </a:rPr>
              <a:t>Garry Hornby, "Inclusive Special Education: Development Of A New Theory For The Education Of Children With Special Educational Needs And Disabilities", </a:t>
            </a:r>
            <a:r>
              <a:rPr lang="en-GB" sz="1000" i="1" dirty="0">
                <a:effectLst/>
                <a:ea typeface="Calibri" panose="020F0502020204030204" pitchFamily="34" charset="0"/>
                <a:cs typeface="Times New Roman" panose="02020603050405020304" pitchFamily="18" charset="0"/>
              </a:rPr>
              <a:t>British Journal Of Special Education</a:t>
            </a:r>
            <a:r>
              <a:rPr lang="en-GB" sz="1000" dirty="0">
                <a:effectLst/>
                <a:ea typeface="Calibri" panose="020F0502020204030204" pitchFamily="34" charset="0"/>
                <a:cs typeface="Times New Roman" panose="02020603050405020304" pitchFamily="18" charset="0"/>
              </a:rPr>
              <a:t>, 42.3 (2015), 247.</a:t>
            </a:r>
            <a:endParaRPr lang="en-GB" sz="1000" dirty="0"/>
          </a:p>
        </p:txBody>
      </p:sp>
      <p:sp>
        <p:nvSpPr>
          <p:cNvPr id="6" name="TextBox 5">
            <a:extLst>
              <a:ext uri="{FF2B5EF4-FFF2-40B4-BE49-F238E27FC236}">
                <a16:creationId xmlns:a16="http://schemas.microsoft.com/office/drawing/2014/main" id="{8F8E8C1C-D23E-4E28-AF41-06A17E46D8AD}"/>
              </a:ext>
            </a:extLst>
          </p:cNvPr>
          <p:cNvSpPr txBox="1"/>
          <p:nvPr/>
        </p:nvSpPr>
        <p:spPr>
          <a:xfrm>
            <a:off x="8020571" y="2161488"/>
            <a:ext cx="1689100" cy="246221"/>
          </a:xfrm>
          <a:prstGeom prst="rect">
            <a:avLst/>
          </a:prstGeom>
          <a:noFill/>
        </p:spPr>
        <p:txBody>
          <a:bodyPr wrap="square" rtlCol="0">
            <a:spAutoFit/>
          </a:bodyPr>
          <a:lstStyle/>
          <a:p>
            <a:r>
              <a:rPr lang="en-GB" sz="1000" dirty="0"/>
              <a:t>Img6</a:t>
            </a:r>
          </a:p>
        </p:txBody>
      </p:sp>
      <p:sp>
        <p:nvSpPr>
          <p:cNvPr id="7" name="Slide Number Placeholder 6">
            <a:extLst>
              <a:ext uri="{FF2B5EF4-FFF2-40B4-BE49-F238E27FC236}">
                <a16:creationId xmlns:a16="http://schemas.microsoft.com/office/drawing/2014/main" id="{85F2DBFE-B223-4E48-9D45-6ACC6A5D354E}"/>
              </a:ext>
            </a:extLst>
          </p:cNvPr>
          <p:cNvSpPr>
            <a:spLocks noGrp="1"/>
          </p:cNvSpPr>
          <p:nvPr>
            <p:ph type="sldNum" sz="quarter" idx="12"/>
          </p:nvPr>
        </p:nvSpPr>
        <p:spPr/>
        <p:txBody>
          <a:bodyPr/>
          <a:lstStyle/>
          <a:p>
            <a:fld id="{F89D767C-6AAE-498B-88C5-C048A702F754}" type="slidenum">
              <a:rPr lang="en-GB" smtClean="0"/>
              <a:t>9</a:t>
            </a:fld>
            <a:endParaRPr lang="en-GB" dirty="0"/>
          </a:p>
        </p:txBody>
      </p:sp>
    </p:spTree>
    <p:extLst>
      <p:ext uri="{BB962C8B-B14F-4D97-AF65-F5344CB8AC3E}">
        <p14:creationId xmlns:p14="http://schemas.microsoft.com/office/powerpoint/2010/main" val="3504550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41D51-A343-430C-8F59-3C1A6ACE820C}"/>
              </a:ext>
            </a:extLst>
          </p:cNvPr>
          <p:cNvSpPr>
            <a:spLocks noGrp="1"/>
          </p:cNvSpPr>
          <p:nvPr>
            <p:ph type="title"/>
          </p:nvPr>
        </p:nvSpPr>
        <p:spPr/>
        <p:txBody>
          <a:bodyPr/>
          <a:lstStyle/>
          <a:p>
            <a:r>
              <a:rPr lang="en-GB" u="sng" dirty="0"/>
              <a:t>Summary</a:t>
            </a:r>
            <a:r>
              <a:rPr lang="en-GB" dirty="0"/>
              <a:t> </a:t>
            </a:r>
          </a:p>
        </p:txBody>
      </p:sp>
      <p:sp>
        <p:nvSpPr>
          <p:cNvPr id="3" name="Content Placeholder 2">
            <a:extLst>
              <a:ext uri="{FF2B5EF4-FFF2-40B4-BE49-F238E27FC236}">
                <a16:creationId xmlns:a16="http://schemas.microsoft.com/office/drawing/2014/main" id="{D298E038-6C53-4899-BA94-217450955469}"/>
              </a:ext>
            </a:extLst>
          </p:cNvPr>
          <p:cNvSpPr>
            <a:spLocks noGrp="1"/>
          </p:cNvSpPr>
          <p:nvPr>
            <p:ph idx="1"/>
          </p:nvPr>
        </p:nvSpPr>
        <p:spPr/>
        <p:txBody>
          <a:bodyPr/>
          <a:lstStyle/>
          <a:p>
            <a:r>
              <a:rPr lang="en-GB" dirty="0"/>
              <a:t> Each selective educational system comes with its own benefits and limitations</a:t>
            </a:r>
          </a:p>
          <a:p>
            <a:r>
              <a:rPr lang="en-GB" dirty="0"/>
              <a:t>The choice of system can be made based on what system supports a learner’s needs most efficiently and effectively </a:t>
            </a:r>
          </a:p>
          <a:p>
            <a:r>
              <a:rPr lang="en-GB" dirty="0"/>
              <a:t>Creativity is often overlooked within education, however it plays an important role in a child’s learning and development and should be considered in their learning process </a:t>
            </a:r>
          </a:p>
          <a:p>
            <a:r>
              <a:rPr lang="en-GB" dirty="0"/>
              <a:t>Inclusivity is an important principle which has to be followed within educational systems. How this is demonstrated can effect a child’s learning and well-being. If an educational system a child attends does not meet their needs, another educational setting may offer a more inclusive environment that would better attend to their needs.</a:t>
            </a:r>
          </a:p>
        </p:txBody>
      </p:sp>
      <p:sp>
        <p:nvSpPr>
          <p:cNvPr id="4" name="Slide Number Placeholder 3">
            <a:extLst>
              <a:ext uri="{FF2B5EF4-FFF2-40B4-BE49-F238E27FC236}">
                <a16:creationId xmlns:a16="http://schemas.microsoft.com/office/drawing/2014/main" id="{0463AD08-49E8-4573-BCE4-AFD12A597CBF}"/>
              </a:ext>
            </a:extLst>
          </p:cNvPr>
          <p:cNvSpPr>
            <a:spLocks noGrp="1"/>
          </p:cNvSpPr>
          <p:nvPr>
            <p:ph type="sldNum" sz="quarter" idx="12"/>
          </p:nvPr>
        </p:nvSpPr>
        <p:spPr/>
        <p:txBody>
          <a:bodyPr/>
          <a:lstStyle/>
          <a:p>
            <a:fld id="{F89D767C-6AAE-498B-88C5-C048A702F754}" type="slidenum">
              <a:rPr lang="en-GB" smtClean="0"/>
              <a:t>10</a:t>
            </a:fld>
            <a:endParaRPr lang="en-GB" dirty="0"/>
          </a:p>
        </p:txBody>
      </p:sp>
    </p:spTree>
    <p:extLst>
      <p:ext uri="{BB962C8B-B14F-4D97-AF65-F5344CB8AC3E}">
        <p14:creationId xmlns:p14="http://schemas.microsoft.com/office/powerpoint/2010/main" val="1165865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E351A-F7D3-41C6-A499-A5129640ED45}"/>
              </a:ext>
            </a:extLst>
          </p:cNvPr>
          <p:cNvSpPr>
            <a:spLocks noGrp="1"/>
          </p:cNvSpPr>
          <p:nvPr>
            <p:ph type="title"/>
          </p:nvPr>
        </p:nvSpPr>
        <p:spPr/>
        <p:txBody>
          <a:bodyPr/>
          <a:lstStyle/>
          <a:p>
            <a:r>
              <a:rPr lang="en-GB" u="sng" dirty="0"/>
              <a:t>Bibliography</a:t>
            </a:r>
          </a:p>
        </p:txBody>
      </p:sp>
      <p:sp>
        <p:nvSpPr>
          <p:cNvPr id="3" name="Content Placeholder 2">
            <a:extLst>
              <a:ext uri="{FF2B5EF4-FFF2-40B4-BE49-F238E27FC236}">
                <a16:creationId xmlns:a16="http://schemas.microsoft.com/office/drawing/2014/main" id="{26A72E4B-408E-46DF-AE3F-2248E26B2637}"/>
              </a:ext>
            </a:extLst>
          </p:cNvPr>
          <p:cNvSpPr>
            <a:spLocks noGrp="1"/>
          </p:cNvSpPr>
          <p:nvPr>
            <p:ph idx="1"/>
          </p:nvPr>
        </p:nvSpPr>
        <p:spPr>
          <a:xfrm>
            <a:off x="453570" y="1878537"/>
            <a:ext cx="11284859" cy="4798034"/>
          </a:xfrm>
        </p:spPr>
        <p:txBody>
          <a:bodyPr>
            <a:normAutofit fontScale="77500" lnSpcReduction="20000"/>
          </a:bodyPr>
          <a:lstStyle/>
          <a:p>
            <a:r>
              <a:rPr lang="en-GB" dirty="0"/>
              <a:t>Gabora, Liane, and Simon Tseng, "The Social Benefits Of Balancing Creativity And Imitation: Evidence From An Agent-Based Model", </a:t>
            </a:r>
            <a:r>
              <a:rPr lang="en-GB" i="1" dirty="0"/>
              <a:t>Psychology Of Aesthetics, Creativity, And The Arts</a:t>
            </a:r>
            <a:r>
              <a:rPr lang="en-GB" dirty="0"/>
              <a:t>, 11 (2017)</a:t>
            </a:r>
          </a:p>
          <a:p>
            <a:r>
              <a:rPr lang="en-GB" dirty="0"/>
              <a:t>Hornby, Garry, "Inclusive Special Education: Development Of A New Theory For The Education Of Children With Special Educational Needs And Disabilities", </a:t>
            </a:r>
            <a:r>
              <a:rPr lang="en-GB" i="1" dirty="0"/>
              <a:t>British Journal Of Special Education</a:t>
            </a:r>
            <a:r>
              <a:rPr lang="en-GB" dirty="0"/>
              <a:t>, (2015)</a:t>
            </a:r>
          </a:p>
          <a:p>
            <a:r>
              <a:rPr lang="en-GB" dirty="0"/>
              <a:t>Hutt, Jane, and Jane Davidson, "Children And Young People: Rights To Action", </a:t>
            </a:r>
            <a:r>
              <a:rPr lang="en-GB" i="1" dirty="0"/>
              <a:t>Senedd.Wales </a:t>
            </a:r>
            <a:r>
              <a:rPr lang="en-GB" dirty="0"/>
              <a:t>&lt;https://senedd.wales/Committee%20Documents/HSS(2)-02-04%20Paper%201%20%20Children%20and%20Young%20People%20Rights%20to%20Action-04022004-14558/n0000000000000000000000000016990-English.pdf&gt; [Accessed 15 December 2020]</a:t>
            </a:r>
          </a:p>
          <a:p>
            <a:r>
              <a:rPr lang="en-GB" dirty="0"/>
              <a:t>Isaacs, Barbara, </a:t>
            </a:r>
            <a:r>
              <a:rPr lang="en-GB" i="1" dirty="0"/>
              <a:t>Understanding The Montessori Approach </a:t>
            </a:r>
            <a:r>
              <a:rPr lang="en-GB" dirty="0"/>
              <a:t>(Oxon: Routledge, 2012)</a:t>
            </a:r>
          </a:p>
          <a:p>
            <a:r>
              <a:rPr lang="en-GB" dirty="0"/>
              <a:t>Kington, Alison, "The Development Of Inclusive Learning Relationships In Mainstream Settings: A Multimodal Perspective", </a:t>
            </a:r>
            <a:r>
              <a:rPr lang="en-GB" i="1" dirty="0"/>
              <a:t>Cogent Education</a:t>
            </a:r>
            <a:r>
              <a:rPr lang="en-GB" dirty="0"/>
              <a:t>, (2017)</a:t>
            </a:r>
          </a:p>
          <a:p>
            <a:r>
              <a:rPr lang="en-GB" dirty="0"/>
              <a:t>Kirkham, Julie Ann, and Evan Kidd, "The Effect Of Steiner, Montessori, And National Curriculum Education Upon Children’s Pretence And Creativity", </a:t>
            </a:r>
            <a:r>
              <a:rPr lang="en-GB" i="1" dirty="0"/>
              <a:t>Journal Of Creative Behavior</a:t>
            </a:r>
            <a:r>
              <a:rPr lang="en-GB" dirty="0"/>
              <a:t>, 51 (2017)</a:t>
            </a:r>
          </a:p>
          <a:p>
            <a:r>
              <a:rPr lang="en-GB" dirty="0"/>
              <a:t>Kraftl, Peter, "Ecological Architecture As Performed Art: Nant-Ycwm Steiner School, Pembrokeshire", </a:t>
            </a:r>
            <a:r>
              <a:rPr lang="en-GB" i="1" dirty="0"/>
              <a:t>Social And Cultural Geography,</a:t>
            </a:r>
            <a:r>
              <a:rPr lang="en-GB" dirty="0"/>
              <a:t> (2006)</a:t>
            </a:r>
          </a:p>
          <a:p>
            <a:r>
              <a:rPr lang="en-GB" dirty="0"/>
              <a:t>Pischke, Jorn-Steffen, and Alan Manning, "Comprehensive Versus Selective Schooling In England In Wales: What Do We Know?", </a:t>
            </a:r>
            <a:r>
              <a:rPr lang="en-GB" i="1" dirty="0"/>
              <a:t>National Bureau Of Economic Research</a:t>
            </a:r>
            <a:r>
              <a:rPr lang="en-GB" dirty="0"/>
              <a:t>, 121 (2006)</a:t>
            </a:r>
          </a:p>
          <a:p>
            <a:r>
              <a:rPr lang="en-GB" dirty="0"/>
              <a:t>"Professional Practice", Autism.Org.Uk &lt;https://www.autism.org.uk/advice-and-guidance/professional-practice&gt; [Accessed 16 December 2020]</a:t>
            </a:r>
          </a:p>
          <a:p>
            <a:r>
              <a:rPr lang="en-GB" dirty="0"/>
              <a:t>Van Themaat, Jacqui Ver Loren, "Thinking Together Changes The Educational Experiences, Provision And Outcomes For SEND Pupils - Professional Learning Communities Enhancing Practice, Pedagogy And Innovation.", </a:t>
            </a:r>
            <a:r>
              <a:rPr lang="en-GB" i="1" dirty="0"/>
              <a:t>Support For Learning</a:t>
            </a:r>
            <a:r>
              <a:rPr lang="en-GB" dirty="0"/>
              <a:t>, (2019)</a:t>
            </a:r>
          </a:p>
          <a:p>
            <a:r>
              <a:rPr lang="en-GB" dirty="0"/>
              <a:t>Welsh Government, "Inclusion And Pupil Support", </a:t>
            </a:r>
            <a:r>
              <a:rPr lang="en-GB" i="1" dirty="0"/>
              <a:t>Gov.Wales</a:t>
            </a:r>
            <a:r>
              <a:rPr lang="en-GB" dirty="0"/>
              <a:t>, 2016 &lt;https://gov.wales/sites/default/files/publications/2018-05/guidance-inclusion-and-pupil-support_0.pdf&gt; [Accessed 15 December 2020]</a:t>
            </a:r>
          </a:p>
        </p:txBody>
      </p:sp>
      <p:sp>
        <p:nvSpPr>
          <p:cNvPr id="4" name="Slide Number Placeholder 3">
            <a:extLst>
              <a:ext uri="{FF2B5EF4-FFF2-40B4-BE49-F238E27FC236}">
                <a16:creationId xmlns:a16="http://schemas.microsoft.com/office/drawing/2014/main" id="{4361F995-5D10-4454-B9D9-26E76413290D}"/>
              </a:ext>
            </a:extLst>
          </p:cNvPr>
          <p:cNvSpPr>
            <a:spLocks noGrp="1"/>
          </p:cNvSpPr>
          <p:nvPr>
            <p:ph type="sldNum" sz="quarter" idx="12"/>
          </p:nvPr>
        </p:nvSpPr>
        <p:spPr/>
        <p:txBody>
          <a:bodyPr/>
          <a:lstStyle/>
          <a:p>
            <a:fld id="{F89D767C-6AAE-498B-88C5-C048A702F754}" type="slidenum">
              <a:rPr lang="en-GB" smtClean="0"/>
              <a:t>11</a:t>
            </a:fld>
            <a:endParaRPr lang="en-GB" dirty="0"/>
          </a:p>
        </p:txBody>
      </p:sp>
    </p:spTree>
    <p:extLst>
      <p:ext uri="{BB962C8B-B14F-4D97-AF65-F5344CB8AC3E}">
        <p14:creationId xmlns:p14="http://schemas.microsoft.com/office/powerpoint/2010/main" val="1181604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01691-472E-40B6-B48C-56B3777BFBBA}"/>
              </a:ext>
            </a:extLst>
          </p:cNvPr>
          <p:cNvSpPr>
            <a:spLocks noGrp="1"/>
          </p:cNvSpPr>
          <p:nvPr>
            <p:ph type="title"/>
          </p:nvPr>
        </p:nvSpPr>
        <p:spPr/>
        <p:txBody>
          <a:bodyPr/>
          <a:lstStyle/>
          <a:p>
            <a:r>
              <a:rPr lang="en-GB" u="sng" dirty="0"/>
              <a:t>Images</a:t>
            </a:r>
          </a:p>
        </p:txBody>
      </p:sp>
      <p:sp>
        <p:nvSpPr>
          <p:cNvPr id="3" name="Content Placeholder 2">
            <a:extLst>
              <a:ext uri="{FF2B5EF4-FFF2-40B4-BE49-F238E27FC236}">
                <a16:creationId xmlns:a16="http://schemas.microsoft.com/office/drawing/2014/main" id="{71114A02-7F5E-45AD-8BF8-E5CC198BA882}"/>
              </a:ext>
            </a:extLst>
          </p:cNvPr>
          <p:cNvSpPr>
            <a:spLocks noGrp="1"/>
          </p:cNvSpPr>
          <p:nvPr>
            <p:ph idx="1"/>
          </p:nvPr>
        </p:nvSpPr>
        <p:spPr/>
        <p:txBody>
          <a:bodyPr>
            <a:normAutofit/>
          </a:bodyPr>
          <a:lstStyle/>
          <a:p>
            <a:r>
              <a:rPr lang="en-GB" dirty="0"/>
              <a:t>Img1- https://jjrmarketing.com/channel-a-new-outlook-up-your-workplace-creativity/</a:t>
            </a:r>
          </a:p>
          <a:p>
            <a:r>
              <a:rPr lang="en-GB" dirty="0"/>
              <a:t>Img2- https://parenting.firstcry.com/articles/waldorf-education-everything-that-parents-need-to-know/</a:t>
            </a:r>
          </a:p>
          <a:p>
            <a:r>
              <a:rPr lang="en-GB" dirty="0"/>
              <a:t>Img3- https://hollismontessori.org/blog/2018/3/19/montessori-basics-how-math-progresses-through-the-levels</a:t>
            </a:r>
          </a:p>
          <a:p>
            <a:r>
              <a:rPr lang="en-GB" dirty="0"/>
              <a:t>Img4- https://study.com/academy/lesson/inclusive-practices-in-education-definition-examples.html</a:t>
            </a:r>
          </a:p>
          <a:p>
            <a:r>
              <a:rPr lang="en-GB" dirty="0"/>
              <a:t>Img5- https://www.whitehall.bristol.sch.uk/key-information/send-special-education-needs-and-disability-information</a:t>
            </a:r>
          </a:p>
          <a:p>
            <a:r>
              <a:rPr lang="en-GB" dirty="0"/>
              <a:t>Img6 - http://home.bt.com/news/uk-news/more-children-with-special-needs-missing-mainstream-education-data-shows-11364169361908</a:t>
            </a:r>
          </a:p>
          <a:p>
            <a:endParaRPr lang="en-GB" dirty="0"/>
          </a:p>
        </p:txBody>
      </p:sp>
      <p:sp>
        <p:nvSpPr>
          <p:cNvPr id="4" name="Slide Number Placeholder 3">
            <a:extLst>
              <a:ext uri="{FF2B5EF4-FFF2-40B4-BE49-F238E27FC236}">
                <a16:creationId xmlns:a16="http://schemas.microsoft.com/office/drawing/2014/main" id="{A1EABE16-43E8-414D-829A-97E718638A48}"/>
              </a:ext>
            </a:extLst>
          </p:cNvPr>
          <p:cNvSpPr>
            <a:spLocks noGrp="1"/>
          </p:cNvSpPr>
          <p:nvPr>
            <p:ph type="sldNum" sz="quarter" idx="12"/>
          </p:nvPr>
        </p:nvSpPr>
        <p:spPr/>
        <p:txBody>
          <a:bodyPr/>
          <a:lstStyle/>
          <a:p>
            <a:fld id="{F89D767C-6AAE-498B-88C5-C048A702F754}" type="slidenum">
              <a:rPr lang="en-GB" smtClean="0"/>
              <a:t>12</a:t>
            </a:fld>
            <a:endParaRPr lang="en-GB" dirty="0"/>
          </a:p>
        </p:txBody>
      </p:sp>
    </p:spTree>
    <p:extLst>
      <p:ext uri="{BB962C8B-B14F-4D97-AF65-F5344CB8AC3E}">
        <p14:creationId xmlns:p14="http://schemas.microsoft.com/office/powerpoint/2010/main" val="3272215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68838-18AD-45E5-8DEE-637599BE7032}"/>
              </a:ext>
            </a:extLst>
          </p:cNvPr>
          <p:cNvSpPr>
            <a:spLocks noGrp="1"/>
          </p:cNvSpPr>
          <p:nvPr>
            <p:ph type="title"/>
          </p:nvPr>
        </p:nvSpPr>
        <p:spPr>
          <a:xfrm>
            <a:off x="1021655" y="2265680"/>
            <a:ext cx="10058400" cy="1371600"/>
          </a:xfrm>
        </p:spPr>
        <p:txBody>
          <a:bodyPr/>
          <a:lstStyle/>
          <a:p>
            <a:pPr algn="ctr"/>
            <a:r>
              <a:rPr lang="en-GB" dirty="0"/>
              <a:t>Thankyou for listening</a:t>
            </a:r>
          </a:p>
        </p:txBody>
      </p:sp>
      <p:sp>
        <p:nvSpPr>
          <p:cNvPr id="3" name="Content Placeholder 2">
            <a:extLst>
              <a:ext uri="{FF2B5EF4-FFF2-40B4-BE49-F238E27FC236}">
                <a16:creationId xmlns:a16="http://schemas.microsoft.com/office/drawing/2014/main" id="{CB854594-47F6-4E5F-9B60-17389E9E4CB4}"/>
              </a:ext>
            </a:extLst>
          </p:cNvPr>
          <p:cNvSpPr>
            <a:spLocks noGrp="1"/>
          </p:cNvSpPr>
          <p:nvPr>
            <p:ph idx="1"/>
          </p:nvPr>
        </p:nvSpPr>
        <p:spPr>
          <a:xfrm>
            <a:off x="812800" y="3906520"/>
            <a:ext cx="10058400" cy="3931920"/>
          </a:xfrm>
        </p:spPr>
        <p:txBody>
          <a:bodyPr/>
          <a:lstStyle/>
          <a:p>
            <a:pPr marL="0" indent="0" algn="ctr">
              <a:buNone/>
            </a:pPr>
            <a:r>
              <a:rPr lang="en-GB" dirty="0"/>
              <a:t>Are there any questions?</a:t>
            </a:r>
          </a:p>
        </p:txBody>
      </p:sp>
      <p:sp>
        <p:nvSpPr>
          <p:cNvPr id="4" name="Slide Number Placeholder 3">
            <a:extLst>
              <a:ext uri="{FF2B5EF4-FFF2-40B4-BE49-F238E27FC236}">
                <a16:creationId xmlns:a16="http://schemas.microsoft.com/office/drawing/2014/main" id="{D37EC787-8FE5-4D11-BEE0-15186A4273E6}"/>
              </a:ext>
            </a:extLst>
          </p:cNvPr>
          <p:cNvSpPr>
            <a:spLocks noGrp="1"/>
          </p:cNvSpPr>
          <p:nvPr>
            <p:ph type="sldNum" sz="quarter" idx="12"/>
          </p:nvPr>
        </p:nvSpPr>
        <p:spPr/>
        <p:txBody>
          <a:bodyPr/>
          <a:lstStyle/>
          <a:p>
            <a:fld id="{F89D767C-6AAE-498B-88C5-C048A702F754}" type="slidenum">
              <a:rPr lang="en-GB" smtClean="0"/>
              <a:t>13</a:t>
            </a:fld>
            <a:endParaRPr lang="en-GB" dirty="0"/>
          </a:p>
        </p:txBody>
      </p:sp>
    </p:spTree>
    <p:extLst>
      <p:ext uri="{BB962C8B-B14F-4D97-AF65-F5344CB8AC3E}">
        <p14:creationId xmlns:p14="http://schemas.microsoft.com/office/powerpoint/2010/main" val="22484381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TotalTime>
  <Words>1623</Words>
  <Application>Microsoft Office PowerPoint</Application>
  <PresentationFormat>Widescreen</PresentationFormat>
  <Paragraphs>111</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Calibri</vt:lpstr>
      <vt:lpstr>Garamond</vt:lpstr>
      <vt:lpstr>Wingdings</vt:lpstr>
      <vt:lpstr>Savon</vt:lpstr>
      <vt:lpstr>Selective systems of education</vt:lpstr>
      <vt:lpstr>Contents</vt:lpstr>
      <vt:lpstr>What is a Selective System of Education?</vt:lpstr>
      <vt:lpstr>Creativity</vt:lpstr>
      <vt:lpstr>Steiner Schools</vt:lpstr>
      <vt:lpstr>Montessori Schools</vt:lpstr>
      <vt:lpstr>Inclusivity</vt:lpstr>
      <vt:lpstr>Special Educational Needs and Disabilities (SEND) in Mainstream Schools</vt:lpstr>
      <vt:lpstr>Continued..</vt:lpstr>
      <vt:lpstr>Summary </vt:lpstr>
      <vt:lpstr>Bibliography</vt:lpstr>
      <vt:lpstr>Images</vt:lpstr>
      <vt:lpstr>Thankyou for listening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Selective systems of education</dc:title>
  <dc:creator>lizzie langshaw</dc:creator>
  <cp:lastModifiedBy>lizzie langshaw</cp:lastModifiedBy>
  <cp:revision>20</cp:revision>
  <dcterms:created xsi:type="dcterms:W3CDTF">2020-12-17T13:32:02Z</dcterms:created>
  <dcterms:modified xsi:type="dcterms:W3CDTF">2020-12-17T20:28:40Z</dcterms:modified>
</cp:coreProperties>
</file>