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4"/>
  </p:notesMasterIdLst>
  <p:sldIdLst>
    <p:sldId id="310" r:id="rId2"/>
    <p:sldId id="311" r:id="rId3"/>
    <p:sldId id="263" r:id="rId4"/>
    <p:sldId id="264" r:id="rId5"/>
    <p:sldId id="265" r:id="rId6"/>
    <p:sldId id="288" r:id="rId7"/>
    <p:sldId id="289" r:id="rId8"/>
    <p:sldId id="266" r:id="rId9"/>
    <p:sldId id="295" r:id="rId10"/>
    <p:sldId id="267" r:id="rId11"/>
    <p:sldId id="290" r:id="rId12"/>
    <p:sldId id="292" r:id="rId13"/>
    <p:sldId id="291" r:id="rId14"/>
    <p:sldId id="293" r:id="rId15"/>
    <p:sldId id="294" r:id="rId16"/>
    <p:sldId id="276" r:id="rId17"/>
    <p:sldId id="296" r:id="rId18"/>
    <p:sldId id="298" r:id="rId19"/>
    <p:sldId id="277" r:id="rId20"/>
    <p:sldId id="297" r:id="rId21"/>
    <p:sldId id="312" r:id="rId22"/>
    <p:sldId id="28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EAEAEA"/>
    <a:srgbClr val="FFFFCC"/>
    <a:srgbClr val="008000"/>
    <a:srgbClr val="6699FF"/>
    <a:srgbClr val="FFCC99"/>
    <a:srgbClr val="DDDDDD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119" autoAdjust="0"/>
    <p:restoredTop sz="97477" autoAdjust="0"/>
  </p:normalViewPr>
  <p:slideViewPr>
    <p:cSldViewPr>
      <p:cViewPr varScale="1">
        <p:scale>
          <a:sx n="74" d="100"/>
          <a:sy n="74" d="100"/>
        </p:scale>
        <p:origin x="-8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327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A50E50D-BF20-4236-8F91-C27B7FB24FD6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26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FAF5-555A-4223-B345-654F9161A0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BC9E-970C-499E-ACFE-65E5E1356E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75AA952-8611-44F2-A1C4-02CFF6E58A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4E030-39B2-4C11-969D-FAF1A94B23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65562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00108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000108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85926"/>
            <a:ext cx="4040188" cy="43402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85926"/>
            <a:ext cx="4041775" cy="43402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D6269-D6B0-42A4-B3F1-A472405BF0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9873E-E181-4379-A91F-2369DD43C4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5837-544E-46AE-A18C-3EE0B2BFBD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9409A-907F-4CED-88C6-622C0794F8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D3EF-7F83-444C-92FD-2055C06F3A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98B0-4BC6-43BD-B5D4-D36FF15FD2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2/27/2012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E847-B99E-49DE-B9DB-78771728A3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00108"/>
            <a:ext cx="8229600" cy="53092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CB97365-EBCA-4027-87D5-99FC1D4DF0BB}" type="datetimeFigureOut">
              <a:rPr lang="en-US" smtClean="0"/>
              <a:pPr/>
              <a:t>2/27/2012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F4E6624-ADBF-4EBE-8D8F-D30B1387C7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pitchFamily="34" charset="0"/>
          <a:ea typeface="+mj-ea"/>
          <a:cs typeface="Arial" pitchFamily="34" charset="0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Office_Excel_97-2003_Worksheet3.xls"/><Relationship Id="rId5" Type="http://schemas.openxmlformats.org/officeDocument/2006/relationships/oleObject" Target="../embeddings/Microsoft_Office_Excel_97-2003_Worksheet2.xls"/><Relationship Id="rId4" Type="http://schemas.openxmlformats.org/officeDocument/2006/relationships/oleObject" Target="../embeddings/Microsoft_Office_Excel_97-2003_Worksheet1.xls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Microsoft_Office_Excel_97-2003_Worksheet4.xls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Microsoft_Office_Excel_97-2003_Worksheet5.xls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Data Warehousing for Business Intelligence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M3XCP4</a:t>
            </a:r>
          </a:p>
          <a:p>
            <a:r>
              <a:rPr lang="en-GB" dirty="0" smtClean="0"/>
              <a:t>Lecture </a:t>
            </a:r>
            <a:r>
              <a:rPr lang="en-GB" dirty="0" smtClean="0"/>
              <a:t>12</a:t>
            </a:r>
            <a:endParaRPr lang="en-GB" dirty="0" smtClean="0"/>
          </a:p>
          <a:p>
            <a:r>
              <a:rPr lang="en-GB" dirty="0" smtClean="0"/>
              <a:t> Introduction to Data Mining</a:t>
            </a:r>
          </a:p>
          <a:p>
            <a:endParaRPr lang="en-GB" dirty="0" smtClean="0"/>
          </a:p>
          <a:p>
            <a:r>
              <a:rPr lang="en-GB" dirty="0" smtClean="0"/>
              <a:t>Dr </a:t>
            </a:r>
            <a:r>
              <a:rPr lang="en-GB" dirty="0" err="1" smtClean="0"/>
              <a:t>Nik</a:t>
            </a:r>
            <a:r>
              <a:rPr lang="en-GB" dirty="0" smtClean="0"/>
              <a:t> Whitehead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this lecture we </a:t>
            </a:r>
            <a:r>
              <a:rPr lang="en-GB" dirty="0" smtClean="0"/>
              <a:t>will:</a:t>
            </a:r>
          </a:p>
          <a:p>
            <a:pPr lvl="1"/>
            <a:r>
              <a:rPr lang="en-GB" dirty="0" smtClean="0"/>
              <a:t>Explain the process of data mining</a:t>
            </a:r>
          </a:p>
          <a:p>
            <a:pPr lvl="1"/>
            <a:r>
              <a:rPr lang="en-GB" dirty="0" smtClean="0"/>
              <a:t>Examine different approaches to data mining</a:t>
            </a:r>
          </a:p>
          <a:p>
            <a:pPr lvl="1"/>
            <a:r>
              <a:rPr lang="en-GB" dirty="0" smtClean="0"/>
              <a:t>Examine the main categories of data mining problems</a:t>
            </a:r>
          </a:p>
          <a:p>
            <a:pPr lvl="1"/>
            <a:r>
              <a:rPr lang="en-GB" dirty="0" smtClean="0"/>
              <a:t>Recognise output patterns of information</a:t>
            </a:r>
          </a:p>
          <a:p>
            <a:pPr lvl="1"/>
            <a:r>
              <a:rPr lang="en-GB" dirty="0" smtClean="0"/>
              <a:t>Discuss the importance of evaluation</a:t>
            </a:r>
          </a:p>
          <a:p>
            <a:pPr lvl="1">
              <a:buNone/>
            </a:pPr>
            <a:endParaRPr lang="en-GB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272338" cy="1012825"/>
          </a:xfrm>
        </p:spPr>
        <p:txBody>
          <a:bodyPr/>
          <a:lstStyle/>
          <a:p>
            <a:r>
              <a:rPr lang="en-GB" sz="3200" b="1" dirty="0" smtClean="0"/>
              <a:t>Data Mining Process</a:t>
            </a:r>
          </a:p>
        </p:txBody>
      </p:sp>
      <p:grpSp>
        <p:nvGrpSpPr>
          <p:cNvPr id="11303" name="Group 39"/>
          <p:cNvGrpSpPr>
            <a:grpSpLocks/>
          </p:cNvGrpSpPr>
          <p:nvPr/>
        </p:nvGrpSpPr>
        <p:grpSpPr bwMode="auto">
          <a:xfrm>
            <a:off x="1096963" y="1268413"/>
            <a:ext cx="7132637" cy="4673600"/>
            <a:chOff x="691" y="912"/>
            <a:chExt cx="4493" cy="2944"/>
          </a:xfrm>
        </p:grpSpPr>
        <p:grpSp>
          <p:nvGrpSpPr>
            <p:cNvPr id="11267" name="Group 1045"/>
            <p:cNvGrpSpPr>
              <a:grpSpLocks/>
            </p:cNvGrpSpPr>
            <p:nvPr/>
          </p:nvGrpSpPr>
          <p:grpSpPr bwMode="auto">
            <a:xfrm>
              <a:off x="691" y="912"/>
              <a:ext cx="4493" cy="1776"/>
              <a:chOff x="340" y="1824"/>
              <a:chExt cx="4305" cy="1680"/>
            </a:xfrm>
          </p:grpSpPr>
          <p:cxnSp>
            <p:nvCxnSpPr>
              <p:cNvPr id="11278" name="AutoShape 1046"/>
              <p:cNvCxnSpPr>
                <a:cxnSpLocks noChangeShapeType="1"/>
              </p:cNvCxnSpPr>
              <p:nvPr/>
            </p:nvCxnSpPr>
            <p:spPr bwMode="auto">
              <a:xfrm rot="10800000">
                <a:off x="2400" y="2928"/>
                <a:ext cx="720" cy="360"/>
              </a:xfrm>
              <a:prstGeom prst="bentConnector3">
                <a:avLst>
                  <a:gd name="adj1" fmla="val 100000"/>
                </a:avLst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grpSp>
            <p:nvGrpSpPr>
              <p:cNvPr id="11279" name="Group 1047"/>
              <p:cNvGrpSpPr>
                <a:grpSpLocks/>
              </p:cNvGrpSpPr>
              <p:nvPr/>
            </p:nvGrpSpPr>
            <p:grpSpPr bwMode="auto">
              <a:xfrm>
                <a:off x="3648" y="2976"/>
                <a:ext cx="288" cy="288"/>
                <a:chOff x="1584" y="1824"/>
                <a:chExt cx="288" cy="288"/>
              </a:xfrm>
            </p:grpSpPr>
            <p:sp>
              <p:nvSpPr>
                <p:cNvPr id="11301" name="Oval 1048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1302" name="Line 1049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11280" name="Group 1050"/>
              <p:cNvGrpSpPr>
                <a:grpSpLocks/>
              </p:cNvGrpSpPr>
              <p:nvPr/>
            </p:nvGrpSpPr>
            <p:grpSpPr bwMode="auto">
              <a:xfrm>
                <a:off x="2592" y="2400"/>
                <a:ext cx="288" cy="288"/>
                <a:chOff x="1584" y="1824"/>
                <a:chExt cx="288" cy="288"/>
              </a:xfrm>
            </p:grpSpPr>
            <p:sp>
              <p:nvSpPr>
                <p:cNvPr id="11299" name="Oval 1051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1300" name="Line 1052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11281" name="Group 1053"/>
              <p:cNvGrpSpPr>
                <a:grpSpLocks/>
              </p:cNvGrpSpPr>
              <p:nvPr/>
            </p:nvGrpSpPr>
            <p:grpSpPr bwMode="auto">
              <a:xfrm>
                <a:off x="1584" y="1824"/>
                <a:ext cx="288" cy="288"/>
                <a:chOff x="1584" y="1824"/>
                <a:chExt cx="288" cy="288"/>
              </a:xfrm>
            </p:grpSpPr>
            <p:sp>
              <p:nvSpPr>
                <p:cNvPr id="11297" name="Oval 1054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1298" name="Line 1055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11282" name="Rectangle 1056"/>
              <p:cNvSpPr>
                <a:spLocks noChangeArrowheads="1"/>
              </p:cNvSpPr>
              <p:nvPr/>
            </p:nvSpPr>
            <p:spPr bwMode="auto">
              <a:xfrm>
                <a:off x="1056" y="2016"/>
                <a:ext cx="672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3" name="Text Box 1057"/>
              <p:cNvSpPr txBox="1">
                <a:spLocks noChangeArrowheads="1"/>
              </p:cNvSpPr>
              <p:nvPr/>
            </p:nvSpPr>
            <p:spPr bwMode="auto">
              <a:xfrm>
                <a:off x="1126" y="2020"/>
                <a:ext cx="542" cy="3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Preparing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Input Data</a:t>
                </a:r>
              </a:p>
            </p:txBody>
          </p:sp>
          <p:sp>
            <p:nvSpPr>
              <p:cNvPr id="11284" name="Rectangle 1058"/>
              <p:cNvSpPr>
                <a:spLocks noChangeArrowheads="1"/>
              </p:cNvSpPr>
              <p:nvPr/>
            </p:nvSpPr>
            <p:spPr bwMode="auto">
              <a:xfrm>
                <a:off x="2064" y="2592"/>
                <a:ext cx="672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5" name="Text Box 1059"/>
              <p:cNvSpPr txBox="1">
                <a:spLocks noChangeArrowheads="1"/>
              </p:cNvSpPr>
              <p:nvPr/>
            </p:nvSpPr>
            <p:spPr bwMode="auto">
              <a:xfrm>
                <a:off x="2173" y="2592"/>
                <a:ext cx="464" cy="3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Mining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1286" name="Rectangle 1060"/>
              <p:cNvSpPr>
                <a:spLocks noChangeArrowheads="1"/>
              </p:cNvSpPr>
              <p:nvPr/>
            </p:nvSpPr>
            <p:spPr bwMode="auto">
              <a:xfrm>
                <a:off x="3024" y="3168"/>
                <a:ext cx="768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7" name="Text Box 1061"/>
              <p:cNvSpPr txBox="1">
                <a:spLocks noChangeArrowheads="1"/>
              </p:cNvSpPr>
              <p:nvPr/>
            </p:nvSpPr>
            <p:spPr bwMode="auto">
              <a:xfrm>
                <a:off x="2993" y="3168"/>
                <a:ext cx="801" cy="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Post-processing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1288" name="Line 1062"/>
              <p:cNvSpPr>
                <a:spLocks noChangeShapeType="1"/>
              </p:cNvSpPr>
              <p:nvPr/>
            </p:nvSpPr>
            <p:spPr bwMode="auto">
              <a:xfrm>
                <a:off x="768" y="2178"/>
                <a:ext cx="2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9" name="Text Box 1063"/>
              <p:cNvSpPr txBox="1">
                <a:spLocks noChangeArrowheads="1"/>
              </p:cNvSpPr>
              <p:nvPr/>
            </p:nvSpPr>
            <p:spPr bwMode="auto">
              <a:xfrm>
                <a:off x="340" y="2016"/>
                <a:ext cx="371" cy="3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/>
                  <a:t>Input</a:t>
                </a:r>
              </a:p>
              <a:p>
                <a:pPr algn="ctr"/>
                <a:r>
                  <a:rPr lang="en-GB" sz="1400" b="1"/>
                  <a:t>Data</a:t>
                </a:r>
              </a:p>
            </p:txBody>
          </p:sp>
          <p:sp>
            <p:nvSpPr>
              <p:cNvPr id="11290" name="Line 1064"/>
              <p:cNvSpPr>
                <a:spLocks noChangeShapeType="1"/>
              </p:cNvSpPr>
              <p:nvPr/>
            </p:nvSpPr>
            <p:spPr bwMode="auto">
              <a:xfrm>
                <a:off x="3792" y="3330"/>
                <a:ext cx="2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91" name="Text Box 1065"/>
              <p:cNvSpPr txBox="1">
                <a:spLocks noChangeArrowheads="1"/>
              </p:cNvSpPr>
              <p:nvPr/>
            </p:nvSpPr>
            <p:spPr bwMode="auto">
              <a:xfrm>
                <a:off x="4105" y="3178"/>
                <a:ext cx="540" cy="3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/>
                  <a:t>Output</a:t>
                </a:r>
              </a:p>
              <a:p>
                <a:pPr algn="ctr"/>
                <a:r>
                  <a:rPr lang="en-GB" sz="1400" b="1"/>
                  <a:t>Patterns</a:t>
                </a:r>
              </a:p>
            </p:txBody>
          </p:sp>
          <p:cxnSp>
            <p:nvCxnSpPr>
              <p:cNvPr id="11292" name="AutoShape 1066"/>
              <p:cNvCxnSpPr>
                <a:cxnSpLocks noChangeShapeType="1"/>
                <a:stCxn id="11282" idx="3"/>
                <a:endCxn id="11284" idx="0"/>
              </p:cNvCxnSpPr>
              <p:nvPr/>
            </p:nvCxnSpPr>
            <p:spPr bwMode="auto">
              <a:xfrm>
                <a:off x="1728" y="2184"/>
                <a:ext cx="672" cy="408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 type="stealth" w="lg" len="lg"/>
              </a:ln>
            </p:spPr>
          </p:cxnSp>
          <p:cxnSp>
            <p:nvCxnSpPr>
              <p:cNvPr id="11293" name="AutoShape 1067"/>
              <p:cNvCxnSpPr>
                <a:cxnSpLocks noChangeShapeType="1"/>
                <a:stCxn id="11284" idx="3"/>
                <a:endCxn id="11287" idx="0"/>
              </p:cNvCxnSpPr>
              <p:nvPr/>
            </p:nvCxnSpPr>
            <p:spPr bwMode="auto">
              <a:xfrm>
                <a:off x="2736" y="2760"/>
                <a:ext cx="658" cy="408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 type="stealth" w="lg" len="lg"/>
              </a:ln>
            </p:spPr>
          </p:cxnSp>
          <p:cxnSp>
            <p:nvCxnSpPr>
              <p:cNvPr id="11294" name="AutoShape 1068"/>
              <p:cNvCxnSpPr>
                <a:cxnSpLocks noChangeShapeType="1"/>
                <a:endCxn id="11283" idx="2"/>
              </p:cNvCxnSpPr>
              <p:nvPr/>
            </p:nvCxnSpPr>
            <p:spPr bwMode="auto">
              <a:xfrm rot="10800000">
                <a:off x="1397" y="2346"/>
                <a:ext cx="662" cy="372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cxnSp>
            <p:nvCxnSpPr>
              <p:cNvPr id="11295" name="AutoShape 1069"/>
              <p:cNvCxnSpPr>
                <a:cxnSpLocks noChangeShapeType="1"/>
              </p:cNvCxnSpPr>
              <p:nvPr/>
            </p:nvCxnSpPr>
            <p:spPr bwMode="auto">
              <a:xfrm rot="10800000">
                <a:off x="1344" y="2352"/>
                <a:ext cx="1627" cy="1052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sp>
            <p:nvSpPr>
              <p:cNvPr id="11296" name="Line 1070"/>
              <p:cNvSpPr>
                <a:spLocks noChangeShapeType="1"/>
              </p:cNvSpPr>
              <p:nvPr/>
            </p:nvSpPr>
            <p:spPr bwMode="auto">
              <a:xfrm>
                <a:off x="2928" y="3402"/>
                <a:ext cx="9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11268" name="Rectangle 1071"/>
            <p:cNvSpPr>
              <a:spLocks noChangeArrowheads="1"/>
            </p:cNvSpPr>
            <p:nvPr/>
          </p:nvSpPr>
          <p:spPr bwMode="auto">
            <a:xfrm>
              <a:off x="912" y="3063"/>
              <a:ext cx="336" cy="121"/>
            </a:xfrm>
            <a:prstGeom prst="rect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269" name="Text Box 1072"/>
            <p:cNvSpPr txBox="1">
              <a:spLocks noChangeArrowheads="1"/>
            </p:cNvSpPr>
            <p:nvPr/>
          </p:nvSpPr>
          <p:spPr bwMode="auto">
            <a:xfrm>
              <a:off x="1440" y="3024"/>
              <a:ext cx="110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A data mining stage</a:t>
              </a:r>
            </a:p>
          </p:txBody>
        </p:sp>
        <p:sp>
          <p:nvSpPr>
            <p:cNvPr id="11270" name="Text Box 1074"/>
            <p:cNvSpPr txBox="1">
              <a:spLocks noChangeArrowheads="1"/>
            </p:cNvSpPr>
            <p:nvPr/>
          </p:nvSpPr>
          <p:spPr bwMode="auto">
            <a:xfrm>
              <a:off x="1440" y="3232"/>
              <a:ext cx="247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Flow of control from one stage to the next stage</a:t>
              </a:r>
            </a:p>
          </p:txBody>
        </p:sp>
        <p:sp>
          <p:nvSpPr>
            <p:cNvPr id="11271" name="Text Box 1076"/>
            <p:cNvSpPr txBox="1">
              <a:spLocks noChangeArrowheads="1"/>
            </p:cNvSpPr>
            <p:nvPr/>
          </p:nvSpPr>
          <p:spPr bwMode="auto">
            <a:xfrm>
              <a:off x="1444" y="3424"/>
              <a:ext cx="268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Flow of control from one stage to the previous stage</a:t>
              </a:r>
            </a:p>
          </p:txBody>
        </p:sp>
        <p:grpSp>
          <p:nvGrpSpPr>
            <p:cNvPr id="11272" name="Group 1084"/>
            <p:cNvGrpSpPr>
              <a:grpSpLocks/>
            </p:cNvGrpSpPr>
            <p:nvPr/>
          </p:nvGrpSpPr>
          <p:grpSpPr bwMode="auto">
            <a:xfrm>
              <a:off x="960" y="3616"/>
              <a:ext cx="240" cy="240"/>
              <a:chOff x="912" y="3616"/>
              <a:chExt cx="240" cy="240"/>
            </a:xfrm>
          </p:grpSpPr>
          <p:sp>
            <p:nvSpPr>
              <p:cNvPr id="11276" name="Oval 1078"/>
              <p:cNvSpPr>
                <a:spLocks noChangeArrowheads="1"/>
              </p:cNvSpPr>
              <p:nvPr/>
            </p:nvSpPr>
            <p:spPr bwMode="auto">
              <a:xfrm>
                <a:off x="912" y="3616"/>
                <a:ext cx="240" cy="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77" name="Line 1079"/>
              <p:cNvSpPr>
                <a:spLocks noChangeShapeType="1"/>
              </p:cNvSpPr>
              <p:nvPr/>
            </p:nvSpPr>
            <p:spPr bwMode="auto">
              <a:xfrm>
                <a:off x="912" y="3694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1273" name="Text Box 1080"/>
            <p:cNvSpPr txBox="1">
              <a:spLocks noChangeArrowheads="1"/>
            </p:cNvSpPr>
            <p:nvPr/>
          </p:nvSpPr>
          <p:spPr bwMode="auto">
            <a:xfrm>
              <a:off x="1440" y="3657"/>
              <a:ext cx="186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Repetition of the tasks at one stage</a:t>
              </a:r>
            </a:p>
          </p:txBody>
        </p:sp>
        <p:sp>
          <p:nvSpPr>
            <p:cNvPr id="11274" name="Line 1081"/>
            <p:cNvSpPr>
              <a:spLocks noChangeShapeType="1"/>
            </p:cNvSpPr>
            <p:nvPr/>
          </p:nvSpPr>
          <p:spPr bwMode="auto">
            <a:xfrm>
              <a:off x="912" y="3328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75" name="Line 1083"/>
            <p:cNvSpPr>
              <a:spLocks noChangeShapeType="1"/>
            </p:cNvSpPr>
            <p:nvPr/>
          </p:nvSpPr>
          <p:spPr bwMode="auto">
            <a:xfrm>
              <a:off x="912" y="3520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90" name="AutoShape 67"/>
          <p:cNvCxnSpPr>
            <a:cxnSpLocks noChangeShapeType="1"/>
          </p:cNvCxnSpPr>
          <p:nvPr/>
        </p:nvCxnSpPr>
        <p:spPr bwMode="auto">
          <a:xfrm rot="16200000" flipH="1">
            <a:off x="6120606" y="4015582"/>
            <a:ext cx="960437" cy="8382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sp>
        <p:nvSpPr>
          <p:cNvPr id="12291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272338" cy="1012825"/>
          </a:xfrm>
        </p:spPr>
        <p:txBody>
          <a:bodyPr/>
          <a:lstStyle/>
          <a:p>
            <a:r>
              <a:rPr lang="en-GB" sz="3200" b="1" dirty="0" smtClean="0"/>
              <a:t>Data Mining Process</a:t>
            </a:r>
          </a:p>
        </p:txBody>
      </p:sp>
      <p:sp>
        <p:nvSpPr>
          <p:cNvPr id="12292" name="Content Placeholder 8"/>
          <p:cNvSpPr>
            <a:spLocks/>
          </p:cNvSpPr>
          <p:nvPr/>
        </p:nvSpPr>
        <p:spPr bwMode="auto">
          <a:xfrm>
            <a:off x="698500" y="1295400"/>
            <a:ext cx="495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>
                <a:latin typeface="Helvetica" charset="0"/>
                <a:ea typeface="SimSun" pitchFamily="2" charset="-122"/>
              </a:rPr>
              <a:t>Preparation</a:t>
            </a:r>
            <a:endParaRPr lang="en-GB" sz="2800" b="1"/>
          </a:p>
          <a:p>
            <a:pPr marL="760413" lvl="1" indent="-222250" eaLnBrk="0" hangingPunct="0">
              <a:spcBef>
                <a:spcPct val="20000"/>
              </a:spcBef>
              <a:spcAft>
                <a:spcPct val="80000"/>
              </a:spcAft>
              <a:buFontTx/>
              <a:buChar char="–"/>
            </a:pPr>
            <a:endParaRPr lang="en-GB" sz="2400"/>
          </a:p>
        </p:txBody>
      </p:sp>
      <p:sp>
        <p:nvSpPr>
          <p:cNvPr id="64553" name="AutoShape 41"/>
          <p:cNvSpPr>
            <a:spLocks noChangeArrowheads="1"/>
          </p:cNvSpPr>
          <p:nvPr/>
        </p:nvSpPr>
        <p:spPr bwMode="auto">
          <a:xfrm>
            <a:off x="7034213" y="4648200"/>
            <a:ext cx="1066800" cy="5334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GB" sz="1400" b="1">
                <a:latin typeface="Arial Narrow" pitchFamily="34" charset="0"/>
              </a:rPr>
              <a:t>Formatted </a:t>
            </a:r>
          </a:p>
          <a:p>
            <a:pPr algn="ctr">
              <a:defRPr/>
            </a:pPr>
            <a:r>
              <a:rPr lang="en-GB" sz="1400" b="1">
                <a:latin typeface="Arial Narrow" pitchFamily="34" charset="0"/>
              </a:rPr>
              <a:t>Data set</a:t>
            </a:r>
          </a:p>
        </p:txBody>
      </p:sp>
      <p:grpSp>
        <p:nvGrpSpPr>
          <p:cNvPr id="12321" name="Group 33"/>
          <p:cNvGrpSpPr>
            <a:grpSpLocks/>
          </p:cNvGrpSpPr>
          <p:nvPr/>
        </p:nvGrpSpPr>
        <p:grpSpPr bwMode="auto">
          <a:xfrm>
            <a:off x="4140200" y="2459038"/>
            <a:ext cx="1371600" cy="609600"/>
            <a:chOff x="2352" y="1536"/>
            <a:chExt cx="864" cy="384"/>
          </a:xfrm>
        </p:grpSpPr>
        <p:sp>
          <p:nvSpPr>
            <p:cNvPr id="64548" name="AutoShape 36"/>
            <p:cNvSpPr>
              <a:spLocks noChangeArrowheads="1"/>
            </p:cNvSpPr>
            <p:nvPr/>
          </p:nvSpPr>
          <p:spPr bwMode="auto">
            <a:xfrm>
              <a:off x="2352" y="1536"/>
              <a:ext cx="864" cy="384"/>
            </a:xfrm>
            <a:prstGeom prst="flowChartInternalStorag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316" name="Text Box 46"/>
            <p:cNvSpPr txBox="1">
              <a:spLocks noChangeArrowheads="1"/>
            </p:cNvSpPr>
            <p:nvPr/>
          </p:nvSpPr>
          <p:spPr bwMode="auto">
            <a:xfrm>
              <a:off x="2393" y="1602"/>
              <a:ext cx="78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Target Data set</a:t>
              </a:r>
            </a:p>
          </p:txBody>
        </p:sp>
      </p:grpSp>
      <p:sp>
        <p:nvSpPr>
          <p:cNvPr id="64551" name="AutoShape 39"/>
          <p:cNvSpPr>
            <a:spLocks noChangeArrowheads="1"/>
          </p:cNvSpPr>
          <p:nvPr/>
        </p:nvSpPr>
        <p:spPr bwMode="auto">
          <a:xfrm>
            <a:off x="5251450" y="3581400"/>
            <a:ext cx="1911350" cy="457200"/>
          </a:xfrm>
          <a:prstGeom prst="flowChartPunchedCard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14" name="Text Box 47"/>
          <p:cNvSpPr txBox="1">
            <a:spLocks noChangeArrowheads="1"/>
          </p:cNvSpPr>
          <p:nvPr/>
        </p:nvSpPr>
        <p:spPr bwMode="auto">
          <a:xfrm>
            <a:off x="5257800" y="3649663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400" b="1">
                <a:latin typeface="Arial Narrow" pitchFamily="34" charset="0"/>
              </a:rPr>
              <a:t>Pre-Processed Data set</a:t>
            </a:r>
          </a:p>
        </p:txBody>
      </p:sp>
      <p:cxnSp>
        <p:nvCxnSpPr>
          <p:cNvPr id="12307" name="AutoShape 64"/>
          <p:cNvCxnSpPr>
            <a:cxnSpLocks noChangeShapeType="1"/>
          </p:cNvCxnSpPr>
          <p:nvPr/>
        </p:nvCxnSpPr>
        <p:spPr bwMode="auto">
          <a:xfrm>
            <a:off x="5508625" y="2763838"/>
            <a:ext cx="695325" cy="817562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sp>
        <p:nvSpPr>
          <p:cNvPr id="12308" name="AutoShape 68"/>
          <p:cNvSpPr>
            <a:spLocks noChangeArrowheads="1"/>
          </p:cNvSpPr>
          <p:nvPr/>
        </p:nvSpPr>
        <p:spPr bwMode="auto">
          <a:xfrm>
            <a:off x="8267700" y="4752975"/>
            <a:ext cx="685800" cy="304800"/>
          </a:xfrm>
          <a:custGeom>
            <a:avLst/>
            <a:gdLst>
              <a:gd name="T0" fmla="*/ 514350 w 21600"/>
              <a:gd name="T1" fmla="*/ 0 h 21600"/>
              <a:gd name="T2" fmla="*/ 0 w 21600"/>
              <a:gd name="T3" fmla="*/ 152400 h 21600"/>
              <a:gd name="T4" fmla="*/ 514350 w 21600"/>
              <a:gd name="T5" fmla="*/ 304800 h 21600"/>
              <a:gd name="T6" fmla="*/ 685800 w 21600"/>
              <a:gd name="T7" fmla="*/ 1524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2320" name="Group 32"/>
          <p:cNvGrpSpPr>
            <a:grpSpLocks/>
          </p:cNvGrpSpPr>
          <p:nvPr/>
        </p:nvGrpSpPr>
        <p:grpSpPr bwMode="auto">
          <a:xfrm>
            <a:off x="655638" y="2438400"/>
            <a:ext cx="3484562" cy="3200400"/>
            <a:chOff x="157" y="1536"/>
            <a:chExt cx="2195" cy="2016"/>
          </a:xfrm>
        </p:grpSpPr>
        <p:sp>
          <p:nvSpPr>
            <p:cNvPr id="64535" name="AutoShape 23"/>
            <p:cNvSpPr>
              <a:spLocks noChangeArrowheads="1"/>
            </p:cNvSpPr>
            <p:nvPr/>
          </p:nvSpPr>
          <p:spPr bwMode="auto">
            <a:xfrm>
              <a:off x="384" y="1536"/>
              <a:ext cx="432" cy="240"/>
            </a:xfrm>
            <a:prstGeom prst="flowChartPredefinedProcess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4536" name="AutoShape 24"/>
            <p:cNvSpPr>
              <a:spLocks noChangeArrowheads="1"/>
            </p:cNvSpPr>
            <p:nvPr/>
          </p:nvSpPr>
          <p:spPr bwMode="auto">
            <a:xfrm>
              <a:off x="384" y="2304"/>
              <a:ext cx="432" cy="240"/>
            </a:xfrm>
            <a:prstGeom prst="flowChartPredefinedProcess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4537" name="AutoShape 25"/>
            <p:cNvSpPr>
              <a:spLocks noChangeArrowheads="1"/>
            </p:cNvSpPr>
            <p:nvPr/>
          </p:nvSpPr>
          <p:spPr bwMode="auto">
            <a:xfrm>
              <a:off x="384" y="3072"/>
              <a:ext cx="432" cy="240"/>
            </a:xfrm>
            <a:prstGeom prst="flowChartPredefinedProcess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297" name="AutoShape 26"/>
            <p:cNvSpPr>
              <a:spLocks noChangeArrowheads="1"/>
            </p:cNvSpPr>
            <p:nvPr/>
          </p:nvSpPr>
          <p:spPr bwMode="auto">
            <a:xfrm rot="-5400000">
              <a:off x="552" y="1944"/>
              <a:ext cx="48" cy="96"/>
            </a:xfrm>
            <a:prstGeom prst="flowChartCollat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  <p:sp>
          <p:nvSpPr>
            <p:cNvPr id="12298" name="AutoShape 27"/>
            <p:cNvSpPr>
              <a:spLocks noChangeArrowheads="1"/>
            </p:cNvSpPr>
            <p:nvPr/>
          </p:nvSpPr>
          <p:spPr bwMode="auto">
            <a:xfrm rot="-5400000">
              <a:off x="552" y="2712"/>
              <a:ext cx="48" cy="96"/>
            </a:xfrm>
            <a:prstGeom prst="flowChartCollat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  <p:sp>
          <p:nvSpPr>
            <p:cNvPr id="12299" name="Text Box 44"/>
            <p:cNvSpPr txBox="1">
              <a:spLocks noChangeArrowheads="1"/>
            </p:cNvSpPr>
            <p:nvPr/>
          </p:nvSpPr>
          <p:spPr bwMode="auto">
            <a:xfrm>
              <a:off x="157" y="3360"/>
              <a:ext cx="89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Original Data sets</a:t>
              </a:r>
            </a:p>
          </p:txBody>
        </p:sp>
        <p:sp>
          <p:nvSpPr>
            <p:cNvPr id="64540" name="AutoShape 28"/>
            <p:cNvSpPr>
              <a:spLocks noChangeArrowheads="1"/>
            </p:cNvSpPr>
            <p:nvPr/>
          </p:nvSpPr>
          <p:spPr bwMode="auto">
            <a:xfrm>
              <a:off x="1309" y="2184"/>
              <a:ext cx="899" cy="432"/>
            </a:xfrm>
            <a:prstGeom prst="flowChartInternalStorag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318" name="Text Box 45"/>
            <p:cNvSpPr txBox="1">
              <a:spLocks noChangeArrowheads="1"/>
            </p:cNvSpPr>
            <p:nvPr/>
          </p:nvSpPr>
          <p:spPr bwMode="auto">
            <a:xfrm>
              <a:off x="1296" y="2327"/>
              <a:ext cx="91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Collected Data set</a:t>
              </a:r>
            </a:p>
          </p:txBody>
        </p:sp>
        <p:cxnSp>
          <p:nvCxnSpPr>
            <p:cNvPr id="12303" name="AutoShape 60"/>
            <p:cNvCxnSpPr>
              <a:cxnSpLocks noChangeShapeType="1"/>
            </p:cNvCxnSpPr>
            <p:nvPr/>
          </p:nvCxnSpPr>
          <p:spPr bwMode="auto">
            <a:xfrm flipV="1">
              <a:off x="816" y="2448"/>
              <a:ext cx="480" cy="768"/>
            </a:xfrm>
            <a:prstGeom prst="bentConnector3">
              <a:avLst>
                <a:gd name="adj1" fmla="val 4853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2304" name="AutoShape 61"/>
            <p:cNvCxnSpPr>
              <a:cxnSpLocks noChangeShapeType="1"/>
            </p:cNvCxnSpPr>
            <p:nvPr/>
          </p:nvCxnSpPr>
          <p:spPr bwMode="auto">
            <a:xfrm>
              <a:off x="816" y="1632"/>
              <a:ext cx="480" cy="76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2305" name="AutoShape 62"/>
            <p:cNvCxnSpPr>
              <a:cxnSpLocks noChangeShapeType="1"/>
              <a:stCxn id="64536" idx="3"/>
              <a:endCxn id="12318" idx="1"/>
            </p:cNvCxnSpPr>
            <p:nvPr/>
          </p:nvCxnSpPr>
          <p:spPr bwMode="auto">
            <a:xfrm flipV="1">
              <a:off x="816" y="2423"/>
              <a:ext cx="480" cy="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cxnSp>
          <p:nvCxnSpPr>
            <p:cNvPr id="12306" name="AutoShape 63"/>
            <p:cNvCxnSpPr>
              <a:cxnSpLocks noChangeShapeType="1"/>
              <a:stCxn id="64540" idx="0"/>
              <a:endCxn id="64548" idx="1"/>
            </p:cNvCxnSpPr>
            <p:nvPr/>
          </p:nvCxnSpPr>
          <p:spPr bwMode="auto">
            <a:xfrm rot="16200000">
              <a:off x="1828" y="1659"/>
              <a:ext cx="456" cy="593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2309" name="AutoShape 70"/>
            <p:cNvSpPr>
              <a:spLocks noChangeArrowheads="1"/>
            </p:cNvSpPr>
            <p:nvPr/>
          </p:nvSpPr>
          <p:spPr bwMode="auto">
            <a:xfrm>
              <a:off x="1200" y="2928"/>
              <a:ext cx="1152" cy="480"/>
            </a:xfrm>
            <a:prstGeom prst="wedgeRectCallout">
              <a:avLst>
                <a:gd name="adj1" fmla="val -56509"/>
                <a:gd name="adj2" fmla="val -1375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92088" indent="-192088">
                <a:buFontTx/>
                <a:buChar char="•"/>
              </a:pPr>
              <a:r>
                <a:rPr lang="en-GB" sz="1400"/>
                <a:t>Integrating data</a:t>
              </a:r>
            </a:p>
            <a:p>
              <a:pPr marL="192088" indent="-192088">
                <a:buFontTx/>
                <a:buChar char="•"/>
              </a:pPr>
              <a:r>
                <a:rPr lang="en-GB" sz="1400"/>
                <a:t>Getting necessary data details</a:t>
              </a:r>
            </a:p>
          </p:txBody>
        </p:sp>
      </p:grpSp>
      <p:sp>
        <p:nvSpPr>
          <p:cNvPr id="12310" name="AutoShape 71"/>
          <p:cNvSpPr>
            <a:spLocks noChangeArrowheads="1"/>
          </p:cNvSpPr>
          <p:nvPr/>
        </p:nvSpPr>
        <p:spPr bwMode="auto">
          <a:xfrm>
            <a:off x="3200400" y="1600200"/>
            <a:ext cx="2514600" cy="533400"/>
          </a:xfrm>
          <a:prstGeom prst="wedgeRectCallout">
            <a:avLst>
              <a:gd name="adj1" fmla="val -57704"/>
              <a:gd name="adj2" fmla="val 13244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192088" indent="-192088">
              <a:buFontTx/>
              <a:buChar char="•"/>
            </a:pPr>
            <a:r>
              <a:rPr lang="en-GB" sz="1400"/>
              <a:t>Selecting relevant features</a:t>
            </a:r>
          </a:p>
          <a:p>
            <a:pPr marL="192088" indent="-192088">
              <a:buFontTx/>
              <a:buChar char="•"/>
            </a:pPr>
            <a:r>
              <a:rPr lang="en-GB" sz="1400"/>
              <a:t>Selecting relevant records</a:t>
            </a:r>
          </a:p>
        </p:txBody>
      </p:sp>
      <p:sp>
        <p:nvSpPr>
          <p:cNvPr id="12311" name="AutoShape 72"/>
          <p:cNvSpPr>
            <a:spLocks noChangeArrowheads="1"/>
          </p:cNvSpPr>
          <p:nvPr/>
        </p:nvSpPr>
        <p:spPr bwMode="auto">
          <a:xfrm>
            <a:off x="6553200" y="2057400"/>
            <a:ext cx="2286000" cy="762000"/>
          </a:xfrm>
          <a:prstGeom prst="wedgeRectCallout">
            <a:avLst>
              <a:gd name="adj1" fmla="val -61597"/>
              <a:gd name="adj2" fmla="val 8541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192088" indent="-192088">
              <a:buFontTx/>
              <a:buChar char="•"/>
            </a:pPr>
            <a:r>
              <a:rPr lang="en-GB" sz="1400"/>
              <a:t>Data cleaning</a:t>
            </a:r>
          </a:p>
          <a:p>
            <a:pPr marL="192088" indent="-192088">
              <a:buFontTx/>
              <a:buChar char="•"/>
            </a:pPr>
            <a:r>
              <a:rPr lang="en-GB" sz="1400"/>
              <a:t>Deal with unknown data</a:t>
            </a:r>
          </a:p>
          <a:p>
            <a:pPr marL="192088" indent="-192088">
              <a:buFontTx/>
              <a:buChar char="•"/>
            </a:pPr>
            <a:r>
              <a:rPr lang="en-GB" sz="1400"/>
              <a:t>Data transformation</a:t>
            </a:r>
          </a:p>
        </p:txBody>
      </p:sp>
      <p:sp>
        <p:nvSpPr>
          <p:cNvPr id="12312" name="AutoShape 73"/>
          <p:cNvSpPr>
            <a:spLocks noChangeArrowheads="1"/>
          </p:cNvSpPr>
          <p:nvPr/>
        </p:nvSpPr>
        <p:spPr bwMode="auto">
          <a:xfrm>
            <a:off x="4175125" y="4953000"/>
            <a:ext cx="1981200" cy="762000"/>
          </a:xfrm>
          <a:prstGeom prst="wedgeRectCallout">
            <a:avLst>
              <a:gd name="adj1" fmla="val 50560"/>
              <a:gd name="adj2" fmla="val -92708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192088" indent="-192088">
              <a:buFontTx/>
              <a:buChar char="•"/>
            </a:pPr>
            <a:r>
              <a:rPr lang="en-GB" sz="1400"/>
              <a:t>Formatting data into acceptable form by the mining tool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51"/>
          <p:cNvSpPr>
            <a:spLocks noChangeArrowheads="1"/>
          </p:cNvSpPr>
          <p:nvPr/>
        </p:nvSpPr>
        <p:spPr bwMode="auto">
          <a:xfrm>
            <a:off x="5715000" y="2895600"/>
            <a:ext cx="3429000" cy="1219200"/>
          </a:xfrm>
          <a:prstGeom prst="rect">
            <a:avLst/>
          </a:prstGeom>
          <a:solidFill>
            <a:srgbClr val="C7D7D5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15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772400" cy="1012825"/>
          </a:xfrm>
        </p:spPr>
        <p:txBody>
          <a:bodyPr/>
          <a:lstStyle/>
          <a:p>
            <a:r>
              <a:rPr lang="en-GB" sz="3200" b="1" dirty="0" smtClean="0"/>
              <a:t>Data Mining Process</a:t>
            </a:r>
          </a:p>
        </p:txBody>
      </p:sp>
      <p:sp>
        <p:nvSpPr>
          <p:cNvPr id="13316" name="Content Placeholder 8"/>
          <p:cNvSpPr>
            <a:spLocks/>
          </p:cNvSpPr>
          <p:nvPr/>
        </p:nvSpPr>
        <p:spPr bwMode="auto">
          <a:xfrm>
            <a:off x="728663" y="1295400"/>
            <a:ext cx="4419600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>
                <a:latin typeface="Helvetica" charset="0"/>
                <a:ea typeface="SimSun" pitchFamily="2" charset="-122"/>
              </a:rPr>
              <a:t>Mining</a:t>
            </a:r>
            <a:endParaRPr lang="en-GB" sz="2800" b="1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>
                <a:latin typeface="Helvetica" charset="0"/>
                <a:ea typeface="SimSun" pitchFamily="2" charset="-122"/>
              </a:rPr>
              <a:t>Determining data mining tasks 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>
                <a:latin typeface="Helvetica" charset="0"/>
                <a:ea typeface="SimSun" pitchFamily="2" charset="-122"/>
              </a:rPr>
              <a:t>Assigning roles for data for certain tasks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>
                <a:latin typeface="Helvetica" charset="0"/>
                <a:ea typeface="SimSun" pitchFamily="2" charset="-122"/>
              </a:rPr>
              <a:t>Selecting data mining solution(s) to each task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>
                <a:latin typeface="Helvetica" charset="0"/>
                <a:ea typeface="SimSun" pitchFamily="2" charset="-122"/>
              </a:rPr>
              <a:t>Setting necessary parameters for the solution</a:t>
            </a:r>
            <a:endParaRPr lang="en-GB" sz="2400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sz="2400"/>
              <a:t>Collecting result patterns</a:t>
            </a:r>
          </a:p>
        </p:txBody>
      </p:sp>
      <p:sp>
        <p:nvSpPr>
          <p:cNvPr id="66565" name="AutoShape 1029"/>
          <p:cNvSpPr>
            <a:spLocks noChangeArrowheads="1"/>
          </p:cNvSpPr>
          <p:nvPr/>
        </p:nvSpPr>
        <p:spPr bwMode="auto">
          <a:xfrm>
            <a:off x="6858000" y="1905000"/>
            <a:ext cx="1066800" cy="5334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GB" sz="1400" b="1">
                <a:latin typeface="Arial Narrow" pitchFamily="34" charset="0"/>
              </a:rPr>
              <a:t>Formatted </a:t>
            </a:r>
          </a:p>
          <a:p>
            <a:pPr algn="ctr">
              <a:defRPr/>
            </a:pPr>
            <a:r>
              <a:rPr lang="en-GB" sz="1400" b="1">
                <a:latin typeface="Arial Narrow" pitchFamily="34" charset="0"/>
              </a:rPr>
              <a:t>Data set</a:t>
            </a:r>
          </a:p>
        </p:txBody>
      </p:sp>
      <p:sp>
        <p:nvSpPr>
          <p:cNvPr id="13318" name="AutoShape 1031"/>
          <p:cNvSpPr>
            <a:spLocks noChangeArrowheads="1"/>
          </p:cNvSpPr>
          <p:nvPr/>
        </p:nvSpPr>
        <p:spPr bwMode="auto">
          <a:xfrm>
            <a:off x="5791200" y="3048000"/>
            <a:ext cx="12192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Solution</a:t>
            </a:r>
            <a:r>
              <a:rPr lang="en-GB" sz="1400" baseline="-25000"/>
              <a:t>3</a:t>
            </a:r>
          </a:p>
          <a:p>
            <a:pPr algn="ctr"/>
            <a:r>
              <a:rPr lang="en-GB" sz="1400"/>
              <a:t>(w</a:t>
            </a:r>
            <a:r>
              <a:rPr lang="en-GB" sz="1400" baseline="-25000"/>
              <a:t>1</a:t>
            </a:r>
            <a:r>
              <a:rPr lang="en-GB" sz="1400"/>
              <a:t>, w</a:t>
            </a:r>
            <a:r>
              <a:rPr lang="en-GB" sz="1400" baseline="-25000"/>
              <a:t>2</a:t>
            </a:r>
            <a:r>
              <a:rPr lang="en-GB" sz="1400"/>
              <a:t>, …, w</a:t>
            </a:r>
            <a:r>
              <a:rPr lang="en-GB" sz="1400" baseline="-25000"/>
              <a:t>m</a:t>
            </a:r>
            <a:r>
              <a:rPr lang="en-GB" sz="1400"/>
              <a:t>)</a:t>
            </a:r>
            <a:endParaRPr lang="en-GB"/>
          </a:p>
        </p:txBody>
      </p:sp>
      <p:sp>
        <p:nvSpPr>
          <p:cNvPr id="13319" name="AutoShape 1032"/>
          <p:cNvSpPr>
            <a:spLocks noChangeArrowheads="1"/>
          </p:cNvSpPr>
          <p:nvPr/>
        </p:nvSpPr>
        <p:spPr bwMode="auto">
          <a:xfrm>
            <a:off x="6705600" y="3200400"/>
            <a:ext cx="13716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Solution</a:t>
            </a:r>
            <a:r>
              <a:rPr lang="en-GB" sz="1400" baseline="-25000"/>
              <a:t>2</a:t>
            </a:r>
          </a:p>
          <a:p>
            <a:pPr algn="ctr"/>
            <a:r>
              <a:rPr lang="en-GB" sz="1400"/>
              <a:t>(t</a:t>
            </a:r>
            <a:r>
              <a:rPr lang="en-GB" sz="1400" baseline="-25000"/>
              <a:t>1</a:t>
            </a:r>
            <a:r>
              <a:rPr lang="en-GB" sz="1400"/>
              <a:t>, t</a:t>
            </a:r>
            <a:r>
              <a:rPr lang="en-GB" sz="1400" baseline="-25000"/>
              <a:t>2</a:t>
            </a:r>
            <a:r>
              <a:rPr lang="en-GB" sz="1400"/>
              <a:t>, …, t</a:t>
            </a:r>
            <a:r>
              <a:rPr lang="en-GB" sz="1400" baseline="-25000"/>
              <a:t>r</a:t>
            </a:r>
            <a:r>
              <a:rPr lang="en-GB" sz="1400"/>
              <a:t>)</a:t>
            </a:r>
            <a:endParaRPr lang="en-GB"/>
          </a:p>
        </p:txBody>
      </p:sp>
      <p:cxnSp>
        <p:nvCxnSpPr>
          <p:cNvPr id="13320" name="AutoShape 1034"/>
          <p:cNvCxnSpPr>
            <a:cxnSpLocks noChangeShapeType="1"/>
            <a:stCxn id="66565" idx="2"/>
            <a:endCxn id="13318" idx="0"/>
          </p:cNvCxnSpPr>
          <p:nvPr/>
        </p:nvCxnSpPr>
        <p:spPr bwMode="auto">
          <a:xfrm flipH="1">
            <a:off x="6400800" y="2438400"/>
            <a:ext cx="990600" cy="6096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cxnSp>
        <p:nvCxnSpPr>
          <p:cNvPr id="13321" name="AutoShape 1035"/>
          <p:cNvCxnSpPr>
            <a:cxnSpLocks noChangeShapeType="1"/>
            <a:stCxn id="66565" idx="2"/>
            <a:endCxn id="13319" idx="0"/>
          </p:cNvCxnSpPr>
          <p:nvPr/>
        </p:nvCxnSpPr>
        <p:spPr bwMode="auto">
          <a:xfrm>
            <a:off x="7391400" y="2438400"/>
            <a:ext cx="0" cy="762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sp>
        <p:nvSpPr>
          <p:cNvPr id="13322" name="AutoShape 1037"/>
          <p:cNvSpPr>
            <a:spLocks noChangeArrowheads="1"/>
          </p:cNvSpPr>
          <p:nvPr/>
        </p:nvSpPr>
        <p:spPr bwMode="auto">
          <a:xfrm>
            <a:off x="7620000" y="3352800"/>
            <a:ext cx="14478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Solution</a:t>
            </a:r>
            <a:r>
              <a:rPr lang="en-GB" sz="1400" baseline="-25000"/>
              <a:t>1</a:t>
            </a:r>
          </a:p>
          <a:p>
            <a:pPr algn="ctr"/>
            <a:r>
              <a:rPr lang="en-GB" sz="1400"/>
              <a:t>(p</a:t>
            </a:r>
            <a:r>
              <a:rPr lang="en-GB" sz="1400" baseline="-25000"/>
              <a:t>1</a:t>
            </a:r>
            <a:r>
              <a:rPr lang="en-GB" sz="1400"/>
              <a:t>, p</a:t>
            </a:r>
            <a:r>
              <a:rPr lang="en-GB" sz="1400" baseline="-25000"/>
              <a:t>2</a:t>
            </a:r>
            <a:r>
              <a:rPr lang="en-GB" sz="1400"/>
              <a:t>, …, p</a:t>
            </a:r>
            <a:r>
              <a:rPr lang="en-GB" sz="1400" baseline="-25000"/>
              <a:t>n</a:t>
            </a:r>
            <a:r>
              <a:rPr lang="en-GB" sz="1400"/>
              <a:t>)</a:t>
            </a:r>
          </a:p>
        </p:txBody>
      </p:sp>
      <p:cxnSp>
        <p:nvCxnSpPr>
          <p:cNvPr id="13323" name="AutoShape 1038"/>
          <p:cNvCxnSpPr>
            <a:cxnSpLocks noChangeShapeType="1"/>
            <a:stCxn id="66565" idx="2"/>
            <a:endCxn id="13322" idx="0"/>
          </p:cNvCxnSpPr>
          <p:nvPr/>
        </p:nvCxnSpPr>
        <p:spPr bwMode="auto">
          <a:xfrm>
            <a:off x="7391400" y="2438400"/>
            <a:ext cx="952500" cy="9144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sp>
        <p:nvSpPr>
          <p:cNvPr id="13324" name="AutoShape 1042"/>
          <p:cNvSpPr>
            <a:spLocks noChangeArrowheads="1"/>
          </p:cNvSpPr>
          <p:nvPr/>
        </p:nvSpPr>
        <p:spPr bwMode="auto">
          <a:xfrm>
            <a:off x="6743700" y="4495800"/>
            <a:ext cx="1295400" cy="685800"/>
          </a:xfrm>
          <a:prstGeom prst="flowChartMultidocumen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latin typeface="Arial Narrow" pitchFamily="34" charset="0"/>
              </a:rPr>
              <a:t>Patterns</a:t>
            </a:r>
          </a:p>
        </p:txBody>
      </p:sp>
      <p:cxnSp>
        <p:nvCxnSpPr>
          <p:cNvPr id="13325" name="AutoShape 1044"/>
          <p:cNvCxnSpPr>
            <a:cxnSpLocks noChangeShapeType="1"/>
            <a:stCxn id="13318" idx="2"/>
            <a:endCxn id="13324" idx="1"/>
          </p:cNvCxnSpPr>
          <p:nvPr/>
        </p:nvCxnSpPr>
        <p:spPr bwMode="auto">
          <a:xfrm rot="16200000" flipH="1">
            <a:off x="5943600" y="4038600"/>
            <a:ext cx="1257300" cy="3429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cxnSp>
        <p:nvCxnSpPr>
          <p:cNvPr id="13326" name="AutoShape 1047"/>
          <p:cNvCxnSpPr>
            <a:cxnSpLocks noChangeShapeType="1"/>
            <a:stCxn id="13319" idx="2"/>
            <a:endCxn id="13324" idx="0"/>
          </p:cNvCxnSpPr>
          <p:nvPr/>
        </p:nvCxnSpPr>
        <p:spPr bwMode="auto">
          <a:xfrm>
            <a:off x="7391400" y="3733800"/>
            <a:ext cx="0" cy="762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cxnSp>
        <p:nvCxnSpPr>
          <p:cNvPr id="13327" name="AutoShape 1048"/>
          <p:cNvCxnSpPr>
            <a:cxnSpLocks noChangeShapeType="1"/>
            <a:stCxn id="13322" idx="2"/>
            <a:endCxn id="13324" idx="3"/>
          </p:cNvCxnSpPr>
          <p:nvPr/>
        </p:nvCxnSpPr>
        <p:spPr bwMode="auto">
          <a:xfrm rot="5400000">
            <a:off x="7715250" y="4210050"/>
            <a:ext cx="952500" cy="3048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sp>
        <p:nvSpPr>
          <p:cNvPr id="13328" name="AutoShape 1050"/>
          <p:cNvSpPr>
            <a:spLocks noChangeArrowheads="1"/>
          </p:cNvSpPr>
          <p:nvPr/>
        </p:nvSpPr>
        <p:spPr bwMode="auto">
          <a:xfrm rot="5400000">
            <a:off x="7162800" y="5410200"/>
            <a:ext cx="533400" cy="381000"/>
          </a:xfrm>
          <a:custGeom>
            <a:avLst/>
            <a:gdLst>
              <a:gd name="T0" fmla="*/ 400050 w 21600"/>
              <a:gd name="T1" fmla="*/ 0 h 21600"/>
              <a:gd name="T2" fmla="*/ 0 w 21600"/>
              <a:gd name="T3" fmla="*/ 190500 h 21600"/>
              <a:gd name="T4" fmla="*/ 400050 w 21600"/>
              <a:gd name="T5" fmla="*/ 381000 h 21600"/>
              <a:gd name="T6" fmla="*/ 533400 w 21600"/>
              <a:gd name="T7" fmla="*/ 1905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29" name="Text Box 1052"/>
          <p:cNvSpPr txBox="1">
            <a:spLocks noChangeArrowheads="1"/>
          </p:cNvSpPr>
          <p:nvPr/>
        </p:nvSpPr>
        <p:spPr bwMode="auto">
          <a:xfrm>
            <a:off x="5780088" y="3810000"/>
            <a:ext cx="1455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>
                <a:solidFill>
                  <a:schemeClr val="bg2"/>
                </a:solidFill>
              </a:rPr>
              <a:t>Mining solutions</a:t>
            </a:r>
          </a:p>
        </p:txBody>
      </p:sp>
      <p:sp>
        <p:nvSpPr>
          <p:cNvPr id="13330" name="Line 1053"/>
          <p:cNvSpPr>
            <a:spLocks noChangeShapeType="1"/>
          </p:cNvSpPr>
          <p:nvPr/>
        </p:nvSpPr>
        <p:spPr bwMode="auto">
          <a:xfrm>
            <a:off x="5410200" y="3505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3331" name="Text Box 1054"/>
          <p:cNvSpPr txBox="1">
            <a:spLocks noChangeArrowheads="1"/>
          </p:cNvSpPr>
          <p:nvPr/>
        </p:nvSpPr>
        <p:spPr bwMode="auto">
          <a:xfrm rot="5400000">
            <a:off x="4583906" y="3350419"/>
            <a:ext cx="15001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>
                <a:latin typeface="Arial Narrow" pitchFamily="34" charset="0"/>
              </a:rPr>
              <a:t>Parameter settings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772400" cy="1012825"/>
          </a:xfrm>
        </p:spPr>
        <p:txBody>
          <a:bodyPr/>
          <a:lstStyle/>
          <a:p>
            <a:r>
              <a:rPr lang="en-GB" sz="3200" b="1" dirty="0" smtClean="0"/>
              <a:t>Data Mining Process</a:t>
            </a:r>
          </a:p>
        </p:txBody>
      </p:sp>
      <p:sp>
        <p:nvSpPr>
          <p:cNvPr id="14339" name="Content Placeholder 8"/>
          <p:cNvSpPr>
            <a:spLocks/>
          </p:cNvSpPr>
          <p:nvPr/>
        </p:nvSpPr>
        <p:spPr bwMode="auto">
          <a:xfrm>
            <a:off x="714348" y="1000108"/>
            <a:ext cx="44196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Post-processing</a:t>
            </a:r>
            <a:endParaRPr lang="en-GB" sz="2800" b="1" dirty="0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Pattern evaluation 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Pattern selection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Pattern interpretation</a:t>
            </a:r>
          </a:p>
        </p:txBody>
      </p:sp>
      <p:grpSp>
        <p:nvGrpSpPr>
          <p:cNvPr id="14360" name="Group 24"/>
          <p:cNvGrpSpPr>
            <a:grpSpLocks/>
          </p:cNvGrpSpPr>
          <p:nvPr/>
        </p:nvGrpSpPr>
        <p:grpSpPr bwMode="auto">
          <a:xfrm>
            <a:off x="1019175" y="2133600"/>
            <a:ext cx="7800975" cy="3276600"/>
            <a:chOff x="432" y="1344"/>
            <a:chExt cx="4914" cy="2064"/>
          </a:xfrm>
        </p:grpSpPr>
        <p:sp>
          <p:nvSpPr>
            <p:cNvPr id="14340" name="AutoShape 12"/>
            <p:cNvSpPr>
              <a:spLocks noChangeArrowheads="1"/>
            </p:cNvSpPr>
            <p:nvPr/>
          </p:nvSpPr>
          <p:spPr bwMode="auto">
            <a:xfrm>
              <a:off x="432" y="2496"/>
              <a:ext cx="816" cy="432"/>
            </a:xfrm>
            <a:prstGeom prst="flowChartMultidocumen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b="1">
                  <a:latin typeface="Arial Narrow" pitchFamily="34" charset="0"/>
                </a:rPr>
                <a:t>Patterns</a:t>
              </a:r>
            </a:p>
          </p:txBody>
        </p:sp>
        <p:sp>
          <p:nvSpPr>
            <p:cNvPr id="14341" name="AutoShape 21"/>
            <p:cNvSpPr>
              <a:spLocks noChangeArrowheads="1"/>
            </p:cNvSpPr>
            <p:nvPr/>
          </p:nvSpPr>
          <p:spPr bwMode="auto">
            <a:xfrm>
              <a:off x="1440" y="2424"/>
              <a:ext cx="960" cy="576"/>
            </a:xfrm>
            <a:prstGeom prst="diamond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/>
                <a:t>Evaluation</a:t>
              </a:r>
            </a:p>
            <a:p>
              <a:pPr algn="ctr"/>
              <a:r>
                <a:rPr lang="en-GB" sz="1400"/>
                <a:t>criteria</a:t>
              </a:r>
            </a:p>
          </p:txBody>
        </p:sp>
        <p:cxnSp>
          <p:nvCxnSpPr>
            <p:cNvPr id="14342" name="AutoShape 24"/>
            <p:cNvCxnSpPr>
              <a:cxnSpLocks noChangeShapeType="1"/>
              <a:stCxn id="14340" idx="3"/>
              <a:endCxn id="14341" idx="1"/>
            </p:cNvCxnSpPr>
            <p:nvPr/>
          </p:nvCxnSpPr>
          <p:spPr bwMode="auto">
            <a:xfrm>
              <a:off x="1248" y="2712"/>
              <a:ext cx="19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43" name="Line 25"/>
            <p:cNvSpPr>
              <a:spLocks noChangeShapeType="1"/>
            </p:cNvSpPr>
            <p:nvPr/>
          </p:nvSpPr>
          <p:spPr bwMode="auto">
            <a:xfrm>
              <a:off x="1920" y="3006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44" name="Line 26"/>
            <p:cNvSpPr>
              <a:spLocks noChangeShapeType="1"/>
            </p:cNvSpPr>
            <p:nvPr/>
          </p:nvSpPr>
          <p:spPr bwMode="auto">
            <a:xfrm flipH="1">
              <a:off x="720" y="3348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45" name="Text Box 27"/>
            <p:cNvSpPr txBox="1">
              <a:spLocks noChangeArrowheads="1"/>
            </p:cNvSpPr>
            <p:nvPr/>
          </p:nvSpPr>
          <p:spPr bwMode="auto">
            <a:xfrm>
              <a:off x="1728" y="3072"/>
              <a:ext cx="38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reject</a:t>
              </a:r>
            </a:p>
          </p:txBody>
        </p:sp>
        <p:grpSp>
          <p:nvGrpSpPr>
            <p:cNvPr id="14346" name="Group 37"/>
            <p:cNvGrpSpPr>
              <a:grpSpLocks/>
            </p:cNvGrpSpPr>
            <p:nvPr/>
          </p:nvGrpSpPr>
          <p:grpSpPr bwMode="auto">
            <a:xfrm>
              <a:off x="2700" y="2454"/>
              <a:ext cx="660" cy="450"/>
              <a:chOff x="2688" y="2454"/>
              <a:chExt cx="660" cy="450"/>
            </a:xfrm>
          </p:grpSpPr>
          <p:sp>
            <p:nvSpPr>
              <p:cNvPr id="14358" name="AutoShape 36"/>
              <p:cNvSpPr>
                <a:spLocks noChangeArrowheads="1"/>
              </p:cNvSpPr>
              <p:nvPr/>
            </p:nvSpPr>
            <p:spPr bwMode="auto">
              <a:xfrm>
                <a:off x="2772" y="2454"/>
                <a:ext cx="576" cy="384"/>
              </a:xfrm>
              <a:prstGeom prst="flowChartMultidocumen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Valid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4359" name="AutoShape 28"/>
              <p:cNvSpPr>
                <a:spLocks noChangeArrowheads="1"/>
              </p:cNvSpPr>
              <p:nvPr/>
            </p:nvSpPr>
            <p:spPr bwMode="auto">
              <a:xfrm>
                <a:off x="2688" y="2520"/>
                <a:ext cx="576" cy="384"/>
              </a:xfrm>
              <a:prstGeom prst="flowChartMultidocumen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Valid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</p:grpSp>
        <p:cxnSp>
          <p:nvCxnSpPr>
            <p:cNvPr id="14347" name="AutoShape 30"/>
            <p:cNvCxnSpPr>
              <a:cxnSpLocks noChangeShapeType="1"/>
              <a:stCxn id="14341" idx="3"/>
              <a:endCxn id="14359" idx="1"/>
            </p:cNvCxnSpPr>
            <p:nvPr/>
          </p:nvCxnSpPr>
          <p:spPr bwMode="auto">
            <a:xfrm>
              <a:off x="2400" y="2712"/>
              <a:ext cx="30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48" name="Oval 31"/>
            <p:cNvSpPr>
              <a:spLocks noChangeArrowheads="1"/>
            </p:cNvSpPr>
            <p:nvPr/>
          </p:nvSpPr>
          <p:spPr bwMode="auto">
            <a:xfrm>
              <a:off x="3648" y="2424"/>
              <a:ext cx="576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/>
                <a:t>Selection</a:t>
              </a:r>
            </a:p>
            <a:p>
              <a:pPr algn="ctr"/>
              <a:r>
                <a:rPr lang="en-GB" sz="1400"/>
                <a:t>criteria</a:t>
              </a:r>
            </a:p>
          </p:txBody>
        </p:sp>
        <p:cxnSp>
          <p:nvCxnSpPr>
            <p:cNvPr id="14349" name="AutoShape 33"/>
            <p:cNvCxnSpPr>
              <a:cxnSpLocks noChangeShapeType="1"/>
              <a:stCxn id="14359" idx="3"/>
              <a:endCxn id="14348" idx="2"/>
            </p:cNvCxnSpPr>
            <p:nvPr/>
          </p:nvCxnSpPr>
          <p:spPr bwMode="auto">
            <a:xfrm>
              <a:off x="3276" y="2712"/>
              <a:ext cx="37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50" name="AutoShape 34"/>
            <p:cNvSpPr>
              <a:spLocks noChangeArrowheads="1"/>
            </p:cNvSpPr>
            <p:nvPr/>
          </p:nvSpPr>
          <p:spPr bwMode="auto">
            <a:xfrm>
              <a:off x="4608" y="3024"/>
              <a:ext cx="576" cy="384"/>
            </a:xfrm>
            <a:prstGeom prst="flowChartMultidocumen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b="1">
                  <a:latin typeface="Arial Narrow" pitchFamily="34" charset="0"/>
                </a:rPr>
                <a:t>Selected</a:t>
              </a:r>
            </a:p>
            <a:p>
              <a:pPr algn="ctr"/>
              <a:r>
                <a:rPr lang="en-GB" sz="1400" b="1">
                  <a:latin typeface="Arial Narrow" pitchFamily="34" charset="0"/>
                </a:rPr>
                <a:t>Patterns</a:t>
              </a:r>
            </a:p>
          </p:txBody>
        </p:sp>
        <p:sp>
          <p:nvSpPr>
            <p:cNvPr id="14351" name="Text Box 35"/>
            <p:cNvSpPr txBox="1">
              <a:spLocks noChangeArrowheads="1"/>
            </p:cNvSpPr>
            <p:nvPr/>
          </p:nvSpPr>
          <p:spPr bwMode="auto">
            <a:xfrm>
              <a:off x="2256" y="2496"/>
              <a:ext cx="445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accept</a:t>
              </a:r>
            </a:p>
          </p:txBody>
        </p:sp>
        <p:cxnSp>
          <p:nvCxnSpPr>
            <p:cNvPr id="14352" name="AutoShape 39"/>
            <p:cNvCxnSpPr>
              <a:cxnSpLocks noChangeShapeType="1"/>
              <a:stCxn id="14348" idx="6"/>
              <a:endCxn id="14350" idx="1"/>
            </p:cNvCxnSpPr>
            <p:nvPr/>
          </p:nvCxnSpPr>
          <p:spPr bwMode="auto">
            <a:xfrm>
              <a:off x="4224" y="2712"/>
              <a:ext cx="384" cy="50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4353" name="Oval 40"/>
            <p:cNvSpPr>
              <a:spLocks noChangeArrowheads="1"/>
            </p:cNvSpPr>
            <p:nvPr/>
          </p:nvSpPr>
          <p:spPr bwMode="auto">
            <a:xfrm>
              <a:off x="4560" y="2208"/>
              <a:ext cx="672" cy="62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b="1">
                  <a:latin typeface="Arial Narrow" pitchFamily="34" charset="0"/>
                </a:rPr>
                <a:t>Pattern</a:t>
              </a:r>
            </a:p>
            <a:p>
              <a:pPr algn="ctr"/>
              <a:r>
                <a:rPr lang="en-GB" sz="1400" b="1">
                  <a:latin typeface="Arial Narrow" pitchFamily="34" charset="0"/>
                </a:rPr>
                <a:t>Interpretation</a:t>
              </a:r>
            </a:p>
          </p:txBody>
        </p:sp>
        <p:cxnSp>
          <p:nvCxnSpPr>
            <p:cNvPr id="14354" name="AutoShape 41"/>
            <p:cNvCxnSpPr>
              <a:cxnSpLocks noChangeShapeType="1"/>
              <a:stCxn id="14350" idx="0"/>
              <a:endCxn id="14353" idx="4"/>
            </p:cNvCxnSpPr>
            <p:nvPr/>
          </p:nvCxnSpPr>
          <p:spPr bwMode="auto">
            <a:xfrm flipV="1">
              <a:off x="4896" y="2832"/>
              <a:ext cx="0" cy="19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00394" name="AutoShape 42"/>
            <p:cNvSpPr>
              <a:spLocks noChangeArrowheads="1"/>
            </p:cNvSpPr>
            <p:nvPr/>
          </p:nvSpPr>
          <p:spPr bwMode="auto">
            <a:xfrm>
              <a:off x="4560" y="1584"/>
              <a:ext cx="672" cy="384"/>
            </a:xfrm>
            <a:prstGeom prst="triangle">
              <a:avLst>
                <a:gd name="adj" fmla="val 50000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cxnSp>
          <p:nvCxnSpPr>
            <p:cNvPr id="14356" name="AutoShape 43"/>
            <p:cNvCxnSpPr>
              <a:cxnSpLocks noChangeShapeType="1"/>
              <a:stCxn id="14353" idx="0"/>
              <a:endCxn id="100394" idx="3"/>
            </p:cNvCxnSpPr>
            <p:nvPr/>
          </p:nvCxnSpPr>
          <p:spPr bwMode="auto">
            <a:xfrm rot="-5400000">
              <a:off x="4776" y="2088"/>
              <a:ext cx="24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57" name="Text Box 44"/>
            <p:cNvSpPr txBox="1">
              <a:spLocks noChangeArrowheads="1"/>
            </p:cNvSpPr>
            <p:nvPr/>
          </p:nvSpPr>
          <p:spPr bwMode="auto">
            <a:xfrm>
              <a:off x="4464" y="1344"/>
              <a:ext cx="8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Knowledge learnt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772400" cy="1012825"/>
          </a:xfrm>
        </p:spPr>
        <p:txBody>
          <a:bodyPr/>
          <a:lstStyle/>
          <a:p>
            <a:r>
              <a:rPr lang="en-GB" sz="3200" b="1" dirty="0" smtClean="0"/>
              <a:t>Data Mining Process</a:t>
            </a:r>
          </a:p>
        </p:txBody>
      </p:sp>
      <p:sp>
        <p:nvSpPr>
          <p:cNvPr id="15363" name="Content Placeholder 8"/>
          <p:cNvSpPr>
            <a:spLocks/>
          </p:cNvSpPr>
          <p:nvPr/>
        </p:nvSpPr>
        <p:spPr bwMode="auto">
          <a:xfrm>
            <a:off x="500034" y="928670"/>
            <a:ext cx="8255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Roles of participants in data mining</a:t>
            </a:r>
            <a:endParaRPr lang="en-GB" sz="2800" b="1" dirty="0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Participants include: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Data miners / data analysts: main participant of a DM project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Domain expert: main collaborators of DM project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Decision makers: clients of a DM project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Risk of human bias in the discovery process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Important roles of domain expert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Pattern interpretation (for usefulness)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Pattern evaluation (for significance)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Mining options (for suitable tasks, limited)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Advisory on data pre-processing (for suitable operations, limited)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Balancing the strength of human and machine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772400" cy="1012825"/>
          </a:xfrm>
        </p:spPr>
        <p:txBody>
          <a:bodyPr/>
          <a:lstStyle/>
          <a:p>
            <a:r>
              <a:rPr lang="en-GB" sz="3200" b="1" dirty="0" smtClean="0"/>
              <a:t>Data Mining Approaches</a:t>
            </a:r>
          </a:p>
        </p:txBody>
      </p:sp>
      <p:sp>
        <p:nvSpPr>
          <p:cNvPr id="16387" name="Content Placeholder 8"/>
          <p:cNvSpPr>
            <a:spLocks/>
          </p:cNvSpPr>
          <p:nvPr/>
        </p:nvSpPr>
        <p:spPr bwMode="auto">
          <a:xfrm>
            <a:off x="571472" y="1000108"/>
            <a:ext cx="8183563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Hypothesis testing approach</a:t>
            </a:r>
          </a:p>
          <a:p>
            <a:pPr marL="765175" lvl="1" indent="-290513" eaLnBrk="0" hangingPunct="0">
              <a:buFontTx/>
              <a:buChar char="–"/>
            </a:pPr>
            <a:r>
              <a:rPr lang="en-GB" sz="2400" dirty="0"/>
              <a:t>Top-down lead by a hypothesis statement</a:t>
            </a:r>
          </a:p>
          <a:p>
            <a:pPr marL="765175" lvl="1" indent="-290513" eaLnBrk="0" hangingPunct="0">
              <a:buFontTx/>
              <a:buChar char="–"/>
            </a:pPr>
            <a:r>
              <a:rPr lang="en-GB" sz="2400" dirty="0"/>
              <a:t>Procedure:</a:t>
            </a:r>
          </a:p>
          <a:p>
            <a:pPr marL="1236663" lvl="2" indent="-280988" eaLnBrk="0" hangingPunct="0">
              <a:spcBef>
                <a:spcPct val="10000"/>
              </a:spcBef>
              <a:buFontTx/>
              <a:buAutoNum type="arabicPeriod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Forming a hypothesis statement</a:t>
            </a:r>
          </a:p>
          <a:p>
            <a:pPr marL="1236663" lvl="2" indent="-280988" eaLnBrk="0" hangingPunct="0">
              <a:spcBef>
                <a:spcPct val="10000"/>
              </a:spcBef>
              <a:buFontTx/>
              <a:buAutoNum type="arabicPeriod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Collecting and selecting data of relevance</a:t>
            </a:r>
          </a:p>
          <a:p>
            <a:pPr marL="1236663" lvl="2" indent="-280988" eaLnBrk="0" hangingPunct="0">
              <a:spcBef>
                <a:spcPct val="10000"/>
              </a:spcBef>
              <a:buFontTx/>
              <a:buAutoNum type="arabicPeriod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Conducting data analysis and collecting patterns </a:t>
            </a:r>
            <a:endParaRPr lang="en-GB" sz="2000" dirty="0"/>
          </a:p>
          <a:p>
            <a:pPr marL="1236663" lvl="2" indent="-280988" eaLnBrk="0" hangingPunct="0">
              <a:spcBef>
                <a:spcPct val="10000"/>
              </a:spcBef>
              <a:buFontTx/>
              <a:buAutoNum type="arabicPeriod"/>
            </a:pPr>
            <a:r>
              <a:rPr lang="en-GB" sz="2000" dirty="0"/>
              <a:t>Interpreting the patterns to accept/reject the hypothesis</a:t>
            </a:r>
          </a:p>
          <a:p>
            <a:pPr marL="284163" indent="-284163" eaLnBrk="0" hangingPunct="0">
              <a:spcBef>
                <a:spcPct val="20000"/>
              </a:spcBef>
              <a:buFontTx/>
              <a:buChar char="•"/>
            </a:pPr>
            <a:r>
              <a:rPr lang="en-GB" sz="2800" b="1" dirty="0"/>
              <a:t>Discovery approach</a:t>
            </a:r>
            <a:r>
              <a:rPr lang="en-GB" sz="2800" dirty="0"/>
              <a:t> </a:t>
            </a:r>
          </a:p>
          <a:p>
            <a:pPr marL="765175" lvl="1" indent="-290513" eaLnBrk="0" hangingPunct="0">
              <a:buFontTx/>
              <a:buChar char="–"/>
            </a:pPr>
            <a:r>
              <a:rPr lang="en-GB" sz="2400" dirty="0"/>
              <a:t>Bottom-up without a hypothesis in mind</a:t>
            </a:r>
          </a:p>
          <a:p>
            <a:pPr marL="765175" lvl="1" indent="-290513" eaLnBrk="0" hangingPunct="0">
              <a:buFontTx/>
              <a:buChar char="–"/>
            </a:pPr>
            <a:r>
              <a:rPr lang="en-GB" sz="2400" dirty="0"/>
              <a:t>Procedure:</a:t>
            </a:r>
          </a:p>
          <a:p>
            <a:pPr marL="1236663" lvl="2" indent="-280988" eaLnBrk="0" hangingPunct="0">
              <a:buFontTx/>
              <a:buAutoNum type="arabicPeriod"/>
            </a:pPr>
            <a:r>
              <a:rPr lang="en-GB" sz="2000" dirty="0"/>
              <a:t>Collecting and preparing data of interest</a:t>
            </a:r>
          </a:p>
          <a:p>
            <a:pPr marL="1236663" lvl="2" indent="-280988" eaLnBrk="0" hangingPunct="0">
              <a:spcBef>
                <a:spcPct val="20000"/>
              </a:spcBef>
              <a:buFontTx/>
              <a:buAutoNum type="arabicPeriod"/>
            </a:pPr>
            <a:r>
              <a:rPr lang="en-GB" sz="2000" dirty="0"/>
              <a:t>Conducting data analysis and discovering possible patterns</a:t>
            </a:r>
          </a:p>
          <a:p>
            <a:pPr marL="1236663" lvl="2" indent="-280988" eaLnBrk="0" hangingPunct="0">
              <a:spcBef>
                <a:spcPct val="20000"/>
              </a:spcBef>
              <a:buFontTx/>
              <a:buAutoNum type="arabicPeriod"/>
            </a:pPr>
            <a:r>
              <a:rPr lang="en-GB" altLang="zh-CN" sz="2000" dirty="0">
                <a:ea typeface="SimSun" pitchFamily="2" charset="-122"/>
              </a:rPr>
              <a:t>Evaluating the importance and interestingness</a:t>
            </a:r>
            <a:endParaRPr lang="en-GB" altLang="zh-CN" b="1" dirty="0">
              <a:latin typeface="Helvetica" charset="0"/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7"/>
          <p:cNvSpPr>
            <a:spLocks noGrp="1"/>
          </p:cNvSpPr>
          <p:nvPr>
            <p:ph type="title" idx="4294967295"/>
          </p:nvPr>
        </p:nvSpPr>
        <p:spPr>
          <a:xfrm>
            <a:off x="0" y="-24"/>
            <a:ext cx="7772400" cy="1012825"/>
          </a:xfrm>
        </p:spPr>
        <p:txBody>
          <a:bodyPr/>
          <a:lstStyle/>
          <a:p>
            <a:r>
              <a:rPr lang="en-GB" sz="3200" b="1" dirty="0" smtClean="0"/>
              <a:t>Data Mining Approaches</a:t>
            </a:r>
          </a:p>
        </p:txBody>
      </p:sp>
      <p:sp>
        <p:nvSpPr>
          <p:cNvPr id="17411" name="Content Placeholder 8"/>
          <p:cNvSpPr>
            <a:spLocks/>
          </p:cNvSpPr>
          <p:nvPr/>
        </p:nvSpPr>
        <p:spPr bwMode="auto">
          <a:xfrm>
            <a:off x="428596" y="1000108"/>
            <a:ext cx="8305800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Discovery approach (cont’d)</a:t>
            </a:r>
          </a:p>
          <a:p>
            <a:pPr marL="765175" lvl="1" indent="-290513" eaLnBrk="0" hangingPunct="0">
              <a:buFontTx/>
              <a:buChar char="–"/>
            </a:pPr>
            <a:r>
              <a:rPr lang="en-GB" sz="2400" dirty="0"/>
              <a:t>Directed discovery </a:t>
            </a:r>
            <a:r>
              <a:rPr lang="en-GB" altLang="zh-CN" sz="2400" dirty="0">
                <a:latin typeface="Helvetica" charset="0"/>
                <a:ea typeface="SimSun" pitchFamily="2" charset="-122"/>
              </a:rPr>
              <a:t>(supervised learning):</a:t>
            </a:r>
            <a:r>
              <a:rPr lang="en-GB" altLang="zh-CN" sz="2800" dirty="0">
                <a:latin typeface="Helvetica" charset="0"/>
                <a:ea typeface="SimSun" pitchFamily="2" charset="-122"/>
              </a:rPr>
              <a:t> </a:t>
            </a:r>
            <a:endParaRPr lang="en-GB" sz="2400" dirty="0"/>
          </a:p>
          <a:p>
            <a:pPr marL="1236663" lvl="2" indent="-280988" eaLnBrk="0" hangingPunct="0">
              <a:buFontTx/>
              <a:buChar char="•"/>
            </a:pPr>
            <a:r>
              <a:rPr lang="en-GB" altLang="zh-CN" sz="2200" dirty="0">
                <a:latin typeface="Helvetica" charset="0"/>
                <a:ea typeface="SimSun" pitchFamily="2" charset="-122"/>
              </a:rPr>
              <a:t>Certain aspects of the outcome, i.e. the goal, of the discovery have been specified. The discovery is to find those patterns satisfying the goal.</a:t>
            </a:r>
          </a:p>
          <a:p>
            <a:pPr marL="1236663" lvl="2" indent="-280988" eaLnBrk="0" hangingPunct="0">
              <a:spcAft>
                <a:spcPct val="30000"/>
              </a:spcAft>
            </a:pPr>
            <a:r>
              <a:rPr lang="en-GB" altLang="zh-CN" sz="2200" dirty="0">
                <a:solidFill>
                  <a:srgbClr val="0033CC"/>
                </a:solidFill>
                <a:latin typeface="Helvetica" charset="0"/>
                <a:ea typeface="SimSun" pitchFamily="2" charset="-122"/>
              </a:rPr>
              <a:t>	e.g. patterns relating to the outcome of a class variable</a:t>
            </a:r>
            <a:endParaRPr lang="en-GB" sz="2200" dirty="0">
              <a:solidFill>
                <a:srgbClr val="0033CC"/>
              </a:solidFill>
            </a:endParaRPr>
          </a:p>
          <a:p>
            <a:pPr marL="765175" lvl="1" indent="-290513" eaLnBrk="0" hangingPunct="0">
              <a:buFontTx/>
              <a:buChar char="–"/>
            </a:pPr>
            <a:r>
              <a:rPr lang="en-GB" sz="2400" dirty="0"/>
              <a:t>Undirected discovery </a:t>
            </a:r>
            <a:r>
              <a:rPr lang="en-GB" altLang="zh-CN" sz="2400" dirty="0">
                <a:latin typeface="Helvetica" charset="0"/>
                <a:ea typeface="SimSun" pitchFamily="2" charset="-122"/>
              </a:rPr>
              <a:t>(unsupervised learning): </a:t>
            </a:r>
            <a:endParaRPr lang="en-GB" sz="2400" dirty="0"/>
          </a:p>
          <a:p>
            <a:pPr marL="1236663" lvl="2" indent="-2809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200" dirty="0">
                <a:latin typeface="Helvetica" charset="0"/>
                <a:ea typeface="SimSun" pitchFamily="2" charset="-122"/>
              </a:rPr>
              <a:t>There is no specification of the goal of the discovery. The discovery is to find those patterns of some kind of significance.</a:t>
            </a:r>
          </a:p>
          <a:p>
            <a:pPr marL="1236663" lvl="2" indent="-280988" eaLnBrk="0" hangingPunct="0">
              <a:spcBef>
                <a:spcPct val="10000"/>
              </a:spcBef>
            </a:pPr>
            <a:r>
              <a:rPr lang="en-GB" altLang="zh-CN" sz="2200" dirty="0">
                <a:solidFill>
                  <a:srgbClr val="0033CC"/>
                </a:solidFill>
                <a:latin typeface="Helvetica" charset="0"/>
                <a:ea typeface="SimSun" pitchFamily="2" charset="-122"/>
              </a:rPr>
              <a:t>	e.g. associative links among some attribute values</a:t>
            </a:r>
            <a:endParaRPr lang="en-GB" sz="2200" dirty="0">
              <a:solidFill>
                <a:srgbClr val="0033CC"/>
              </a:solidFill>
              <a:latin typeface="Helvetica" charset="0"/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/>
              <a:t>Data Mining: Problems &amp; Patterns</a:t>
            </a:r>
          </a:p>
        </p:txBody>
      </p:sp>
      <p:sp>
        <p:nvSpPr>
          <p:cNvPr id="1030" name="Content Placeholder 8"/>
          <p:cNvSpPr>
            <a:spLocks/>
          </p:cNvSpPr>
          <p:nvPr/>
        </p:nvSpPr>
        <p:spPr bwMode="auto">
          <a:xfrm>
            <a:off x="428596" y="1000108"/>
            <a:ext cx="84582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Classification</a:t>
            </a:r>
          </a:p>
          <a:p>
            <a:pPr marL="760413" lvl="1" indent="-222250" eaLnBrk="0" hangingPunct="0">
              <a:buFontTx/>
              <a:buChar char="–"/>
            </a:pPr>
            <a:r>
              <a:rPr lang="en-GB" sz="2400" dirty="0"/>
              <a:t>Construct a classification model to determine the class of a given record</a:t>
            </a:r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1295400" y="2681288"/>
          <a:ext cx="1914525" cy="990600"/>
        </p:xfrm>
        <a:graphic>
          <a:graphicData uri="http://schemas.openxmlformats.org/presentationml/2006/ole">
            <p:oleObj spid="_x0000_s1026" name="Worksheet" r:id="rId4" imgW="1914906" imgH="990981" progId="Excel.Sheet.8">
              <p:embed/>
            </p:oleObj>
          </a:graphicData>
        </a:graphic>
      </p:graphicFrame>
      <p:sp>
        <p:nvSpPr>
          <p:cNvPr id="1031" name="Text Box 9"/>
          <p:cNvSpPr txBox="1">
            <a:spLocks noChangeArrowheads="1"/>
          </p:cNvSpPr>
          <p:nvPr/>
        </p:nvSpPr>
        <p:spPr bwMode="auto">
          <a:xfrm>
            <a:off x="1447800" y="3671888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Example Data Set</a:t>
            </a:r>
          </a:p>
        </p:txBody>
      </p:sp>
      <p:sp>
        <p:nvSpPr>
          <p:cNvPr id="1032" name="AutoShape 10"/>
          <p:cNvSpPr>
            <a:spLocks noChangeArrowheads="1"/>
          </p:cNvSpPr>
          <p:nvPr/>
        </p:nvSpPr>
        <p:spPr bwMode="auto">
          <a:xfrm>
            <a:off x="4343400" y="2833688"/>
            <a:ext cx="1219200" cy="7620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/>
              <a:t>Model </a:t>
            </a:r>
          </a:p>
          <a:p>
            <a:pPr algn="ctr"/>
            <a:r>
              <a:rPr lang="en-GB" sz="1400" b="1"/>
              <a:t>Construction </a:t>
            </a:r>
          </a:p>
          <a:p>
            <a:pPr algn="ctr"/>
            <a:r>
              <a:rPr lang="en-GB" sz="1400" b="1"/>
              <a:t>Method</a:t>
            </a:r>
          </a:p>
        </p:txBody>
      </p:sp>
      <p:sp>
        <p:nvSpPr>
          <p:cNvPr id="70668" name="AutoShape 12"/>
          <p:cNvSpPr>
            <a:spLocks noChangeArrowheads="1"/>
          </p:cNvSpPr>
          <p:nvPr/>
        </p:nvSpPr>
        <p:spPr bwMode="auto">
          <a:xfrm>
            <a:off x="6858000" y="2833688"/>
            <a:ext cx="685800" cy="609600"/>
          </a:xfrm>
          <a:prstGeom prst="triangle">
            <a:avLst>
              <a:gd name="adj" fmla="val 64583"/>
            </a:avLst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034" name="Text Box 13"/>
          <p:cNvSpPr txBox="1">
            <a:spLocks noChangeArrowheads="1"/>
          </p:cNvSpPr>
          <p:nvPr/>
        </p:nvSpPr>
        <p:spPr bwMode="auto">
          <a:xfrm>
            <a:off x="6553200" y="3443288"/>
            <a:ext cx="1371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400" b="1"/>
              <a:t>Classification</a:t>
            </a:r>
          </a:p>
          <a:p>
            <a:pPr algn="ctr"/>
            <a:r>
              <a:rPr lang="en-GB" sz="1400" b="1"/>
              <a:t>Model</a:t>
            </a:r>
          </a:p>
        </p:txBody>
      </p:sp>
      <p:sp>
        <p:nvSpPr>
          <p:cNvPr id="1035" name="AutoShape 14"/>
          <p:cNvSpPr>
            <a:spLocks noChangeArrowheads="1"/>
          </p:cNvSpPr>
          <p:nvPr/>
        </p:nvSpPr>
        <p:spPr bwMode="auto">
          <a:xfrm>
            <a:off x="3505200" y="3138488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" name="AutoShape 15"/>
          <p:cNvSpPr>
            <a:spLocks noChangeArrowheads="1"/>
          </p:cNvSpPr>
          <p:nvPr/>
        </p:nvSpPr>
        <p:spPr bwMode="auto">
          <a:xfrm>
            <a:off x="5867400" y="3138488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0672" name="AutoShape 16"/>
          <p:cNvSpPr>
            <a:spLocks noChangeArrowheads="1"/>
          </p:cNvSpPr>
          <p:nvPr/>
        </p:nvSpPr>
        <p:spPr bwMode="auto">
          <a:xfrm>
            <a:off x="4324350" y="4495800"/>
            <a:ext cx="685800" cy="609600"/>
          </a:xfrm>
          <a:prstGeom prst="triangle">
            <a:avLst>
              <a:gd name="adj" fmla="val 64583"/>
            </a:avLst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038" name="Text Box 17"/>
          <p:cNvSpPr txBox="1">
            <a:spLocks noChangeArrowheads="1"/>
          </p:cNvSpPr>
          <p:nvPr/>
        </p:nvSpPr>
        <p:spPr bwMode="auto">
          <a:xfrm>
            <a:off x="4019550" y="5105400"/>
            <a:ext cx="1371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400" b="1"/>
              <a:t>Classification</a:t>
            </a:r>
          </a:p>
          <a:p>
            <a:pPr algn="ctr"/>
            <a:r>
              <a:rPr lang="en-GB" sz="1400" b="1"/>
              <a:t>Model</a:t>
            </a:r>
          </a:p>
        </p:txBody>
      </p:sp>
      <p:sp>
        <p:nvSpPr>
          <p:cNvPr id="1039" name="Text Box 18"/>
          <p:cNvSpPr txBox="1">
            <a:spLocks noChangeArrowheads="1"/>
          </p:cNvSpPr>
          <p:nvPr/>
        </p:nvSpPr>
        <p:spPr bwMode="auto">
          <a:xfrm>
            <a:off x="3282950" y="3824288"/>
            <a:ext cx="327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(a) Model Development Phase</a:t>
            </a:r>
          </a:p>
        </p:txBody>
      </p:sp>
      <p:graphicFrame>
        <p:nvGraphicFramePr>
          <p:cNvPr id="1027" name="Object 20"/>
          <p:cNvGraphicFramePr>
            <a:graphicFrameLocks noChangeAspect="1"/>
          </p:cNvGraphicFramePr>
          <p:nvPr/>
        </p:nvGraphicFramePr>
        <p:xfrm>
          <a:off x="1047750" y="4648200"/>
          <a:ext cx="1990725" cy="376238"/>
        </p:xfrm>
        <a:graphic>
          <a:graphicData uri="http://schemas.openxmlformats.org/presentationml/2006/ole">
            <p:oleObj spid="_x0000_s1027" name="Worksheet" r:id="rId5" imgW="2010156" imgH="381381" progId="Excel.Sheet.8">
              <p:embed/>
            </p:oleObj>
          </a:graphicData>
        </a:graphic>
      </p:graphicFrame>
      <p:sp>
        <p:nvSpPr>
          <p:cNvPr id="1040" name="AutoShape 21"/>
          <p:cNvSpPr>
            <a:spLocks noChangeArrowheads="1"/>
          </p:cNvSpPr>
          <p:nvPr/>
        </p:nvSpPr>
        <p:spPr bwMode="auto">
          <a:xfrm>
            <a:off x="3333750" y="480060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1" name="AutoShape 22"/>
          <p:cNvSpPr>
            <a:spLocks noChangeArrowheads="1"/>
          </p:cNvSpPr>
          <p:nvPr/>
        </p:nvSpPr>
        <p:spPr bwMode="auto">
          <a:xfrm>
            <a:off x="5619750" y="480060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1028" name="Object 23"/>
          <p:cNvGraphicFramePr>
            <a:graphicFrameLocks noChangeAspect="1"/>
          </p:cNvGraphicFramePr>
          <p:nvPr/>
        </p:nvGraphicFramePr>
        <p:xfrm>
          <a:off x="6534150" y="4648200"/>
          <a:ext cx="1990725" cy="376238"/>
        </p:xfrm>
        <a:graphic>
          <a:graphicData uri="http://schemas.openxmlformats.org/presentationml/2006/ole">
            <p:oleObj spid="_x0000_s1028" name="Worksheet" r:id="rId6" imgW="2010156" imgH="400431" progId="Excel.Sheet.8">
              <p:embed/>
            </p:oleObj>
          </a:graphicData>
        </a:graphic>
      </p:graphicFrame>
      <p:sp>
        <p:nvSpPr>
          <p:cNvPr id="1042" name="Text Box 24"/>
          <p:cNvSpPr txBox="1">
            <a:spLocks noChangeArrowheads="1"/>
          </p:cNvSpPr>
          <p:nvPr/>
        </p:nvSpPr>
        <p:spPr bwMode="auto">
          <a:xfrm>
            <a:off x="3333750" y="5729288"/>
            <a:ext cx="233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(b) Model Use Phase</a:t>
            </a:r>
          </a:p>
        </p:txBody>
      </p:sp>
      <p:sp>
        <p:nvSpPr>
          <p:cNvPr id="1043" name="Text Box 25"/>
          <p:cNvSpPr txBox="1">
            <a:spLocks noChangeArrowheads="1"/>
          </p:cNvSpPr>
          <p:nvPr/>
        </p:nvSpPr>
        <p:spPr bwMode="auto">
          <a:xfrm>
            <a:off x="914400" y="499110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Unseen Data Record with undetermined class</a:t>
            </a:r>
          </a:p>
        </p:txBody>
      </p:sp>
      <p:sp>
        <p:nvSpPr>
          <p:cNvPr id="1044" name="Text Box 27"/>
          <p:cNvSpPr txBox="1">
            <a:spLocks noChangeArrowheads="1"/>
          </p:cNvSpPr>
          <p:nvPr/>
        </p:nvSpPr>
        <p:spPr bwMode="auto">
          <a:xfrm>
            <a:off x="6534150" y="5029200"/>
            <a:ext cx="1981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Data Record with the determined class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Mining: Problems &amp; Patterns</a:t>
            </a:r>
          </a:p>
        </p:txBody>
      </p:sp>
      <p:sp>
        <p:nvSpPr>
          <p:cNvPr id="2055" name="Content Placeholder 8"/>
          <p:cNvSpPr>
            <a:spLocks/>
          </p:cNvSpPr>
          <p:nvPr/>
        </p:nvSpPr>
        <p:spPr bwMode="auto">
          <a:xfrm>
            <a:off x="714348" y="1071546"/>
            <a:ext cx="809783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Various forms of classification models</a:t>
            </a:r>
            <a:endParaRPr lang="en-GB" sz="2800" b="1" dirty="0"/>
          </a:p>
        </p:txBody>
      </p:sp>
      <p:pic>
        <p:nvPicPr>
          <p:cNvPr id="2056" name="Picture 21" descr="H:\Documents\My Pictures\Memor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9638" y="1905000"/>
            <a:ext cx="2438400" cy="1989138"/>
          </a:xfrm>
          <a:prstGeom prst="rect">
            <a:avLst/>
          </a:prstGeom>
          <a:solidFill>
            <a:srgbClr val="FF9933"/>
          </a:solidFill>
          <a:ln w="9525">
            <a:noFill/>
            <a:miter lim="800000"/>
            <a:headEnd/>
            <a:tailEnd/>
          </a:ln>
        </p:spPr>
      </p:pic>
      <p:sp>
        <p:nvSpPr>
          <p:cNvPr id="2057" name="Text Box 22"/>
          <p:cNvSpPr txBox="1">
            <a:spLocks noChangeArrowheads="1"/>
          </p:cNvSpPr>
          <p:nvPr/>
        </p:nvSpPr>
        <p:spPr bwMode="auto">
          <a:xfrm>
            <a:off x="1325563" y="3813175"/>
            <a:ext cx="16398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/>
              <a:t>Instance space</a:t>
            </a:r>
          </a:p>
        </p:txBody>
      </p:sp>
      <p:graphicFrame>
        <p:nvGraphicFramePr>
          <p:cNvPr id="2050" name="Object 23"/>
          <p:cNvGraphicFramePr>
            <a:graphicFrameLocks noChangeAspect="1"/>
          </p:cNvGraphicFramePr>
          <p:nvPr/>
        </p:nvGraphicFramePr>
        <p:xfrm>
          <a:off x="3657600" y="1905000"/>
          <a:ext cx="2209800" cy="1938338"/>
        </p:xfrm>
        <a:graphic>
          <a:graphicData uri="http://schemas.openxmlformats.org/presentationml/2006/ole">
            <p:oleObj spid="_x0000_s2050" name="Bitmap Image" r:id="rId5" imgW="3095238" imgH="2715004" progId="Paint.Picture">
              <p:embed/>
            </p:oleObj>
          </a:graphicData>
        </a:graphic>
      </p:graphicFrame>
      <p:sp>
        <p:nvSpPr>
          <p:cNvPr id="2058" name="Text Box 24"/>
          <p:cNvSpPr txBox="1">
            <a:spLocks noChangeArrowheads="1"/>
          </p:cNvSpPr>
          <p:nvPr/>
        </p:nvSpPr>
        <p:spPr bwMode="auto">
          <a:xfrm>
            <a:off x="3962400" y="3810000"/>
            <a:ext cx="16525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/>
              <a:t>Neural network</a:t>
            </a:r>
          </a:p>
        </p:txBody>
      </p:sp>
      <p:graphicFrame>
        <p:nvGraphicFramePr>
          <p:cNvPr id="2051" name="Object 25"/>
          <p:cNvGraphicFramePr>
            <a:graphicFrameLocks noChangeAspect="1"/>
          </p:cNvGraphicFramePr>
          <p:nvPr/>
        </p:nvGraphicFramePr>
        <p:xfrm>
          <a:off x="6227763" y="1981200"/>
          <a:ext cx="2533650" cy="1778000"/>
        </p:xfrm>
        <a:graphic>
          <a:graphicData uri="http://schemas.openxmlformats.org/presentationml/2006/ole">
            <p:oleObj spid="_x0000_s2051" name="Bitmap Image" r:id="rId6" imgW="2933333" imgH="2057143" progId="Paint.Picture">
              <p:embed/>
            </p:oleObj>
          </a:graphicData>
        </a:graphic>
      </p:graphicFrame>
      <p:sp>
        <p:nvSpPr>
          <p:cNvPr id="2059" name="Text Box 26"/>
          <p:cNvSpPr txBox="1">
            <a:spLocks noChangeArrowheads="1"/>
          </p:cNvSpPr>
          <p:nvPr/>
        </p:nvSpPr>
        <p:spPr bwMode="auto">
          <a:xfrm>
            <a:off x="6858000" y="3810000"/>
            <a:ext cx="1460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/>
              <a:t>Decision tree</a:t>
            </a:r>
          </a:p>
        </p:txBody>
      </p:sp>
      <p:graphicFrame>
        <p:nvGraphicFramePr>
          <p:cNvPr id="2052" name="Object 27"/>
          <p:cNvGraphicFramePr>
            <a:graphicFrameLocks noChangeAspect="1"/>
          </p:cNvGraphicFramePr>
          <p:nvPr/>
        </p:nvGraphicFramePr>
        <p:xfrm>
          <a:off x="1054100" y="4572000"/>
          <a:ext cx="3086100" cy="1000125"/>
        </p:xfrm>
        <a:graphic>
          <a:graphicData uri="http://schemas.openxmlformats.org/presentationml/2006/ole">
            <p:oleObj spid="_x0000_s2052" name="Bitmap Image" r:id="rId7" imgW="3086531" imgH="1000000" progId="Paint.Picture">
              <p:embed/>
            </p:oleObj>
          </a:graphicData>
        </a:graphic>
      </p:graphicFrame>
      <p:sp>
        <p:nvSpPr>
          <p:cNvPr id="2060" name="Text Box 28"/>
          <p:cNvSpPr txBox="1">
            <a:spLocks noChangeArrowheads="1"/>
          </p:cNvSpPr>
          <p:nvPr/>
        </p:nvSpPr>
        <p:spPr bwMode="auto">
          <a:xfrm>
            <a:off x="795338" y="5521325"/>
            <a:ext cx="34972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/>
              <a:t>List of ordered classification rules</a:t>
            </a:r>
          </a:p>
        </p:txBody>
      </p:sp>
      <p:graphicFrame>
        <p:nvGraphicFramePr>
          <p:cNvPr id="2053" name="Object 29"/>
          <p:cNvGraphicFramePr>
            <a:graphicFrameLocks noChangeAspect="1"/>
          </p:cNvGraphicFramePr>
          <p:nvPr/>
        </p:nvGraphicFramePr>
        <p:xfrm>
          <a:off x="4703763" y="4343400"/>
          <a:ext cx="1524000" cy="1439863"/>
        </p:xfrm>
        <a:graphic>
          <a:graphicData uri="http://schemas.openxmlformats.org/presentationml/2006/ole">
            <p:oleObj spid="_x0000_s2053" name="Bitmap Image" r:id="rId8" imgW="2076740" imgH="1961905" progId="Paint.Picture">
              <p:embed/>
            </p:oleObj>
          </a:graphicData>
        </a:graphic>
      </p:graphicFrame>
      <p:sp>
        <p:nvSpPr>
          <p:cNvPr id="2061" name="Text Box 30"/>
          <p:cNvSpPr txBox="1">
            <a:spLocks noChangeArrowheads="1"/>
          </p:cNvSpPr>
          <p:nvPr/>
        </p:nvSpPr>
        <p:spPr bwMode="auto">
          <a:xfrm>
            <a:off x="4375150" y="5791200"/>
            <a:ext cx="2573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/>
              <a:t>Function (</a:t>
            </a:r>
            <a:r>
              <a:rPr lang="en-GB" sz="1600" b="1">
                <a:latin typeface="Arial Narrow" pitchFamily="34" charset="0"/>
              </a:rPr>
              <a:t>linear regression</a:t>
            </a:r>
            <a:r>
              <a:rPr lang="en-GB" sz="1600" b="1"/>
              <a:t>)</a:t>
            </a:r>
          </a:p>
        </p:txBody>
      </p:sp>
      <p:sp>
        <p:nvSpPr>
          <p:cNvPr id="2062" name="Text Box 31"/>
          <p:cNvSpPr txBox="1">
            <a:spLocks noChangeArrowheads="1"/>
          </p:cNvSpPr>
          <p:nvPr/>
        </p:nvSpPr>
        <p:spPr bwMode="auto">
          <a:xfrm>
            <a:off x="6858000" y="4876800"/>
            <a:ext cx="168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Many more …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Mining: Problems &amp; Patterns</a:t>
            </a:r>
          </a:p>
        </p:txBody>
      </p:sp>
      <p:sp>
        <p:nvSpPr>
          <p:cNvPr id="18435" name="Content Placeholder 8"/>
          <p:cNvSpPr>
            <a:spLocks/>
          </p:cNvSpPr>
          <p:nvPr/>
        </p:nvSpPr>
        <p:spPr bwMode="auto">
          <a:xfrm>
            <a:off x="500034" y="1000108"/>
            <a:ext cx="8458200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Cluster detection</a:t>
            </a:r>
          </a:p>
          <a:p>
            <a:pPr marL="760413" lvl="1" indent="-222250" eaLnBrk="0" hangingPunct="0">
              <a:buFontTx/>
              <a:buChar char="–"/>
            </a:pPr>
            <a:r>
              <a:rPr lang="en-GB" sz="2400" dirty="0"/>
              <a:t>Measure similarity among data objects and group them into clusters accordingly</a:t>
            </a:r>
          </a:p>
        </p:txBody>
      </p:sp>
      <p:pic>
        <p:nvPicPr>
          <p:cNvPr id="1844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2362200"/>
            <a:ext cx="3886200" cy="3294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8444" name="Text Box 6"/>
          <p:cNvSpPr txBox="1">
            <a:spLocks noChangeArrowheads="1"/>
          </p:cNvSpPr>
          <p:nvPr/>
        </p:nvSpPr>
        <p:spPr bwMode="auto">
          <a:xfrm>
            <a:off x="6057900" y="5153025"/>
            <a:ext cx="2546350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latin typeface="Tahoma" pitchFamily="34" charset="0"/>
              </a:rPr>
              <a:t>Cluster Memberships of Data Points</a:t>
            </a:r>
          </a:p>
        </p:txBody>
      </p:sp>
      <p:grpSp>
        <p:nvGrpSpPr>
          <p:cNvPr id="18437" name="Group 7"/>
          <p:cNvGrpSpPr>
            <a:grpSpLocks/>
          </p:cNvGrpSpPr>
          <p:nvPr/>
        </p:nvGrpSpPr>
        <p:grpSpPr bwMode="auto">
          <a:xfrm>
            <a:off x="677863" y="2438400"/>
            <a:ext cx="4038600" cy="3160713"/>
            <a:chOff x="0" y="1723"/>
            <a:chExt cx="2544" cy="1991"/>
          </a:xfrm>
        </p:grpSpPr>
        <p:pic>
          <p:nvPicPr>
            <p:cNvPr id="18441" name="Picture 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1723"/>
              <a:ext cx="2544" cy="19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18442" name="Text Box 9"/>
            <p:cNvSpPr txBox="1">
              <a:spLocks noChangeArrowheads="1"/>
            </p:cNvSpPr>
            <p:nvPr/>
          </p:nvSpPr>
          <p:spPr bwMode="auto">
            <a:xfrm>
              <a:off x="539" y="3388"/>
              <a:ext cx="138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600" b="1">
                  <a:latin typeface="Tahoma" pitchFamily="34" charset="0"/>
                </a:rPr>
                <a:t>Input data points</a:t>
              </a:r>
            </a:p>
          </p:txBody>
        </p:sp>
      </p:grpSp>
      <p:sp>
        <p:nvSpPr>
          <p:cNvPr id="18438" name="AutoShape 7"/>
          <p:cNvSpPr>
            <a:spLocks noChangeArrowheads="1"/>
          </p:cNvSpPr>
          <p:nvPr/>
        </p:nvSpPr>
        <p:spPr bwMode="auto">
          <a:xfrm>
            <a:off x="4286248" y="5715016"/>
            <a:ext cx="1143000" cy="6858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GB" sz="1600" b="1">
                <a:latin typeface="Helvetica" charset="0"/>
              </a:rPr>
              <a:t>Clustering</a:t>
            </a:r>
          </a:p>
          <a:p>
            <a:pPr algn="ctr" eaLnBrk="0" hangingPunct="0"/>
            <a:r>
              <a:rPr lang="en-GB" sz="1600" b="1">
                <a:latin typeface="Helvetica" charset="0"/>
              </a:rPr>
              <a:t>Method</a:t>
            </a:r>
            <a:endParaRPr lang="en-GB" sz="1600">
              <a:latin typeface="Times New Roman" pitchFamily="18" charset="0"/>
            </a:endParaRPr>
          </a:p>
        </p:txBody>
      </p:sp>
      <p:sp>
        <p:nvSpPr>
          <p:cNvPr id="18439" name="AutoShape 11"/>
          <p:cNvSpPr>
            <a:spLocks noChangeArrowheads="1"/>
          </p:cNvSpPr>
          <p:nvPr/>
        </p:nvSpPr>
        <p:spPr bwMode="auto">
          <a:xfrm>
            <a:off x="4357686" y="5214950"/>
            <a:ext cx="1071570" cy="223838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1828800"/>
            <a:ext cx="3048000" cy="25828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Mining: Problems &amp; Patterns</a:t>
            </a:r>
          </a:p>
        </p:txBody>
      </p:sp>
      <p:sp>
        <p:nvSpPr>
          <p:cNvPr id="3078" name="Content Placeholder 8"/>
          <p:cNvSpPr>
            <a:spLocks/>
          </p:cNvSpPr>
          <p:nvPr/>
        </p:nvSpPr>
        <p:spPr bwMode="auto">
          <a:xfrm>
            <a:off x="642910" y="1142984"/>
            <a:ext cx="75215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Forms of clustering results</a:t>
            </a:r>
          </a:p>
        </p:txBody>
      </p:sp>
      <p:sp>
        <p:nvSpPr>
          <p:cNvPr id="3079" name="Text Box 23"/>
          <p:cNvSpPr txBox="1">
            <a:spLocks noChangeArrowheads="1"/>
          </p:cNvSpPr>
          <p:nvPr/>
        </p:nvSpPr>
        <p:spPr bwMode="auto">
          <a:xfrm>
            <a:off x="762000" y="1828800"/>
            <a:ext cx="30480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latin typeface="Tahoma" pitchFamily="34" charset="0"/>
              </a:rPr>
              <a:t>Clusters of various shapes</a:t>
            </a:r>
          </a:p>
        </p:txBody>
      </p:sp>
      <p:graphicFrame>
        <p:nvGraphicFramePr>
          <p:cNvPr id="3074" name="Object 36"/>
          <p:cNvGraphicFramePr>
            <a:graphicFrameLocks noChangeAspect="1"/>
          </p:cNvGraphicFramePr>
          <p:nvPr/>
        </p:nvGraphicFramePr>
        <p:xfrm>
          <a:off x="1357290" y="4714884"/>
          <a:ext cx="1752600" cy="1752600"/>
        </p:xfrm>
        <a:graphic>
          <a:graphicData uri="http://schemas.openxmlformats.org/presentationml/2006/ole">
            <p:oleObj spid="_x0000_s3074" name="Bitmap Image" r:id="rId5" imgW="1685714" imgH="1685714" progId="Paint.Picture">
              <p:embed/>
            </p:oleObj>
          </a:graphicData>
        </a:graphic>
      </p:graphicFrame>
      <p:sp>
        <p:nvSpPr>
          <p:cNvPr id="3080" name="Text Box 37"/>
          <p:cNvSpPr txBox="1">
            <a:spLocks noChangeArrowheads="1"/>
          </p:cNvSpPr>
          <p:nvPr/>
        </p:nvSpPr>
        <p:spPr bwMode="auto">
          <a:xfrm>
            <a:off x="762000" y="4005263"/>
            <a:ext cx="30480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latin typeface="Tahoma" pitchFamily="34" charset="0"/>
              </a:rPr>
              <a:t>Eclipse shaped clusters</a:t>
            </a:r>
          </a:p>
        </p:txBody>
      </p:sp>
      <p:graphicFrame>
        <p:nvGraphicFramePr>
          <p:cNvPr id="3075" name="Object 38"/>
          <p:cNvGraphicFramePr>
            <a:graphicFrameLocks noChangeAspect="1"/>
          </p:cNvGraphicFramePr>
          <p:nvPr/>
        </p:nvGraphicFramePr>
        <p:xfrm>
          <a:off x="4343400" y="2362200"/>
          <a:ext cx="4038600" cy="3281363"/>
        </p:xfrm>
        <a:graphic>
          <a:graphicData uri="http://schemas.openxmlformats.org/presentationml/2006/ole">
            <p:oleObj spid="_x0000_s3075" name="Bitmap Image" r:id="rId6" imgW="3095238" imgH="2514286" progId="Paint.Picture">
              <p:embed/>
            </p:oleObj>
          </a:graphicData>
        </a:graphic>
      </p:graphicFrame>
      <p:sp>
        <p:nvSpPr>
          <p:cNvPr id="3081" name="Text Box 39"/>
          <p:cNvSpPr txBox="1">
            <a:spLocks noChangeArrowheads="1"/>
          </p:cNvSpPr>
          <p:nvPr/>
        </p:nvSpPr>
        <p:spPr bwMode="auto">
          <a:xfrm>
            <a:off x="4724400" y="1981200"/>
            <a:ext cx="34290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latin typeface="Tahoma" pitchFamily="34" charset="0"/>
              </a:rPr>
              <a:t>Hierarchical clustering results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Mining: Problems &amp; Patterns</a:t>
            </a:r>
          </a:p>
        </p:txBody>
      </p:sp>
      <p:sp>
        <p:nvSpPr>
          <p:cNvPr id="4100" name="Content Placeholder 8"/>
          <p:cNvSpPr>
            <a:spLocks/>
          </p:cNvSpPr>
          <p:nvPr/>
        </p:nvSpPr>
        <p:spPr bwMode="auto">
          <a:xfrm>
            <a:off x="714348" y="1000108"/>
            <a:ext cx="7894637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Association rule mining</a:t>
            </a:r>
          </a:p>
          <a:p>
            <a:pPr marL="860425" lvl="1" indent="-322263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ea typeface="SimSun" pitchFamily="2" charset="-122"/>
              </a:rPr>
              <a:t>Discover significant relationships between data objects</a:t>
            </a:r>
            <a:endParaRPr lang="en-GB" sz="2400" dirty="0"/>
          </a:p>
        </p:txBody>
      </p:sp>
      <p:sp>
        <p:nvSpPr>
          <p:cNvPr id="618503" name="AutoShape 7"/>
          <p:cNvSpPr>
            <a:spLocks noChangeArrowheads="1"/>
          </p:cNvSpPr>
          <p:nvPr/>
        </p:nvSpPr>
        <p:spPr bwMode="auto">
          <a:xfrm>
            <a:off x="3894138" y="2814638"/>
            <a:ext cx="1676400" cy="6858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GB" sz="1600" b="1">
                <a:latin typeface="Helvetica" charset="0"/>
              </a:rPr>
              <a:t>Association</a:t>
            </a:r>
          </a:p>
          <a:p>
            <a:pPr algn="ctr" eaLnBrk="0" hangingPunct="0"/>
            <a:r>
              <a:rPr lang="en-GB" sz="1600" b="1">
                <a:latin typeface="Helvetica" charset="0"/>
              </a:rPr>
              <a:t>Mining Method</a:t>
            </a:r>
            <a:endParaRPr lang="en-GB" sz="1600">
              <a:latin typeface="Times New Roman" pitchFamily="18" charset="0"/>
            </a:endParaRPr>
          </a:p>
        </p:txBody>
      </p:sp>
      <p:graphicFrame>
        <p:nvGraphicFramePr>
          <p:cNvPr id="4098" name="Object 18"/>
          <p:cNvGraphicFramePr>
            <a:graphicFrameLocks noChangeAspect="1"/>
          </p:cNvGraphicFramePr>
          <p:nvPr/>
        </p:nvGraphicFramePr>
        <p:xfrm>
          <a:off x="1066800" y="2654300"/>
          <a:ext cx="1914525" cy="990600"/>
        </p:xfrm>
        <a:graphic>
          <a:graphicData uri="http://schemas.openxmlformats.org/presentationml/2006/ole">
            <p:oleObj spid="_x0000_s4098" name="Worksheet" r:id="rId4" imgW="1914906" imgH="990981" progId="Excel.Sheet.8">
              <p:embed/>
            </p:oleObj>
          </a:graphicData>
        </a:graphic>
      </p:graphicFrame>
      <p:sp>
        <p:nvSpPr>
          <p:cNvPr id="4102" name="AutoShape 19"/>
          <p:cNvSpPr>
            <a:spLocks noChangeArrowheads="1"/>
          </p:cNvSpPr>
          <p:nvPr/>
        </p:nvSpPr>
        <p:spPr bwMode="auto">
          <a:xfrm>
            <a:off x="3132138" y="3068638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3" name="AutoShape 20"/>
          <p:cNvSpPr>
            <a:spLocks noChangeArrowheads="1"/>
          </p:cNvSpPr>
          <p:nvPr/>
        </p:nvSpPr>
        <p:spPr bwMode="auto">
          <a:xfrm>
            <a:off x="5799138" y="306070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4" name="Text Box 21"/>
          <p:cNvSpPr txBox="1">
            <a:spLocks noChangeArrowheads="1"/>
          </p:cNvSpPr>
          <p:nvPr/>
        </p:nvSpPr>
        <p:spPr bwMode="auto">
          <a:xfrm>
            <a:off x="6865938" y="2900363"/>
            <a:ext cx="105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400" b="1"/>
              <a:t>X</a:t>
            </a:r>
            <a:r>
              <a:rPr lang="en-GB" sz="2400"/>
              <a:t> </a:t>
            </a:r>
            <a:r>
              <a:rPr lang="en-GB" sz="2400">
                <a:sym typeface="Symbol" pitchFamily="18" charset="2"/>
              </a:rPr>
              <a:t> </a:t>
            </a:r>
            <a:r>
              <a:rPr lang="en-GB" sz="2400" b="1">
                <a:sym typeface="Symbol" pitchFamily="18" charset="2"/>
              </a:rPr>
              <a:t>Y</a:t>
            </a:r>
            <a:endParaRPr lang="en-GB" sz="2400" b="1"/>
          </a:p>
        </p:txBody>
      </p:sp>
      <p:sp>
        <p:nvSpPr>
          <p:cNvPr id="4105" name="Content Placeholder 8"/>
          <p:cNvSpPr>
            <a:spLocks/>
          </p:cNvSpPr>
          <p:nvPr/>
        </p:nvSpPr>
        <p:spPr bwMode="auto">
          <a:xfrm>
            <a:off x="457200" y="4338638"/>
            <a:ext cx="8686800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60425" lvl="1" indent="-322263" eaLnBrk="0" hangingPunct="0">
              <a:buFontTx/>
              <a:buChar char="–"/>
            </a:pPr>
            <a:r>
              <a:rPr lang="en-GB" altLang="zh-CN" sz="2400" dirty="0">
                <a:ea typeface="SimSun" pitchFamily="2" charset="-122"/>
              </a:rPr>
              <a:t>Between values, 			</a:t>
            </a:r>
            <a:r>
              <a:rPr lang="en-GB" altLang="zh-CN" dirty="0">
                <a:solidFill>
                  <a:srgbClr val="0033CC"/>
                </a:solidFill>
                <a:ea typeface="SimSun" pitchFamily="2" charset="-122"/>
              </a:rPr>
              <a:t>e.g.</a:t>
            </a:r>
            <a:r>
              <a:rPr lang="en-GB" altLang="zh-CN" sz="2400" dirty="0">
                <a:solidFill>
                  <a:srgbClr val="0033CC"/>
                </a:solidFill>
                <a:ea typeface="SimSun" pitchFamily="2" charset="-122"/>
              </a:rPr>
              <a:t> 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Apple 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  <a:sym typeface="Symbol" pitchFamily="18" charset="2"/>
              </a:rPr>
              <a:t>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 Coke</a:t>
            </a:r>
          </a:p>
          <a:p>
            <a:pPr marL="860425" lvl="1" indent="-322263" eaLnBrk="0" hangingPunct="0">
              <a:buFontTx/>
              <a:buChar char="–"/>
            </a:pPr>
            <a:r>
              <a:rPr lang="en-GB" altLang="zh-CN" sz="2400" dirty="0">
                <a:ea typeface="SimSun" pitchFamily="2" charset="-122"/>
              </a:rPr>
              <a:t>Between categories of values, 	</a:t>
            </a:r>
            <a:r>
              <a:rPr lang="en-GB" altLang="zh-CN" dirty="0">
                <a:solidFill>
                  <a:srgbClr val="0033CC"/>
                </a:solidFill>
                <a:ea typeface="SimSun" pitchFamily="2" charset="-122"/>
              </a:rPr>
              <a:t>e.g.</a:t>
            </a:r>
            <a:r>
              <a:rPr lang="en-GB" altLang="zh-CN" sz="2400" dirty="0">
                <a:solidFill>
                  <a:srgbClr val="0033CC"/>
                </a:solidFill>
                <a:ea typeface="SimSun" pitchFamily="2" charset="-122"/>
              </a:rPr>
              <a:t> 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Food 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  <a:sym typeface="Symbol" pitchFamily="18" charset="2"/>
              </a:rPr>
              <a:t>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 Magazine</a:t>
            </a:r>
          </a:p>
          <a:p>
            <a:pPr marL="860425" lvl="1" indent="-322263" eaLnBrk="0" hangingPunct="0">
              <a:buFontTx/>
              <a:buChar char="–"/>
            </a:pPr>
            <a:r>
              <a:rPr lang="en-GB" altLang="zh-CN" sz="2400" dirty="0">
                <a:ea typeface="SimSun" pitchFamily="2" charset="-122"/>
              </a:rPr>
              <a:t>Between values of attributes, </a:t>
            </a:r>
            <a:r>
              <a:rPr lang="en-GB" altLang="zh-CN" dirty="0">
                <a:solidFill>
                  <a:srgbClr val="0033CC"/>
                </a:solidFill>
                <a:ea typeface="SimSun" pitchFamily="2" charset="-122"/>
              </a:rPr>
              <a:t>e.g.</a:t>
            </a:r>
            <a:r>
              <a:rPr lang="en-GB" altLang="zh-CN" sz="2400" dirty="0">
                <a:solidFill>
                  <a:srgbClr val="0033CC"/>
                </a:solidFill>
                <a:ea typeface="SimSun" pitchFamily="2" charset="-122"/>
              </a:rPr>
              <a:t> </a:t>
            </a:r>
            <a:r>
              <a:rPr lang="en-GB" dirty="0" err="1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Married:yes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  <a:sym typeface="Symbol" pitchFamily="18" charset="2"/>
              </a:rPr>
              <a:t>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GB" dirty="0" err="1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OwnHouse:yes</a:t>
            </a:r>
            <a:endParaRPr lang="en-GB" dirty="0">
              <a:solidFill>
                <a:srgbClr val="0033CC"/>
              </a:solidFill>
              <a:latin typeface="Tahoma" pitchFamily="34" charset="0"/>
              <a:cs typeface="Arial" pitchFamily="34" charset="0"/>
            </a:endParaRPr>
          </a:p>
          <a:p>
            <a:pPr marL="860425" lvl="1" indent="-322263" eaLnBrk="0" hangingPunct="0">
              <a:buFontTx/>
              <a:buChar char="–"/>
            </a:pPr>
            <a:r>
              <a:rPr lang="en-GB" altLang="zh-CN" sz="2400" dirty="0">
                <a:ea typeface="SimSun" pitchFamily="2" charset="-122"/>
              </a:rPr>
              <a:t>Over time period, 	</a:t>
            </a:r>
            <a:r>
              <a:rPr lang="en-GB" altLang="zh-CN" dirty="0">
                <a:solidFill>
                  <a:srgbClr val="0033CC"/>
                </a:solidFill>
                <a:ea typeface="SimSun" pitchFamily="2" charset="-122"/>
              </a:rPr>
              <a:t>e.g. year 1: Database 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  <a:sym typeface="Symbol" pitchFamily="18" charset="2"/>
              </a:rPr>
              <a:t></a:t>
            </a:r>
            <a:r>
              <a:rPr lang="en-GB" dirty="0">
                <a:solidFill>
                  <a:srgbClr val="0033CC"/>
                </a:solidFill>
                <a:latin typeface="Tahoma" pitchFamily="34" charset="0"/>
                <a:cs typeface="Arial" pitchFamily="34" charset="0"/>
              </a:rPr>
              <a:t> year 2: Data Mining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755650" y="3860800"/>
            <a:ext cx="4608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800" b="1" dirty="0">
                <a:latin typeface="Helvetica" charset="0"/>
              </a:rPr>
              <a:t> Various associations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503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Mining: Problems &amp; Patterns</a:t>
            </a:r>
          </a:p>
        </p:txBody>
      </p:sp>
      <p:sp>
        <p:nvSpPr>
          <p:cNvPr id="5124" name="Content Placeholder 8"/>
          <p:cNvSpPr>
            <a:spLocks/>
          </p:cNvSpPr>
          <p:nvPr/>
        </p:nvSpPr>
        <p:spPr bwMode="auto">
          <a:xfrm>
            <a:off x="571472" y="1142984"/>
            <a:ext cx="770413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An example</a:t>
            </a:r>
          </a:p>
        </p:txBody>
      </p:sp>
      <p:graphicFrame>
        <p:nvGraphicFramePr>
          <p:cNvPr id="5122" name="Object 10"/>
          <p:cNvGraphicFramePr>
            <a:graphicFrameLocks noChangeAspect="1"/>
          </p:cNvGraphicFramePr>
          <p:nvPr/>
        </p:nvGraphicFramePr>
        <p:xfrm>
          <a:off x="1752600" y="1981200"/>
          <a:ext cx="5791200" cy="2501900"/>
        </p:xfrm>
        <a:graphic>
          <a:graphicData uri="http://schemas.openxmlformats.org/presentationml/2006/ole">
            <p:oleObj spid="_x0000_s5122" name="Worksheet" r:id="rId4" imgW="4896231" imgH="2114931" progId="Excel.Sheet.8">
              <p:embed/>
            </p:oleObj>
          </a:graphicData>
        </a:graphic>
      </p:graphicFrame>
      <p:sp>
        <p:nvSpPr>
          <p:cNvPr id="5125" name="Text Box 11"/>
          <p:cNvSpPr txBox="1">
            <a:spLocks noChangeArrowheads="1"/>
          </p:cNvSpPr>
          <p:nvPr/>
        </p:nvSpPr>
        <p:spPr bwMode="auto">
          <a:xfrm>
            <a:off x="735013" y="4800600"/>
            <a:ext cx="3332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400" b="1"/>
              <a:t>Classification model?</a:t>
            </a: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auto">
          <a:xfrm>
            <a:off x="4349750" y="4800600"/>
            <a:ext cx="159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400" b="1"/>
              <a:t>Clusters?</a:t>
            </a:r>
          </a:p>
        </p:txBody>
      </p:sp>
      <p:sp>
        <p:nvSpPr>
          <p:cNvPr id="5127" name="Text Box 13"/>
          <p:cNvSpPr txBox="1">
            <a:spLocks noChangeArrowheads="1"/>
          </p:cNvSpPr>
          <p:nvPr/>
        </p:nvSpPr>
        <p:spPr bwMode="auto">
          <a:xfrm>
            <a:off x="6172200" y="4800600"/>
            <a:ext cx="3022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400" b="1"/>
              <a:t>Association rules?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 Solutions: An Overview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71546"/>
            <a:ext cx="8686800" cy="4800600"/>
          </a:xfrm>
        </p:spPr>
        <p:txBody>
          <a:bodyPr/>
          <a:lstStyle/>
          <a:p>
            <a:pPr marL="284163" indent="-284163">
              <a:lnSpc>
                <a:spcPct val="90000"/>
              </a:lnSpc>
            </a:pPr>
            <a:r>
              <a:rPr lang="en-GB" sz="2800" b="1" dirty="0" smtClean="0"/>
              <a:t>Classification solutions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Decision tree 			</a:t>
            </a:r>
            <a:r>
              <a:rPr lang="en-GB" sz="2200" dirty="0" smtClean="0">
                <a:solidFill>
                  <a:srgbClr val="0033CC"/>
                </a:solidFill>
              </a:rPr>
              <a:t>e.g. ID3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k nearest neighbour (</a:t>
            </a:r>
            <a:r>
              <a:rPr lang="en-GB" sz="2200" dirty="0" err="1" smtClean="0"/>
              <a:t>kNN</a:t>
            </a:r>
            <a:r>
              <a:rPr lang="en-GB" sz="2200" dirty="0" smtClean="0"/>
              <a:t>) 	</a:t>
            </a:r>
            <a:r>
              <a:rPr lang="en-GB" sz="2200" dirty="0" smtClean="0">
                <a:solidFill>
                  <a:srgbClr val="0033CC"/>
                </a:solidFill>
              </a:rPr>
              <a:t>e.g. PEBLS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Rules				</a:t>
            </a:r>
            <a:r>
              <a:rPr lang="en-GB" sz="2200" dirty="0" smtClean="0">
                <a:solidFill>
                  <a:srgbClr val="0033CC"/>
                </a:solidFill>
              </a:rPr>
              <a:t>e.g. Sequential Cover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Bayesian theorem		</a:t>
            </a:r>
            <a:r>
              <a:rPr lang="en-GB" sz="2200" dirty="0" smtClean="0">
                <a:solidFill>
                  <a:srgbClr val="0033CC"/>
                </a:solidFill>
              </a:rPr>
              <a:t>e.g. Naïve </a:t>
            </a:r>
            <a:r>
              <a:rPr lang="en-GB" sz="2200" dirty="0" err="1" smtClean="0">
                <a:solidFill>
                  <a:srgbClr val="0033CC"/>
                </a:solidFill>
              </a:rPr>
              <a:t>Bayes</a:t>
            </a:r>
            <a:endParaRPr lang="en-GB" sz="2200" dirty="0" smtClean="0">
              <a:solidFill>
                <a:srgbClr val="0033CC"/>
              </a:solidFill>
            </a:endParaRP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Artificial neural network</a:t>
            </a:r>
          </a:p>
          <a:p>
            <a:pPr marL="284163" indent="-284163">
              <a:lnSpc>
                <a:spcPct val="90000"/>
              </a:lnSpc>
            </a:pPr>
            <a:r>
              <a:rPr lang="en-GB" sz="2800" b="1" dirty="0" smtClean="0"/>
              <a:t>Clustering Solutions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Partition-based	methods	</a:t>
            </a:r>
            <a:r>
              <a:rPr lang="en-GB" sz="2200" dirty="0" smtClean="0">
                <a:solidFill>
                  <a:srgbClr val="0033CC"/>
                </a:solidFill>
              </a:rPr>
              <a:t>e.g. K-means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Hierarchical methods		</a:t>
            </a:r>
            <a:r>
              <a:rPr lang="en-GB" sz="2200" dirty="0" smtClean="0">
                <a:solidFill>
                  <a:srgbClr val="0033CC"/>
                </a:solidFill>
              </a:rPr>
              <a:t>e.g. agglomeration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Density-based methods	</a:t>
            </a:r>
            <a:r>
              <a:rPr lang="en-GB" sz="2200" dirty="0" smtClean="0">
                <a:solidFill>
                  <a:srgbClr val="0033CC"/>
                </a:solidFill>
              </a:rPr>
              <a:t>e.g. </a:t>
            </a:r>
            <a:r>
              <a:rPr lang="en-GB" sz="2200" dirty="0" err="1" smtClean="0">
                <a:solidFill>
                  <a:srgbClr val="0033CC"/>
                </a:solidFill>
              </a:rPr>
              <a:t>DBScan</a:t>
            </a:r>
            <a:endParaRPr lang="en-GB" sz="2200" dirty="0" smtClean="0">
              <a:solidFill>
                <a:srgbClr val="0033CC"/>
              </a:solidFill>
            </a:endParaRP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Model-based methods		</a:t>
            </a:r>
            <a:r>
              <a:rPr lang="en-GB" sz="2200" dirty="0" smtClean="0">
                <a:solidFill>
                  <a:srgbClr val="0033CC"/>
                </a:solidFill>
              </a:rPr>
              <a:t>e.g. Expectation-Maximisation</a:t>
            </a:r>
          </a:p>
          <a:p>
            <a:pPr marL="760413" lvl="1" indent="-222250">
              <a:lnSpc>
                <a:spcPct val="90000"/>
              </a:lnSpc>
            </a:pPr>
            <a:r>
              <a:rPr lang="en-GB" sz="2200" dirty="0" smtClean="0"/>
              <a:t>Graph-based methods		</a:t>
            </a:r>
            <a:r>
              <a:rPr lang="en-GB" sz="2200" dirty="0" smtClean="0">
                <a:solidFill>
                  <a:srgbClr val="0033CC"/>
                </a:solidFill>
              </a:rPr>
              <a:t>e.g. Chameleon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Data Mining Solutions: An Overview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714348" y="1071546"/>
            <a:ext cx="8039100" cy="4800600"/>
          </a:xfrm>
        </p:spPr>
        <p:txBody>
          <a:bodyPr/>
          <a:lstStyle/>
          <a:p>
            <a:pPr marL="284163" indent="-284163"/>
            <a:r>
              <a:rPr lang="en-GB" sz="2800" b="1" dirty="0" smtClean="0"/>
              <a:t>Association rule solutions</a:t>
            </a:r>
          </a:p>
          <a:p>
            <a:pPr marL="760413" lvl="1" indent="-222250"/>
            <a:r>
              <a:rPr lang="en-GB" sz="2400" dirty="0" smtClean="0"/>
              <a:t>Greedy methods 		</a:t>
            </a:r>
            <a:r>
              <a:rPr lang="en-GB" sz="2400" dirty="0" smtClean="0">
                <a:solidFill>
                  <a:srgbClr val="0033CC"/>
                </a:solidFill>
              </a:rPr>
              <a:t>e.g. </a:t>
            </a:r>
            <a:r>
              <a:rPr lang="en-GB" sz="2400" dirty="0" err="1" smtClean="0">
                <a:solidFill>
                  <a:srgbClr val="0033CC"/>
                </a:solidFill>
              </a:rPr>
              <a:t>Apriori</a:t>
            </a:r>
            <a:endParaRPr lang="en-GB" sz="2400" dirty="0" smtClean="0">
              <a:solidFill>
                <a:srgbClr val="0033CC"/>
              </a:solidFill>
            </a:endParaRPr>
          </a:p>
          <a:p>
            <a:pPr marL="760413" lvl="1" indent="-222250"/>
            <a:r>
              <a:rPr lang="en-GB" sz="2400" dirty="0" smtClean="0"/>
              <a:t>Graph-based methods 	</a:t>
            </a:r>
            <a:r>
              <a:rPr lang="en-GB" sz="2400" dirty="0" smtClean="0">
                <a:solidFill>
                  <a:srgbClr val="0033CC"/>
                </a:solidFill>
              </a:rPr>
              <a:t>e.g. FP-Growth</a:t>
            </a:r>
          </a:p>
          <a:p>
            <a:pPr marL="760413" lvl="1" indent="-222250"/>
            <a:r>
              <a:rPr lang="en-GB" sz="2400" dirty="0" smtClean="0"/>
              <a:t>Methods for various associations	</a:t>
            </a:r>
          </a:p>
          <a:p>
            <a:pPr lvl="2"/>
            <a:r>
              <a:rPr lang="en-GB" sz="2000" dirty="0" smtClean="0"/>
              <a:t> Boolean associations</a:t>
            </a:r>
          </a:p>
          <a:p>
            <a:pPr lvl="2"/>
            <a:r>
              <a:rPr lang="en-GB" sz="2000" dirty="0" smtClean="0"/>
              <a:t> Generalised associations (multi-level associations)</a:t>
            </a:r>
          </a:p>
          <a:p>
            <a:pPr lvl="2"/>
            <a:r>
              <a:rPr lang="en-GB" sz="2000" dirty="0" smtClean="0"/>
              <a:t> Quantitative associations (multidimensional associations)</a:t>
            </a:r>
          </a:p>
          <a:p>
            <a:pPr lvl="2"/>
            <a:r>
              <a:rPr lang="en-GB" sz="2000" dirty="0" smtClean="0"/>
              <a:t> Sequential associations (sequential patterns)</a:t>
            </a:r>
            <a:endParaRPr lang="en-GB" sz="2000" dirty="0" smtClean="0">
              <a:solidFill>
                <a:srgbClr val="0033CC"/>
              </a:solidFill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55650" y="4797425"/>
            <a:ext cx="8382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/>
              <a:t>Since one type of data mining problems can be transformed to another type of data mining problems, some solutions for one type can also be applied to another type.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Evaluation of Patterns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1142984"/>
            <a:ext cx="8170862" cy="3505200"/>
          </a:xfrm>
        </p:spPr>
        <p:txBody>
          <a:bodyPr/>
          <a:lstStyle/>
          <a:p>
            <a:pPr marL="284163" indent="-284163"/>
            <a:r>
              <a:rPr lang="en-GB" sz="2800" b="1" dirty="0" smtClean="0"/>
              <a:t>Importance of evaluating result patterns</a:t>
            </a:r>
            <a:endParaRPr lang="en-GB" sz="2800" b="1" i="1" dirty="0" smtClean="0"/>
          </a:p>
          <a:p>
            <a:pPr marL="760413" lvl="1" indent="-285750"/>
            <a:r>
              <a:rPr lang="en-GB" sz="2400" dirty="0" smtClean="0">
                <a:cs typeface="Times New Roman" pitchFamily="18" charset="0"/>
              </a:rPr>
              <a:t>Classification model must be accurate enough to be creditable </a:t>
            </a:r>
          </a:p>
          <a:p>
            <a:pPr marL="760413" lvl="1" indent="-285750"/>
            <a:r>
              <a:rPr lang="en-GB" sz="2400" dirty="0" smtClean="0">
                <a:cs typeface="Times New Roman" pitchFamily="18" charset="0"/>
              </a:rPr>
              <a:t>Clusters must genuinely exist</a:t>
            </a:r>
          </a:p>
          <a:p>
            <a:pPr marL="760413" lvl="1" indent="-285750"/>
            <a:r>
              <a:rPr lang="en-GB" sz="2400" dirty="0" smtClean="0">
                <a:cs typeface="Times New Roman" pitchFamily="18" charset="0"/>
              </a:rPr>
              <a:t>Association rules must have enough strengths to be believed</a:t>
            </a:r>
          </a:p>
          <a:p>
            <a:pPr marL="760413" lvl="1" indent="-285750"/>
            <a:r>
              <a:rPr lang="en-GB" sz="2400" dirty="0" smtClean="0">
                <a:cs typeface="Times New Roman" pitchFamily="18" charset="0"/>
              </a:rPr>
              <a:t>Data descriptions must be general enough to cover a large part of the data set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822325" y="5105400"/>
            <a:ext cx="7491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/>
              <a:t>How do we evaluate the discovered patterns 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Evaluation of Patterns</a:t>
            </a: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idx="1"/>
          </p:nvPr>
        </p:nvSpPr>
        <p:spPr>
          <a:xfrm>
            <a:off x="500034" y="1142984"/>
            <a:ext cx="8170862" cy="4724400"/>
          </a:xfrm>
        </p:spPr>
        <p:txBody>
          <a:bodyPr/>
          <a:lstStyle/>
          <a:p>
            <a:pPr marL="284163" indent="-284163"/>
            <a:r>
              <a:rPr lang="en-GB" sz="2800" b="1" dirty="0" smtClean="0"/>
              <a:t>Possible measures of i</a:t>
            </a:r>
            <a:r>
              <a:rPr lang="en-GB" sz="2800" b="1" i="1" dirty="0" smtClean="0"/>
              <a:t>nterestingness</a:t>
            </a:r>
          </a:p>
          <a:p>
            <a:pPr marL="760413" lvl="1" indent="-285750"/>
            <a:r>
              <a:rPr lang="en-GB" sz="2400" dirty="0" smtClean="0">
                <a:cs typeface="Times New Roman" pitchFamily="18" charset="0"/>
              </a:rPr>
              <a:t>Objective measures based on data and pattern</a:t>
            </a: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Conciseness of pattern, </a:t>
            </a:r>
            <a:r>
              <a:rPr lang="en-GB" sz="2000" dirty="0" smtClean="0">
                <a:solidFill>
                  <a:srgbClr val="0033CC"/>
                </a:solidFill>
                <a:cs typeface="Times New Roman" pitchFamily="18" charset="0"/>
              </a:rPr>
              <a:t>e.g. minimum description length</a:t>
            </a:r>
            <a:r>
              <a:rPr lang="en-GB" sz="2000" dirty="0" smtClean="0">
                <a:cs typeface="Times New Roman" pitchFamily="18" charset="0"/>
              </a:rPr>
              <a:t> </a:t>
            </a: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Coverage, </a:t>
            </a:r>
            <a:r>
              <a:rPr lang="en-GB" sz="2000" dirty="0" smtClean="0">
                <a:solidFill>
                  <a:srgbClr val="0033CC"/>
                </a:solidFill>
                <a:cs typeface="Times New Roman" pitchFamily="18" charset="0"/>
              </a:rPr>
              <a:t>e.g. coverage for classification rules</a:t>
            </a: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Reliability, </a:t>
            </a:r>
            <a:r>
              <a:rPr lang="en-GB" sz="2000" dirty="0" smtClean="0">
                <a:solidFill>
                  <a:srgbClr val="0033CC"/>
                </a:solidFill>
                <a:cs typeface="Times New Roman" pitchFamily="18" charset="0"/>
              </a:rPr>
              <a:t>e.g. accuracy of a classification model</a:t>
            </a:r>
            <a:endParaRPr lang="en-GB" sz="2000" dirty="0" smtClean="0">
              <a:cs typeface="Times New Roman" pitchFamily="18" charset="0"/>
            </a:endParaRP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Peculiarity, </a:t>
            </a:r>
            <a:r>
              <a:rPr lang="en-GB" sz="2000" dirty="0" smtClean="0">
                <a:solidFill>
                  <a:srgbClr val="0033CC"/>
                </a:solidFill>
                <a:cs typeface="Times New Roman" pitchFamily="18" charset="0"/>
              </a:rPr>
              <a:t>e.g. measures of difference from the norm</a:t>
            </a:r>
            <a:endParaRPr lang="en-GB" sz="2000" dirty="0" smtClean="0">
              <a:cs typeface="Times New Roman" pitchFamily="18" charset="0"/>
            </a:endParaRP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Diversity, </a:t>
            </a:r>
            <a:r>
              <a:rPr lang="en-GB" sz="2000" dirty="0" smtClean="0">
                <a:solidFill>
                  <a:srgbClr val="0033CC"/>
                </a:solidFill>
                <a:cs typeface="Times New Roman" pitchFamily="18" charset="0"/>
              </a:rPr>
              <a:t>e.g. tendency of clusters</a:t>
            </a:r>
            <a:endParaRPr lang="en-GB" sz="2000" dirty="0" smtClean="0">
              <a:cs typeface="Times New Roman" pitchFamily="18" charset="0"/>
            </a:endParaRPr>
          </a:p>
          <a:p>
            <a:pPr marL="760413" lvl="1" indent="-285750"/>
            <a:r>
              <a:rPr lang="en-GB" sz="2400" dirty="0" smtClean="0">
                <a:cs typeface="Times New Roman" pitchFamily="18" charset="0"/>
              </a:rPr>
              <a:t>Subjective measures based on domain knowledge</a:t>
            </a: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Novelty</a:t>
            </a:r>
          </a:p>
          <a:p>
            <a:pPr marL="1236663" lvl="2" indent="-233363"/>
            <a:r>
              <a:rPr lang="en-GB" sz="2000" dirty="0" err="1" smtClean="0">
                <a:cs typeface="Times New Roman" pitchFamily="18" charset="0"/>
              </a:rPr>
              <a:t>Surprisingness</a:t>
            </a:r>
            <a:endParaRPr lang="en-GB" sz="2000" dirty="0" smtClean="0">
              <a:cs typeface="Times New Roman" pitchFamily="18" charset="0"/>
            </a:endParaRP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Usefulness </a:t>
            </a:r>
          </a:p>
          <a:p>
            <a:pPr marL="1236663" lvl="2" indent="-233363"/>
            <a:r>
              <a:rPr lang="en-GB" sz="2000" dirty="0" smtClean="0">
                <a:cs typeface="Times New Roman" pitchFamily="18" charset="0"/>
              </a:rPr>
              <a:t>Applicability</a:t>
            </a:r>
            <a:endParaRPr lang="en-GB" sz="2000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Evaluation of Patterns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071546"/>
            <a:ext cx="8099425" cy="4876800"/>
          </a:xfrm>
        </p:spPr>
        <p:txBody>
          <a:bodyPr/>
          <a:lstStyle/>
          <a:p>
            <a:pPr marL="284163" indent="-284163"/>
            <a:r>
              <a:rPr lang="en-GB" sz="2800" b="1" dirty="0" smtClean="0"/>
              <a:t>Commonly used measures</a:t>
            </a:r>
            <a:endParaRPr lang="en-GB" sz="2800" b="1" i="1" dirty="0" smtClean="0"/>
          </a:p>
          <a:p>
            <a:pPr marL="854075" lvl="1" indent="-315913"/>
            <a:r>
              <a:rPr lang="en-GB" sz="2400" dirty="0" smtClean="0"/>
              <a:t>Accuracy rate or error rate for classification models</a:t>
            </a:r>
          </a:p>
          <a:p>
            <a:pPr marL="1236663" lvl="2" indent="-190500"/>
            <a:r>
              <a:rPr lang="en-GB" sz="2000" dirty="0" smtClean="0"/>
              <a:t>True positive</a:t>
            </a:r>
          </a:p>
          <a:p>
            <a:pPr marL="1236663" lvl="2" indent="-190500"/>
            <a:r>
              <a:rPr lang="en-GB" sz="2000" dirty="0" smtClean="0"/>
              <a:t>False positive</a:t>
            </a:r>
          </a:p>
          <a:p>
            <a:pPr marL="1236663" lvl="2" indent="-190500"/>
            <a:r>
              <a:rPr lang="en-GB" sz="2000" dirty="0" smtClean="0"/>
              <a:t>False negative (see section 6.5.1)</a:t>
            </a:r>
          </a:p>
          <a:p>
            <a:pPr marL="854075" lvl="1" indent="-315913"/>
            <a:r>
              <a:rPr lang="en-GB" sz="2400" dirty="0" smtClean="0"/>
              <a:t>Quality of clusters</a:t>
            </a:r>
          </a:p>
          <a:p>
            <a:pPr marL="1236663" lvl="2" indent="-190500"/>
            <a:r>
              <a:rPr lang="en-GB" sz="2000" dirty="0" smtClean="0"/>
              <a:t>Quality of a cluster</a:t>
            </a:r>
          </a:p>
          <a:p>
            <a:pPr marL="1236663" lvl="2" indent="-190500"/>
            <a:r>
              <a:rPr lang="en-GB" sz="2000" dirty="0" smtClean="0"/>
              <a:t>Overall quality of all clusters (see section 4.5.1)</a:t>
            </a:r>
          </a:p>
          <a:p>
            <a:pPr marL="854075" lvl="1" indent="-315913"/>
            <a:r>
              <a:rPr lang="en-GB" sz="2400" dirty="0" smtClean="0"/>
              <a:t>Strengths of associations</a:t>
            </a:r>
          </a:p>
          <a:p>
            <a:pPr marL="1236663" lvl="2" indent="-190500"/>
            <a:r>
              <a:rPr lang="en-GB" sz="2000" dirty="0" smtClean="0"/>
              <a:t>Support</a:t>
            </a:r>
          </a:p>
          <a:p>
            <a:pPr marL="1236663" lvl="2" indent="-190500"/>
            <a:r>
              <a:rPr lang="en-GB" sz="2000" dirty="0" smtClean="0"/>
              <a:t>Confidence</a:t>
            </a:r>
          </a:p>
          <a:p>
            <a:pPr marL="1236663" lvl="2" indent="-190500"/>
            <a:r>
              <a:rPr lang="en-GB" sz="2000" dirty="0" smtClean="0"/>
              <a:t>Lift (see section 8.1.2 and 8.6)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this lecture we </a:t>
            </a:r>
            <a:r>
              <a:rPr lang="en-GB" dirty="0" smtClean="0"/>
              <a:t>have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Explained the process of data mining</a:t>
            </a:r>
          </a:p>
          <a:p>
            <a:pPr lvl="1"/>
            <a:r>
              <a:rPr lang="en-GB" dirty="0" smtClean="0"/>
              <a:t>Examined different approaches to data mining</a:t>
            </a:r>
          </a:p>
          <a:p>
            <a:pPr lvl="1"/>
            <a:r>
              <a:rPr lang="en-GB" dirty="0" smtClean="0"/>
              <a:t>Examined the main categories of data mining problems</a:t>
            </a:r>
          </a:p>
          <a:p>
            <a:pPr lvl="1"/>
            <a:r>
              <a:rPr lang="en-GB" dirty="0" smtClean="0"/>
              <a:t>Recognised output patterns of information</a:t>
            </a:r>
          </a:p>
          <a:p>
            <a:pPr lvl="1"/>
            <a:r>
              <a:rPr lang="en-GB" dirty="0" smtClean="0"/>
              <a:t>Discussed the importance of evaluation</a:t>
            </a:r>
          </a:p>
          <a:p>
            <a:pPr lvl="1">
              <a:buNone/>
            </a:pPr>
            <a:endParaRPr lang="en-GB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7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272337" cy="1012825"/>
          </a:xfrm>
        </p:spPr>
        <p:txBody>
          <a:bodyPr/>
          <a:lstStyle/>
          <a:p>
            <a:r>
              <a:rPr lang="en-GB" sz="3200" b="1" dirty="0" smtClean="0"/>
              <a:t>References</a:t>
            </a:r>
          </a:p>
        </p:txBody>
      </p:sp>
      <p:sp>
        <p:nvSpPr>
          <p:cNvPr id="31747" name="Content Placeholder 8"/>
          <p:cNvSpPr>
            <a:spLocks noGrp="1"/>
          </p:cNvSpPr>
          <p:nvPr>
            <p:ph idx="4294967295"/>
          </p:nvPr>
        </p:nvSpPr>
        <p:spPr>
          <a:xfrm>
            <a:off x="428596" y="1000108"/>
            <a:ext cx="8153400" cy="4425950"/>
          </a:xfrm>
        </p:spPr>
        <p:txBody>
          <a:bodyPr/>
          <a:lstStyle/>
          <a:p>
            <a:pPr marL="284163" indent="-284163">
              <a:buFontTx/>
              <a:buNone/>
            </a:pPr>
            <a:r>
              <a:rPr lang="en-GB" sz="2400" dirty="0" smtClean="0"/>
              <a:t>Read Chapter </a:t>
            </a:r>
            <a:r>
              <a:rPr lang="en-GB" sz="2400" dirty="0" smtClean="0"/>
              <a:t>2, sections 2.1 to 2.5 </a:t>
            </a:r>
            <a:r>
              <a:rPr lang="en-GB" sz="2400" dirty="0" smtClean="0"/>
              <a:t>of </a:t>
            </a:r>
            <a:r>
              <a:rPr lang="en-GB" sz="2400" i="1" dirty="0" smtClean="0"/>
              <a:t>Data Mining Techniques and Applications</a:t>
            </a:r>
          </a:p>
          <a:p>
            <a:pPr marL="284163" indent="-284163">
              <a:buFontTx/>
              <a:buNone/>
            </a:pPr>
            <a:endParaRPr lang="en-GB" sz="2400" i="1" dirty="0" smtClean="0"/>
          </a:p>
          <a:p>
            <a:pPr marL="284163" indent="-284163">
              <a:buFontTx/>
              <a:buNone/>
            </a:pPr>
            <a:r>
              <a:rPr lang="en-GB" sz="2400" dirty="0" smtClean="0"/>
              <a:t>Next session: Data Mining in WEKA</a:t>
            </a:r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4146</TotalTime>
  <Words>912</Words>
  <Application>Microsoft Office PowerPoint</Application>
  <PresentationFormat>On-screen Show (4:3)</PresentationFormat>
  <Paragraphs>240</Paragraphs>
  <Slides>22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SimSun</vt:lpstr>
      <vt:lpstr>Times New Roman</vt:lpstr>
      <vt:lpstr>Arial Narrow</vt:lpstr>
      <vt:lpstr>Helvetica</vt:lpstr>
      <vt:lpstr>Tahoma</vt:lpstr>
      <vt:lpstr>Symbol</vt:lpstr>
      <vt:lpstr>Arial Unicode MS</vt:lpstr>
      <vt:lpstr>Apex</vt:lpstr>
      <vt:lpstr>Microsoft Excel Worksheet</vt:lpstr>
      <vt:lpstr>Bitmap Image</vt:lpstr>
      <vt:lpstr>Data Warehousing for Business Intelligence</vt:lpstr>
      <vt:lpstr>Introduction</vt:lpstr>
      <vt:lpstr>Data Mining Process</vt:lpstr>
      <vt:lpstr>Data Mining Process</vt:lpstr>
      <vt:lpstr>Data Mining Process</vt:lpstr>
      <vt:lpstr>Data Mining Process</vt:lpstr>
      <vt:lpstr>Data Mining Process</vt:lpstr>
      <vt:lpstr>Data Mining Approaches</vt:lpstr>
      <vt:lpstr>Data Mining Approaches</vt:lpstr>
      <vt:lpstr>Data Mining: Problems &amp; Patterns</vt:lpstr>
      <vt:lpstr>Data Mining: Problems &amp; Patterns</vt:lpstr>
      <vt:lpstr>Data Mining: Problems &amp; Patterns</vt:lpstr>
      <vt:lpstr>Data Mining: Problems &amp; Patterns</vt:lpstr>
      <vt:lpstr>Data Mining: Problems &amp; Patterns</vt:lpstr>
      <vt:lpstr>Data Mining: Problems &amp; Patterns</vt:lpstr>
      <vt:lpstr>Data Mining Solutions: An Overview</vt:lpstr>
      <vt:lpstr>Data Mining Solutions: An Overview</vt:lpstr>
      <vt:lpstr>Evaluation of Patterns</vt:lpstr>
      <vt:lpstr>Evaluation of Patterns</vt:lpstr>
      <vt:lpstr>Evaluation of Patterns</vt:lpstr>
      <vt:lpstr>Summary</vt:lpstr>
      <vt:lpstr>References</vt:lpstr>
    </vt:vector>
  </TitlesOfParts>
  <Company>tl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ldawson-bowling</dc:creator>
  <cp:lastModifiedBy>Dr Nik Whitehead</cp:lastModifiedBy>
  <cp:revision>245</cp:revision>
  <dcterms:created xsi:type="dcterms:W3CDTF">2008-03-04T16:40:50Z</dcterms:created>
  <dcterms:modified xsi:type="dcterms:W3CDTF">2012-02-27T14:15:01Z</dcterms:modified>
</cp:coreProperties>
</file>