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97" r:id="rId3"/>
    <p:sldId id="282" r:id="rId4"/>
    <p:sldId id="284" r:id="rId5"/>
    <p:sldId id="291" r:id="rId6"/>
    <p:sldId id="292" r:id="rId7"/>
    <p:sldId id="293" r:id="rId8"/>
    <p:sldId id="294" r:id="rId9"/>
    <p:sldId id="29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447" autoAdjust="0"/>
  </p:normalViewPr>
  <p:slideViewPr>
    <p:cSldViewPr snapToGrid="0">
      <p:cViewPr>
        <p:scale>
          <a:sx n="63" d="100"/>
          <a:sy n="63" d="100"/>
        </p:scale>
        <p:origin x="37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ECDF7B-4382-4D4D-AEA6-35FCB56F9FD0}" type="datetimeFigureOut">
              <a:rPr lang="en-US" smtClean="0"/>
              <a:t>6/29/2024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A608A1-736B-4867-8622-918C9FD777B5}" type="slidenum">
              <a:rPr lang="en-US" smtClean="0"/>
              <a:t>‹#›</a:t>
            </a:fld>
            <a:endParaRPr lang="en-US"/>
          </a:p>
        </p:txBody>
      </p:sp>
    </p:spTree>
    <p:extLst>
      <p:ext uri="{BB962C8B-B14F-4D97-AF65-F5344CB8AC3E}">
        <p14:creationId xmlns:p14="http://schemas.microsoft.com/office/powerpoint/2010/main" val="189018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E13D-EC21-DE70-FB54-EA21E3A29E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AE9550F-03CE-ED1C-D8E6-96A28B99EF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9C4762E-15F1-C254-42D2-78375ABC4C74}"/>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A204183C-87A9-21A7-AFAF-8FB102A39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88AE9-459D-AF2A-0A98-AA2BB0069CF4}"/>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88419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F7FCA-83A8-D529-12D2-7684AD0F535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2E47C5-A464-4D32-6390-868C2DB39D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796812-73C4-666D-20B4-46F611C94AAD}"/>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8C14394F-034F-6DCB-8FEC-B9ED2D559A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BB5566-EB9F-E7F1-84DE-779DB5EEE4C7}"/>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696853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1E2B8-6509-C4C1-F9B1-F047823DC5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531805-3E2A-D44F-BD4F-4C02EEFE0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D827F9-4C52-129F-BF4B-0B386172EAF7}"/>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49B48477-FA39-259B-524B-0AAD2081DF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59410B-852D-A998-4E94-11DF0CE17060}"/>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48384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362E9-461B-5FF5-B0B2-84A0D366D3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5E6096-3B8D-00EB-500F-F332EB8D45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C559E2E-E8CA-0BD6-996F-6C853C3D4B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DE9CCA3-D905-1136-AE87-E616F6C38C49}"/>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0BE8B3BA-B1B4-7E8E-E0AC-10C5411028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909B31-877B-3682-FA41-9DB1562CCFCD}"/>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929311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55773-8E14-BA10-AA49-A037C38E8E4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0033DB-7370-93A5-A91A-FF5C6F7775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A4E7DC-8D3F-A772-E105-A1E2344F8E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332F51E-8E7A-E502-1212-CE88C3F65A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767391-C205-646D-D0E3-AFA1BCA5D3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939B2C3-81A5-EA04-D13D-763A591104E3}"/>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8" name="Footer Placeholder 7">
            <a:extLst>
              <a:ext uri="{FF2B5EF4-FFF2-40B4-BE49-F238E27FC236}">
                <a16:creationId xmlns:a16="http://schemas.microsoft.com/office/drawing/2014/main" id="{22B88260-9161-52FD-F9FF-4E0181F05EC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9D6E93D-C4F8-1543-D4BF-B8CAB97B69CF}"/>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858777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A61E-A13D-267C-C117-C77C759D1CE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71D25-0A5A-1722-F0A4-87AF042CFC6C}"/>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4" name="Footer Placeholder 3">
            <a:extLst>
              <a:ext uri="{FF2B5EF4-FFF2-40B4-BE49-F238E27FC236}">
                <a16:creationId xmlns:a16="http://schemas.microsoft.com/office/drawing/2014/main" id="{335FAE0D-8E3D-BBEC-EC0E-7961F68339B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4F7D9D1-44D4-A1D1-A976-2848C966172F}"/>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325773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E77D9C-BBCA-78C2-0D3A-EC24F32C8A90}"/>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3" name="Footer Placeholder 2">
            <a:extLst>
              <a:ext uri="{FF2B5EF4-FFF2-40B4-BE49-F238E27FC236}">
                <a16:creationId xmlns:a16="http://schemas.microsoft.com/office/drawing/2014/main" id="{94C07C43-8C46-6E66-4275-72CACD820C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A6A972-7D4A-DF48-8D48-DB41A75566E1}"/>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686530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52299-0079-54FC-6A6A-556F6239EE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9B9B2-92CB-4922-57F9-1AC1A39D19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780C77-569B-00F8-8E25-CECA10E7BA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03BB01-C5DC-2C03-1BDC-D76E75B3D6C7}"/>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0745AFD6-DC1A-A073-3E06-DACFBB9D67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F36B54-80EE-EB86-CBA6-FAC655C6857C}"/>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917988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2D76-BD09-3675-0C07-33EE691191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C354928-F72F-7EAA-D605-CFC0941E2D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B15F1A6-F54E-680F-B452-1399489F6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D4944-EF40-458B-6E74-F4358030570D}"/>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6" name="Footer Placeholder 5">
            <a:extLst>
              <a:ext uri="{FF2B5EF4-FFF2-40B4-BE49-F238E27FC236}">
                <a16:creationId xmlns:a16="http://schemas.microsoft.com/office/drawing/2014/main" id="{26025CCA-60F3-6724-69D4-590A25C92C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5C9A6C-73F1-4398-0EFD-F709E83696C0}"/>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2190681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8EAA3-6B44-D1A1-E5E7-BC8AAA26AC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0BB264-5217-642F-D862-CC09D0CD58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495FBB-CE7F-C0DD-4BF5-C2638D1E7E15}"/>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E079FF02-A64E-FC46-CC18-246593735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5AA8B4-8FE0-9980-121C-E3E371B1C5DE}"/>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323071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1BDC640-16F1-FD19-2874-EBAEA10EB89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F4F13E-4514-73C3-2110-8D1DEB1F87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BE62AA-AA54-6B87-72B3-A1CFE74033C0}"/>
              </a:ext>
            </a:extLst>
          </p:cNvPr>
          <p:cNvSpPr>
            <a:spLocks noGrp="1"/>
          </p:cNvSpPr>
          <p:nvPr>
            <p:ph type="dt" sz="half" idx="10"/>
          </p:nvPr>
        </p:nvSpPr>
        <p:spPr/>
        <p:txBody>
          <a:body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113A9EE2-D93F-2B1D-A405-E8C5C5D233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04E98B-7760-1105-14B0-3FF6BCCA6A02}"/>
              </a:ext>
            </a:extLst>
          </p:cNvPr>
          <p:cNvSpPr>
            <a:spLocks noGrp="1"/>
          </p:cNvSpPr>
          <p:nvPr>
            <p:ph type="sldNum" sz="quarter" idx="12"/>
          </p:nvPr>
        </p:nvSpPr>
        <p:spPr/>
        <p:txBody>
          <a:bodyPr/>
          <a:lstStyle/>
          <a:p>
            <a:fld id="{BC184E22-3437-41E8-8E16-2BF847D6A806}" type="slidenum">
              <a:rPr lang="en-US" smtClean="0"/>
              <a:t>‹#›</a:t>
            </a:fld>
            <a:endParaRPr lang="en-US"/>
          </a:p>
        </p:txBody>
      </p:sp>
    </p:spTree>
    <p:extLst>
      <p:ext uri="{BB962C8B-B14F-4D97-AF65-F5344CB8AC3E}">
        <p14:creationId xmlns:p14="http://schemas.microsoft.com/office/powerpoint/2010/main" val="135918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6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85A2F8-1D44-5249-1AD1-D1B69D3321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67446A8-70F6-ECAE-FA16-DD88DA33C5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8DF8D5-C466-2EA9-B203-D6B3C8480C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0ABF71-AA66-4344-A64C-7D25275FB6C0}" type="datetimeFigureOut">
              <a:rPr lang="en-US" smtClean="0"/>
              <a:t>6/29/2024</a:t>
            </a:fld>
            <a:endParaRPr lang="en-US"/>
          </a:p>
        </p:txBody>
      </p:sp>
      <p:sp>
        <p:nvSpPr>
          <p:cNvPr id="5" name="Footer Placeholder 4">
            <a:extLst>
              <a:ext uri="{FF2B5EF4-FFF2-40B4-BE49-F238E27FC236}">
                <a16:creationId xmlns:a16="http://schemas.microsoft.com/office/drawing/2014/main" id="{E0A1E9A5-D96B-8F5B-14B0-8F12D9CD4D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F63DB90-E745-6579-9D9F-4A14D233D5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184E22-3437-41E8-8E16-2BF847D6A806}" type="slidenum">
              <a:rPr lang="en-US" smtClean="0"/>
              <a:t>‹#›</a:t>
            </a:fld>
            <a:endParaRPr lang="en-US"/>
          </a:p>
        </p:txBody>
      </p:sp>
    </p:spTree>
    <p:extLst>
      <p:ext uri="{BB962C8B-B14F-4D97-AF65-F5344CB8AC3E}">
        <p14:creationId xmlns:p14="http://schemas.microsoft.com/office/powerpoint/2010/main" val="2248963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7/06/relationships/model3d" Target="../media/model3d1.glb"/><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1.glb"/><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piqsels.com/en/search?q=meeting"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pngall.com/learning-png/"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64C57-1192-EA12-6B1F-76D7C6318384}"/>
              </a:ext>
            </a:extLst>
          </p:cNvPr>
          <p:cNvSpPr>
            <a:spLocks noGrp="1"/>
          </p:cNvSpPr>
          <p:nvPr>
            <p:ph type="ctrTitle"/>
          </p:nvPr>
        </p:nvSpPr>
        <p:spPr>
          <a:xfrm>
            <a:off x="127117" y="1542260"/>
            <a:ext cx="5900057" cy="5638800"/>
          </a:xfrm>
        </p:spPr>
        <p:txBody>
          <a:bodyPr>
            <a:noAutofit/>
          </a:bodyPr>
          <a:lstStyle/>
          <a:p>
            <a:pPr marL="0" marR="0" algn="l">
              <a:lnSpc>
                <a:spcPct val="200000"/>
              </a:lnSpc>
              <a:spcBef>
                <a:spcPts val="0"/>
              </a:spcBef>
              <a:spcAft>
                <a:spcPts val="1000"/>
              </a:spcAft>
            </a:pPr>
            <a:br>
              <a:rPr lang="en-GB" sz="3200" b="1" dirty="0">
                <a:effectLst/>
                <a:latin typeface="Times New Roman" panose="02020603050405020304" pitchFamily="18" charset="0"/>
                <a:ea typeface="Calibri" panose="020F0502020204030204" pitchFamily="34" charset="0"/>
                <a:cs typeface="Times New Roman" panose="02020603050405020304" pitchFamily="18" charset="0"/>
              </a:rPr>
            </a:br>
            <a:br>
              <a:rPr lang="en-GB" sz="32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Effective Team-working</a:t>
            </a:r>
            <a:b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and Communication</a:t>
            </a:r>
            <a:b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b="1"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t>(BMSW4009)</a:t>
            </a:r>
            <a:br>
              <a:rPr lang="en-US" sz="3600" dirty="0">
                <a:solidFill>
                  <a:schemeClr val="accent1">
                    <a:lumMod val="75000"/>
                  </a:schemeClr>
                </a:solidFill>
                <a:effectLst/>
                <a:latin typeface="Times New Roman" panose="02020603050405020304" pitchFamily="18" charset="0"/>
                <a:ea typeface="Calibri" panose="020F0502020204030204" pitchFamily="34" charset="0"/>
                <a:cs typeface="Times New Roman" panose="02020603050405020304" pitchFamily="18" charset="0"/>
              </a:rPr>
            </a:b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br>
              <a:rPr lang="en-US" sz="3200" dirty="0">
                <a:effectLst/>
                <a:latin typeface="Times New Roman" panose="02020603050405020304" pitchFamily="18" charset="0"/>
                <a:ea typeface="Calibri" panose="020F0502020204030204" pitchFamily="34" charset="0"/>
                <a:cs typeface="Times New Roman" panose="02020603050405020304" pitchFamily="18" charset="0"/>
              </a:rPr>
            </a:br>
            <a:endParaRPr lang="en-US" sz="3200" dirty="0"/>
          </a:p>
        </p:txBody>
      </p:sp>
      <p:pic>
        <p:nvPicPr>
          <p:cNvPr id="1026" name="Picture 2" descr="7 Reasons Why Communication Is Important in a Team">
            <a:extLst>
              <a:ext uri="{FF2B5EF4-FFF2-40B4-BE49-F238E27FC236}">
                <a16:creationId xmlns:a16="http://schemas.microsoft.com/office/drawing/2014/main" id="{4C22CA68-5C9D-AD06-6BCF-72B76C47C7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9522" y="0"/>
            <a:ext cx="63024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462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EEF8EF-599A-3A76-8D8F-AE36494AC556}"/>
              </a:ext>
            </a:extLst>
          </p:cNvPr>
          <p:cNvSpPr>
            <a:spLocks noGrp="1"/>
          </p:cNvSpPr>
          <p:nvPr>
            <p:ph idx="1"/>
          </p:nvPr>
        </p:nvSpPr>
        <p:spPr/>
        <p:txBody>
          <a:bodyPr/>
          <a:lstStyle/>
          <a:p>
            <a:pPr>
              <a:buFont typeface="Courier New" panose="02070309020205020404" pitchFamily="49" charset="0"/>
              <a:buChar char="o"/>
            </a:pPr>
            <a:r>
              <a:rPr lang="en-GB" b="1" dirty="0">
                <a:solidFill>
                  <a:schemeClr val="accent1">
                    <a:lumMod val="75000"/>
                  </a:schemeClr>
                </a:solidFill>
              </a:rPr>
              <a:t> Student name: </a:t>
            </a:r>
            <a:r>
              <a:rPr lang="en-GB" dirty="0"/>
              <a:t>Andrei George Teodorescu </a:t>
            </a:r>
            <a:endParaRPr lang="en-GB" b="1" dirty="0">
              <a:solidFill>
                <a:schemeClr val="accent1">
                  <a:lumMod val="75000"/>
                </a:schemeClr>
              </a:solidFill>
            </a:endParaRPr>
          </a:p>
          <a:p>
            <a:pPr>
              <a:buFont typeface="Courier New" panose="02070309020205020404" pitchFamily="49" charset="0"/>
              <a:buChar char="o"/>
            </a:pPr>
            <a:endParaRPr lang="en-GB" b="1" dirty="0">
              <a:solidFill>
                <a:schemeClr val="accent1">
                  <a:lumMod val="75000"/>
                </a:schemeClr>
              </a:solidFill>
            </a:endParaRPr>
          </a:p>
          <a:p>
            <a:pPr>
              <a:buFont typeface="Courier New" panose="02070309020205020404" pitchFamily="49" charset="0"/>
              <a:buChar char="o"/>
            </a:pPr>
            <a:r>
              <a:rPr lang="en-GB" b="1" dirty="0">
                <a:solidFill>
                  <a:schemeClr val="accent1">
                    <a:lumMod val="75000"/>
                  </a:schemeClr>
                </a:solidFill>
              </a:rPr>
              <a:t> Student ID: </a:t>
            </a:r>
            <a:r>
              <a:rPr lang="en-GB" dirty="0"/>
              <a:t>2325440</a:t>
            </a:r>
            <a:endParaRPr lang="en-GB" b="1" dirty="0">
              <a:solidFill>
                <a:schemeClr val="accent1">
                  <a:lumMod val="75000"/>
                </a:schemeClr>
              </a:solidFill>
            </a:endParaRPr>
          </a:p>
          <a:p>
            <a:pPr marL="0" indent="0">
              <a:buNone/>
            </a:pPr>
            <a:endParaRPr lang="en-GB" b="1" dirty="0">
              <a:solidFill>
                <a:schemeClr val="accent1">
                  <a:lumMod val="75000"/>
                </a:schemeClr>
              </a:solidFill>
            </a:endParaRPr>
          </a:p>
          <a:p>
            <a:pPr>
              <a:buFont typeface="Courier New" panose="02070309020205020404" pitchFamily="49" charset="0"/>
              <a:buChar char="o"/>
            </a:pPr>
            <a:r>
              <a:rPr lang="en-GB" b="1" dirty="0">
                <a:solidFill>
                  <a:schemeClr val="accent1">
                    <a:lumMod val="75000"/>
                  </a:schemeClr>
                </a:solidFill>
              </a:rPr>
              <a:t> Lecturer: </a:t>
            </a:r>
            <a:r>
              <a:rPr lang="en-GB" dirty="0"/>
              <a:t>Melanie Squire</a:t>
            </a:r>
            <a:endParaRPr lang="en-GB" b="1" dirty="0">
              <a:solidFill>
                <a:schemeClr val="accent1">
                  <a:lumMod val="75000"/>
                </a:schemeClr>
              </a:solidFill>
            </a:endParaRPr>
          </a:p>
          <a:p>
            <a:pPr>
              <a:buFont typeface="Courier New" panose="02070309020205020404" pitchFamily="49" charset="0"/>
              <a:buChar char="o"/>
            </a:pPr>
            <a:endParaRPr lang="en-GB" dirty="0"/>
          </a:p>
          <a:p>
            <a:pPr>
              <a:buFont typeface="Courier New" panose="02070309020205020404" pitchFamily="49" charset="0"/>
              <a:buChar char="o"/>
            </a:pPr>
            <a:r>
              <a:rPr lang="en-GB" b="1" dirty="0">
                <a:solidFill>
                  <a:schemeClr val="accent1">
                    <a:lumMod val="75000"/>
                  </a:schemeClr>
                </a:solidFill>
              </a:rPr>
              <a:t> Area covered: </a:t>
            </a:r>
            <a:r>
              <a:rPr lang="en-GB" dirty="0"/>
              <a:t>Essential communication skills </a:t>
            </a:r>
          </a:p>
          <a:p>
            <a:pPr>
              <a:buFont typeface="Courier New" panose="02070309020205020404" pitchFamily="49" charset="0"/>
              <a:buChar char="o"/>
            </a:pPr>
            <a:endParaRPr lang="en-GB" dirty="0"/>
          </a:p>
        </p:txBody>
      </p:sp>
      <p:sp>
        <p:nvSpPr>
          <p:cNvPr id="5" name="Scroll: Horizontal 4">
            <a:extLst>
              <a:ext uri="{FF2B5EF4-FFF2-40B4-BE49-F238E27FC236}">
                <a16:creationId xmlns:a16="http://schemas.microsoft.com/office/drawing/2014/main" id="{C9E5EB48-E1AB-E86B-9457-3CFD98994A91}"/>
              </a:ext>
            </a:extLst>
          </p:cNvPr>
          <p:cNvSpPr/>
          <p:nvPr/>
        </p:nvSpPr>
        <p:spPr>
          <a:xfrm>
            <a:off x="2489200" y="345440"/>
            <a:ext cx="6410960" cy="1209040"/>
          </a:xfrm>
          <a:prstGeom prst="horizontalScroll">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ln w="0"/>
                <a:solidFill>
                  <a:schemeClr val="accent1">
                    <a:lumMod val="75000"/>
                  </a:schemeClr>
                </a:solidFill>
                <a:effectLst>
                  <a:outerShdw blurRad="38100" dist="25400" dir="5400000" algn="ctr" rotWithShape="0">
                    <a:srgbClr val="6E747A">
                      <a:alpha val="43000"/>
                    </a:srgbClr>
                  </a:outerShdw>
                </a:effectLst>
              </a:rPr>
              <a:t>Team Member:</a:t>
            </a:r>
          </a:p>
        </p:txBody>
      </p:sp>
    </p:spTree>
    <p:extLst>
      <p:ext uri="{BB962C8B-B14F-4D97-AF65-F5344CB8AC3E}">
        <p14:creationId xmlns:p14="http://schemas.microsoft.com/office/powerpoint/2010/main" val="33986733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CEDF9A-F8EA-800A-08CE-7576BE1CDD1F}"/>
              </a:ext>
            </a:extLst>
          </p:cNvPr>
          <p:cNvSpPr>
            <a:spLocks noGrp="1"/>
          </p:cNvSpPr>
          <p:nvPr>
            <p:ph idx="1"/>
          </p:nvPr>
        </p:nvSpPr>
        <p:spPr/>
        <p:txBody>
          <a:bodyPr>
            <a:normAutofit lnSpcReduction="10000"/>
          </a:bodyPr>
          <a:lstStyle/>
          <a:p>
            <a:pPr>
              <a:buFont typeface="Courier New" panose="02070309020205020404" pitchFamily="49" charset="0"/>
              <a:buChar char="o"/>
            </a:pPr>
            <a:r>
              <a:rPr lang="en-GB" b="1" dirty="0">
                <a:latin typeface="+mj-lt"/>
              </a:rPr>
              <a:t>Presentation overview:</a:t>
            </a:r>
          </a:p>
          <a:p>
            <a:pPr>
              <a:buFont typeface="Courier New" panose="02070309020205020404" pitchFamily="49" charset="0"/>
              <a:buChar char="o"/>
            </a:pPr>
            <a:endParaRPr lang="en-GB" b="1" dirty="0">
              <a:latin typeface="+mj-lt"/>
            </a:endParaRPr>
          </a:p>
          <a:p>
            <a:pPr>
              <a:buFont typeface="Courier New" panose="02070309020205020404" pitchFamily="49" charset="0"/>
              <a:buChar char="o"/>
            </a:pPr>
            <a:endParaRPr lang="en-GB" b="1" dirty="0">
              <a:latin typeface="+mj-lt"/>
            </a:endParaRPr>
          </a:p>
          <a:p>
            <a:pPr marL="514350" indent="-514350">
              <a:buFont typeface="+mj-lt"/>
              <a:buAutoNum type="arabicPeriod"/>
            </a:pPr>
            <a:r>
              <a:rPr lang="en-GB" dirty="0"/>
              <a:t>Introduction</a:t>
            </a:r>
          </a:p>
          <a:p>
            <a:pPr marL="514350" indent="-514350">
              <a:buFont typeface="+mj-lt"/>
              <a:buAutoNum type="arabicPeriod"/>
            </a:pPr>
            <a:r>
              <a:rPr lang="en-US" dirty="0"/>
              <a:t>Identify and discuss the most important communication skills for effective workplace communication.</a:t>
            </a:r>
          </a:p>
          <a:p>
            <a:pPr marL="514350" indent="-514350">
              <a:buFont typeface="+mj-lt"/>
              <a:buAutoNum type="arabicPeriod"/>
            </a:pPr>
            <a:r>
              <a:rPr lang="en-US" dirty="0"/>
              <a:t>Examples may include active listening, clarity in verbal and written communication cues, empathy and </a:t>
            </a:r>
            <a:r>
              <a:rPr lang="en-US" dirty="0" err="1"/>
              <a:t>adaptabillity</a:t>
            </a:r>
            <a:r>
              <a:rPr lang="en-US" dirty="0"/>
              <a:t>.</a:t>
            </a:r>
          </a:p>
          <a:p>
            <a:pPr marL="514350" indent="-514350">
              <a:buFont typeface="+mj-lt"/>
              <a:buAutoNum type="arabicPeriod"/>
            </a:pPr>
            <a:r>
              <a:rPr lang="en-US" dirty="0"/>
              <a:t>Illustrate each skill with real-world scenarios and demonstrate their relevance in different workplace contexts.</a:t>
            </a:r>
          </a:p>
          <a:p>
            <a:pPr marL="514350" indent="-514350">
              <a:buFont typeface="+mj-lt"/>
              <a:buAutoNum type="arabicPeriod"/>
            </a:pPr>
            <a:endParaRPr lang="en-GB" dirty="0"/>
          </a:p>
          <a:p>
            <a:pPr marL="514350" indent="-514350">
              <a:buFont typeface="+mj-lt"/>
              <a:buAutoNum type="arabicPeriod"/>
            </a:pPr>
            <a:endParaRPr lang="en-GB" b="1" dirty="0">
              <a:latin typeface="+mj-lt"/>
            </a:endParaRPr>
          </a:p>
          <a:p>
            <a:pPr>
              <a:buFont typeface="Courier New" panose="02070309020205020404" pitchFamily="49" charset="0"/>
              <a:buChar char="o"/>
            </a:pPr>
            <a:endParaRPr lang="en-GB" dirty="0"/>
          </a:p>
        </p:txBody>
      </p:sp>
      <p:sp>
        <p:nvSpPr>
          <p:cNvPr id="4" name="Scroll: Horizontal 3">
            <a:extLst>
              <a:ext uri="{FF2B5EF4-FFF2-40B4-BE49-F238E27FC236}">
                <a16:creationId xmlns:a16="http://schemas.microsoft.com/office/drawing/2014/main" id="{D4FFD388-932C-147B-8694-FBD8C9B77C85}"/>
              </a:ext>
            </a:extLst>
          </p:cNvPr>
          <p:cNvSpPr/>
          <p:nvPr/>
        </p:nvSpPr>
        <p:spPr>
          <a:xfrm>
            <a:off x="2646947" y="164401"/>
            <a:ext cx="7122694" cy="1033272"/>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Essential communication skills</a:t>
            </a:r>
            <a:endParaRPr lang="en-GB" sz="3600" dirty="0">
              <a:solidFill>
                <a:schemeClr val="tx1"/>
              </a:solidFill>
            </a:endParaRPr>
          </a:p>
        </p:txBody>
      </p:sp>
    </p:spTree>
    <p:extLst>
      <p:ext uri="{BB962C8B-B14F-4D97-AF65-F5344CB8AC3E}">
        <p14:creationId xmlns:p14="http://schemas.microsoft.com/office/powerpoint/2010/main" val="3207183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FB9967CE-2948-20E5-7D42-10A450D9EF65}"/>
              </a:ext>
            </a:extLst>
          </p:cNvPr>
          <p:cNvSpPr/>
          <p:nvPr/>
        </p:nvSpPr>
        <p:spPr>
          <a:xfrm>
            <a:off x="522973" y="0"/>
            <a:ext cx="5573027" cy="1318661"/>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b="1" dirty="0">
                <a:ln w="0"/>
                <a:solidFill>
                  <a:schemeClr val="tx1"/>
                </a:solidFill>
                <a:effectLst>
                  <a:outerShdw blurRad="38100" dist="25400" dir="5400000" algn="ctr" rotWithShape="0">
                    <a:srgbClr val="6E747A">
                      <a:alpha val="43000"/>
                    </a:srgbClr>
                  </a:outerShdw>
                </a:effectLst>
              </a:rPr>
              <a:t>1.Introduction:</a:t>
            </a:r>
          </a:p>
        </p:txBody>
      </p:sp>
      <p:pic>
        <p:nvPicPr>
          <p:cNvPr id="3" name="Picture 2" descr="The Importance of Building Effective Communication Skills. | by Larry  Lilian | Medium">
            <a:extLst>
              <a:ext uri="{FF2B5EF4-FFF2-40B4-BE49-F238E27FC236}">
                <a16:creationId xmlns:a16="http://schemas.microsoft.com/office/drawing/2014/main" id="{83523201-A77C-6DF2-DA83-D945481FA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08240" y="0"/>
            <a:ext cx="4683760" cy="31699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69C59B-A20E-1BDE-7403-BB5E676BB718}"/>
              </a:ext>
            </a:extLst>
          </p:cNvPr>
          <p:cNvSpPr txBox="1"/>
          <p:nvPr/>
        </p:nvSpPr>
        <p:spPr>
          <a:xfrm>
            <a:off x="522973" y="4003040"/>
            <a:ext cx="7193280" cy="2862322"/>
          </a:xfrm>
          <a:prstGeom prst="rect">
            <a:avLst/>
          </a:prstGeom>
          <a:noFill/>
        </p:spPr>
        <p:txBody>
          <a:bodyPr wrap="square" rtlCol="0">
            <a:spAutoFit/>
          </a:bodyPr>
          <a:lstStyle/>
          <a:p>
            <a:pPr marL="285750" indent="-285750">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Some of the factors that determine communication strategies include active listening, clarity, and assertiveness in both verbal and nonverbal communication, acknowledgment of the feelings of the other person, and adaptation of the communication process.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a:p>
            <a:endParaRPr lang="en-GB" dirty="0"/>
          </a:p>
          <a:p>
            <a:pPr marL="285750" indent="-285750">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Furthermore, the understanding of clients’ concerns not only improves relations, but also turns conflicts into concern for the company’s wellbeing.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686CD09A-5AA2-7576-D7D1-FC9A9F7FDC22}"/>
              </a:ext>
            </a:extLst>
          </p:cNvPr>
          <p:cNvSpPr txBox="1"/>
          <p:nvPr/>
        </p:nvSpPr>
        <p:spPr>
          <a:xfrm>
            <a:off x="9144000" y="3169921"/>
            <a:ext cx="6096000" cy="369332"/>
          </a:xfrm>
          <a:prstGeom prst="rect">
            <a:avLst/>
          </a:prstGeom>
          <a:noFill/>
        </p:spPr>
        <p:txBody>
          <a:bodyPr wrap="square">
            <a:spAutoFit/>
          </a:bodyPr>
          <a:lstStyle/>
          <a:p>
            <a:r>
              <a:rPr lang="en-GB" sz="1800" dirty="0">
                <a:effectLst/>
                <a:latin typeface="Times New Roman" panose="02020603050405020304" pitchFamily="18" charset="0"/>
                <a:ea typeface="Calibri" panose="020F0502020204030204" pitchFamily="34" charset="0"/>
              </a:rPr>
              <a:t>Pollock </a:t>
            </a:r>
            <a:r>
              <a:rPr lang="en-GB" sz="1800" i="1" dirty="0">
                <a:effectLst/>
                <a:latin typeface="Times New Roman" panose="02020603050405020304" pitchFamily="18" charset="0"/>
                <a:ea typeface="Calibri" panose="020F0502020204030204" pitchFamily="34" charset="0"/>
              </a:rPr>
              <a:t>et al</a:t>
            </a:r>
            <a:r>
              <a:rPr lang="en-GB" sz="1800" dirty="0">
                <a:effectLst/>
                <a:latin typeface="Times New Roman" panose="02020603050405020304" pitchFamily="18" charset="0"/>
                <a:ea typeface="Calibri" panose="020F0502020204030204" pitchFamily="34" charset="0"/>
              </a:rPr>
              <a:t>., 2023). </a:t>
            </a:r>
            <a:endParaRPr lang="en-GB" dirty="0"/>
          </a:p>
        </p:txBody>
      </p:sp>
    </p:spTree>
    <p:extLst>
      <p:ext uri="{BB962C8B-B14F-4D97-AF65-F5344CB8AC3E}">
        <p14:creationId xmlns:p14="http://schemas.microsoft.com/office/powerpoint/2010/main" val="3512841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16A94614-C249-B085-8D16-F7C142C37001}"/>
              </a:ext>
            </a:extLst>
          </p:cNvPr>
          <p:cNvSpPr/>
          <p:nvPr/>
        </p:nvSpPr>
        <p:spPr>
          <a:xfrm>
            <a:off x="254000" y="101600"/>
            <a:ext cx="4439920" cy="1249680"/>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rPr>
              <a:t>2.a)</a:t>
            </a:r>
            <a:r>
              <a:rPr lang="en-US" b="1" dirty="0">
                <a:solidFill>
                  <a:schemeClr val="tx1"/>
                </a:solidFill>
              </a:rPr>
              <a:t> Identify and discuss the most important communication skills for effective workplace communication</a:t>
            </a:r>
            <a:r>
              <a:rPr lang="en-US" dirty="0"/>
              <a:t>.</a:t>
            </a:r>
          </a:p>
        </p:txBody>
      </p:sp>
      <p:sp>
        <p:nvSpPr>
          <p:cNvPr id="3" name="TextBox 2">
            <a:extLst>
              <a:ext uri="{FF2B5EF4-FFF2-40B4-BE49-F238E27FC236}">
                <a16:creationId xmlns:a16="http://schemas.microsoft.com/office/drawing/2014/main" id="{555D3B08-541A-8E25-ED1F-4A1308DFFDF6}"/>
              </a:ext>
            </a:extLst>
          </p:cNvPr>
          <p:cNvSpPr txBox="1"/>
          <p:nvPr/>
        </p:nvSpPr>
        <p:spPr>
          <a:xfrm>
            <a:off x="630852" y="3290908"/>
            <a:ext cx="6959600" cy="3416320"/>
          </a:xfrm>
          <a:prstGeom prst="rect">
            <a:avLst/>
          </a:prstGeom>
          <a:noFill/>
        </p:spPr>
        <p:txBody>
          <a:bodyPr wrap="square" rtlCol="0">
            <a:spAutoFit/>
          </a:bodyPr>
          <a:lstStyle/>
          <a:p>
            <a:pPr marL="285750" indent="-285750">
              <a:buFont typeface="Courier New" panose="02070309020205020404" pitchFamily="49" charset="0"/>
              <a:buChar char="o"/>
            </a:pPr>
            <a:r>
              <a:rPr lang="en-GB" b="1" dirty="0">
                <a:ea typeface="+mn-lt"/>
                <a:cs typeface="+mn-lt"/>
              </a:rPr>
              <a:t>Active Listening:</a:t>
            </a:r>
            <a:r>
              <a:rPr lang="en-GB" dirty="0">
                <a:ea typeface="+mn-lt"/>
                <a:cs typeface="+mn-lt"/>
              </a:rPr>
              <a:t> Practices such as paying full attention to the other person and respondent, reiteration and questions for better understanding or even empathy contributes to building and fostering trust (Barreto, 2020).</a:t>
            </a:r>
            <a:endParaRPr lang="en-US" dirty="0">
              <a:ea typeface="+mn-lt"/>
              <a:cs typeface="+mn-lt"/>
            </a:endParaRPr>
          </a:p>
          <a:p>
            <a:r>
              <a:rPr lang="en-GB" dirty="0"/>
              <a:t> </a:t>
            </a:r>
          </a:p>
          <a:p>
            <a:endParaRPr lang="en-GB" dirty="0"/>
          </a:p>
          <a:p>
            <a:endParaRPr lang="en-GB" dirty="0"/>
          </a:p>
          <a:p>
            <a:pPr marL="285750" indent="-285750">
              <a:buFont typeface="Courier New" panose="02070309020205020404" pitchFamily="49" charset="0"/>
              <a:buChar char="o"/>
            </a:pPr>
            <a:r>
              <a:rPr lang="en-GB" b="1" dirty="0">
                <a:ea typeface="+mn-lt"/>
                <a:cs typeface="+mn-lt"/>
              </a:rPr>
              <a:t>Clarity and Direction:</a:t>
            </a:r>
            <a:r>
              <a:rPr lang="en-GB" dirty="0">
                <a:ea typeface="+mn-lt"/>
                <a:cs typeface="+mn-lt"/>
              </a:rPr>
              <a:t> Clear and brief speaking is useful in team interactions helps to align everyone to routinary and long-term goals of a particular project as well as self-defined roles of each member towards the project.</a:t>
            </a:r>
            <a:endParaRPr lang="en-US" dirty="0"/>
          </a:p>
          <a:p>
            <a:endParaRPr lang="en-GB" dirty="0"/>
          </a:p>
        </p:txBody>
      </p:sp>
      <mc:AlternateContent xmlns:mc="http://schemas.openxmlformats.org/markup-compatibility/2006">
        <mc:Choice xmlns:am3d="http://schemas.microsoft.com/office/drawing/2017/model3d" Requires="am3d">
          <p:graphicFrame>
            <p:nvGraphicFramePr>
              <p:cNvPr id="4" name="3D Model 3" descr="Meeting">
                <a:extLst>
                  <a:ext uri="{FF2B5EF4-FFF2-40B4-BE49-F238E27FC236}">
                    <a16:creationId xmlns:a16="http://schemas.microsoft.com/office/drawing/2014/main" id="{A6EE87D4-1703-61E9-2091-C9AD4F974B54}"/>
                  </a:ext>
                </a:extLst>
              </p:cNvPr>
              <p:cNvGraphicFramePr>
                <a:graphicFrameLocks noChangeAspect="1"/>
              </p:cNvGraphicFramePr>
              <p:nvPr>
                <p:extLst>
                  <p:ext uri="{D42A27DB-BD31-4B8C-83A1-F6EECF244321}">
                    <p14:modId xmlns:p14="http://schemas.microsoft.com/office/powerpoint/2010/main" val="4108303990"/>
                  </p:ext>
                </p:extLst>
              </p:nvPr>
            </p:nvGraphicFramePr>
            <p:xfrm>
              <a:off x="7590452" y="-22179"/>
              <a:ext cx="4093548" cy="3313087"/>
            </p:xfrm>
            <a:graphic>
              <a:graphicData uri="http://schemas.microsoft.com/office/drawing/2017/model3d">
                <am3d:model3d r:embed="rId2">
                  <am3d:spPr>
                    <a:xfrm>
                      <a:off x="0" y="0"/>
                      <a:ext cx="4093548" cy="3313087"/>
                    </a:xfrm>
                    <a:prstGeom prst="rect">
                      <a:avLst/>
                    </a:prstGeom>
                  </am3d:spPr>
                  <am3d:camera>
                    <am3d:pos x="0" y="0" z="65844652"/>
                    <am3d:up dx="0" dy="36000000" dz="0"/>
                    <am3d:lookAt x="0" y="0" z="0"/>
                    <am3d:perspective fov="2700000"/>
                  </am3d:camera>
                  <am3d:trans>
                    <am3d:meterPerModelUnit n="42584" d="1000000"/>
                    <am3d:preTrans dx="0" dy="-3993846" dz="0"/>
                    <am3d:scale>
                      <am3d:sx n="1000000" d="1000000"/>
                      <am3d:sy n="1000000" d="1000000"/>
                      <am3d:sz n="1000000" d="1000000"/>
                    </am3d:scale>
                    <am3d:rot ax="2503533" ay="1827445" az="1459472"/>
                    <am3d:postTrans dx="0" dy="0" dz="0"/>
                  </am3d:trans>
                  <am3d:raster rName="Office3DRenderer" rVer="16.0.8326">
                    <am3d:blip r:embed="rId3"/>
                  </am3d:raster>
                  <am3d:objViewport viewportSz="529332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Meeting">
                <a:extLst>
                  <a:ext uri="{FF2B5EF4-FFF2-40B4-BE49-F238E27FC236}">
                    <a16:creationId xmlns:a16="http://schemas.microsoft.com/office/drawing/2014/main" id="{A6EE87D4-1703-61E9-2091-C9AD4F974B54}"/>
                  </a:ext>
                </a:extLst>
              </p:cNvPr>
              <p:cNvPicPr>
                <a:picLocks noGrp="1" noRot="1" noChangeAspect="1" noMove="1" noResize="1" noEditPoints="1" noAdjustHandles="1" noChangeArrowheads="1" noChangeShapeType="1" noCrop="1"/>
              </p:cNvPicPr>
              <p:nvPr/>
            </p:nvPicPr>
            <p:blipFill>
              <a:blip r:embed="rId3"/>
              <a:stretch>
                <a:fillRect/>
              </a:stretch>
            </p:blipFill>
            <p:spPr>
              <a:xfrm>
                <a:off x="7590452" y="-22179"/>
                <a:ext cx="4093548" cy="3313087"/>
              </a:xfrm>
              <a:prstGeom prst="rect">
                <a:avLst/>
              </a:prstGeom>
            </p:spPr>
          </p:pic>
        </mc:Fallback>
      </mc:AlternateContent>
    </p:spTree>
    <p:extLst>
      <p:ext uri="{BB962C8B-B14F-4D97-AF65-F5344CB8AC3E}">
        <p14:creationId xmlns:p14="http://schemas.microsoft.com/office/powerpoint/2010/main" val="3380072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D76B4B-DE58-6E6C-12F6-50A3045CF5A4}"/>
              </a:ext>
            </a:extLst>
          </p:cNvPr>
          <p:cNvSpPr txBox="1"/>
          <p:nvPr/>
        </p:nvSpPr>
        <p:spPr>
          <a:xfrm>
            <a:off x="314960" y="3352800"/>
            <a:ext cx="11562080" cy="2862322"/>
          </a:xfrm>
          <a:prstGeom prst="rect">
            <a:avLst/>
          </a:prstGeom>
          <a:noFill/>
        </p:spPr>
        <p:txBody>
          <a:bodyPr wrap="square" rtlCol="0">
            <a:spAutoFit/>
          </a:bodyPr>
          <a:lstStyle/>
          <a:p>
            <a:pPr marL="285750" indent="-285750">
              <a:buFont typeface="Courier New" panose="02070309020205020404" pitchFamily="49" charset="0"/>
              <a:buChar char="o"/>
            </a:pPr>
            <a:r>
              <a:rPr lang="en-GB" b="1" dirty="0">
                <a:ea typeface="+mn-lt"/>
                <a:cs typeface="+mn-lt"/>
              </a:rPr>
              <a:t>Conflict Resolution:</a:t>
            </a:r>
            <a:r>
              <a:rPr lang="en-GB" dirty="0">
                <a:ea typeface="+mn-lt"/>
                <a:cs typeface="+mn-lt"/>
              </a:rPr>
              <a:t> Effective management of the conflict takes time, which puts into use the communication skills in ways that will enable on party to bring out the feelings that the other feels and find a common ground that is satisfactory for all (</a:t>
            </a:r>
            <a:r>
              <a:rPr lang="en-GB" dirty="0" err="1">
                <a:ea typeface="+mn-lt"/>
                <a:cs typeface="+mn-lt"/>
              </a:rPr>
              <a:t>Pavlenko</a:t>
            </a:r>
            <a:r>
              <a:rPr lang="en-GB" dirty="0">
                <a:ea typeface="+mn-lt"/>
                <a:cs typeface="+mn-lt"/>
              </a:rPr>
              <a:t> and </a:t>
            </a:r>
            <a:r>
              <a:rPr lang="en-GB" dirty="0" err="1">
                <a:ea typeface="+mn-lt"/>
                <a:cs typeface="+mn-lt"/>
              </a:rPr>
              <a:t>Pavlenko</a:t>
            </a:r>
            <a:r>
              <a:rPr lang="en-GB" dirty="0">
                <a:ea typeface="+mn-lt"/>
                <a:cs typeface="+mn-lt"/>
              </a:rPr>
              <a:t>, 2021).</a:t>
            </a:r>
            <a:endParaRPr lang="en-US" dirty="0"/>
          </a:p>
          <a:p>
            <a:endParaRPr lang="en-GB" dirty="0"/>
          </a:p>
          <a:p>
            <a:endParaRPr lang="en-GB" dirty="0"/>
          </a:p>
          <a:p>
            <a:endParaRPr lang="en-GB" dirty="0"/>
          </a:p>
          <a:p>
            <a:pPr marL="285750" indent="-285750">
              <a:buFont typeface="Courier New" panose="02070309020205020404" pitchFamily="49" charset="0"/>
              <a:buChar char="o"/>
            </a:pPr>
            <a:r>
              <a:rPr lang="en-GB" b="1" dirty="0">
                <a:ea typeface="+mn-lt"/>
                <a:cs typeface="+mn-lt"/>
              </a:rPr>
              <a:t>Client Relations:</a:t>
            </a:r>
            <a:r>
              <a:rPr lang="en-GB" dirty="0">
                <a:ea typeface="+mn-lt"/>
                <a:cs typeface="+mn-lt"/>
              </a:rPr>
              <a:t> In business, co-operation promotes trust and understanding with clients through the use of appropriate and efficient communication channels. For example, the skills that help a consultant establish trust with the client, listen carefully, and ask the right questions are guaranteeing satisfaction </a:t>
            </a:r>
            <a:r>
              <a:rPr lang="en-US" dirty="0">
                <a:ea typeface="+mn-lt"/>
                <a:cs typeface="+mn-lt"/>
              </a:rPr>
              <a:t>(Mullins and Christy, 2016).</a:t>
            </a:r>
            <a:endParaRPr lang="en-US" dirty="0"/>
          </a:p>
          <a:p>
            <a:endParaRPr lang="en-GB" dirty="0"/>
          </a:p>
        </p:txBody>
      </p:sp>
      <mc:AlternateContent xmlns:mc="http://schemas.openxmlformats.org/markup-compatibility/2006">
        <mc:Choice xmlns:am3d="http://schemas.microsoft.com/office/drawing/2017/model3d" Requires="am3d">
          <p:graphicFrame>
            <p:nvGraphicFramePr>
              <p:cNvPr id="3" name="3D Model 2" descr="Meeting">
                <a:extLst>
                  <a:ext uri="{FF2B5EF4-FFF2-40B4-BE49-F238E27FC236}">
                    <a16:creationId xmlns:a16="http://schemas.microsoft.com/office/drawing/2014/main" id="{323528BF-CABE-5972-4B4C-A5EC9536C1F4}"/>
                  </a:ext>
                </a:extLst>
              </p:cNvPr>
              <p:cNvGraphicFramePr>
                <a:graphicFrameLocks noChangeAspect="1"/>
              </p:cNvGraphicFramePr>
              <p:nvPr>
                <p:extLst>
                  <p:ext uri="{D42A27DB-BD31-4B8C-83A1-F6EECF244321}">
                    <p14:modId xmlns:p14="http://schemas.microsoft.com/office/powerpoint/2010/main" val="899640197"/>
                  </p:ext>
                </p:extLst>
              </p:nvPr>
            </p:nvGraphicFramePr>
            <p:xfrm>
              <a:off x="8114891" y="-121216"/>
              <a:ext cx="3541576" cy="2894190"/>
            </p:xfrm>
            <a:graphic>
              <a:graphicData uri="http://schemas.microsoft.com/office/drawing/2017/model3d">
                <am3d:model3d r:embed="rId2">
                  <am3d:spPr>
                    <a:xfrm>
                      <a:off x="0" y="0"/>
                      <a:ext cx="3541576" cy="2894190"/>
                    </a:xfrm>
                    <a:prstGeom prst="rect">
                      <a:avLst/>
                    </a:prstGeom>
                  </am3d:spPr>
                  <am3d:camera>
                    <am3d:pos x="0" y="0" z="65844652"/>
                    <am3d:up dx="0" dy="36000000" dz="0"/>
                    <am3d:lookAt x="0" y="0" z="0"/>
                    <am3d:perspective fov="2700000"/>
                  </am3d:camera>
                  <am3d:trans>
                    <am3d:meterPerModelUnit n="42584" d="1000000"/>
                    <am3d:preTrans dx="0" dy="-3993846" dz="0"/>
                    <am3d:scale>
                      <am3d:sx n="1000000" d="1000000"/>
                      <am3d:sy n="1000000" d="1000000"/>
                      <am3d:sz n="1000000" d="1000000"/>
                    </am3d:scale>
                    <am3d:rot ax="1655305" ay="713156" az="368556"/>
                    <am3d:postTrans dx="0" dy="0" dz="0"/>
                  </am3d:trans>
                  <am3d:raster rName="Office3DRenderer" rVer="16.0.8326">
                    <am3d:blip r:embed="rId3"/>
                  </am3d:raster>
                  <am3d:objViewport viewportSz="529332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3" name="3D Model 2" descr="Meeting">
                <a:extLst>
                  <a:ext uri="{FF2B5EF4-FFF2-40B4-BE49-F238E27FC236}">
                    <a16:creationId xmlns:a16="http://schemas.microsoft.com/office/drawing/2014/main" id="{323528BF-CABE-5972-4B4C-A5EC9536C1F4}"/>
                  </a:ext>
                </a:extLst>
              </p:cNvPr>
              <p:cNvPicPr>
                <a:picLocks noGrp="1" noRot="1" noChangeAspect="1" noMove="1" noResize="1" noEditPoints="1" noAdjustHandles="1" noChangeArrowheads="1" noChangeShapeType="1" noCrop="1"/>
              </p:cNvPicPr>
              <p:nvPr/>
            </p:nvPicPr>
            <p:blipFill>
              <a:blip r:embed="rId3"/>
              <a:stretch>
                <a:fillRect/>
              </a:stretch>
            </p:blipFill>
            <p:spPr>
              <a:xfrm>
                <a:off x="8114891" y="-121216"/>
                <a:ext cx="3541576" cy="2894190"/>
              </a:xfrm>
              <a:prstGeom prst="rect">
                <a:avLst/>
              </a:prstGeom>
            </p:spPr>
          </p:pic>
        </mc:Fallback>
      </mc:AlternateContent>
      <p:sp>
        <p:nvSpPr>
          <p:cNvPr id="5" name="Scroll: Horizontal 4">
            <a:extLst>
              <a:ext uri="{FF2B5EF4-FFF2-40B4-BE49-F238E27FC236}">
                <a16:creationId xmlns:a16="http://schemas.microsoft.com/office/drawing/2014/main" id="{E1B32952-EEA8-B607-56AA-0B2B3F71C516}"/>
              </a:ext>
            </a:extLst>
          </p:cNvPr>
          <p:cNvSpPr/>
          <p:nvPr/>
        </p:nvSpPr>
        <p:spPr>
          <a:xfrm>
            <a:off x="314960" y="92205"/>
            <a:ext cx="4950867" cy="1233674"/>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rPr>
              <a:t>2.b)</a:t>
            </a:r>
            <a:r>
              <a:rPr lang="en-US" b="1" dirty="0">
                <a:solidFill>
                  <a:schemeClr val="tx1"/>
                </a:solidFill>
              </a:rPr>
              <a:t> Identify and discuss the most important communication skills for effective workplace communication</a:t>
            </a:r>
            <a:r>
              <a:rPr lang="en-US" dirty="0"/>
              <a:t>.</a:t>
            </a:r>
          </a:p>
        </p:txBody>
      </p:sp>
    </p:spTree>
    <p:extLst>
      <p:ext uri="{BB962C8B-B14F-4D97-AF65-F5344CB8AC3E}">
        <p14:creationId xmlns:p14="http://schemas.microsoft.com/office/powerpoint/2010/main" val="85504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FD9F29EF-E711-1E9F-197F-4DE289D6CE6C}"/>
              </a:ext>
            </a:extLst>
          </p:cNvPr>
          <p:cNvSpPr/>
          <p:nvPr/>
        </p:nvSpPr>
        <p:spPr>
          <a:xfrm>
            <a:off x="264160" y="223520"/>
            <a:ext cx="5232400" cy="1198880"/>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b="1" dirty="0">
                <a:solidFill>
                  <a:schemeClr val="tx1"/>
                </a:solidFill>
              </a:rPr>
              <a:t>3.Examples may include active listening, clarity in verbal and written communication cues, empathy and adaptability.</a:t>
            </a:r>
          </a:p>
        </p:txBody>
      </p:sp>
      <p:sp>
        <p:nvSpPr>
          <p:cNvPr id="3" name="TextBox 2">
            <a:extLst>
              <a:ext uri="{FF2B5EF4-FFF2-40B4-BE49-F238E27FC236}">
                <a16:creationId xmlns:a16="http://schemas.microsoft.com/office/drawing/2014/main" id="{C8B31037-8745-297B-AA5F-3913451CFD0F}"/>
              </a:ext>
            </a:extLst>
          </p:cNvPr>
          <p:cNvSpPr txBox="1"/>
          <p:nvPr/>
        </p:nvSpPr>
        <p:spPr>
          <a:xfrm>
            <a:off x="71120" y="3174841"/>
            <a:ext cx="11836400" cy="3970318"/>
          </a:xfrm>
          <a:prstGeom prst="rect">
            <a:avLst/>
          </a:prstGeom>
          <a:noFill/>
        </p:spPr>
        <p:txBody>
          <a:bodyPr wrap="square" rtlCol="0">
            <a:spAutoFit/>
          </a:bodyPr>
          <a:lstStyle/>
          <a:p>
            <a:pPr marL="285750" indent="-285750">
              <a:buFont typeface="Courier New" panose="02070309020205020404" pitchFamily="49" charset="0"/>
              <a:buChar char="o"/>
            </a:pPr>
            <a:r>
              <a:rPr lang="en-GB" b="1" dirty="0"/>
              <a:t>Adaptability:</a:t>
            </a:r>
            <a:r>
              <a:rPr lang="en-GB" dirty="0"/>
              <a:t> In any organisation, particularly today with the increased complexity of organisations and globalisation, it is paramount that communication is concise and flexible. For example, in a crisis, leaders who are open and clear with information, needs to be adaptable (Pollock </a:t>
            </a:r>
            <a:r>
              <a:rPr lang="en-GB" i="1" dirty="0"/>
              <a:t>et al</a:t>
            </a:r>
            <a:r>
              <a:rPr lang="en-GB" dirty="0"/>
              <a:t>., 2023). </a:t>
            </a:r>
          </a:p>
          <a:p>
            <a:endParaRPr lang="en-GB" dirty="0"/>
          </a:p>
          <a:p>
            <a:endParaRPr lang="en-GB" dirty="0"/>
          </a:p>
          <a:p>
            <a:pPr marL="285750" indent="-285750">
              <a:buFont typeface="Courier New" panose="02070309020205020404" pitchFamily="49" charset="0"/>
              <a:buChar char="o"/>
            </a:pPr>
            <a:r>
              <a:rPr lang="en-GB" b="1" dirty="0"/>
              <a:t>Innovation and Collaboration:</a:t>
            </a:r>
            <a:r>
              <a:rPr lang="en-GB" dirty="0"/>
              <a:t> As it is known, brainstorming sessions depend on the free and direct communication. Valuable insights come from the ability of the team members to share various ideas and perspectives that make them feel relaxed. </a:t>
            </a:r>
          </a:p>
          <a:p>
            <a:endParaRPr lang="en-GB" dirty="0"/>
          </a:p>
          <a:p>
            <a:endParaRPr lang="en-GB" dirty="0"/>
          </a:p>
          <a:p>
            <a:pPr marL="285750" indent="-285750">
              <a:buFont typeface="Courier New" panose="02070309020205020404" pitchFamily="49" charset="0"/>
              <a:buChar char="o"/>
            </a:pPr>
            <a:r>
              <a:rPr lang="en-GB" b="1" dirty="0"/>
              <a:t>Clarity in Verbal and Nonverbal Communication:</a:t>
            </a:r>
            <a:r>
              <a:rPr lang="en-GB" dirty="0"/>
              <a:t> Anticipate communication apprehension through enhancing clarity of the communication channels, one is able to ensure that the message being passed is clear and none of the important aspects are left out (</a:t>
            </a:r>
            <a:r>
              <a:rPr lang="en-GB" dirty="0" err="1"/>
              <a:t>Fuchshuber</a:t>
            </a:r>
            <a:r>
              <a:rPr lang="en-GB" dirty="0"/>
              <a:t> and Greif, 2022).</a:t>
            </a:r>
          </a:p>
          <a:p>
            <a:endParaRPr lang="en-GB" dirty="0"/>
          </a:p>
        </p:txBody>
      </p:sp>
      <p:pic>
        <p:nvPicPr>
          <p:cNvPr id="5" name="Picture 4" descr="A group of people sitting at a table with laptops and papers&#10;&#10;Description automatically generated">
            <a:extLst>
              <a:ext uri="{FF2B5EF4-FFF2-40B4-BE49-F238E27FC236}">
                <a16:creationId xmlns:a16="http://schemas.microsoft.com/office/drawing/2014/main" id="{6344C0FE-C7FC-7CB6-2570-FCD717C8E8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28559" y="223520"/>
            <a:ext cx="4262755" cy="2631441"/>
          </a:xfrm>
          <a:prstGeom prst="rect">
            <a:avLst/>
          </a:prstGeom>
        </p:spPr>
      </p:pic>
    </p:spTree>
    <p:extLst>
      <p:ext uri="{BB962C8B-B14F-4D97-AF65-F5344CB8AC3E}">
        <p14:creationId xmlns:p14="http://schemas.microsoft.com/office/powerpoint/2010/main" val="23451170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4490A173-482D-43D1-7CBA-F6CC7D6412D9}"/>
              </a:ext>
            </a:extLst>
          </p:cNvPr>
          <p:cNvSpPr/>
          <p:nvPr/>
        </p:nvSpPr>
        <p:spPr>
          <a:xfrm>
            <a:off x="314960" y="271272"/>
            <a:ext cx="5466080" cy="1205992"/>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  </a:t>
            </a:r>
          </a:p>
          <a:p>
            <a:r>
              <a:rPr lang="en-US" sz="2000" b="1" dirty="0">
                <a:solidFill>
                  <a:schemeClr val="tx1"/>
                </a:solidFill>
              </a:rPr>
              <a:t>4.Illustrate each skill with real-world scenarios and demonstrate their relevance in different workplace contexts.</a:t>
            </a:r>
          </a:p>
          <a:p>
            <a:pPr marL="514350" indent="-514350">
              <a:buFont typeface="+mj-lt"/>
              <a:buAutoNum type="arabicPeriod"/>
            </a:pPr>
            <a:endParaRPr lang="en-GB" dirty="0"/>
          </a:p>
        </p:txBody>
      </p:sp>
      <p:sp>
        <p:nvSpPr>
          <p:cNvPr id="3" name="TextBox 2">
            <a:extLst>
              <a:ext uri="{FF2B5EF4-FFF2-40B4-BE49-F238E27FC236}">
                <a16:creationId xmlns:a16="http://schemas.microsoft.com/office/drawing/2014/main" id="{FE6E03A2-3270-C5F9-6010-75E8D536EA45}"/>
              </a:ext>
            </a:extLst>
          </p:cNvPr>
          <p:cNvSpPr txBox="1"/>
          <p:nvPr/>
        </p:nvSpPr>
        <p:spPr>
          <a:xfrm>
            <a:off x="314960" y="4109720"/>
            <a:ext cx="11978640" cy="2862322"/>
          </a:xfrm>
          <a:prstGeom prst="rect">
            <a:avLst/>
          </a:prstGeom>
          <a:noFill/>
        </p:spPr>
        <p:txBody>
          <a:bodyPr wrap="square" rtlCol="0">
            <a:spAutoFit/>
          </a:bodyPr>
          <a:lstStyle/>
          <a:p>
            <a:r>
              <a:rPr lang="en-GB" b="1" dirty="0"/>
              <a:t>1.Empathy:</a:t>
            </a:r>
            <a:r>
              <a:rPr lang="en-GB" dirty="0"/>
              <a:t> One of the most crucial interpersonal skills is empathy, which means the capability to share feelings with others and to experience vicariously. Empathy leads to better relationships and solves problems by finding middle ground. </a:t>
            </a:r>
          </a:p>
          <a:p>
            <a:endParaRPr lang="en-GB" dirty="0"/>
          </a:p>
          <a:p>
            <a:endParaRPr lang="en-GB" dirty="0"/>
          </a:p>
          <a:p>
            <a:endParaRPr lang="en-GB" dirty="0"/>
          </a:p>
          <a:p>
            <a:pPr marL="342900" indent="-342900">
              <a:buFont typeface="+mj-lt"/>
              <a:buAutoNum type="arabicPeriod"/>
            </a:pPr>
            <a:endParaRPr lang="en-GB" dirty="0"/>
          </a:p>
          <a:p>
            <a:r>
              <a:rPr lang="en-GB" b="1" dirty="0"/>
              <a:t>2.Flexibility:</a:t>
            </a:r>
            <a:r>
              <a:rPr lang="en-GB" dirty="0"/>
              <a:t> Flexibility can be described as the ability to adjust the behaviour, when communicating, to the subject and audience and changing conditions. In essence, one can affirm that being culturally intelligent with the way one communicates enables them to overcome barriers (Mercader </a:t>
            </a:r>
            <a:r>
              <a:rPr lang="en-GB" i="1" dirty="0"/>
              <a:t>et al</a:t>
            </a:r>
            <a:r>
              <a:rPr lang="en-GB" dirty="0"/>
              <a:t>., 2021).</a:t>
            </a:r>
          </a:p>
          <a:p>
            <a:endParaRPr lang="en-GB" dirty="0"/>
          </a:p>
        </p:txBody>
      </p:sp>
      <p:pic>
        <p:nvPicPr>
          <p:cNvPr id="5" name="Picture 4" descr="An open book with icons coming out of it&#10;&#10;Description automatically generated">
            <a:extLst>
              <a:ext uri="{FF2B5EF4-FFF2-40B4-BE49-F238E27FC236}">
                <a16:creationId xmlns:a16="http://schemas.microsoft.com/office/drawing/2014/main" id="{68BA7410-F1E0-B49B-2A96-664FA69DB0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45387" y="271272"/>
            <a:ext cx="4633253" cy="2990088"/>
          </a:xfrm>
          <a:prstGeom prst="rect">
            <a:avLst/>
          </a:prstGeom>
        </p:spPr>
      </p:pic>
    </p:spTree>
    <p:extLst>
      <p:ext uri="{BB962C8B-B14F-4D97-AF65-F5344CB8AC3E}">
        <p14:creationId xmlns:p14="http://schemas.microsoft.com/office/powerpoint/2010/main" val="158420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ECF7541C-C330-BCAA-2BC3-E01D8D147F4E}"/>
              </a:ext>
            </a:extLst>
          </p:cNvPr>
          <p:cNvSpPr/>
          <p:nvPr/>
        </p:nvSpPr>
        <p:spPr>
          <a:xfrm>
            <a:off x="3291840" y="132080"/>
            <a:ext cx="4897120" cy="1066800"/>
          </a:xfrm>
          <a:prstGeom prst="horizontalScroll">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References:</a:t>
            </a:r>
          </a:p>
        </p:txBody>
      </p:sp>
      <p:sp>
        <p:nvSpPr>
          <p:cNvPr id="5" name="TextBox 4">
            <a:extLst>
              <a:ext uri="{FF2B5EF4-FFF2-40B4-BE49-F238E27FC236}">
                <a16:creationId xmlns:a16="http://schemas.microsoft.com/office/drawing/2014/main" id="{D609926A-D653-6B26-18FD-870F3D0CBC9E}"/>
              </a:ext>
            </a:extLst>
          </p:cNvPr>
          <p:cNvSpPr txBox="1"/>
          <p:nvPr/>
        </p:nvSpPr>
        <p:spPr>
          <a:xfrm>
            <a:off x="406400" y="1798320"/>
            <a:ext cx="11501120" cy="5632311"/>
          </a:xfrm>
          <a:prstGeom prst="rect">
            <a:avLst/>
          </a:prstGeom>
          <a:noFill/>
        </p:spPr>
        <p:txBody>
          <a:bodyPr wrap="square" rtlCol="0">
            <a:spAutoFit/>
          </a:bodyPr>
          <a:lstStyle/>
          <a:p>
            <a:r>
              <a:rPr lang="en-GB" sz="1800" dirty="0">
                <a:latin typeface="Times New Roman" panose="02020603050405020304" pitchFamily="18" charset="0"/>
                <a:cs typeface="Times New Roman" panose="02020603050405020304" pitchFamily="18" charset="0"/>
              </a:rPr>
              <a:t>1.Barreto, A., (2020). The importance of internal communication and teamwork in higher education institution (literature review). </a:t>
            </a:r>
            <a:r>
              <a:rPr lang="en-US" sz="1800" dirty="0">
                <a:latin typeface="Times New Roman" panose="02020603050405020304" pitchFamily="18" charset="0"/>
                <a:cs typeface="Times New Roman" panose="02020603050405020304" pitchFamily="18" charset="0"/>
              </a:rPr>
              <a:t>IJRAR-International Journal of Research and Analytical Reviews, 7(2), pp.134-145.</a:t>
            </a:r>
          </a:p>
          <a:p>
            <a:endParaRPr lang="en-US"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2.Fuchshuber, P. and Greif, W., (2022). Creating effective communication and teamwork for patient safety. In </a:t>
            </a:r>
            <a:r>
              <a:rPr lang="en-US" sz="1800" dirty="0">
                <a:latin typeface="Times New Roman" panose="02020603050405020304" pitchFamily="18" charset="0"/>
                <a:cs typeface="Times New Roman" panose="02020603050405020304" pitchFamily="18" charset="0"/>
              </a:rPr>
              <a:t>The SAGES manual of quality, outcomes and patient safety (pp. 443-460). Cham: Springer International Publishing.</a:t>
            </a:r>
          </a:p>
          <a:p>
            <a:endParaRPr lang="en-US"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3.</a:t>
            </a:r>
            <a:r>
              <a:rPr lang="en-GB" sz="1800" dirty="0">
                <a:latin typeface="Times New Roman" panose="02020603050405020304" pitchFamily="18" charset="0"/>
                <a:cs typeface="Times New Roman" panose="02020603050405020304" pitchFamily="18" charset="0"/>
              </a:rPr>
              <a:t> Mercader, V., </a:t>
            </a:r>
            <a:r>
              <a:rPr lang="en-GB" sz="1800" dirty="0" err="1">
                <a:latin typeface="Times New Roman" panose="02020603050405020304" pitchFamily="18" charset="0"/>
                <a:cs typeface="Times New Roman" panose="02020603050405020304" pitchFamily="18" charset="0"/>
              </a:rPr>
              <a:t>Galván</a:t>
            </a:r>
            <a:r>
              <a:rPr lang="en-GB" sz="1800" dirty="0">
                <a:latin typeface="Times New Roman" panose="02020603050405020304" pitchFamily="18" charset="0"/>
                <a:cs typeface="Times New Roman" panose="02020603050405020304" pitchFamily="18" charset="0"/>
              </a:rPr>
              <a:t>-Vela, E., Ravina-Ripoll, R. and Popescu, C.R.G., (2021). A focus on ethical value under the vision of leadership, teamwork, effective communication and productivity. </a:t>
            </a:r>
            <a:r>
              <a:rPr lang="en-US" sz="1800" dirty="0">
                <a:latin typeface="Times New Roman" panose="02020603050405020304" pitchFamily="18" charset="0"/>
                <a:cs typeface="Times New Roman" panose="02020603050405020304" pitchFamily="18" charset="0"/>
              </a:rPr>
              <a:t>Journal of Risk and Financial Management, 14(11), p.522.</a:t>
            </a:r>
          </a:p>
          <a:p>
            <a:endParaRPr lang="en-US" sz="1800"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4.</a:t>
            </a:r>
            <a:r>
              <a:rPr lang="en-GB" sz="1800" dirty="0">
                <a:latin typeface="Times New Roman" panose="02020603050405020304" pitchFamily="18" charset="0"/>
                <a:cs typeface="Times New Roman" panose="02020603050405020304" pitchFamily="18" charset="0"/>
              </a:rPr>
              <a:t> Mullins, L.J. &amp;amp; Christy, G., (2016). Management &amp;; organisational behaviour Eleventh. (11 </a:t>
            </a:r>
            <a:r>
              <a:rPr lang="en-GB" sz="1800" dirty="0" err="1">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Edition).Harlow: Pearson.</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5. Pollock, M., </a:t>
            </a:r>
            <a:r>
              <a:rPr lang="en-GB" dirty="0" err="1">
                <a:latin typeface="Times New Roman" panose="02020603050405020304" pitchFamily="18" charset="0"/>
                <a:cs typeface="Times New Roman" panose="02020603050405020304" pitchFamily="18" charset="0"/>
              </a:rPr>
              <a:t>Schmulian</a:t>
            </a:r>
            <a:r>
              <a:rPr lang="en-GB" dirty="0">
                <a:latin typeface="Times New Roman" panose="02020603050405020304" pitchFamily="18" charset="0"/>
                <a:cs typeface="Times New Roman" panose="02020603050405020304" pitchFamily="18" charset="0"/>
              </a:rPr>
              <a:t>, A. and Coetzee, S.A., (2023). Do team-based written or video</a:t>
            </a:r>
          </a:p>
          <a:p>
            <a:r>
              <a:rPr lang="en-GB" dirty="0">
                <a:latin typeface="Times New Roman" panose="02020603050405020304" pitchFamily="18" charset="0"/>
                <a:cs typeface="Times New Roman" panose="02020603050405020304" pitchFamily="18" charset="0"/>
              </a:rPr>
              <a:t>explanations of course content enhance accounting students’ knowledge, communication, and</a:t>
            </a:r>
          </a:p>
          <a:p>
            <a:r>
              <a:rPr lang="en-GB" dirty="0">
                <a:latin typeface="Times New Roman" panose="02020603050405020304" pitchFamily="18" charset="0"/>
                <a:cs typeface="Times New Roman" panose="02020603050405020304" pitchFamily="18" charset="0"/>
              </a:rPr>
              <a:t>teamwork skills?. Journal of Accounting Education, 65, p.100873.</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GB" dirty="0"/>
          </a:p>
          <a:p>
            <a:endParaRPr lang="en-GB" dirty="0"/>
          </a:p>
        </p:txBody>
      </p:sp>
    </p:spTree>
    <p:extLst>
      <p:ext uri="{BB962C8B-B14F-4D97-AF65-F5344CB8AC3E}">
        <p14:creationId xmlns:p14="http://schemas.microsoft.com/office/powerpoint/2010/main" val="3500468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888</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Courier New</vt:lpstr>
      <vt:lpstr>Times New Roman</vt:lpstr>
      <vt:lpstr>Office Theme</vt:lpstr>
      <vt:lpstr>       Effective Team-working    and Communication             (BMSW4009)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2024-05-28T13:34:02Z</dcterms:created>
  <dcterms:modified xsi:type="dcterms:W3CDTF">2024-06-29T12:01:38Z</dcterms:modified>
</cp:coreProperties>
</file>