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7"/>
  </p:notesMasterIdLst>
  <p:sldIdLst>
    <p:sldId id="257" r:id="rId2"/>
    <p:sldId id="259" r:id="rId3"/>
    <p:sldId id="260" r:id="rId4"/>
    <p:sldId id="261" r:id="rId5"/>
    <p:sldId id="265" r:id="rId6"/>
    <p:sldId id="266" r:id="rId7"/>
    <p:sldId id="267" r:id="rId8"/>
    <p:sldId id="268" r:id="rId9"/>
    <p:sldId id="272" r:id="rId10"/>
    <p:sldId id="270" r:id="rId11"/>
    <p:sldId id="271" r:id="rId12"/>
    <p:sldId id="262" r:id="rId13"/>
    <p:sldId id="264" r:id="rId14"/>
    <p:sldId id="273" r:id="rId15"/>
    <p:sldId id="263"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1544CF7-258E-FF2B-4588-59D95D113453}" v="14" dt="2024-05-28T08:32:11.242"/>
    <p1510:client id="{4E55A8A5-1BB8-A07D-946D-C6CECD14EBE0}" v="419" dt="2024-05-27T18:47:32.974"/>
    <p1510:client id="{86D8E9C9-1B3E-1A30-7E54-342FBC8E62E8}" v="661" dt="2024-05-27T11:31:10.622"/>
    <p1510:client id="{B410BDCD-7249-DE81-E531-9BA0674968B6}" v="353" dt="2024-05-28T19:16:27.124"/>
    <p1510:client id="{BE8E9C43-FB5B-10FD-E16C-399BCC498C20}" v="573" dt="2024-05-27T13:13:37.496"/>
    <p1510:client id="{E5D5888C-67E0-E3A1-2AC7-0533AF8F7A10}" v="578" dt="2024-05-28T14:20:54.41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47" d="100"/>
          <a:sy n="47" d="100"/>
        </p:scale>
        <p:origin x="1027" y="29"/>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7DB7009-9F17-40A3-8A0B-B7B8509965E0}" type="datetimeFigureOut">
              <a:t>5/28/2024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7780094-375C-42BB-ADCD-E8E8FB95C503}" type="slidenum">
              <a:t>‹#›</a:t>
            </a:fld>
            <a:endParaRPr lang="en-US"/>
          </a:p>
        </p:txBody>
      </p:sp>
    </p:spTree>
    <p:extLst>
      <p:ext uri="{BB962C8B-B14F-4D97-AF65-F5344CB8AC3E}">
        <p14:creationId xmlns:p14="http://schemas.microsoft.com/office/powerpoint/2010/main" val="324093385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7780094-375C-42BB-ADCD-E8E8FB95C503}" type="slidenum">
              <a:rPr lang="en-US"/>
              <a:t>1</a:t>
            </a:fld>
            <a:endParaRPr lang="en-US"/>
          </a:p>
        </p:txBody>
      </p:sp>
    </p:spTree>
    <p:extLst>
      <p:ext uri="{BB962C8B-B14F-4D97-AF65-F5344CB8AC3E}">
        <p14:creationId xmlns:p14="http://schemas.microsoft.com/office/powerpoint/2010/main" val="39220416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This Presentation will Evaluate, in depth, the three models of Welfare as described by </a:t>
            </a:r>
            <a:r>
              <a:rPr lang="en-US" dirty="0">
                <a:ea typeface="Calibri"/>
                <a:cs typeface="Calibri"/>
              </a:rPr>
              <a:t>Esping-Anderson</a:t>
            </a:r>
            <a:r>
              <a:rPr lang="en-US">
                <a:ea typeface="Calibri"/>
                <a:cs typeface="Calibri"/>
              </a:rPr>
              <a:t>.</a:t>
            </a:r>
          </a:p>
          <a:p>
            <a:r>
              <a:rPr lang="en-US">
                <a:ea typeface="Calibri"/>
                <a:cs typeface="Calibri"/>
              </a:rPr>
              <a:t>First will be a definition of Welfare.</a:t>
            </a:r>
          </a:p>
          <a:p>
            <a:r>
              <a:rPr lang="en-US" dirty="0">
                <a:ea typeface="Calibri"/>
                <a:cs typeface="Calibri"/>
              </a:rPr>
              <a:t>A brief description on who  </a:t>
            </a:r>
            <a:r>
              <a:rPr lang="en-US">
                <a:ea typeface="Calibri"/>
                <a:cs typeface="Calibri"/>
              </a:rPr>
              <a:t>is Esping–Anderson</a:t>
            </a:r>
            <a:r>
              <a:rPr lang="en-US" dirty="0">
                <a:ea typeface="Calibri"/>
                <a:cs typeface="Calibri"/>
              </a:rPr>
              <a:t>. </a:t>
            </a:r>
          </a:p>
          <a:p>
            <a:r>
              <a:rPr lang="en-US" dirty="0">
                <a:ea typeface="Calibri"/>
                <a:cs typeface="Calibri"/>
              </a:rPr>
              <a:t>Lastly </a:t>
            </a:r>
            <a:r>
              <a:rPr lang="en-US"/>
              <a:t>Esping–Anderson</a:t>
            </a:r>
            <a:r>
              <a:rPr lang="en-US">
                <a:ea typeface="Calibri"/>
                <a:cs typeface="Calibri"/>
              </a:rPr>
              <a:t> three models of Welfare.</a:t>
            </a:r>
            <a:endParaRPr lang="en-US" dirty="0"/>
          </a:p>
          <a:p>
            <a:r>
              <a:rPr lang="en-US">
                <a:ea typeface="Calibri"/>
                <a:cs typeface="Calibri"/>
              </a:rPr>
              <a:t> </a:t>
            </a:r>
          </a:p>
        </p:txBody>
      </p:sp>
      <p:sp>
        <p:nvSpPr>
          <p:cNvPr id="4" name="Slide Number Placeholder 3"/>
          <p:cNvSpPr>
            <a:spLocks noGrp="1"/>
          </p:cNvSpPr>
          <p:nvPr>
            <p:ph type="sldNum" sz="quarter" idx="5"/>
          </p:nvPr>
        </p:nvSpPr>
        <p:spPr/>
        <p:txBody>
          <a:bodyPr/>
          <a:lstStyle/>
          <a:p>
            <a:fld id="{87780094-375C-42BB-ADCD-E8E8FB95C503}" type="slidenum">
              <a:rPr lang="en-US"/>
              <a:t>2</a:t>
            </a:fld>
            <a:endParaRPr lang="en-US"/>
          </a:p>
        </p:txBody>
      </p:sp>
    </p:spTree>
    <p:extLst>
      <p:ext uri="{BB962C8B-B14F-4D97-AF65-F5344CB8AC3E}">
        <p14:creationId xmlns:p14="http://schemas.microsoft.com/office/powerpoint/2010/main" val="42617730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So what is Welfare.</a:t>
            </a:r>
          </a:p>
        </p:txBody>
      </p:sp>
      <p:sp>
        <p:nvSpPr>
          <p:cNvPr id="4" name="Slide Number Placeholder 3"/>
          <p:cNvSpPr>
            <a:spLocks noGrp="1"/>
          </p:cNvSpPr>
          <p:nvPr>
            <p:ph type="sldNum" sz="quarter" idx="5"/>
          </p:nvPr>
        </p:nvSpPr>
        <p:spPr/>
        <p:txBody>
          <a:bodyPr/>
          <a:lstStyle/>
          <a:p>
            <a:fld id="{87780094-375C-42BB-ADCD-E8E8FB95C503}" type="slidenum">
              <a:rPr lang="en-US"/>
              <a:t>3</a:t>
            </a:fld>
            <a:endParaRPr lang="en-US"/>
          </a:p>
        </p:txBody>
      </p:sp>
    </p:spTree>
    <p:extLst>
      <p:ext uri="{BB962C8B-B14F-4D97-AF65-F5344CB8AC3E}">
        <p14:creationId xmlns:p14="http://schemas.microsoft.com/office/powerpoint/2010/main" val="222398386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t>The Oxford dictionary of sociology:</a:t>
            </a:r>
            <a:r>
              <a:rPr lang="en-US" b="1" dirty="0"/>
              <a:t> </a:t>
            </a:r>
            <a:r>
              <a:rPr lang="en-US"/>
              <a:t>States</a:t>
            </a:r>
            <a:r>
              <a:rPr lang="en-US" b="1"/>
              <a:t> Welfare</a:t>
            </a:r>
            <a:r>
              <a:rPr lang="en-US"/>
              <a:t>,  is the </a:t>
            </a:r>
            <a:r>
              <a:rPr lang="en-US" b="1"/>
              <a:t>well-being</a:t>
            </a:r>
            <a:r>
              <a:rPr lang="en-US"/>
              <a:t> of individuals or groups which can be delivered with the provision of the </a:t>
            </a:r>
            <a:r>
              <a:rPr lang="en-US" b="1"/>
              <a:t>health service</a:t>
            </a:r>
            <a:r>
              <a:rPr lang="en-US"/>
              <a:t>, </a:t>
            </a:r>
            <a:r>
              <a:rPr lang="en-US" b="1"/>
              <a:t>housing, education and social security benefits.</a:t>
            </a:r>
            <a:endParaRPr lang="en-US" b="1">
              <a:ea typeface="Calibri"/>
              <a:cs typeface="Calibri"/>
            </a:endParaRPr>
          </a:p>
          <a:p>
            <a:pPr marL="285750" indent="-285750">
              <a:buFont typeface="Arial,Sans-Serif"/>
              <a:buChar char="•"/>
            </a:pPr>
            <a:endParaRPr lang="en-US"/>
          </a:p>
          <a:p>
            <a:r>
              <a:rPr lang="en-US" b="1">
                <a:ea typeface="Calibri" panose="020F0502020204030204"/>
                <a:cs typeface="Calibri" panose="020F0502020204030204"/>
              </a:rPr>
              <a:t>The World Health </a:t>
            </a:r>
            <a:r>
              <a:rPr lang="en-US" b="1" err="1">
                <a:ea typeface="Calibri" panose="020F0502020204030204"/>
                <a:cs typeface="Calibri" panose="020F0502020204030204"/>
              </a:rPr>
              <a:t>Organisation</a:t>
            </a:r>
            <a:r>
              <a:rPr lang="en-US" b="1">
                <a:ea typeface="Calibri" panose="020F0502020204030204"/>
                <a:cs typeface="Calibri" panose="020F0502020204030204"/>
              </a:rPr>
              <a:t> (WHO):</a:t>
            </a:r>
            <a:r>
              <a:rPr lang="en-US" b="1" dirty="0">
                <a:ea typeface="Calibri" panose="020F0502020204030204"/>
                <a:cs typeface="Calibri" panose="020F0502020204030204"/>
              </a:rPr>
              <a:t> </a:t>
            </a:r>
            <a:r>
              <a:rPr lang="en-US" dirty="0">
                <a:ea typeface="Calibri" panose="020F0502020204030204"/>
                <a:cs typeface="Calibri" panose="020F0502020204030204"/>
              </a:rPr>
              <a:t>Is a human rights </a:t>
            </a:r>
            <a:r>
              <a:rPr lang="en-US" err="1">
                <a:ea typeface="Calibri" panose="020F0502020204030204"/>
                <a:cs typeface="Calibri" panose="020F0502020204030204"/>
              </a:rPr>
              <a:t>organisation</a:t>
            </a:r>
            <a:r>
              <a:rPr lang="en-US" dirty="0">
                <a:ea typeface="Calibri" panose="020F0502020204030204"/>
                <a:cs typeface="Calibri" panose="020F0502020204030204"/>
              </a:rPr>
              <a:t>. It drew up a </a:t>
            </a:r>
            <a:r>
              <a:rPr lang="en-US"/>
              <a:t>treaty which has been ratified by the </a:t>
            </a:r>
            <a:r>
              <a:rPr lang="en-US" b="1"/>
              <a:t>United Kingdom,</a:t>
            </a:r>
            <a:r>
              <a:rPr lang="en-US"/>
              <a:t> and is an obligation to</a:t>
            </a:r>
            <a:r>
              <a:rPr lang="en-US" b="1"/>
              <a:t> protect,  and fulfill the </a:t>
            </a:r>
            <a:r>
              <a:rPr lang="en-US" b="1" err="1"/>
              <a:t>recognised</a:t>
            </a:r>
            <a:r>
              <a:rPr lang="en-US" b="1"/>
              <a:t> legal rights </a:t>
            </a:r>
            <a:r>
              <a:rPr lang="en-US"/>
              <a:t> of the  treaty for it's people .</a:t>
            </a:r>
            <a:r>
              <a:rPr lang="en-US">
                <a:ea typeface="Calibri"/>
                <a:cs typeface="Calibri"/>
              </a:rPr>
              <a:t> Under this treaty everyone</a:t>
            </a:r>
            <a:r>
              <a:rPr lang="en-US"/>
              <a:t> is entitled to the highest standard of physical and mental health</a:t>
            </a:r>
            <a:r>
              <a:rPr lang="en-US" dirty="0"/>
              <a:t>. Looking after </a:t>
            </a:r>
            <a:r>
              <a:rPr lang="en-US" err="1"/>
              <a:t>everyones</a:t>
            </a:r>
            <a:r>
              <a:rPr lang="en-US" dirty="0"/>
              <a:t> </a:t>
            </a:r>
            <a:r>
              <a:rPr lang="en-US" b="1" dirty="0"/>
              <a:t>Welfare. </a:t>
            </a:r>
          </a:p>
          <a:p>
            <a:endParaRPr lang="en-US" b="1" dirty="0">
              <a:ea typeface="Calibri"/>
              <a:cs typeface="Calibri"/>
            </a:endParaRPr>
          </a:p>
          <a:p>
            <a:endParaRPr lang="en-US" b="1">
              <a:ea typeface="Calibri"/>
              <a:cs typeface="Calibri"/>
            </a:endParaRPr>
          </a:p>
        </p:txBody>
      </p:sp>
      <p:sp>
        <p:nvSpPr>
          <p:cNvPr id="4" name="Slide Number Placeholder 3"/>
          <p:cNvSpPr>
            <a:spLocks noGrp="1"/>
          </p:cNvSpPr>
          <p:nvPr>
            <p:ph type="sldNum" sz="quarter" idx="5"/>
          </p:nvPr>
        </p:nvSpPr>
        <p:spPr/>
        <p:txBody>
          <a:bodyPr/>
          <a:lstStyle/>
          <a:p>
            <a:fld id="{87780094-375C-42BB-ADCD-E8E8FB95C503}" type="slidenum">
              <a:t>4</a:t>
            </a:fld>
            <a:endParaRPr lang="en-US"/>
          </a:p>
        </p:txBody>
      </p:sp>
    </p:spTree>
    <p:extLst>
      <p:ext uri="{BB962C8B-B14F-4D97-AF65-F5344CB8AC3E}">
        <p14:creationId xmlns:p14="http://schemas.microsoft.com/office/powerpoint/2010/main" val="65243300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Who is Esping-Anderson.</a:t>
            </a:r>
          </a:p>
        </p:txBody>
      </p:sp>
      <p:sp>
        <p:nvSpPr>
          <p:cNvPr id="4" name="Slide Number Placeholder 3"/>
          <p:cNvSpPr>
            <a:spLocks noGrp="1"/>
          </p:cNvSpPr>
          <p:nvPr>
            <p:ph type="sldNum" sz="quarter" idx="5"/>
          </p:nvPr>
        </p:nvSpPr>
        <p:spPr/>
        <p:txBody>
          <a:bodyPr/>
          <a:lstStyle/>
          <a:p>
            <a:fld id="{87780094-375C-42BB-ADCD-E8E8FB95C503}" type="slidenum">
              <a:rPr lang="en-US"/>
              <a:t>5</a:t>
            </a:fld>
            <a:endParaRPr lang="en-US"/>
          </a:p>
        </p:txBody>
      </p:sp>
    </p:spTree>
    <p:extLst>
      <p:ext uri="{BB962C8B-B14F-4D97-AF65-F5344CB8AC3E}">
        <p14:creationId xmlns:p14="http://schemas.microsoft.com/office/powerpoint/2010/main" val="347673427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Esping - Anderson is a Danish sociologist, </a:t>
            </a:r>
            <a:r>
              <a:rPr lang="en-US" dirty="0"/>
              <a:t>who's  interests are in politics</a:t>
            </a:r>
            <a:r>
              <a:rPr lang="en-US"/>
              <a:t>. His Influential book, The Three Worlds of Welfare Capitalism was published in 1990, and Esping- Anderson's three main types of welfare States in </a:t>
            </a:r>
            <a:r>
              <a:rPr lang="en-US" dirty="0"/>
              <a:t> </a:t>
            </a:r>
            <a:r>
              <a:rPr lang="en-US"/>
              <a:t>modern capitalist nations were,  </a:t>
            </a:r>
            <a:r>
              <a:rPr lang="en-US" b="1" i="1"/>
              <a:t>Liberal,  </a:t>
            </a:r>
            <a:r>
              <a:rPr lang="en-US"/>
              <a:t> </a:t>
            </a:r>
            <a:r>
              <a:rPr lang="en-US" b="1" i="1"/>
              <a:t>Corporatist – Statist  and  Social Democratic.</a:t>
            </a:r>
            <a:endParaRPr lang="en-US" b="1" i="1">
              <a:ea typeface="Calibri"/>
              <a:cs typeface="Calibri"/>
            </a:endParaRPr>
          </a:p>
          <a:p>
            <a:endParaRPr lang="en-US">
              <a:ea typeface="Calibri"/>
              <a:cs typeface="Calibri"/>
            </a:endParaRPr>
          </a:p>
          <a:p>
            <a:endParaRPr lang="en-US">
              <a:ea typeface="Calibri"/>
              <a:cs typeface="Calibri"/>
            </a:endParaRPr>
          </a:p>
          <a:p>
            <a:endParaRPr lang="en-US">
              <a:ea typeface="Calibri"/>
              <a:cs typeface="Calibri"/>
            </a:endParaRPr>
          </a:p>
          <a:p>
            <a:endParaRPr lang="en-US">
              <a:ea typeface="Calibri"/>
              <a:cs typeface="Calibri"/>
            </a:endParaRPr>
          </a:p>
          <a:p>
            <a:endParaRPr lang="en-US">
              <a:ea typeface="Calibri"/>
              <a:cs typeface="Calibri"/>
            </a:endParaRPr>
          </a:p>
        </p:txBody>
      </p:sp>
      <p:sp>
        <p:nvSpPr>
          <p:cNvPr id="4" name="Slide Number Placeholder 3"/>
          <p:cNvSpPr>
            <a:spLocks noGrp="1"/>
          </p:cNvSpPr>
          <p:nvPr>
            <p:ph type="sldNum" sz="quarter" idx="5"/>
          </p:nvPr>
        </p:nvSpPr>
        <p:spPr/>
        <p:txBody>
          <a:bodyPr/>
          <a:lstStyle/>
          <a:p>
            <a:fld id="{87780094-375C-42BB-ADCD-E8E8FB95C503}" type="slidenum">
              <a:rPr lang="en-US"/>
              <a:t>6</a:t>
            </a:fld>
            <a:endParaRPr lang="en-US"/>
          </a:p>
        </p:txBody>
      </p:sp>
    </p:spTree>
    <p:extLst>
      <p:ext uri="{BB962C8B-B14F-4D97-AF65-F5344CB8AC3E}">
        <p14:creationId xmlns:p14="http://schemas.microsoft.com/office/powerpoint/2010/main" val="240604889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The first of the three models of welfare is, Liberal. </a:t>
            </a:r>
          </a:p>
        </p:txBody>
      </p:sp>
      <p:sp>
        <p:nvSpPr>
          <p:cNvPr id="4" name="Slide Number Placeholder 3"/>
          <p:cNvSpPr>
            <a:spLocks noGrp="1"/>
          </p:cNvSpPr>
          <p:nvPr>
            <p:ph type="sldNum" sz="quarter" idx="5"/>
          </p:nvPr>
        </p:nvSpPr>
        <p:spPr/>
        <p:txBody>
          <a:bodyPr/>
          <a:lstStyle/>
          <a:p>
            <a:fld id="{87780094-375C-42BB-ADCD-E8E8FB95C503}" type="slidenum">
              <a:rPr lang="en-US"/>
              <a:t>7</a:t>
            </a:fld>
            <a:endParaRPr lang="en-US"/>
          </a:p>
        </p:txBody>
      </p:sp>
    </p:spTree>
    <p:extLst>
      <p:ext uri="{BB962C8B-B14F-4D97-AF65-F5344CB8AC3E}">
        <p14:creationId xmlns:p14="http://schemas.microsoft.com/office/powerpoint/2010/main" val="86409574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Oxford Concise Dictionary of Politics and International Relations, defines</a:t>
            </a:r>
            <a:r>
              <a:rPr lang="en-US" b="1" i="1" dirty="0"/>
              <a:t> liberalism </a:t>
            </a:r>
            <a:r>
              <a:rPr lang="en-US" dirty="0"/>
              <a:t>as a name of politics to preserve people's</a:t>
            </a:r>
            <a:r>
              <a:rPr lang="en-US" i="1" dirty="0"/>
              <a:t> rights and freedoms of choice</a:t>
            </a:r>
            <a:r>
              <a:rPr lang="en-US" dirty="0"/>
              <a:t>. Which is the political philosophy giving c</a:t>
            </a:r>
            <a:r>
              <a:rPr lang="en-US" b="1" dirty="0"/>
              <a:t>onsent to Govern</a:t>
            </a:r>
            <a:r>
              <a:rPr lang="en-US" dirty="0"/>
              <a:t>, giving the </a:t>
            </a:r>
            <a:r>
              <a:rPr lang="en-US" b="1" dirty="0"/>
              <a:t>right to private property and equality</a:t>
            </a:r>
            <a:r>
              <a:rPr lang="en-US" dirty="0"/>
              <a:t>. This is  common with </a:t>
            </a:r>
            <a:r>
              <a:rPr lang="en-US" i="1" dirty="0"/>
              <a:t>conservatism and socialism.</a:t>
            </a:r>
            <a:r>
              <a:rPr lang="en-US" dirty="0"/>
              <a:t> </a:t>
            </a:r>
          </a:p>
          <a:p>
            <a:r>
              <a:rPr lang="en-US" dirty="0"/>
              <a:t>An </a:t>
            </a:r>
            <a:r>
              <a:rPr lang="en-US" b="1" dirty="0"/>
              <a:t>assumption in liberalism </a:t>
            </a:r>
            <a:r>
              <a:rPr lang="en-US" dirty="0"/>
              <a:t>is to give people </a:t>
            </a:r>
            <a:r>
              <a:rPr lang="en-US" b="1" dirty="0"/>
              <a:t>social or political freedom</a:t>
            </a:r>
            <a:r>
              <a:rPr lang="en-US" dirty="0"/>
              <a:t> along with</a:t>
            </a:r>
            <a:r>
              <a:rPr lang="en-US" b="1" dirty="0"/>
              <a:t> their rights</a:t>
            </a:r>
            <a:r>
              <a:rPr lang="en-US" dirty="0"/>
              <a:t>. Ensuring that all who </a:t>
            </a:r>
            <a:r>
              <a:rPr lang="en-US" i="1" dirty="0"/>
              <a:t>want to work, will find employment</a:t>
            </a:r>
            <a:r>
              <a:rPr lang="en-US" dirty="0"/>
              <a:t>, and to </a:t>
            </a:r>
            <a:r>
              <a:rPr lang="en-US" i="1" dirty="0"/>
              <a:t>secure their own welfare</a:t>
            </a:r>
            <a:r>
              <a:rPr lang="en-US" dirty="0"/>
              <a:t>.</a:t>
            </a:r>
            <a:endParaRPr lang="en-US" dirty="0">
              <a:cs typeface="Calibri"/>
            </a:endParaRPr>
          </a:p>
          <a:p>
            <a:r>
              <a:rPr lang="en-US" dirty="0"/>
              <a:t>There are </a:t>
            </a:r>
            <a:r>
              <a:rPr lang="en-US" b="1" dirty="0"/>
              <a:t>weaknesses to this assumption</a:t>
            </a:r>
            <a:r>
              <a:rPr lang="en-US" dirty="0"/>
              <a:t>, as </a:t>
            </a:r>
            <a:r>
              <a:rPr lang="en-US" b="1" u="sng" dirty="0"/>
              <a:t>not </a:t>
            </a:r>
            <a:r>
              <a:rPr lang="en-US" dirty="0"/>
              <a:t>all individuals are</a:t>
            </a:r>
            <a:r>
              <a:rPr lang="en-US" b="1" dirty="0"/>
              <a:t> capable of working;</a:t>
            </a:r>
            <a:r>
              <a:rPr lang="en-US" dirty="0"/>
              <a:t> the old and disabled are </a:t>
            </a:r>
            <a:r>
              <a:rPr lang="en-US" i="1" dirty="0"/>
              <a:t>dependent </a:t>
            </a:r>
            <a:r>
              <a:rPr lang="en-US" dirty="0"/>
              <a:t>on family members, although they will be unpaid carers which in turn will help their family members to work. </a:t>
            </a:r>
            <a:endParaRPr lang="en-US">
              <a:ea typeface="Calibri"/>
              <a:cs typeface="Calibri" panose="020F0502020204030204"/>
            </a:endParaRPr>
          </a:p>
          <a:p>
            <a:r>
              <a:rPr lang="en-US" dirty="0" err="1"/>
              <a:t>Organisations</a:t>
            </a:r>
            <a:r>
              <a:rPr lang="en-US" dirty="0"/>
              <a:t> may pay minimum wage, sometimes this is enough to survive but for others it is a struggle. Individuals will </a:t>
            </a:r>
            <a:r>
              <a:rPr lang="en-US" i="1" dirty="0"/>
              <a:t>seek social aid </a:t>
            </a:r>
            <a:r>
              <a:rPr lang="en-US" dirty="0"/>
              <a:t>from families, the church and the community which foists those group's with social responsibilities.</a:t>
            </a:r>
            <a:endParaRPr lang="en-US" dirty="0">
              <a:cs typeface="Calibri"/>
            </a:endParaRPr>
          </a:p>
          <a:p>
            <a:r>
              <a:rPr lang="en-US" b="1" dirty="0"/>
              <a:t> In 1601, The Poor Relief Act was enshrined</a:t>
            </a:r>
            <a:r>
              <a:rPr lang="en-US" dirty="0"/>
              <a:t> and in </a:t>
            </a:r>
            <a:r>
              <a:rPr lang="en-US" b="1" dirty="0"/>
              <a:t>1834 </a:t>
            </a:r>
            <a:r>
              <a:rPr lang="en-US" dirty="0"/>
              <a:t>it was amended so the government would look after it's poor but in </a:t>
            </a:r>
            <a:r>
              <a:rPr lang="en-US" b="1" dirty="0"/>
              <a:t>1929,</a:t>
            </a:r>
            <a:r>
              <a:rPr lang="en-US"/>
              <a:t> this was abolished by the government and replaced by what we now know, as the welfare state. </a:t>
            </a:r>
          </a:p>
          <a:p>
            <a:r>
              <a:rPr lang="en-US" dirty="0"/>
              <a:t>  </a:t>
            </a:r>
            <a:r>
              <a:rPr lang="en-US" b="1" dirty="0"/>
              <a:t>Liberalism </a:t>
            </a:r>
            <a:r>
              <a:rPr lang="en-US" dirty="0"/>
              <a:t>can be seen as the </a:t>
            </a:r>
            <a:r>
              <a:rPr lang="en-US" b="1" i="1" dirty="0"/>
              <a:t>dominant ideology of modernism</a:t>
            </a:r>
            <a:r>
              <a:rPr lang="en-US" dirty="0"/>
              <a:t>, stemming from a </a:t>
            </a:r>
            <a:r>
              <a:rPr lang="en-US" b="1" i="1" dirty="0"/>
              <a:t>capitalist, Feminist and Fascist viewpoint </a:t>
            </a:r>
            <a:r>
              <a:rPr lang="en-US" dirty="0"/>
              <a:t>which, looking through the lens of </a:t>
            </a:r>
            <a:r>
              <a:rPr lang="en-US" b="1" dirty="0"/>
              <a:t>Structal theory</a:t>
            </a:r>
            <a:r>
              <a:rPr lang="en-US" dirty="0"/>
              <a:t> is of</a:t>
            </a:r>
            <a:r>
              <a:rPr lang="en-US" b="1" dirty="0"/>
              <a:t> conflict</a:t>
            </a:r>
            <a:r>
              <a:rPr lang="en-US" dirty="0"/>
              <a:t>. As </a:t>
            </a:r>
            <a:r>
              <a:rPr lang="en-US" i="1" dirty="0"/>
              <a:t>Marx </a:t>
            </a:r>
            <a:r>
              <a:rPr lang="en-US" dirty="0"/>
              <a:t>views changed with knowledge, his </a:t>
            </a:r>
            <a:r>
              <a:rPr lang="en-US" i="1" dirty="0"/>
              <a:t>viewpoint</a:t>
            </a:r>
            <a:r>
              <a:rPr lang="en-US" dirty="0"/>
              <a:t> could be seen as</a:t>
            </a:r>
            <a:r>
              <a:rPr lang="en-US" b="1" i="1" dirty="0"/>
              <a:t> modernist capitalis</a:t>
            </a:r>
            <a:r>
              <a:rPr lang="en-US" dirty="0"/>
              <a:t>t. </a:t>
            </a:r>
            <a:endParaRPr lang="en-US"/>
          </a:p>
          <a:p>
            <a:r>
              <a:rPr lang="en-US" b="1" i="1" dirty="0"/>
              <a:t>Bentham, (1789)</a:t>
            </a:r>
            <a:r>
              <a:rPr lang="en-US" dirty="0"/>
              <a:t> a </a:t>
            </a:r>
            <a:r>
              <a:rPr lang="en-US" b="1" dirty="0"/>
              <a:t>Utilitarian </a:t>
            </a:r>
            <a:r>
              <a:rPr lang="en-US" dirty="0"/>
              <a:t>on the other hand, was</a:t>
            </a:r>
            <a:r>
              <a:rPr lang="en-US" b="1" dirty="0"/>
              <a:t> critical </a:t>
            </a:r>
            <a:r>
              <a:rPr lang="en-US" dirty="0"/>
              <a:t>about the changes within the </a:t>
            </a:r>
            <a:r>
              <a:rPr lang="en-US" i="1" dirty="0"/>
              <a:t>17th and 18t</a:t>
            </a:r>
            <a:r>
              <a:rPr lang="en-US" dirty="0"/>
              <a:t>h centuries, as he </a:t>
            </a:r>
            <a:r>
              <a:rPr lang="en-US" b="1" dirty="0"/>
              <a:t>believed </a:t>
            </a:r>
            <a:r>
              <a:rPr lang="en-US" dirty="0"/>
              <a:t>the same </a:t>
            </a:r>
            <a:r>
              <a:rPr lang="en-US" i="1" dirty="0"/>
              <a:t>did not</a:t>
            </a:r>
            <a:r>
              <a:rPr lang="en-US" dirty="0"/>
              <a:t> </a:t>
            </a:r>
            <a:r>
              <a:rPr lang="en-US" i="1" dirty="0"/>
              <a:t>work for everyone</a:t>
            </a:r>
            <a:r>
              <a:rPr lang="en-US" dirty="0"/>
              <a:t>, as this was </a:t>
            </a:r>
            <a:r>
              <a:rPr lang="en-US" b="1" dirty="0"/>
              <a:t>not ethical</a:t>
            </a:r>
            <a:r>
              <a:rPr lang="en-US" dirty="0"/>
              <a:t>, believed that everyone should be seen as individual and not grouped. </a:t>
            </a:r>
            <a:endParaRPr lang="en-US">
              <a:ea typeface="Calibri"/>
              <a:cs typeface="Calibri"/>
            </a:endParaRPr>
          </a:p>
          <a:p>
            <a:r>
              <a:rPr lang="en-US" dirty="0"/>
              <a:t> </a:t>
            </a:r>
            <a:r>
              <a:rPr lang="en-US" b="1" dirty="0"/>
              <a:t>Now we will look at Corporatist- Statist.</a:t>
            </a:r>
            <a:endParaRPr lang="en-US" b="1" dirty="0">
              <a:ea typeface="Calibri"/>
              <a:cs typeface="Calibri"/>
            </a:endParaRPr>
          </a:p>
          <a:p>
            <a:r>
              <a:rPr lang="en-US" b="1" dirty="0"/>
              <a:t>                </a:t>
            </a:r>
            <a:endParaRPr lang="en-US" b="1" dirty="0">
              <a:ea typeface="Calibri"/>
              <a:cs typeface="Calibri"/>
            </a:endParaRPr>
          </a:p>
          <a:p>
            <a:r>
              <a:rPr lang="en-US" dirty="0"/>
              <a:t>         </a:t>
            </a:r>
            <a:endParaRPr lang="en-US">
              <a:ea typeface="Calibri"/>
              <a:cs typeface="Calibri"/>
            </a:endParaRPr>
          </a:p>
        </p:txBody>
      </p:sp>
      <p:sp>
        <p:nvSpPr>
          <p:cNvPr id="4" name="Slide Number Placeholder 3"/>
          <p:cNvSpPr>
            <a:spLocks noGrp="1"/>
          </p:cNvSpPr>
          <p:nvPr>
            <p:ph type="sldNum" sz="quarter" idx="5"/>
          </p:nvPr>
        </p:nvSpPr>
        <p:spPr/>
        <p:txBody>
          <a:bodyPr/>
          <a:lstStyle/>
          <a:p>
            <a:fld id="{87780094-375C-42BB-ADCD-E8E8FB95C503}" type="slidenum">
              <a:rPr lang="en-US"/>
              <a:t>8</a:t>
            </a:fld>
            <a:endParaRPr lang="en-US"/>
          </a:p>
        </p:txBody>
      </p:sp>
    </p:spTree>
    <p:extLst>
      <p:ext uri="{BB962C8B-B14F-4D97-AF65-F5344CB8AC3E}">
        <p14:creationId xmlns:p14="http://schemas.microsoft.com/office/powerpoint/2010/main" val="393907509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Oxford Dictionary of Politics describes</a:t>
            </a:r>
            <a:r>
              <a:rPr lang="en-US" b="1" i="1" dirty="0"/>
              <a:t> Corporatism</a:t>
            </a:r>
            <a:r>
              <a:rPr lang="en-US" dirty="0"/>
              <a:t> as a system of interest linked to the state, which </a:t>
            </a:r>
            <a:r>
              <a:rPr lang="en-US" dirty="0" err="1"/>
              <a:t>recognises</a:t>
            </a:r>
            <a:r>
              <a:rPr lang="en-US" dirty="0"/>
              <a:t> </a:t>
            </a:r>
            <a:r>
              <a:rPr lang="en-US" dirty="0" err="1"/>
              <a:t>organisations</a:t>
            </a:r>
            <a:r>
              <a:rPr lang="en-US" dirty="0"/>
              <a:t> incorporated within policy-making processes; this could be through compliance or policy negotiation.  </a:t>
            </a:r>
          </a:p>
          <a:p>
            <a:r>
              <a:rPr lang="en-US" dirty="0"/>
              <a:t> </a:t>
            </a:r>
            <a:r>
              <a:rPr lang="en-US" b="1" i="1" dirty="0"/>
              <a:t>Statism</a:t>
            </a:r>
            <a:r>
              <a:rPr lang="en-US" dirty="0"/>
              <a:t> is a direction in which the state controls economic and social affairs. The direction of economic control depends on the ruling party, and </a:t>
            </a:r>
            <a:r>
              <a:rPr lang="en-US" b="1" i="1" dirty="0"/>
              <a:t>Capitalism </a:t>
            </a:r>
            <a:r>
              <a:rPr lang="en-US" dirty="0"/>
              <a:t>is the root.</a:t>
            </a:r>
            <a:endParaRPr lang="en-US" dirty="0">
              <a:cs typeface="Calibri"/>
            </a:endParaRPr>
          </a:p>
          <a:p>
            <a:r>
              <a:rPr lang="en-US" dirty="0"/>
              <a:t> </a:t>
            </a:r>
            <a:endParaRPr lang="en-US" dirty="0">
              <a:cs typeface="Calibri"/>
            </a:endParaRPr>
          </a:p>
          <a:p>
            <a:r>
              <a:rPr lang="en-US" dirty="0"/>
              <a:t>Whilst looking through a lens of a </a:t>
            </a:r>
            <a:r>
              <a:rPr lang="en-US" b="1" dirty="0"/>
              <a:t>cycle</a:t>
            </a:r>
            <a:r>
              <a:rPr lang="en-US" dirty="0"/>
              <a:t>, the state needs </a:t>
            </a:r>
            <a:r>
              <a:rPr lang="en-US" dirty="0" err="1"/>
              <a:t>organisations</a:t>
            </a:r>
            <a:r>
              <a:rPr lang="en-US" dirty="0"/>
              <a:t> to make money, so they can pay taxes so the ruling party can run the country. </a:t>
            </a:r>
            <a:endParaRPr lang="en-US" dirty="0">
              <a:ea typeface="Calibri"/>
              <a:cs typeface="Calibri"/>
            </a:endParaRPr>
          </a:p>
          <a:p>
            <a:r>
              <a:rPr lang="en-US" dirty="0"/>
              <a:t>Those same </a:t>
            </a:r>
            <a:r>
              <a:rPr lang="en-US" i="1" err="1"/>
              <a:t>organisations</a:t>
            </a:r>
            <a:r>
              <a:rPr lang="en-US" dirty="0"/>
              <a:t> need </a:t>
            </a:r>
            <a:r>
              <a:rPr lang="en-US" i="1" dirty="0"/>
              <a:t>individuals</a:t>
            </a:r>
            <a:r>
              <a:rPr lang="en-US" dirty="0"/>
              <a:t> to work to make products, so they can be sold to other </a:t>
            </a:r>
            <a:r>
              <a:rPr lang="en-US" err="1"/>
              <a:t>organisations</a:t>
            </a:r>
            <a:r>
              <a:rPr lang="en-US" dirty="0"/>
              <a:t> to pay</a:t>
            </a:r>
            <a:r>
              <a:rPr lang="en-US" i="1" dirty="0"/>
              <a:t> taxes to the state</a:t>
            </a:r>
            <a:r>
              <a:rPr lang="en-US" dirty="0"/>
              <a:t> and to make</a:t>
            </a:r>
            <a:r>
              <a:rPr lang="en-US" b="1" dirty="0"/>
              <a:t> a profit</a:t>
            </a:r>
            <a:r>
              <a:rPr lang="en-US" dirty="0"/>
              <a:t> for themselves. </a:t>
            </a:r>
            <a:r>
              <a:rPr lang="en-US" b="1" i="1" dirty="0"/>
              <a:t>Individuals </a:t>
            </a:r>
            <a:r>
              <a:rPr lang="en-US" dirty="0"/>
              <a:t>needed to work to put food on the table and to pay taxes to the state. The</a:t>
            </a:r>
            <a:r>
              <a:rPr lang="en-US" i="1" dirty="0"/>
              <a:t> individuals who are unable to work, will be helped by the welfare state,</a:t>
            </a:r>
            <a:r>
              <a:rPr lang="en-US" dirty="0"/>
              <a:t> and so the cycle continuously goes around.  </a:t>
            </a:r>
            <a:endParaRPr lang="en-US" dirty="0">
              <a:ea typeface="Calibri"/>
              <a:cs typeface="Calibri"/>
            </a:endParaRPr>
          </a:p>
          <a:p>
            <a:endParaRPr lang="en-US" dirty="0"/>
          </a:p>
          <a:p>
            <a:r>
              <a:rPr lang="en-US" dirty="0"/>
              <a:t>Looking through the lens of </a:t>
            </a:r>
            <a:r>
              <a:rPr lang="en-US" b="1" i="1" dirty="0"/>
              <a:t>Structural Theory, there is a consensus of Functionalism and a conflict between Marxism and Feminism</a:t>
            </a:r>
            <a:r>
              <a:rPr lang="en-US" dirty="0"/>
              <a:t>. The economy needs people to function, which makes money,  and this is from a Marxist viewpoint. Women stay at home, look after the babies and elderly, and at the same time be looking after the home and also do paid work, From a woman's viewpoint, this would be seen as '</a:t>
            </a:r>
            <a:r>
              <a:rPr lang="en-US" b="1" i="1" dirty="0"/>
              <a:t>Feminist'</a:t>
            </a:r>
            <a:r>
              <a:rPr lang="en-US" dirty="0"/>
              <a:t>.  </a:t>
            </a:r>
            <a:endParaRPr lang="en-US" dirty="0">
              <a:cs typeface="Calibri"/>
            </a:endParaRPr>
          </a:p>
          <a:p>
            <a:endParaRPr lang="en-US" dirty="0"/>
          </a:p>
          <a:p>
            <a:r>
              <a:rPr lang="en-US" b="1" dirty="0"/>
              <a:t>Corporatist-Statist</a:t>
            </a:r>
            <a:r>
              <a:rPr lang="en-US" dirty="0"/>
              <a:t> would impact the worker's work </a:t>
            </a:r>
            <a:r>
              <a:rPr lang="en-US" i="1" dirty="0"/>
              <a:t>ethics </a:t>
            </a:r>
            <a:r>
              <a:rPr lang="en-US" dirty="0"/>
              <a:t>depending on their values of</a:t>
            </a:r>
            <a:r>
              <a:rPr lang="en-US" b="1" i="1" dirty="0"/>
              <a:t> Extrinsic or Intrinsic motivation. </a:t>
            </a:r>
            <a:endParaRPr lang="en-US" b="1" i="1" dirty="0">
              <a:cs typeface="Calibri"/>
            </a:endParaRPr>
          </a:p>
          <a:p>
            <a:r>
              <a:rPr lang="en-US" i="1" dirty="0"/>
              <a:t>Eventually</a:t>
            </a:r>
            <a:r>
              <a:rPr lang="en-US" dirty="0"/>
              <a:t>, insurance was paid to the state to look after the injured, and the state also brought in better laws to protect the working people; this impacted for the good of a worker's extrinsic values, which were called for by the </a:t>
            </a:r>
            <a:r>
              <a:rPr lang="en-US" b="1" dirty="0"/>
              <a:t>Socialist party.</a:t>
            </a:r>
            <a:r>
              <a:rPr lang="en-US" dirty="0"/>
              <a:t> </a:t>
            </a:r>
          </a:p>
          <a:p>
            <a:endParaRPr lang="en-US" dirty="0">
              <a:ea typeface="Calibri"/>
              <a:cs typeface="Calibri"/>
            </a:endParaRPr>
          </a:p>
          <a:p>
            <a:r>
              <a:rPr lang="en-US" i="1" dirty="0"/>
              <a:t>The third model of welfare is of Social Democratic.</a:t>
            </a:r>
            <a:endParaRPr lang="en-US" dirty="0"/>
          </a:p>
          <a:p>
            <a:endParaRPr lang="en-US"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87780094-375C-42BB-ADCD-E8E8FB95C503}" type="slidenum">
              <a:rPr lang="en-US"/>
              <a:t>9</a:t>
            </a:fld>
            <a:endParaRPr lang="en-US"/>
          </a:p>
        </p:txBody>
      </p:sp>
    </p:spTree>
    <p:extLst>
      <p:ext uri="{BB962C8B-B14F-4D97-AF65-F5344CB8AC3E}">
        <p14:creationId xmlns:p14="http://schemas.microsoft.com/office/powerpoint/2010/main" val="7919317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a:t>
            </a:r>
            <a:r>
              <a:rPr lang="en-US" b="1" dirty="0"/>
              <a:t>Oxford dictionary of politics</a:t>
            </a:r>
            <a:r>
              <a:rPr lang="en-US" dirty="0"/>
              <a:t> describes </a:t>
            </a:r>
            <a:r>
              <a:rPr lang="en-US" i="1" dirty="0"/>
              <a:t>Socialism </a:t>
            </a:r>
            <a:r>
              <a:rPr lang="en-US" dirty="0"/>
              <a:t>as a </a:t>
            </a:r>
            <a:r>
              <a:rPr lang="en-US" i="1" dirty="0"/>
              <a:t>social </a:t>
            </a:r>
            <a:r>
              <a:rPr lang="en-US" i="1" dirty="0" err="1"/>
              <a:t>organisation</a:t>
            </a:r>
            <a:r>
              <a:rPr lang="en-US" i="1" dirty="0"/>
              <a:t> </a:t>
            </a:r>
            <a:r>
              <a:rPr lang="en-US" dirty="0"/>
              <a:t>based on state ownership or production, just like capitalism. One party that </a:t>
            </a:r>
            <a:r>
              <a:rPr lang="en-US" dirty="0" err="1"/>
              <a:t>represent's</a:t>
            </a:r>
            <a:r>
              <a:rPr lang="en-US" dirty="0"/>
              <a:t> the United Kingdom is the Labour Party, where the focus is keeping control of these sta</a:t>
            </a:r>
            <a:r>
              <a:rPr lang="en-US" b="1" i="1" dirty="0"/>
              <a:t>te-owned </a:t>
            </a:r>
            <a:r>
              <a:rPr lang="en-US" b="1" i="1" dirty="0" err="1"/>
              <a:t>organisations</a:t>
            </a:r>
            <a:r>
              <a:rPr lang="en-US" b="1" i="1" dirty="0"/>
              <a:t>. The Oxford dictionary of politics also defines Democracy as 'rule by the people.'</a:t>
            </a:r>
            <a:endParaRPr lang="en-US" b="1" i="1" dirty="0">
              <a:ea typeface="Calibri"/>
              <a:cs typeface="Calibri"/>
            </a:endParaRPr>
          </a:p>
          <a:p>
            <a:endParaRPr lang="en-US" b="1" i="1" dirty="0"/>
          </a:p>
          <a:p>
            <a:r>
              <a:rPr lang="en-US" b="1" i="1" dirty="0"/>
              <a:t>The welfare state promoted </a:t>
            </a:r>
            <a:r>
              <a:rPr lang="en-US" i="1" dirty="0"/>
              <a:t>equality </a:t>
            </a:r>
            <a:r>
              <a:rPr lang="en-US" dirty="0"/>
              <a:t>in high standards, including the participation of </a:t>
            </a:r>
            <a:r>
              <a:rPr lang="en-US" i="1" dirty="0"/>
              <a:t>rights</a:t>
            </a:r>
            <a:r>
              <a:rPr lang="en-US" dirty="0"/>
              <a:t> which were only available to the better off. Manual workers alongside white collar workers were now paying the</a:t>
            </a:r>
            <a:r>
              <a:rPr lang="en-US" i="1" dirty="0"/>
              <a:t> same taxes as each other.</a:t>
            </a:r>
            <a:r>
              <a:rPr lang="en-US" dirty="0"/>
              <a:t> The welfare state would provide the family </a:t>
            </a:r>
            <a:r>
              <a:rPr lang="en-US" b="1" dirty="0"/>
              <a:t>individual independence</a:t>
            </a:r>
            <a:r>
              <a:rPr lang="en-US" dirty="0"/>
              <a:t> if they were to fall on hard times, which  is a mix of</a:t>
            </a:r>
            <a:r>
              <a:rPr lang="en-US" b="1" i="1" dirty="0"/>
              <a:t> liberalism and socialism. </a:t>
            </a:r>
            <a:r>
              <a:rPr lang="en-US" dirty="0"/>
              <a:t>Benefits would be provided for children, elderly and disabled if there were  a burden to the social service, but it </a:t>
            </a:r>
            <a:r>
              <a:rPr lang="en-US" i="1" dirty="0"/>
              <a:t>allowed women</a:t>
            </a:r>
            <a:r>
              <a:rPr lang="en-US" dirty="0"/>
              <a:t> to be able to choose to work than rather stay-at-home. </a:t>
            </a:r>
            <a:endParaRPr lang="en-US" i="1" dirty="0"/>
          </a:p>
          <a:p>
            <a:r>
              <a:rPr lang="en-US" dirty="0">
                <a:cs typeface="Calibri"/>
              </a:rPr>
              <a:t>Corporatism was the conservative alternative to total control of economy and its people but this dates back from the medieval times and since then the party has evolved. This was  Durkheim's  answer to combat anomie.</a:t>
            </a:r>
            <a:endParaRPr lang="en-US" dirty="0"/>
          </a:p>
          <a:p>
            <a:r>
              <a:rPr lang="en-US" i="1" dirty="0"/>
              <a:t>Esping-Anderson, (1990) wrote the middle classes were able to de-commodify and exit the </a:t>
            </a:r>
            <a:r>
              <a:rPr lang="en-US" i="1" dirty="0" err="1"/>
              <a:t>labour</a:t>
            </a:r>
            <a:r>
              <a:rPr lang="en-US" i="1" dirty="0"/>
              <a:t> market if they chose to do so. </a:t>
            </a:r>
            <a:r>
              <a:rPr lang="en-US" dirty="0"/>
              <a:t>Although benefits are provided, they come with </a:t>
            </a:r>
            <a:r>
              <a:rPr lang="en-US" i="1" dirty="0"/>
              <a:t>conditions,</a:t>
            </a:r>
            <a:r>
              <a:rPr lang="en-US" dirty="0"/>
              <a:t> births are registered, and claimants have to show they are ill, old or unemployed.</a:t>
            </a:r>
            <a:endParaRPr lang="en-US" i="1" dirty="0">
              <a:ea typeface="Calibri"/>
              <a:cs typeface="Calibri"/>
            </a:endParaRPr>
          </a:p>
        </p:txBody>
      </p:sp>
      <p:sp>
        <p:nvSpPr>
          <p:cNvPr id="4" name="Slide Number Placeholder 3"/>
          <p:cNvSpPr>
            <a:spLocks noGrp="1"/>
          </p:cNvSpPr>
          <p:nvPr>
            <p:ph type="sldNum" sz="quarter" idx="5"/>
          </p:nvPr>
        </p:nvSpPr>
        <p:spPr/>
        <p:txBody>
          <a:bodyPr/>
          <a:lstStyle/>
          <a:p>
            <a:fld id="{87780094-375C-42BB-ADCD-E8E8FB95C503}" type="slidenum">
              <a:rPr lang="en-US"/>
              <a:t>10</a:t>
            </a:fld>
            <a:endParaRPr lang="en-US"/>
          </a:p>
        </p:txBody>
      </p:sp>
    </p:spTree>
    <p:extLst>
      <p:ext uri="{BB962C8B-B14F-4D97-AF65-F5344CB8AC3E}">
        <p14:creationId xmlns:p14="http://schemas.microsoft.com/office/powerpoint/2010/main" val="138356580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presentation has evaluated the three models of welfare of Liberalism, corporatist-Statist and social democratic as described by  Esping- Anderson. To understand the three models of welfare this presentation has looked through the lens of Structural theory of Functionalism, Marxism and Feminism throughout, It also looks through the lens of modernism. Showing how capitalism is the middleman between the governing parties and the individuals seeking work.  The capitalist </a:t>
            </a:r>
            <a:r>
              <a:rPr lang="en-US" dirty="0" err="1"/>
              <a:t>organisations</a:t>
            </a:r>
            <a:r>
              <a:rPr lang="en-US" dirty="0"/>
              <a:t> are making money from the backs of the workers to give to its shareholders. This can cause conflict between parties and the individuals employed which in turn could develop extrinsic values. These values would have a negative affect on the </a:t>
            </a:r>
            <a:r>
              <a:rPr lang="en-US" dirty="0" err="1"/>
              <a:t>organisation</a:t>
            </a:r>
            <a:r>
              <a:rPr lang="en-US" dirty="0"/>
              <a:t> as moral will be low and that in turn would effect profitability. The profitability that is lost also impacts the taxes paid to the government.</a:t>
            </a:r>
          </a:p>
          <a:p>
            <a:endParaRPr lang="en-US" dirty="0"/>
          </a:p>
          <a:p>
            <a:r>
              <a:rPr lang="en-US" dirty="0"/>
              <a:t>At the end of this slide, are references for further reading.</a:t>
            </a:r>
            <a:endParaRPr lang="en-US" dirty="0">
              <a:cs typeface="Calibri" panose="020F0502020204030204"/>
            </a:endParaRPr>
          </a:p>
          <a:p>
            <a:endParaRPr lang="en-US" dirty="0">
              <a:ea typeface="Calibri"/>
              <a:cs typeface="Calibri"/>
            </a:endParaRPr>
          </a:p>
          <a:p>
            <a:r>
              <a:rPr lang="en-US" dirty="0">
                <a:ea typeface="Calibri"/>
                <a:cs typeface="Calibri"/>
              </a:rPr>
              <a:t>Thankyou.</a:t>
            </a:r>
            <a:endParaRPr lang="en-US" dirty="0"/>
          </a:p>
          <a:p>
            <a:endParaRPr lang="en-US">
              <a:ea typeface="Calibri"/>
              <a:cs typeface="Calibri"/>
            </a:endParaRPr>
          </a:p>
        </p:txBody>
      </p:sp>
      <p:sp>
        <p:nvSpPr>
          <p:cNvPr id="4" name="Slide Number Placeholder 3"/>
          <p:cNvSpPr>
            <a:spLocks noGrp="1"/>
          </p:cNvSpPr>
          <p:nvPr>
            <p:ph type="sldNum" sz="quarter" idx="5"/>
          </p:nvPr>
        </p:nvSpPr>
        <p:spPr/>
        <p:txBody>
          <a:bodyPr/>
          <a:lstStyle/>
          <a:p>
            <a:fld id="{87780094-375C-42BB-ADCD-E8E8FB95C503}" type="slidenum">
              <a:rPr lang="en-US"/>
              <a:t>11</a:t>
            </a:fld>
            <a:endParaRPr lang="en-US"/>
          </a:p>
        </p:txBody>
      </p:sp>
    </p:spTree>
    <p:extLst>
      <p:ext uri="{BB962C8B-B14F-4D97-AF65-F5344CB8AC3E}">
        <p14:creationId xmlns:p14="http://schemas.microsoft.com/office/powerpoint/2010/main" val="50945913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7780094-375C-42BB-ADCD-E8E8FB95C503}" type="slidenum">
              <a:rPr lang="en-US"/>
              <a:t>12</a:t>
            </a:fld>
            <a:endParaRPr lang="en-US"/>
          </a:p>
        </p:txBody>
      </p:sp>
    </p:spTree>
    <p:extLst>
      <p:ext uri="{BB962C8B-B14F-4D97-AF65-F5344CB8AC3E}">
        <p14:creationId xmlns:p14="http://schemas.microsoft.com/office/powerpoint/2010/main" val="163310040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7780094-375C-42BB-ADCD-E8E8FB95C503}" type="slidenum">
              <a:rPr lang="en-US"/>
              <a:t>13</a:t>
            </a:fld>
            <a:endParaRPr lang="en-US"/>
          </a:p>
        </p:txBody>
      </p:sp>
    </p:spTree>
    <p:extLst>
      <p:ext uri="{BB962C8B-B14F-4D97-AF65-F5344CB8AC3E}">
        <p14:creationId xmlns:p14="http://schemas.microsoft.com/office/powerpoint/2010/main" val="162452909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7780094-375C-42BB-ADCD-E8E8FB95C503}" type="slidenum">
              <a:rPr lang="en-US"/>
              <a:t>15</a:t>
            </a:fld>
            <a:endParaRPr lang="en-US"/>
          </a:p>
        </p:txBody>
      </p:sp>
    </p:spTree>
    <p:extLst>
      <p:ext uri="{BB962C8B-B14F-4D97-AF65-F5344CB8AC3E}">
        <p14:creationId xmlns:p14="http://schemas.microsoft.com/office/powerpoint/2010/main" val="35135675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5/28/2024</a:t>
            </a:fld>
            <a:endParaRPr lang="en-US"/>
          </a:p>
        </p:txBody>
      </p:sp>
      <p:sp>
        <p:nvSpPr>
          <p:cNvPr id="5" name="Footer Placeholder 4"/>
          <p:cNvSpPr>
            <a:spLocks noGrp="1"/>
          </p:cNvSpPr>
          <p:nvPr>
            <p:ph type="ftr" sz="quarter" idx="11"/>
          </p:nvPr>
        </p:nvSpPr>
        <p:spPr>
          <a:xfrm>
            <a:off x="5332412" y="5883275"/>
            <a:ext cx="4324044" cy="365125"/>
          </a:xfrm>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9349031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5/28/2024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10951856" y="5867131"/>
            <a:ext cx="5511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3548749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5/28/2024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4677986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5/28/2024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617322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5/28/2024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4954915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5/28/2024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131135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5/28/2024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0232168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5/28/2024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6244842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5/28/2024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695839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5/28/2024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637914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5/28/2024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20297176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5/28/2024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74717573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5/28/2024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80046098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5/28/2024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02499627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5/28/2024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35455665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5/28/2024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32543918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5/28/2024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9238696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5/28/2024</a:t>
            </a:fld>
            <a:endParaRPr lang="en-US"/>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2733491001"/>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hyperlink" Target="https://doi-org.ezproxy.uwtsd.ac.uk/10.1177/0090591714535103" TargetMode="External"/><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hyperlink" Target="https://doi.org/10.2307/2591021" TargetMode="External"/><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hyperlink" Target="https://www.socialsciencespace.com/2015/02/25-years-of-three-worlds-of-welfare-capitalism/" TargetMode="External"/><Relationship Id="rId2" Type="http://schemas.openxmlformats.org/officeDocument/2006/relationships/hyperlink" Target="https://doi.org/10.2307/589618" TargetMode="External"/><Relationship Id="rId1" Type="http://schemas.openxmlformats.org/officeDocument/2006/relationships/slideLayout" Target="../slideLayouts/slideLayout7.xml"/><Relationship Id="rId4" Type="http://schemas.openxmlformats.org/officeDocument/2006/relationships/hyperlink" Target="https://www.parliament.uk/about/living-heritage/transformingsociety/livinglearning/19thcentury/overview/poorlaw/"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journals.sagepub.com/doi/10.1177/14647001241248752" TargetMode="External"/><Relationship Id="rId2" Type="http://schemas.openxmlformats.org/officeDocument/2006/relationships/notesSlide" Target="../notesSlides/notesSlide14.xml"/><Relationship Id="rId1" Type="http://schemas.openxmlformats.org/officeDocument/2006/relationships/slideLayout" Target="../slideLayouts/slideLayout7.xml"/><Relationship Id="rId5" Type="http://schemas.openxmlformats.org/officeDocument/2006/relationships/hyperlink" Target="https://www.who.int/news-room/fact-sheets/detail/human-rights-and-health" TargetMode="External"/><Relationship Id="rId4" Type="http://schemas.openxmlformats.org/officeDocument/2006/relationships/hyperlink" Target="https://link.springer.com/book/10.1057/9781137365866"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Close up of ruler">
            <a:extLst>
              <a:ext uri="{FF2B5EF4-FFF2-40B4-BE49-F238E27FC236}">
                <a16:creationId xmlns:a16="http://schemas.microsoft.com/office/drawing/2014/main" id="{A73E1198-5889-5F8B-F584-B80FA841289F}"/>
              </a:ext>
            </a:extLst>
          </p:cNvPr>
          <p:cNvPicPr>
            <a:picLocks noChangeAspect="1"/>
          </p:cNvPicPr>
          <p:nvPr/>
        </p:nvPicPr>
        <p:blipFill rotWithShape="1">
          <a:blip r:embed="rId3"/>
          <a:srcRect l="16654" r="23899" b="-3"/>
          <a:stretch/>
        </p:blipFill>
        <p:spPr>
          <a:xfrm>
            <a:off x="20" y="329269"/>
            <a:ext cx="47830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2" name="TextBox 1">
            <a:extLst>
              <a:ext uri="{FF2B5EF4-FFF2-40B4-BE49-F238E27FC236}">
                <a16:creationId xmlns:a16="http://schemas.microsoft.com/office/drawing/2014/main" id="{ABC8C4B8-664D-D73D-D523-18D16FE48E10}"/>
              </a:ext>
            </a:extLst>
          </p:cNvPr>
          <p:cNvSpPr txBox="1"/>
          <p:nvPr/>
        </p:nvSpPr>
        <p:spPr>
          <a:xfrm>
            <a:off x="7043193" y="4423574"/>
            <a:ext cx="3574107" cy="1459344"/>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2000">
                <a:latin typeface="Calibri"/>
                <a:cs typeface="Calibri"/>
              </a:rPr>
              <a:t>Module: ECAY5004.</a:t>
            </a:r>
          </a:p>
          <a:p>
            <a:pPr indent="-228600">
              <a:lnSpc>
                <a:spcPct val="90000"/>
              </a:lnSpc>
              <a:spcAft>
                <a:spcPts val="600"/>
              </a:spcAft>
              <a:buFont typeface="Arial" panose="020B0604020202020204" pitchFamily="34" charset="0"/>
              <a:buChar char="•"/>
            </a:pPr>
            <a:r>
              <a:rPr lang="en-US" sz="2000">
                <a:latin typeface="Calibri"/>
                <a:cs typeface="Calibri"/>
              </a:rPr>
              <a:t>Student Number: 2221104.</a:t>
            </a:r>
          </a:p>
          <a:p>
            <a:pPr indent="-228600">
              <a:lnSpc>
                <a:spcPct val="90000"/>
              </a:lnSpc>
              <a:spcAft>
                <a:spcPts val="600"/>
              </a:spcAft>
              <a:buFont typeface="Arial" panose="020B0604020202020204" pitchFamily="34" charset="0"/>
              <a:buChar char="•"/>
            </a:pPr>
            <a:r>
              <a:rPr lang="en-US" sz="2000">
                <a:latin typeface="Calibri"/>
                <a:cs typeface="Calibri"/>
              </a:rPr>
              <a:t>Name: Maxine Jones.</a:t>
            </a:r>
          </a:p>
        </p:txBody>
      </p:sp>
    </p:spTree>
    <p:extLst>
      <p:ext uri="{BB962C8B-B14F-4D97-AF65-F5344CB8AC3E}">
        <p14:creationId xmlns:p14="http://schemas.microsoft.com/office/powerpoint/2010/main" val="30636843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260ACC13-B825-49F3-93DE-C8B8F2FA37A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10" name="Freeform 6">
              <a:extLst>
                <a:ext uri="{FF2B5EF4-FFF2-40B4-BE49-F238E27FC236}">
                  <a16:creationId xmlns:a16="http://schemas.microsoft.com/office/drawing/2014/main" id="{F947B31F-CA03-4793-845D-FD86BABC1A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11" name="Freeform 7">
              <a:extLst>
                <a:ext uri="{FF2B5EF4-FFF2-40B4-BE49-F238E27FC236}">
                  <a16:creationId xmlns:a16="http://schemas.microsoft.com/office/drawing/2014/main" id="{DCDDE94D-F78C-4A48-AEA6-E922FC99A1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12" name="Freeform 8">
              <a:extLst>
                <a:ext uri="{FF2B5EF4-FFF2-40B4-BE49-F238E27FC236}">
                  <a16:creationId xmlns:a16="http://schemas.microsoft.com/office/drawing/2014/main" id="{3445A886-F3CA-4DE4-90D7-535F9707B7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13" name="Freeform 9">
              <a:extLst>
                <a:ext uri="{FF2B5EF4-FFF2-40B4-BE49-F238E27FC236}">
                  <a16:creationId xmlns:a16="http://schemas.microsoft.com/office/drawing/2014/main" id="{A8999CB6-C053-418B-AE37-E470804D25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14" name="Freeform 10">
              <a:extLst>
                <a:ext uri="{FF2B5EF4-FFF2-40B4-BE49-F238E27FC236}">
                  <a16:creationId xmlns:a16="http://schemas.microsoft.com/office/drawing/2014/main" id="{81EA3E26-BFCD-4396-AE8A-2A9828BFFB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15" name="Freeform 11">
              <a:extLst>
                <a:ext uri="{FF2B5EF4-FFF2-40B4-BE49-F238E27FC236}">
                  <a16:creationId xmlns:a16="http://schemas.microsoft.com/office/drawing/2014/main" id="{5F9BC582-73A6-4D8A-8738-E364764893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sp useBgFill="1">
        <p:nvSpPr>
          <p:cNvPr id="17" name="Rectangle 16">
            <a:extLst>
              <a:ext uri="{FF2B5EF4-FFF2-40B4-BE49-F238E27FC236}">
                <a16:creationId xmlns:a16="http://schemas.microsoft.com/office/drawing/2014/main" id="{85428F22-76B3-4107-AADE-3F9EC95FD3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9" name="Group 18">
            <a:extLst>
              <a:ext uri="{FF2B5EF4-FFF2-40B4-BE49-F238E27FC236}">
                <a16:creationId xmlns:a16="http://schemas.microsoft.com/office/drawing/2014/main" id="{5346FBCF-5353-4172-96F5-4B7EB07777C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290265" y="-12875"/>
            <a:ext cx="2604396" cy="6890194"/>
            <a:chOff x="2199787" y="-12875"/>
            <a:chExt cx="2679011" cy="6890194"/>
          </a:xfrm>
        </p:grpSpPr>
        <p:sp useBgFill="1">
          <p:nvSpPr>
            <p:cNvPr id="20" name="Rectangle 19">
              <a:extLst>
                <a:ext uri="{FF2B5EF4-FFF2-40B4-BE49-F238E27FC236}">
                  <a16:creationId xmlns:a16="http://schemas.microsoft.com/office/drawing/2014/main" id="{343F3E6D-808D-43AD-9485-AD0014BEAE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white">
            <a:xfrm>
              <a:off x="2199787" y="-12875"/>
              <a:ext cx="2679011" cy="5301468"/>
            </a:xfrm>
            <a:custGeom>
              <a:avLst/>
              <a:gdLst>
                <a:gd name="connsiteX0" fmla="*/ 0 w 2570017"/>
                <a:gd name="connsiteY0" fmla="*/ 0 h 2554287"/>
                <a:gd name="connsiteX1" fmla="*/ 2570017 w 2570017"/>
                <a:gd name="connsiteY1" fmla="*/ 0 h 2554287"/>
                <a:gd name="connsiteX2" fmla="*/ 2570017 w 2570017"/>
                <a:gd name="connsiteY2" fmla="*/ 2554287 h 2554287"/>
                <a:gd name="connsiteX3" fmla="*/ 0 w 2570017"/>
                <a:gd name="connsiteY3" fmla="*/ 2554287 h 2554287"/>
                <a:gd name="connsiteX4" fmla="*/ 0 w 2570017"/>
                <a:gd name="connsiteY4" fmla="*/ 0 h 2554287"/>
                <a:gd name="connsiteX0" fmla="*/ 904009 w 2570017"/>
                <a:gd name="connsiteY0" fmla="*/ 0 h 2554287"/>
                <a:gd name="connsiteX1" fmla="*/ 2570017 w 2570017"/>
                <a:gd name="connsiteY1" fmla="*/ 0 h 2554287"/>
                <a:gd name="connsiteX2" fmla="*/ 2570017 w 2570017"/>
                <a:gd name="connsiteY2" fmla="*/ 2554287 h 2554287"/>
                <a:gd name="connsiteX3" fmla="*/ 0 w 2570017"/>
                <a:gd name="connsiteY3" fmla="*/ 2554287 h 2554287"/>
                <a:gd name="connsiteX4" fmla="*/ 904009 w 2570017"/>
                <a:gd name="connsiteY4" fmla="*/ 0 h 2554287"/>
                <a:gd name="connsiteX0" fmla="*/ 644236 w 2570017"/>
                <a:gd name="connsiteY0" fmla="*/ 10391 h 2554287"/>
                <a:gd name="connsiteX1" fmla="*/ 2570017 w 2570017"/>
                <a:gd name="connsiteY1" fmla="*/ 0 h 2554287"/>
                <a:gd name="connsiteX2" fmla="*/ 2570017 w 2570017"/>
                <a:gd name="connsiteY2" fmla="*/ 2554287 h 2554287"/>
                <a:gd name="connsiteX3" fmla="*/ 0 w 2570017"/>
                <a:gd name="connsiteY3" fmla="*/ 2554287 h 2554287"/>
                <a:gd name="connsiteX4" fmla="*/ 644236 w 2570017"/>
                <a:gd name="connsiteY4" fmla="*/ 10391 h 2554287"/>
                <a:gd name="connsiteX0" fmla="*/ 633845 w 2570017"/>
                <a:gd name="connsiteY0" fmla="*/ 0 h 2554287"/>
                <a:gd name="connsiteX1" fmla="*/ 2570017 w 2570017"/>
                <a:gd name="connsiteY1" fmla="*/ 0 h 2554287"/>
                <a:gd name="connsiteX2" fmla="*/ 2570017 w 2570017"/>
                <a:gd name="connsiteY2" fmla="*/ 2554287 h 2554287"/>
                <a:gd name="connsiteX3" fmla="*/ 0 w 2570017"/>
                <a:gd name="connsiteY3" fmla="*/ 2554287 h 2554287"/>
                <a:gd name="connsiteX4" fmla="*/ 633845 w 2570017"/>
                <a:gd name="connsiteY4" fmla="*/ 0 h 2554287"/>
                <a:gd name="connsiteX0" fmla="*/ 675409 w 2611581"/>
                <a:gd name="connsiteY0" fmla="*/ 0 h 2554287"/>
                <a:gd name="connsiteX1" fmla="*/ 2611581 w 2611581"/>
                <a:gd name="connsiteY1" fmla="*/ 0 h 2554287"/>
                <a:gd name="connsiteX2" fmla="*/ 2611581 w 2611581"/>
                <a:gd name="connsiteY2" fmla="*/ 2554287 h 2554287"/>
                <a:gd name="connsiteX3" fmla="*/ 0 w 2611581"/>
                <a:gd name="connsiteY3" fmla="*/ 2554287 h 2554287"/>
                <a:gd name="connsiteX4" fmla="*/ 675409 w 2611581"/>
                <a:gd name="connsiteY4" fmla="*/ 0 h 2554287"/>
                <a:gd name="connsiteX0" fmla="*/ 650979 w 2587151"/>
                <a:gd name="connsiteY0" fmla="*/ 0 h 2554287"/>
                <a:gd name="connsiteX1" fmla="*/ 2587151 w 2587151"/>
                <a:gd name="connsiteY1" fmla="*/ 0 h 2554287"/>
                <a:gd name="connsiteX2" fmla="*/ 2587151 w 2587151"/>
                <a:gd name="connsiteY2" fmla="*/ 2554287 h 2554287"/>
                <a:gd name="connsiteX3" fmla="*/ 0 w 2587151"/>
                <a:gd name="connsiteY3" fmla="*/ 2548595 h 2554287"/>
                <a:gd name="connsiteX4" fmla="*/ 650979 w 2587151"/>
                <a:gd name="connsiteY4" fmla="*/ 0 h 2554287"/>
                <a:gd name="connsiteX0" fmla="*/ 730379 w 2587151"/>
                <a:gd name="connsiteY0" fmla="*/ 5692 h 2554287"/>
                <a:gd name="connsiteX1" fmla="*/ 2587151 w 2587151"/>
                <a:gd name="connsiteY1" fmla="*/ 0 h 2554287"/>
                <a:gd name="connsiteX2" fmla="*/ 2587151 w 2587151"/>
                <a:gd name="connsiteY2" fmla="*/ 2554287 h 2554287"/>
                <a:gd name="connsiteX3" fmla="*/ 0 w 2587151"/>
                <a:gd name="connsiteY3" fmla="*/ 2548595 h 2554287"/>
                <a:gd name="connsiteX4" fmla="*/ 730379 w 2587151"/>
                <a:gd name="connsiteY4" fmla="*/ 5692 h 2554287"/>
                <a:gd name="connsiteX0" fmla="*/ 864750 w 2587151"/>
                <a:gd name="connsiteY0" fmla="*/ 2847 h 2554287"/>
                <a:gd name="connsiteX1" fmla="*/ 2587151 w 2587151"/>
                <a:gd name="connsiteY1" fmla="*/ 0 h 2554287"/>
                <a:gd name="connsiteX2" fmla="*/ 2587151 w 2587151"/>
                <a:gd name="connsiteY2" fmla="*/ 2554287 h 2554287"/>
                <a:gd name="connsiteX3" fmla="*/ 0 w 2587151"/>
                <a:gd name="connsiteY3" fmla="*/ 2548595 h 2554287"/>
                <a:gd name="connsiteX4" fmla="*/ 864750 w 2587151"/>
                <a:gd name="connsiteY4" fmla="*/ 2847 h 2554287"/>
                <a:gd name="connsiteX0" fmla="*/ 883073 w 2587151"/>
                <a:gd name="connsiteY0" fmla="*/ 1 h 2554287"/>
                <a:gd name="connsiteX1" fmla="*/ 2587151 w 2587151"/>
                <a:gd name="connsiteY1" fmla="*/ 0 h 2554287"/>
                <a:gd name="connsiteX2" fmla="*/ 2587151 w 2587151"/>
                <a:gd name="connsiteY2" fmla="*/ 2554287 h 2554287"/>
                <a:gd name="connsiteX3" fmla="*/ 0 w 2587151"/>
                <a:gd name="connsiteY3" fmla="*/ 2548595 h 2554287"/>
                <a:gd name="connsiteX4" fmla="*/ 883073 w 2587151"/>
                <a:gd name="connsiteY4" fmla="*/ 1 h 2554287"/>
                <a:gd name="connsiteX0" fmla="*/ 895288 w 2599366"/>
                <a:gd name="connsiteY0" fmla="*/ 1 h 2554287"/>
                <a:gd name="connsiteX1" fmla="*/ 2599366 w 2599366"/>
                <a:gd name="connsiteY1" fmla="*/ 0 h 2554287"/>
                <a:gd name="connsiteX2" fmla="*/ 2599366 w 2599366"/>
                <a:gd name="connsiteY2" fmla="*/ 2554287 h 2554287"/>
                <a:gd name="connsiteX3" fmla="*/ 0 w 2599366"/>
                <a:gd name="connsiteY3" fmla="*/ 2542904 h 2554287"/>
                <a:gd name="connsiteX4" fmla="*/ 895288 w 2599366"/>
                <a:gd name="connsiteY4" fmla="*/ 1 h 2554287"/>
                <a:gd name="connsiteX0" fmla="*/ 895288 w 2599366"/>
                <a:gd name="connsiteY0" fmla="*/ 1 h 2554287"/>
                <a:gd name="connsiteX1" fmla="*/ 2599366 w 2599366"/>
                <a:gd name="connsiteY1" fmla="*/ 0 h 2554287"/>
                <a:gd name="connsiteX2" fmla="*/ 2599366 w 2599366"/>
                <a:gd name="connsiteY2" fmla="*/ 2554287 h 2554287"/>
                <a:gd name="connsiteX3" fmla="*/ 0 w 2599366"/>
                <a:gd name="connsiteY3" fmla="*/ 2542904 h 2554287"/>
                <a:gd name="connsiteX4" fmla="*/ 895288 w 2599366"/>
                <a:gd name="connsiteY4" fmla="*/ 1 h 2554287"/>
                <a:gd name="connsiteX0" fmla="*/ 895288 w 2611581"/>
                <a:gd name="connsiteY0" fmla="*/ 1 h 2565670"/>
                <a:gd name="connsiteX1" fmla="*/ 2599366 w 2611581"/>
                <a:gd name="connsiteY1" fmla="*/ 0 h 2565670"/>
                <a:gd name="connsiteX2" fmla="*/ 2611581 w 2611581"/>
                <a:gd name="connsiteY2" fmla="*/ 2565670 h 2565670"/>
                <a:gd name="connsiteX3" fmla="*/ 0 w 2611581"/>
                <a:gd name="connsiteY3" fmla="*/ 2542904 h 2565670"/>
                <a:gd name="connsiteX4" fmla="*/ 895288 w 2611581"/>
                <a:gd name="connsiteY4" fmla="*/ 1 h 2565670"/>
                <a:gd name="connsiteX0" fmla="*/ 895288 w 2611581"/>
                <a:gd name="connsiteY0" fmla="*/ 1 h 2565670"/>
                <a:gd name="connsiteX1" fmla="*/ 2599366 w 2611581"/>
                <a:gd name="connsiteY1" fmla="*/ 0 h 2565670"/>
                <a:gd name="connsiteX2" fmla="*/ 2611581 w 2611581"/>
                <a:gd name="connsiteY2" fmla="*/ 2565670 h 2565670"/>
                <a:gd name="connsiteX3" fmla="*/ 0 w 2611581"/>
                <a:gd name="connsiteY3" fmla="*/ 2542904 h 2565670"/>
                <a:gd name="connsiteX4" fmla="*/ 895288 w 2611581"/>
                <a:gd name="connsiteY4" fmla="*/ 1 h 2565670"/>
                <a:gd name="connsiteX0" fmla="*/ 895288 w 2611581"/>
                <a:gd name="connsiteY0" fmla="*/ 1 h 2565670"/>
                <a:gd name="connsiteX1" fmla="*/ 2599366 w 2611581"/>
                <a:gd name="connsiteY1" fmla="*/ 0 h 2565670"/>
                <a:gd name="connsiteX2" fmla="*/ 2611581 w 2611581"/>
                <a:gd name="connsiteY2" fmla="*/ 2565670 h 2565670"/>
                <a:gd name="connsiteX3" fmla="*/ 0 w 2611581"/>
                <a:gd name="connsiteY3" fmla="*/ 2545750 h 2565670"/>
                <a:gd name="connsiteX4" fmla="*/ 895288 w 2611581"/>
                <a:gd name="connsiteY4" fmla="*/ 1 h 2565670"/>
                <a:gd name="connsiteX0" fmla="*/ 1544433 w 3260726"/>
                <a:gd name="connsiteY0" fmla="*/ 1 h 2565670"/>
                <a:gd name="connsiteX1" fmla="*/ 3248511 w 3260726"/>
                <a:gd name="connsiteY1" fmla="*/ 0 h 2565670"/>
                <a:gd name="connsiteX2" fmla="*/ 3260726 w 3260726"/>
                <a:gd name="connsiteY2" fmla="*/ 2565670 h 2565670"/>
                <a:gd name="connsiteX3" fmla="*/ 0 w 3260726"/>
                <a:gd name="connsiteY3" fmla="*/ 2521058 h 2565670"/>
                <a:gd name="connsiteX4" fmla="*/ 1544433 w 3260726"/>
                <a:gd name="connsiteY4" fmla="*/ 1 h 2565670"/>
                <a:gd name="connsiteX0" fmla="*/ 921784 w 3260726"/>
                <a:gd name="connsiteY0" fmla="*/ 12347 h 2565670"/>
                <a:gd name="connsiteX1" fmla="*/ 3248511 w 3260726"/>
                <a:gd name="connsiteY1" fmla="*/ 0 h 2565670"/>
                <a:gd name="connsiteX2" fmla="*/ 3260726 w 3260726"/>
                <a:gd name="connsiteY2" fmla="*/ 2565670 h 2565670"/>
                <a:gd name="connsiteX3" fmla="*/ 0 w 3260726"/>
                <a:gd name="connsiteY3" fmla="*/ 2521058 h 2565670"/>
                <a:gd name="connsiteX4" fmla="*/ 921784 w 3260726"/>
                <a:gd name="connsiteY4" fmla="*/ 12347 h 2565670"/>
                <a:gd name="connsiteX0" fmla="*/ 921784 w 3260726"/>
                <a:gd name="connsiteY0" fmla="*/ 12347 h 2565670"/>
                <a:gd name="connsiteX1" fmla="*/ 2321160 w 3260726"/>
                <a:gd name="connsiteY1" fmla="*/ 0 h 2565670"/>
                <a:gd name="connsiteX2" fmla="*/ 3260726 w 3260726"/>
                <a:gd name="connsiteY2" fmla="*/ 2565670 h 2565670"/>
                <a:gd name="connsiteX3" fmla="*/ 0 w 3260726"/>
                <a:gd name="connsiteY3" fmla="*/ 2521058 h 2565670"/>
                <a:gd name="connsiteX4" fmla="*/ 921784 w 3260726"/>
                <a:gd name="connsiteY4" fmla="*/ 12347 h 2565670"/>
                <a:gd name="connsiteX0" fmla="*/ 921784 w 2322228"/>
                <a:gd name="connsiteY0" fmla="*/ 12347 h 2565670"/>
                <a:gd name="connsiteX1" fmla="*/ 2321160 w 2322228"/>
                <a:gd name="connsiteY1" fmla="*/ 0 h 2565670"/>
                <a:gd name="connsiteX2" fmla="*/ 2320129 w 2322228"/>
                <a:gd name="connsiteY2" fmla="*/ 2565670 h 2565670"/>
                <a:gd name="connsiteX3" fmla="*/ 0 w 2322228"/>
                <a:gd name="connsiteY3" fmla="*/ 2521058 h 2565670"/>
                <a:gd name="connsiteX4" fmla="*/ 921784 w 2322228"/>
                <a:gd name="connsiteY4" fmla="*/ 12347 h 2565670"/>
                <a:gd name="connsiteX0" fmla="*/ 921784 w 2322228"/>
                <a:gd name="connsiteY0" fmla="*/ 0 h 2571841"/>
                <a:gd name="connsiteX1" fmla="*/ 2321160 w 2322228"/>
                <a:gd name="connsiteY1" fmla="*/ 6171 h 2571841"/>
                <a:gd name="connsiteX2" fmla="*/ 2320129 w 2322228"/>
                <a:gd name="connsiteY2" fmla="*/ 2571841 h 2571841"/>
                <a:gd name="connsiteX3" fmla="*/ 0 w 2322228"/>
                <a:gd name="connsiteY3" fmla="*/ 2527229 h 2571841"/>
                <a:gd name="connsiteX4" fmla="*/ 921784 w 2322228"/>
                <a:gd name="connsiteY4" fmla="*/ 0 h 2571841"/>
                <a:gd name="connsiteX0" fmla="*/ 921784 w 2611583"/>
                <a:gd name="connsiteY0" fmla="*/ 0 h 2540977"/>
                <a:gd name="connsiteX1" fmla="*/ 2321160 w 2611583"/>
                <a:gd name="connsiteY1" fmla="*/ 6171 h 2540977"/>
                <a:gd name="connsiteX2" fmla="*/ 2611583 w 2611583"/>
                <a:gd name="connsiteY2" fmla="*/ 2540977 h 2540977"/>
                <a:gd name="connsiteX3" fmla="*/ 0 w 2611583"/>
                <a:gd name="connsiteY3" fmla="*/ 2527229 h 2540977"/>
                <a:gd name="connsiteX4" fmla="*/ 921784 w 2611583"/>
                <a:gd name="connsiteY4" fmla="*/ 0 h 2540977"/>
                <a:gd name="connsiteX0" fmla="*/ 921784 w 2611583"/>
                <a:gd name="connsiteY0" fmla="*/ 2 h 2540979"/>
                <a:gd name="connsiteX1" fmla="*/ 2572870 w 2611583"/>
                <a:gd name="connsiteY1" fmla="*/ 0 h 2540979"/>
                <a:gd name="connsiteX2" fmla="*/ 2611583 w 2611583"/>
                <a:gd name="connsiteY2" fmla="*/ 2540979 h 2540979"/>
                <a:gd name="connsiteX3" fmla="*/ 0 w 2611583"/>
                <a:gd name="connsiteY3" fmla="*/ 2527231 h 2540979"/>
                <a:gd name="connsiteX4" fmla="*/ 921784 w 2611583"/>
                <a:gd name="connsiteY4" fmla="*/ 2 h 2540979"/>
                <a:gd name="connsiteX0" fmla="*/ 921784 w 2705467"/>
                <a:gd name="connsiteY0" fmla="*/ 0 h 2540977"/>
                <a:gd name="connsiteX1" fmla="*/ 2705349 w 2705467"/>
                <a:gd name="connsiteY1" fmla="*/ 6171 h 2540977"/>
                <a:gd name="connsiteX2" fmla="*/ 2611583 w 2705467"/>
                <a:gd name="connsiteY2" fmla="*/ 2540977 h 2540977"/>
                <a:gd name="connsiteX3" fmla="*/ 0 w 2705467"/>
                <a:gd name="connsiteY3" fmla="*/ 2527229 h 2540977"/>
                <a:gd name="connsiteX4" fmla="*/ 921784 w 2705467"/>
                <a:gd name="connsiteY4" fmla="*/ 0 h 2540977"/>
                <a:gd name="connsiteX0" fmla="*/ 921784 w 2718702"/>
                <a:gd name="connsiteY0" fmla="*/ 2 h 2540979"/>
                <a:gd name="connsiteX1" fmla="*/ 2718597 w 2718702"/>
                <a:gd name="connsiteY1" fmla="*/ 0 h 2540979"/>
                <a:gd name="connsiteX2" fmla="*/ 2611583 w 2718702"/>
                <a:gd name="connsiteY2" fmla="*/ 2540979 h 2540979"/>
                <a:gd name="connsiteX3" fmla="*/ 0 w 2718702"/>
                <a:gd name="connsiteY3" fmla="*/ 2527231 h 2540979"/>
                <a:gd name="connsiteX4" fmla="*/ 921784 w 2718702"/>
                <a:gd name="connsiteY4" fmla="*/ 2 h 2540979"/>
                <a:gd name="connsiteX0" fmla="*/ 921784 w 2679012"/>
                <a:gd name="connsiteY0" fmla="*/ 0 h 2540977"/>
                <a:gd name="connsiteX1" fmla="*/ 2678853 w 2679012"/>
                <a:gd name="connsiteY1" fmla="*/ 6171 h 2540977"/>
                <a:gd name="connsiteX2" fmla="*/ 2611583 w 2679012"/>
                <a:gd name="connsiteY2" fmla="*/ 2540977 h 2540977"/>
                <a:gd name="connsiteX3" fmla="*/ 0 w 2679012"/>
                <a:gd name="connsiteY3" fmla="*/ 2527229 h 2540977"/>
                <a:gd name="connsiteX4" fmla="*/ 921784 w 2679012"/>
                <a:gd name="connsiteY4" fmla="*/ 0 h 25409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012" h="2540977">
                  <a:moveTo>
                    <a:pt x="921784" y="0"/>
                  </a:moveTo>
                  <a:lnTo>
                    <a:pt x="2678853" y="6171"/>
                  </a:lnTo>
                  <a:cubicBezTo>
                    <a:pt x="2682925" y="861394"/>
                    <a:pt x="2607511" y="1685754"/>
                    <a:pt x="2611583" y="2540977"/>
                  </a:cubicBezTo>
                  <a:lnTo>
                    <a:pt x="0" y="2527229"/>
                  </a:lnTo>
                  <a:lnTo>
                    <a:pt x="921784" y="0"/>
                  </a:lnTo>
                  <a:close/>
                </a:path>
              </a:pathLst>
            </a:custGeom>
            <a:blipFill rotWithShape="0">
              <a:blip r:embed="rId3">
                <a:duotone>
                  <a:schemeClr val="bg2">
                    <a:shade val="76000"/>
                    <a:satMod val="180000"/>
                  </a:schemeClr>
                  <a:schemeClr val="bg2">
                    <a:tint val="80000"/>
                    <a:satMod val="120000"/>
                    <a:lumMod val="180000"/>
                  </a:schemeClr>
                </a:duotone>
              </a:blip>
              <a:stretch>
                <a:fillRect l="-114598" r="-265621" b="-28686"/>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1" name="Rectangle 20">
              <a:extLst>
                <a:ext uri="{FF2B5EF4-FFF2-40B4-BE49-F238E27FC236}">
                  <a16:creationId xmlns:a16="http://schemas.microsoft.com/office/drawing/2014/main" id="{03DB1AC6-5430-4CD3-BD83-86E675A11A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white">
            <a:xfrm>
              <a:off x="2211875" y="5257482"/>
              <a:ext cx="2586931" cy="1619837"/>
            </a:xfrm>
            <a:custGeom>
              <a:avLst/>
              <a:gdLst>
                <a:gd name="connsiteX0" fmla="*/ 0 w 2611581"/>
                <a:gd name="connsiteY0" fmla="*/ 0 h 4303713"/>
                <a:gd name="connsiteX1" fmla="*/ 2611581 w 2611581"/>
                <a:gd name="connsiteY1" fmla="*/ 0 h 4303713"/>
                <a:gd name="connsiteX2" fmla="*/ 2611581 w 2611581"/>
                <a:gd name="connsiteY2" fmla="*/ 4303713 h 4303713"/>
                <a:gd name="connsiteX3" fmla="*/ 0 w 2611581"/>
                <a:gd name="connsiteY3" fmla="*/ 4303713 h 4303713"/>
                <a:gd name="connsiteX4" fmla="*/ 0 w 2611581"/>
                <a:gd name="connsiteY4" fmla="*/ 0 h 4303713"/>
                <a:gd name="connsiteX0" fmla="*/ 0 w 2611581"/>
                <a:gd name="connsiteY0" fmla="*/ 0 h 4314104"/>
                <a:gd name="connsiteX1" fmla="*/ 2611581 w 2611581"/>
                <a:gd name="connsiteY1" fmla="*/ 0 h 4314104"/>
                <a:gd name="connsiteX2" fmla="*/ 2611581 w 2611581"/>
                <a:gd name="connsiteY2" fmla="*/ 4303713 h 4314104"/>
                <a:gd name="connsiteX3" fmla="*/ 1693718 w 2611581"/>
                <a:gd name="connsiteY3" fmla="*/ 4314104 h 4314104"/>
                <a:gd name="connsiteX4" fmla="*/ 0 w 2611581"/>
                <a:gd name="connsiteY4" fmla="*/ 0 h 4314104"/>
                <a:gd name="connsiteX0" fmla="*/ 0 w 2611581"/>
                <a:gd name="connsiteY0" fmla="*/ 0 h 4314104"/>
                <a:gd name="connsiteX1" fmla="*/ 2611581 w 2611581"/>
                <a:gd name="connsiteY1" fmla="*/ 0 h 4314104"/>
                <a:gd name="connsiteX2" fmla="*/ 2611581 w 2611581"/>
                <a:gd name="connsiteY2" fmla="*/ 4303713 h 4314104"/>
                <a:gd name="connsiteX3" fmla="*/ 1963882 w 2611581"/>
                <a:gd name="connsiteY3" fmla="*/ 4314104 h 4314104"/>
                <a:gd name="connsiteX4" fmla="*/ 0 w 2611581"/>
                <a:gd name="connsiteY4" fmla="*/ 0 h 4314104"/>
                <a:gd name="connsiteX0" fmla="*/ 0 w 2611581"/>
                <a:gd name="connsiteY0" fmla="*/ 0 h 4303713"/>
                <a:gd name="connsiteX1" fmla="*/ 2611581 w 2611581"/>
                <a:gd name="connsiteY1" fmla="*/ 0 h 4303713"/>
                <a:gd name="connsiteX2" fmla="*/ 2611581 w 2611581"/>
                <a:gd name="connsiteY2" fmla="*/ 4303713 h 4303713"/>
                <a:gd name="connsiteX3" fmla="*/ 2213264 w 2611581"/>
                <a:gd name="connsiteY3" fmla="*/ 4293322 h 4303713"/>
                <a:gd name="connsiteX4" fmla="*/ 0 w 2611581"/>
                <a:gd name="connsiteY4" fmla="*/ 0 h 4303713"/>
                <a:gd name="connsiteX0" fmla="*/ 0 w 2611581"/>
                <a:gd name="connsiteY0" fmla="*/ 0 h 4303713"/>
                <a:gd name="connsiteX1" fmla="*/ 2611581 w 2611581"/>
                <a:gd name="connsiteY1" fmla="*/ 0 h 4303713"/>
                <a:gd name="connsiteX2" fmla="*/ 2611581 w 2611581"/>
                <a:gd name="connsiteY2" fmla="*/ 4303713 h 4303713"/>
                <a:gd name="connsiteX3" fmla="*/ 2171701 w 2611581"/>
                <a:gd name="connsiteY3" fmla="*/ 3638695 h 4303713"/>
                <a:gd name="connsiteX4" fmla="*/ 0 w 2611581"/>
                <a:gd name="connsiteY4" fmla="*/ 0 h 4303713"/>
                <a:gd name="connsiteX0" fmla="*/ 0 w 2720934"/>
                <a:gd name="connsiteY0" fmla="*/ 268283 h 4303713"/>
                <a:gd name="connsiteX1" fmla="*/ 2720934 w 2720934"/>
                <a:gd name="connsiteY1" fmla="*/ 0 h 4303713"/>
                <a:gd name="connsiteX2" fmla="*/ 2720934 w 2720934"/>
                <a:gd name="connsiteY2" fmla="*/ 4303713 h 4303713"/>
                <a:gd name="connsiteX3" fmla="*/ 2281054 w 2720934"/>
                <a:gd name="connsiteY3" fmla="*/ 3638695 h 4303713"/>
                <a:gd name="connsiteX4" fmla="*/ 0 w 2720934"/>
                <a:gd name="connsiteY4" fmla="*/ 268283 h 4303713"/>
                <a:gd name="connsiteX0" fmla="*/ 0 w 2720934"/>
                <a:gd name="connsiteY0" fmla="*/ 268283 h 4303713"/>
                <a:gd name="connsiteX1" fmla="*/ 2720934 w 2720934"/>
                <a:gd name="connsiteY1" fmla="*/ 0 h 4303713"/>
                <a:gd name="connsiteX2" fmla="*/ 2720934 w 2720934"/>
                <a:gd name="connsiteY2" fmla="*/ 4303713 h 4303713"/>
                <a:gd name="connsiteX3" fmla="*/ 2264231 w 2720934"/>
                <a:gd name="connsiteY3" fmla="*/ 3717600 h 4303713"/>
                <a:gd name="connsiteX4" fmla="*/ 0 w 2720934"/>
                <a:gd name="connsiteY4" fmla="*/ 268283 h 4303713"/>
                <a:gd name="connsiteX0" fmla="*/ 0 w 2720934"/>
                <a:gd name="connsiteY0" fmla="*/ 268283 h 4335275"/>
                <a:gd name="connsiteX1" fmla="*/ 2720934 w 2720934"/>
                <a:gd name="connsiteY1" fmla="*/ 0 h 4335275"/>
                <a:gd name="connsiteX2" fmla="*/ 2653639 w 2720934"/>
                <a:gd name="connsiteY2" fmla="*/ 4335275 h 4335275"/>
                <a:gd name="connsiteX3" fmla="*/ 2264231 w 2720934"/>
                <a:gd name="connsiteY3" fmla="*/ 3717600 h 4335275"/>
                <a:gd name="connsiteX4" fmla="*/ 0 w 2720934"/>
                <a:gd name="connsiteY4" fmla="*/ 268283 h 4335275"/>
                <a:gd name="connsiteX0" fmla="*/ 0 w 2737757"/>
                <a:gd name="connsiteY0" fmla="*/ 236721 h 4335275"/>
                <a:gd name="connsiteX1" fmla="*/ 2737757 w 2737757"/>
                <a:gd name="connsiteY1" fmla="*/ 0 h 4335275"/>
                <a:gd name="connsiteX2" fmla="*/ 2670462 w 2737757"/>
                <a:gd name="connsiteY2" fmla="*/ 4335275 h 4335275"/>
                <a:gd name="connsiteX3" fmla="*/ 2281054 w 2737757"/>
                <a:gd name="connsiteY3" fmla="*/ 3717600 h 4335275"/>
                <a:gd name="connsiteX4" fmla="*/ 0 w 2737757"/>
                <a:gd name="connsiteY4" fmla="*/ 236721 h 4335275"/>
                <a:gd name="connsiteX0" fmla="*/ 0 w 2729346"/>
                <a:gd name="connsiteY0" fmla="*/ 0 h 4098554"/>
                <a:gd name="connsiteX1" fmla="*/ 2729346 w 2729346"/>
                <a:gd name="connsiteY1" fmla="*/ 126250 h 4098554"/>
                <a:gd name="connsiteX2" fmla="*/ 2670462 w 2729346"/>
                <a:gd name="connsiteY2" fmla="*/ 4098554 h 4098554"/>
                <a:gd name="connsiteX3" fmla="*/ 2281054 w 2729346"/>
                <a:gd name="connsiteY3" fmla="*/ 3480879 h 4098554"/>
                <a:gd name="connsiteX4" fmla="*/ 0 w 2729346"/>
                <a:gd name="connsiteY4" fmla="*/ 0 h 4098554"/>
                <a:gd name="connsiteX0" fmla="*/ 0 w 2720934"/>
                <a:gd name="connsiteY0" fmla="*/ 0 h 4098554"/>
                <a:gd name="connsiteX1" fmla="*/ 2720934 w 2720934"/>
                <a:gd name="connsiteY1" fmla="*/ 31562 h 4098554"/>
                <a:gd name="connsiteX2" fmla="*/ 2670462 w 2720934"/>
                <a:gd name="connsiteY2" fmla="*/ 4098554 h 4098554"/>
                <a:gd name="connsiteX3" fmla="*/ 2281054 w 2720934"/>
                <a:gd name="connsiteY3" fmla="*/ 3480879 h 4098554"/>
                <a:gd name="connsiteX4" fmla="*/ 0 w 2720934"/>
                <a:gd name="connsiteY4" fmla="*/ 0 h 4098554"/>
                <a:gd name="connsiteX0" fmla="*/ 0 w 2720934"/>
                <a:gd name="connsiteY0" fmla="*/ 15782 h 4114336"/>
                <a:gd name="connsiteX1" fmla="*/ 2720934 w 2720934"/>
                <a:gd name="connsiteY1" fmla="*/ 0 h 4114336"/>
                <a:gd name="connsiteX2" fmla="*/ 2670462 w 2720934"/>
                <a:gd name="connsiteY2" fmla="*/ 4114336 h 4114336"/>
                <a:gd name="connsiteX3" fmla="*/ 2281054 w 2720934"/>
                <a:gd name="connsiteY3" fmla="*/ 3496661 h 4114336"/>
                <a:gd name="connsiteX4" fmla="*/ 0 w 2720934"/>
                <a:gd name="connsiteY4" fmla="*/ 15782 h 4114336"/>
                <a:gd name="connsiteX0" fmla="*/ 0 w 2820289"/>
                <a:gd name="connsiteY0" fmla="*/ 15782 h 4114336"/>
                <a:gd name="connsiteX1" fmla="*/ 2820289 w 2820289"/>
                <a:gd name="connsiteY1" fmla="*/ 0 h 4114336"/>
                <a:gd name="connsiteX2" fmla="*/ 2769817 w 2820289"/>
                <a:gd name="connsiteY2" fmla="*/ 4114336 h 4114336"/>
                <a:gd name="connsiteX3" fmla="*/ 2380409 w 2820289"/>
                <a:gd name="connsiteY3" fmla="*/ 3496661 h 4114336"/>
                <a:gd name="connsiteX4" fmla="*/ 0 w 2820289"/>
                <a:gd name="connsiteY4" fmla="*/ 15782 h 4114336"/>
                <a:gd name="connsiteX0" fmla="*/ 0 w 2820289"/>
                <a:gd name="connsiteY0" fmla="*/ 15782 h 4114336"/>
                <a:gd name="connsiteX1" fmla="*/ 2820289 w 2820289"/>
                <a:gd name="connsiteY1" fmla="*/ 0 h 4114336"/>
                <a:gd name="connsiteX2" fmla="*/ 2769817 w 2820289"/>
                <a:gd name="connsiteY2" fmla="*/ 4114336 h 4114336"/>
                <a:gd name="connsiteX3" fmla="*/ 2362876 w 2820289"/>
                <a:gd name="connsiteY3" fmla="*/ 3517980 h 4114336"/>
                <a:gd name="connsiteX4" fmla="*/ 0 w 2820289"/>
                <a:gd name="connsiteY4" fmla="*/ 15782 h 4114336"/>
                <a:gd name="connsiteX0" fmla="*/ 0 w 2820289"/>
                <a:gd name="connsiteY0" fmla="*/ 15782 h 4114336"/>
                <a:gd name="connsiteX1" fmla="*/ 2820289 w 2820289"/>
                <a:gd name="connsiteY1" fmla="*/ 0 h 4114336"/>
                <a:gd name="connsiteX2" fmla="*/ 2763972 w 2820289"/>
                <a:gd name="connsiteY2" fmla="*/ 4114336 h 4114336"/>
                <a:gd name="connsiteX3" fmla="*/ 2362876 w 2820289"/>
                <a:gd name="connsiteY3" fmla="*/ 3517980 h 4114336"/>
                <a:gd name="connsiteX4" fmla="*/ 0 w 2820289"/>
                <a:gd name="connsiteY4" fmla="*/ 15782 h 4114336"/>
                <a:gd name="connsiteX0" fmla="*/ 0 w 3721149"/>
                <a:gd name="connsiteY0" fmla="*/ 0 h 4269703"/>
                <a:gd name="connsiteX1" fmla="*/ 3721149 w 3721149"/>
                <a:gd name="connsiteY1" fmla="*/ 155367 h 4269703"/>
                <a:gd name="connsiteX2" fmla="*/ 3664832 w 3721149"/>
                <a:gd name="connsiteY2" fmla="*/ 4269703 h 4269703"/>
                <a:gd name="connsiteX3" fmla="*/ 3263736 w 3721149"/>
                <a:gd name="connsiteY3" fmla="*/ 3673347 h 4269703"/>
                <a:gd name="connsiteX4" fmla="*/ 0 w 3721149"/>
                <a:gd name="connsiteY4" fmla="*/ 0 h 4269703"/>
                <a:gd name="connsiteX0" fmla="*/ 0 w 3721149"/>
                <a:gd name="connsiteY0" fmla="*/ 0 h 4289488"/>
                <a:gd name="connsiteX1" fmla="*/ 3721149 w 3721149"/>
                <a:gd name="connsiteY1" fmla="*/ 155367 h 4289488"/>
                <a:gd name="connsiteX2" fmla="*/ 3664832 w 3721149"/>
                <a:gd name="connsiteY2" fmla="*/ 4269703 h 4289488"/>
                <a:gd name="connsiteX3" fmla="*/ 1705997 w 3721149"/>
                <a:gd name="connsiteY3" fmla="*/ 4289488 h 4289488"/>
                <a:gd name="connsiteX4" fmla="*/ 0 w 3721149"/>
                <a:gd name="connsiteY4" fmla="*/ 0 h 4289488"/>
                <a:gd name="connsiteX0" fmla="*/ 0 w 3664846"/>
                <a:gd name="connsiteY0" fmla="*/ 15785 h 4305273"/>
                <a:gd name="connsiteX1" fmla="*/ 3664846 w 3664846"/>
                <a:gd name="connsiteY1" fmla="*/ 0 h 4305273"/>
                <a:gd name="connsiteX2" fmla="*/ 3664832 w 3664846"/>
                <a:gd name="connsiteY2" fmla="*/ 4285488 h 4305273"/>
                <a:gd name="connsiteX3" fmla="*/ 1705997 w 3664846"/>
                <a:gd name="connsiteY3" fmla="*/ 4305273 h 4305273"/>
                <a:gd name="connsiteX4" fmla="*/ 0 w 3664846"/>
                <a:gd name="connsiteY4" fmla="*/ 15785 h 43052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64846" h="4305273">
                  <a:moveTo>
                    <a:pt x="0" y="15785"/>
                  </a:moveTo>
                  <a:lnTo>
                    <a:pt x="3664846" y="0"/>
                  </a:lnTo>
                  <a:cubicBezTo>
                    <a:pt x="3664841" y="1428496"/>
                    <a:pt x="3664837" y="2856992"/>
                    <a:pt x="3664832" y="4285488"/>
                  </a:cubicBezTo>
                  <a:lnTo>
                    <a:pt x="1705997" y="4305273"/>
                  </a:lnTo>
                  <a:lnTo>
                    <a:pt x="0" y="15785"/>
                  </a:lnTo>
                  <a:close/>
                </a:path>
              </a:pathLst>
            </a:custGeom>
            <a:blipFill rotWithShape="0">
              <a:blip r:embed="rId3">
                <a:duotone>
                  <a:schemeClr val="bg2">
                    <a:shade val="76000"/>
                    <a:satMod val="180000"/>
                  </a:schemeClr>
                  <a:schemeClr val="bg2">
                    <a:tint val="80000"/>
                    <a:satMod val="120000"/>
                    <a:lumMod val="180000"/>
                  </a:schemeClr>
                </a:duotone>
              </a:blip>
              <a:stretch>
                <a:fillRect l="-163116" t="-323529" r="-398251"/>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23" name="Group 22">
            <a:extLst>
              <a:ext uri="{FF2B5EF4-FFF2-40B4-BE49-F238E27FC236}">
                <a16:creationId xmlns:a16="http://schemas.microsoft.com/office/drawing/2014/main" id="{78326E10-C8CB-487F-A110-F861268DE6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360612" y="0"/>
            <a:ext cx="2436813" cy="6858001"/>
            <a:chOff x="1320800" y="0"/>
            <a:chExt cx="2436813" cy="6858001"/>
          </a:xfrm>
        </p:grpSpPr>
        <p:sp>
          <p:nvSpPr>
            <p:cNvPr id="24" name="Freeform 6">
              <a:extLst>
                <a:ext uri="{FF2B5EF4-FFF2-40B4-BE49-F238E27FC236}">
                  <a16:creationId xmlns:a16="http://schemas.microsoft.com/office/drawing/2014/main" id="{3279962B-46D2-4E19-B632-39B80D1E8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25" name="Freeform 7">
              <a:extLst>
                <a:ext uri="{FF2B5EF4-FFF2-40B4-BE49-F238E27FC236}">
                  <a16:creationId xmlns:a16="http://schemas.microsoft.com/office/drawing/2014/main" id="{321A335A-53CB-4C17-AB51-5D9C2DCB45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26" name="Freeform 8">
              <a:extLst>
                <a:ext uri="{FF2B5EF4-FFF2-40B4-BE49-F238E27FC236}">
                  <a16:creationId xmlns:a16="http://schemas.microsoft.com/office/drawing/2014/main" id="{A0E0D557-405B-469F-AEDE-4E3404AA41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27" name="Freeform 9">
              <a:extLst>
                <a:ext uri="{FF2B5EF4-FFF2-40B4-BE49-F238E27FC236}">
                  <a16:creationId xmlns:a16="http://schemas.microsoft.com/office/drawing/2014/main" id="{D8D4E62F-9393-40A6-9E85-9F3B59C462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28" name="Freeform 10">
              <a:extLst>
                <a:ext uri="{FF2B5EF4-FFF2-40B4-BE49-F238E27FC236}">
                  <a16:creationId xmlns:a16="http://schemas.microsoft.com/office/drawing/2014/main" id="{FABD11B1-DE89-45BC-8204-968C88AADC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29" name="Freeform 11">
              <a:extLst>
                <a:ext uri="{FF2B5EF4-FFF2-40B4-BE49-F238E27FC236}">
                  <a16:creationId xmlns:a16="http://schemas.microsoft.com/office/drawing/2014/main" id="{AFA4965A-1FBC-44B8-B96A-3F5275C3AE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sp>
        <p:nvSpPr>
          <p:cNvPr id="2" name="TextBox 1">
            <a:extLst>
              <a:ext uri="{FF2B5EF4-FFF2-40B4-BE49-F238E27FC236}">
                <a16:creationId xmlns:a16="http://schemas.microsoft.com/office/drawing/2014/main" id="{A791619B-4B1F-8CCE-975A-71C3B89831F6}"/>
              </a:ext>
            </a:extLst>
          </p:cNvPr>
          <p:cNvSpPr txBox="1"/>
          <p:nvPr/>
        </p:nvSpPr>
        <p:spPr>
          <a:xfrm>
            <a:off x="3962399" y="685800"/>
            <a:ext cx="7345891" cy="1413933"/>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ctr" defTabSz="457200">
              <a:lnSpc>
                <a:spcPct val="90000"/>
              </a:lnSpc>
              <a:spcBef>
                <a:spcPct val="0"/>
              </a:spcBef>
              <a:spcAft>
                <a:spcPts val="600"/>
              </a:spcAft>
            </a:pPr>
            <a:r>
              <a:rPr lang="en-US" sz="3100">
                <a:ln w="3175" cmpd="sng">
                  <a:noFill/>
                </a:ln>
                <a:latin typeface="Calibri"/>
                <a:ea typeface="Calibri"/>
                <a:cs typeface="Calibri"/>
              </a:rPr>
              <a:t>Q: </a:t>
            </a:r>
            <a:r>
              <a:rPr lang="en-US" sz="3100" baseline="0">
                <a:ln w="3175" cmpd="sng">
                  <a:noFill/>
                </a:ln>
                <a:latin typeface="Calibri"/>
                <a:ea typeface="Calibri"/>
                <a:cs typeface="Calibri"/>
              </a:rPr>
              <a:t>Evaluate, in depth, the three models of</a:t>
            </a:r>
            <a:r>
              <a:rPr lang="en-US" sz="3100">
                <a:ln w="3175" cmpd="sng">
                  <a:noFill/>
                </a:ln>
                <a:latin typeface="Calibri"/>
                <a:ea typeface="Calibri"/>
                <a:cs typeface="Calibri"/>
              </a:rPr>
              <a:t>         </a:t>
            </a:r>
            <a:r>
              <a:rPr lang="en-US" sz="3100" baseline="0">
                <a:ln w="3175" cmpd="sng">
                  <a:noFill/>
                </a:ln>
                <a:latin typeface="Calibri"/>
                <a:ea typeface="Calibri"/>
                <a:cs typeface="Calibri"/>
              </a:rPr>
              <a:t>Welfare as described by Esping- Anderson. </a:t>
            </a:r>
            <a:r>
              <a:rPr lang="en-US" sz="3100">
                <a:ln w="3175" cmpd="sng">
                  <a:noFill/>
                </a:ln>
                <a:latin typeface="Calibri"/>
                <a:ea typeface="Calibri"/>
                <a:cs typeface="Calibri"/>
              </a:rPr>
              <a:t>​</a:t>
            </a:r>
          </a:p>
        </p:txBody>
      </p:sp>
      <p:pic>
        <p:nvPicPr>
          <p:cNvPr id="3" name="Picture 2" descr="A person smiling with his arms crossed&#10;&#10;Description automatically generated">
            <a:extLst>
              <a:ext uri="{FF2B5EF4-FFF2-40B4-BE49-F238E27FC236}">
                <a16:creationId xmlns:a16="http://schemas.microsoft.com/office/drawing/2014/main" id="{E947A670-AC11-4A01-BB71-3568AE6DBCD6}"/>
              </a:ext>
            </a:extLst>
          </p:cNvPr>
          <p:cNvPicPr>
            <a:picLocks noChangeAspect="1"/>
          </p:cNvPicPr>
          <p:nvPr/>
        </p:nvPicPr>
        <p:blipFill rotWithShape="1">
          <a:blip r:embed="rId4"/>
          <a:srcRect r="24435"/>
          <a:stretch/>
        </p:blipFill>
        <p:spPr>
          <a:xfrm>
            <a:off x="20" y="10"/>
            <a:ext cx="3459143" cy="6857990"/>
          </a:xfrm>
          <a:custGeom>
            <a:avLst/>
            <a:gdLst/>
            <a:ahLst/>
            <a:cxnLst/>
            <a:rect l="l" t="t" r="r" b="b"/>
            <a:pathLst>
              <a:path w="3458633" h="6858000">
                <a:moveTo>
                  <a:pt x="0" y="0"/>
                </a:moveTo>
                <a:lnTo>
                  <a:pt x="3174999" y="0"/>
                </a:lnTo>
                <a:lnTo>
                  <a:pt x="2294466" y="5223932"/>
                </a:lnTo>
                <a:lnTo>
                  <a:pt x="3458633" y="6853767"/>
                </a:lnTo>
                <a:lnTo>
                  <a:pt x="0" y="6858000"/>
                </a:lnTo>
                <a:lnTo>
                  <a:pt x="0" y="0"/>
                </a:lnTo>
                <a:close/>
              </a:path>
            </a:pathLst>
          </a:custGeom>
          <a:ln w="38100">
            <a:noFill/>
          </a:ln>
          <a:effectLst/>
        </p:spPr>
      </p:pic>
      <p:sp>
        <p:nvSpPr>
          <p:cNvPr id="4" name="TextBox 3">
            <a:extLst>
              <a:ext uri="{FF2B5EF4-FFF2-40B4-BE49-F238E27FC236}">
                <a16:creationId xmlns:a16="http://schemas.microsoft.com/office/drawing/2014/main" id="{41AA3183-6BAB-8388-E562-0A29F49B3B25}"/>
              </a:ext>
            </a:extLst>
          </p:cNvPr>
          <p:cNvSpPr txBox="1"/>
          <p:nvPr/>
        </p:nvSpPr>
        <p:spPr>
          <a:xfrm>
            <a:off x="4679608" y="2085803"/>
            <a:ext cx="6823415" cy="3705397"/>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marL="285750" indent="-285750" defTabSz="457200">
              <a:spcBef>
                <a:spcPct val="20000"/>
              </a:spcBef>
              <a:spcAft>
                <a:spcPts val="600"/>
              </a:spcAft>
              <a:buClr>
                <a:schemeClr val="accent1">
                  <a:lumMod val="75000"/>
                </a:schemeClr>
              </a:buClr>
              <a:buSzPct val="145000"/>
              <a:buFont typeface="Arial"/>
              <a:buChar char="•"/>
            </a:pPr>
            <a:r>
              <a:rPr lang="en-US">
                <a:latin typeface="Calibri"/>
                <a:ea typeface="Calibri"/>
                <a:cs typeface="Calibri"/>
              </a:rPr>
              <a:t>What is Welfare</a:t>
            </a:r>
          </a:p>
          <a:p>
            <a:pPr marL="285750" indent="-285750" defTabSz="457200">
              <a:spcBef>
                <a:spcPct val="20000"/>
              </a:spcBef>
              <a:spcAft>
                <a:spcPts val="600"/>
              </a:spcAft>
              <a:buClr>
                <a:schemeClr val="accent1">
                  <a:lumMod val="75000"/>
                </a:schemeClr>
              </a:buClr>
              <a:buSzPct val="145000"/>
              <a:buFont typeface="Arial"/>
              <a:buChar char="•"/>
            </a:pPr>
            <a:endParaRPr lang="en-US">
              <a:latin typeface="Calibri"/>
              <a:ea typeface="Calibri"/>
              <a:cs typeface="Calibri"/>
            </a:endParaRPr>
          </a:p>
          <a:p>
            <a:pPr marL="285750" indent="-285750" defTabSz="457200">
              <a:spcBef>
                <a:spcPct val="20000"/>
              </a:spcBef>
              <a:spcAft>
                <a:spcPts val="600"/>
              </a:spcAft>
              <a:buClr>
                <a:schemeClr val="accent1">
                  <a:lumMod val="75000"/>
                </a:schemeClr>
              </a:buClr>
              <a:buSzPct val="145000"/>
              <a:buFont typeface="Arial"/>
              <a:buChar char="•"/>
            </a:pPr>
            <a:r>
              <a:rPr lang="en-US">
                <a:latin typeface="Calibri"/>
                <a:ea typeface="Calibri"/>
                <a:cs typeface="Calibri"/>
              </a:rPr>
              <a:t>Who is Esping- Anderson.</a:t>
            </a:r>
          </a:p>
          <a:p>
            <a:pPr marL="285750" indent="-285750" defTabSz="457200">
              <a:spcBef>
                <a:spcPct val="20000"/>
              </a:spcBef>
              <a:spcAft>
                <a:spcPts val="600"/>
              </a:spcAft>
              <a:buClr>
                <a:schemeClr val="accent1">
                  <a:lumMod val="75000"/>
                </a:schemeClr>
              </a:buClr>
              <a:buSzPct val="145000"/>
              <a:buFont typeface="Arial"/>
              <a:buChar char="•"/>
            </a:pPr>
            <a:endParaRPr lang="en-US"/>
          </a:p>
          <a:p>
            <a:pPr marL="285750" indent="-285750" defTabSz="457200">
              <a:spcBef>
                <a:spcPct val="20000"/>
              </a:spcBef>
              <a:spcAft>
                <a:spcPts val="600"/>
              </a:spcAft>
              <a:buClr>
                <a:schemeClr val="accent1">
                  <a:lumMod val="75000"/>
                </a:schemeClr>
              </a:buClr>
              <a:buSzPct val="145000"/>
              <a:buFont typeface="Arial"/>
              <a:buChar char="•"/>
            </a:pPr>
            <a:r>
              <a:rPr lang="en-US">
                <a:latin typeface="Calibri"/>
                <a:ea typeface="Calibri"/>
                <a:cs typeface="Calibri"/>
              </a:rPr>
              <a:t>The three models of Welfare.</a:t>
            </a:r>
          </a:p>
          <a:p>
            <a:pPr marL="285750" indent="-285750" defTabSz="457200">
              <a:spcBef>
                <a:spcPct val="20000"/>
              </a:spcBef>
              <a:spcAft>
                <a:spcPts val="600"/>
              </a:spcAft>
              <a:buClr>
                <a:schemeClr val="accent1">
                  <a:lumMod val="75000"/>
                </a:schemeClr>
              </a:buClr>
              <a:buSzPct val="145000"/>
              <a:buFont typeface="Arial"/>
              <a:buChar char="•"/>
            </a:pPr>
            <a:endParaRPr lang="en-US"/>
          </a:p>
        </p:txBody>
      </p:sp>
      <p:sp>
        <p:nvSpPr>
          <p:cNvPr id="5" name="TextBox 4">
            <a:extLst>
              <a:ext uri="{FF2B5EF4-FFF2-40B4-BE49-F238E27FC236}">
                <a16:creationId xmlns:a16="http://schemas.microsoft.com/office/drawing/2014/main" id="{EBA3A592-2B01-40F3-6851-D9826CAA156B}"/>
              </a:ext>
            </a:extLst>
          </p:cNvPr>
          <p:cNvSpPr txBox="1"/>
          <p:nvPr/>
        </p:nvSpPr>
        <p:spPr>
          <a:xfrm>
            <a:off x="147484" y="6424766"/>
            <a:ext cx="291526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chemeClr val="bg1"/>
                </a:solidFill>
              </a:rPr>
              <a:t>Social Science Space (2015). </a:t>
            </a:r>
          </a:p>
        </p:txBody>
      </p:sp>
    </p:spTree>
    <p:extLst>
      <p:ext uri="{BB962C8B-B14F-4D97-AF65-F5344CB8AC3E}">
        <p14:creationId xmlns:p14="http://schemas.microsoft.com/office/powerpoint/2010/main" val="19472699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99E271C-1F33-454F-F8F7-EF4748A29EF3}"/>
              </a:ext>
            </a:extLst>
          </p:cNvPr>
          <p:cNvSpPr txBox="1"/>
          <p:nvPr/>
        </p:nvSpPr>
        <p:spPr>
          <a:xfrm>
            <a:off x="3816893" y="1624563"/>
            <a:ext cx="6105194" cy="2031055"/>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algn="ctr">
              <a:lnSpc>
                <a:spcPct val="90000"/>
              </a:lnSpc>
              <a:spcBef>
                <a:spcPct val="0"/>
              </a:spcBef>
              <a:spcAft>
                <a:spcPts val="600"/>
              </a:spcAft>
            </a:pPr>
            <a:r>
              <a:rPr lang="en-US" sz="5200" kern="1200">
                <a:solidFill>
                  <a:schemeClr val="tx2"/>
                </a:solidFill>
                <a:latin typeface="+mj-lt"/>
                <a:ea typeface="+mj-ea"/>
                <a:cs typeface="+mj-cs"/>
              </a:rPr>
              <a:t>Define Welfare:</a:t>
            </a:r>
          </a:p>
        </p:txBody>
      </p:sp>
    </p:spTree>
    <p:extLst>
      <p:ext uri="{BB962C8B-B14F-4D97-AF65-F5344CB8AC3E}">
        <p14:creationId xmlns:p14="http://schemas.microsoft.com/office/powerpoint/2010/main" val="19778587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40C1F9C-1819-8F61-99DE-DD1884D04345}"/>
              </a:ext>
            </a:extLst>
          </p:cNvPr>
          <p:cNvSpPr txBox="1"/>
          <p:nvPr/>
        </p:nvSpPr>
        <p:spPr>
          <a:xfrm>
            <a:off x="2722902" y="1193213"/>
            <a:ext cx="7675716" cy="39703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Calibri"/>
                <a:ea typeface="+mn-lt"/>
                <a:cs typeface="+mn-lt"/>
              </a:rPr>
              <a:t>     The Oxford dictionary of sociology:</a:t>
            </a:r>
          </a:p>
          <a:p>
            <a:endParaRPr lang="en-US">
              <a:latin typeface="Aptos"/>
              <a:ea typeface="Calibri"/>
              <a:cs typeface="Calibri"/>
            </a:endParaRPr>
          </a:p>
          <a:p>
            <a:pPr marL="285750" indent="-285750">
              <a:buFont typeface="Arial"/>
              <a:buChar char="•"/>
            </a:pPr>
            <a:r>
              <a:rPr lang="en-US">
                <a:latin typeface="Calibri"/>
                <a:ea typeface="Calibri"/>
                <a:cs typeface="Calibri"/>
              </a:rPr>
              <a:t>Welfare refers to the term of well-being of individuals or groups, and this can be delivered with the provision of the health service, housing, education, and social security benefits (Scott, 2014, pp. 801-802).</a:t>
            </a:r>
            <a:endParaRPr lang="en-US">
              <a:solidFill>
                <a:srgbClr val="444444"/>
              </a:solidFill>
              <a:latin typeface="Calibri"/>
              <a:ea typeface="Calibri"/>
              <a:cs typeface="Calibri"/>
            </a:endParaRPr>
          </a:p>
          <a:p>
            <a:endParaRPr lang="en-US">
              <a:latin typeface="Calibri"/>
              <a:ea typeface="Calibri"/>
              <a:cs typeface="Calibri"/>
            </a:endParaRPr>
          </a:p>
          <a:p>
            <a:endParaRPr lang="en-US">
              <a:latin typeface="Calibri"/>
              <a:ea typeface="Calibri"/>
              <a:cs typeface="Calibri"/>
            </a:endParaRPr>
          </a:p>
          <a:p>
            <a:r>
              <a:rPr lang="en-US">
                <a:latin typeface="Calibri"/>
                <a:ea typeface="Calibri"/>
                <a:cs typeface="Calibri"/>
              </a:rPr>
              <a:t>     World Health </a:t>
            </a:r>
            <a:r>
              <a:rPr lang="en-US" err="1">
                <a:latin typeface="Calibri"/>
                <a:ea typeface="Calibri"/>
                <a:cs typeface="Calibri"/>
              </a:rPr>
              <a:t>Organisation</a:t>
            </a:r>
            <a:r>
              <a:rPr lang="en-US">
                <a:latin typeface="Calibri"/>
                <a:ea typeface="Calibri"/>
                <a:cs typeface="Calibri"/>
              </a:rPr>
              <a:t> (WHO):</a:t>
            </a:r>
          </a:p>
          <a:p>
            <a:endParaRPr lang="en-US">
              <a:latin typeface="Calibri"/>
              <a:ea typeface="Calibri"/>
              <a:cs typeface="Calibri"/>
            </a:endParaRPr>
          </a:p>
          <a:p>
            <a:pPr marL="285750" indent="-285750">
              <a:buFont typeface="Arial,Sans-Serif"/>
              <a:buChar char="•"/>
            </a:pPr>
            <a:r>
              <a:rPr lang="en-US">
                <a:latin typeface="Calibri"/>
                <a:ea typeface="Calibri"/>
                <a:cs typeface="Calibri"/>
              </a:rPr>
              <a:t>This treaty has been ratified by the United Kingdom.</a:t>
            </a:r>
          </a:p>
          <a:p>
            <a:pPr marL="285750" indent="-285750">
              <a:buFont typeface="Arial,Sans-Serif"/>
              <a:buChar char="•"/>
            </a:pPr>
            <a:endParaRPr lang="en-US">
              <a:latin typeface="Calibri"/>
              <a:ea typeface="Calibri"/>
              <a:cs typeface="Calibri"/>
            </a:endParaRPr>
          </a:p>
          <a:p>
            <a:pPr marL="285750" indent="-285750">
              <a:buFont typeface="Arial"/>
              <a:buChar char="•"/>
            </a:pPr>
            <a:r>
              <a:rPr lang="en-US">
                <a:latin typeface="Calibri"/>
                <a:ea typeface="Calibri"/>
                <a:cs typeface="Calibri"/>
              </a:rPr>
              <a:t>Everyone is entitled to the highest standard of physical and mental health (WHO, 1948, np). </a:t>
            </a:r>
          </a:p>
          <a:p>
            <a:pPr marL="285750" indent="-285750">
              <a:buFont typeface="Arial"/>
              <a:buChar char="•"/>
            </a:pPr>
            <a:endParaRPr lang="en-US">
              <a:latin typeface="Calibri"/>
              <a:ea typeface="Calibri"/>
              <a:cs typeface="Calibri"/>
            </a:endParaRPr>
          </a:p>
        </p:txBody>
      </p:sp>
    </p:spTree>
    <p:extLst>
      <p:ext uri="{BB962C8B-B14F-4D97-AF65-F5344CB8AC3E}">
        <p14:creationId xmlns:p14="http://schemas.microsoft.com/office/powerpoint/2010/main" val="15993718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E9D059B6-ADD8-488A-B346-63289E90D13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6100" y="-4763"/>
            <a:ext cx="5014912" cy="6862763"/>
            <a:chOff x="2928938" y="-4763"/>
            <a:chExt cx="5014912" cy="6862763"/>
          </a:xfrm>
        </p:grpSpPr>
        <p:sp>
          <p:nvSpPr>
            <p:cNvPr id="8" name="Freeform 6">
              <a:extLst>
                <a:ext uri="{FF2B5EF4-FFF2-40B4-BE49-F238E27FC236}">
                  <a16:creationId xmlns:a16="http://schemas.microsoft.com/office/drawing/2014/main" id="{F69B42B4-BC82-4495-A6F9-A28167B56A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txBody>
            <a:bodyPr/>
            <a:lstStyle/>
            <a:p>
              <a:endParaRPr lang="en-GB"/>
            </a:p>
          </p:txBody>
        </p:sp>
        <p:sp>
          <p:nvSpPr>
            <p:cNvPr id="9" name="Freeform 7">
              <a:extLst>
                <a:ext uri="{FF2B5EF4-FFF2-40B4-BE49-F238E27FC236}">
                  <a16:creationId xmlns:a16="http://schemas.microsoft.com/office/drawing/2014/main" id="{83CC168C-2AD4-4FFB-9F25-420ED6514C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txBody>
            <a:bodyPr/>
            <a:lstStyle/>
            <a:p>
              <a:endParaRPr lang="en-GB"/>
            </a:p>
          </p:txBody>
        </p:sp>
        <p:sp>
          <p:nvSpPr>
            <p:cNvPr id="10" name="Freeform 9">
              <a:extLst>
                <a:ext uri="{FF2B5EF4-FFF2-40B4-BE49-F238E27FC236}">
                  <a16:creationId xmlns:a16="http://schemas.microsoft.com/office/drawing/2014/main" id="{6C9F369A-6158-4AE8-BA04-138A9DFFAE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txBody>
            <a:bodyPr/>
            <a:lstStyle/>
            <a:p>
              <a:endParaRPr lang="en-GB"/>
            </a:p>
          </p:txBody>
        </p:sp>
        <p:sp>
          <p:nvSpPr>
            <p:cNvPr id="11" name="Freeform 10">
              <a:extLst>
                <a:ext uri="{FF2B5EF4-FFF2-40B4-BE49-F238E27FC236}">
                  <a16:creationId xmlns:a16="http://schemas.microsoft.com/office/drawing/2014/main" id="{FC7B1DF4-AD98-42A8-820F-667A3DCC40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txBody>
            <a:bodyPr/>
            <a:lstStyle/>
            <a:p>
              <a:endParaRPr lang="en-GB"/>
            </a:p>
          </p:txBody>
        </p:sp>
        <p:sp>
          <p:nvSpPr>
            <p:cNvPr id="12" name="Freeform 11">
              <a:extLst>
                <a:ext uri="{FF2B5EF4-FFF2-40B4-BE49-F238E27FC236}">
                  <a16:creationId xmlns:a16="http://schemas.microsoft.com/office/drawing/2014/main" id="{61C58B74-3656-4FD5-AC47-EE3A59EBB8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txBody>
            <a:bodyPr/>
            <a:lstStyle/>
            <a:p>
              <a:endParaRPr lang="en-GB"/>
            </a:p>
          </p:txBody>
        </p:sp>
        <p:sp>
          <p:nvSpPr>
            <p:cNvPr id="13" name="Freeform 12">
              <a:extLst>
                <a:ext uri="{FF2B5EF4-FFF2-40B4-BE49-F238E27FC236}">
                  <a16:creationId xmlns:a16="http://schemas.microsoft.com/office/drawing/2014/main" id="{8B349A01-D803-4A18-B608-47BFCED434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txBody>
            <a:bodyPr/>
            <a:lstStyle/>
            <a:p>
              <a:endParaRPr lang="en-GB"/>
            </a:p>
          </p:txBody>
        </p:sp>
      </p:grpSp>
      <p:sp useBgFill="1">
        <p:nvSpPr>
          <p:cNvPr id="15" name="Rectangle 14">
            <a:extLst>
              <a:ext uri="{FF2B5EF4-FFF2-40B4-BE49-F238E27FC236}">
                <a16:creationId xmlns:a16="http://schemas.microsoft.com/office/drawing/2014/main" id="{15655827-B42D-4180-88D3-D83F25E4BD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a:effectLst/>
        </p:spPr>
        <p:txBody>
          <a:bodyPr rtlCol="0" anchor="ctr"/>
          <a:lstStyle/>
          <a:p>
            <a:pPr algn="ctr"/>
            <a:endParaRPr lang="en-US"/>
          </a:p>
        </p:txBody>
      </p:sp>
      <p:sp>
        <p:nvSpPr>
          <p:cNvPr id="17" name="Freeform: Shape 16">
            <a:extLst>
              <a:ext uri="{FF2B5EF4-FFF2-40B4-BE49-F238E27FC236}">
                <a16:creationId xmlns:a16="http://schemas.microsoft.com/office/drawing/2014/main" id="{24ACCB06-563C-4ADE-B4D6-1FE9F723C7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3955594"/>
            <a:ext cx="1828958" cy="2902407"/>
          </a:xfrm>
          <a:custGeom>
            <a:avLst/>
            <a:gdLst>
              <a:gd name="connsiteX0" fmla="*/ 0 w 1828958"/>
              <a:gd name="connsiteY0" fmla="*/ 0 h 2902407"/>
              <a:gd name="connsiteX1" fmla="*/ 1828958 w 1828958"/>
              <a:gd name="connsiteY1" fmla="*/ 2902407 h 2902407"/>
              <a:gd name="connsiteX2" fmla="*/ 1709896 w 1828958"/>
              <a:gd name="connsiteY2" fmla="*/ 2902407 h 2902407"/>
              <a:gd name="connsiteX3" fmla="*/ 0 w 1828958"/>
              <a:gd name="connsiteY3" fmla="*/ 63474 h 2902407"/>
            </a:gdLst>
            <a:ahLst/>
            <a:cxnLst>
              <a:cxn ang="0">
                <a:pos x="connsiteX0" y="connsiteY0"/>
              </a:cxn>
              <a:cxn ang="0">
                <a:pos x="connsiteX1" y="connsiteY1"/>
              </a:cxn>
              <a:cxn ang="0">
                <a:pos x="connsiteX2" y="connsiteY2"/>
              </a:cxn>
              <a:cxn ang="0">
                <a:pos x="connsiteX3" y="connsiteY3"/>
              </a:cxn>
            </a:cxnLst>
            <a:rect l="l" t="t" r="r" b="b"/>
            <a:pathLst>
              <a:path w="1828958" h="2902407">
                <a:moveTo>
                  <a:pt x="0" y="0"/>
                </a:moveTo>
                <a:lnTo>
                  <a:pt x="1828958" y="2902407"/>
                </a:lnTo>
                <a:lnTo>
                  <a:pt x="1709896" y="2902407"/>
                </a:lnTo>
                <a:lnTo>
                  <a:pt x="0" y="63474"/>
                </a:lnTo>
                <a:close/>
              </a:path>
            </a:pathLst>
          </a:custGeom>
          <a:solidFill>
            <a:srgbClr val="262626"/>
          </a:solidFill>
          <a:ln>
            <a:noFill/>
          </a:ln>
        </p:spPr>
        <p:txBody>
          <a:bodyPr/>
          <a:lstStyle/>
          <a:p>
            <a:endParaRPr lang="en-GB"/>
          </a:p>
        </p:txBody>
      </p:sp>
      <p:sp>
        <p:nvSpPr>
          <p:cNvPr id="19" name="Freeform: Shape 18">
            <a:extLst>
              <a:ext uri="{FF2B5EF4-FFF2-40B4-BE49-F238E27FC236}">
                <a16:creationId xmlns:a16="http://schemas.microsoft.com/office/drawing/2014/main" id="{40761ECD-D92B-46AE-82CA-640023D282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 y="3220098"/>
            <a:ext cx="2910045" cy="3637903"/>
          </a:xfrm>
          <a:custGeom>
            <a:avLst/>
            <a:gdLst>
              <a:gd name="connsiteX0" fmla="*/ 0 w 2910045"/>
              <a:gd name="connsiteY0" fmla="*/ 0 h 3637903"/>
              <a:gd name="connsiteX1" fmla="*/ 2910045 w 2910045"/>
              <a:gd name="connsiteY1" fmla="*/ 3637903 h 3637903"/>
              <a:gd name="connsiteX2" fmla="*/ 2786220 w 2910045"/>
              <a:gd name="connsiteY2" fmla="*/ 3637903 h 3637903"/>
              <a:gd name="connsiteX3" fmla="*/ 0 w 2910045"/>
              <a:gd name="connsiteY3" fmla="*/ 20366 h 3637903"/>
            </a:gdLst>
            <a:ahLst/>
            <a:cxnLst>
              <a:cxn ang="0">
                <a:pos x="connsiteX0" y="connsiteY0"/>
              </a:cxn>
              <a:cxn ang="0">
                <a:pos x="connsiteX1" y="connsiteY1"/>
              </a:cxn>
              <a:cxn ang="0">
                <a:pos x="connsiteX2" y="connsiteY2"/>
              </a:cxn>
              <a:cxn ang="0">
                <a:pos x="connsiteX3" y="connsiteY3"/>
              </a:cxn>
            </a:cxnLst>
            <a:rect l="l" t="t" r="r" b="b"/>
            <a:pathLst>
              <a:path w="2910045" h="3637903">
                <a:moveTo>
                  <a:pt x="0" y="0"/>
                </a:moveTo>
                <a:lnTo>
                  <a:pt x="2910045" y="3637903"/>
                </a:lnTo>
                <a:lnTo>
                  <a:pt x="2786220" y="3637903"/>
                </a:lnTo>
                <a:lnTo>
                  <a:pt x="0" y="20366"/>
                </a:lnTo>
                <a:close/>
              </a:path>
            </a:pathLst>
          </a:custGeom>
          <a:solidFill>
            <a:schemeClr val="accent1">
              <a:lumMod val="50000"/>
            </a:schemeClr>
          </a:solidFill>
          <a:ln>
            <a:noFill/>
          </a:ln>
        </p:spPr>
        <p:txBody>
          <a:bodyPr/>
          <a:lstStyle/>
          <a:p>
            <a:endParaRPr lang="en-GB"/>
          </a:p>
        </p:txBody>
      </p:sp>
      <p:sp>
        <p:nvSpPr>
          <p:cNvPr id="21" name="Freeform: Shape 20">
            <a:extLst>
              <a:ext uri="{FF2B5EF4-FFF2-40B4-BE49-F238E27FC236}">
                <a16:creationId xmlns:a16="http://schemas.microsoft.com/office/drawing/2014/main" id="{9A928607-C55C-40FD-B2DF-6CD6A7226A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 y="2845509"/>
            <a:ext cx="4149883" cy="4012491"/>
          </a:xfrm>
          <a:custGeom>
            <a:avLst/>
            <a:gdLst>
              <a:gd name="connsiteX0" fmla="*/ 0 w 4149883"/>
              <a:gd name="connsiteY0" fmla="*/ 0 h 4012491"/>
              <a:gd name="connsiteX1" fmla="*/ 4149883 w 4149883"/>
              <a:gd name="connsiteY1" fmla="*/ 4012491 h 4012491"/>
              <a:gd name="connsiteX2" fmla="*/ 2910046 w 4149883"/>
              <a:gd name="connsiteY2" fmla="*/ 4012491 h 4012491"/>
              <a:gd name="connsiteX3" fmla="*/ 0 w 4149883"/>
              <a:gd name="connsiteY3" fmla="*/ 374587 h 4012491"/>
            </a:gdLst>
            <a:ahLst/>
            <a:cxnLst>
              <a:cxn ang="0">
                <a:pos x="connsiteX0" y="connsiteY0"/>
              </a:cxn>
              <a:cxn ang="0">
                <a:pos x="connsiteX1" y="connsiteY1"/>
              </a:cxn>
              <a:cxn ang="0">
                <a:pos x="connsiteX2" y="connsiteY2"/>
              </a:cxn>
              <a:cxn ang="0">
                <a:pos x="connsiteX3" y="connsiteY3"/>
              </a:cxn>
            </a:cxnLst>
            <a:rect l="l" t="t" r="r" b="b"/>
            <a:pathLst>
              <a:path w="4149883" h="4012491">
                <a:moveTo>
                  <a:pt x="0" y="0"/>
                </a:moveTo>
                <a:lnTo>
                  <a:pt x="4149883" y="4012491"/>
                </a:lnTo>
                <a:lnTo>
                  <a:pt x="2910046" y="4012491"/>
                </a:lnTo>
                <a:lnTo>
                  <a:pt x="0" y="374587"/>
                </a:lnTo>
                <a:close/>
              </a:path>
            </a:pathLst>
          </a:custGeom>
          <a:solidFill>
            <a:schemeClr val="accent1">
              <a:lumMod val="75000"/>
            </a:schemeClr>
          </a:solidFill>
          <a:ln>
            <a:noFill/>
          </a:ln>
        </p:spPr>
        <p:txBody>
          <a:bodyPr/>
          <a:lstStyle/>
          <a:p>
            <a:endParaRPr lang="en-GB"/>
          </a:p>
        </p:txBody>
      </p:sp>
      <p:sp>
        <p:nvSpPr>
          <p:cNvPr id="23" name="Freeform: Shape 22">
            <a:extLst>
              <a:ext uri="{FF2B5EF4-FFF2-40B4-BE49-F238E27FC236}">
                <a16:creationId xmlns:a16="http://schemas.microsoft.com/office/drawing/2014/main" id="{400A20C1-29A4-43E0-AB15-7931F76F8C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3332410"/>
            <a:ext cx="2719546" cy="3525590"/>
          </a:xfrm>
          <a:custGeom>
            <a:avLst/>
            <a:gdLst>
              <a:gd name="connsiteX0" fmla="*/ 0 w 2719546"/>
              <a:gd name="connsiteY0" fmla="*/ 0 h 3525590"/>
              <a:gd name="connsiteX1" fmla="*/ 2719546 w 2719546"/>
              <a:gd name="connsiteY1" fmla="*/ 3525590 h 3525590"/>
              <a:gd name="connsiteX2" fmla="*/ 1828959 w 2719546"/>
              <a:gd name="connsiteY2" fmla="*/ 3525590 h 3525590"/>
              <a:gd name="connsiteX3" fmla="*/ 0 w 2719546"/>
              <a:gd name="connsiteY3" fmla="*/ 623183 h 3525590"/>
            </a:gdLst>
            <a:ahLst/>
            <a:cxnLst>
              <a:cxn ang="0">
                <a:pos x="connsiteX0" y="connsiteY0"/>
              </a:cxn>
              <a:cxn ang="0">
                <a:pos x="connsiteX1" y="connsiteY1"/>
              </a:cxn>
              <a:cxn ang="0">
                <a:pos x="connsiteX2" y="connsiteY2"/>
              </a:cxn>
              <a:cxn ang="0">
                <a:pos x="connsiteX3" y="connsiteY3"/>
              </a:cxn>
            </a:cxnLst>
            <a:rect l="l" t="t" r="r" b="b"/>
            <a:pathLst>
              <a:path w="2719546" h="3525590">
                <a:moveTo>
                  <a:pt x="0" y="0"/>
                </a:moveTo>
                <a:lnTo>
                  <a:pt x="2719546" y="3525590"/>
                </a:lnTo>
                <a:lnTo>
                  <a:pt x="1828959" y="3525590"/>
                </a:lnTo>
                <a:lnTo>
                  <a:pt x="0" y="623183"/>
                </a:lnTo>
                <a:close/>
              </a:path>
            </a:pathLst>
          </a:custGeom>
          <a:solidFill>
            <a:srgbClr val="404040"/>
          </a:solidFill>
          <a:ln>
            <a:noFill/>
          </a:ln>
        </p:spPr>
        <p:txBody>
          <a:bodyPr/>
          <a:lstStyle/>
          <a:p>
            <a:endParaRPr lang="en-GB"/>
          </a:p>
        </p:txBody>
      </p:sp>
      <p:sp>
        <p:nvSpPr>
          <p:cNvPr id="2" name="TextBox 1">
            <a:extLst>
              <a:ext uri="{FF2B5EF4-FFF2-40B4-BE49-F238E27FC236}">
                <a16:creationId xmlns:a16="http://schemas.microsoft.com/office/drawing/2014/main" id="{410801C3-4E30-0F69-3796-AAF39043CA5F}"/>
              </a:ext>
            </a:extLst>
          </p:cNvPr>
          <p:cNvSpPr txBox="1"/>
          <p:nvPr/>
        </p:nvSpPr>
        <p:spPr>
          <a:xfrm>
            <a:off x="1524000" y="643468"/>
            <a:ext cx="9144000" cy="3618898"/>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algn="ctr" defTabSz="457200">
              <a:spcBef>
                <a:spcPct val="0"/>
              </a:spcBef>
              <a:spcAft>
                <a:spcPts val="600"/>
              </a:spcAft>
            </a:pPr>
            <a:r>
              <a:rPr lang="en-US" sz="7200" baseline="0">
                <a:ln w="3175" cmpd="sng">
                  <a:noFill/>
                </a:ln>
                <a:latin typeface="+mj-lt"/>
                <a:ea typeface="+mj-ea"/>
                <a:cs typeface="+mj-cs"/>
              </a:rPr>
              <a:t>Who is Esping- Anderson.</a:t>
            </a:r>
            <a:r>
              <a:rPr lang="en-US" sz="7200">
                <a:ln w="3175" cmpd="sng">
                  <a:noFill/>
                </a:ln>
                <a:latin typeface="+mj-lt"/>
                <a:ea typeface="+mj-ea"/>
                <a:cs typeface="+mj-cs"/>
              </a:rPr>
              <a:t>​</a:t>
            </a:r>
          </a:p>
        </p:txBody>
      </p:sp>
    </p:spTree>
    <p:extLst>
      <p:ext uri="{BB962C8B-B14F-4D97-AF65-F5344CB8AC3E}">
        <p14:creationId xmlns:p14="http://schemas.microsoft.com/office/powerpoint/2010/main" val="22016465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AC7C11E0-9D5C-4A00-C154-B1C5DDA5EA1B}"/>
              </a:ext>
            </a:extLst>
          </p:cNvPr>
          <p:cNvSpPr txBox="1"/>
          <p:nvPr/>
        </p:nvSpPr>
        <p:spPr>
          <a:xfrm>
            <a:off x="2110863" y="1121491"/>
            <a:ext cx="5102941"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a:latin typeface="Calibri"/>
                <a:ea typeface="Calibri"/>
                <a:cs typeface="Calibri"/>
              </a:rPr>
              <a:t>Gosta Esping-Anderson:</a:t>
            </a:r>
          </a:p>
        </p:txBody>
      </p:sp>
      <p:sp>
        <p:nvSpPr>
          <p:cNvPr id="5" name="TextBox 4">
            <a:extLst>
              <a:ext uri="{FF2B5EF4-FFF2-40B4-BE49-F238E27FC236}">
                <a16:creationId xmlns:a16="http://schemas.microsoft.com/office/drawing/2014/main" id="{B764058F-8A05-4276-3F7E-A4E66C0A6817}"/>
              </a:ext>
            </a:extLst>
          </p:cNvPr>
          <p:cNvSpPr txBox="1"/>
          <p:nvPr/>
        </p:nvSpPr>
        <p:spPr>
          <a:xfrm>
            <a:off x="2224548" y="2657782"/>
            <a:ext cx="9539748"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a:latin typeface="Calibri"/>
                <a:cs typeface="Calibri"/>
              </a:rPr>
              <a:t>Esping Anderson is a Danish sociologist, who wrote many books based on politics.</a:t>
            </a:r>
          </a:p>
          <a:p>
            <a:pPr marL="285750" indent="-285750">
              <a:buFont typeface="Arial"/>
              <a:buChar char="•"/>
            </a:pPr>
            <a:endParaRPr lang="en-US">
              <a:latin typeface="Calibri"/>
              <a:cs typeface="Calibri"/>
            </a:endParaRPr>
          </a:p>
          <a:p>
            <a:pPr marL="285750" indent="-285750">
              <a:buFont typeface="Arial"/>
              <a:buChar char="•"/>
            </a:pPr>
            <a:endParaRPr lang="en-US">
              <a:latin typeface="Calibri"/>
              <a:cs typeface="Calibri"/>
            </a:endParaRPr>
          </a:p>
          <a:p>
            <a:pPr marL="285750" indent="-285750">
              <a:buFont typeface="Arial"/>
              <a:buChar char="•"/>
            </a:pPr>
            <a:r>
              <a:rPr lang="en-US">
                <a:latin typeface="Calibri"/>
                <a:cs typeface="Calibri"/>
              </a:rPr>
              <a:t>He is the author of, The Three Worlds of Welfare Capitalism (Esping-Anderson, 1990, Np).  </a:t>
            </a:r>
            <a:endParaRPr lang="en-US">
              <a:latin typeface="Calibri"/>
              <a:ea typeface="Calibri"/>
              <a:cs typeface="Calibri"/>
            </a:endParaRPr>
          </a:p>
          <a:p>
            <a:pPr marL="285750" indent="-285750">
              <a:buFont typeface="Arial"/>
              <a:buChar char="•"/>
            </a:pPr>
            <a:endParaRPr lang="en-US">
              <a:latin typeface="Calibri"/>
              <a:cs typeface="Calibri"/>
            </a:endParaRPr>
          </a:p>
          <a:p>
            <a:pPr marL="285750" indent="-285750">
              <a:buFont typeface="Arial"/>
              <a:buChar char="•"/>
            </a:pPr>
            <a:endParaRPr lang="en-US">
              <a:latin typeface="Calibri"/>
              <a:cs typeface="Calibri"/>
            </a:endParaRPr>
          </a:p>
          <a:p>
            <a:pPr marL="285750" indent="-285750">
              <a:buFont typeface="Arial"/>
              <a:buChar char="•"/>
            </a:pPr>
            <a:r>
              <a:rPr lang="en-US">
                <a:latin typeface="Calibri"/>
                <a:cs typeface="Calibri"/>
              </a:rPr>
              <a:t>The three models of welfare are;  Liberal, Corporatist- Statist and Social Democratic (Esping-Anderson, 1990, np).</a:t>
            </a:r>
            <a:endParaRPr lang="en-US">
              <a:latin typeface="Calibri"/>
              <a:ea typeface="Calibri"/>
              <a:cs typeface="Calibri"/>
            </a:endParaRPr>
          </a:p>
        </p:txBody>
      </p:sp>
    </p:spTree>
    <p:extLst>
      <p:ext uri="{BB962C8B-B14F-4D97-AF65-F5344CB8AC3E}">
        <p14:creationId xmlns:p14="http://schemas.microsoft.com/office/powerpoint/2010/main" val="40907323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B16F942-812D-CA37-A803-4AE6A17C2C1A}"/>
              </a:ext>
            </a:extLst>
          </p:cNvPr>
          <p:cNvSpPr txBox="1"/>
          <p:nvPr/>
        </p:nvSpPr>
        <p:spPr>
          <a:xfrm>
            <a:off x="3217873" y="2606127"/>
            <a:ext cx="8760182"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800">
                <a:latin typeface="Calibri"/>
                <a:ea typeface="Calibri"/>
                <a:cs typeface="Calibri"/>
              </a:rPr>
              <a:t>The Three Models of Welfare:</a:t>
            </a:r>
          </a:p>
        </p:txBody>
      </p:sp>
    </p:spTree>
    <p:extLst>
      <p:ext uri="{BB962C8B-B14F-4D97-AF65-F5344CB8AC3E}">
        <p14:creationId xmlns:p14="http://schemas.microsoft.com/office/powerpoint/2010/main" val="32808936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71F31D-082E-133A-11C6-D192B07D1A06}"/>
              </a:ext>
            </a:extLst>
          </p:cNvPr>
          <p:cNvSpPr>
            <a:spLocks noGrp="1"/>
          </p:cNvSpPr>
          <p:nvPr>
            <p:ph type="title"/>
          </p:nvPr>
        </p:nvSpPr>
        <p:spPr>
          <a:xfrm>
            <a:off x="6093182" y="108155"/>
            <a:ext cx="2189778" cy="1419895"/>
          </a:xfrm>
        </p:spPr>
        <p:txBody>
          <a:bodyPr>
            <a:normAutofit/>
          </a:bodyPr>
          <a:lstStyle/>
          <a:p>
            <a:r>
              <a:rPr lang="en-US" sz="4800">
                <a:latin typeface="Calibri"/>
                <a:ea typeface="Calibri"/>
                <a:cs typeface="Calibri"/>
              </a:rPr>
              <a:t>Liberal</a:t>
            </a:r>
          </a:p>
        </p:txBody>
      </p:sp>
      <p:sp>
        <p:nvSpPr>
          <p:cNvPr id="3" name="TextBox 2">
            <a:extLst>
              <a:ext uri="{FF2B5EF4-FFF2-40B4-BE49-F238E27FC236}">
                <a16:creationId xmlns:a16="http://schemas.microsoft.com/office/drawing/2014/main" id="{76CAC836-930F-A572-D860-506C4ACE9E14}"/>
              </a:ext>
            </a:extLst>
          </p:cNvPr>
          <p:cNvSpPr txBox="1"/>
          <p:nvPr/>
        </p:nvSpPr>
        <p:spPr>
          <a:xfrm>
            <a:off x="3165146" y="1517559"/>
            <a:ext cx="8183302" cy="480131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a:latin typeface="Calibri"/>
                <a:ea typeface="+mn-lt"/>
                <a:cs typeface="+mn-lt"/>
              </a:rPr>
              <a:t>The meaning of  Liberalism (Brown, McLean and McMillan, 2018, pp. 325-327 and Bell, 2014, pp. 682-715).</a:t>
            </a:r>
          </a:p>
          <a:p>
            <a:pPr marL="285750" indent="-285750">
              <a:buFont typeface="Arial"/>
              <a:buChar char="•"/>
            </a:pPr>
            <a:endParaRPr lang="en-US">
              <a:latin typeface="Calibri"/>
              <a:ea typeface="Calibri"/>
              <a:cs typeface="Calibri"/>
            </a:endParaRPr>
          </a:p>
          <a:p>
            <a:pPr marL="285750" indent="-285750">
              <a:buFont typeface="Arial,Sans-Serif"/>
              <a:buChar char="•"/>
            </a:pPr>
            <a:r>
              <a:rPr lang="en-US">
                <a:latin typeface="Calibri"/>
                <a:ea typeface="Calibri"/>
                <a:cs typeface="Calibri"/>
              </a:rPr>
              <a:t>An assumption in liberalism is to give people social or political freedom along with their rights. Ensuring that all who want to work, will find employment, to secure their own welfare (Esping-Anderson, 1990, p42).</a:t>
            </a:r>
          </a:p>
          <a:p>
            <a:pPr marL="285750" indent="-285750">
              <a:buFont typeface="Arial,Sans-Serif"/>
              <a:buChar char="•"/>
            </a:pPr>
            <a:endParaRPr lang="en-US">
              <a:latin typeface="Calibri"/>
              <a:ea typeface="Calibri"/>
              <a:cs typeface="Calibri"/>
            </a:endParaRPr>
          </a:p>
          <a:p>
            <a:pPr marL="285750" indent="-285750">
              <a:buFont typeface="Arial,Sans-Serif"/>
              <a:buChar char="•"/>
            </a:pPr>
            <a:r>
              <a:rPr lang="en-US">
                <a:latin typeface="Calibri"/>
                <a:ea typeface="+mn-lt"/>
                <a:cs typeface="+mn-lt"/>
              </a:rPr>
              <a:t>Liberalism can be seen as the dominant ideology of modernism, stemming from</a:t>
            </a:r>
            <a:r>
              <a:rPr lang="en-US">
                <a:solidFill>
                  <a:srgbClr val="000000"/>
                </a:solidFill>
                <a:latin typeface="Calibri"/>
                <a:ea typeface="Calibri"/>
                <a:cs typeface="Calibri"/>
              </a:rPr>
              <a:t> a capitalist, Feminist and Fascist viewpoint (Ch</a:t>
            </a:r>
            <a:r>
              <a:rPr lang="en-US">
                <a:solidFill>
                  <a:schemeClr val="tx1">
                    <a:lumMod val="95000"/>
                    <a:lumOff val="5000"/>
                  </a:schemeClr>
                </a:solidFill>
                <a:latin typeface="Calibri"/>
                <a:ea typeface="Calibri"/>
                <a:cs typeface="Calibri"/>
              </a:rPr>
              <a:t>ilds, 2017, np and Marx, and Fernbach, 1978, np). </a:t>
            </a:r>
          </a:p>
          <a:p>
            <a:pPr marL="285750" indent="-285750">
              <a:buFont typeface="Arial,Sans-Serif"/>
              <a:buChar char="•"/>
            </a:pPr>
            <a:endParaRPr lang="en-US">
              <a:latin typeface="Calibri"/>
              <a:ea typeface="Calibri"/>
              <a:cs typeface="Calibri"/>
            </a:endParaRPr>
          </a:p>
          <a:p>
            <a:pPr marL="285750" indent="-285750">
              <a:buFont typeface="Arial,Sans-Serif"/>
              <a:buChar char="•"/>
            </a:pPr>
            <a:r>
              <a:rPr lang="en-US">
                <a:latin typeface="Calibri"/>
                <a:ea typeface="Calibri"/>
                <a:cs typeface="Calibri"/>
              </a:rPr>
              <a:t>The Poor Relief Act 1601 was enshrined. </a:t>
            </a:r>
            <a:endParaRPr lang="en-US">
              <a:latin typeface="Corbel"/>
              <a:ea typeface="Calibri"/>
              <a:cs typeface="Calibri"/>
            </a:endParaRPr>
          </a:p>
          <a:p>
            <a:pPr marL="285750" indent="-285750">
              <a:buFont typeface="Arial,Sans-Serif"/>
              <a:buChar char="•"/>
            </a:pPr>
            <a:endParaRPr lang="en-US">
              <a:latin typeface="Calibri"/>
              <a:ea typeface="Calibri"/>
              <a:cs typeface="Calibri"/>
            </a:endParaRPr>
          </a:p>
          <a:p>
            <a:pPr marL="285750" indent="-285750">
              <a:buFont typeface="Arial,Sans-Serif"/>
              <a:buChar char="•"/>
            </a:pPr>
            <a:endParaRPr lang="en-US">
              <a:latin typeface="Calibri"/>
              <a:ea typeface="Calibri"/>
              <a:cs typeface="Calibri"/>
            </a:endParaRPr>
          </a:p>
          <a:p>
            <a:endParaRPr lang="en-US">
              <a:latin typeface="Calibri"/>
              <a:ea typeface="Calibri"/>
              <a:cs typeface="Calibri"/>
            </a:endParaRPr>
          </a:p>
          <a:p>
            <a:pPr marL="285750" indent="-285750">
              <a:buFont typeface="Arial"/>
              <a:buChar char="•"/>
            </a:pPr>
            <a:endParaRPr lang="en-US">
              <a:latin typeface="Calibri"/>
              <a:ea typeface="Calibri"/>
              <a:cs typeface="Calibri"/>
            </a:endParaRPr>
          </a:p>
          <a:p>
            <a:r>
              <a:rPr lang="en-US">
                <a:latin typeface="Calibri"/>
                <a:ea typeface="Calibri"/>
                <a:cs typeface="Calibri"/>
              </a:rPr>
              <a:t>(Bentham, 1789, np and UK Parliament, 1834).</a:t>
            </a:r>
          </a:p>
        </p:txBody>
      </p:sp>
    </p:spTree>
    <p:extLst>
      <p:ext uri="{BB962C8B-B14F-4D97-AF65-F5344CB8AC3E}">
        <p14:creationId xmlns:p14="http://schemas.microsoft.com/office/powerpoint/2010/main" val="19715613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C2D539-A497-54FE-E545-5891ED3E95D1}"/>
              </a:ext>
            </a:extLst>
          </p:cNvPr>
          <p:cNvSpPr>
            <a:spLocks noGrp="1"/>
          </p:cNvSpPr>
          <p:nvPr>
            <p:ph type="title"/>
          </p:nvPr>
        </p:nvSpPr>
        <p:spPr>
          <a:xfrm>
            <a:off x="3181492" y="685800"/>
            <a:ext cx="6624350" cy="1025236"/>
          </a:xfrm>
        </p:spPr>
        <p:txBody>
          <a:bodyPr/>
          <a:lstStyle/>
          <a:p>
            <a:r>
              <a:rPr lang="en-US" sz="4800">
                <a:latin typeface="Calibri"/>
                <a:cs typeface="Calibri"/>
              </a:rPr>
              <a:t>Corporatist-Statist</a:t>
            </a:r>
          </a:p>
          <a:p>
            <a:endParaRPr lang="en-US"/>
          </a:p>
        </p:txBody>
      </p:sp>
      <p:sp>
        <p:nvSpPr>
          <p:cNvPr id="3" name="TextBox 2">
            <a:extLst>
              <a:ext uri="{FF2B5EF4-FFF2-40B4-BE49-F238E27FC236}">
                <a16:creationId xmlns:a16="http://schemas.microsoft.com/office/drawing/2014/main" id="{9FBC3F96-7FD5-6E6C-A523-3F7C228D5E36}"/>
              </a:ext>
            </a:extLst>
          </p:cNvPr>
          <p:cNvSpPr txBox="1"/>
          <p:nvPr/>
        </p:nvSpPr>
        <p:spPr>
          <a:xfrm>
            <a:off x="3573317" y="1717386"/>
            <a:ext cx="7130472" cy="39703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Sans-Serif"/>
              <a:buChar char="•"/>
            </a:pPr>
            <a:r>
              <a:rPr lang="en-US">
                <a:latin typeface="Calibri"/>
                <a:cs typeface="Calibri"/>
              </a:rPr>
              <a:t>Corporatism is the system of interest linking to the state, who </a:t>
            </a:r>
            <a:r>
              <a:rPr lang="en-US" err="1">
                <a:latin typeface="Calibri"/>
                <a:cs typeface="Calibri"/>
              </a:rPr>
              <a:t>recognises</a:t>
            </a:r>
            <a:r>
              <a:rPr lang="en-US">
                <a:latin typeface="Calibri"/>
                <a:cs typeface="Calibri"/>
              </a:rPr>
              <a:t> </a:t>
            </a:r>
            <a:r>
              <a:rPr lang="en-US" err="1">
                <a:latin typeface="Calibri"/>
                <a:cs typeface="Calibri"/>
              </a:rPr>
              <a:t>organisations</a:t>
            </a:r>
            <a:r>
              <a:rPr lang="en-US">
                <a:latin typeface="Calibri"/>
                <a:cs typeface="Calibri"/>
              </a:rPr>
              <a:t> which are incorporated within policy-making processes; this could be through compliance or through negotiation of policies (Brown, McLean and McMillan, 2018, pp. 126-128).</a:t>
            </a:r>
          </a:p>
          <a:p>
            <a:pPr marL="285750" indent="-285750">
              <a:buFont typeface="Arial,Sans-Serif"/>
              <a:buChar char="•"/>
            </a:pPr>
            <a:endParaRPr lang="en-US">
              <a:latin typeface="Calibri"/>
              <a:cs typeface="Calibri"/>
            </a:endParaRPr>
          </a:p>
          <a:p>
            <a:pPr marL="285750" indent="-285750">
              <a:buFont typeface="Arial,Sans-Serif"/>
              <a:buChar char="•"/>
            </a:pPr>
            <a:r>
              <a:rPr lang="en-US">
                <a:latin typeface="Calibri"/>
                <a:cs typeface="Calibri"/>
              </a:rPr>
              <a:t>Statism is a direction that controls economic and social affairs by the state (Brown, McLean and McMillan, 2018, p. 533).</a:t>
            </a:r>
            <a:endParaRPr lang="en-US">
              <a:latin typeface="Calibri"/>
              <a:ea typeface="Calibri"/>
              <a:cs typeface="Calibri"/>
            </a:endParaRPr>
          </a:p>
          <a:p>
            <a:pPr marL="285750" indent="-285750">
              <a:buFont typeface="Arial,Sans-Serif"/>
              <a:buChar char="•"/>
            </a:pPr>
            <a:endParaRPr lang="en-US">
              <a:latin typeface="Calibri"/>
              <a:cs typeface="Calibri"/>
            </a:endParaRPr>
          </a:p>
          <a:p>
            <a:pPr marL="285750" indent="-285750">
              <a:buFont typeface="Arial,Sans-Serif"/>
              <a:buChar char="•"/>
            </a:pPr>
            <a:r>
              <a:rPr lang="en-US">
                <a:latin typeface="Calibri"/>
                <a:cs typeface="Calibri"/>
              </a:rPr>
              <a:t>The economic cycle all Functionalism Marxism and feminism (Colman, 2015, p.298; Marx and Fernbach, 1978, np; ULLEN, 2024, np).  </a:t>
            </a:r>
            <a:endParaRPr lang="en-US">
              <a:latin typeface="Calibri"/>
              <a:ea typeface="Calibri"/>
              <a:cs typeface="Calibri"/>
            </a:endParaRPr>
          </a:p>
          <a:p>
            <a:endParaRPr lang="en-US">
              <a:latin typeface="Calibri"/>
              <a:ea typeface="Calibri"/>
              <a:cs typeface="Calibri"/>
            </a:endParaRPr>
          </a:p>
          <a:p>
            <a:pPr marL="285750" indent="-285750">
              <a:buFont typeface="Arial,Sans-Serif"/>
              <a:buChar char="•"/>
            </a:pPr>
            <a:r>
              <a:rPr lang="en-US">
                <a:latin typeface="Calibri"/>
                <a:ea typeface="Calibri"/>
                <a:cs typeface="Calibri"/>
              </a:rPr>
              <a:t>Extrinsic and intrinsic values (Waters and Waters, 1915, np).</a:t>
            </a:r>
          </a:p>
          <a:p>
            <a:pPr algn="l"/>
            <a:endParaRPr lang="en-US">
              <a:latin typeface="Calibri"/>
              <a:ea typeface="Calibri"/>
              <a:cs typeface="Calibri"/>
            </a:endParaRPr>
          </a:p>
        </p:txBody>
      </p:sp>
    </p:spTree>
    <p:extLst>
      <p:ext uri="{BB962C8B-B14F-4D97-AF65-F5344CB8AC3E}">
        <p14:creationId xmlns:p14="http://schemas.microsoft.com/office/powerpoint/2010/main" val="15828306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194522-BC77-51A1-0611-A6D56F03EF47}"/>
              </a:ext>
            </a:extLst>
          </p:cNvPr>
          <p:cNvSpPr>
            <a:spLocks noGrp="1"/>
          </p:cNvSpPr>
          <p:nvPr>
            <p:ph type="title"/>
          </p:nvPr>
        </p:nvSpPr>
        <p:spPr>
          <a:xfrm>
            <a:off x="3855268" y="443345"/>
            <a:ext cx="5504441" cy="1269642"/>
          </a:xfrm>
        </p:spPr>
        <p:txBody>
          <a:bodyPr>
            <a:normAutofit/>
          </a:bodyPr>
          <a:lstStyle/>
          <a:p>
            <a:r>
              <a:rPr lang="en-US" sz="4800">
                <a:latin typeface="Calibri"/>
                <a:ea typeface="Calibri"/>
                <a:cs typeface="Calibri"/>
              </a:rPr>
              <a:t>Social Democratic</a:t>
            </a:r>
          </a:p>
        </p:txBody>
      </p:sp>
      <p:sp>
        <p:nvSpPr>
          <p:cNvPr id="3" name="TextBox 2">
            <a:extLst>
              <a:ext uri="{FF2B5EF4-FFF2-40B4-BE49-F238E27FC236}">
                <a16:creationId xmlns:a16="http://schemas.microsoft.com/office/drawing/2014/main" id="{DF9F42D7-F03B-0293-AE5B-C78A20560FCE}"/>
              </a:ext>
            </a:extLst>
          </p:cNvPr>
          <p:cNvSpPr txBox="1"/>
          <p:nvPr/>
        </p:nvSpPr>
        <p:spPr>
          <a:xfrm>
            <a:off x="2930936" y="2270893"/>
            <a:ext cx="7633647"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dirty="0">
                <a:latin typeface="Calibri"/>
                <a:ea typeface="+mn-lt"/>
                <a:cs typeface="+mn-lt"/>
              </a:rPr>
              <a:t>Socialism is a social </a:t>
            </a:r>
            <a:r>
              <a:rPr lang="en-US" dirty="0" err="1">
                <a:latin typeface="Calibri"/>
                <a:ea typeface="+mn-lt"/>
                <a:cs typeface="+mn-lt"/>
              </a:rPr>
              <a:t>organisation</a:t>
            </a:r>
            <a:r>
              <a:rPr lang="en-US" dirty="0">
                <a:latin typeface="Calibri"/>
                <a:ea typeface="+mn-lt"/>
                <a:cs typeface="+mn-lt"/>
              </a:rPr>
              <a:t> based on state ownership or production and exchange like capitalism </a:t>
            </a:r>
            <a:r>
              <a:rPr lang="en-US" dirty="0">
                <a:latin typeface="Calibri"/>
                <a:ea typeface="Calibri"/>
                <a:cs typeface="Calibri"/>
              </a:rPr>
              <a:t>(Brown, McLean and McMillan 2018, pp. 513-515)</a:t>
            </a:r>
            <a:r>
              <a:rPr lang="en-US" dirty="0">
                <a:latin typeface="Calibri"/>
                <a:ea typeface="+mn-lt"/>
                <a:cs typeface="+mn-lt"/>
              </a:rPr>
              <a:t>.</a:t>
            </a:r>
          </a:p>
          <a:p>
            <a:pPr marL="285750" indent="-285750">
              <a:buFont typeface="Arial"/>
              <a:buChar char="•"/>
            </a:pPr>
            <a:endParaRPr lang="en-US">
              <a:latin typeface="Calibri"/>
              <a:ea typeface="Calibri"/>
              <a:cs typeface="Calibri"/>
            </a:endParaRPr>
          </a:p>
          <a:p>
            <a:pPr marL="285750" indent="-285750">
              <a:buFont typeface="Arial"/>
              <a:buChar char="•"/>
            </a:pPr>
            <a:r>
              <a:rPr lang="en-US" dirty="0">
                <a:latin typeface="Calibri"/>
                <a:ea typeface="+mn-lt"/>
                <a:cs typeface="+mn-lt"/>
              </a:rPr>
              <a:t>The Oxford dictionary of politics describes Democracy as 'rule by the people' </a:t>
            </a:r>
            <a:r>
              <a:rPr lang="en-US" dirty="0">
                <a:latin typeface="Calibri"/>
                <a:ea typeface="+mn-lt"/>
                <a:cs typeface="Calibri"/>
              </a:rPr>
              <a:t>(Brown, McLean and McMillan, 2018, pp. 147-149).</a:t>
            </a:r>
          </a:p>
          <a:p>
            <a:pPr marL="285750" indent="-285750">
              <a:buFont typeface="Arial"/>
              <a:buChar char="•"/>
            </a:pPr>
            <a:endParaRPr lang="en-US">
              <a:latin typeface="Calibri"/>
              <a:ea typeface="Calibri"/>
              <a:cs typeface="Calibri"/>
            </a:endParaRPr>
          </a:p>
          <a:p>
            <a:pPr marL="285750" indent="-285750">
              <a:buFont typeface="Arial"/>
              <a:buChar char="•"/>
            </a:pPr>
            <a:r>
              <a:rPr lang="en-US" dirty="0">
                <a:latin typeface="Calibri"/>
                <a:ea typeface="Calibri"/>
                <a:cs typeface="Calibri"/>
              </a:rPr>
              <a:t>Esping-Anderson, (1990) wrote t</a:t>
            </a:r>
            <a:r>
              <a:rPr lang="en-US" dirty="0">
                <a:latin typeface="Calibri"/>
                <a:ea typeface="+mn-lt"/>
                <a:cs typeface="+mn-lt"/>
              </a:rPr>
              <a:t>he middle classes could de commodify and exit the </a:t>
            </a:r>
            <a:r>
              <a:rPr lang="en-US" err="1">
                <a:latin typeface="Calibri"/>
                <a:ea typeface="+mn-lt"/>
                <a:cs typeface="+mn-lt"/>
              </a:rPr>
              <a:t>labour</a:t>
            </a:r>
            <a:r>
              <a:rPr lang="en-US" dirty="0">
                <a:latin typeface="Calibri"/>
                <a:ea typeface="+mn-lt"/>
                <a:cs typeface="+mn-lt"/>
              </a:rPr>
              <a:t> market if they chose to do so (Esping-Anderson, 1990, p.27). </a:t>
            </a:r>
          </a:p>
          <a:p>
            <a:pPr marL="285750" indent="-285750">
              <a:buFont typeface="Arial"/>
              <a:buChar char="•"/>
            </a:pPr>
            <a:endParaRPr lang="en-US" dirty="0">
              <a:latin typeface="Calibri"/>
              <a:ea typeface="Calibri"/>
              <a:cs typeface="Calibri"/>
            </a:endParaRPr>
          </a:p>
          <a:p>
            <a:pPr marL="285750" indent="-285750">
              <a:buFont typeface="Arial"/>
              <a:buChar char="•"/>
            </a:pPr>
            <a:r>
              <a:rPr lang="en-US" dirty="0">
                <a:latin typeface="Calibri"/>
                <a:ea typeface="Calibri"/>
                <a:cs typeface="Calibri"/>
              </a:rPr>
              <a:t>Durkheim's Anomie ( Durkheim, 2013, pp. 287-288)</a:t>
            </a:r>
          </a:p>
        </p:txBody>
      </p:sp>
    </p:spTree>
    <p:extLst>
      <p:ext uri="{BB962C8B-B14F-4D97-AF65-F5344CB8AC3E}">
        <p14:creationId xmlns:p14="http://schemas.microsoft.com/office/powerpoint/2010/main" val="20653469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80FFF56-5CDD-2C7A-303D-F2552667A2E9}"/>
              </a:ext>
            </a:extLst>
          </p:cNvPr>
          <p:cNvSpPr txBox="1"/>
          <p:nvPr/>
        </p:nvSpPr>
        <p:spPr>
          <a:xfrm>
            <a:off x="5167122" y="367956"/>
            <a:ext cx="6165011"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000">
                <a:latin typeface="Calibri"/>
                <a:cs typeface="Calibri"/>
              </a:rPr>
              <a:t>Conclusion Here</a:t>
            </a:r>
          </a:p>
        </p:txBody>
      </p:sp>
      <p:sp>
        <p:nvSpPr>
          <p:cNvPr id="3" name="TextBox 2">
            <a:extLst>
              <a:ext uri="{FF2B5EF4-FFF2-40B4-BE49-F238E27FC236}">
                <a16:creationId xmlns:a16="http://schemas.microsoft.com/office/drawing/2014/main" id="{600D1802-2305-928F-F908-A61B0C8B84B3}"/>
              </a:ext>
            </a:extLst>
          </p:cNvPr>
          <p:cNvSpPr txBox="1"/>
          <p:nvPr/>
        </p:nvSpPr>
        <p:spPr>
          <a:xfrm>
            <a:off x="2884192" y="2431676"/>
            <a:ext cx="8333455"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Corbel"/>
                <a:ea typeface="Calibri"/>
                <a:cs typeface="Calibri"/>
              </a:rPr>
              <a:t>In</a:t>
            </a:r>
            <a:r>
              <a:rPr lang="en-US" dirty="0">
                <a:ea typeface="+mn-lt"/>
                <a:cs typeface="+mn-lt"/>
              </a:rPr>
              <a:t> this presentation, we have evaluated the three models of welfare: Liberalism, Corporatist-Statist, and social democracy, as defined by Esping-Anderson. To understand these three models, we have looked through the lens of Structural theory of Functionalism, Marxism, and Feminism. We have also examined the perspective of modernism. Our analysis shows that capitalism acts as the intermediary between the governing parties and individuals seeking work. While liberalist and social parties raise funds to help individuals develop, corporatism focuses on generating profits for its shareholders. </a:t>
            </a:r>
            <a:endParaRPr lang="en-US" dirty="0">
              <a:latin typeface="Calibri"/>
              <a:ea typeface="Calibri"/>
              <a:cs typeface="Calibri"/>
            </a:endParaRPr>
          </a:p>
        </p:txBody>
      </p:sp>
    </p:spTree>
    <p:extLst>
      <p:ext uri="{BB962C8B-B14F-4D97-AF65-F5344CB8AC3E}">
        <p14:creationId xmlns:p14="http://schemas.microsoft.com/office/powerpoint/2010/main" val="300933527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F1BCD24-E348-BFC7-D397-E5765046F5EA}"/>
              </a:ext>
            </a:extLst>
          </p:cNvPr>
          <p:cNvSpPr txBox="1"/>
          <p:nvPr/>
        </p:nvSpPr>
        <p:spPr>
          <a:xfrm>
            <a:off x="2202154" y="702391"/>
            <a:ext cx="2216524"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3200" baseline="0">
                <a:latin typeface="Calibri"/>
              </a:rPr>
              <a:t>References:</a:t>
            </a:r>
            <a:r>
              <a:rPr lang="en-US" sz="3200">
                <a:latin typeface="Calibri"/>
                <a:ea typeface="Calibri"/>
                <a:cs typeface="Calibri"/>
              </a:rPr>
              <a:t>​</a:t>
            </a:r>
            <a:endParaRPr lang="en-US"/>
          </a:p>
        </p:txBody>
      </p:sp>
      <p:sp>
        <p:nvSpPr>
          <p:cNvPr id="3" name="TextBox 2">
            <a:extLst>
              <a:ext uri="{FF2B5EF4-FFF2-40B4-BE49-F238E27FC236}">
                <a16:creationId xmlns:a16="http://schemas.microsoft.com/office/drawing/2014/main" id="{B46EA39E-0D9A-7B20-FA97-4F601BA52ECF}"/>
              </a:ext>
            </a:extLst>
          </p:cNvPr>
          <p:cNvSpPr txBox="1"/>
          <p:nvPr/>
        </p:nvSpPr>
        <p:spPr>
          <a:xfrm>
            <a:off x="2190506" y="1709615"/>
            <a:ext cx="8950138" cy="36933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Calibri"/>
                <a:ea typeface="Calibri"/>
                <a:cs typeface="Calibri"/>
              </a:rPr>
              <a:t>Bell, D. (2014) What Is Liberalism? </a:t>
            </a:r>
            <a:r>
              <a:rPr lang="en-US" i="1">
                <a:latin typeface="Calibri"/>
                <a:ea typeface="Calibri"/>
                <a:cs typeface="Calibri"/>
              </a:rPr>
              <a:t>Political Theory</a:t>
            </a:r>
            <a:r>
              <a:rPr lang="en-US">
                <a:latin typeface="Calibri"/>
                <a:ea typeface="Calibri"/>
                <a:cs typeface="Calibri"/>
              </a:rPr>
              <a:t>, </a:t>
            </a:r>
            <a:r>
              <a:rPr lang="en-US" i="1">
                <a:latin typeface="Calibri"/>
                <a:ea typeface="Calibri"/>
                <a:cs typeface="Calibri"/>
              </a:rPr>
              <a:t>42</a:t>
            </a:r>
            <a:r>
              <a:rPr lang="en-US">
                <a:latin typeface="Calibri"/>
                <a:ea typeface="Calibri"/>
                <a:cs typeface="Calibri"/>
              </a:rPr>
              <a:t>(6), 682-715. Available at:</a:t>
            </a:r>
            <a:r>
              <a:rPr lang="en-US">
                <a:solidFill>
                  <a:srgbClr val="333333"/>
                </a:solidFill>
                <a:latin typeface="Calibri"/>
                <a:ea typeface="Calibri"/>
                <a:cs typeface="Calibri"/>
              </a:rPr>
              <a:t> </a:t>
            </a:r>
            <a:r>
              <a:rPr lang="en-US">
                <a:latin typeface="Calibri"/>
                <a:ea typeface="Calibri"/>
                <a:cs typeface="Calibri"/>
                <a:hlinkClick r:id="rId3"/>
              </a:rPr>
              <a:t>https://doi-org.ezproxy.uwtsd.ac.uk/10.1177/0090591714535103</a:t>
            </a:r>
            <a:r>
              <a:rPr lang="en-US" u="sng">
                <a:solidFill>
                  <a:srgbClr val="006ACC"/>
                </a:solidFill>
                <a:latin typeface="Calibri"/>
                <a:ea typeface="Calibri"/>
                <a:cs typeface="Calibri"/>
              </a:rPr>
              <a:t> </a:t>
            </a:r>
            <a:r>
              <a:rPr lang="en-US">
                <a:latin typeface="Calibri"/>
                <a:ea typeface="Calibri"/>
                <a:cs typeface="Calibri"/>
              </a:rPr>
              <a:t> (Accessed:24 May 2024).</a:t>
            </a:r>
          </a:p>
          <a:p>
            <a:endParaRPr lang="en-US">
              <a:latin typeface="Calibri"/>
              <a:ea typeface="Calibri"/>
              <a:cs typeface="Times New Roman"/>
            </a:endParaRPr>
          </a:p>
          <a:p>
            <a:r>
              <a:rPr lang="en-US">
                <a:latin typeface="Calibri"/>
                <a:ea typeface="Calibri"/>
                <a:cs typeface="Times New Roman"/>
              </a:rPr>
              <a:t>Bentham, J. (1789) An Introduction to the Principles of Morals and Legislation. London: Forgotten Books.</a:t>
            </a:r>
          </a:p>
          <a:p>
            <a:endParaRPr lang="en-US">
              <a:latin typeface="Calibri"/>
              <a:ea typeface="Calibri"/>
              <a:cs typeface="Times New Roman"/>
            </a:endParaRPr>
          </a:p>
          <a:p>
            <a:r>
              <a:rPr lang="en-US">
                <a:latin typeface="Calibri"/>
                <a:ea typeface="Calibri"/>
                <a:cs typeface="Times New Roman"/>
              </a:rPr>
              <a:t>Brown, G.W., McLean. I., and McMillan, A (2018) Oxford Concise Dictionary of Politics and International Relations. 4th edn. Oxford: Oxford University Press.</a:t>
            </a:r>
          </a:p>
          <a:p>
            <a:endParaRPr lang="en-US">
              <a:solidFill>
                <a:srgbClr val="000000"/>
              </a:solidFill>
              <a:latin typeface="Calibri"/>
              <a:ea typeface="Calibri"/>
              <a:cs typeface="Times New Roman"/>
            </a:endParaRPr>
          </a:p>
          <a:p>
            <a:r>
              <a:rPr lang="en-US">
                <a:latin typeface="Calibri"/>
                <a:ea typeface="+mn-lt"/>
                <a:cs typeface="+mn-lt"/>
              </a:rPr>
              <a:t>Childs, P. (2017) </a:t>
            </a:r>
            <a:r>
              <a:rPr lang="en-US" i="1">
                <a:latin typeface="Calibri"/>
                <a:ea typeface="+mn-lt"/>
                <a:cs typeface="+mn-lt"/>
              </a:rPr>
              <a:t>Modernism</a:t>
            </a:r>
            <a:r>
              <a:rPr lang="en-US">
                <a:latin typeface="Calibri"/>
                <a:ea typeface="+mn-lt"/>
                <a:cs typeface="+mn-lt"/>
              </a:rPr>
              <a:t>. 3rd </a:t>
            </a:r>
            <a:r>
              <a:rPr lang="en-US" err="1">
                <a:latin typeface="Calibri"/>
                <a:ea typeface="+mn-lt"/>
                <a:cs typeface="+mn-lt"/>
              </a:rPr>
              <a:t>edn</a:t>
            </a:r>
            <a:r>
              <a:rPr lang="en-US">
                <a:latin typeface="Calibri"/>
                <a:ea typeface="+mn-lt"/>
                <a:cs typeface="+mn-lt"/>
              </a:rPr>
              <a:t>. London:  Routledge, Taylor &amp; Francis Group.</a:t>
            </a:r>
            <a:endParaRPr lang="en-US">
              <a:latin typeface="Calibri"/>
              <a:ea typeface="Calibri"/>
              <a:cs typeface="Calibri"/>
            </a:endParaRPr>
          </a:p>
          <a:p>
            <a:endParaRPr lang="en-US">
              <a:latin typeface="Calibri"/>
              <a:ea typeface="Calibri"/>
              <a:cs typeface="Times New Roman"/>
            </a:endParaRPr>
          </a:p>
          <a:p>
            <a:r>
              <a:rPr lang="en-US">
                <a:latin typeface="Calibri"/>
                <a:ea typeface="Calibri"/>
                <a:cs typeface="Times New Roman"/>
              </a:rPr>
              <a:t>Colman, A.M (2015) Oxford Dictionary of Psychology, 4th </a:t>
            </a:r>
            <a:r>
              <a:rPr lang="en-US" err="1">
                <a:latin typeface="Calibri"/>
                <a:ea typeface="Calibri"/>
                <a:cs typeface="Times New Roman"/>
              </a:rPr>
              <a:t>edn</a:t>
            </a:r>
            <a:r>
              <a:rPr lang="en-US">
                <a:latin typeface="Calibri"/>
                <a:ea typeface="Calibri"/>
                <a:cs typeface="Times New Roman"/>
              </a:rPr>
              <a:t>. Oxford: Oxford University Press.</a:t>
            </a:r>
          </a:p>
          <a:p>
            <a:endParaRPr lang="en-US">
              <a:latin typeface="Calibri"/>
              <a:ea typeface="Calibri"/>
              <a:cs typeface="Calibri"/>
            </a:endParaRPr>
          </a:p>
        </p:txBody>
      </p:sp>
    </p:spTree>
    <p:extLst>
      <p:ext uri="{BB962C8B-B14F-4D97-AF65-F5344CB8AC3E}">
        <p14:creationId xmlns:p14="http://schemas.microsoft.com/office/powerpoint/2010/main" val="72836854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4D37211-2781-FBE2-C41A-18A85F472285}"/>
              </a:ext>
            </a:extLst>
          </p:cNvPr>
          <p:cNvSpPr txBox="1"/>
          <p:nvPr/>
        </p:nvSpPr>
        <p:spPr>
          <a:xfrm>
            <a:off x="2261419" y="806642"/>
            <a:ext cx="3370006" cy="86177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a:latin typeface="Calibri"/>
                <a:ea typeface="Calibri"/>
                <a:cs typeface="Calibri"/>
              </a:rPr>
              <a:t>References:</a:t>
            </a:r>
          </a:p>
          <a:p>
            <a:pPr algn="l"/>
            <a:endParaRPr lang="en-US"/>
          </a:p>
        </p:txBody>
      </p:sp>
      <p:sp>
        <p:nvSpPr>
          <p:cNvPr id="3" name="TextBox 2">
            <a:extLst>
              <a:ext uri="{FF2B5EF4-FFF2-40B4-BE49-F238E27FC236}">
                <a16:creationId xmlns:a16="http://schemas.microsoft.com/office/drawing/2014/main" id="{27D9F97E-7662-1FC9-D9DE-DD7D7423E691}"/>
              </a:ext>
            </a:extLst>
          </p:cNvPr>
          <p:cNvSpPr txBox="1"/>
          <p:nvPr/>
        </p:nvSpPr>
        <p:spPr>
          <a:xfrm>
            <a:off x="2263601" y="1412369"/>
            <a:ext cx="8138651" cy="42473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latin typeface="Calibri"/>
              <a:ea typeface="Calibri"/>
              <a:cs typeface="Calibri"/>
            </a:endParaRPr>
          </a:p>
          <a:p>
            <a:endParaRPr lang="en-US" dirty="0">
              <a:solidFill>
                <a:srgbClr val="000000"/>
              </a:solidFill>
              <a:latin typeface="Calibri"/>
              <a:ea typeface="+mn-lt"/>
              <a:cs typeface="+mn-lt"/>
            </a:endParaRPr>
          </a:p>
          <a:p>
            <a:r>
              <a:rPr lang="en-US" dirty="0">
                <a:solidFill>
                  <a:srgbClr val="000000"/>
                </a:solidFill>
                <a:latin typeface="Calibri"/>
                <a:ea typeface="+mn-lt"/>
                <a:cs typeface="+mn-lt"/>
              </a:rPr>
              <a:t>Durkheim, E and Lukes, S. (eds) (2013) </a:t>
            </a:r>
            <a:r>
              <a:rPr lang="en-US" i="1" dirty="0">
                <a:solidFill>
                  <a:srgbClr val="000000"/>
                </a:solidFill>
                <a:latin typeface="Calibri"/>
                <a:ea typeface="+mn-lt"/>
                <a:cs typeface="+mn-lt"/>
              </a:rPr>
              <a:t>The Division of Labour in Society</a:t>
            </a:r>
            <a:r>
              <a:rPr lang="en-US" dirty="0">
                <a:solidFill>
                  <a:srgbClr val="000000"/>
                </a:solidFill>
                <a:latin typeface="Calibri"/>
                <a:ea typeface="+mn-lt"/>
                <a:cs typeface="+mn-lt"/>
              </a:rPr>
              <a:t>. 2nd </a:t>
            </a:r>
            <a:r>
              <a:rPr lang="en-US" dirty="0" err="1">
                <a:solidFill>
                  <a:srgbClr val="000000"/>
                </a:solidFill>
                <a:latin typeface="Calibri"/>
                <a:ea typeface="+mn-lt"/>
                <a:cs typeface="+mn-lt"/>
              </a:rPr>
              <a:t>edn</a:t>
            </a:r>
            <a:r>
              <a:rPr lang="en-US" dirty="0">
                <a:solidFill>
                  <a:srgbClr val="000000"/>
                </a:solidFill>
                <a:latin typeface="Calibri"/>
                <a:ea typeface="+mn-lt"/>
                <a:cs typeface="+mn-lt"/>
              </a:rPr>
              <a:t>. Basingstoke: Palgrave Macmillan.</a:t>
            </a:r>
          </a:p>
          <a:p>
            <a:endParaRPr lang="en-US" dirty="0">
              <a:solidFill>
                <a:srgbClr val="000000"/>
              </a:solidFill>
              <a:latin typeface="Calibri"/>
              <a:ea typeface="+mn-lt"/>
              <a:cs typeface="+mn-lt"/>
            </a:endParaRPr>
          </a:p>
          <a:p>
            <a:r>
              <a:rPr lang="en-US" dirty="0">
                <a:solidFill>
                  <a:srgbClr val="000000"/>
                </a:solidFill>
                <a:latin typeface="Calibri"/>
                <a:ea typeface="+mn-lt"/>
                <a:cs typeface="+mn-lt"/>
              </a:rPr>
              <a:t>Elton, G. R. (1953) An Early Tudor Poor Law: </a:t>
            </a:r>
            <a:r>
              <a:rPr lang="en-US" i="1" dirty="0">
                <a:solidFill>
                  <a:srgbClr val="000000"/>
                </a:solidFill>
                <a:latin typeface="Calibri"/>
                <a:ea typeface="+mn-lt"/>
                <a:cs typeface="+mn-lt"/>
              </a:rPr>
              <a:t>The Economic History Review</a:t>
            </a:r>
            <a:r>
              <a:rPr lang="en-US" dirty="0">
                <a:solidFill>
                  <a:srgbClr val="000000"/>
                </a:solidFill>
                <a:latin typeface="Calibri"/>
                <a:ea typeface="+mn-lt"/>
                <a:cs typeface="+mn-lt"/>
              </a:rPr>
              <a:t>, </a:t>
            </a:r>
            <a:r>
              <a:rPr lang="en-US" i="1" dirty="0">
                <a:solidFill>
                  <a:srgbClr val="000000"/>
                </a:solidFill>
                <a:latin typeface="Calibri"/>
                <a:ea typeface="+mn-lt"/>
                <a:cs typeface="+mn-lt"/>
              </a:rPr>
              <a:t>6</a:t>
            </a:r>
            <a:r>
              <a:rPr lang="en-US" dirty="0">
                <a:solidFill>
                  <a:srgbClr val="000000"/>
                </a:solidFill>
                <a:latin typeface="Calibri"/>
                <a:ea typeface="+mn-lt"/>
                <a:cs typeface="+mn-lt"/>
              </a:rPr>
              <a:t>(1), 55–67. Available at: </a:t>
            </a:r>
            <a:r>
              <a:rPr lang="en-US" dirty="0">
                <a:solidFill>
                  <a:srgbClr val="000000"/>
                </a:solidFill>
                <a:latin typeface="Calibri"/>
                <a:ea typeface="+mn-lt"/>
                <a:cs typeface="+mn-lt"/>
                <a:hlinkClick r:id="rId3"/>
              </a:rPr>
              <a:t>https://doi.org/10.2307/2591021</a:t>
            </a:r>
            <a:r>
              <a:rPr lang="en-US" dirty="0">
                <a:solidFill>
                  <a:srgbClr val="000000"/>
                </a:solidFill>
                <a:latin typeface="Calibri"/>
                <a:ea typeface="+mn-lt"/>
                <a:cs typeface="+mn-lt"/>
              </a:rPr>
              <a:t> (Accessed: 26 May 2024).</a:t>
            </a:r>
            <a:endParaRPr lang="en-US">
              <a:latin typeface="Calibri"/>
              <a:ea typeface="Calibri"/>
              <a:cs typeface="Calibri"/>
            </a:endParaRPr>
          </a:p>
          <a:p>
            <a:endParaRPr lang="en-US">
              <a:solidFill>
                <a:srgbClr val="000000"/>
              </a:solidFill>
              <a:latin typeface="Calibri"/>
              <a:ea typeface="Calibri"/>
              <a:cs typeface="Calibri"/>
            </a:endParaRPr>
          </a:p>
          <a:p>
            <a:r>
              <a:rPr lang="en-US" dirty="0">
                <a:solidFill>
                  <a:srgbClr val="000000"/>
                </a:solidFill>
                <a:latin typeface="Calibri"/>
                <a:ea typeface="Calibri"/>
                <a:cs typeface="Calibri"/>
              </a:rPr>
              <a:t>Esping-Anderon, G (1990) </a:t>
            </a:r>
            <a:r>
              <a:rPr lang="en-US" i="1" dirty="0">
                <a:solidFill>
                  <a:srgbClr val="000000"/>
                </a:solidFill>
                <a:latin typeface="Calibri"/>
                <a:ea typeface="Calibri"/>
                <a:cs typeface="Calibri"/>
              </a:rPr>
              <a:t>The Three Worlds of Welfare Capitalism</a:t>
            </a:r>
            <a:r>
              <a:rPr lang="en-US" dirty="0">
                <a:solidFill>
                  <a:srgbClr val="000000"/>
                </a:solidFill>
                <a:latin typeface="Calibri"/>
                <a:ea typeface="Calibri"/>
                <a:cs typeface="Calibri"/>
              </a:rPr>
              <a:t>. Cambridge: Polity Press.</a:t>
            </a:r>
            <a:endParaRPr lang="en-US" dirty="0">
              <a:latin typeface="Calibri"/>
              <a:ea typeface="Calibri"/>
              <a:cs typeface="Calibri"/>
            </a:endParaRPr>
          </a:p>
          <a:p>
            <a:endParaRPr lang="en-US">
              <a:solidFill>
                <a:schemeClr val="tx1">
                  <a:lumMod val="95000"/>
                  <a:lumOff val="5000"/>
                </a:schemeClr>
              </a:solidFill>
              <a:latin typeface="Calibri"/>
              <a:ea typeface="+mn-lt"/>
              <a:cs typeface="+mn-lt"/>
            </a:endParaRPr>
          </a:p>
          <a:p>
            <a:r>
              <a:rPr lang="en-US" dirty="0">
                <a:solidFill>
                  <a:schemeClr val="tx1">
                    <a:lumMod val="95000"/>
                    <a:lumOff val="5000"/>
                  </a:schemeClr>
                </a:solidFill>
                <a:latin typeface="Calibri"/>
                <a:ea typeface="+mn-lt"/>
                <a:cs typeface="+mn-lt"/>
              </a:rPr>
              <a:t>Marx, K. and Fernbach, D. (1992) </a:t>
            </a:r>
            <a:r>
              <a:rPr lang="en-US" i="1" dirty="0">
                <a:solidFill>
                  <a:schemeClr val="tx1">
                    <a:lumMod val="95000"/>
                    <a:lumOff val="5000"/>
                  </a:schemeClr>
                </a:solidFill>
                <a:latin typeface="Calibri"/>
                <a:ea typeface="+mn-lt"/>
                <a:cs typeface="+mn-lt"/>
              </a:rPr>
              <a:t>Capital : a Critique of Political Economy</a:t>
            </a:r>
            <a:r>
              <a:rPr lang="en-US" dirty="0">
                <a:solidFill>
                  <a:schemeClr val="tx1">
                    <a:lumMod val="95000"/>
                    <a:lumOff val="5000"/>
                  </a:schemeClr>
                </a:solidFill>
                <a:latin typeface="Calibri"/>
                <a:ea typeface="+mn-lt"/>
                <a:cs typeface="+mn-lt"/>
              </a:rPr>
              <a:t>. 3rd </a:t>
            </a:r>
            <a:r>
              <a:rPr lang="en-US" dirty="0" err="1">
                <a:solidFill>
                  <a:schemeClr val="tx1">
                    <a:lumMod val="95000"/>
                    <a:lumOff val="5000"/>
                  </a:schemeClr>
                </a:solidFill>
                <a:latin typeface="Calibri"/>
                <a:ea typeface="+mn-lt"/>
                <a:cs typeface="+mn-lt"/>
              </a:rPr>
              <a:t>edn</a:t>
            </a:r>
            <a:r>
              <a:rPr lang="en-US" dirty="0">
                <a:solidFill>
                  <a:schemeClr val="tx1">
                    <a:lumMod val="95000"/>
                    <a:lumOff val="5000"/>
                  </a:schemeClr>
                </a:solidFill>
                <a:latin typeface="Calibri"/>
                <a:ea typeface="+mn-lt"/>
                <a:cs typeface="+mn-lt"/>
              </a:rPr>
              <a:t>. London: Penguin Classics.</a:t>
            </a:r>
            <a:endParaRPr lang="en-US" dirty="0">
              <a:solidFill>
                <a:schemeClr val="tx1">
                  <a:lumMod val="95000"/>
                  <a:lumOff val="5000"/>
                </a:schemeClr>
              </a:solidFill>
              <a:latin typeface="Calibri"/>
              <a:ea typeface="Calibri"/>
              <a:cs typeface="Calibri"/>
            </a:endParaRPr>
          </a:p>
          <a:p>
            <a:endParaRPr lang="en-US">
              <a:solidFill>
                <a:schemeClr val="tx1">
                  <a:lumMod val="95000"/>
                  <a:lumOff val="5000"/>
                </a:schemeClr>
              </a:solidFill>
              <a:latin typeface="Calibri"/>
              <a:ea typeface="+mn-lt"/>
              <a:cs typeface="+mn-lt"/>
            </a:endParaRPr>
          </a:p>
          <a:p>
            <a:endParaRPr lang="en-US">
              <a:latin typeface="Calibri"/>
              <a:ea typeface="Calibri"/>
              <a:cs typeface="Calibri"/>
            </a:endParaRPr>
          </a:p>
        </p:txBody>
      </p:sp>
    </p:spTree>
    <p:extLst>
      <p:ext uri="{BB962C8B-B14F-4D97-AF65-F5344CB8AC3E}">
        <p14:creationId xmlns:p14="http://schemas.microsoft.com/office/powerpoint/2010/main" val="14744344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6EB2B9C-8CBC-9158-14CE-03E898CD97D0}"/>
              </a:ext>
            </a:extLst>
          </p:cNvPr>
          <p:cNvSpPr txBox="1"/>
          <p:nvPr/>
        </p:nvSpPr>
        <p:spPr>
          <a:xfrm>
            <a:off x="2384051" y="1708897"/>
            <a:ext cx="8323729" cy="39703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Roth, G., &amp; Weber, M. (1976). History and Sociology in the Work of Max Weber. </a:t>
            </a:r>
            <a:r>
              <a:rPr lang="en-US" i="1" dirty="0"/>
              <a:t>The British Journal of Sociology</a:t>
            </a:r>
            <a:r>
              <a:rPr lang="en-US" dirty="0"/>
              <a:t>, </a:t>
            </a:r>
            <a:r>
              <a:rPr lang="en-US" i="1" dirty="0"/>
              <a:t>27</a:t>
            </a:r>
            <a:r>
              <a:rPr lang="en-US" dirty="0"/>
              <a:t>(3), 306–318. Available at:  </a:t>
            </a:r>
            <a:r>
              <a:rPr lang="en-US" dirty="0">
                <a:hlinkClick r:id="rId2"/>
              </a:rPr>
              <a:t>https://doi.org/10.2307/589618</a:t>
            </a:r>
            <a:r>
              <a:rPr lang="en-US" dirty="0"/>
              <a:t> (Accessed: 26 May 2024)</a:t>
            </a:r>
          </a:p>
          <a:p>
            <a:endParaRPr lang="en-US" dirty="0"/>
          </a:p>
          <a:p>
            <a:r>
              <a:rPr lang="en-US" dirty="0">
                <a:latin typeface="Calibri"/>
                <a:cs typeface="Calibri"/>
              </a:rPr>
              <a:t>Scott, J. (2014) Oxford Dictionary of Sociology. 4th </a:t>
            </a:r>
            <a:r>
              <a:rPr lang="en-US" dirty="0" err="1">
                <a:latin typeface="Calibri"/>
                <a:cs typeface="Calibri"/>
              </a:rPr>
              <a:t>edn</a:t>
            </a:r>
            <a:r>
              <a:rPr lang="en-US" dirty="0">
                <a:latin typeface="Calibri"/>
                <a:cs typeface="Calibri"/>
              </a:rPr>
              <a:t>. Oxford: Oxford University Press.</a:t>
            </a:r>
          </a:p>
          <a:p>
            <a:endParaRPr lang="en-US" dirty="0">
              <a:latin typeface="Calibri"/>
              <a:cs typeface="Calibri"/>
            </a:endParaRPr>
          </a:p>
          <a:p>
            <a:r>
              <a:rPr lang="en-US" dirty="0">
                <a:latin typeface="Calibri"/>
                <a:cs typeface="Calibri"/>
              </a:rPr>
              <a:t>Social Science Space (2015). </a:t>
            </a:r>
            <a:r>
              <a:rPr lang="en-US" i="1" dirty="0">
                <a:latin typeface="Calibri"/>
                <a:cs typeface="Calibri"/>
              </a:rPr>
              <a:t>Gosta Esping-Anderson.</a:t>
            </a:r>
            <a:r>
              <a:rPr lang="en-US" dirty="0">
                <a:latin typeface="Calibri"/>
                <a:cs typeface="Calibri"/>
              </a:rPr>
              <a:t> Available at: </a:t>
            </a:r>
            <a:r>
              <a:rPr lang="en-US" dirty="0">
                <a:latin typeface="Calibri"/>
                <a:cs typeface="Calibri"/>
                <a:hlinkClick r:id="rId3"/>
              </a:rPr>
              <a:t>25 Years of ‘Three Worlds of Welfare Capitalism’ - Social Science Space</a:t>
            </a:r>
            <a:r>
              <a:rPr lang="en-US" dirty="0">
                <a:latin typeface="Calibri"/>
                <a:cs typeface="Calibri"/>
              </a:rPr>
              <a:t> (Accessed: 18 May 2024).</a:t>
            </a:r>
          </a:p>
          <a:p>
            <a:endParaRPr lang="en-US" dirty="0">
              <a:latin typeface="Calibri"/>
              <a:cs typeface="Calibri"/>
            </a:endParaRPr>
          </a:p>
          <a:p>
            <a:r>
              <a:rPr lang="en-US" dirty="0">
                <a:latin typeface="Calibri"/>
                <a:cs typeface="Calibri"/>
              </a:rPr>
              <a:t>UK Parliament, (1834)</a:t>
            </a:r>
            <a:r>
              <a:rPr lang="en-US" i="1" dirty="0">
                <a:latin typeface="Calibri"/>
                <a:cs typeface="Calibri"/>
              </a:rPr>
              <a:t> Poor Law Reform</a:t>
            </a:r>
            <a:r>
              <a:rPr lang="en-US" dirty="0">
                <a:latin typeface="Calibri"/>
                <a:cs typeface="Calibri"/>
              </a:rPr>
              <a:t>  Available at: </a:t>
            </a:r>
            <a:r>
              <a:rPr lang="en-US" dirty="0">
                <a:latin typeface="Calibri"/>
                <a:cs typeface="Calibri"/>
                <a:hlinkClick r:id="rId4"/>
              </a:rPr>
              <a:t>Poor Law reform - UK Parliament</a:t>
            </a:r>
            <a:r>
              <a:rPr lang="en-US" dirty="0">
                <a:latin typeface="Calibri"/>
                <a:cs typeface="Calibri"/>
              </a:rPr>
              <a:t> (Accessed: 25 May 2024). </a:t>
            </a:r>
          </a:p>
          <a:p>
            <a:pPr algn="l"/>
            <a:endParaRPr lang="en-US" dirty="0">
              <a:latin typeface="Calibri"/>
              <a:cs typeface="Calibri"/>
            </a:endParaRPr>
          </a:p>
          <a:p>
            <a:endParaRPr lang="en-US" dirty="0">
              <a:latin typeface="Calibri"/>
              <a:cs typeface="Calibri"/>
            </a:endParaRPr>
          </a:p>
          <a:p>
            <a:endParaRPr lang="en-US" dirty="0"/>
          </a:p>
        </p:txBody>
      </p:sp>
      <p:sp>
        <p:nvSpPr>
          <p:cNvPr id="3" name="TextBox 2">
            <a:extLst>
              <a:ext uri="{FF2B5EF4-FFF2-40B4-BE49-F238E27FC236}">
                <a16:creationId xmlns:a16="http://schemas.microsoft.com/office/drawing/2014/main" id="{89D143DA-F488-F49C-8DE8-DA7E025D4411}"/>
              </a:ext>
            </a:extLst>
          </p:cNvPr>
          <p:cNvSpPr txBox="1"/>
          <p:nvPr/>
        </p:nvSpPr>
        <p:spPr>
          <a:xfrm>
            <a:off x="2384051" y="949698"/>
            <a:ext cx="2507877" cy="86177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a:latin typeface="Calibri"/>
                <a:cs typeface="Calibri"/>
              </a:rPr>
              <a:t>References:</a:t>
            </a:r>
          </a:p>
          <a:p>
            <a:pPr algn="l"/>
            <a:endParaRPr lang="en-US" dirty="0"/>
          </a:p>
        </p:txBody>
      </p:sp>
    </p:spTree>
    <p:extLst>
      <p:ext uri="{BB962C8B-B14F-4D97-AF65-F5344CB8AC3E}">
        <p14:creationId xmlns:p14="http://schemas.microsoft.com/office/powerpoint/2010/main" val="146439928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CBEA23B-BA7A-45CF-CAD8-12E78640681D}"/>
              </a:ext>
            </a:extLst>
          </p:cNvPr>
          <p:cNvSpPr txBox="1"/>
          <p:nvPr/>
        </p:nvSpPr>
        <p:spPr>
          <a:xfrm>
            <a:off x="2333539" y="1388091"/>
            <a:ext cx="8765456"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solidFill>
                <a:srgbClr val="000000"/>
              </a:solidFill>
              <a:latin typeface="Corbel"/>
              <a:ea typeface="Calibri"/>
              <a:cs typeface="Calibri"/>
            </a:endParaRPr>
          </a:p>
          <a:p>
            <a:r>
              <a:rPr lang="en-US" dirty="0" err="1">
                <a:solidFill>
                  <a:srgbClr val="000000"/>
                </a:solidFill>
                <a:latin typeface="Calibri"/>
                <a:ea typeface="Calibri"/>
                <a:cs typeface="Calibri"/>
              </a:rPr>
              <a:t>Ullen</a:t>
            </a:r>
            <a:r>
              <a:rPr lang="en-US" dirty="0">
                <a:solidFill>
                  <a:srgbClr val="000000"/>
                </a:solidFill>
                <a:latin typeface="Calibri"/>
                <a:ea typeface="Calibri"/>
                <a:cs typeface="Calibri"/>
              </a:rPr>
              <a:t>, M. (2024) </a:t>
            </a:r>
            <a:r>
              <a:rPr lang="en-US" dirty="0">
                <a:solidFill>
                  <a:srgbClr val="000000"/>
                </a:solidFill>
                <a:ea typeface="+mn-lt"/>
                <a:cs typeface="+mn-lt"/>
              </a:rPr>
              <a:t>The Feminist Origins of ‘Political Correctness.’ Available at: </a:t>
            </a:r>
            <a:r>
              <a:rPr lang="en-US" dirty="0">
                <a:solidFill>
                  <a:srgbClr val="0000FF"/>
                </a:solidFill>
                <a:ea typeface="+mn-lt"/>
                <a:cs typeface="+mn-lt"/>
                <a:hlinkClick r:id="rId3"/>
              </a:rPr>
              <a:t>The feminist origins of ‘political correctness’: PC terms in JSTOR - Magnus Ullén, 2024 (sagepub.com)</a:t>
            </a:r>
            <a:r>
              <a:rPr lang="en-US" dirty="0">
                <a:solidFill>
                  <a:srgbClr val="000000"/>
                </a:solidFill>
                <a:ea typeface="+mn-lt"/>
                <a:cs typeface="+mn-lt"/>
              </a:rPr>
              <a:t> (Accessed: 26 May 2024).</a:t>
            </a:r>
          </a:p>
          <a:p>
            <a:endParaRPr lang="en-US">
              <a:solidFill>
                <a:srgbClr val="000000"/>
              </a:solidFill>
              <a:latin typeface="Calibri"/>
              <a:ea typeface="Calibri"/>
              <a:cs typeface="Calibri"/>
            </a:endParaRPr>
          </a:p>
          <a:p>
            <a:r>
              <a:rPr lang="en-US" dirty="0">
                <a:solidFill>
                  <a:srgbClr val="000000"/>
                </a:solidFill>
                <a:latin typeface="Calibri"/>
                <a:ea typeface="Calibri"/>
                <a:cs typeface="Calibri"/>
              </a:rPr>
              <a:t>Waters, T and Waters, D. (eds) (2015). Rationalism and Modern Society: New Translations on Politics, Bureaucracy and Social Stratification. Available at: </a:t>
            </a:r>
            <a:r>
              <a:rPr lang="en-US" dirty="0">
                <a:solidFill>
                  <a:srgbClr val="000000"/>
                </a:solidFill>
                <a:latin typeface="Calibri"/>
                <a:ea typeface="+mn-lt"/>
                <a:cs typeface="+mn-lt"/>
                <a:hlinkClick r:id="rId4"/>
              </a:rPr>
              <a:t>https://link.springer.com/book/10.1057/9781137365866</a:t>
            </a:r>
            <a:r>
              <a:rPr lang="en-US" dirty="0">
                <a:solidFill>
                  <a:srgbClr val="000000"/>
                </a:solidFill>
                <a:latin typeface="Calibri"/>
                <a:ea typeface="Calibri"/>
                <a:cs typeface="Calibri"/>
              </a:rPr>
              <a:t> (Accessed: 26 May 2024).   </a:t>
            </a:r>
          </a:p>
          <a:p>
            <a:endParaRPr lang="en-US">
              <a:solidFill>
                <a:srgbClr val="000000"/>
              </a:solidFill>
              <a:latin typeface="Calibri"/>
              <a:ea typeface="Calibri"/>
              <a:cs typeface="Calibri"/>
            </a:endParaRPr>
          </a:p>
          <a:p>
            <a:r>
              <a:rPr lang="en-US" dirty="0">
                <a:solidFill>
                  <a:srgbClr val="000000"/>
                </a:solidFill>
                <a:latin typeface="Calibri"/>
                <a:ea typeface="Calibri"/>
                <a:cs typeface="Calibri"/>
              </a:rPr>
              <a:t>World Health </a:t>
            </a:r>
            <a:r>
              <a:rPr lang="en-US" dirty="0" err="1">
                <a:solidFill>
                  <a:srgbClr val="000000"/>
                </a:solidFill>
                <a:latin typeface="Calibri"/>
                <a:ea typeface="Calibri"/>
                <a:cs typeface="Calibri"/>
              </a:rPr>
              <a:t>Organisation</a:t>
            </a:r>
            <a:r>
              <a:rPr lang="en-US" dirty="0">
                <a:solidFill>
                  <a:srgbClr val="000000"/>
                </a:solidFill>
                <a:latin typeface="Calibri"/>
                <a:ea typeface="Calibri"/>
                <a:cs typeface="Calibri"/>
              </a:rPr>
              <a:t> (1948)</a:t>
            </a:r>
            <a:r>
              <a:rPr lang="en-US" dirty="0">
                <a:solidFill>
                  <a:schemeClr val="tx1">
                    <a:lumMod val="95000"/>
                    <a:lumOff val="5000"/>
                  </a:schemeClr>
                </a:solidFill>
                <a:latin typeface="Calibri"/>
                <a:ea typeface="Calibri"/>
                <a:cs typeface="Calibri"/>
              </a:rPr>
              <a:t> </a:t>
            </a:r>
            <a:r>
              <a:rPr lang="en-US" dirty="0">
                <a:latin typeface="Calibri"/>
                <a:ea typeface="Calibri"/>
                <a:cs typeface="Calibri"/>
              </a:rPr>
              <a:t>Available at:  </a:t>
            </a:r>
            <a:r>
              <a:rPr lang="en-US" dirty="0">
                <a:latin typeface="Calibri"/>
                <a:ea typeface="Calibri"/>
                <a:cs typeface="Calibri"/>
                <a:hlinkClick r:id="rId5"/>
              </a:rPr>
              <a:t>Humanrights(who.int)</a:t>
            </a:r>
            <a:r>
              <a:rPr lang="en-US" dirty="0">
                <a:latin typeface="Calibri"/>
                <a:ea typeface="Calibri"/>
                <a:cs typeface="Calibri"/>
              </a:rPr>
              <a:t> </a:t>
            </a:r>
            <a:r>
              <a:rPr lang="en-US" dirty="0">
                <a:solidFill>
                  <a:srgbClr val="000000"/>
                </a:solidFill>
                <a:latin typeface="Calibri"/>
                <a:ea typeface="Calibri"/>
                <a:cs typeface="Calibri"/>
              </a:rPr>
              <a:t>(</a:t>
            </a:r>
            <a:r>
              <a:rPr lang="en-US" dirty="0">
                <a:solidFill>
                  <a:schemeClr val="tx1">
                    <a:lumMod val="95000"/>
                    <a:lumOff val="5000"/>
                  </a:schemeClr>
                </a:solidFill>
                <a:latin typeface="Calibri"/>
                <a:ea typeface="Calibri"/>
                <a:cs typeface="Calibri"/>
                <a:hlinkClick r:id="rId5">
                  <a:extLst>
                    <a:ext uri="{A12FA001-AC4F-418D-AE19-62706E023703}">
                      <ahyp:hlinkClr xmlns:ahyp="http://schemas.microsoft.com/office/drawing/2018/hyperlinkcolor" val="tx"/>
                    </a:ext>
                  </a:extLst>
                </a:hlinkClick>
              </a:rPr>
              <a:t>Accessed</a:t>
            </a:r>
            <a:r>
              <a:rPr lang="en-US" dirty="0">
                <a:solidFill>
                  <a:schemeClr val="tx1">
                    <a:lumMod val="95000"/>
                    <a:lumOff val="5000"/>
                  </a:schemeClr>
                </a:solidFill>
                <a:latin typeface="Calibri"/>
                <a:ea typeface="Calibri"/>
                <a:cs typeface="Calibri"/>
              </a:rPr>
              <a:t>:  18</a:t>
            </a:r>
            <a:r>
              <a:rPr lang="en-US" dirty="0">
                <a:latin typeface="Calibri"/>
                <a:ea typeface="Calibri"/>
                <a:cs typeface="Calibri"/>
              </a:rPr>
              <a:t> May  2024).</a:t>
            </a:r>
          </a:p>
          <a:p>
            <a:endParaRPr lang="en-US"/>
          </a:p>
        </p:txBody>
      </p:sp>
      <p:sp>
        <p:nvSpPr>
          <p:cNvPr id="3" name="TextBox 2">
            <a:extLst>
              <a:ext uri="{FF2B5EF4-FFF2-40B4-BE49-F238E27FC236}">
                <a16:creationId xmlns:a16="http://schemas.microsoft.com/office/drawing/2014/main" id="{C8C2520D-B1B0-405A-73C8-07B52BADF461}"/>
              </a:ext>
            </a:extLst>
          </p:cNvPr>
          <p:cNvSpPr txBox="1"/>
          <p:nvPr/>
        </p:nvSpPr>
        <p:spPr>
          <a:xfrm>
            <a:off x="2329017" y="537701"/>
            <a:ext cx="3222521"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3200">
                <a:latin typeface="Calibri"/>
                <a:ea typeface="Calibri"/>
                <a:cs typeface="Calibri"/>
              </a:rPr>
              <a:t>References:</a:t>
            </a:r>
          </a:p>
        </p:txBody>
      </p:sp>
    </p:spTree>
    <p:extLst>
      <p:ext uri="{BB962C8B-B14F-4D97-AF65-F5344CB8AC3E}">
        <p14:creationId xmlns:p14="http://schemas.microsoft.com/office/powerpoint/2010/main" val="35109441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2469</Words>
  <Application>Microsoft Office PowerPoint</Application>
  <PresentationFormat>Widescreen</PresentationFormat>
  <Paragraphs>159</Paragraphs>
  <Slides>15</Slides>
  <Notes>14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Aptos</vt:lpstr>
      <vt:lpstr>Arial</vt:lpstr>
      <vt:lpstr>Arial,Sans-Serif</vt:lpstr>
      <vt:lpstr>Calibri</vt:lpstr>
      <vt:lpstr>Corbel</vt:lpstr>
      <vt:lpstr>Parallax</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Liberal</vt:lpstr>
      <vt:lpstr>Corporatist-Statist </vt:lpstr>
      <vt:lpstr>Social Democratic</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Maxine JONES</cp:lastModifiedBy>
  <cp:revision>194</cp:revision>
  <dcterms:created xsi:type="dcterms:W3CDTF">2024-04-29T11:09:03Z</dcterms:created>
  <dcterms:modified xsi:type="dcterms:W3CDTF">2024-05-28T19:28:16Z</dcterms:modified>
</cp:coreProperties>
</file>