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323" r:id="rId6"/>
    <p:sldId id="258" r:id="rId7"/>
    <p:sldId id="259" r:id="rId8"/>
    <p:sldId id="261" r:id="rId9"/>
    <p:sldId id="262" r:id="rId10"/>
    <p:sldId id="324" r:id="rId11"/>
    <p:sldId id="330" r:id="rId12"/>
    <p:sldId id="264" r:id="rId13"/>
    <p:sldId id="311" r:id="rId14"/>
    <p:sldId id="265" r:id="rId15"/>
    <p:sldId id="326" r:id="rId16"/>
    <p:sldId id="327" r:id="rId17"/>
    <p:sldId id="328" r:id="rId18"/>
    <p:sldId id="32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jeewa Herath" initials="SH" lastIdx="2" clrIdx="0">
    <p:extLst>
      <p:ext uri="{19B8F6BF-5375-455C-9EA6-DF929625EA0E}">
        <p15:presenceInfo xmlns:p15="http://schemas.microsoft.com/office/powerpoint/2012/main" userId="S::s.herath@uwtsd.ac.uk::e5350ab0-0c1d-4953-8d97-39bf0c1d0ff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91D0EB-4F46-4A53-AEA5-C538B785C86C}" v="265" dt="2024-11-10T13:08:41.821"/>
    <p1510:client id="{52099CE2-0C73-D138-D45B-D6F31DD38A6C}" v="126" dt="2024-11-10T13:44:26.705"/>
    <p1510:client id="{82FE97EF-E054-18E2-978C-78BE1EE90B4C}" v="5" dt="2024-11-10T13:32:10.4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67" autoAdjust="0"/>
    <p:restoredTop sz="95952" autoAdjust="0"/>
  </p:normalViewPr>
  <p:slideViewPr>
    <p:cSldViewPr>
      <p:cViewPr varScale="1">
        <p:scale>
          <a:sx n="70" d="100"/>
          <a:sy n="70" d="100"/>
        </p:scale>
        <p:origin x="1160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a Barza (2332746)" userId="5ea186f6-cfa0-49a7-8a82-450371d49002" providerId="ADAL" clId="{1891D0EB-4F46-4A53-AEA5-C538B785C86C}"/>
    <pc:docChg chg="undo custSel modSld">
      <pc:chgData name="Gabriela Barza (2332746)" userId="5ea186f6-cfa0-49a7-8a82-450371d49002" providerId="ADAL" clId="{1891D0EB-4F46-4A53-AEA5-C538B785C86C}" dt="2024-11-10T13:16:17.624" v="3830" actId="20577"/>
      <pc:docMkLst>
        <pc:docMk/>
      </pc:docMkLst>
      <pc:sldChg chg="modSp mod">
        <pc:chgData name="Gabriela Barza (2332746)" userId="5ea186f6-cfa0-49a7-8a82-450371d49002" providerId="ADAL" clId="{1891D0EB-4F46-4A53-AEA5-C538B785C86C}" dt="2024-11-10T13:15:50.406" v="3824" actId="20577"/>
        <pc:sldMkLst>
          <pc:docMk/>
          <pc:sldMk cId="3422864409" sldId="258"/>
        </pc:sldMkLst>
        <pc:spChg chg="mod">
          <ac:chgData name="Gabriela Barza (2332746)" userId="5ea186f6-cfa0-49a7-8a82-450371d49002" providerId="ADAL" clId="{1891D0EB-4F46-4A53-AEA5-C538B785C86C}" dt="2024-11-10T13:15:50.406" v="3824" actId="20577"/>
          <ac:spMkLst>
            <pc:docMk/>
            <pc:sldMk cId="3422864409" sldId="258"/>
            <ac:spMk id="3" creationId="{2010943C-D68E-A9ED-05C2-C6FA9CB6A22A}"/>
          </ac:spMkLst>
        </pc:spChg>
      </pc:sldChg>
      <pc:sldChg chg="modSp mod">
        <pc:chgData name="Gabriela Barza (2332746)" userId="5ea186f6-cfa0-49a7-8a82-450371d49002" providerId="ADAL" clId="{1891D0EB-4F46-4A53-AEA5-C538B785C86C}" dt="2024-11-10T13:16:17.624" v="3830" actId="20577"/>
        <pc:sldMkLst>
          <pc:docMk/>
          <pc:sldMk cId="780738311" sldId="261"/>
        </pc:sldMkLst>
        <pc:spChg chg="mod">
          <ac:chgData name="Gabriela Barza (2332746)" userId="5ea186f6-cfa0-49a7-8a82-450371d49002" providerId="ADAL" clId="{1891D0EB-4F46-4A53-AEA5-C538B785C86C}" dt="2024-11-10T13:16:17.624" v="3830" actId="20577"/>
          <ac:spMkLst>
            <pc:docMk/>
            <pc:sldMk cId="780738311" sldId="261"/>
            <ac:spMk id="3" creationId="{3C22A90E-9F76-050D-E0EB-CFE372524E66}"/>
          </ac:spMkLst>
        </pc:spChg>
      </pc:sldChg>
      <pc:sldChg chg="modSp mod">
        <pc:chgData name="Gabriela Barza (2332746)" userId="5ea186f6-cfa0-49a7-8a82-450371d49002" providerId="ADAL" clId="{1891D0EB-4F46-4A53-AEA5-C538B785C86C}" dt="2024-11-10T12:35:31.555" v="1717" actId="20577"/>
        <pc:sldMkLst>
          <pc:docMk/>
          <pc:sldMk cId="2628250944" sldId="262"/>
        </pc:sldMkLst>
        <pc:spChg chg="mod">
          <ac:chgData name="Gabriela Barza (2332746)" userId="5ea186f6-cfa0-49a7-8a82-450371d49002" providerId="ADAL" clId="{1891D0EB-4F46-4A53-AEA5-C538B785C86C}" dt="2024-11-10T12:35:31.555" v="1717" actId="20577"/>
          <ac:spMkLst>
            <pc:docMk/>
            <pc:sldMk cId="2628250944" sldId="262"/>
            <ac:spMk id="3" creationId="{3C22A90E-9F76-050D-E0EB-CFE372524E66}"/>
          </ac:spMkLst>
        </pc:spChg>
      </pc:sldChg>
      <pc:sldChg chg="modSp mod">
        <pc:chgData name="Gabriela Barza (2332746)" userId="5ea186f6-cfa0-49a7-8a82-450371d49002" providerId="ADAL" clId="{1891D0EB-4F46-4A53-AEA5-C538B785C86C}" dt="2024-11-10T13:08:41.821" v="3822" actId="20577"/>
        <pc:sldMkLst>
          <pc:docMk/>
          <pc:sldMk cId="2533793884" sldId="311"/>
        </pc:sldMkLst>
        <pc:spChg chg="mod">
          <ac:chgData name="Gabriela Barza (2332746)" userId="5ea186f6-cfa0-49a7-8a82-450371d49002" providerId="ADAL" clId="{1891D0EB-4F46-4A53-AEA5-C538B785C86C}" dt="2024-11-10T13:08:41.821" v="3822" actId="20577"/>
          <ac:spMkLst>
            <pc:docMk/>
            <pc:sldMk cId="2533793884" sldId="311"/>
            <ac:spMk id="3" creationId="{28025432-1175-4309-B3A0-1AF07FEF42AE}"/>
          </ac:spMkLst>
        </pc:spChg>
      </pc:sldChg>
      <pc:sldChg chg="modSp mod">
        <pc:chgData name="Gabriela Barza (2332746)" userId="5ea186f6-cfa0-49a7-8a82-450371d49002" providerId="ADAL" clId="{1891D0EB-4F46-4A53-AEA5-C538B785C86C}" dt="2024-11-10T12:54:33.041" v="2583" actId="20577"/>
        <pc:sldMkLst>
          <pc:docMk/>
          <pc:sldMk cId="916936217" sldId="324"/>
        </pc:sldMkLst>
        <pc:spChg chg="mod">
          <ac:chgData name="Gabriela Barza (2332746)" userId="5ea186f6-cfa0-49a7-8a82-450371d49002" providerId="ADAL" clId="{1891D0EB-4F46-4A53-AEA5-C538B785C86C}" dt="2024-11-10T12:54:33.041" v="2583" actId="20577"/>
          <ac:spMkLst>
            <pc:docMk/>
            <pc:sldMk cId="916936217" sldId="324"/>
            <ac:spMk id="3" creationId="{3C22A90E-9F76-050D-E0EB-CFE372524E66}"/>
          </ac:spMkLst>
        </pc:spChg>
      </pc:sldChg>
      <pc:sldChg chg="modSp mod">
        <pc:chgData name="Gabriela Barza (2332746)" userId="5ea186f6-cfa0-49a7-8a82-450371d49002" providerId="ADAL" clId="{1891D0EB-4F46-4A53-AEA5-C538B785C86C}" dt="2024-11-10T13:06:10.289" v="3550" actId="20577"/>
        <pc:sldMkLst>
          <pc:docMk/>
          <pc:sldMk cId="2070616607" sldId="325"/>
        </pc:sldMkLst>
        <pc:spChg chg="mod">
          <ac:chgData name="Gabriela Barza (2332746)" userId="5ea186f6-cfa0-49a7-8a82-450371d49002" providerId="ADAL" clId="{1891D0EB-4F46-4A53-AEA5-C538B785C86C}" dt="2024-11-10T13:06:10.289" v="3550" actId="20577"/>
          <ac:spMkLst>
            <pc:docMk/>
            <pc:sldMk cId="2070616607" sldId="325"/>
            <ac:spMk id="3" creationId="{3C22A90E-9F76-050D-E0EB-CFE372524E66}"/>
          </ac:spMkLst>
        </pc:spChg>
      </pc:sldChg>
    </pc:docChg>
  </pc:docChgLst>
  <pc:docChgLst>
    <pc:chgData name="Gabriela Barza (2332746)" userId="S::2332746@student.uwtsd.ac.uk::5ea186f6-cfa0-49a7-8a82-450371d49002" providerId="AD" clId="Web-{52099CE2-0C73-D138-D45B-D6F31DD38A6C}"/>
    <pc:docChg chg="modSld">
      <pc:chgData name="Gabriela Barza (2332746)" userId="S::2332746@student.uwtsd.ac.uk::5ea186f6-cfa0-49a7-8a82-450371d49002" providerId="AD" clId="Web-{52099CE2-0C73-D138-D45B-D6F31DD38A6C}" dt="2024-11-10T13:44:26.705" v="125" actId="20577"/>
      <pc:docMkLst>
        <pc:docMk/>
      </pc:docMkLst>
      <pc:sldChg chg="modSp">
        <pc:chgData name="Gabriela Barza (2332746)" userId="S::2332746@student.uwtsd.ac.uk::5ea186f6-cfa0-49a7-8a82-450371d49002" providerId="AD" clId="Web-{52099CE2-0C73-D138-D45B-D6F31DD38A6C}" dt="2024-11-10T13:40:52.914" v="95" actId="20577"/>
        <pc:sldMkLst>
          <pc:docMk/>
          <pc:sldMk cId="3422864409" sldId="258"/>
        </pc:sldMkLst>
        <pc:spChg chg="mod">
          <ac:chgData name="Gabriela Barza (2332746)" userId="S::2332746@student.uwtsd.ac.uk::5ea186f6-cfa0-49a7-8a82-450371d49002" providerId="AD" clId="Web-{52099CE2-0C73-D138-D45B-D6F31DD38A6C}" dt="2024-11-10T13:40:52.914" v="95" actId="20577"/>
          <ac:spMkLst>
            <pc:docMk/>
            <pc:sldMk cId="3422864409" sldId="258"/>
            <ac:spMk id="3" creationId="{2010943C-D68E-A9ED-05C2-C6FA9CB6A22A}"/>
          </ac:spMkLst>
        </pc:spChg>
      </pc:sldChg>
      <pc:sldChg chg="modSp">
        <pc:chgData name="Gabriela Barza (2332746)" userId="S::2332746@student.uwtsd.ac.uk::5ea186f6-cfa0-49a7-8a82-450371d49002" providerId="AD" clId="Web-{52099CE2-0C73-D138-D45B-D6F31DD38A6C}" dt="2024-11-10T13:40:33.319" v="92" actId="20577"/>
        <pc:sldMkLst>
          <pc:docMk/>
          <pc:sldMk cId="780738311" sldId="261"/>
        </pc:sldMkLst>
        <pc:spChg chg="mod">
          <ac:chgData name="Gabriela Barza (2332746)" userId="S::2332746@student.uwtsd.ac.uk::5ea186f6-cfa0-49a7-8a82-450371d49002" providerId="AD" clId="Web-{52099CE2-0C73-D138-D45B-D6F31DD38A6C}" dt="2024-11-10T13:40:33.319" v="92" actId="20577"/>
          <ac:spMkLst>
            <pc:docMk/>
            <pc:sldMk cId="780738311" sldId="261"/>
            <ac:spMk id="3" creationId="{3C22A90E-9F76-050D-E0EB-CFE372524E66}"/>
          </ac:spMkLst>
        </pc:spChg>
      </pc:sldChg>
      <pc:sldChg chg="modSp">
        <pc:chgData name="Gabriela Barza (2332746)" userId="S::2332746@student.uwtsd.ac.uk::5ea186f6-cfa0-49a7-8a82-450371d49002" providerId="AD" clId="Web-{52099CE2-0C73-D138-D45B-D6F31DD38A6C}" dt="2024-11-10T13:42:26.310" v="120" actId="1076"/>
        <pc:sldMkLst>
          <pc:docMk/>
          <pc:sldMk cId="56110857" sldId="265"/>
        </pc:sldMkLst>
        <pc:spChg chg="mod">
          <ac:chgData name="Gabriela Barza (2332746)" userId="S::2332746@student.uwtsd.ac.uk::5ea186f6-cfa0-49a7-8a82-450371d49002" providerId="AD" clId="Web-{52099CE2-0C73-D138-D45B-D6F31DD38A6C}" dt="2024-11-10T13:42:26.310" v="120" actId="1076"/>
          <ac:spMkLst>
            <pc:docMk/>
            <pc:sldMk cId="56110857" sldId="265"/>
            <ac:spMk id="3" creationId="{D5B334FF-ACA9-B91F-31BE-B1A77F0E50C7}"/>
          </ac:spMkLst>
        </pc:spChg>
      </pc:sldChg>
      <pc:sldChg chg="modSp">
        <pc:chgData name="Gabriela Barza (2332746)" userId="S::2332746@student.uwtsd.ac.uk::5ea186f6-cfa0-49a7-8a82-450371d49002" providerId="AD" clId="Web-{52099CE2-0C73-D138-D45B-D6F31DD38A6C}" dt="2024-11-10T13:44:26.705" v="125" actId="20577"/>
        <pc:sldMkLst>
          <pc:docMk/>
          <pc:sldMk cId="2533793884" sldId="311"/>
        </pc:sldMkLst>
        <pc:spChg chg="mod">
          <ac:chgData name="Gabriela Barza (2332746)" userId="S::2332746@student.uwtsd.ac.uk::5ea186f6-cfa0-49a7-8a82-450371d49002" providerId="AD" clId="Web-{52099CE2-0C73-D138-D45B-D6F31DD38A6C}" dt="2024-11-10T13:44:26.705" v="125" actId="20577"/>
          <ac:spMkLst>
            <pc:docMk/>
            <pc:sldMk cId="2533793884" sldId="311"/>
            <ac:spMk id="3" creationId="{28025432-1175-4309-B3A0-1AF07FEF42AE}"/>
          </ac:spMkLst>
        </pc:spChg>
      </pc:sldChg>
      <pc:sldChg chg="modSp">
        <pc:chgData name="Gabriela Barza (2332746)" userId="S::2332746@student.uwtsd.ac.uk::5ea186f6-cfa0-49a7-8a82-450371d49002" providerId="AD" clId="Web-{52099CE2-0C73-D138-D45B-D6F31DD38A6C}" dt="2024-11-10T13:42:04.713" v="118" actId="14100"/>
        <pc:sldMkLst>
          <pc:docMk/>
          <pc:sldMk cId="916936217" sldId="324"/>
        </pc:sldMkLst>
        <pc:spChg chg="mod">
          <ac:chgData name="Gabriela Barza (2332746)" userId="S::2332746@student.uwtsd.ac.uk::5ea186f6-cfa0-49a7-8a82-450371d49002" providerId="AD" clId="Web-{52099CE2-0C73-D138-D45B-D6F31DD38A6C}" dt="2024-11-10T13:42:04.713" v="118" actId="14100"/>
          <ac:spMkLst>
            <pc:docMk/>
            <pc:sldMk cId="916936217" sldId="324"/>
            <ac:spMk id="3" creationId="{3C22A90E-9F76-050D-E0EB-CFE372524E66}"/>
          </ac:spMkLst>
        </pc:spChg>
      </pc:sldChg>
      <pc:sldChg chg="modSp">
        <pc:chgData name="Gabriela Barza (2332746)" userId="S::2332746@student.uwtsd.ac.uk::5ea186f6-cfa0-49a7-8a82-450371d49002" providerId="AD" clId="Web-{52099CE2-0C73-D138-D45B-D6F31DD38A6C}" dt="2024-11-10T13:42:17.495" v="119" actId="1076"/>
        <pc:sldMkLst>
          <pc:docMk/>
          <pc:sldMk cId="2070616607" sldId="325"/>
        </pc:sldMkLst>
        <pc:spChg chg="mod">
          <ac:chgData name="Gabriela Barza (2332746)" userId="S::2332746@student.uwtsd.ac.uk::5ea186f6-cfa0-49a7-8a82-450371d49002" providerId="AD" clId="Web-{52099CE2-0C73-D138-D45B-D6F31DD38A6C}" dt="2024-11-10T13:42:17.495" v="119" actId="1076"/>
          <ac:spMkLst>
            <pc:docMk/>
            <pc:sldMk cId="2070616607" sldId="325"/>
            <ac:spMk id="3" creationId="{3C22A90E-9F76-050D-E0EB-CFE372524E66}"/>
          </ac:spMkLst>
        </pc:spChg>
      </pc:sldChg>
    </pc:docChg>
  </pc:docChgLst>
  <pc:docChgLst>
    <pc:chgData name="Gabriela Barza (2332746)" userId="S::2332746@student.uwtsd.ac.uk::5ea186f6-cfa0-49a7-8a82-450371d49002" providerId="AD" clId="Web-{82FE97EF-E054-18E2-978C-78BE1EE90B4C}"/>
    <pc:docChg chg="modSld">
      <pc:chgData name="Gabriela Barza (2332746)" userId="S::2332746@student.uwtsd.ac.uk::5ea186f6-cfa0-49a7-8a82-450371d49002" providerId="AD" clId="Web-{82FE97EF-E054-18E2-978C-78BE1EE90B4C}" dt="2024-11-10T13:32:10.456" v="4" actId="20577"/>
      <pc:docMkLst>
        <pc:docMk/>
      </pc:docMkLst>
      <pc:sldChg chg="modSp">
        <pc:chgData name="Gabriela Barza (2332746)" userId="S::2332746@student.uwtsd.ac.uk::5ea186f6-cfa0-49a7-8a82-450371d49002" providerId="AD" clId="Web-{82FE97EF-E054-18E2-978C-78BE1EE90B4C}" dt="2024-11-10T13:27:21.368" v="2" actId="20577"/>
        <pc:sldMkLst>
          <pc:docMk/>
          <pc:sldMk cId="2533793884" sldId="311"/>
        </pc:sldMkLst>
        <pc:spChg chg="mod">
          <ac:chgData name="Gabriela Barza (2332746)" userId="S::2332746@student.uwtsd.ac.uk::5ea186f6-cfa0-49a7-8a82-450371d49002" providerId="AD" clId="Web-{82FE97EF-E054-18E2-978C-78BE1EE90B4C}" dt="2024-11-10T13:27:21.368" v="2" actId="20577"/>
          <ac:spMkLst>
            <pc:docMk/>
            <pc:sldMk cId="2533793884" sldId="311"/>
            <ac:spMk id="3" creationId="{28025432-1175-4309-B3A0-1AF07FEF42AE}"/>
          </ac:spMkLst>
        </pc:spChg>
      </pc:sldChg>
      <pc:sldChg chg="modSp">
        <pc:chgData name="Gabriela Barza (2332746)" userId="S::2332746@student.uwtsd.ac.uk::5ea186f6-cfa0-49a7-8a82-450371d49002" providerId="AD" clId="Web-{82FE97EF-E054-18E2-978C-78BE1EE90B4C}" dt="2024-11-10T13:32:10.456" v="4" actId="20577"/>
        <pc:sldMkLst>
          <pc:docMk/>
          <pc:sldMk cId="2569775999" sldId="323"/>
        </pc:sldMkLst>
        <pc:spChg chg="mod">
          <ac:chgData name="Gabriela Barza (2332746)" userId="S::2332746@student.uwtsd.ac.uk::5ea186f6-cfa0-49a7-8a82-450371d49002" providerId="AD" clId="Web-{82FE97EF-E054-18E2-978C-78BE1EE90B4C}" dt="2024-11-10T13:32:10.456" v="4" actId="20577"/>
          <ac:spMkLst>
            <pc:docMk/>
            <pc:sldMk cId="2569775999" sldId="323"/>
            <ac:spMk id="3" creationId="{2010943C-D68E-A9ED-05C2-C6FA9CB6A22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10/12/2025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363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12/10/2025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908720"/>
            <a:ext cx="7992888" cy="4032448"/>
          </a:xfrm>
        </p:spPr>
        <p:txBody>
          <a:bodyPr>
            <a:normAutofit fontScale="90000"/>
          </a:bodyPr>
          <a:lstStyle/>
          <a:p>
            <a:pPr algn="r"/>
            <a:b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Business Information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LCLM5004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Comparative Analysis of BIS and Their Role in Organisational Performance</a:t>
            </a:r>
            <a:b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u="sng" dirty="0">
                <a:latin typeface="Arial" panose="020B0604020202020204" pitchFamily="34" charset="0"/>
                <a:cs typeface="Arial" panose="020B0604020202020204" pitchFamily="34" charset="0"/>
              </a:rPr>
              <a:t>Group Members: 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1.Gabriela Alina Barza  2332746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2. Cristian Petrus Dica  2332747 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3.Petrica Marin  2333794 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Lecturer: Chinomso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Nwagboso</a:t>
            </a: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600" dirty="0">
              <a:solidFill>
                <a:schemeClr val="accent2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77264-65F7-5D78-62C8-93AA03C8F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5293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0943C-D68E-A9ED-05C2-C6FA9CB6A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9566"/>
            <a:ext cx="8229600" cy="489168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Introduction: What Are Business Information Systems?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Types of Business Information Systems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Transaction Processing Systems (TPS)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MIS, DSS and Business Intelligence (BI)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ERP, CRM and SCM Systems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Critical Evaluation of Business Information Systems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Comparative Analysis</a:t>
            </a: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Ethical and Security Considerations</a:t>
            </a: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Responsible Use &amp; Risk Mitigation</a:t>
            </a: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Case Studies</a:t>
            </a: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Impact and Lessons Learned</a:t>
            </a: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Recommendations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References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775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77264-65F7-5D78-62C8-93AA03C8F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12961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Introduction: What Are Business Information Systems?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0943C-D68E-A9ED-05C2-C6FA9CB6A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403244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Information Systems (IS) combine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processes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Support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decision-making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competitive advantage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Enable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automation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integration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and better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across departments.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Critical for business growth and strategic development.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(Laudon &amp; Laudon, 2023)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864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994" y="116632"/>
            <a:ext cx="8291264" cy="157018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Types of Business Information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2A90E-9F76-050D-E0EB-CFE372524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Transaction Processing Systems (TPS)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automate routine operations, recording daily transactions.</a:t>
            </a:r>
          </a:p>
          <a:p>
            <a:pPr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Management Information Systems (MIS)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summarise data for managers.</a:t>
            </a:r>
          </a:p>
          <a:p>
            <a:pPr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Decision Support Systems (DSS)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support semi-structured decisions.</a:t>
            </a:r>
          </a:p>
          <a:p>
            <a:pPr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Enterprise Systems: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ERP, CRM, SCM integrate business processes.</a:t>
            </a:r>
          </a:p>
          <a:p>
            <a:pPr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Executive Information Systems (EIS)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help  top-level  management analyse trends.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(Stair &amp; Reynolds, 2020; Turban et al., 2019)</a:t>
            </a:r>
          </a:p>
          <a:p>
            <a:pPr>
              <a:lnSpc>
                <a:spcPct val="17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26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Transaction Processing Systems (TPS)</a:t>
            </a:r>
            <a:endParaRPr lang="en-GB" sz="32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2A90E-9F76-050D-E0EB-CFE372524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26541"/>
            <a:ext cx="8229600" cy="362087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Purpose: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Handle daily transactions (sales, payments, inventory).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Speed, accuracy, consistency (O’Brien &amp;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Marakas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2021).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Limitations: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Focused on operations only, limited analytics.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Walmart’s TPS processes millions of transactions daily to maintain stock accuracy and pricing (Laudon &amp; Laudon,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Integration among these systems ensures better organisational learning and agility.</a:t>
            </a:r>
          </a:p>
        </p:txBody>
      </p:sp>
    </p:spTree>
    <p:extLst>
      <p:ext uri="{BB962C8B-B14F-4D97-AF65-F5344CB8AC3E}">
        <p14:creationId xmlns:p14="http://schemas.microsoft.com/office/powerpoint/2010/main" val="780738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82B6C-DA63-2530-6D66-EA45E9FBB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MIS: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Converts TPS data into management reports (Stair &amp; Reynolds, 2020).</a:t>
            </a: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DSS: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Uses models and analytics for decision scenarios (Power, 2019).</a:t>
            </a: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BI: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Integrates dashboards, visual analytics and big data (Chen et al., 2012).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Benefits: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Improves forecasting and strategic planning.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Limitations: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Requires clean data, costly to implement.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Starbucks uses BI to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personalise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marketing and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optimise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locations (Rana et al., 2019).</a:t>
            </a:r>
          </a:p>
          <a:p>
            <a:pPr>
              <a:lnSpc>
                <a:spcPct val="170000"/>
              </a:lnSpc>
            </a:pPr>
            <a:endParaRPr lang="en-GB" sz="18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1D8CE3-0411-F448-7EC6-70F9AB081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5700" y="41301"/>
            <a:ext cx="9515400" cy="13255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MIS, DSS and Business Intelligence (BI)</a:t>
            </a:r>
          </a:p>
        </p:txBody>
      </p:sp>
    </p:spTree>
    <p:extLst>
      <p:ext uri="{BB962C8B-B14F-4D97-AF65-F5344CB8AC3E}">
        <p14:creationId xmlns:p14="http://schemas.microsoft.com/office/powerpoint/2010/main" val="2628250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ERP, CRM and SCM Systems</a:t>
            </a:r>
            <a:endParaRPr lang="en-GB" sz="40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2A90E-9F76-050D-E0EB-CFE372524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4" y="1544671"/>
            <a:ext cx="8349915" cy="37689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ERP (Enterprise Resource Planning):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integrates finance, HR, logistics (Bradford, 2015).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CRM (Customer Relationship Management):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manages client interactions and loyalty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1600" dirty="0">
                <a:latin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(Nguyen &amp; Simkin, 2017).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SCM (Supply Chain Management):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optimises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sourcing and logistics (Christopher, 2016).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Benefits: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Cross-functional visibility, efficiency, reduced redundancy.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Challenges: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High cost, cultural resistance, data migration complexity (Bradford, 2015).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SAP ERP helped Nestlé achieve real-time financial control and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inventory management (Bradford, 2015).</a:t>
            </a:r>
          </a:p>
        </p:txBody>
      </p:sp>
    </p:spTree>
    <p:extLst>
      <p:ext uri="{BB962C8B-B14F-4D97-AF65-F5344CB8AC3E}">
        <p14:creationId xmlns:p14="http://schemas.microsoft.com/office/powerpoint/2010/main" val="916936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83074-C226-CE76-4F5D-3F0EEDBE0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CDECE-CA56-4C0C-B740-0D8F3D4AF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3336"/>
            <a:ext cx="8229600" cy="136815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/>
              <a:t>Critical Evaluation of Business Information Systems</a:t>
            </a:r>
            <a:endParaRPr lang="en-GB" sz="1800" b="1" cap="all" dirty="0">
              <a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tile tx="6350" ty="-127000" sx="65000" sy="64000" flip="none" algn="tl"/>
              </a:blip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01057-D48A-3CA2-0728-5F9CAD055A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42" y="1340768"/>
            <a:ext cx="8229600" cy="47525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Business Information Systems (BIS) can greatly improve performance when well integrated, but their success depends on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data quality, governance and alignment with strategy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ensure accuracy and control but have limited analytical power without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BI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or enterprise tools (Laudon &amp; Laudon, 2022).</a:t>
            </a:r>
            <a:b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ERP, CRM and SCM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systems enable real-time visibility and better decisions, though they require high investment and strong change management (Nguyen &amp; Simkin, 2017).</a:t>
            </a:r>
            <a:b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BI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adds predictive insights and supports planning, but relies on reliable data and ethical use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Floridi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et al., 2018).</a:t>
            </a:r>
            <a:b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Overall, technology alone is not enough success comes from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strategic integration, ethical data practices and skilled users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who balance innovation with accountability (Martin, 2019; McGill &amp; Klobas, 2017).</a:t>
            </a:r>
          </a:p>
        </p:txBody>
      </p:sp>
    </p:spTree>
    <p:extLst>
      <p:ext uri="{BB962C8B-B14F-4D97-AF65-F5344CB8AC3E}">
        <p14:creationId xmlns:p14="http://schemas.microsoft.com/office/powerpoint/2010/main" val="279208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50BFC-A69D-F64C-F5CF-932447795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Comparative Analysis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E57DE87-39AB-B3BC-A6C6-A13FDA57D8C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12871" y="2469482"/>
          <a:ext cx="7886700" cy="243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1675">
                  <a:extLst>
                    <a:ext uri="{9D8B030D-6E8A-4147-A177-3AD203B41FA5}">
                      <a16:colId xmlns:a16="http://schemas.microsoft.com/office/drawing/2014/main" val="1893470437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3666304213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53218978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1746982703"/>
                    </a:ext>
                  </a:extLst>
                </a:gridCol>
              </a:tblGrid>
              <a:tr h="617220">
                <a:tc>
                  <a:txBody>
                    <a:bodyPr/>
                    <a:lstStyle/>
                    <a:p>
                      <a:r>
                        <a:rPr lang="en-GB" sz="1800" b="1" dirty="0"/>
                        <a:t>Criteria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TPS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MIS / DSS / BI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ERP / CRM / SCM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226428150"/>
                  </a:ext>
                </a:extLst>
              </a:tr>
              <a:tr h="330002">
                <a:tc>
                  <a:txBody>
                    <a:bodyPr/>
                    <a:lstStyle/>
                    <a:p>
                      <a:r>
                        <a:rPr lang="en-GB" sz="1400"/>
                        <a:t>Focus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Operations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Tactical / Analytical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Strategic / Integrated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971993223"/>
                  </a:ext>
                </a:extLst>
              </a:tr>
              <a:tr h="330002">
                <a:tc>
                  <a:txBody>
                    <a:bodyPr/>
                    <a:lstStyle/>
                    <a:p>
                      <a:r>
                        <a:rPr lang="en-GB" sz="1400"/>
                        <a:t>Main Users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Clerical staff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Managers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Executives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015714989"/>
                  </a:ext>
                </a:extLst>
              </a:tr>
              <a:tr h="330002">
                <a:tc>
                  <a:txBody>
                    <a:bodyPr/>
                    <a:lstStyle/>
                    <a:p>
                      <a:r>
                        <a:rPr lang="en-GB" sz="1400"/>
                        <a:t>Data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Transactional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Summarised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Real-time integrated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047430929"/>
                  </a:ext>
                </a:extLst>
              </a:tr>
              <a:tr h="330002">
                <a:tc>
                  <a:txBody>
                    <a:bodyPr/>
                    <a:lstStyle/>
                    <a:p>
                      <a:r>
                        <a:rPr lang="en-GB" sz="1400"/>
                        <a:t>Advantages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Accuracy, speed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Insight, forecasting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Efficiency, collaboration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623821231"/>
                  </a:ext>
                </a:extLst>
              </a:tr>
              <a:tr h="330002">
                <a:tc>
                  <a:txBody>
                    <a:bodyPr/>
                    <a:lstStyle/>
                    <a:p>
                      <a:r>
                        <a:rPr lang="en-GB" sz="1400"/>
                        <a:t>Limitations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No analysis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Data quality needed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Cost, complexity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5315007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5758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Ethical and Security Considerations</a:t>
            </a:r>
            <a:endParaRPr lang="en-GB" sz="2400" b="1" cap="all" dirty="0">
              <a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tile tx="6350" ty="-127000" sx="65000" sy="64000" flip="none" algn="tl"/>
              </a:blip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42" y="1556792"/>
            <a:ext cx="8229600" cy="374441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800" b="1" dirty="0">
                <a:latin typeface="Arial" panose="020B0604020202020204" pitchFamily="34" charset="0"/>
              </a:rPr>
              <a:t> Data Privacy:</a:t>
            </a:r>
            <a:r>
              <a:rPr lang="en-US" altLang="en-US" sz="1800" dirty="0">
                <a:latin typeface="Arial" panose="020B0604020202020204" pitchFamily="34" charset="0"/>
              </a:rPr>
              <a:t> Compliance with GDPR; ensure consent and transparency</a:t>
            </a: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dirty="0">
                <a:latin typeface="Arial" panose="020B0604020202020204" pitchFamily="34" charset="0"/>
              </a:rPr>
              <a:t> (Voigt &amp; von dem </a:t>
            </a:r>
            <a:r>
              <a:rPr lang="en-US" altLang="en-US" sz="1800" dirty="0" err="1">
                <a:latin typeface="Arial" panose="020B0604020202020204" pitchFamily="34" charset="0"/>
              </a:rPr>
              <a:t>Bussche</a:t>
            </a:r>
            <a:r>
              <a:rPr lang="en-US" altLang="en-US" sz="1800" dirty="0">
                <a:latin typeface="Arial" panose="020B0604020202020204" pitchFamily="34" charset="0"/>
              </a:rPr>
              <a:t>, 2017).</a:t>
            </a: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800" b="1" dirty="0">
                <a:latin typeface="Arial" panose="020B0604020202020204" pitchFamily="34" charset="0"/>
              </a:rPr>
              <a:t> Cybersecurity:</a:t>
            </a:r>
            <a:r>
              <a:rPr lang="en-US" altLang="en-US" sz="1800" dirty="0">
                <a:latin typeface="Arial" panose="020B0604020202020204" pitchFamily="34" charset="0"/>
              </a:rPr>
              <a:t> Protection against breaches and ransomware (McGill &amp; </a:t>
            </a:r>
            <a:r>
              <a:rPr lang="en-US" altLang="en-US" sz="1800" dirty="0" err="1">
                <a:latin typeface="Arial" panose="020B0604020202020204" pitchFamily="34" charset="0"/>
              </a:rPr>
              <a:t>Klobas</a:t>
            </a:r>
            <a:r>
              <a:rPr lang="en-US" altLang="en-US" sz="1800" dirty="0">
                <a:latin typeface="Arial" panose="020B0604020202020204" pitchFamily="34" charset="0"/>
              </a:rPr>
              <a:t>, 2017).</a:t>
            </a: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800" b="1" dirty="0">
                <a:latin typeface="Arial" panose="020B0604020202020204" pitchFamily="34" charset="0"/>
              </a:rPr>
              <a:t> AI Bias and Transparency:</a:t>
            </a:r>
            <a:r>
              <a:rPr lang="en-US" altLang="en-US" sz="1800" dirty="0">
                <a:latin typeface="Arial" panose="020B0604020202020204" pitchFamily="34" charset="0"/>
              </a:rPr>
              <a:t> Algorithms may reinforce discrimination (</a:t>
            </a:r>
            <a:r>
              <a:rPr lang="en-US" altLang="en-US" sz="1800" dirty="0" err="1">
                <a:latin typeface="Arial" panose="020B0604020202020204" pitchFamily="34" charset="0"/>
              </a:rPr>
              <a:t>Binns</a:t>
            </a:r>
            <a:r>
              <a:rPr lang="en-US" altLang="en-US" sz="1800" dirty="0">
                <a:latin typeface="Arial" panose="020B0604020202020204" pitchFamily="34" charset="0"/>
              </a:rPr>
              <a:t>, 2018).</a:t>
            </a: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800" b="1" dirty="0">
                <a:latin typeface="Arial" panose="020B0604020202020204" pitchFamily="34" charset="0"/>
              </a:rPr>
              <a:t> Employee Monitoring:</a:t>
            </a:r>
            <a:r>
              <a:rPr lang="en-US" altLang="en-US" sz="1800" dirty="0">
                <a:latin typeface="Arial" panose="020B0604020202020204" pitchFamily="34" charset="0"/>
              </a:rPr>
              <a:t> Raises concerns of autonomy and trust (Ball, 2010).</a:t>
            </a: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800" b="1" dirty="0">
                <a:latin typeface="Arial" panose="020B0604020202020204" pitchFamily="34" charset="0"/>
              </a:rPr>
              <a:t> Customer Ethics:</a:t>
            </a:r>
            <a:r>
              <a:rPr lang="en-US" altLang="en-US" sz="1800" dirty="0">
                <a:latin typeface="Arial" panose="020B0604020202020204" pitchFamily="34" charset="0"/>
              </a:rPr>
              <a:t> Misuse of CRM data undermines trust (Nguyen &amp; Simkin, 2017).</a:t>
            </a:r>
          </a:p>
        </p:txBody>
      </p:sp>
    </p:spTree>
    <p:extLst>
      <p:ext uri="{BB962C8B-B14F-4D97-AF65-F5344CB8AC3E}">
        <p14:creationId xmlns:p14="http://schemas.microsoft.com/office/powerpoint/2010/main" val="253379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492B7-E1BA-4F1E-487A-98DED85C6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155" y="142383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Responsible Use &amp; Risk Mitigation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334FF-ACA9-B91F-31BE-B1A77F0E5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039" y="1285383"/>
            <a:ext cx="8229600" cy="3917032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Adopt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Privacy-by-Design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 Ethics Guidelines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Floridi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et al., 2018).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Implement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multifactor authentication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encryption and audits.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 employees on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ethical data handling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Establish transparent monitoring policies.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Conduct regular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bias and fairness audits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AI tools.</a:t>
            </a:r>
          </a:p>
        </p:txBody>
      </p:sp>
    </p:spTree>
    <p:extLst>
      <p:ext uri="{BB962C8B-B14F-4D97-AF65-F5344CB8AC3E}">
        <p14:creationId xmlns:p14="http://schemas.microsoft.com/office/powerpoint/2010/main" val="56110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492B7-E1BA-4F1E-487A-98DED85C6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Case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334FF-ACA9-B91F-31BE-B1A77F0E5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772816"/>
            <a:ext cx="8229600" cy="3528392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Amazon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- Uses AI-driven CRM and BI for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personalised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recommendations, improving sales, but raising data privacy issues (Martin, 2019).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Zara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- Integrated ERP and SCM allow real-time inventory visibility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and fast fashion cycles (Christopher, 2016).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Tesco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- BI analytics improved customer loyalty, but required strong data governance to meet GDPR (Voigt &amp; von dem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Bussche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2017).</a:t>
            </a:r>
          </a:p>
        </p:txBody>
      </p:sp>
    </p:spTree>
    <p:extLst>
      <p:ext uri="{BB962C8B-B14F-4D97-AF65-F5344CB8AC3E}">
        <p14:creationId xmlns:p14="http://schemas.microsoft.com/office/powerpoint/2010/main" val="2992843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8D796-808C-AC46-4FCD-52BFD1E1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Impact and Lessons Learned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60920-0D7B-CA62-9E47-96E86AA4B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Integrated systems drive profitability through faster, data-informed actions.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Ethical governance is critical to maintain customer and employee trust.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Balanced investment in technology and culture change yields best outcomes (Bradford, 2015).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855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AE481-3DD2-72A4-0461-114E45BAB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A6006-24A3-97A3-B138-1F1B8F994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Begin with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ERP + CRM integration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streamline data.</a:t>
            </a: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Adopt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BI dashboards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decision-making.</a:t>
            </a: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Ensure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protection compliance (GDPR)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Create a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ethics policy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AI and monitoring.</a:t>
            </a:r>
          </a:p>
          <a:p>
            <a:pPr marL="0" marR="0" lvl="0" indent="0" algn="l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Provide continuous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training and change management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support.</a:t>
            </a:r>
          </a:p>
          <a:p>
            <a:pPr marL="0" indent="0">
              <a:lnSpc>
                <a:spcPct val="17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0859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99426-B3FE-3718-BAD3-7ED4CC7D9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EF493-03F9-B71A-C45D-7E2DEB7B0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Alalwan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A.A., Dwivedi, Y.K. &amp; Rana, N.P. (2017)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 media in marketing: A review and analysis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Journal of Business Research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79, 165–174.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Ball, K. (2010)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Workplace surveillance: An overview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Labor History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51(1), 87–106.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Binns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R. (2018)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Fairness in machine learning: Lessons from political philosophy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Proceedings of FAT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ACM.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Bradford, M. (2015)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Modern ERP: Select, Implement, and Use Today’s Advanced Business Systems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2nd ed. Raleigh, NC: Lulu Press.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Chen, H., Chiang, R. &amp;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Storey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V.C. (2012)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Business Intelligence and Analytics: From Big Data to Big Impact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MIS Quarterly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36(4), 1165–1188.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Christopher, M. (2016)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Logistics &amp; Supply Chain Management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5th ed. Pearson Education.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Floridi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L. et al. (2018)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AI4People—An Ethical Framework for a Good AI Society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Minds and Machines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28(4), 689–707.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Laudon, K.C. &amp; Laudon, J.P. (2022)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Management Information Systems: Managing the Digital Firm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17th ed. Pearson.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Martin, K. (2019)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Ethical implications and accountability of algorithms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Journal of Business Ethics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160(4), 835–850.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McGill, T. &amp;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Klobas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J. (2017)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Information security awareness and behavior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Computers &amp; Security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68, 22–30.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Nguyen, B. &amp; Simkin, L. (2017)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dark side of CRM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Journal of Marketing Management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33(11–12), 943–972.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O’Brien, J.A. &amp;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Marakas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G.M. (2021)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Introduction to Information Systems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17th ed. McGraw-Hill.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Porter, M.E. &amp;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Heppelmann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J.E. (2015)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How Smart, Connected Products Are Transforming Companies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Harvard Business Review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93(10), 96–114.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Power, D.J. (2019)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Decision Support, Analytics, and Business Intelligence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3rd ed. Business Expert Press.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Voigt, P. &amp; von dem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Bussche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A. (2017)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EU General Data Protection Regulation (GDPR)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Springer.</a:t>
            </a:r>
          </a:p>
          <a:p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3693517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infopath/2007/PartnerControls"/>
    <ds:schemaRef ds:uri="303dbf9b-b85b-46a0-94f1-894078c07ecd"/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1463</Words>
  <Application>Microsoft Office PowerPoint</Application>
  <PresentationFormat>On-screen Show (4:3)</PresentationFormat>
  <Paragraphs>117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Myriad Pro</vt:lpstr>
      <vt:lpstr>Calibri</vt:lpstr>
      <vt:lpstr>20140311PresentationUWTSDTemplate</vt:lpstr>
      <vt:lpstr>  Managing Business Information LCLM5004 Comparative Analysis of BIS and Their Role in Organisational Performance  Group Members:  1.Gabriela Alina Barza  2332746 2. Cristian Petrus Dica  2332747  3.Petrica Marin  2333794   Lecturer: Chinomso Nwagboso </vt:lpstr>
      <vt:lpstr>Content</vt:lpstr>
      <vt:lpstr>Introduction: What Are Business Information Systems?</vt:lpstr>
      <vt:lpstr>Types of Business Information Systems</vt:lpstr>
      <vt:lpstr>Transaction Processing Systems (TPS)</vt:lpstr>
      <vt:lpstr>MIS, DSS and Business Intelligence (BI)</vt:lpstr>
      <vt:lpstr>ERP, CRM and SCM Systems</vt:lpstr>
      <vt:lpstr>Critical Evaluation of Business Information Systems</vt:lpstr>
      <vt:lpstr>Comparative Analysis</vt:lpstr>
      <vt:lpstr>Ethical and Security Considerations</vt:lpstr>
      <vt:lpstr>Responsible Use &amp; Risk Mitigation</vt:lpstr>
      <vt:lpstr>Case Studies</vt:lpstr>
      <vt:lpstr>Impact and Lessons Learned</vt:lpstr>
      <vt:lpstr>Recommendations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Channels of Communication</dc:title>
  <dc:creator>Sujeewa Herath</dc:creator>
  <cp:lastModifiedBy>Dica Cristian</cp:lastModifiedBy>
  <cp:revision>88</cp:revision>
  <dcterms:created xsi:type="dcterms:W3CDTF">2020-10-21T23:25:25Z</dcterms:created>
  <dcterms:modified xsi:type="dcterms:W3CDTF">2025-10-12T19:27:02Z</dcterms:modified>
</cp:coreProperties>
</file>