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1"/>
  </p:notesMasterIdLst>
  <p:sldIdLst>
    <p:sldId id="256" r:id="rId2"/>
    <p:sldId id="343" r:id="rId3"/>
    <p:sldId id="344" r:id="rId4"/>
    <p:sldId id="328" r:id="rId5"/>
    <p:sldId id="353" r:id="rId6"/>
    <p:sldId id="310" r:id="rId7"/>
    <p:sldId id="345" r:id="rId8"/>
    <p:sldId id="346" r:id="rId9"/>
    <p:sldId id="330" r:id="rId10"/>
    <p:sldId id="331" r:id="rId11"/>
    <p:sldId id="332" r:id="rId12"/>
    <p:sldId id="333" r:id="rId13"/>
    <p:sldId id="334" r:id="rId14"/>
    <p:sldId id="349" r:id="rId15"/>
    <p:sldId id="335" r:id="rId16"/>
    <p:sldId id="348" r:id="rId17"/>
    <p:sldId id="336" r:id="rId18"/>
    <p:sldId id="347" r:id="rId19"/>
    <p:sldId id="350" r:id="rId20"/>
    <p:sldId id="337" r:id="rId21"/>
    <p:sldId id="338" r:id="rId22"/>
    <p:sldId id="339" r:id="rId23"/>
    <p:sldId id="311" r:id="rId24"/>
    <p:sldId id="312" r:id="rId25"/>
    <p:sldId id="313" r:id="rId26"/>
    <p:sldId id="314" r:id="rId27"/>
    <p:sldId id="316" r:id="rId28"/>
    <p:sldId id="319" r:id="rId29"/>
    <p:sldId id="259" r:id="rId30"/>
    <p:sldId id="280" r:id="rId31"/>
    <p:sldId id="320" r:id="rId32"/>
    <p:sldId id="260" r:id="rId33"/>
    <p:sldId id="282" r:id="rId34"/>
    <p:sldId id="281" r:id="rId35"/>
    <p:sldId id="269" r:id="rId36"/>
    <p:sldId id="340" r:id="rId37"/>
    <p:sldId id="341" r:id="rId38"/>
    <p:sldId id="342" r:id="rId39"/>
    <p:sldId id="352"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205" autoAdjust="0"/>
  </p:normalViewPr>
  <p:slideViewPr>
    <p:cSldViewPr>
      <p:cViewPr varScale="1">
        <p:scale>
          <a:sx n="33" d="100"/>
          <a:sy n="33" d="100"/>
        </p:scale>
        <p:origin x="-156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EF8ED2-2C51-4367-8A7B-F35670E18626}" type="datetimeFigureOut">
              <a:rPr lang="en-US" smtClean="0"/>
              <a:pPr/>
              <a:t>11/28/2011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45A5AC8-4ED9-4273-928E-B7D85D41ECE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http://</a:t>
            </a:r>
            <a:r>
              <a:rPr lang="en-GB" sz="1200" kern="1200" baseline="0" dirty="0" smtClean="0">
                <a:solidFill>
                  <a:schemeClr val="tx1"/>
                </a:solidFill>
                <a:latin typeface="+mn-lt"/>
                <a:ea typeface="+mn-ea"/>
                <a:cs typeface="+mn-cs"/>
              </a:rPr>
              <a:t>www.britishairways.com/cms/global/microsites/ba_reports0809/pdfs/Workplace.pdf</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From</a:t>
            </a:r>
            <a:r>
              <a:rPr lang="en-GB" baseline="0" dirty="0" smtClean="0"/>
              <a:t> a critical perspective – u as new managers – need to </a:t>
            </a:r>
            <a:r>
              <a:rPr lang="en-GB" dirty="0" smtClean="0"/>
              <a:t>analyse power in organizations, so you can nurture attitudes and behaviours that can humanize management practice.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sz="1200"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45A5AC8-4ED9-4273-928E-B7D85D41ECE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Power is important among members of the organisation when striving for the resources and influence necessary to successfully carry out their jobs. </a:t>
            </a:r>
          </a:p>
          <a:p>
            <a:r>
              <a:rPr lang="en-GB" sz="1200" kern="1200" baseline="0" dirty="0" smtClean="0">
                <a:solidFill>
                  <a:schemeClr val="tx1"/>
                </a:solidFill>
                <a:latin typeface="+mn-lt"/>
                <a:ea typeface="+mn-ea"/>
                <a:cs typeface="+mn-cs"/>
              </a:rPr>
              <a:t>Power is also important when striving to maintain jobs and job security. </a:t>
            </a:r>
          </a:p>
          <a:p>
            <a:r>
              <a:rPr lang="en-GB" sz="1200" kern="1200" baseline="0" dirty="0" smtClean="0">
                <a:solidFill>
                  <a:schemeClr val="tx1"/>
                </a:solidFill>
                <a:latin typeface="+mn-lt"/>
                <a:ea typeface="+mn-ea"/>
                <a:cs typeface="+mn-cs"/>
              </a:rPr>
              <a:t>Power usually comes from credibility, whether from strong expertise or integrity. </a:t>
            </a:r>
          </a:p>
          <a:p>
            <a:r>
              <a:rPr lang="en-GB" sz="1200" kern="1200" baseline="0" dirty="0" smtClean="0">
                <a:solidFill>
                  <a:schemeClr val="tx1"/>
                </a:solidFill>
                <a:latin typeface="+mn-lt"/>
                <a:ea typeface="+mn-ea"/>
                <a:cs typeface="+mn-cs"/>
              </a:rPr>
              <a:t>Power also comes from the authority of one’s position in the organisation.</a:t>
            </a:r>
          </a:p>
          <a:p>
            <a:r>
              <a:rPr lang="en-GB" sz="1200" kern="1200" baseline="0" dirty="0" smtClean="0">
                <a:solidFill>
                  <a:schemeClr val="tx1"/>
                </a:solidFill>
                <a:latin typeface="+mn-lt"/>
                <a:ea typeface="+mn-ea"/>
                <a:cs typeface="+mn-cs"/>
              </a:rPr>
              <a:t>Some people have a strong negative reaction when talking about power because power often is associated with negative applications, for example, manipulation, abuse or harassment. </a:t>
            </a:r>
          </a:p>
          <a:p>
            <a:r>
              <a:rPr lang="en-GB" sz="1200" kern="1200" baseline="0" dirty="0" smtClean="0">
                <a:solidFill>
                  <a:schemeClr val="tx1"/>
                </a:solidFill>
                <a:latin typeface="+mn-lt"/>
                <a:ea typeface="+mn-ea"/>
                <a:cs typeface="+mn-cs"/>
              </a:rPr>
              <a:t>However, power, like conflict, exists in all human interactions and is not always bad. It is how power and conflict are used and managed that determine how power and conflict should be perceived.</a:t>
            </a:r>
          </a:p>
        </p:txBody>
      </p:sp>
      <p:sp>
        <p:nvSpPr>
          <p:cNvPr id="4" name="Slide Number Placeholder 3"/>
          <p:cNvSpPr>
            <a:spLocks noGrp="1"/>
          </p:cNvSpPr>
          <p:nvPr>
            <p:ph type="sldNum" sz="quarter" idx="10"/>
          </p:nvPr>
        </p:nvSpPr>
        <p:spPr/>
        <p:txBody>
          <a:bodyPr/>
          <a:lstStyle/>
          <a:p>
            <a:fld id="{F45A5AC8-4ED9-4273-928E-B7D85D41ECE4}"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Matters of power and politics are critically important to recognize and manage during organisational change activities. This is where in BA – you can explore power and politics during the period of change.  Change often means shifts in power across management levels, functions and groups. To be successful, change must have the support of all key power players - senior management, and others who are recognized as having strong expertise and integrity.</a:t>
            </a:r>
          </a:p>
          <a:p>
            <a:r>
              <a:rPr lang="en-GB" sz="1200" kern="1200" baseline="0" dirty="0" smtClean="0">
                <a:solidFill>
                  <a:schemeClr val="tx1"/>
                </a:solidFill>
                <a:latin typeface="+mn-lt"/>
                <a:ea typeface="+mn-ea"/>
                <a:cs typeface="+mn-cs"/>
              </a:rPr>
              <a:t>Means to manage power can include ensuring that all power-players are involved in developing the vision and methods to achieve the vision and organisation-wide communication. You could say that at BA the power players recognised the need for change – recession, company financial losses, CHEAP COMPETITORS, price of oil – but the vision and methods were disagreed over.</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Writing in the 16</a:t>
            </a:r>
            <a:r>
              <a:rPr lang="en-GB" baseline="30000" dirty="0" smtClean="0"/>
              <a:t>th</a:t>
            </a:r>
            <a:r>
              <a:rPr lang="en-GB" dirty="0" smtClean="0"/>
              <a:t> century - In conclusion all human struggles boil down to the struggle for power.</a:t>
            </a: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For one third of our lives, we give control to others and enter into complex relations of power that range from others getting us to do things we would not otherwise do, to us doing the same to others. </a:t>
            </a:r>
          </a:p>
          <a:p>
            <a:r>
              <a:rPr lang="en-GB" sz="1200" kern="1200" baseline="0" dirty="0" smtClean="0">
                <a:solidFill>
                  <a:schemeClr val="tx1"/>
                </a:solidFill>
                <a:latin typeface="+mn-lt"/>
                <a:ea typeface="+mn-ea"/>
                <a:cs typeface="+mn-cs"/>
              </a:rPr>
              <a:t>Organisations will be warm, friendly, welcoming places - do our jobs with pride, growth, and achievement. </a:t>
            </a:r>
          </a:p>
          <a:p>
            <a:r>
              <a:rPr lang="en-GB" sz="1200" kern="1200" baseline="0" dirty="0" smtClean="0">
                <a:solidFill>
                  <a:schemeClr val="tx1"/>
                </a:solidFill>
                <a:latin typeface="+mn-lt"/>
                <a:ea typeface="+mn-ea"/>
                <a:cs typeface="+mn-cs"/>
              </a:rPr>
              <a:t>At worst, places of concentrated power that frames and shapes our hours there. It is impossible to escape power in organisations, because organisations have people with multiple and complex interests - people that one would not necessarily choose to spend time with. If you had a choice, would you spend eight hours a day with the passing parade of megalomaniacs, incompetents, and cruelly brutal gossips that people most offices and other organisations? When the boss tells you that he wants everyone to work as one happy family, look around. Would you choose any or all of these people as partners with whom to make a family?</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Images can </a:t>
            </a:r>
            <a:r>
              <a:rPr lang="en-GB" sz="1200" kern="1200" baseline="0" dirty="0" smtClean="0">
                <a:solidFill>
                  <a:schemeClr val="tx1"/>
                </a:solidFill>
                <a:latin typeface="+mn-lt"/>
                <a:ea typeface="+mn-ea"/>
                <a:cs typeface="+mn-cs"/>
              </a:rPr>
              <a:t>represent a </a:t>
            </a:r>
            <a:r>
              <a:rPr lang="en-GB" sz="1200" kern="1200" baseline="0" dirty="0" smtClean="0">
                <a:solidFill>
                  <a:schemeClr val="tx1"/>
                </a:solidFill>
                <a:latin typeface="+mn-lt"/>
                <a:ea typeface="+mn-ea"/>
                <a:cs typeface="+mn-cs"/>
              </a:rPr>
              <a:t>great deal of power in simple ways. For example, the law is often </a:t>
            </a:r>
            <a:r>
              <a:rPr lang="en-GB" sz="1200" kern="1200" baseline="0" dirty="0" smtClean="0">
                <a:solidFill>
                  <a:schemeClr val="tx1"/>
                </a:solidFill>
                <a:latin typeface="+mn-lt"/>
                <a:ea typeface="+mn-ea"/>
                <a:cs typeface="+mn-cs"/>
              </a:rPr>
              <a:t>portrayed as </a:t>
            </a:r>
            <a:r>
              <a:rPr lang="en-GB" sz="1200" kern="1200" baseline="0" dirty="0" smtClean="0">
                <a:solidFill>
                  <a:schemeClr val="tx1"/>
                </a:solidFill>
                <a:latin typeface="+mn-lt"/>
                <a:ea typeface="+mn-ea"/>
                <a:cs typeface="+mn-cs"/>
              </a:rPr>
              <a:t>an institution that impartially weighs justice in its scales. That the </a:t>
            </a:r>
            <a:r>
              <a:rPr lang="en-GB" sz="1200" kern="1200" baseline="0" dirty="0" smtClean="0">
                <a:solidFill>
                  <a:schemeClr val="tx1"/>
                </a:solidFill>
                <a:latin typeface="+mn-lt"/>
                <a:ea typeface="+mn-ea"/>
                <a:cs typeface="+mn-cs"/>
              </a:rPr>
              <a:t>common symbol </a:t>
            </a:r>
            <a:r>
              <a:rPr lang="en-GB" sz="1200" kern="1200" baseline="0" dirty="0" smtClean="0">
                <a:solidFill>
                  <a:schemeClr val="tx1"/>
                </a:solidFill>
                <a:latin typeface="+mn-lt"/>
                <a:ea typeface="+mn-ea"/>
                <a:cs typeface="+mn-cs"/>
              </a:rPr>
              <a:t>of this power is blindfolded while holding the scales of justice is </a:t>
            </a:r>
            <a:r>
              <a:rPr lang="en-GB" sz="1200" kern="1200" baseline="0" dirty="0" smtClean="0">
                <a:solidFill>
                  <a:schemeClr val="tx1"/>
                </a:solidFill>
                <a:latin typeface="+mn-lt"/>
                <a:ea typeface="+mn-ea"/>
                <a:cs typeface="+mn-cs"/>
              </a:rPr>
              <a:t>meant to </a:t>
            </a:r>
            <a:r>
              <a:rPr lang="en-GB" sz="1200" kern="1200" baseline="0" dirty="0" smtClean="0">
                <a:solidFill>
                  <a:schemeClr val="tx1"/>
                </a:solidFill>
                <a:latin typeface="+mn-lt"/>
                <a:ea typeface="+mn-ea"/>
                <a:cs typeface="+mn-cs"/>
              </a:rPr>
              <a:t>represent it as a legitimate authority; it shows that an impartial judiciary</a:t>
            </a:r>
          </a:p>
          <a:p>
            <a:r>
              <a:rPr lang="en-GB" sz="1200" kern="1200" baseline="0" dirty="0" smtClean="0">
                <a:solidFill>
                  <a:schemeClr val="tx1"/>
                </a:solidFill>
                <a:latin typeface="+mn-lt"/>
                <a:ea typeface="+mn-ea"/>
                <a:cs typeface="+mn-cs"/>
              </a:rPr>
              <a:t>resides over a mass population that is weighed equally in the scales.</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The view for the last fifty years has been that when an organisation experiences uncertainty in areas of organisational action, if a person has organisational skills that can reduce that uncertainty, he or she will derive power from such expertise. In other words, this view states that despite formal hierarchies, prescribed organisational communications, and the relations that they specify, people will be able to exercise power when they control or have the necessary knowledge to master uncertain zones in the organisational arena.</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http://www.numerons.in/files/documents/Managing-Power-and-Politics-in-Organisations.pdf </a:t>
            </a:r>
          </a:p>
          <a:p>
            <a:r>
              <a:rPr lang="en-GB" sz="1200" kern="1200" baseline="0" dirty="0" smtClean="0">
                <a:solidFill>
                  <a:schemeClr val="tx1"/>
                </a:solidFill>
                <a:latin typeface="+mn-lt"/>
                <a:ea typeface="+mn-ea"/>
                <a:cs typeface="+mn-cs"/>
              </a:rPr>
              <a:t>a military bureaucracy.</a:t>
            </a:r>
          </a:p>
          <a:p>
            <a:r>
              <a:rPr lang="en-GB" sz="1200" kern="1200" baseline="0" dirty="0" smtClean="0">
                <a:solidFill>
                  <a:schemeClr val="tx1"/>
                </a:solidFill>
                <a:latin typeface="+mn-lt"/>
                <a:ea typeface="+mn-ea"/>
                <a:cs typeface="+mn-cs"/>
              </a:rPr>
              <a:t>Thompson (1956) researched two U.S. Air Force bomber wing commands comprising both flight and ground crew personnel. The flight crew had greater formal authority, but the role of the ground crew was central for the safety of the flight crew. Their need for safety conferred a degree of power on the ground crew that was not evident in formal authority relations. Their technical competency </a:t>
            </a:r>
            <a:r>
              <a:rPr lang="en-GB" sz="1200" kern="1200" baseline="0" dirty="0" err="1" smtClean="0">
                <a:solidFill>
                  <a:schemeClr val="tx1"/>
                </a:solidFill>
                <a:latin typeface="+mn-lt"/>
                <a:ea typeface="+mn-ea"/>
                <a:cs typeface="+mn-cs"/>
              </a:rPr>
              <a:t>vis</a:t>
            </a:r>
            <a:r>
              <a:rPr lang="en-GB" sz="1200" kern="1200" baseline="0" dirty="0" smtClean="0">
                <a:solidFill>
                  <a:schemeClr val="tx1"/>
                </a:solidFill>
                <a:latin typeface="+mn-lt"/>
                <a:ea typeface="+mn-ea"/>
                <a:cs typeface="+mn-cs"/>
              </a:rPr>
              <a:t> à </a:t>
            </a:r>
            <a:r>
              <a:rPr lang="en-GB" sz="1200" kern="1200" baseline="0" dirty="0" err="1" smtClean="0">
                <a:solidFill>
                  <a:schemeClr val="tx1"/>
                </a:solidFill>
                <a:latin typeface="+mn-lt"/>
                <a:ea typeface="+mn-ea"/>
                <a:cs typeface="+mn-cs"/>
              </a:rPr>
              <a:t>vis</a:t>
            </a:r>
            <a:r>
              <a:rPr lang="en-GB" sz="1200" kern="1200" baseline="0" dirty="0" smtClean="0">
                <a:solidFill>
                  <a:schemeClr val="tx1"/>
                </a:solidFill>
                <a:latin typeface="+mn-lt"/>
                <a:ea typeface="+mn-ea"/>
                <a:cs typeface="+mn-cs"/>
              </a:rPr>
              <a:t> safety issues put them in a strategic position to secure their own interests—to exercise “unauthorized or illegitimate power” (Thompson, 1956: 290), which they were able to rationalize in terms of a need for safety. Hence, the maintenance workers controlled the key source of</a:t>
            </a:r>
          </a:p>
          <a:p>
            <a:r>
              <a:rPr lang="en-GB" sz="1200" kern="1200" baseline="0" dirty="0" smtClean="0">
                <a:solidFill>
                  <a:schemeClr val="tx1"/>
                </a:solidFill>
                <a:latin typeface="+mn-lt"/>
                <a:ea typeface="+mn-ea"/>
                <a:cs typeface="+mn-cs"/>
              </a:rPr>
              <a:t>uncertainty in an otherwise </a:t>
            </a:r>
            <a:r>
              <a:rPr lang="en-GB" sz="1200" kern="1200" baseline="0" dirty="0" err="1" smtClean="0">
                <a:solidFill>
                  <a:schemeClr val="tx1"/>
                </a:solidFill>
                <a:latin typeface="+mn-lt"/>
                <a:ea typeface="+mn-ea"/>
                <a:cs typeface="+mn-cs"/>
              </a:rPr>
              <a:t>routinized</a:t>
            </a:r>
            <a:r>
              <a:rPr lang="en-GB" sz="1200" kern="1200" baseline="0" dirty="0" smtClean="0">
                <a:solidFill>
                  <a:schemeClr val="tx1"/>
                </a:solidFill>
                <a:latin typeface="+mn-lt"/>
                <a:ea typeface="+mn-ea"/>
                <a:cs typeface="+mn-cs"/>
              </a:rPr>
              <a:t> system.</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err="1" smtClean="0">
                <a:solidFill>
                  <a:schemeClr val="tx1"/>
                </a:solidFill>
                <a:latin typeface="+mn-lt"/>
                <a:ea typeface="+mn-ea"/>
                <a:cs typeface="+mn-cs"/>
              </a:rPr>
              <a:t>Crozier</a:t>
            </a:r>
            <a:r>
              <a:rPr lang="en-GB" sz="1200" kern="1200" baseline="0" dirty="0" smtClean="0">
                <a:solidFill>
                  <a:schemeClr val="tx1"/>
                </a:solidFill>
                <a:latin typeface="+mn-lt"/>
                <a:ea typeface="+mn-ea"/>
                <a:cs typeface="+mn-cs"/>
              </a:rPr>
              <a:t> (1964) in a French state-owned tobacco factory, uncertainty important.  Female workers at the technical core of the organisation, </a:t>
            </a:r>
            <a:r>
              <a:rPr lang="en-GB" sz="1200" kern="1200" baseline="0" dirty="0" smtClean="0">
                <a:solidFill>
                  <a:schemeClr val="tx1"/>
                </a:solidFill>
                <a:latin typeface="+mn-lt"/>
                <a:ea typeface="+mn-ea"/>
                <a:cs typeface="+mn-cs"/>
              </a:rPr>
              <a:t>make the fags. </a:t>
            </a:r>
            <a:r>
              <a:rPr lang="en-GB" sz="1200" kern="1200" baseline="0" dirty="0" smtClean="0">
                <a:solidFill>
                  <a:schemeClr val="tx1"/>
                </a:solidFill>
                <a:latin typeface="+mn-lt"/>
                <a:ea typeface="+mn-ea"/>
                <a:cs typeface="+mn-cs"/>
              </a:rPr>
              <a:t>The male maintenance workers were marginal, in the formal representation of the organisation design. The production workers were paid on a piece-rate system in a bureaucracy designed on scientific management principles. Problem was machines breaking down. The effect of them doing so was to diminish the bonus that the production workers could earn. To maintain earnings, the production workers needed good machines. So maintenance workers had power over the other workers because they controlled the source of uncertainty. Management had introduced preventive maintenance but manuals disappeared and sabotage occurred.  Maintenance workers defended their autonomy, privilege, and power. There was also an issue of gender; the male maintenance workers used their expert knowledge as a masculine device over and against the female production workers.</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17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Sewell (2002), see modern electronic forms of surveillance as replacing the apparatus of power laboriously constructed by bureaucracy. Extended electronic surveillance - making the majority of people increasingly transparent to others who may not be transparent to them (Robins and Webster 1985). Vertical surveillance focuses on waste, time, quality, and so on.  Normal defined by establishing performance norms so abnormal stands out as a deviation from the norm. Then there is by peer review through horizontal </a:t>
            </a:r>
            <a:r>
              <a:rPr lang="en-GB" sz="1200" kern="1200" baseline="0" dirty="0" err="1" smtClean="0">
                <a:solidFill>
                  <a:schemeClr val="tx1"/>
                </a:solidFill>
                <a:latin typeface="+mn-lt"/>
                <a:ea typeface="+mn-ea"/>
                <a:cs typeface="+mn-cs"/>
              </a:rPr>
              <a:t>surveillancecauses</a:t>
            </a:r>
            <a:r>
              <a:rPr lang="en-GB" sz="1200" kern="1200" baseline="0" dirty="0" smtClean="0">
                <a:solidFill>
                  <a:schemeClr val="tx1"/>
                </a:solidFill>
                <a:latin typeface="+mn-lt"/>
                <a:ea typeface="+mn-ea"/>
                <a:cs typeface="+mn-cs"/>
              </a:rPr>
              <a:t> us to monitor each other. </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Teamwork associated with empowerment, trust, and enhanced discretion. Sometimes it is even referred to as “giving away” power. TQM (total quality management), organisational learning, lean production, and BPR (business process reengineering) - in common, a reversal of the highly individualistic approach to the employee that earlier perspectives such as scientific management had championed. Rather than isolate, observe, and individually measure the times taken by individuals for doing standardized tasks and discouraging them from communicating with others while doing so, the new approach encourages communication and sociability. No longer are employees to be set competitively against each other; instead, they work together as members of teams that have been designed to cope better with more flexible manufacturing methods and to provide opportunities for more intelligent organisation of work but greater distributed intelligence of systems and discretion. </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‘Old capitalism’ (based on mass production, ‘</a:t>
            </a:r>
            <a:r>
              <a:rPr lang="en-GB" dirty="0" err="1" smtClean="0"/>
              <a:t>Fordism</a:t>
            </a:r>
            <a:r>
              <a:rPr lang="en-GB" dirty="0" smtClean="0"/>
              <a:t>’, hierarchical organisations, </a:t>
            </a:r>
            <a:r>
              <a:rPr lang="en-GB" dirty="0" err="1" smtClean="0"/>
              <a:t>routinised</a:t>
            </a:r>
            <a:r>
              <a:rPr lang="en-GB" dirty="0" smtClean="0"/>
              <a:t> work) is being replaced by the ‘new capitalism’ (based on design, production and marketing of high quality goods and services). In these organisations there is an emphasis on knowledge and learning, characterised by </a:t>
            </a:r>
            <a:r>
              <a:rPr lang="en-GB" dirty="0" err="1" smtClean="0"/>
              <a:t>teamworking</a:t>
            </a:r>
            <a:r>
              <a:rPr lang="en-GB" dirty="0" smtClean="0"/>
              <a:t>, an entrepreneurial emphasis, fast project work, collaboration, active problem solving and learning in context. Corresponding changes in organisational structures mean flatter structures and </a:t>
            </a:r>
            <a:r>
              <a:rPr lang="en-GB" dirty="0" err="1" smtClean="0"/>
              <a:t>delayered</a:t>
            </a:r>
            <a:r>
              <a:rPr lang="en-GB" dirty="0" smtClean="0"/>
              <a:t> management. </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these organisations there is an emphasis on active knowledge and flexible learning, characterised by </a:t>
            </a:r>
            <a:r>
              <a:rPr lang="en-GB" dirty="0" err="1" smtClean="0"/>
              <a:t>teamworking</a:t>
            </a:r>
            <a:r>
              <a:rPr lang="en-GB" dirty="0" smtClean="0"/>
              <a:t>, an entrepreneurial emphasis, fast project work, collaboration, active problem solving and learning in context.</a:t>
            </a:r>
          </a:p>
          <a:p>
            <a:r>
              <a:rPr lang="en-GB" dirty="0" smtClean="0"/>
              <a:t>Corresponding changes in organisational structures mean flatter structures and </a:t>
            </a:r>
            <a:r>
              <a:rPr lang="en-GB" dirty="0" err="1" smtClean="0"/>
              <a:t>delayered</a:t>
            </a:r>
            <a:r>
              <a:rPr lang="en-GB" dirty="0" smtClean="0"/>
              <a:t> management. Front line workers are transformed into committed partners, engaged in meaningful work, having greater control over their jobs, supervising themselves. </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Front line workers are transformed into committed partners, engaged in meaningful work, having greater control over their jobs, supervising themselves. The vision extends beyond the domain of management, to one of new values, new social purposes and practices. The new capitalism is leading to a more meaningful, humane and socially just - though more stressful - workplace. (</a:t>
            </a:r>
            <a:r>
              <a:rPr lang="en-GB" dirty="0" err="1" smtClean="0"/>
              <a:t>Lankshear</a:t>
            </a:r>
            <a:r>
              <a:rPr lang="en-GB" dirty="0" smtClean="0"/>
              <a:t> 1997:85-7).</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The argument that higher skill levels and greater investment in training and education are the key to better company performance and increased national competitiveness has been well rehearsed (Ashton and </a:t>
            </a:r>
            <a:r>
              <a:rPr lang="en-GB" dirty="0" err="1" smtClean="0"/>
              <a:t>Felstead</a:t>
            </a:r>
            <a:r>
              <a:rPr lang="en-GB" dirty="0" smtClean="0"/>
              <a:t> 1995, Keep 1991). The facilitation of organisational learning has been embraced as the answer to the uncertainties of contemporary organisational life and to the management of change (Garrick and Rhodes 1998:174). The guiding view is that global competition requires greater labour market flexibility, of organisational learning as central to the process of economic change and the need to promote economic competitiveness. The promotion of lifelong learning since the 1970s by national governments, political parties, employers and trade unions has been largely framed within this discourse of economic competitiveness (Edwards 1997:11- 13, Butler 1997). </a:t>
            </a:r>
          </a:p>
        </p:txBody>
      </p:sp>
      <p:sp>
        <p:nvSpPr>
          <p:cNvPr id="4" name="Slide Number Placeholder 3"/>
          <p:cNvSpPr>
            <a:spLocks noGrp="1"/>
          </p:cNvSpPr>
          <p:nvPr>
            <p:ph type="sldNum" sz="quarter" idx="10"/>
          </p:nvPr>
        </p:nvSpPr>
        <p:spPr/>
        <p:txBody>
          <a:bodyPr/>
          <a:lstStyle/>
          <a:p>
            <a:fld id="{F45A5AC8-4ED9-4273-928E-B7D85D41ECE4}" type="slidenum">
              <a:rPr lang="en-GB" smtClean="0"/>
              <a:pPr/>
              <a:t>26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Using Foucault, </a:t>
            </a:r>
            <a:r>
              <a:rPr lang="en-GB" dirty="0" err="1" smtClean="0"/>
              <a:t>Deetz</a:t>
            </a:r>
            <a:r>
              <a:rPr lang="en-GB" dirty="0" smtClean="0"/>
              <a:t> examines how new mechanisms of control have emerged in the new ‘knowledge-based’ industries. Work groups in these organisations have high levels of autonomy and self-management, characterised by professional codes of practice rather than standardised products. This reduces the legitimacy of managerial control, reducing what Foucault called ‘sovereign’ power. As a result, in place of authority relations and direct supervision, most control is ‘normative�’ carried out via group processes, standards, culture, shared values. Vision statements, company images and active socialisation programmes are control processes, representing ‘technologies of power’ in which employees (and managers as employees) engage in active self-surveillance and self-control. Training and development assist in this process. But whose interests are really served by this self-management? Workers ‘consent’ to arbitrary institutional arrangements as if they were natural and incontestable - the workplace may be more stressful and insecure but this is seen as inevitable and part of processes that benefit employees through more satisfying work and control over their work (</a:t>
            </a:r>
            <a:r>
              <a:rPr lang="en-GB" dirty="0" err="1" smtClean="0"/>
              <a:t>Deetz</a:t>
            </a:r>
            <a:r>
              <a:rPr lang="en-GB" dirty="0" smtClean="0"/>
              <a:t> 1998:152-9).</a:t>
            </a: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28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u="none" strike="noStrike" kern="1200" dirty="0" smtClean="0">
                <a:solidFill>
                  <a:schemeClr val="tx1"/>
                </a:solidFill>
                <a:effectLst/>
                <a:latin typeface="+mn-lt"/>
                <a:ea typeface="+mn-ea"/>
                <a:cs typeface="+mn-cs"/>
              </a:rPr>
              <a:t>Differences.</a:t>
            </a:r>
            <a:r>
              <a:rPr lang="en-US" sz="1200" u="none" strike="noStrike" kern="1200" dirty="0" smtClean="0">
                <a:solidFill>
                  <a:schemeClr val="tx1"/>
                </a:solidFill>
                <a:effectLst/>
                <a:latin typeface="+mn-lt"/>
                <a:ea typeface="+mn-ea"/>
                <a:cs typeface="+mn-cs"/>
              </a:rPr>
              <a:t>  Power and leadership differ in three major areas:</a:t>
            </a:r>
            <a:endParaRPr lang="en-GB" sz="1200" u="none" strike="noStrike" kern="1200" dirty="0" smtClean="0">
              <a:solidFill>
                <a:schemeClr val="tx1"/>
              </a:solidFill>
              <a:effectLst/>
              <a:latin typeface="+mn-lt"/>
              <a:ea typeface="+mn-ea"/>
              <a:cs typeface="+mn-cs"/>
            </a:endParaRPr>
          </a:p>
          <a:p>
            <a:r>
              <a:rPr lang="en-US" sz="1200" u="sng" strike="noStrike" kern="1200" dirty="0" smtClean="0">
                <a:solidFill>
                  <a:schemeClr val="tx1"/>
                </a:solidFill>
                <a:effectLst/>
                <a:latin typeface="+mn-lt"/>
                <a:ea typeface="+mn-ea"/>
                <a:cs typeface="+mn-cs"/>
              </a:rPr>
              <a:t>Goal Compatibility</a:t>
            </a:r>
            <a:r>
              <a:rPr lang="en-US" sz="1200" u="none" strike="noStrike" kern="1200" dirty="0" smtClean="0">
                <a:solidFill>
                  <a:schemeClr val="tx1"/>
                </a:solidFill>
                <a:effectLst/>
                <a:latin typeface="+mn-lt"/>
                <a:ea typeface="+mn-ea"/>
                <a:cs typeface="+mn-cs"/>
              </a:rPr>
              <a:t>.  Power does not require goal compatibility, merely dependence.  Leadership requires some congruence between the goals of the leader and those being led.</a:t>
            </a:r>
            <a:endParaRPr lang="en-GB" sz="1200" u="none" strike="noStrike" kern="1200" dirty="0" smtClean="0">
              <a:solidFill>
                <a:schemeClr val="tx1"/>
              </a:solidFill>
              <a:effectLst/>
              <a:latin typeface="+mn-lt"/>
              <a:ea typeface="+mn-ea"/>
              <a:cs typeface="+mn-cs"/>
            </a:endParaRPr>
          </a:p>
          <a:p>
            <a:r>
              <a:rPr lang="en-US" sz="1200" u="sng" strike="noStrike" kern="1200" dirty="0" smtClean="0">
                <a:solidFill>
                  <a:schemeClr val="tx1"/>
                </a:solidFill>
                <a:effectLst/>
                <a:latin typeface="+mn-lt"/>
                <a:ea typeface="+mn-ea"/>
                <a:cs typeface="+mn-cs"/>
              </a:rPr>
              <a:t>Direction of Influence</a:t>
            </a:r>
            <a:r>
              <a:rPr lang="en-US" sz="1200" u="none" strike="noStrike" kern="1200" dirty="0" smtClean="0">
                <a:solidFill>
                  <a:schemeClr val="tx1"/>
                </a:solidFill>
                <a:effectLst/>
                <a:latin typeface="+mn-lt"/>
                <a:ea typeface="+mn-ea"/>
                <a:cs typeface="+mn-cs"/>
              </a:rPr>
              <a:t>.  Leadership focuses on the downward influence over one's followers.  It minimizes the importance of lateral and upward influence patterns.  Power is concerned with all directions of influence.</a:t>
            </a:r>
            <a:endParaRPr lang="en-GB" sz="1200" u="none" strike="noStrike" kern="1200" dirty="0" smtClean="0">
              <a:solidFill>
                <a:schemeClr val="tx1"/>
              </a:solidFill>
              <a:effectLst/>
              <a:latin typeface="+mn-lt"/>
              <a:ea typeface="+mn-ea"/>
              <a:cs typeface="+mn-cs"/>
            </a:endParaRPr>
          </a:p>
          <a:p>
            <a:r>
              <a:rPr lang="en-US" sz="1200" u="sng" strike="noStrike" kern="1200" dirty="0" smtClean="0">
                <a:solidFill>
                  <a:schemeClr val="tx1"/>
                </a:solidFill>
                <a:effectLst/>
                <a:latin typeface="+mn-lt"/>
                <a:ea typeface="+mn-ea"/>
                <a:cs typeface="+mn-cs"/>
              </a:rPr>
              <a:t>Research Emphasis</a:t>
            </a:r>
            <a:r>
              <a:rPr lang="en-US" sz="1200" u="none" strike="noStrike" kern="1200" dirty="0" smtClean="0">
                <a:solidFill>
                  <a:schemeClr val="tx1"/>
                </a:solidFill>
                <a:effectLst/>
                <a:latin typeface="+mn-lt"/>
                <a:ea typeface="+mn-ea"/>
                <a:cs typeface="+mn-cs"/>
              </a:rPr>
              <a:t>.  Leadership research tends to emphasize the style leaders take.  Research on power is a broader topic and focuses on tactics for gaining compliance.  Power research looks at the power exerted by individuals, as well as that used by groups.</a:t>
            </a:r>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3" fontAlgn="base"/>
            <a:r>
              <a:rPr lang="en-US" sz="1200" u="sng" strike="noStrike" kern="1200" dirty="0" smtClean="0">
                <a:solidFill>
                  <a:schemeClr val="tx1"/>
                </a:solidFill>
                <a:effectLst/>
                <a:latin typeface="+mn-lt"/>
                <a:ea typeface="+mn-ea"/>
                <a:cs typeface="+mn-cs"/>
              </a:rPr>
              <a:t>Coercive Power</a:t>
            </a:r>
            <a:r>
              <a:rPr lang="en-US" sz="1200" u="none" strike="noStrike" kern="1200" dirty="0" smtClean="0">
                <a:solidFill>
                  <a:schemeClr val="tx1"/>
                </a:solidFill>
                <a:effectLst/>
                <a:latin typeface="+mn-lt"/>
                <a:ea typeface="+mn-ea"/>
                <a:cs typeface="+mn-cs"/>
              </a:rPr>
              <a:t>.  This power base is driven by fear.  A target reacts to this power out of fear </a:t>
            </a:r>
            <a:r>
              <a:rPr lang="en-US" sz="1200" u="none" strike="noStrike" kern="1200" dirty="0" smtClean="0">
                <a:solidFill>
                  <a:schemeClr val="tx1"/>
                </a:solidFill>
                <a:effectLst/>
                <a:latin typeface="+mn-lt"/>
                <a:ea typeface="+mn-ea"/>
                <a:cs typeface="+mn-cs"/>
              </a:rPr>
              <a:t>of the </a:t>
            </a:r>
            <a:r>
              <a:rPr lang="en-US" sz="1200" u="none" strike="noStrike" kern="1200" dirty="0" smtClean="0">
                <a:solidFill>
                  <a:schemeClr val="tx1"/>
                </a:solidFill>
                <a:effectLst/>
                <a:latin typeface="+mn-lt"/>
                <a:ea typeface="+mn-ea"/>
                <a:cs typeface="+mn-cs"/>
              </a:rPr>
              <a:t>negative results that would occur if he or she fails to comply.  It rests on the application, or threat of application, of physical sanctions (pain, frustration, or threatening lower order needs).  </a:t>
            </a:r>
            <a:endParaRPr lang="en-GB" sz="1200" u="none" strike="noStrike" kern="1200" dirty="0" smtClean="0">
              <a:solidFill>
                <a:schemeClr val="tx1"/>
              </a:solidFill>
              <a:effectLst/>
              <a:latin typeface="+mn-lt"/>
              <a:ea typeface="+mn-ea"/>
              <a:cs typeface="+mn-cs"/>
            </a:endParaRPr>
          </a:p>
          <a:p>
            <a:pPr lvl="3" fontAlgn="base"/>
            <a:r>
              <a:rPr lang="en-US" sz="1200" u="sng" strike="noStrike" kern="1200" dirty="0" smtClean="0">
                <a:solidFill>
                  <a:schemeClr val="tx1"/>
                </a:solidFill>
                <a:effectLst/>
                <a:latin typeface="+mn-lt"/>
                <a:ea typeface="+mn-ea"/>
                <a:cs typeface="+mn-cs"/>
              </a:rPr>
              <a:t>Reward Power</a:t>
            </a:r>
            <a:r>
              <a:rPr lang="en-US" sz="1200" u="none" strike="noStrike" kern="1200" dirty="0" smtClean="0">
                <a:solidFill>
                  <a:schemeClr val="tx1"/>
                </a:solidFill>
                <a:effectLst/>
                <a:latin typeface="+mn-lt"/>
                <a:ea typeface="+mn-ea"/>
                <a:cs typeface="+mn-cs"/>
              </a:rPr>
              <a:t>.  The opposite of coercive power, this source of power is based on producing positive benefits for the target who complies.  Rewards can be financial (pay or bonuses) or nonfinancial (recognition, interesting assignments, or preferred work shifts).</a:t>
            </a:r>
            <a:endParaRPr lang="en-GB" sz="1200" u="none" strike="noStrike" kern="1200" dirty="0" smtClean="0">
              <a:solidFill>
                <a:schemeClr val="tx1"/>
              </a:solidFill>
              <a:effectLst/>
              <a:latin typeface="+mn-lt"/>
              <a:ea typeface="+mn-ea"/>
              <a:cs typeface="+mn-cs"/>
            </a:endParaRPr>
          </a:p>
          <a:p>
            <a:r>
              <a:rPr lang="en-US" sz="1200" b="1" kern="1200" dirty="0" smtClean="0">
                <a:solidFill>
                  <a:schemeClr val="tx1"/>
                </a:solidFill>
                <a:latin typeface="+mn-lt"/>
                <a:ea typeface="+mn-ea"/>
                <a:cs typeface="+mn-cs"/>
              </a:rPr>
              <a:t>Slide</a:t>
            </a:r>
            <a:endParaRPr lang="en-GB" sz="1200" kern="1200" dirty="0" smtClean="0">
              <a:solidFill>
                <a:schemeClr val="tx1"/>
              </a:solidFill>
              <a:latin typeface="+mn-lt"/>
              <a:ea typeface="+mn-ea"/>
              <a:cs typeface="+mn-cs"/>
            </a:endParaRPr>
          </a:p>
          <a:p>
            <a:r>
              <a:rPr lang="en-US" sz="1200" b="1" kern="1200" dirty="0" smtClean="0">
                <a:solidFill>
                  <a:schemeClr val="tx1"/>
                </a:solidFill>
                <a:latin typeface="+mn-lt"/>
                <a:ea typeface="+mn-ea"/>
                <a:cs typeface="+mn-cs"/>
              </a:rPr>
              <a:t>#12-06</a:t>
            </a:r>
            <a:endParaRPr lang="en-GB" sz="1200" kern="1200" dirty="0" smtClean="0">
              <a:solidFill>
                <a:schemeClr val="tx1"/>
              </a:solidFill>
              <a:latin typeface="+mn-lt"/>
              <a:ea typeface="+mn-ea"/>
              <a:cs typeface="+mn-cs"/>
            </a:endParaRPr>
          </a:p>
          <a:p>
            <a:r>
              <a:rPr lang="en-US" u="sng" dirty="0" smtClean="0"/>
              <a:t>Legitimate Power</a:t>
            </a:r>
            <a:r>
              <a:rPr lang="en-US" dirty="0" smtClean="0"/>
              <a:t>.  In formal groups and </a:t>
            </a:r>
            <a:r>
              <a:rPr lang="en-US" dirty="0" err="1" smtClean="0"/>
              <a:t>organisations</a:t>
            </a:r>
            <a:r>
              <a:rPr lang="en-US" dirty="0" smtClean="0"/>
              <a:t>, this common base of power is the formal authority to control and use </a:t>
            </a:r>
            <a:r>
              <a:rPr lang="en-US" dirty="0" err="1" smtClean="0"/>
              <a:t>organisational</a:t>
            </a:r>
            <a:r>
              <a:rPr lang="en-US" dirty="0" smtClean="0"/>
              <a:t> resources based on structural position.  It is based on member acceptance of the position, not simply the power to coerce and reward given with that position.</a:t>
            </a:r>
            <a:r>
              <a:rPr lang="en-GB" dirty="0" smtClean="0"/>
              <a:t> </a:t>
            </a: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2" fontAlgn="base"/>
            <a:r>
              <a:rPr lang="en-US" sz="1200" i="1" u="none" strike="noStrike" kern="1200" dirty="0" smtClean="0">
                <a:solidFill>
                  <a:schemeClr val="tx1"/>
                </a:solidFill>
                <a:effectLst/>
                <a:latin typeface="+mn-lt"/>
                <a:ea typeface="+mn-ea"/>
                <a:cs typeface="+mn-cs"/>
              </a:rPr>
              <a:t>Personal Power.</a:t>
            </a:r>
            <a:r>
              <a:rPr lang="en-US" sz="1200" u="none" strike="noStrike" kern="1200" dirty="0" smtClean="0">
                <a:solidFill>
                  <a:schemeClr val="tx1"/>
                </a:solidFill>
                <a:effectLst/>
                <a:latin typeface="+mn-lt"/>
                <a:ea typeface="+mn-ea"/>
                <a:cs typeface="+mn-cs"/>
              </a:rPr>
              <a:t>  This power stems from an individual's unique characteristics.  There are two bases of personal power:</a:t>
            </a:r>
          </a:p>
          <a:p>
            <a:pPr lvl="3" fontAlgn="base"/>
            <a:r>
              <a:rPr lang="en-US" sz="1200" u="sng" strike="noStrike" kern="1200" dirty="0" smtClean="0">
                <a:solidFill>
                  <a:schemeClr val="tx1"/>
                </a:solidFill>
                <a:effectLst/>
                <a:latin typeface="+mn-lt"/>
                <a:ea typeface="+mn-ea"/>
                <a:cs typeface="+mn-cs"/>
              </a:rPr>
              <a:t>Expert Power</a:t>
            </a:r>
            <a:r>
              <a:rPr lang="en-US" sz="1200" u="none" strike="noStrike" kern="1200" dirty="0" smtClean="0">
                <a:solidFill>
                  <a:schemeClr val="tx1"/>
                </a:solidFill>
                <a:effectLst/>
                <a:latin typeface="+mn-lt"/>
                <a:ea typeface="+mn-ea"/>
                <a:cs typeface="+mn-cs"/>
              </a:rPr>
              <a:t>.  This is influence wielded because of expertise, special skill, or knowledge.  This has become a powerful source of influence as the world.</a:t>
            </a:r>
          </a:p>
          <a:p>
            <a:pPr lvl="3" fontAlgn="base"/>
            <a:r>
              <a:rPr lang="en-US" u="sng" dirty="0" smtClean="0"/>
              <a:t>Referent Power</a:t>
            </a:r>
            <a:r>
              <a:rPr lang="en-US" dirty="0" smtClean="0"/>
              <a:t>.  This power is based on identification with a person who has desirable resources or personal traits.  It develops out of admiration of another and the desire to be like that person: followers wish to please a person with referent power.  This source of power is closely aligned with charisma.</a:t>
            </a:r>
            <a:r>
              <a:rPr lang="en-GB" dirty="0" smtClean="0"/>
              <a:t> </a:t>
            </a:r>
          </a:p>
          <a:p>
            <a:pPr lvl="1" fontAlgn="base"/>
            <a:r>
              <a:rPr lang="en-US" sz="1200" b="1" u="none" strike="noStrike" kern="1200" dirty="0" smtClean="0">
                <a:solidFill>
                  <a:schemeClr val="tx1"/>
                </a:solidFill>
                <a:effectLst/>
                <a:latin typeface="+mn-lt"/>
                <a:ea typeface="+mn-ea"/>
                <a:cs typeface="+mn-cs"/>
              </a:rPr>
              <a:t>Which Bases of Power Are Most Effective?</a:t>
            </a:r>
            <a:endParaRPr lang="en-GB" sz="1200" u="none" strike="noStrike" kern="1200" dirty="0" smtClean="0">
              <a:solidFill>
                <a:schemeClr val="tx1"/>
              </a:solidFill>
              <a:effectLst/>
              <a:latin typeface="+mn-lt"/>
              <a:ea typeface="+mn-ea"/>
              <a:cs typeface="+mn-cs"/>
            </a:endParaRPr>
          </a:p>
          <a:p>
            <a:pPr lvl="2" fontAlgn="base"/>
            <a:r>
              <a:rPr lang="en-US" sz="1200" u="sng" strike="noStrike" kern="1200" dirty="0" smtClean="0">
                <a:solidFill>
                  <a:schemeClr val="tx1"/>
                </a:solidFill>
                <a:effectLst/>
                <a:latin typeface="+mn-lt"/>
                <a:ea typeface="+mn-ea"/>
                <a:cs typeface="+mn-cs"/>
              </a:rPr>
              <a:t>Personal Power</a:t>
            </a:r>
            <a:r>
              <a:rPr lang="en-US" sz="1200" u="none" strike="noStrike" kern="1200" dirty="0" smtClean="0">
                <a:solidFill>
                  <a:schemeClr val="tx1"/>
                </a:solidFill>
                <a:effectLst/>
                <a:latin typeface="+mn-lt"/>
                <a:ea typeface="+mn-ea"/>
                <a:cs typeface="+mn-cs"/>
              </a:rPr>
              <a:t>.  Both expert and referent power are positively related to employee satisfaction with supervision, </a:t>
            </a:r>
            <a:r>
              <a:rPr lang="en-US" sz="1200" u="none" strike="noStrike" kern="1200" dirty="0" err="1" smtClean="0">
                <a:solidFill>
                  <a:schemeClr val="tx1"/>
                </a:solidFill>
                <a:effectLst/>
                <a:latin typeface="+mn-lt"/>
                <a:ea typeface="+mn-ea"/>
                <a:cs typeface="+mn-cs"/>
              </a:rPr>
              <a:t>organisational</a:t>
            </a:r>
            <a:r>
              <a:rPr lang="en-US" sz="1200" u="none" strike="noStrike" kern="1200" dirty="0" smtClean="0">
                <a:solidFill>
                  <a:schemeClr val="tx1"/>
                </a:solidFill>
                <a:effectLst/>
                <a:latin typeface="+mn-lt"/>
                <a:ea typeface="+mn-ea"/>
                <a:cs typeface="+mn-cs"/>
              </a:rPr>
              <a:t> commitment, and performance.</a:t>
            </a:r>
            <a:endParaRPr lang="en-GB" sz="1200" u="none" strike="noStrike" kern="1200" dirty="0" smtClean="0">
              <a:solidFill>
                <a:schemeClr val="tx1"/>
              </a:solidFill>
              <a:effectLst/>
              <a:latin typeface="+mn-lt"/>
              <a:ea typeface="+mn-ea"/>
              <a:cs typeface="+mn-cs"/>
            </a:endParaRPr>
          </a:p>
          <a:p>
            <a:pPr lvl="2" fontAlgn="base"/>
            <a:r>
              <a:rPr lang="en-US" sz="1200" u="sng" strike="noStrike" kern="1200" dirty="0" smtClean="0">
                <a:solidFill>
                  <a:schemeClr val="tx1"/>
                </a:solidFill>
                <a:effectLst/>
                <a:latin typeface="+mn-lt"/>
                <a:ea typeface="+mn-ea"/>
                <a:cs typeface="+mn-cs"/>
              </a:rPr>
              <a:t>Formal Power</a:t>
            </a:r>
            <a:r>
              <a:rPr lang="en-US" sz="1200" u="none" strike="noStrike" kern="1200" dirty="0" smtClean="0">
                <a:solidFill>
                  <a:schemeClr val="tx1"/>
                </a:solidFill>
                <a:effectLst/>
                <a:latin typeface="+mn-lt"/>
                <a:ea typeface="+mn-ea"/>
                <a:cs typeface="+mn-cs"/>
              </a:rPr>
              <a:t>.  Reward and legitimate power are unrelated to </a:t>
            </a:r>
            <a:r>
              <a:rPr lang="en-US" sz="1200" u="none" strike="noStrike" kern="1200" dirty="0" err="1" smtClean="0">
                <a:solidFill>
                  <a:schemeClr val="tx1"/>
                </a:solidFill>
                <a:effectLst/>
                <a:latin typeface="+mn-lt"/>
                <a:ea typeface="+mn-ea"/>
                <a:cs typeface="+mn-cs"/>
              </a:rPr>
              <a:t>organisational</a:t>
            </a:r>
            <a:r>
              <a:rPr lang="en-US" sz="1200" u="none" strike="noStrike" kern="1200" dirty="0" smtClean="0">
                <a:solidFill>
                  <a:schemeClr val="tx1"/>
                </a:solidFill>
                <a:effectLst/>
                <a:latin typeface="+mn-lt"/>
                <a:ea typeface="+mn-ea"/>
                <a:cs typeface="+mn-cs"/>
              </a:rPr>
              <a:t> outcomes.  Coercive power is negatively related to employee satisfaction and commitment.</a:t>
            </a:r>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The Reality of Politics</a:t>
            </a:r>
            <a:r>
              <a:rPr lang="en-US" dirty="0" smtClean="0"/>
              <a:t>.  It is highly unlikely that an </a:t>
            </a:r>
            <a:r>
              <a:rPr lang="en-US" dirty="0" err="1" smtClean="0"/>
              <a:t>organisation</a:t>
            </a:r>
            <a:r>
              <a:rPr lang="en-US" dirty="0" smtClean="0"/>
              <a:t> can remain free of politics because of the very nature of </a:t>
            </a:r>
            <a:r>
              <a:rPr lang="en-US" dirty="0" err="1" smtClean="0"/>
              <a:t>organisations</a:t>
            </a:r>
            <a:r>
              <a:rPr lang="en-US" dirty="0" smtClean="0"/>
              <a:t> themselves.  </a:t>
            </a:r>
            <a:endParaRPr lang="en-GB" dirty="0" smtClean="0"/>
          </a:p>
          <a:p>
            <a:pPr lvl="2" fontAlgn="base"/>
            <a:r>
              <a:rPr lang="en-US" sz="1200" i="1" u="none" strike="noStrike" kern="1200" dirty="0" smtClean="0">
                <a:solidFill>
                  <a:schemeClr val="tx1"/>
                </a:solidFill>
                <a:effectLst/>
                <a:latin typeface="+mn-lt"/>
                <a:ea typeface="+mn-ea"/>
                <a:cs typeface="+mn-cs"/>
              </a:rPr>
              <a:t>Conflicting Interests</a:t>
            </a:r>
            <a:r>
              <a:rPr lang="en-US" sz="1200" u="none" strike="noStrike" kern="1200" dirty="0" smtClean="0">
                <a:solidFill>
                  <a:schemeClr val="tx1"/>
                </a:solidFill>
                <a:effectLst/>
                <a:latin typeface="+mn-lt"/>
                <a:ea typeface="+mn-ea"/>
                <a:cs typeface="+mn-cs"/>
              </a:rPr>
              <a:t>.  </a:t>
            </a:r>
            <a:r>
              <a:rPr lang="en-US" sz="1200" u="none" strike="noStrike" kern="1200" dirty="0" err="1" smtClean="0">
                <a:solidFill>
                  <a:schemeClr val="tx1"/>
                </a:solidFill>
                <a:effectLst/>
                <a:latin typeface="+mn-lt"/>
                <a:ea typeface="+mn-ea"/>
                <a:cs typeface="+mn-cs"/>
              </a:rPr>
              <a:t>Organisations</a:t>
            </a:r>
            <a:r>
              <a:rPr lang="en-US" sz="1200" u="none" strike="noStrike" kern="1200" dirty="0" smtClean="0">
                <a:solidFill>
                  <a:schemeClr val="tx1"/>
                </a:solidFill>
                <a:effectLst/>
                <a:latin typeface="+mn-lt"/>
                <a:ea typeface="+mn-ea"/>
                <a:cs typeface="+mn-cs"/>
              </a:rPr>
              <a:t> are made up of individuals and groups with different values, goals, interests, creating the potential for conflict.</a:t>
            </a:r>
            <a:endParaRPr lang="en-GB" sz="1200" u="none" strike="noStrike" kern="1200" dirty="0" smtClean="0">
              <a:solidFill>
                <a:schemeClr val="tx1"/>
              </a:solidFill>
              <a:effectLst/>
              <a:latin typeface="+mn-lt"/>
              <a:ea typeface="+mn-ea"/>
              <a:cs typeface="+mn-cs"/>
            </a:endParaRPr>
          </a:p>
          <a:p>
            <a:pPr lvl="2" fontAlgn="base"/>
            <a:r>
              <a:rPr lang="en-US" sz="1200" i="1" u="none" strike="noStrike" kern="1200" dirty="0" smtClean="0">
                <a:solidFill>
                  <a:schemeClr val="tx1"/>
                </a:solidFill>
                <a:effectLst/>
                <a:latin typeface="+mn-lt"/>
                <a:ea typeface="+mn-ea"/>
                <a:cs typeface="+mn-cs"/>
              </a:rPr>
              <a:t>Limited Resources.  </a:t>
            </a:r>
            <a:r>
              <a:rPr lang="en-US" sz="1200" u="none" strike="noStrike" kern="1200" dirty="0" smtClean="0">
                <a:solidFill>
                  <a:schemeClr val="tx1"/>
                </a:solidFill>
                <a:effectLst/>
                <a:latin typeface="+mn-lt"/>
                <a:ea typeface="+mn-ea"/>
                <a:cs typeface="+mn-cs"/>
              </a:rPr>
              <a:t>The allocation of scarce resources often creates conflict when it is perceived as unfair and results in competition among members.</a:t>
            </a:r>
            <a:endParaRPr lang="en-GB" sz="1200" u="none" strike="noStrike" kern="1200" dirty="0" smtClean="0">
              <a:solidFill>
                <a:schemeClr val="tx1"/>
              </a:solidFill>
              <a:effectLst/>
              <a:latin typeface="+mn-lt"/>
              <a:ea typeface="+mn-ea"/>
              <a:cs typeface="+mn-cs"/>
            </a:endParaRPr>
          </a:p>
          <a:p>
            <a:pPr lvl="2" fontAlgn="base"/>
            <a:r>
              <a:rPr lang="en-US" sz="1200" i="1" u="none" strike="noStrike" kern="1200" dirty="0" smtClean="0">
                <a:solidFill>
                  <a:schemeClr val="tx1"/>
                </a:solidFill>
                <a:effectLst/>
                <a:latin typeface="+mn-lt"/>
                <a:ea typeface="+mn-ea"/>
                <a:cs typeface="+mn-cs"/>
              </a:rPr>
              <a:t>Ambiguity in Decision-making.</a:t>
            </a:r>
            <a:r>
              <a:rPr lang="en-US" sz="1200" u="none" strike="noStrike" kern="1200" dirty="0" smtClean="0">
                <a:solidFill>
                  <a:schemeClr val="tx1"/>
                </a:solidFill>
                <a:effectLst/>
                <a:latin typeface="+mn-lt"/>
                <a:ea typeface="+mn-ea"/>
                <a:cs typeface="+mn-cs"/>
              </a:rPr>
              <a:t>  The facts behind decisions are rarely fully objective and may be open to interpretation.  People in </a:t>
            </a:r>
            <a:r>
              <a:rPr lang="en-US" sz="1200" u="none" strike="noStrike" kern="1200" dirty="0" err="1" smtClean="0">
                <a:solidFill>
                  <a:schemeClr val="tx1"/>
                </a:solidFill>
                <a:effectLst/>
                <a:latin typeface="+mn-lt"/>
                <a:ea typeface="+mn-ea"/>
                <a:cs typeface="+mn-cs"/>
              </a:rPr>
              <a:t>organisations</a:t>
            </a:r>
            <a:r>
              <a:rPr lang="en-US" sz="1200" u="none" strike="noStrike" kern="1200" dirty="0" smtClean="0">
                <a:solidFill>
                  <a:schemeClr val="tx1"/>
                </a:solidFill>
                <a:effectLst/>
                <a:latin typeface="+mn-lt"/>
                <a:ea typeface="+mn-ea"/>
                <a:cs typeface="+mn-cs"/>
              </a:rPr>
              <a:t> will often use influence to twist the facts to support their own goals and interests: activities called </a:t>
            </a:r>
            <a:r>
              <a:rPr lang="en-US" sz="1200" i="1" u="none" strike="noStrike" kern="1200" dirty="0" smtClean="0">
                <a:solidFill>
                  <a:schemeClr val="tx1"/>
                </a:solidFill>
                <a:effectLst/>
                <a:latin typeface="+mn-lt"/>
                <a:ea typeface="+mn-ea"/>
                <a:cs typeface="+mn-cs"/>
              </a:rPr>
              <a:t>politicking</a:t>
            </a:r>
            <a:r>
              <a:rPr lang="en-US" sz="1200" u="none" strike="noStrike" kern="1200" dirty="0" smtClean="0">
                <a:solidFill>
                  <a:schemeClr val="tx1"/>
                </a:solidFill>
                <a:effectLst/>
                <a:latin typeface="+mn-lt"/>
                <a:ea typeface="+mn-ea"/>
                <a:cs typeface="+mn-cs"/>
              </a:rPr>
              <a:t>.</a:t>
            </a:r>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35</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7. Based on Steps 1 through 6, choose an ethical course of action to get</a:t>
            </a:r>
          </a:p>
          <a:p>
            <a:r>
              <a:rPr lang="en-GB" sz="1200" kern="1200" baseline="0" dirty="0" smtClean="0">
                <a:solidFill>
                  <a:schemeClr val="tx1"/>
                </a:solidFill>
                <a:latin typeface="+mn-lt"/>
                <a:ea typeface="+mn-ea"/>
                <a:cs typeface="+mn-cs"/>
              </a:rPr>
              <a:t>something done.</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38</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Yes, Prime Minister, “The Key” (</a:t>
            </a:r>
            <a:r>
              <a:rPr lang="en-GB" dirty="0" err="1" smtClean="0"/>
              <a:t>Lotterby</a:t>
            </a:r>
            <a:r>
              <a:rPr lang="en-GB" dirty="0" smtClean="0"/>
              <a:t> 1986), in which Permanent Cabinet Secretary Sir Humphrey Appleby’s authority is questioned and then undercut. The doors to government are literally closed to him as he makes a frantic attempt to retain his vanishing power. From this point on, Sir Humphrey never controls Prime Minister Hacker with the same effectiveness as he had in earlier episodes. His undoing is the result of gender politics, in the form of the prime minister’s ruthlessly efficient female political adviser, Dorothy Wainwright, whom Sir Humphrey wishes to banish because she offers advice contrary to the interests of the Civil Service. Her office is moved to the outer reaches of Number 10 Downing Street. She fights to retain her place—opposite the men’s toilets—from which vantage point she can see all the comings and goings of the cabinet as they meet to plot against the prime</a:t>
            </a:r>
          </a:p>
          <a:p>
            <a:r>
              <a:rPr lang="en-GB" dirty="0" smtClean="0"/>
              <a:t>minister. The episode is a wonderful illustration of how different resources can come into play in power games. We have heard it said that this episode was inspired by the fact that British Prime Minister Thatcher, who had an all-male cabinet, would only allow them to leave cabinet one at a time to use the bathroom to prevent them plotting</a:t>
            </a:r>
          </a:p>
          <a:p>
            <a:r>
              <a:rPr lang="en-GB" dirty="0" smtClean="0"/>
              <a:t>against her—but this may well be an apocryphal myth.</a:t>
            </a:r>
            <a:endParaRPr lang="en-GB" dirty="0"/>
          </a:p>
        </p:txBody>
      </p:sp>
      <p:sp>
        <p:nvSpPr>
          <p:cNvPr id="4" name="Slide Number Placeholder 3"/>
          <p:cNvSpPr>
            <a:spLocks noGrp="1"/>
          </p:cNvSpPr>
          <p:nvPr>
            <p:ph type="sldNum" sz="quarter" idx="10"/>
          </p:nvPr>
        </p:nvSpPr>
        <p:spPr/>
        <p:txBody>
          <a:bodyPr/>
          <a:lstStyle/>
          <a:p>
            <a:fld id="{F45A5AC8-4ED9-4273-928E-B7D85D41ECE4}" type="slidenum">
              <a:rPr lang="en-GB" smtClean="0"/>
              <a:pPr/>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103437" name="Rectangle 13"/>
          <p:cNvSpPr>
            <a:spLocks noGrp="1" noChangeArrowheads="1"/>
          </p:cNvSpPr>
          <p:nvPr>
            <p:ph type="dt" sz="quarter" idx="2"/>
          </p:nvPr>
        </p:nvSpPr>
        <p:spPr/>
        <p:txBody>
          <a:bodyPr/>
          <a:lstStyle>
            <a:lvl1pPr>
              <a:spcBef>
                <a:spcPct val="0"/>
              </a:spcBef>
              <a:defRPr/>
            </a:lvl1pPr>
          </a:lstStyle>
          <a:p>
            <a:fld id="{426C7DBB-C859-49CE-84A2-D136C1B92B4C}" type="datetimeFigureOut">
              <a:rPr lang="en-US" smtClean="0"/>
              <a:pPr/>
              <a:t>11/28/2011</a:t>
            </a:fld>
            <a:endParaRPr lang="en-GB"/>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GB"/>
          </a:p>
        </p:txBody>
      </p:sp>
      <p:sp>
        <p:nvSpPr>
          <p:cNvPr id="103439" name="Rectangle 15"/>
          <p:cNvSpPr>
            <a:spLocks noGrp="1" noChangeArrowheads="1"/>
          </p:cNvSpPr>
          <p:nvPr>
            <p:ph type="sldNum" sz="quarter" idx="4"/>
          </p:nvPr>
        </p:nvSpPr>
        <p:spPr/>
        <p:txBody>
          <a:bodyPr/>
          <a:lstStyle>
            <a:lvl1pPr>
              <a:spcBef>
                <a:spcPct val="0"/>
              </a:spcBef>
              <a:defRPr/>
            </a:lvl1pPr>
          </a:lstStyle>
          <a:p>
            <a:fld id="{F44BB322-9754-4BA6-A832-B17409D3E3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26C7DBB-C859-49CE-84A2-D136C1B92B4C}" type="datetimeFigureOut">
              <a:rPr lang="en-US" smtClean="0"/>
              <a:pPr/>
              <a:t>11/28/2011</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44BB322-9754-4BA6-A832-B17409D3E3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fld id="{426C7DBB-C859-49CE-84A2-D136C1B92B4C}" type="datetimeFigureOut">
              <a:rPr lang="en-US" smtClean="0"/>
              <a:pPr/>
              <a:t>11/28/2011</a:t>
            </a:fld>
            <a:endParaRPr lang="en-GB"/>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GB"/>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F44BB322-9754-4BA6-A832-B17409D3E3C1}" type="slidenum">
              <a:rPr lang="en-GB" smtClean="0"/>
              <a:pPr/>
              <a:t>‹#›</a:t>
            </a:fld>
            <a:endParaRPr lang="en-GB"/>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Times New Roman" charset="0"/>
        </a:defRPr>
      </a:lvl2pPr>
      <a:lvl3pPr algn="ctr" rtl="0" eaLnBrk="1" fontAlgn="base" hangingPunct="1">
        <a:spcBef>
          <a:spcPct val="0"/>
        </a:spcBef>
        <a:spcAft>
          <a:spcPct val="0"/>
        </a:spcAft>
        <a:defRPr sz="4400">
          <a:solidFill>
            <a:schemeClr val="tx2"/>
          </a:solidFill>
          <a:latin typeface="Times New Roman" charset="0"/>
        </a:defRPr>
      </a:lvl3pPr>
      <a:lvl4pPr algn="ctr" rtl="0" eaLnBrk="1" fontAlgn="base" hangingPunct="1">
        <a:spcBef>
          <a:spcPct val="0"/>
        </a:spcBef>
        <a:spcAft>
          <a:spcPct val="0"/>
        </a:spcAft>
        <a:defRPr sz="4400">
          <a:solidFill>
            <a:schemeClr val="tx2"/>
          </a:solidFill>
          <a:latin typeface="Times New Roman" charset="0"/>
        </a:defRPr>
      </a:lvl4pPr>
      <a:lvl5pPr algn="ctr" rtl="0" eaLnBrk="1" fontAlgn="base" hangingPunct="1">
        <a:spcBef>
          <a:spcPct val="0"/>
        </a:spcBef>
        <a:spcAft>
          <a:spcPct val="0"/>
        </a:spcAft>
        <a:defRPr sz="4400">
          <a:solidFill>
            <a:schemeClr val="tx2"/>
          </a:solidFill>
          <a:latin typeface="Times New Roman" charset="0"/>
        </a:defRPr>
      </a:lvl5pPr>
      <a:lvl6pPr marL="457200" algn="ctr" rtl="0" eaLnBrk="1" fontAlgn="base" hangingPunct="1">
        <a:spcBef>
          <a:spcPct val="0"/>
        </a:spcBef>
        <a:spcAft>
          <a:spcPct val="0"/>
        </a:spcAft>
        <a:defRPr sz="4400">
          <a:solidFill>
            <a:schemeClr val="tx2"/>
          </a:solidFill>
          <a:latin typeface="Times New Roman" charset="0"/>
        </a:defRPr>
      </a:lvl6pPr>
      <a:lvl7pPr marL="914400" algn="ctr" rtl="0" eaLnBrk="1" fontAlgn="base" hangingPunct="1">
        <a:spcBef>
          <a:spcPct val="0"/>
        </a:spcBef>
        <a:spcAft>
          <a:spcPct val="0"/>
        </a:spcAft>
        <a:defRPr sz="4400">
          <a:solidFill>
            <a:schemeClr val="tx2"/>
          </a:solidFill>
          <a:latin typeface="Times New Roman" charset="0"/>
        </a:defRPr>
      </a:lvl7pPr>
      <a:lvl8pPr marL="1371600" algn="ctr" rtl="0" eaLnBrk="1" fontAlgn="base" hangingPunct="1">
        <a:spcBef>
          <a:spcPct val="0"/>
        </a:spcBef>
        <a:spcAft>
          <a:spcPct val="0"/>
        </a:spcAft>
        <a:defRPr sz="4400">
          <a:solidFill>
            <a:schemeClr val="tx2"/>
          </a:solidFill>
          <a:latin typeface="Times New Roman" charset="0"/>
        </a:defRPr>
      </a:lvl8pPr>
      <a:lvl9pPr marL="1828800" algn="ctr" rtl="0" eaLnBrk="1" fontAlgn="base" hangingPunct="1">
        <a:spcBef>
          <a:spcPct val="0"/>
        </a:spcBef>
        <a:spcAft>
          <a:spcPct val="0"/>
        </a:spcAft>
        <a:defRPr sz="4400">
          <a:solidFill>
            <a:schemeClr val="tx2"/>
          </a:solidFill>
          <a:latin typeface="Times New Roman"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ife.com/gallery/36522/image/53370403/15-great-leaders-through-history#index/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forbes.com/2009/11/11/worlds-most-powerful-leadership-power-09-people_land.html"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Power and Politics</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Power</a:t>
            </a:r>
            <a:endParaRPr lang="en-GB" dirty="0"/>
          </a:p>
        </p:txBody>
      </p:sp>
      <p:sp>
        <p:nvSpPr>
          <p:cNvPr id="3" name="Content Placeholder 2"/>
          <p:cNvSpPr>
            <a:spLocks noGrp="1"/>
          </p:cNvSpPr>
          <p:nvPr>
            <p:ph idx="1"/>
          </p:nvPr>
        </p:nvSpPr>
        <p:spPr>
          <a:xfrm>
            <a:off x="0" y="1340768"/>
            <a:ext cx="9144000" cy="5517232"/>
          </a:xfrm>
        </p:spPr>
        <p:txBody>
          <a:bodyPr/>
          <a:lstStyle/>
          <a:p>
            <a:r>
              <a:rPr lang="en-GB" kern="1200" dirty="0" smtClean="0"/>
              <a:t>Power - resources and influence – to carry out their </a:t>
            </a:r>
            <a:r>
              <a:rPr lang="en-GB" kern="1200" dirty="0" smtClean="0"/>
              <a:t>jobs</a:t>
            </a:r>
            <a:endParaRPr lang="en-GB" kern="1200" dirty="0" smtClean="0"/>
          </a:p>
          <a:p>
            <a:r>
              <a:rPr lang="en-GB" kern="1200" dirty="0" smtClean="0"/>
              <a:t>Power - maintain jobs and job security</a:t>
            </a:r>
          </a:p>
          <a:p>
            <a:r>
              <a:rPr lang="en-GB" kern="1200" dirty="0" smtClean="0"/>
              <a:t>Power - credibility, expertise or integrity, authority</a:t>
            </a:r>
          </a:p>
          <a:p>
            <a:r>
              <a:rPr lang="en-GB" kern="1200" dirty="0" smtClean="0"/>
              <a:t>Negative reaction – power associated with negative applications - manipulation, abuse or harassment</a:t>
            </a:r>
          </a:p>
          <a:p>
            <a:r>
              <a:rPr lang="en-GB" kern="1200" dirty="0" smtClean="0"/>
              <a:t>Not always bad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772400" cy="1143000"/>
          </a:xfrm>
        </p:spPr>
        <p:txBody>
          <a:bodyPr/>
          <a:lstStyle/>
          <a:p>
            <a:r>
              <a:rPr lang="en-GB" dirty="0" smtClean="0"/>
              <a:t>Continued</a:t>
            </a:r>
            <a:endParaRPr lang="en-GB" dirty="0"/>
          </a:p>
        </p:txBody>
      </p:sp>
      <p:sp>
        <p:nvSpPr>
          <p:cNvPr id="3" name="Content Placeholder 2"/>
          <p:cNvSpPr>
            <a:spLocks noGrp="1"/>
          </p:cNvSpPr>
          <p:nvPr>
            <p:ph idx="1"/>
          </p:nvPr>
        </p:nvSpPr>
        <p:spPr>
          <a:xfrm>
            <a:off x="0" y="980728"/>
            <a:ext cx="9144000" cy="5877272"/>
          </a:xfrm>
        </p:spPr>
        <p:txBody>
          <a:bodyPr/>
          <a:lstStyle/>
          <a:p>
            <a:r>
              <a:rPr lang="en-GB" kern="1200" dirty="0" smtClean="0"/>
              <a:t>Power and politics - important to manage during change activities</a:t>
            </a:r>
          </a:p>
          <a:p>
            <a:r>
              <a:rPr lang="en-GB" kern="1200" dirty="0" smtClean="0"/>
              <a:t>Change often means shifts in power across management levels, functions and groups </a:t>
            </a:r>
          </a:p>
          <a:p>
            <a:r>
              <a:rPr lang="en-GB" kern="1200" dirty="0" smtClean="0"/>
              <a:t>Change needs support of all key power players </a:t>
            </a:r>
          </a:p>
          <a:p>
            <a:r>
              <a:rPr lang="en-GB" kern="1200" dirty="0" smtClean="0"/>
              <a:t>Requires all power-players </a:t>
            </a:r>
            <a:r>
              <a:rPr lang="en-GB" kern="1200" dirty="0" smtClean="0"/>
              <a:t>developing the vision and methods to achieve the vision </a:t>
            </a:r>
            <a:endParaRPr lang="en-GB" kern="1200" dirty="0" smtClean="0"/>
          </a:p>
          <a:p>
            <a:r>
              <a:rPr lang="en-GB" kern="1200" dirty="0" smtClean="0"/>
              <a:t>BA - power players recognised the need for change – recession, company financial losses, cheap competitors, price of oil – but the vision and methods were never agreed</a:t>
            </a:r>
            <a:endParaRPr lang="en-GB" dirty="0" smtClean="0"/>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Before you get started ...</a:t>
            </a:r>
            <a:endParaRPr lang="en-GB" dirty="0"/>
          </a:p>
        </p:txBody>
      </p:sp>
      <p:sp>
        <p:nvSpPr>
          <p:cNvPr id="3" name="Content Placeholder 2"/>
          <p:cNvSpPr>
            <a:spLocks noGrp="1"/>
          </p:cNvSpPr>
          <p:nvPr>
            <p:ph idx="1"/>
          </p:nvPr>
        </p:nvSpPr>
        <p:spPr>
          <a:xfrm>
            <a:off x="685800" y="1268760"/>
            <a:ext cx="7772400" cy="4827240"/>
          </a:xfrm>
        </p:spPr>
        <p:txBody>
          <a:bodyPr/>
          <a:lstStyle/>
          <a:p>
            <a:r>
              <a:rPr lang="en-GB" dirty="0" smtClean="0"/>
              <a:t>“Power tends to corrupt and absolute power corrupts absolutely. Great men are almost always bad men, even when they exercise influence and not authority: still more when you </a:t>
            </a:r>
            <a:r>
              <a:rPr lang="en-GB" dirty="0" err="1" smtClean="0"/>
              <a:t>superadd</a:t>
            </a:r>
            <a:r>
              <a:rPr lang="en-GB" dirty="0" smtClean="0"/>
              <a:t> the tendency or the certainty of corruption by authority.”</a:t>
            </a:r>
          </a:p>
          <a:p>
            <a:r>
              <a:rPr lang="en-GB" dirty="0" smtClean="0"/>
              <a:t>—Lord Acton, letter, 5 April 1887, to Bishop </a:t>
            </a:r>
            <a:r>
              <a:rPr lang="en-GB" dirty="0" err="1" smtClean="0"/>
              <a:t>Mandell</a:t>
            </a:r>
            <a:r>
              <a:rPr lang="en-GB" dirty="0" smtClean="0"/>
              <a:t> Creighton (Acton 1972)</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2400" cy="1143000"/>
          </a:xfrm>
        </p:spPr>
        <p:txBody>
          <a:bodyPr/>
          <a:lstStyle/>
          <a:p>
            <a:r>
              <a:rPr lang="en-GB" dirty="0" smtClean="0"/>
              <a:t>Machiavelli</a:t>
            </a:r>
            <a:endParaRPr lang="en-GB" dirty="0"/>
          </a:p>
        </p:txBody>
      </p:sp>
      <p:sp>
        <p:nvSpPr>
          <p:cNvPr id="3" name="Content Placeholder 2"/>
          <p:cNvSpPr>
            <a:spLocks noGrp="1"/>
          </p:cNvSpPr>
          <p:nvPr>
            <p:ph idx="1"/>
          </p:nvPr>
        </p:nvSpPr>
        <p:spPr>
          <a:xfrm>
            <a:off x="0" y="764704"/>
            <a:ext cx="9144000" cy="6093296"/>
          </a:xfrm>
        </p:spPr>
        <p:txBody>
          <a:bodyPr/>
          <a:lstStyle/>
          <a:p>
            <a:r>
              <a:rPr lang="en-GB" dirty="0" smtClean="0"/>
              <a:t>Importance of power</a:t>
            </a:r>
          </a:p>
          <a:p>
            <a:r>
              <a:rPr lang="en-GB" dirty="0" smtClean="0"/>
              <a:t>Cruel acts to keep power</a:t>
            </a:r>
          </a:p>
          <a:p>
            <a:r>
              <a:rPr lang="en-GB" dirty="0" smtClean="0"/>
              <a:t>The end always justifies the means</a:t>
            </a:r>
          </a:p>
          <a:p>
            <a:r>
              <a:rPr lang="en-GB" dirty="0" smtClean="0"/>
              <a:t>Argument that no place for morals when it comes to power</a:t>
            </a:r>
          </a:p>
          <a:p>
            <a:r>
              <a:rPr lang="en-GB" dirty="0" smtClean="0"/>
              <a:t>Ford built his empire on Machiavellian principles</a:t>
            </a:r>
          </a:p>
          <a:p>
            <a:r>
              <a:rPr lang="en-GB" dirty="0" smtClean="0"/>
              <a:t>Ford in 1913 at $550 to $290 in </a:t>
            </a:r>
            <a:r>
              <a:rPr lang="en-GB" dirty="0" smtClean="0"/>
              <a:t>1924</a:t>
            </a:r>
          </a:p>
          <a:p>
            <a:r>
              <a:rPr lang="en-GB" dirty="0" smtClean="0"/>
              <a:t>Scientific management principles</a:t>
            </a:r>
          </a:p>
          <a:p>
            <a:r>
              <a:rPr lang="en-GB" dirty="0" smtClean="0"/>
              <a:t>Regulations </a:t>
            </a:r>
            <a:r>
              <a:rPr lang="en-GB" dirty="0" smtClean="0"/>
              <a:t>for his employees invaded every avenue of their lives to ensure to the utmost morality of his workers</a:t>
            </a:r>
          </a:p>
          <a:p>
            <a:endParaRPr lang="en-GB"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GB" dirty="0" smtClean="0"/>
              <a:t>The meaning of MANAGEMENT</a:t>
            </a:r>
            <a:endParaRPr lang="en-GB" dirty="0"/>
          </a:p>
        </p:txBody>
      </p:sp>
      <p:sp>
        <p:nvSpPr>
          <p:cNvPr id="3" name="Content Placeholder 2"/>
          <p:cNvSpPr>
            <a:spLocks noGrp="1"/>
          </p:cNvSpPr>
          <p:nvPr>
            <p:ph idx="1"/>
          </p:nvPr>
        </p:nvSpPr>
        <p:spPr>
          <a:xfrm>
            <a:off x="0" y="980728"/>
            <a:ext cx="9144000" cy="5877272"/>
          </a:xfrm>
        </p:spPr>
        <p:txBody>
          <a:bodyPr/>
          <a:lstStyle/>
          <a:p>
            <a:r>
              <a:rPr lang="en-GB" dirty="0" smtClean="0"/>
              <a:t>A universal, instrumental process that comprises a number of technical functions carried out by the impartial professional  (</a:t>
            </a:r>
            <a:r>
              <a:rPr lang="en-GB" dirty="0" err="1" smtClean="0"/>
              <a:t>Valentin</a:t>
            </a:r>
            <a:r>
              <a:rPr lang="en-GB" dirty="0" smtClean="0"/>
              <a:t>, 1999)</a:t>
            </a:r>
          </a:p>
          <a:p>
            <a:r>
              <a:rPr lang="en-GB" dirty="0" smtClean="0"/>
              <a:t>The central task of any manager is to manage people and that managing people means managing power relations</a:t>
            </a:r>
          </a:p>
          <a:p>
            <a:r>
              <a:rPr lang="en-GB" dirty="0" smtClean="0"/>
              <a:t>Organisations are made up of  formal and informal rules - how can organisations make sure that people with diverse backgrounds, particular interests, and different understandings comply with these rules?</a:t>
            </a:r>
          </a:p>
          <a:p>
            <a:endParaRPr lang="en-GB" dirty="0" smtClean="0"/>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Critical Perspective</a:t>
            </a:r>
            <a:endParaRPr lang="en-GB" dirty="0"/>
          </a:p>
        </p:txBody>
      </p:sp>
      <p:sp>
        <p:nvSpPr>
          <p:cNvPr id="3" name="Content Placeholder 2"/>
          <p:cNvSpPr>
            <a:spLocks noGrp="1"/>
          </p:cNvSpPr>
          <p:nvPr>
            <p:ph idx="1"/>
          </p:nvPr>
        </p:nvSpPr>
        <p:spPr>
          <a:xfrm>
            <a:off x="685800" y="1124744"/>
            <a:ext cx="7772400" cy="4971256"/>
          </a:xfrm>
        </p:spPr>
        <p:txBody>
          <a:bodyPr/>
          <a:lstStyle/>
          <a:p>
            <a:r>
              <a:rPr lang="en-GB" dirty="0" smtClean="0"/>
              <a:t>Realities of power, differences and conflicts of interest are rooted in deeper social divisions such as gender and ethnicity ... are ignored (</a:t>
            </a:r>
            <a:r>
              <a:rPr lang="en-GB" dirty="0" err="1" smtClean="0"/>
              <a:t>Alvesson</a:t>
            </a:r>
            <a:r>
              <a:rPr lang="en-GB" dirty="0" smtClean="0"/>
              <a:t> and </a:t>
            </a:r>
            <a:r>
              <a:rPr lang="en-GB" dirty="0" err="1" smtClean="0"/>
              <a:t>Wilmott</a:t>
            </a:r>
            <a:r>
              <a:rPr lang="en-GB" dirty="0" smtClean="0"/>
              <a:t> 1996:11, Reynolds 1997, Garrick and Rhodes 1998:90). </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1.png"/>
          <p:cNvPicPr>
            <a:picLocks noChangeAspect="1"/>
          </p:cNvPicPr>
          <p:nvPr/>
        </p:nvPicPr>
        <p:blipFill>
          <a:blip r:embed="rId2" cstate="print"/>
          <a:stretch>
            <a:fillRect/>
          </a:stretch>
        </p:blipFill>
        <p:spPr>
          <a:xfrm>
            <a:off x="533904" y="400428"/>
            <a:ext cx="8076191" cy="6057143"/>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04664"/>
            <a:ext cx="7772400" cy="1143000"/>
          </a:xfrm>
        </p:spPr>
        <p:txBody>
          <a:bodyPr/>
          <a:lstStyle/>
          <a:p>
            <a:r>
              <a:rPr lang="en-GB" dirty="0" smtClean="0"/>
              <a:t>If power is inescapable, we might as well learn how to use it wisely</a:t>
            </a:r>
            <a:endParaRPr lang="en-GB" dirty="0"/>
          </a:p>
        </p:txBody>
      </p:sp>
      <p:sp>
        <p:nvSpPr>
          <p:cNvPr id="3" name="Content Placeholder 2"/>
          <p:cNvSpPr>
            <a:spLocks noGrp="1"/>
          </p:cNvSpPr>
          <p:nvPr>
            <p:ph idx="1"/>
          </p:nvPr>
        </p:nvSpPr>
        <p:spPr>
          <a:xfrm>
            <a:off x="0" y="1700808"/>
            <a:ext cx="9144000" cy="4395192"/>
          </a:xfrm>
        </p:spPr>
        <p:txBody>
          <a:bodyPr/>
          <a:lstStyle/>
          <a:p>
            <a:r>
              <a:rPr lang="en-GB" dirty="0" smtClean="0"/>
              <a:t>1/3 of adult life working in organisations</a:t>
            </a:r>
          </a:p>
          <a:p>
            <a:r>
              <a:rPr lang="en-GB" dirty="0" smtClean="0"/>
              <a:t>1/3 sleep</a:t>
            </a:r>
          </a:p>
          <a:p>
            <a:r>
              <a:rPr lang="en-GB" dirty="0" smtClean="0"/>
              <a:t>1/3 things we choose to do</a:t>
            </a:r>
          </a:p>
          <a:p>
            <a:r>
              <a:rPr lang="en-GB" dirty="0" smtClean="0"/>
              <a:t>Hopefully organisations will be warm, friendly, welcoming</a:t>
            </a:r>
          </a:p>
          <a:p>
            <a:r>
              <a:rPr lang="en-GB" dirty="0" err="1" smtClean="0"/>
              <a:t>Meglomaniacs</a:t>
            </a:r>
            <a:r>
              <a:rPr lang="en-GB" dirty="0" smtClean="0"/>
              <a:t>, incompetents, brutal gossips</a:t>
            </a:r>
          </a:p>
          <a:p>
            <a:r>
              <a:rPr lang="en-GB" dirty="0" smtClean="0"/>
              <a:t>Boss says – everyone to work as one happy family</a:t>
            </a:r>
          </a:p>
          <a:p>
            <a:r>
              <a:rPr lang="en-GB" dirty="0" smtClean="0"/>
              <a:t>Look around ....</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Sources of power</a:t>
            </a:r>
            <a:endParaRPr lang="en-GB" dirty="0"/>
          </a:p>
        </p:txBody>
      </p:sp>
      <p:sp>
        <p:nvSpPr>
          <p:cNvPr id="3" name="Content Placeholder 2"/>
          <p:cNvSpPr>
            <a:spLocks noGrp="1"/>
          </p:cNvSpPr>
          <p:nvPr>
            <p:ph idx="1"/>
          </p:nvPr>
        </p:nvSpPr>
        <p:spPr>
          <a:xfrm>
            <a:off x="685800" y="1268760"/>
            <a:ext cx="7772400" cy="4827240"/>
          </a:xfrm>
        </p:spPr>
        <p:txBody>
          <a:bodyPr/>
          <a:lstStyle/>
          <a:p>
            <a:r>
              <a:rPr lang="en-GB" dirty="0" smtClean="0"/>
              <a:t>Information; expertise; credibility; stature and prestige (Pettigrew 1973)</a:t>
            </a:r>
          </a:p>
          <a:p>
            <a:r>
              <a:rPr lang="en-GB" dirty="0" smtClean="0"/>
              <a:t>Uncertainty (</a:t>
            </a:r>
            <a:r>
              <a:rPr lang="en-GB" dirty="0" err="1" smtClean="0"/>
              <a:t>Crozier</a:t>
            </a:r>
            <a:r>
              <a:rPr lang="en-GB" dirty="0" smtClean="0"/>
              <a:t> 1964)</a:t>
            </a:r>
          </a:p>
          <a:p>
            <a:r>
              <a:rPr lang="en-GB" dirty="0" smtClean="0"/>
              <a:t>Access to top-level managers and the control of money, sanctions, and rewards (French and Raven 1968; </a:t>
            </a:r>
            <a:r>
              <a:rPr lang="en-GB" dirty="0" err="1" smtClean="0"/>
              <a:t>Benfari</a:t>
            </a:r>
            <a:r>
              <a:rPr lang="en-GB" dirty="0" smtClean="0"/>
              <a:t>, Wilkinson and </a:t>
            </a:r>
            <a:r>
              <a:rPr lang="en-GB" dirty="0" err="1" smtClean="0"/>
              <a:t>Orth</a:t>
            </a:r>
            <a:r>
              <a:rPr lang="en-GB" dirty="0" smtClean="0"/>
              <a:t> 1986)</a:t>
            </a:r>
          </a:p>
          <a:p>
            <a:r>
              <a:rPr lang="en-GB" dirty="0" smtClean="0"/>
              <a:t>Control over resources (</a:t>
            </a:r>
            <a:r>
              <a:rPr lang="en-GB" dirty="0" err="1" smtClean="0"/>
              <a:t>Pfeffer</a:t>
            </a:r>
            <a:r>
              <a:rPr lang="en-GB" dirty="0" smtClean="0"/>
              <a:t> and </a:t>
            </a:r>
            <a:r>
              <a:rPr lang="en-GB" dirty="0" err="1" smtClean="0"/>
              <a:t>Salancik</a:t>
            </a:r>
            <a:r>
              <a:rPr lang="en-GB" dirty="0" smtClean="0"/>
              <a:t> 2002).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2400" cy="1143000"/>
          </a:xfrm>
        </p:spPr>
        <p:txBody>
          <a:bodyPr/>
          <a:lstStyle/>
          <a:p>
            <a:r>
              <a:rPr lang="en-GB" dirty="0" smtClean="0"/>
              <a:t>Legitimacy</a:t>
            </a:r>
            <a:endParaRPr lang="en-GB" dirty="0"/>
          </a:p>
        </p:txBody>
      </p:sp>
      <p:sp>
        <p:nvSpPr>
          <p:cNvPr id="3" name="Content Placeholder 2"/>
          <p:cNvSpPr>
            <a:spLocks noGrp="1"/>
          </p:cNvSpPr>
          <p:nvPr>
            <p:ph idx="1"/>
          </p:nvPr>
        </p:nvSpPr>
        <p:spPr>
          <a:xfrm>
            <a:off x="685800" y="980728"/>
            <a:ext cx="7772400" cy="5115272"/>
          </a:xfrm>
        </p:spPr>
        <p:txBody>
          <a:bodyPr/>
          <a:lstStyle/>
          <a:p>
            <a:r>
              <a:rPr lang="en-GB" dirty="0" smtClean="0"/>
              <a:t>Power works best when it is seen least</a:t>
            </a:r>
          </a:p>
          <a:p>
            <a:r>
              <a:rPr lang="en-GB" dirty="0" smtClean="0"/>
              <a:t>Power as </a:t>
            </a:r>
            <a:r>
              <a:rPr lang="en-GB" dirty="0" err="1" smtClean="0"/>
              <a:t>legitimation</a:t>
            </a:r>
            <a:r>
              <a:rPr lang="en-GB" dirty="0" smtClean="0"/>
              <a:t> needs to do nothing to secure its will if people already want to do what is expected of them</a:t>
            </a:r>
          </a:p>
          <a:p>
            <a:r>
              <a:rPr lang="en-GB" dirty="0" err="1" smtClean="0"/>
              <a:t>Legitimation</a:t>
            </a:r>
            <a:r>
              <a:rPr lang="en-GB" dirty="0" smtClean="0"/>
              <a:t> lowers the probability of resistance </a:t>
            </a:r>
            <a:r>
              <a:rPr lang="en-GB" dirty="0" err="1" smtClean="0"/>
              <a:t>Blau</a:t>
            </a:r>
            <a:r>
              <a:rPr lang="en-GB" dirty="0" smtClean="0"/>
              <a:t> (1964: 199)</a:t>
            </a:r>
          </a:p>
          <a:p>
            <a:r>
              <a:rPr lang="en-GB" dirty="0" smtClean="0"/>
              <a:t>Law portrayed as an institution that impartially weighs justice in its scales – symbol blindfolded  - impartial judiciary of a population weighed equally in the scales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1.jpg"/>
          <p:cNvPicPr>
            <a:picLocks noChangeAspect="1"/>
          </p:cNvPicPr>
          <p:nvPr/>
        </p:nvPicPr>
        <p:blipFill>
          <a:blip r:embed="rId2" cstate="print"/>
          <a:stretch>
            <a:fillRect/>
          </a:stretch>
        </p:blipFill>
        <p:spPr>
          <a:xfrm>
            <a:off x="683568" y="332656"/>
            <a:ext cx="3810000" cy="2533650"/>
          </a:xfrm>
          <a:prstGeom prst="rect">
            <a:avLst/>
          </a:prstGeom>
        </p:spPr>
      </p:pic>
      <p:pic>
        <p:nvPicPr>
          <p:cNvPr id="3" name="Picture 2" descr="a1.jpg"/>
          <p:cNvPicPr>
            <a:picLocks noChangeAspect="1"/>
          </p:cNvPicPr>
          <p:nvPr/>
        </p:nvPicPr>
        <p:blipFill>
          <a:blip r:embed="rId3" cstate="print"/>
          <a:stretch>
            <a:fillRect/>
          </a:stretch>
        </p:blipFill>
        <p:spPr>
          <a:xfrm>
            <a:off x="1043608" y="2924944"/>
            <a:ext cx="2880320" cy="3933056"/>
          </a:xfrm>
          <a:prstGeom prst="rect">
            <a:avLst/>
          </a:prstGeom>
        </p:spPr>
      </p:pic>
      <p:pic>
        <p:nvPicPr>
          <p:cNvPr id="5" name="Picture 4" descr="a2.jpg"/>
          <p:cNvPicPr>
            <a:picLocks noChangeAspect="1"/>
          </p:cNvPicPr>
          <p:nvPr/>
        </p:nvPicPr>
        <p:blipFill>
          <a:blip r:embed="rId4" cstate="print"/>
          <a:stretch>
            <a:fillRect/>
          </a:stretch>
        </p:blipFill>
        <p:spPr>
          <a:xfrm>
            <a:off x="4932040" y="836712"/>
            <a:ext cx="3816424" cy="511256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Uncertainty</a:t>
            </a:r>
            <a:endParaRPr lang="en-GB" dirty="0"/>
          </a:p>
        </p:txBody>
      </p:sp>
      <p:sp>
        <p:nvSpPr>
          <p:cNvPr id="3" name="Content Placeholder 2"/>
          <p:cNvSpPr>
            <a:spLocks noGrp="1"/>
          </p:cNvSpPr>
          <p:nvPr>
            <p:ph idx="1"/>
          </p:nvPr>
        </p:nvSpPr>
        <p:spPr>
          <a:xfrm>
            <a:off x="0" y="980728"/>
            <a:ext cx="9144000" cy="5115272"/>
          </a:xfrm>
        </p:spPr>
        <p:txBody>
          <a:bodyPr/>
          <a:lstStyle/>
          <a:p>
            <a:r>
              <a:rPr lang="en-GB" dirty="0" smtClean="0"/>
              <a:t>When an organisation experiences uncertainty - if a person has organisational skills that can reduce that uncertainty, he or she will derive power from such expertise</a:t>
            </a:r>
          </a:p>
          <a:p>
            <a:r>
              <a:rPr lang="en-GB" dirty="0" smtClean="0"/>
              <a:t>Despite formal hierarchies, people can exercise power when they control or have the necessary knowledge to master uncertain zones in the organisational arena</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2.jpg"/>
          <p:cNvPicPr>
            <a:picLocks noChangeAspect="1"/>
          </p:cNvPicPr>
          <p:nvPr/>
        </p:nvPicPr>
        <p:blipFill>
          <a:blip r:embed="rId2" cstate="print"/>
          <a:stretch>
            <a:fillRect/>
          </a:stretch>
        </p:blipFill>
        <p:spPr>
          <a:xfrm>
            <a:off x="1979712" y="1268760"/>
            <a:ext cx="5328592" cy="374441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A Military Bureaucracy </a:t>
            </a:r>
            <a:endParaRPr lang="en-GB" dirty="0"/>
          </a:p>
        </p:txBody>
      </p:sp>
      <p:sp>
        <p:nvSpPr>
          <p:cNvPr id="3" name="Content Placeholder 2"/>
          <p:cNvSpPr>
            <a:spLocks noGrp="1"/>
          </p:cNvSpPr>
          <p:nvPr>
            <p:ph idx="1"/>
          </p:nvPr>
        </p:nvSpPr>
        <p:spPr>
          <a:xfrm>
            <a:off x="0" y="1052736"/>
            <a:ext cx="9144000" cy="5043264"/>
          </a:xfrm>
        </p:spPr>
        <p:txBody>
          <a:bodyPr/>
          <a:lstStyle/>
          <a:p>
            <a:r>
              <a:rPr lang="en-GB" dirty="0" smtClean="0"/>
              <a:t>Thompson (1956) 2 U.S. Air Force bomber wing commands - both flight and ground crew </a:t>
            </a:r>
          </a:p>
          <a:p>
            <a:r>
              <a:rPr lang="en-GB" dirty="0" smtClean="0"/>
              <a:t>Flight crew more formal authority</a:t>
            </a:r>
          </a:p>
          <a:p>
            <a:r>
              <a:rPr lang="en-GB" dirty="0" smtClean="0"/>
              <a:t>Ground crew central for safety of the flight crew</a:t>
            </a:r>
          </a:p>
          <a:p>
            <a:r>
              <a:rPr lang="en-GB" dirty="0" smtClean="0"/>
              <a:t>Need for safety gave power to ground crew that was not evident in formal authority relations</a:t>
            </a:r>
          </a:p>
          <a:p>
            <a:r>
              <a:rPr lang="en-GB" dirty="0" smtClean="0"/>
              <a:t>Safety issues put them in a strategic position to exercise “unauthorized or illegitimate power”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French cigarettes</a:t>
            </a:r>
            <a:endParaRPr lang="en-GB" dirty="0"/>
          </a:p>
        </p:txBody>
      </p:sp>
      <p:pic>
        <p:nvPicPr>
          <p:cNvPr id="6" name="Content Placeholder 5" descr="a1.jpg"/>
          <p:cNvPicPr>
            <a:picLocks noGrp="1" noChangeAspect="1"/>
          </p:cNvPicPr>
          <p:nvPr>
            <p:ph sz="half" idx="1"/>
          </p:nvPr>
        </p:nvPicPr>
        <p:blipFill>
          <a:blip r:embed="rId2" cstate="print"/>
          <a:stretch>
            <a:fillRect/>
          </a:stretch>
        </p:blipFill>
        <p:spPr>
          <a:xfrm>
            <a:off x="1676400" y="3276600"/>
            <a:ext cx="1828800" cy="1524000"/>
          </a:xfrm>
        </p:spPr>
      </p:pic>
      <p:pic>
        <p:nvPicPr>
          <p:cNvPr id="8" name="Content Placeholder 7" descr="a2.jpg"/>
          <p:cNvPicPr>
            <a:picLocks noGrp="1" noChangeAspect="1"/>
          </p:cNvPicPr>
          <p:nvPr>
            <p:ph sz="half" idx="2"/>
          </p:nvPr>
        </p:nvPicPr>
        <p:blipFill>
          <a:blip r:embed="rId3" cstate="print"/>
          <a:stretch>
            <a:fillRect/>
          </a:stretch>
        </p:blipFill>
        <p:spPr>
          <a:xfrm>
            <a:off x="5334000" y="3262312"/>
            <a:ext cx="2438400" cy="155257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French Tobacco Factory</a:t>
            </a:r>
            <a:endParaRPr lang="en-GB" dirty="0"/>
          </a:p>
        </p:txBody>
      </p:sp>
      <p:sp>
        <p:nvSpPr>
          <p:cNvPr id="3" name="Content Placeholder 2"/>
          <p:cNvSpPr>
            <a:spLocks noGrp="1"/>
          </p:cNvSpPr>
          <p:nvPr>
            <p:ph idx="1"/>
          </p:nvPr>
        </p:nvSpPr>
        <p:spPr>
          <a:xfrm>
            <a:off x="0" y="764704"/>
            <a:ext cx="9144000" cy="6093296"/>
          </a:xfrm>
        </p:spPr>
        <p:txBody>
          <a:bodyPr/>
          <a:lstStyle/>
          <a:p>
            <a:r>
              <a:rPr lang="en-GB" kern="1200" dirty="0" smtClean="0"/>
              <a:t>Female workers production employees</a:t>
            </a:r>
          </a:p>
          <a:p>
            <a:r>
              <a:rPr lang="en-GB" kern="1200" dirty="0" smtClean="0"/>
              <a:t>Males – marginal maintenance workers were marginal</a:t>
            </a:r>
          </a:p>
          <a:p>
            <a:r>
              <a:rPr lang="en-GB" kern="1200" dirty="0" smtClean="0"/>
              <a:t>Production workers were paid on a piece-rate system Problem was machines breaking down</a:t>
            </a:r>
          </a:p>
          <a:p>
            <a:r>
              <a:rPr lang="en-GB" kern="1200" dirty="0" smtClean="0"/>
              <a:t>Affected earnings – maintenance (men) had power over  production (female) – men controlled the source of uncertainty.</a:t>
            </a:r>
          </a:p>
          <a:p>
            <a:r>
              <a:rPr lang="en-GB" kern="1200" dirty="0" smtClean="0"/>
              <a:t>Preventive maintenance but manuals disappeared and sabotage occurred</a:t>
            </a:r>
          </a:p>
          <a:p>
            <a:r>
              <a:rPr lang="en-GB" kern="1200" dirty="0" smtClean="0"/>
              <a:t>Men defended their autonomy, privilege, and power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675456"/>
            <a:ext cx="9144000" cy="753345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http://www.kidon.com/smoke/int-prices.htm</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2400" cy="1143000"/>
          </a:xfrm>
        </p:spPr>
        <p:txBody>
          <a:bodyPr/>
          <a:lstStyle/>
          <a:p>
            <a:r>
              <a:rPr lang="en-GB" dirty="0" smtClean="0"/>
              <a:t>Politics</a:t>
            </a:r>
            <a:endParaRPr lang="en-GB" dirty="0"/>
          </a:p>
        </p:txBody>
      </p:sp>
      <p:sp>
        <p:nvSpPr>
          <p:cNvPr id="3" name="Content Placeholder 2"/>
          <p:cNvSpPr>
            <a:spLocks noGrp="1"/>
          </p:cNvSpPr>
          <p:nvPr>
            <p:ph idx="1"/>
          </p:nvPr>
        </p:nvSpPr>
        <p:spPr>
          <a:xfrm>
            <a:off x="0" y="1124744"/>
            <a:ext cx="9144000" cy="4971256"/>
          </a:xfrm>
        </p:spPr>
        <p:txBody>
          <a:bodyPr/>
          <a:lstStyle/>
          <a:p>
            <a:r>
              <a:rPr lang="en-GB" dirty="0" smtClean="0"/>
              <a:t>The process of mobilising power is the process of politics</a:t>
            </a:r>
          </a:p>
          <a:p>
            <a:r>
              <a:rPr lang="en-GB" dirty="0" smtClean="0"/>
              <a:t>Power is central to strategy in organisations because decisions about what strategy to maintain or innovate will always be political</a:t>
            </a:r>
          </a:p>
          <a:p>
            <a:r>
              <a:rPr lang="en-GB" dirty="0" smtClean="0"/>
              <a:t>Power and organisational politics are absolutely central to a great deal of what normally goes on in organisations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7772400" cy="1143000"/>
          </a:xfrm>
        </p:spPr>
        <p:txBody>
          <a:bodyPr/>
          <a:lstStyle/>
          <a:p>
            <a:r>
              <a:rPr lang="en-GB" dirty="0" smtClean="0"/>
              <a:t>Electronic surveillance</a:t>
            </a:r>
            <a:endParaRPr lang="en-GB" dirty="0"/>
          </a:p>
        </p:txBody>
      </p:sp>
      <p:sp>
        <p:nvSpPr>
          <p:cNvPr id="3" name="Content Placeholder 2"/>
          <p:cNvSpPr>
            <a:spLocks noGrp="1"/>
          </p:cNvSpPr>
          <p:nvPr>
            <p:ph idx="1"/>
          </p:nvPr>
        </p:nvSpPr>
        <p:spPr>
          <a:xfrm>
            <a:off x="0" y="980728"/>
            <a:ext cx="9144000" cy="5877272"/>
          </a:xfrm>
        </p:spPr>
        <p:txBody>
          <a:bodyPr/>
          <a:lstStyle/>
          <a:p>
            <a:r>
              <a:rPr lang="en-GB" dirty="0" smtClean="0"/>
              <a:t>Sewell (2002) electronic surveillance replaced  power constructed by bureaucracy</a:t>
            </a:r>
          </a:p>
          <a:p>
            <a:r>
              <a:rPr lang="en-GB" dirty="0" smtClean="0"/>
              <a:t>Teamwork – vertical and horizontal surveillance</a:t>
            </a:r>
          </a:p>
          <a:p>
            <a:r>
              <a:rPr lang="en-GB" dirty="0" smtClean="0"/>
              <a:t>Vertical surveillance focuses waste, time, quality</a:t>
            </a:r>
          </a:p>
          <a:p>
            <a:r>
              <a:rPr lang="en-GB" dirty="0" smtClean="0"/>
              <a:t>Define abnormal by establishing performance norms</a:t>
            </a:r>
          </a:p>
          <a:p>
            <a:r>
              <a:rPr lang="en-GB" dirty="0" smtClean="0"/>
              <a:t>Horizontal surveillance - causes us to monitor each other.</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Teamwork and Power</a:t>
            </a:r>
            <a:endParaRPr lang="en-GB" dirty="0"/>
          </a:p>
        </p:txBody>
      </p:sp>
      <p:sp>
        <p:nvSpPr>
          <p:cNvPr id="3" name="Content Placeholder 2"/>
          <p:cNvSpPr>
            <a:spLocks noGrp="1"/>
          </p:cNvSpPr>
          <p:nvPr>
            <p:ph idx="1"/>
          </p:nvPr>
        </p:nvSpPr>
        <p:spPr>
          <a:xfrm>
            <a:off x="0" y="1196752"/>
            <a:ext cx="9144000" cy="4899248"/>
          </a:xfrm>
        </p:spPr>
        <p:txBody>
          <a:bodyPr/>
          <a:lstStyle/>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0" y="836712"/>
            <a:ext cx="4495800" cy="5259288"/>
          </a:xfrm>
        </p:spPr>
        <p:txBody>
          <a:bodyPr/>
          <a:lstStyle/>
          <a:p>
            <a:r>
              <a:rPr lang="en-GB" dirty="0" smtClean="0"/>
              <a:t>Old capitalism</a:t>
            </a:r>
          </a:p>
          <a:p>
            <a:r>
              <a:rPr lang="en-GB" dirty="0" smtClean="0"/>
              <a:t>Based on mass production</a:t>
            </a:r>
          </a:p>
          <a:p>
            <a:r>
              <a:rPr lang="en-GB" dirty="0" err="1" smtClean="0"/>
              <a:t>Fordism</a:t>
            </a:r>
            <a:endParaRPr lang="en-GB" dirty="0" smtClean="0"/>
          </a:p>
          <a:p>
            <a:r>
              <a:rPr lang="en-GB" dirty="0" smtClean="0"/>
              <a:t>Hierarchical organisations</a:t>
            </a:r>
          </a:p>
          <a:p>
            <a:r>
              <a:rPr lang="en-GB" dirty="0" err="1" smtClean="0"/>
              <a:t>Routinised</a:t>
            </a:r>
            <a:r>
              <a:rPr lang="en-GB" dirty="0" smtClean="0"/>
              <a:t> work</a:t>
            </a:r>
            <a:endParaRPr lang="en-GB" dirty="0"/>
          </a:p>
        </p:txBody>
      </p:sp>
      <p:sp>
        <p:nvSpPr>
          <p:cNvPr id="6" name="Content Placeholder 5"/>
          <p:cNvSpPr>
            <a:spLocks noGrp="1"/>
          </p:cNvSpPr>
          <p:nvPr>
            <p:ph sz="half" idx="2"/>
          </p:nvPr>
        </p:nvSpPr>
        <p:spPr>
          <a:xfrm>
            <a:off x="4648200" y="836712"/>
            <a:ext cx="4495800" cy="5259288"/>
          </a:xfrm>
        </p:spPr>
        <p:txBody>
          <a:bodyPr/>
          <a:lstStyle/>
          <a:p>
            <a:r>
              <a:rPr lang="en-GB" dirty="0" smtClean="0"/>
              <a:t>New capitalism</a:t>
            </a:r>
          </a:p>
          <a:p>
            <a:r>
              <a:rPr lang="en-GB" dirty="0" smtClean="0"/>
              <a:t>Based on design</a:t>
            </a:r>
          </a:p>
          <a:p>
            <a:r>
              <a:rPr lang="en-GB" dirty="0" smtClean="0"/>
              <a:t>Production and marketing of high quality goods and services</a:t>
            </a:r>
          </a:p>
          <a:p>
            <a:r>
              <a:rPr lang="en-GB" dirty="0" smtClean="0"/>
              <a:t>Emphasis on knowledge and learning</a:t>
            </a:r>
          </a:p>
          <a:p>
            <a:r>
              <a:rPr lang="en-GB" dirty="0" smtClean="0"/>
              <a:t>Teamwork</a:t>
            </a:r>
          </a:p>
          <a:p>
            <a:r>
              <a:rPr lang="en-GB" dirty="0" smtClean="0"/>
              <a:t>Entrepreneurial emphasis</a:t>
            </a:r>
          </a:p>
          <a:p>
            <a:r>
              <a:rPr lang="en-GB" dirty="0" smtClean="0"/>
              <a:t>Fast project work</a:t>
            </a:r>
          </a:p>
          <a:p>
            <a:r>
              <a:rPr lang="en-GB" dirty="0" smtClean="0"/>
              <a:t>Collaboration    CONT ../..</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0" y="836712"/>
            <a:ext cx="4495800" cy="5259288"/>
          </a:xfrm>
        </p:spPr>
        <p:txBody>
          <a:bodyPr/>
          <a:lstStyle/>
          <a:p>
            <a:r>
              <a:rPr lang="en-GB" dirty="0" smtClean="0"/>
              <a:t>Old capitalism</a:t>
            </a:r>
          </a:p>
          <a:p>
            <a:pPr>
              <a:buNone/>
            </a:pPr>
            <a:endParaRPr lang="en-GB" dirty="0" smtClean="0"/>
          </a:p>
        </p:txBody>
      </p:sp>
      <p:sp>
        <p:nvSpPr>
          <p:cNvPr id="6" name="Content Placeholder 5"/>
          <p:cNvSpPr>
            <a:spLocks noGrp="1"/>
          </p:cNvSpPr>
          <p:nvPr>
            <p:ph sz="half" idx="2"/>
          </p:nvPr>
        </p:nvSpPr>
        <p:spPr>
          <a:xfrm>
            <a:off x="4648200" y="836712"/>
            <a:ext cx="4495800" cy="5259288"/>
          </a:xfrm>
        </p:spPr>
        <p:txBody>
          <a:bodyPr/>
          <a:lstStyle/>
          <a:p>
            <a:r>
              <a:rPr lang="en-GB" dirty="0" smtClean="0"/>
              <a:t>New capitalism</a:t>
            </a:r>
          </a:p>
          <a:p>
            <a:r>
              <a:rPr lang="en-GB" dirty="0" smtClean="0"/>
              <a:t>Active problem solving</a:t>
            </a:r>
          </a:p>
          <a:p>
            <a:r>
              <a:rPr lang="en-GB" dirty="0" smtClean="0"/>
              <a:t>Learning in context</a:t>
            </a:r>
          </a:p>
          <a:p>
            <a:r>
              <a:rPr lang="en-GB" dirty="0" smtClean="0"/>
              <a:t>Changes in organisational structures – flatter structures and </a:t>
            </a:r>
            <a:r>
              <a:rPr lang="en-GB" dirty="0" err="1" smtClean="0"/>
              <a:t>delayered</a:t>
            </a:r>
            <a:r>
              <a:rPr lang="en-GB" dirty="0" smtClean="0"/>
              <a:t> management</a:t>
            </a:r>
          </a:p>
          <a:p>
            <a:r>
              <a:rPr lang="en-GB" dirty="0" smtClean="0"/>
              <a:t>Frontline workers are committed partners, engaged in meaningful work   CONT ../..</a:t>
            </a:r>
          </a:p>
          <a:p>
            <a:pPr>
              <a:buNone/>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0" y="836712"/>
            <a:ext cx="4495800" cy="5259288"/>
          </a:xfrm>
        </p:spPr>
        <p:txBody>
          <a:bodyPr/>
          <a:lstStyle/>
          <a:p>
            <a:r>
              <a:rPr lang="en-GB" dirty="0" smtClean="0"/>
              <a:t>Old capitalism</a:t>
            </a:r>
          </a:p>
          <a:p>
            <a:pPr>
              <a:buNone/>
            </a:pPr>
            <a:endParaRPr lang="en-GB" dirty="0" smtClean="0"/>
          </a:p>
        </p:txBody>
      </p:sp>
      <p:sp>
        <p:nvSpPr>
          <p:cNvPr id="6" name="Content Placeholder 5"/>
          <p:cNvSpPr>
            <a:spLocks noGrp="1"/>
          </p:cNvSpPr>
          <p:nvPr>
            <p:ph sz="half" idx="2"/>
          </p:nvPr>
        </p:nvSpPr>
        <p:spPr>
          <a:xfrm>
            <a:off x="4648200" y="836712"/>
            <a:ext cx="4495800" cy="5259288"/>
          </a:xfrm>
        </p:spPr>
        <p:txBody>
          <a:bodyPr/>
          <a:lstStyle/>
          <a:p>
            <a:r>
              <a:rPr lang="en-GB" dirty="0" smtClean="0"/>
              <a:t>New capitalism</a:t>
            </a:r>
          </a:p>
          <a:p>
            <a:r>
              <a:rPr lang="en-GB" dirty="0" smtClean="0"/>
              <a:t>With greater control over their jobs</a:t>
            </a:r>
          </a:p>
          <a:p>
            <a:r>
              <a:rPr lang="en-GB" dirty="0" smtClean="0"/>
              <a:t>Supervising themselves</a:t>
            </a:r>
          </a:p>
          <a:p>
            <a:r>
              <a:rPr lang="en-GB" dirty="0" smtClean="0"/>
              <a:t>This ‘vision’ extends to new values, new social purposes and practices</a:t>
            </a:r>
          </a:p>
          <a:p>
            <a:r>
              <a:rPr lang="en-GB" dirty="0" smtClean="0"/>
              <a:t>New capitalism is leading to a more meaningful, human and socially just workplace </a:t>
            </a:r>
          </a:p>
          <a:p>
            <a:r>
              <a:rPr lang="en-GB" dirty="0" smtClean="0"/>
              <a:t>Workplace MORE stressful</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3568" y="0"/>
            <a:ext cx="7772400" cy="1143000"/>
          </a:xfrm>
        </p:spPr>
        <p:txBody>
          <a:bodyPr/>
          <a:lstStyle/>
          <a:p>
            <a:r>
              <a:rPr lang="en-GB" dirty="0" smtClean="0"/>
              <a:t>Continued</a:t>
            </a:r>
            <a:endParaRPr lang="en-GB" dirty="0"/>
          </a:p>
        </p:txBody>
      </p:sp>
      <p:sp>
        <p:nvSpPr>
          <p:cNvPr id="6" name="Content Placeholder 5"/>
          <p:cNvSpPr>
            <a:spLocks noGrp="1"/>
          </p:cNvSpPr>
          <p:nvPr>
            <p:ph idx="1"/>
          </p:nvPr>
        </p:nvSpPr>
        <p:spPr>
          <a:xfrm>
            <a:off x="0" y="1124744"/>
            <a:ext cx="9144000" cy="5733256"/>
          </a:xfrm>
        </p:spPr>
        <p:txBody>
          <a:bodyPr/>
          <a:lstStyle/>
          <a:p>
            <a:r>
              <a:rPr lang="en-GB" dirty="0" smtClean="0"/>
              <a:t>Global competition  means labour market flexibility and organisational learning to promote economic competitiveness</a:t>
            </a:r>
          </a:p>
          <a:p>
            <a:r>
              <a:rPr lang="en-GB" dirty="0" smtClean="0"/>
              <a:t>Governments, political parties, employers trade unions all say the above</a:t>
            </a:r>
          </a:p>
          <a:p>
            <a:r>
              <a:rPr lang="en-GB" dirty="0" smtClean="0"/>
              <a:t>Teamwork is a means of producing collaboration between distinct organisational units; it is also a way to enhance the effectiveness of members of the same organisation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Perspectives</a:t>
            </a:r>
            <a:endParaRPr lang="en-GB" dirty="0"/>
          </a:p>
        </p:txBody>
      </p:sp>
      <p:sp>
        <p:nvSpPr>
          <p:cNvPr id="3" name="Content Placeholder 2"/>
          <p:cNvSpPr>
            <a:spLocks noGrp="1"/>
          </p:cNvSpPr>
          <p:nvPr>
            <p:ph idx="1"/>
          </p:nvPr>
        </p:nvSpPr>
        <p:spPr/>
        <p:txBody>
          <a:bodyPr/>
          <a:lstStyle/>
          <a:p>
            <a:r>
              <a:rPr lang="en-GB" dirty="0" smtClean="0"/>
              <a:t>Critical perspectives - encourage questioning of social, organisational and political processes, challenge dominant paradigms and open up new ways of conceiving of issues such as power control in organisations</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Foucault continued</a:t>
            </a:r>
            <a:endParaRPr lang="en-GB" dirty="0"/>
          </a:p>
        </p:txBody>
      </p:sp>
      <p:sp>
        <p:nvSpPr>
          <p:cNvPr id="3" name="Content Placeholder 2"/>
          <p:cNvSpPr>
            <a:spLocks noGrp="1"/>
          </p:cNvSpPr>
          <p:nvPr>
            <p:ph idx="1"/>
          </p:nvPr>
        </p:nvSpPr>
        <p:spPr>
          <a:xfrm>
            <a:off x="0" y="1981200"/>
            <a:ext cx="9144000" cy="4114800"/>
          </a:xfrm>
        </p:spPr>
        <p:txBody>
          <a:bodyPr/>
          <a:lstStyle/>
          <a:p>
            <a:r>
              <a:rPr lang="en-GB" dirty="0" smtClean="0"/>
              <a:t>Foucault – new capitalism reduces managerial control – instead group processes, standards, culture, shared values, vision statements, company images, </a:t>
            </a:r>
            <a:r>
              <a:rPr lang="en-GB" dirty="0" err="1" smtClean="0"/>
              <a:t>socialisationa</a:t>
            </a:r>
            <a:r>
              <a:rPr lang="en-GB" dirty="0" smtClean="0"/>
              <a:t> processes – new power – where employees engage in self-surveillance and self-control</a:t>
            </a:r>
          </a:p>
          <a:p>
            <a:r>
              <a:rPr lang="en-GB" dirty="0" smtClean="0"/>
              <a:t>In this self-management – whose interests are really served?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6" name="Rectangle 8"/>
          <p:cNvSpPr>
            <a:spLocks noGrp="1" noChangeArrowheads="1"/>
          </p:cNvSpPr>
          <p:nvPr>
            <p:ph type="title"/>
          </p:nvPr>
        </p:nvSpPr>
        <p:spPr>
          <a:xfrm>
            <a:off x="0" y="0"/>
            <a:ext cx="9144000" cy="1752600"/>
          </a:xfrm>
        </p:spPr>
        <p:txBody>
          <a:bodyPr/>
          <a:lstStyle/>
          <a:p>
            <a:pPr>
              <a:defRPr/>
            </a:pPr>
            <a:r>
              <a:rPr lang="en-US" sz="4400" dirty="0">
                <a:effectLst>
                  <a:outerShdw blurRad="38100" dist="38100" dir="2700000" algn="tl">
                    <a:srgbClr val="000000">
                      <a:alpha val="43137"/>
                    </a:srgbClr>
                  </a:outerShdw>
                </a:effectLst>
              </a:rPr>
              <a:t>Power</a:t>
            </a:r>
          </a:p>
        </p:txBody>
      </p:sp>
      <p:sp>
        <p:nvSpPr>
          <p:cNvPr id="12297" name="Rectangle 9"/>
          <p:cNvSpPr>
            <a:spLocks noGrp="1" noChangeArrowheads="1"/>
          </p:cNvSpPr>
          <p:nvPr>
            <p:ph idx="1"/>
          </p:nvPr>
        </p:nvSpPr>
        <p:spPr>
          <a:xfrm>
            <a:off x="457200" y="1214422"/>
            <a:ext cx="8347075" cy="4957778"/>
          </a:xfrm>
        </p:spPr>
        <p:txBody>
          <a:bodyPr>
            <a:normAutofit/>
          </a:bodyPr>
          <a:lstStyle/>
          <a:p>
            <a:pPr marL="0" indent="0">
              <a:buFontTx/>
              <a:buNone/>
              <a:defRPr/>
            </a:pPr>
            <a:endParaRPr lang="en-US" dirty="0" smtClean="0"/>
          </a:p>
          <a:p>
            <a:pPr marL="0" indent="0">
              <a:defRPr/>
            </a:pPr>
            <a:r>
              <a:rPr lang="en-US" dirty="0" smtClean="0"/>
              <a:t>The capacity </a:t>
            </a:r>
            <a:r>
              <a:rPr lang="en-US" dirty="0"/>
              <a:t>that </a:t>
            </a:r>
            <a:r>
              <a:rPr lang="en-US" i="1" dirty="0"/>
              <a:t>A </a:t>
            </a:r>
            <a:r>
              <a:rPr lang="en-US" dirty="0"/>
              <a:t>has to influence the </a:t>
            </a:r>
            <a:r>
              <a:rPr lang="en-US" dirty="0" err="1" smtClean="0"/>
              <a:t>behaviour</a:t>
            </a:r>
            <a:r>
              <a:rPr lang="en-US" dirty="0" smtClean="0"/>
              <a:t> </a:t>
            </a:r>
            <a:r>
              <a:rPr lang="en-US" dirty="0"/>
              <a:t>of </a:t>
            </a:r>
            <a:r>
              <a:rPr lang="en-US" i="1" dirty="0"/>
              <a:t>B</a:t>
            </a:r>
            <a:r>
              <a:rPr lang="en-US" dirty="0"/>
              <a:t> so that</a:t>
            </a:r>
            <a:r>
              <a:rPr lang="en-US" i="1" dirty="0"/>
              <a:t> B </a:t>
            </a:r>
            <a:r>
              <a:rPr lang="en-US" dirty="0"/>
              <a:t>acts in accordance with </a:t>
            </a:r>
            <a:r>
              <a:rPr lang="en-US" i="1" dirty="0"/>
              <a:t>A</a:t>
            </a:r>
            <a:r>
              <a:rPr lang="en-US" dirty="0"/>
              <a:t>’s </a:t>
            </a:r>
            <a:r>
              <a:rPr lang="en-US" dirty="0" smtClean="0"/>
              <a:t>wishes</a:t>
            </a:r>
            <a:endParaRPr lang="en-US" dirty="0" smtClean="0"/>
          </a:p>
        </p:txBody>
      </p:sp>
    </p:spTree>
  </p:cSld>
  <p:clrMapOvr>
    <a:masterClrMapping/>
  </p:clrMapOvr>
  <p:transition>
    <p:random/>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Two facets of power</a:t>
            </a:r>
            <a:endParaRPr lang="en-GB" dirty="0"/>
          </a:p>
        </p:txBody>
      </p:sp>
      <p:sp>
        <p:nvSpPr>
          <p:cNvPr id="3" name="Content Placeholder 2"/>
          <p:cNvSpPr>
            <a:spLocks noGrp="1"/>
          </p:cNvSpPr>
          <p:nvPr>
            <p:ph idx="1"/>
          </p:nvPr>
        </p:nvSpPr>
        <p:spPr>
          <a:xfrm>
            <a:off x="0" y="1412776"/>
            <a:ext cx="9144000" cy="4114800"/>
          </a:xfrm>
        </p:spPr>
        <p:txBody>
          <a:bodyPr/>
          <a:lstStyle/>
          <a:p>
            <a:pPr lvl="1">
              <a:buFont typeface="Arial" pitchFamily="34" charset="0"/>
              <a:buChar char="•"/>
              <a:defRPr/>
            </a:pPr>
            <a:r>
              <a:rPr lang="en-US" dirty="0" smtClean="0"/>
              <a:t>Potential: power does not need to be </a:t>
            </a:r>
            <a:r>
              <a:rPr lang="en-US" dirty="0" err="1" smtClean="0"/>
              <a:t>actualised</a:t>
            </a:r>
            <a:r>
              <a:rPr lang="en-US" dirty="0" smtClean="0"/>
              <a:t> to be effective</a:t>
            </a:r>
          </a:p>
          <a:p>
            <a:pPr lvl="1">
              <a:buFont typeface="Arial" pitchFamily="34" charset="0"/>
              <a:buChar char="•"/>
              <a:defRPr/>
            </a:pPr>
            <a:r>
              <a:rPr lang="en-US" dirty="0" smtClean="0"/>
              <a:t>Dependency: based on the available alternatives and their desirability</a:t>
            </a:r>
          </a:p>
          <a:p>
            <a:pPr lvl="1">
              <a:buFont typeface="Arial" pitchFamily="34" charset="0"/>
              <a:buChar char="•"/>
              <a:defRPr/>
            </a:pPr>
            <a:r>
              <a:rPr lang="en-US" dirty="0" smtClean="0"/>
              <a:t>Alternatives - Dependence is increased as a number of alternatives decrease.  Control over an alternative gives power</a:t>
            </a:r>
          </a:p>
          <a:p>
            <a:pPr lvl="1">
              <a:buFont typeface="Arial" pitchFamily="34" charset="0"/>
              <a:buChar char="•"/>
              <a:defRPr/>
            </a:pPr>
            <a:r>
              <a:rPr lang="en-US" dirty="0" smtClean="0"/>
              <a:t>Desirability - The more desirable an alternative is, the more dependent a person (target) is on the person (controller) who controls the alternative and therefore the more power the controller has</a:t>
            </a:r>
            <a:endParaRPr lang="en-GB" dirty="0" smtClean="0"/>
          </a:p>
          <a:p>
            <a:pPr lvl="2">
              <a:defRPr/>
            </a:pPr>
            <a:endParaRPr lang="en-US" sz="2100"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 name="Content Placeholder 2"/>
          <p:cNvSpPr>
            <a:spLocks noGrp="1"/>
          </p:cNvSpPr>
          <p:nvPr>
            <p:ph idx="1"/>
          </p:nvPr>
        </p:nvSpPr>
        <p:spPr/>
        <p:txBody>
          <a:bodyPr/>
          <a:lstStyle/>
          <a:p>
            <a:r>
              <a:rPr lang="en-GB" dirty="0" smtClean="0">
                <a:hlinkClick r:id="rId3"/>
              </a:rPr>
              <a:t>http://www.life.com/gallery/36522/image/53370403/15-great-leaders-through-history#index/3</a:t>
            </a:r>
            <a:endParaRPr lang="en-GB" dirty="0" smtClean="0"/>
          </a:p>
          <a:p>
            <a:r>
              <a:rPr lang="en-GB" dirty="0" smtClean="0">
                <a:hlinkClick r:id="rId4"/>
              </a:rPr>
              <a:t>http://www.forbes.com/2009/11/11/worlds-most-powerful-leadership-power-09-people_land.html</a:t>
            </a:r>
            <a:endParaRPr lang="en-GB" dirty="0" smtClean="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noChangeArrowheads="1"/>
          </p:cNvSpPr>
          <p:nvPr>
            <p:ph type="title"/>
          </p:nvPr>
        </p:nvSpPr>
        <p:spPr/>
        <p:txBody>
          <a:bodyPr>
            <a:normAutofit fontScale="90000"/>
          </a:bodyPr>
          <a:lstStyle/>
          <a:p>
            <a:r>
              <a:rPr lang="en-US" smtClean="0"/>
              <a:t>Contrasting </a:t>
            </a:r>
            <a:br>
              <a:rPr lang="en-US" smtClean="0"/>
            </a:br>
            <a:r>
              <a:rPr lang="en-US" smtClean="0"/>
              <a:t>Leadership and Power</a:t>
            </a:r>
          </a:p>
        </p:txBody>
      </p:sp>
      <p:graphicFrame>
        <p:nvGraphicFramePr>
          <p:cNvPr id="11" name="Content Placeholder 10"/>
          <p:cNvGraphicFramePr>
            <a:graphicFrameLocks noGrp="1"/>
          </p:cNvGraphicFramePr>
          <p:nvPr>
            <p:ph idx="1"/>
          </p:nvPr>
        </p:nvGraphicFramePr>
        <p:xfrm>
          <a:off x="381000" y="1905000"/>
          <a:ext cx="8347074" cy="4023360"/>
        </p:xfrm>
        <a:graphic>
          <a:graphicData uri="http://schemas.openxmlformats.org/drawingml/2006/table">
            <a:tbl>
              <a:tblPr firstRow="1" bandRow="1">
                <a:tableStyleId>{21E4AEA4-8DFA-4A89-87EB-49C32662AFE0}</a:tableStyleId>
              </a:tblPr>
              <a:tblGrid>
                <a:gridCol w="2782358"/>
                <a:gridCol w="2782358"/>
                <a:gridCol w="2782358"/>
              </a:tblGrid>
              <a:tr h="370840">
                <a:tc>
                  <a:txBody>
                    <a:bodyPr/>
                    <a:lstStyle/>
                    <a:p>
                      <a:r>
                        <a:rPr lang="en-US" sz="2400" dirty="0" smtClean="0"/>
                        <a:t>Differences</a:t>
                      </a:r>
                      <a:endParaRPr lang="en-US" sz="2400" dirty="0"/>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t>Leadership</a:t>
                      </a:r>
                      <a:endParaRPr lang="en-US" sz="2400" dirty="0"/>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t>Power</a:t>
                      </a:r>
                      <a:endParaRPr lang="en-US" sz="2400" dirty="0"/>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r>
              <a:tr h="370840">
                <a:tc>
                  <a:txBody>
                    <a:bodyPr/>
                    <a:lstStyle/>
                    <a:p>
                      <a:r>
                        <a:rPr lang="en-US" sz="2400" dirty="0" smtClean="0">
                          <a:solidFill>
                            <a:schemeClr val="accent4">
                              <a:lumMod val="10000"/>
                            </a:schemeClr>
                          </a:solidFill>
                        </a:rPr>
                        <a:t>Goal Compatibility</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solidFill>
                            <a:schemeClr val="accent4">
                              <a:lumMod val="10000"/>
                            </a:schemeClr>
                          </a:solidFill>
                        </a:rPr>
                        <a:t>Requires goal congruence</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solidFill>
                            <a:schemeClr val="accent4">
                              <a:lumMod val="10000"/>
                            </a:schemeClr>
                          </a:solidFill>
                        </a:rPr>
                        <a:t>Only needs dependence</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r>
              <a:tr h="370840">
                <a:tc>
                  <a:txBody>
                    <a:bodyPr/>
                    <a:lstStyle/>
                    <a:p>
                      <a:r>
                        <a:rPr lang="en-US" sz="2400" dirty="0" smtClean="0">
                          <a:solidFill>
                            <a:schemeClr val="accent4">
                              <a:lumMod val="10000"/>
                            </a:schemeClr>
                          </a:solidFill>
                        </a:rPr>
                        <a:t>Direction of Influence</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solidFill>
                            <a:schemeClr val="accent4">
                              <a:lumMod val="10000"/>
                            </a:schemeClr>
                          </a:solidFill>
                        </a:rPr>
                        <a:t>Focuses on downward influence</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solidFill>
                            <a:schemeClr val="accent4">
                              <a:lumMod val="10000"/>
                            </a:schemeClr>
                          </a:solidFill>
                        </a:rPr>
                        <a:t>Concerned</a:t>
                      </a:r>
                      <a:r>
                        <a:rPr lang="en-US" sz="2400" baseline="0" dirty="0" smtClean="0">
                          <a:solidFill>
                            <a:schemeClr val="accent4">
                              <a:lumMod val="10000"/>
                            </a:schemeClr>
                          </a:solidFill>
                        </a:rPr>
                        <a:t> with</a:t>
                      </a:r>
                      <a:r>
                        <a:rPr lang="en-US" sz="2400" dirty="0" smtClean="0">
                          <a:solidFill>
                            <a:schemeClr val="accent4">
                              <a:lumMod val="10000"/>
                            </a:schemeClr>
                          </a:solidFill>
                        </a:rPr>
                        <a:t> influence in all directions</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r>
              <a:tr h="370840">
                <a:tc>
                  <a:txBody>
                    <a:bodyPr/>
                    <a:lstStyle/>
                    <a:p>
                      <a:r>
                        <a:rPr lang="en-US" sz="2400" dirty="0" smtClean="0">
                          <a:solidFill>
                            <a:schemeClr val="accent4">
                              <a:lumMod val="10000"/>
                            </a:schemeClr>
                          </a:solidFill>
                        </a:rPr>
                        <a:t>Emphasis</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err="1" smtClean="0">
                          <a:solidFill>
                            <a:schemeClr val="accent4">
                              <a:lumMod val="10000"/>
                            </a:schemeClr>
                          </a:solidFill>
                        </a:rPr>
                        <a:t>Emphasises</a:t>
                      </a:r>
                      <a:r>
                        <a:rPr lang="en-US" sz="2400" dirty="0" smtClean="0">
                          <a:solidFill>
                            <a:schemeClr val="accent4">
                              <a:lumMod val="10000"/>
                            </a:schemeClr>
                          </a:solidFill>
                        </a:rPr>
                        <a:t> leadership style</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c>
                  <a:txBody>
                    <a:bodyPr/>
                    <a:lstStyle/>
                    <a:p>
                      <a:pPr algn="ctr"/>
                      <a:r>
                        <a:rPr lang="en-US" sz="2400" dirty="0" smtClean="0">
                          <a:solidFill>
                            <a:schemeClr val="accent4">
                              <a:lumMod val="10000"/>
                            </a:schemeClr>
                          </a:solidFill>
                        </a:rPr>
                        <a:t>Broader topic: focuses on tactics used by individuals and groups</a:t>
                      </a:r>
                      <a:endParaRPr lang="en-US" sz="2400" dirty="0">
                        <a:solidFill>
                          <a:schemeClr val="accent4">
                            <a:lumMod val="10000"/>
                          </a:schemeClr>
                        </a:solidFill>
                      </a:endParaRPr>
                    </a:p>
                  </a:txBody>
                  <a:tcPr anchor="ctr">
                    <a:lnL w="12700" cap="flat" cmpd="sng" algn="ctr">
                      <a:solidFill>
                        <a:schemeClr val="accent2">
                          <a:lumMod val="50000"/>
                        </a:schemeClr>
                      </a:solidFill>
                      <a:prstDash val="solid"/>
                      <a:round/>
                      <a:headEnd type="none" w="med" len="med"/>
                      <a:tailEnd type="none" w="med" len="med"/>
                    </a:lnL>
                    <a:lnR w="12700" cap="flat" cmpd="sng" algn="ctr">
                      <a:solidFill>
                        <a:schemeClr val="accent2">
                          <a:lumMod val="50000"/>
                        </a:schemeClr>
                      </a:solidFill>
                      <a:prstDash val="solid"/>
                      <a:round/>
                      <a:headEnd type="none" w="med" len="med"/>
                      <a:tailEnd type="none" w="med" len="med"/>
                    </a:lnR>
                    <a:lnT w="12700" cap="flat" cmpd="sng" algn="ctr">
                      <a:solidFill>
                        <a:schemeClr val="accent2">
                          <a:lumMod val="50000"/>
                        </a:schemeClr>
                      </a:solidFill>
                      <a:prstDash val="solid"/>
                      <a:round/>
                      <a:headEnd type="none" w="med" len="med"/>
                      <a:tailEnd type="none" w="med" len="med"/>
                    </a:lnT>
                    <a:lnB w="12700" cap="flat" cmpd="sng" algn="ctr">
                      <a:solidFill>
                        <a:schemeClr val="accent2">
                          <a:lumMod val="50000"/>
                        </a:schemeClr>
                      </a:solidFill>
                      <a:prstDash val="solid"/>
                      <a:round/>
                      <a:headEnd type="none" w="med" len="med"/>
                      <a:tailEnd type="none" w="med" len="med"/>
                    </a:lnB>
                  </a:tcPr>
                </a:tc>
              </a:tr>
            </a:tbl>
          </a:graphicData>
        </a:graphic>
      </p:graphicFrame>
    </p:spTree>
  </p:cSld>
  <p:clrMapOvr>
    <a:masterClrMapping/>
  </p:clrMapOvr>
  <p:transition>
    <p:random/>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Coercive power</a:t>
            </a:r>
            <a:endParaRPr lang="en-GB" dirty="0"/>
          </a:p>
        </p:txBody>
      </p:sp>
      <p:sp>
        <p:nvSpPr>
          <p:cNvPr id="3" name="Content Placeholder 2"/>
          <p:cNvSpPr>
            <a:spLocks noGrp="1"/>
          </p:cNvSpPr>
          <p:nvPr>
            <p:ph idx="1"/>
          </p:nvPr>
        </p:nvSpPr>
        <p:spPr/>
        <p:txBody>
          <a:bodyPr/>
          <a:lstStyle/>
          <a:p>
            <a:pPr>
              <a:lnSpc>
                <a:spcPct val="90000"/>
              </a:lnSpc>
            </a:pPr>
            <a:r>
              <a:rPr lang="en-US" dirty="0" smtClean="0"/>
              <a:t>Coercive Power</a:t>
            </a:r>
          </a:p>
          <a:p>
            <a:pPr lvl="1">
              <a:lnSpc>
                <a:spcPct val="90000"/>
              </a:lnSpc>
              <a:spcAft>
                <a:spcPts val="1200"/>
              </a:spcAft>
            </a:pPr>
            <a:r>
              <a:rPr lang="en-US" sz="2400" dirty="0" smtClean="0"/>
              <a:t>Complies from fear of the negative results</a:t>
            </a:r>
          </a:p>
          <a:p>
            <a:pPr>
              <a:lnSpc>
                <a:spcPct val="90000"/>
              </a:lnSpc>
            </a:pPr>
            <a:r>
              <a:rPr lang="en-US" dirty="0" smtClean="0"/>
              <a:t>Reward Power</a:t>
            </a:r>
          </a:p>
          <a:p>
            <a:pPr lvl="1">
              <a:lnSpc>
                <a:spcPct val="90000"/>
              </a:lnSpc>
              <a:spcAft>
                <a:spcPts val="1200"/>
              </a:spcAft>
            </a:pPr>
            <a:r>
              <a:rPr lang="en-US" sz="2400" dirty="0" smtClean="0"/>
              <a:t>Complies due to desire for positive benefits </a:t>
            </a:r>
          </a:p>
          <a:p>
            <a:pPr>
              <a:lnSpc>
                <a:spcPct val="90000"/>
              </a:lnSpc>
            </a:pPr>
            <a:r>
              <a:rPr lang="en-US" dirty="0" smtClean="0"/>
              <a:t>Legitimate Power</a:t>
            </a:r>
          </a:p>
          <a:p>
            <a:pPr lvl="1">
              <a:lnSpc>
                <a:spcPct val="90000"/>
              </a:lnSpc>
            </a:pPr>
            <a:r>
              <a:rPr lang="en-US" sz="2400" dirty="0" smtClean="0"/>
              <a:t>From the formal authority to control and use </a:t>
            </a:r>
            <a:r>
              <a:rPr lang="en-US" sz="2400" dirty="0" err="1" smtClean="0"/>
              <a:t>organisational</a:t>
            </a:r>
            <a:r>
              <a:rPr lang="en-US" sz="2400" dirty="0" smtClean="0"/>
              <a:t> resources</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then there is </a:t>
            </a:r>
            <a:endParaRPr lang="en-GB" dirty="0"/>
          </a:p>
        </p:txBody>
      </p:sp>
      <p:sp>
        <p:nvSpPr>
          <p:cNvPr id="3" name="Content Placeholder 2"/>
          <p:cNvSpPr>
            <a:spLocks noGrp="1"/>
          </p:cNvSpPr>
          <p:nvPr>
            <p:ph idx="1"/>
          </p:nvPr>
        </p:nvSpPr>
        <p:spPr/>
        <p:txBody>
          <a:bodyPr>
            <a:normAutofit/>
          </a:bodyPr>
          <a:lstStyle/>
          <a:p>
            <a:pPr lvl="1" fontAlgn="base"/>
            <a:r>
              <a:rPr lang="en-US" sz="2700" i="1" dirty="0" smtClean="0"/>
              <a:t>Personal Power.</a:t>
            </a:r>
            <a:r>
              <a:rPr lang="en-US" sz="2700" dirty="0" smtClean="0"/>
              <a:t>  This power stems from an individual's unique characteristics.  There are two bases of personal power:</a:t>
            </a:r>
          </a:p>
          <a:p>
            <a:pPr lvl="2" fontAlgn="base"/>
            <a:r>
              <a:rPr lang="en-US" u="sng" dirty="0" smtClean="0"/>
              <a:t>Expert Power</a:t>
            </a:r>
            <a:r>
              <a:rPr lang="en-US" dirty="0" smtClean="0"/>
              <a:t>.  This is influence wielded because of expertise, special skill, or knowledge. </a:t>
            </a:r>
          </a:p>
          <a:p>
            <a:pPr lvl="2" fontAlgn="base"/>
            <a:r>
              <a:rPr lang="en-US" u="sng" dirty="0" smtClean="0"/>
              <a:t>Referent Power</a:t>
            </a:r>
            <a:r>
              <a:rPr lang="en-US" dirty="0" smtClean="0"/>
              <a:t>.  This power is based on identification with a person who has desirable resources or personal traits.  </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smtClean="0"/>
              <a:t>The Reality of Politics</a:t>
            </a:r>
          </a:p>
        </p:txBody>
      </p:sp>
      <p:sp>
        <p:nvSpPr>
          <p:cNvPr id="3" name="Content Placeholder 2"/>
          <p:cNvSpPr>
            <a:spLocks noGrp="1"/>
          </p:cNvSpPr>
          <p:nvPr>
            <p:ph idx="1"/>
          </p:nvPr>
        </p:nvSpPr>
        <p:spPr>
          <a:xfrm>
            <a:off x="609600" y="1676400"/>
            <a:ext cx="8135938" cy="4114800"/>
          </a:xfrm>
        </p:spPr>
        <p:txBody>
          <a:bodyPr/>
          <a:lstStyle/>
          <a:p>
            <a:pPr>
              <a:spcAft>
                <a:spcPts val="1200"/>
              </a:spcAft>
              <a:buFontTx/>
              <a:buNone/>
            </a:pPr>
            <a:r>
              <a:rPr lang="en-US" dirty="0" smtClean="0"/>
              <a:t>Politics arise in </a:t>
            </a:r>
            <a:r>
              <a:rPr lang="en-US" dirty="0" err="1" smtClean="0"/>
              <a:t>organisations</a:t>
            </a:r>
            <a:r>
              <a:rPr lang="en-US" dirty="0" smtClean="0"/>
              <a:t> because of:</a:t>
            </a:r>
          </a:p>
          <a:p>
            <a:pPr>
              <a:spcAft>
                <a:spcPts val="600"/>
              </a:spcAft>
            </a:pPr>
            <a:r>
              <a:rPr lang="en-US" dirty="0" smtClean="0"/>
              <a:t>Conflicting interests</a:t>
            </a:r>
          </a:p>
          <a:p>
            <a:pPr>
              <a:spcAft>
                <a:spcPts val="600"/>
              </a:spcAft>
            </a:pPr>
            <a:r>
              <a:rPr lang="en-US" dirty="0" smtClean="0"/>
              <a:t>Limited resources</a:t>
            </a:r>
          </a:p>
          <a:p>
            <a:pPr>
              <a:spcAft>
                <a:spcPts val="2400"/>
              </a:spcAft>
            </a:pPr>
            <a:r>
              <a:rPr lang="en-US" dirty="0" smtClean="0"/>
              <a:t>Ambiguity in decision making</a:t>
            </a:r>
          </a:p>
          <a:p>
            <a:pPr>
              <a:buFontTx/>
              <a:buNone/>
            </a:pPr>
            <a:r>
              <a:rPr lang="en-US" i="1" dirty="0" smtClean="0"/>
              <a:t>Politicking:  </a:t>
            </a:r>
            <a:r>
              <a:rPr lang="en-US" dirty="0" smtClean="0"/>
              <a:t>twisting facts to support one’s own goals and interests</a:t>
            </a:r>
          </a:p>
        </p:txBody>
      </p:sp>
      <p:sp>
        <p:nvSpPr>
          <p:cNvPr id="4" name="Rectangle 6"/>
          <p:cNvSpPr>
            <a:spLocks noGrp="1" noChangeArrowheads="1"/>
          </p:cNvSpPr>
          <p:nvPr>
            <p:ph type="sldNum" sz="quarter" idx="12"/>
          </p:nvPr>
        </p:nvSpPr>
        <p:spPr>
          <a:ln/>
        </p:spPr>
        <p:txBody>
          <a:bodyPr>
            <a:normAutofit/>
          </a:bodyPr>
          <a:lstStyle/>
          <a:p>
            <a:r>
              <a:rPr lang="en-US"/>
              <a:t>12-</a:t>
            </a:r>
            <a:fld id="{2D0265D8-6CA7-4610-A77E-660BB04F0DE3}" type="slidenum">
              <a:rPr lang="en-US"/>
              <a:pPr/>
              <a:t>35</a:t>
            </a:fld>
            <a:endParaRPr lang="en-US"/>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Organisational Power</a:t>
            </a:r>
            <a:endParaRPr lang="en-GB" dirty="0"/>
          </a:p>
        </p:txBody>
      </p:sp>
      <p:sp>
        <p:nvSpPr>
          <p:cNvPr id="3" name="Content Placeholder 2"/>
          <p:cNvSpPr>
            <a:spLocks noGrp="1"/>
          </p:cNvSpPr>
          <p:nvPr>
            <p:ph idx="1"/>
          </p:nvPr>
        </p:nvSpPr>
        <p:spPr>
          <a:xfrm>
            <a:off x="0" y="1052736"/>
            <a:ext cx="9144000" cy="5043264"/>
          </a:xfrm>
        </p:spPr>
        <p:txBody>
          <a:bodyPr/>
          <a:lstStyle/>
          <a:p>
            <a:r>
              <a:rPr lang="en-GB" dirty="0" smtClean="0"/>
              <a:t>Makes you technically accountable and responsible for results expressed in a purely quantitative form has two profound effects</a:t>
            </a:r>
          </a:p>
          <a:p>
            <a:r>
              <a:rPr lang="en-GB" dirty="0" smtClean="0"/>
              <a:t>It makes you utterly transparent—you either achieve your targets or you do not</a:t>
            </a:r>
          </a:p>
          <a:p>
            <a:r>
              <a:rPr lang="en-GB" dirty="0" smtClean="0"/>
              <a:t>It relieves you of moral  indeterminacy—if you </a:t>
            </a:r>
            <a:r>
              <a:rPr lang="en-GB" dirty="0" smtClean="0"/>
              <a:t>are authorised </a:t>
            </a:r>
            <a:r>
              <a:rPr lang="en-GB" dirty="0" smtClean="0"/>
              <a:t>to do something and given targets to achieve by </a:t>
            </a:r>
            <a:r>
              <a:rPr lang="en-GB" dirty="0" err="1" smtClean="0"/>
              <a:t>superordinates</a:t>
            </a:r>
            <a:r>
              <a:rPr lang="en-GB" dirty="0" smtClean="0"/>
              <a:t> guiding strategies and plans, obedience surely is appropriate, and </a:t>
            </a:r>
            <a:r>
              <a:rPr lang="en-GB" dirty="0" smtClean="0"/>
              <a:t>authority should </a:t>
            </a:r>
            <a:r>
              <a:rPr lang="en-GB" dirty="0" smtClean="0"/>
              <a:t>be </a:t>
            </a:r>
            <a:r>
              <a:rPr lang="en-GB" dirty="0" smtClean="0"/>
              <a:t>served</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143000"/>
          </a:xfrm>
        </p:spPr>
        <p:txBody>
          <a:bodyPr/>
          <a:lstStyle/>
          <a:p>
            <a:r>
              <a:rPr lang="en-GB" dirty="0" smtClean="0"/>
              <a:t>Good manager knows how and when to use power</a:t>
            </a:r>
            <a:endParaRPr lang="en-GB" dirty="0"/>
          </a:p>
        </p:txBody>
      </p:sp>
      <p:sp>
        <p:nvSpPr>
          <p:cNvPr id="3" name="Content Placeholder 2"/>
          <p:cNvSpPr>
            <a:spLocks noGrp="1"/>
          </p:cNvSpPr>
          <p:nvPr>
            <p:ph idx="1"/>
          </p:nvPr>
        </p:nvSpPr>
        <p:spPr>
          <a:xfrm>
            <a:off x="0" y="1412776"/>
            <a:ext cx="9540552" cy="4683224"/>
          </a:xfrm>
        </p:spPr>
        <p:txBody>
          <a:bodyPr/>
          <a:lstStyle/>
          <a:p>
            <a:r>
              <a:rPr lang="en-GB" dirty="0" smtClean="0"/>
              <a:t>Decide what your goals should be and what you are trying to accomplish in consultation with direct stakeholders in your organisation</a:t>
            </a:r>
          </a:p>
          <a:p>
            <a:r>
              <a:rPr lang="en-GB" dirty="0" smtClean="0"/>
              <a:t>Diagnose patterns of dependence and interdependence; </a:t>
            </a:r>
            <a:r>
              <a:rPr lang="en-GB" dirty="0" smtClean="0"/>
              <a:t>Which </a:t>
            </a:r>
            <a:r>
              <a:rPr lang="en-GB" dirty="0" smtClean="0"/>
              <a:t>individuals both inside and outside the organisation are influential and important to achieving these goals?</a:t>
            </a:r>
          </a:p>
          <a:p>
            <a:r>
              <a:rPr lang="en-GB" dirty="0" smtClean="0"/>
              <a:t>What are the points of view of the important people likely to be? How will they feel about what you are trying to do?</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772400" cy="1143000"/>
          </a:xfrm>
        </p:spPr>
        <p:txBody>
          <a:bodyPr/>
          <a:lstStyle/>
          <a:p>
            <a:r>
              <a:rPr lang="en-GB" dirty="0" smtClean="0"/>
              <a:t>Continued</a:t>
            </a:r>
            <a:endParaRPr lang="en-GB" dirty="0"/>
          </a:p>
        </p:txBody>
      </p:sp>
      <p:sp>
        <p:nvSpPr>
          <p:cNvPr id="3" name="Content Placeholder 2"/>
          <p:cNvSpPr>
            <a:spLocks noGrp="1"/>
          </p:cNvSpPr>
          <p:nvPr>
            <p:ph idx="1"/>
          </p:nvPr>
        </p:nvSpPr>
        <p:spPr>
          <a:xfrm>
            <a:off x="0" y="1052736"/>
            <a:ext cx="9144000" cy="5043264"/>
          </a:xfrm>
        </p:spPr>
        <p:txBody>
          <a:bodyPr/>
          <a:lstStyle/>
          <a:p>
            <a:r>
              <a:rPr lang="en-GB" dirty="0" smtClean="0"/>
              <a:t>What are the power bases of the important people? Which of them is the most influential in the decision?</a:t>
            </a:r>
          </a:p>
          <a:p>
            <a:r>
              <a:rPr lang="en-GB" dirty="0" smtClean="0"/>
              <a:t>What are your bases of power and influence? What bases of influence can you develop to gain more positive control over the situation?</a:t>
            </a:r>
          </a:p>
          <a:p>
            <a:r>
              <a:rPr lang="en-GB" dirty="0" smtClean="0"/>
              <a:t>Which of the various strategies and tactics for exercising power seem most appropriate and are likely to be effective, given the situation you confront?</a:t>
            </a:r>
          </a:p>
          <a:p>
            <a:r>
              <a:rPr lang="en-GB" dirty="0" smtClean="0"/>
              <a:t>Based on above - choose an ethical course of action</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228600" y="457200"/>
            <a:ext cx="8686800" cy="1447800"/>
          </a:xfrm>
        </p:spPr>
        <p:txBody>
          <a:bodyPr/>
          <a:lstStyle/>
          <a:p>
            <a:r>
              <a:rPr lang="en-US" altLang="en-US" sz="3200" b="1" dirty="0" smtClean="0">
                <a:latin typeface="Arial" charset="0"/>
              </a:rPr>
              <a:t>Critical Perspective</a:t>
            </a:r>
            <a:endParaRPr lang="en-US" altLang="en-US" sz="3200" b="1" dirty="0">
              <a:latin typeface="Arial" charset="0"/>
            </a:endParaRPr>
          </a:p>
        </p:txBody>
      </p:sp>
      <p:sp>
        <p:nvSpPr>
          <p:cNvPr id="180227" name="Rectangle 3"/>
          <p:cNvSpPr>
            <a:spLocks noGrp="1" noChangeArrowheads="1"/>
          </p:cNvSpPr>
          <p:nvPr>
            <p:ph idx="1"/>
          </p:nvPr>
        </p:nvSpPr>
        <p:spPr>
          <a:xfrm>
            <a:off x="685800" y="2438400"/>
            <a:ext cx="8153400" cy="4191000"/>
          </a:xfrm>
        </p:spPr>
        <p:txBody>
          <a:bodyPr/>
          <a:lstStyle/>
          <a:p>
            <a:pPr marL="609600" indent="-609600"/>
            <a:r>
              <a:rPr lang="en-US" altLang="en-US" sz="3600" b="1" dirty="0" smtClean="0">
                <a:latin typeface="Arial" charset="0"/>
              </a:rPr>
              <a:t>Theory that focuses </a:t>
            </a:r>
            <a:r>
              <a:rPr lang="en-US" altLang="en-US" sz="3600" b="1" dirty="0">
                <a:latin typeface="Arial" charset="0"/>
              </a:rPr>
              <a:t>on power, </a:t>
            </a:r>
            <a:r>
              <a:rPr lang="en-US" altLang="en-US" sz="3600" b="1" dirty="0" smtClean="0">
                <a:latin typeface="Arial" charset="0"/>
              </a:rPr>
              <a:t>domination and </a:t>
            </a:r>
            <a:r>
              <a:rPr lang="en-US" altLang="en-US" sz="3600" b="1" dirty="0">
                <a:latin typeface="Arial" charset="0"/>
              </a:rPr>
              <a:t>challenges </a:t>
            </a:r>
            <a:r>
              <a:rPr lang="en-US" altLang="en-US" sz="3600" b="1" dirty="0" smtClean="0">
                <a:latin typeface="Arial" charset="0"/>
              </a:rPr>
              <a:t>hierarchy</a:t>
            </a:r>
            <a:r>
              <a:rPr lang="en-US" altLang="en-US" sz="3600" b="1" dirty="0">
                <a:latin typeface="Arial" charset="0"/>
              </a:rPr>
              <a:t>, </a:t>
            </a:r>
            <a:r>
              <a:rPr lang="en-US" altLang="en-US" sz="3600" b="1" dirty="0" smtClean="0">
                <a:latin typeface="Arial" charset="0"/>
              </a:rPr>
              <a:t>bureaucracy and </a:t>
            </a:r>
            <a:r>
              <a:rPr lang="en-US" altLang="en-US" sz="3600" b="1" dirty="0">
                <a:latin typeface="Arial" charset="0"/>
              </a:rPr>
              <a:t>management </a:t>
            </a:r>
            <a:r>
              <a:rPr lang="en-US" altLang="en-US" sz="3600" b="1" dirty="0" smtClean="0">
                <a:latin typeface="Arial" charset="0"/>
              </a:rPr>
              <a:t>control</a:t>
            </a:r>
            <a:endParaRPr lang="en-US" altLang="en-US" sz="3600" b="1" dirty="0">
              <a:latin typeface="Arial" charset="0"/>
            </a:endParaRPr>
          </a:p>
          <a:p>
            <a:pPr marL="609600" indent="-609600"/>
            <a:endParaRPr lang="en-US" altLang="en-US" sz="3600" b="1" dirty="0">
              <a:latin typeface="Arial" charset="0"/>
            </a:endParaRPr>
          </a:p>
        </p:txBody>
      </p:sp>
    </p:spTree>
  </p:cSld>
  <p:clrMapOvr>
    <a:masterClrMapping/>
  </p:clrMapOvr>
  <p:transition>
    <p:random/>
  </p:transition>
</p:sld>
</file>

<file path=ppt/theme/theme1.xml><?xml version="1.0" encoding="utf-8"?>
<a:theme xmlns:a="http://schemas.openxmlformats.org/drawingml/2006/main" name="Theme1">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3458</TotalTime>
  <Words>4233</Words>
  <Application>Microsoft Office PowerPoint</Application>
  <PresentationFormat>On-screen Show (4:3)</PresentationFormat>
  <Paragraphs>249</Paragraphs>
  <Slides>39</Slides>
  <Notes>24</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Theme1</vt:lpstr>
      <vt:lpstr>Power and Politics</vt:lpstr>
      <vt:lpstr>Power</vt:lpstr>
      <vt:lpstr>Continued</vt:lpstr>
      <vt:lpstr>Before you get started ...</vt:lpstr>
      <vt:lpstr>Machiavelli</vt:lpstr>
      <vt:lpstr>The meaning of MANAGEMENT</vt:lpstr>
      <vt:lpstr>Critical Perspective</vt:lpstr>
      <vt:lpstr>Slide 8</vt:lpstr>
      <vt:lpstr>If power is inescapable, we might as well learn how to use it wisely</vt:lpstr>
      <vt:lpstr>Sources of power</vt:lpstr>
      <vt:lpstr>Legitimacy</vt:lpstr>
      <vt:lpstr>Slide 12</vt:lpstr>
      <vt:lpstr>Uncertainty</vt:lpstr>
      <vt:lpstr>Slide 14</vt:lpstr>
      <vt:lpstr>A Military Bureaucracy </vt:lpstr>
      <vt:lpstr>French cigarettes</vt:lpstr>
      <vt:lpstr>French Tobacco Factory</vt:lpstr>
      <vt:lpstr>Slide 18</vt:lpstr>
      <vt:lpstr>http://www.kidon.com/smoke/int-prices.htm</vt:lpstr>
      <vt:lpstr>Politics</vt:lpstr>
      <vt:lpstr>Electronic surveillance</vt:lpstr>
      <vt:lpstr>Teamwork and Power</vt:lpstr>
      <vt:lpstr>Slide 23</vt:lpstr>
      <vt:lpstr>Slide 24</vt:lpstr>
      <vt:lpstr>Slide 25</vt:lpstr>
      <vt:lpstr>Continued</vt:lpstr>
      <vt:lpstr>Critical Perspectives</vt:lpstr>
      <vt:lpstr>Foucault continued</vt:lpstr>
      <vt:lpstr>Power</vt:lpstr>
      <vt:lpstr>Two facets of power</vt:lpstr>
      <vt:lpstr>Links</vt:lpstr>
      <vt:lpstr>Contrasting  Leadership and Power</vt:lpstr>
      <vt:lpstr>Coercive power</vt:lpstr>
      <vt:lpstr>And then there is </vt:lpstr>
      <vt:lpstr>The Reality of Politics</vt:lpstr>
      <vt:lpstr>Organisational Power</vt:lpstr>
      <vt:lpstr>Good manager knows how and when to use power</vt:lpstr>
      <vt:lpstr>Continued</vt:lpstr>
      <vt:lpstr>Critical Perspective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and Politics</dc:title>
  <dc:creator>Caroline jawad</dc:creator>
  <cp:lastModifiedBy>George Jawad</cp:lastModifiedBy>
  <cp:revision>50</cp:revision>
  <dcterms:created xsi:type="dcterms:W3CDTF">2009-11-25T09:26:43Z</dcterms:created>
  <dcterms:modified xsi:type="dcterms:W3CDTF">2011-11-28T23:05:12Z</dcterms:modified>
</cp:coreProperties>
</file>