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795" autoAdjust="0"/>
  </p:normalViewPr>
  <p:slideViewPr>
    <p:cSldViewPr snapToGrid="0">
      <p:cViewPr varScale="1">
        <p:scale>
          <a:sx n="83" d="100"/>
          <a:sy n="83" d="100"/>
        </p:scale>
        <p:origin x="1674"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9B3501-B51E-4FA4-B8A3-B6DC876C1221}"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DD91DD6B-65B6-4921-93D1-860FC8EF6E07}">
      <dgm:prSet/>
      <dgm:spPr/>
      <dgm:t>
        <a:bodyPr/>
        <a:lstStyle/>
        <a:p>
          <a:r>
            <a:rPr lang="en-US" dirty="0">
              <a:latin typeface="Times New Roman" panose="02020603050405020304" pitchFamily="18" charset="0"/>
              <a:cs typeface="Times New Roman" panose="02020603050405020304" pitchFamily="18" charset="0"/>
            </a:rPr>
            <a:t>Hospitality employs over 300 million people globally.</a:t>
          </a:r>
        </a:p>
      </dgm:t>
    </dgm:pt>
    <dgm:pt modelId="{75A1FBE9-7AD2-4915-899B-250CB5FB9538}" type="parTrans" cxnId="{13892300-ED8B-4241-AAF8-D33C1DAFA9B8}">
      <dgm:prSet/>
      <dgm:spPr/>
      <dgm:t>
        <a:bodyPr/>
        <a:lstStyle/>
        <a:p>
          <a:endParaRPr lang="en-US"/>
        </a:p>
      </dgm:t>
    </dgm:pt>
    <dgm:pt modelId="{C160B1D5-A0F1-4FF6-BD33-230C8BF67737}" type="sibTrans" cxnId="{13892300-ED8B-4241-AAF8-D33C1DAFA9B8}">
      <dgm:prSet/>
      <dgm:spPr/>
      <dgm:t>
        <a:bodyPr/>
        <a:lstStyle/>
        <a:p>
          <a:endParaRPr lang="en-US"/>
        </a:p>
      </dgm:t>
    </dgm:pt>
    <dgm:pt modelId="{699E1CA6-365C-4D0F-812C-E4B8D8D5A037}">
      <dgm:prSet/>
      <dgm:spPr/>
      <dgm:t>
        <a:bodyPr/>
        <a:lstStyle/>
        <a:p>
          <a:r>
            <a:rPr lang="en-US">
              <a:latin typeface="Times New Roman" panose="02020603050405020304" pitchFamily="18" charset="0"/>
              <a:cs typeface="Times New Roman" panose="02020603050405020304" pitchFamily="18" charset="0"/>
            </a:rPr>
            <a:t>High stress, emotional labor, and unpredictable schedules are common (</a:t>
          </a:r>
          <a:r>
            <a:rPr lang="en-GB">
              <a:latin typeface="Times New Roman" panose="02020603050405020304" pitchFamily="18" charset="0"/>
              <a:cs typeface="Times New Roman" panose="02020603050405020304" pitchFamily="18" charset="0"/>
            </a:rPr>
            <a:t>Teoh Wang, and Kwek, 2019). </a:t>
          </a:r>
          <a:endParaRPr lang="en-US">
            <a:latin typeface="Times New Roman" panose="02020603050405020304" pitchFamily="18" charset="0"/>
            <a:cs typeface="Times New Roman" panose="02020603050405020304" pitchFamily="18" charset="0"/>
          </a:endParaRPr>
        </a:p>
      </dgm:t>
    </dgm:pt>
    <dgm:pt modelId="{5E796C09-8505-402D-B912-2E516FF99711}" type="parTrans" cxnId="{A8865668-5174-49B1-ADCE-15ABCF7A620E}">
      <dgm:prSet/>
      <dgm:spPr/>
      <dgm:t>
        <a:bodyPr/>
        <a:lstStyle/>
        <a:p>
          <a:endParaRPr lang="en-US"/>
        </a:p>
      </dgm:t>
    </dgm:pt>
    <dgm:pt modelId="{37C70AEC-4825-48DF-BFEE-57D7C2214040}" type="sibTrans" cxnId="{A8865668-5174-49B1-ADCE-15ABCF7A620E}">
      <dgm:prSet/>
      <dgm:spPr/>
      <dgm:t>
        <a:bodyPr/>
        <a:lstStyle/>
        <a:p>
          <a:endParaRPr lang="en-US"/>
        </a:p>
      </dgm:t>
    </dgm:pt>
    <dgm:pt modelId="{DCD6D4B5-6D36-41A7-B2DD-01983EDC895B}">
      <dgm:prSet/>
      <dgm:spPr/>
      <dgm:t>
        <a:bodyPr/>
        <a:lstStyle/>
        <a:p>
          <a:r>
            <a:rPr lang="en-US">
              <a:latin typeface="Times New Roman" panose="02020603050405020304" pitchFamily="18" charset="0"/>
              <a:cs typeface="Times New Roman" panose="02020603050405020304" pitchFamily="18" charset="0"/>
            </a:rPr>
            <a:t>Mental health issues and burnout are widespread.</a:t>
          </a:r>
        </a:p>
      </dgm:t>
    </dgm:pt>
    <dgm:pt modelId="{B4D95448-8E08-43CD-8567-A4CDEB989AC0}" type="parTrans" cxnId="{17DC4C9A-9608-4A87-8C9A-15FCEE347731}">
      <dgm:prSet/>
      <dgm:spPr/>
      <dgm:t>
        <a:bodyPr/>
        <a:lstStyle/>
        <a:p>
          <a:endParaRPr lang="en-US"/>
        </a:p>
      </dgm:t>
    </dgm:pt>
    <dgm:pt modelId="{67B484F9-D09A-428B-BAC7-4D9A911D411A}" type="sibTrans" cxnId="{17DC4C9A-9608-4A87-8C9A-15FCEE347731}">
      <dgm:prSet/>
      <dgm:spPr/>
      <dgm:t>
        <a:bodyPr/>
        <a:lstStyle/>
        <a:p>
          <a:endParaRPr lang="en-US"/>
        </a:p>
      </dgm:t>
    </dgm:pt>
    <dgm:pt modelId="{7738877C-ECFA-4567-A979-8091864E9321}">
      <dgm:prSet/>
      <dgm:spPr/>
      <dgm:t>
        <a:bodyPr/>
        <a:lstStyle/>
        <a:p>
          <a:r>
            <a:rPr lang="en-US">
              <a:latin typeface="Times New Roman" panose="02020603050405020304" pitchFamily="18" charset="0"/>
              <a:cs typeface="Times New Roman" panose="02020603050405020304" pitchFamily="18" charset="0"/>
            </a:rPr>
            <a:t>The pandemic intensified existing challenges.</a:t>
          </a:r>
        </a:p>
      </dgm:t>
    </dgm:pt>
    <dgm:pt modelId="{FAE2A4BA-93CD-4B38-9E00-F78632EB68F4}" type="parTrans" cxnId="{DD8BA18A-CC44-461B-9886-E6AD37CF9010}">
      <dgm:prSet/>
      <dgm:spPr/>
      <dgm:t>
        <a:bodyPr/>
        <a:lstStyle/>
        <a:p>
          <a:endParaRPr lang="en-US"/>
        </a:p>
      </dgm:t>
    </dgm:pt>
    <dgm:pt modelId="{F8BFE2ED-DAF2-4C4D-82BB-70109552ACA3}" type="sibTrans" cxnId="{DD8BA18A-CC44-461B-9886-E6AD37CF9010}">
      <dgm:prSet/>
      <dgm:spPr/>
      <dgm:t>
        <a:bodyPr/>
        <a:lstStyle/>
        <a:p>
          <a:endParaRPr lang="en-US"/>
        </a:p>
      </dgm:t>
    </dgm:pt>
    <dgm:pt modelId="{6DD03921-97A1-43DC-B05A-BBC6578EEE5C}" type="pres">
      <dgm:prSet presAssocID="{719B3501-B51E-4FA4-B8A3-B6DC876C1221}" presName="vert0" presStyleCnt="0">
        <dgm:presLayoutVars>
          <dgm:dir/>
          <dgm:animOne val="branch"/>
          <dgm:animLvl val="lvl"/>
        </dgm:presLayoutVars>
      </dgm:prSet>
      <dgm:spPr/>
    </dgm:pt>
    <dgm:pt modelId="{55D1506D-B5BE-4D99-BCB4-DCBCD825D6C4}" type="pres">
      <dgm:prSet presAssocID="{DD91DD6B-65B6-4921-93D1-860FC8EF6E07}" presName="thickLine" presStyleLbl="alignNode1" presStyleIdx="0" presStyleCnt="4"/>
      <dgm:spPr/>
    </dgm:pt>
    <dgm:pt modelId="{6D8B8D9A-FA64-494D-81AD-EB172985AFC5}" type="pres">
      <dgm:prSet presAssocID="{DD91DD6B-65B6-4921-93D1-860FC8EF6E07}" presName="horz1" presStyleCnt="0"/>
      <dgm:spPr/>
    </dgm:pt>
    <dgm:pt modelId="{2FFE131E-05B6-4EA6-B753-8ECD1C7B37D9}" type="pres">
      <dgm:prSet presAssocID="{DD91DD6B-65B6-4921-93D1-860FC8EF6E07}" presName="tx1" presStyleLbl="revTx" presStyleIdx="0" presStyleCnt="4"/>
      <dgm:spPr/>
    </dgm:pt>
    <dgm:pt modelId="{C67E04D3-021F-4479-8B28-7E04F912142B}" type="pres">
      <dgm:prSet presAssocID="{DD91DD6B-65B6-4921-93D1-860FC8EF6E07}" presName="vert1" presStyleCnt="0"/>
      <dgm:spPr/>
    </dgm:pt>
    <dgm:pt modelId="{732CAB1B-1E3C-4E91-A7D9-E92542F55025}" type="pres">
      <dgm:prSet presAssocID="{699E1CA6-365C-4D0F-812C-E4B8D8D5A037}" presName="thickLine" presStyleLbl="alignNode1" presStyleIdx="1" presStyleCnt="4"/>
      <dgm:spPr/>
    </dgm:pt>
    <dgm:pt modelId="{A6A5AE2A-8581-4195-9290-A5D618189E6F}" type="pres">
      <dgm:prSet presAssocID="{699E1CA6-365C-4D0F-812C-E4B8D8D5A037}" presName="horz1" presStyleCnt="0"/>
      <dgm:spPr/>
    </dgm:pt>
    <dgm:pt modelId="{9870BD58-7903-4AA3-AF6B-C00B902ED96F}" type="pres">
      <dgm:prSet presAssocID="{699E1CA6-365C-4D0F-812C-E4B8D8D5A037}" presName="tx1" presStyleLbl="revTx" presStyleIdx="1" presStyleCnt="4"/>
      <dgm:spPr/>
    </dgm:pt>
    <dgm:pt modelId="{D9CE48AF-E6BF-417E-B849-4B80362272A6}" type="pres">
      <dgm:prSet presAssocID="{699E1CA6-365C-4D0F-812C-E4B8D8D5A037}" presName="vert1" presStyleCnt="0"/>
      <dgm:spPr/>
    </dgm:pt>
    <dgm:pt modelId="{16D41003-C57E-402F-9D33-82056F7A08FB}" type="pres">
      <dgm:prSet presAssocID="{DCD6D4B5-6D36-41A7-B2DD-01983EDC895B}" presName="thickLine" presStyleLbl="alignNode1" presStyleIdx="2" presStyleCnt="4"/>
      <dgm:spPr/>
    </dgm:pt>
    <dgm:pt modelId="{007540D6-5B84-4975-9DB5-25DACAA27369}" type="pres">
      <dgm:prSet presAssocID="{DCD6D4B5-6D36-41A7-B2DD-01983EDC895B}" presName="horz1" presStyleCnt="0"/>
      <dgm:spPr/>
    </dgm:pt>
    <dgm:pt modelId="{2064BA43-FD88-41C1-A6BD-3DBA0F74612D}" type="pres">
      <dgm:prSet presAssocID="{DCD6D4B5-6D36-41A7-B2DD-01983EDC895B}" presName="tx1" presStyleLbl="revTx" presStyleIdx="2" presStyleCnt="4"/>
      <dgm:spPr/>
    </dgm:pt>
    <dgm:pt modelId="{0480D3CC-4261-4584-8D65-E1B581D59E53}" type="pres">
      <dgm:prSet presAssocID="{DCD6D4B5-6D36-41A7-B2DD-01983EDC895B}" presName="vert1" presStyleCnt="0"/>
      <dgm:spPr/>
    </dgm:pt>
    <dgm:pt modelId="{C5BCCDE1-DAE6-47B4-A6E7-1DF3842E2547}" type="pres">
      <dgm:prSet presAssocID="{7738877C-ECFA-4567-A979-8091864E9321}" presName="thickLine" presStyleLbl="alignNode1" presStyleIdx="3" presStyleCnt="4"/>
      <dgm:spPr/>
    </dgm:pt>
    <dgm:pt modelId="{5D37FE1E-0714-480D-B991-93D86C5A8296}" type="pres">
      <dgm:prSet presAssocID="{7738877C-ECFA-4567-A979-8091864E9321}" presName="horz1" presStyleCnt="0"/>
      <dgm:spPr/>
    </dgm:pt>
    <dgm:pt modelId="{96A8FEF9-9646-47AA-9179-BD1661241690}" type="pres">
      <dgm:prSet presAssocID="{7738877C-ECFA-4567-A979-8091864E9321}" presName="tx1" presStyleLbl="revTx" presStyleIdx="3" presStyleCnt="4"/>
      <dgm:spPr/>
    </dgm:pt>
    <dgm:pt modelId="{AE6F1478-18FB-465E-A204-B5AFFB2D2D8F}" type="pres">
      <dgm:prSet presAssocID="{7738877C-ECFA-4567-A979-8091864E9321}" presName="vert1" presStyleCnt="0"/>
      <dgm:spPr/>
    </dgm:pt>
  </dgm:ptLst>
  <dgm:cxnLst>
    <dgm:cxn modelId="{13892300-ED8B-4241-AAF8-D33C1DAFA9B8}" srcId="{719B3501-B51E-4FA4-B8A3-B6DC876C1221}" destId="{DD91DD6B-65B6-4921-93D1-860FC8EF6E07}" srcOrd="0" destOrd="0" parTransId="{75A1FBE9-7AD2-4915-899B-250CB5FB9538}" sibTransId="{C160B1D5-A0F1-4FF6-BD33-230C8BF67737}"/>
    <dgm:cxn modelId="{63C32D04-D785-4A18-9063-44D9359F3FCB}" type="presOf" srcId="{7738877C-ECFA-4567-A979-8091864E9321}" destId="{96A8FEF9-9646-47AA-9179-BD1661241690}" srcOrd="0" destOrd="0" presId="urn:microsoft.com/office/officeart/2008/layout/LinedList"/>
    <dgm:cxn modelId="{09169416-20A6-4596-8FB4-BD9A84A75D40}" type="presOf" srcId="{719B3501-B51E-4FA4-B8A3-B6DC876C1221}" destId="{6DD03921-97A1-43DC-B05A-BBC6578EEE5C}" srcOrd="0" destOrd="0" presId="urn:microsoft.com/office/officeart/2008/layout/LinedList"/>
    <dgm:cxn modelId="{4D9A4B43-7115-49E1-8722-DB7F3E7545B8}" type="presOf" srcId="{DCD6D4B5-6D36-41A7-B2DD-01983EDC895B}" destId="{2064BA43-FD88-41C1-A6BD-3DBA0F74612D}" srcOrd="0" destOrd="0" presId="urn:microsoft.com/office/officeart/2008/layout/LinedList"/>
    <dgm:cxn modelId="{A8865668-5174-49B1-ADCE-15ABCF7A620E}" srcId="{719B3501-B51E-4FA4-B8A3-B6DC876C1221}" destId="{699E1CA6-365C-4D0F-812C-E4B8D8D5A037}" srcOrd="1" destOrd="0" parTransId="{5E796C09-8505-402D-B912-2E516FF99711}" sibTransId="{37C70AEC-4825-48DF-BFEE-57D7C2214040}"/>
    <dgm:cxn modelId="{7EDC7B74-B2E1-4F05-B038-1108575874FC}" type="presOf" srcId="{DD91DD6B-65B6-4921-93D1-860FC8EF6E07}" destId="{2FFE131E-05B6-4EA6-B753-8ECD1C7B37D9}" srcOrd="0" destOrd="0" presId="urn:microsoft.com/office/officeart/2008/layout/LinedList"/>
    <dgm:cxn modelId="{DD8BA18A-CC44-461B-9886-E6AD37CF9010}" srcId="{719B3501-B51E-4FA4-B8A3-B6DC876C1221}" destId="{7738877C-ECFA-4567-A979-8091864E9321}" srcOrd="3" destOrd="0" parTransId="{FAE2A4BA-93CD-4B38-9E00-F78632EB68F4}" sibTransId="{F8BFE2ED-DAF2-4C4D-82BB-70109552ACA3}"/>
    <dgm:cxn modelId="{17DC4C9A-9608-4A87-8C9A-15FCEE347731}" srcId="{719B3501-B51E-4FA4-B8A3-B6DC876C1221}" destId="{DCD6D4B5-6D36-41A7-B2DD-01983EDC895B}" srcOrd="2" destOrd="0" parTransId="{B4D95448-8E08-43CD-8567-A4CDEB989AC0}" sibTransId="{67B484F9-D09A-428B-BAC7-4D9A911D411A}"/>
    <dgm:cxn modelId="{91CCACEF-487C-4882-B834-BC020B8E907F}" type="presOf" srcId="{699E1CA6-365C-4D0F-812C-E4B8D8D5A037}" destId="{9870BD58-7903-4AA3-AF6B-C00B902ED96F}" srcOrd="0" destOrd="0" presId="urn:microsoft.com/office/officeart/2008/layout/LinedList"/>
    <dgm:cxn modelId="{B773580F-EDF1-4B9B-BD5E-686A4ACA19FE}" type="presParOf" srcId="{6DD03921-97A1-43DC-B05A-BBC6578EEE5C}" destId="{55D1506D-B5BE-4D99-BCB4-DCBCD825D6C4}" srcOrd="0" destOrd="0" presId="urn:microsoft.com/office/officeart/2008/layout/LinedList"/>
    <dgm:cxn modelId="{87EA6010-347E-45FF-9B5A-00314565D764}" type="presParOf" srcId="{6DD03921-97A1-43DC-B05A-BBC6578EEE5C}" destId="{6D8B8D9A-FA64-494D-81AD-EB172985AFC5}" srcOrd="1" destOrd="0" presId="urn:microsoft.com/office/officeart/2008/layout/LinedList"/>
    <dgm:cxn modelId="{DEF1E066-577F-422C-9220-79423924DB13}" type="presParOf" srcId="{6D8B8D9A-FA64-494D-81AD-EB172985AFC5}" destId="{2FFE131E-05B6-4EA6-B753-8ECD1C7B37D9}" srcOrd="0" destOrd="0" presId="urn:microsoft.com/office/officeart/2008/layout/LinedList"/>
    <dgm:cxn modelId="{A026AB07-51F8-4CB1-AC57-92A471FD2EE1}" type="presParOf" srcId="{6D8B8D9A-FA64-494D-81AD-EB172985AFC5}" destId="{C67E04D3-021F-4479-8B28-7E04F912142B}" srcOrd="1" destOrd="0" presId="urn:microsoft.com/office/officeart/2008/layout/LinedList"/>
    <dgm:cxn modelId="{454EEA87-0B95-4779-A17A-5D25BE2AEB73}" type="presParOf" srcId="{6DD03921-97A1-43DC-B05A-BBC6578EEE5C}" destId="{732CAB1B-1E3C-4E91-A7D9-E92542F55025}" srcOrd="2" destOrd="0" presId="urn:microsoft.com/office/officeart/2008/layout/LinedList"/>
    <dgm:cxn modelId="{01CB74DC-AF2D-416E-B536-A8B0B7899871}" type="presParOf" srcId="{6DD03921-97A1-43DC-B05A-BBC6578EEE5C}" destId="{A6A5AE2A-8581-4195-9290-A5D618189E6F}" srcOrd="3" destOrd="0" presId="urn:microsoft.com/office/officeart/2008/layout/LinedList"/>
    <dgm:cxn modelId="{57224343-6E9F-4AE3-9B65-0BE4B7AE0DC8}" type="presParOf" srcId="{A6A5AE2A-8581-4195-9290-A5D618189E6F}" destId="{9870BD58-7903-4AA3-AF6B-C00B902ED96F}" srcOrd="0" destOrd="0" presId="urn:microsoft.com/office/officeart/2008/layout/LinedList"/>
    <dgm:cxn modelId="{EA166E75-6597-426F-B208-2B09D0310F8E}" type="presParOf" srcId="{A6A5AE2A-8581-4195-9290-A5D618189E6F}" destId="{D9CE48AF-E6BF-417E-B849-4B80362272A6}" srcOrd="1" destOrd="0" presId="urn:microsoft.com/office/officeart/2008/layout/LinedList"/>
    <dgm:cxn modelId="{50A8BBC0-22AD-4EA4-A9B0-D01B0F4954DB}" type="presParOf" srcId="{6DD03921-97A1-43DC-B05A-BBC6578EEE5C}" destId="{16D41003-C57E-402F-9D33-82056F7A08FB}" srcOrd="4" destOrd="0" presId="urn:microsoft.com/office/officeart/2008/layout/LinedList"/>
    <dgm:cxn modelId="{E45E59BB-9F53-420E-9B30-273A80ADEAAA}" type="presParOf" srcId="{6DD03921-97A1-43DC-B05A-BBC6578EEE5C}" destId="{007540D6-5B84-4975-9DB5-25DACAA27369}" srcOrd="5" destOrd="0" presId="urn:microsoft.com/office/officeart/2008/layout/LinedList"/>
    <dgm:cxn modelId="{368434A7-6B2A-489B-AA96-A6B1E87C7B5B}" type="presParOf" srcId="{007540D6-5B84-4975-9DB5-25DACAA27369}" destId="{2064BA43-FD88-41C1-A6BD-3DBA0F74612D}" srcOrd="0" destOrd="0" presId="urn:microsoft.com/office/officeart/2008/layout/LinedList"/>
    <dgm:cxn modelId="{9983909C-B9CC-4E93-B7EC-743FC3095B09}" type="presParOf" srcId="{007540D6-5B84-4975-9DB5-25DACAA27369}" destId="{0480D3CC-4261-4584-8D65-E1B581D59E53}" srcOrd="1" destOrd="0" presId="urn:microsoft.com/office/officeart/2008/layout/LinedList"/>
    <dgm:cxn modelId="{6C3CDFB3-23BD-4B6B-A15E-1F0250D815AB}" type="presParOf" srcId="{6DD03921-97A1-43DC-B05A-BBC6578EEE5C}" destId="{C5BCCDE1-DAE6-47B4-A6E7-1DF3842E2547}" srcOrd="6" destOrd="0" presId="urn:microsoft.com/office/officeart/2008/layout/LinedList"/>
    <dgm:cxn modelId="{3820BF02-31A6-471E-B1B1-C2D95ECBA34A}" type="presParOf" srcId="{6DD03921-97A1-43DC-B05A-BBC6578EEE5C}" destId="{5D37FE1E-0714-480D-B991-93D86C5A8296}" srcOrd="7" destOrd="0" presId="urn:microsoft.com/office/officeart/2008/layout/LinedList"/>
    <dgm:cxn modelId="{9CBE51A3-822E-4A8F-B95B-D72A410AF0E3}" type="presParOf" srcId="{5D37FE1E-0714-480D-B991-93D86C5A8296}" destId="{96A8FEF9-9646-47AA-9179-BD1661241690}" srcOrd="0" destOrd="0" presId="urn:microsoft.com/office/officeart/2008/layout/LinedList"/>
    <dgm:cxn modelId="{E2B30A88-949F-45B1-B282-1FDDD0AA47DD}" type="presParOf" srcId="{5D37FE1E-0714-480D-B991-93D86C5A8296}" destId="{AE6F1478-18FB-465E-A204-B5AFFB2D2D8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2A311B-8A88-4B60-A13F-604AC592261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3C000DE-F1A9-4380-BC33-3E880B3B736D}">
      <dgm:prSet/>
      <dgm:spPr/>
      <dgm:t>
        <a:bodyPr/>
        <a:lstStyle/>
        <a:p>
          <a:r>
            <a:rPr lang="en-US"/>
            <a:t>Workforce well-being directly affects:</a:t>
          </a:r>
        </a:p>
      </dgm:t>
    </dgm:pt>
    <dgm:pt modelId="{02254C89-A5FD-45E3-BA3E-CEE092034143}" type="parTrans" cxnId="{5DD291C8-D933-411F-A488-192C82C9298A}">
      <dgm:prSet/>
      <dgm:spPr/>
      <dgm:t>
        <a:bodyPr/>
        <a:lstStyle/>
        <a:p>
          <a:endParaRPr lang="en-US"/>
        </a:p>
      </dgm:t>
    </dgm:pt>
    <dgm:pt modelId="{1EB981DC-F4D1-400F-9890-9315011AA8E6}" type="sibTrans" cxnId="{5DD291C8-D933-411F-A488-192C82C9298A}">
      <dgm:prSet/>
      <dgm:spPr/>
      <dgm:t>
        <a:bodyPr/>
        <a:lstStyle/>
        <a:p>
          <a:endParaRPr lang="en-US"/>
        </a:p>
      </dgm:t>
    </dgm:pt>
    <dgm:pt modelId="{466B8243-242C-400A-BE3F-F6CF43FCF056}">
      <dgm:prSet/>
      <dgm:spPr/>
      <dgm:t>
        <a:bodyPr/>
        <a:lstStyle/>
        <a:p>
          <a:r>
            <a:rPr lang="en-US"/>
            <a:t>Service quality and customer satisfaction</a:t>
          </a:r>
        </a:p>
      </dgm:t>
    </dgm:pt>
    <dgm:pt modelId="{FE85437C-1544-4BF7-9AE0-C7FC6B48FE04}" type="parTrans" cxnId="{40F4FE76-DE85-4DFA-A885-4C652242E5FB}">
      <dgm:prSet/>
      <dgm:spPr/>
      <dgm:t>
        <a:bodyPr/>
        <a:lstStyle/>
        <a:p>
          <a:endParaRPr lang="en-US"/>
        </a:p>
      </dgm:t>
    </dgm:pt>
    <dgm:pt modelId="{5D386970-483C-4179-A29C-C014172224B0}" type="sibTrans" cxnId="{40F4FE76-DE85-4DFA-A885-4C652242E5FB}">
      <dgm:prSet/>
      <dgm:spPr/>
      <dgm:t>
        <a:bodyPr/>
        <a:lstStyle/>
        <a:p>
          <a:endParaRPr lang="en-US"/>
        </a:p>
      </dgm:t>
    </dgm:pt>
    <dgm:pt modelId="{7329C4D8-2ED1-4622-B4F1-8DDF7C4E9082}">
      <dgm:prSet/>
      <dgm:spPr/>
      <dgm:t>
        <a:bodyPr/>
        <a:lstStyle/>
        <a:p>
          <a:r>
            <a:rPr lang="en-US"/>
            <a:t>Staff retention and turnover costs</a:t>
          </a:r>
        </a:p>
      </dgm:t>
    </dgm:pt>
    <dgm:pt modelId="{4BDBE1FE-B622-402D-A607-566E482353D1}" type="parTrans" cxnId="{C854D59F-1060-433C-859B-B6F8BD1DF2A6}">
      <dgm:prSet/>
      <dgm:spPr/>
      <dgm:t>
        <a:bodyPr/>
        <a:lstStyle/>
        <a:p>
          <a:endParaRPr lang="en-US"/>
        </a:p>
      </dgm:t>
    </dgm:pt>
    <dgm:pt modelId="{C0AF651F-E886-4DD3-B1C0-DA3617A78C08}" type="sibTrans" cxnId="{C854D59F-1060-433C-859B-B6F8BD1DF2A6}">
      <dgm:prSet/>
      <dgm:spPr/>
      <dgm:t>
        <a:bodyPr/>
        <a:lstStyle/>
        <a:p>
          <a:endParaRPr lang="en-US"/>
        </a:p>
      </dgm:t>
    </dgm:pt>
    <dgm:pt modelId="{2C0CB84B-2C00-46A4-918D-162A83BCF898}">
      <dgm:prSet/>
      <dgm:spPr/>
      <dgm:t>
        <a:bodyPr/>
        <a:lstStyle/>
        <a:p>
          <a:r>
            <a:rPr lang="en-US"/>
            <a:t>Organisational reputation and brand image (</a:t>
          </a:r>
          <a:r>
            <a:rPr lang="en-GB"/>
            <a:t>Foroudi et al., 2019). </a:t>
          </a:r>
          <a:endParaRPr lang="en-US"/>
        </a:p>
      </dgm:t>
    </dgm:pt>
    <dgm:pt modelId="{EF72ACC4-638F-4117-85E5-192F5DBAD7E6}" type="parTrans" cxnId="{4D4A4098-FD80-4325-8DCE-3FB711ED24B9}">
      <dgm:prSet/>
      <dgm:spPr/>
      <dgm:t>
        <a:bodyPr/>
        <a:lstStyle/>
        <a:p>
          <a:endParaRPr lang="en-US"/>
        </a:p>
      </dgm:t>
    </dgm:pt>
    <dgm:pt modelId="{DDD8410C-4599-4CA7-997F-1303BFE06665}" type="sibTrans" cxnId="{4D4A4098-FD80-4325-8DCE-3FB711ED24B9}">
      <dgm:prSet/>
      <dgm:spPr/>
      <dgm:t>
        <a:bodyPr/>
        <a:lstStyle/>
        <a:p>
          <a:endParaRPr lang="en-US"/>
        </a:p>
      </dgm:t>
    </dgm:pt>
    <dgm:pt modelId="{9F21EE10-2BC9-49BA-923C-520A44F010B3}">
      <dgm:prSet/>
      <dgm:spPr/>
      <dgm:t>
        <a:bodyPr/>
        <a:lstStyle/>
        <a:p>
          <a:r>
            <a:rPr lang="en-US"/>
            <a:t>Ethical and legal responsibilities of employers</a:t>
          </a:r>
        </a:p>
      </dgm:t>
    </dgm:pt>
    <dgm:pt modelId="{12F896FC-3222-4077-B846-5C7B0199997A}" type="parTrans" cxnId="{DA62C11D-2187-413A-9E22-A2D1B1025FA8}">
      <dgm:prSet/>
      <dgm:spPr/>
      <dgm:t>
        <a:bodyPr/>
        <a:lstStyle/>
        <a:p>
          <a:endParaRPr lang="en-US"/>
        </a:p>
      </dgm:t>
    </dgm:pt>
    <dgm:pt modelId="{6AD6F3BF-EC2A-49E4-A177-47790E6EDA1D}" type="sibTrans" cxnId="{DA62C11D-2187-413A-9E22-A2D1B1025FA8}">
      <dgm:prSet/>
      <dgm:spPr/>
      <dgm:t>
        <a:bodyPr/>
        <a:lstStyle/>
        <a:p>
          <a:endParaRPr lang="en-US"/>
        </a:p>
      </dgm:t>
    </dgm:pt>
    <dgm:pt modelId="{AEF54AA2-C976-4C5D-916F-F87546CA4C5C}" type="pres">
      <dgm:prSet presAssocID="{562A311B-8A88-4B60-A13F-604AC592261A}" presName="linear" presStyleCnt="0">
        <dgm:presLayoutVars>
          <dgm:animLvl val="lvl"/>
          <dgm:resizeHandles val="exact"/>
        </dgm:presLayoutVars>
      </dgm:prSet>
      <dgm:spPr/>
    </dgm:pt>
    <dgm:pt modelId="{DD958368-2483-4BF6-B0E8-A849D439C7ED}" type="pres">
      <dgm:prSet presAssocID="{C3C000DE-F1A9-4380-BC33-3E880B3B736D}" presName="parentText" presStyleLbl="node1" presStyleIdx="0" presStyleCnt="5">
        <dgm:presLayoutVars>
          <dgm:chMax val="0"/>
          <dgm:bulletEnabled val="1"/>
        </dgm:presLayoutVars>
      </dgm:prSet>
      <dgm:spPr/>
    </dgm:pt>
    <dgm:pt modelId="{563EC5C5-92DE-4F77-A6AE-ABC00ED18BBD}" type="pres">
      <dgm:prSet presAssocID="{1EB981DC-F4D1-400F-9890-9315011AA8E6}" presName="spacer" presStyleCnt="0"/>
      <dgm:spPr/>
    </dgm:pt>
    <dgm:pt modelId="{BED42BF5-8FE4-43AB-A6D4-55F1648F2170}" type="pres">
      <dgm:prSet presAssocID="{466B8243-242C-400A-BE3F-F6CF43FCF056}" presName="parentText" presStyleLbl="node1" presStyleIdx="1" presStyleCnt="5">
        <dgm:presLayoutVars>
          <dgm:chMax val="0"/>
          <dgm:bulletEnabled val="1"/>
        </dgm:presLayoutVars>
      </dgm:prSet>
      <dgm:spPr/>
    </dgm:pt>
    <dgm:pt modelId="{75180229-54A8-4BB8-ABCE-791BD2665D9B}" type="pres">
      <dgm:prSet presAssocID="{5D386970-483C-4179-A29C-C014172224B0}" presName="spacer" presStyleCnt="0"/>
      <dgm:spPr/>
    </dgm:pt>
    <dgm:pt modelId="{92FAAC8E-AF23-44BA-9A61-9FE962823082}" type="pres">
      <dgm:prSet presAssocID="{7329C4D8-2ED1-4622-B4F1-8DDF7C4E9082}" presName="parentText" presStyleLbl="node1" presStyleIdx="2" presStyleCnt="5">
        <dgm:presLayoutVars>
          <dgm:chMax val="0"/>
          <dgm:bulletEnabled val="1"/>
        </dgm:presLayoutVars>
      </dgm:prSet>
      <dgm:spPr/>
    </dgm:pt>
    <dgm:pt modelId="{36635997-C89D-471C-9633-D7C6AD6E9D39}" type="pres">
      <dgm:prSet presAssocID="{C0AF651F-E886-4DD3-B1C0-DA3617A78C08}" presName="spacer" presStyleCnt="0"/>
      <dgm:spPr/>
    </dgm:pt>
    <dgm:pt modelId="{E79E0F5B-2281-4FAF-A9F8-5AD2CDB21ED9}" type="pres">
      <dgm:prSet presAssocID="{2C0CB84B-2C00-46A4-918D-162A83BCF898}" presName="parentText" presStyleLbl="node1" presStyleIdx="3" presStyleCnt="5">
        <dgm:presLayoutVars>
          <dgm:chMax val="0"/>
          <dgm:bulletEnabled val="1"/>
        </dgm:presLayoutVars>
      </dgm:prSet>
      <dgm:spPr/>
    </dgm:pt>
    <dgm:pt modelId="{A701C056-057A-4E54-863A-4A327A2FDEB7}" type="pres">
      <dgm:prSet presAssocID="{DDD8410C-4599-4CA7-997F-1303BFE06665}" presName="spacer" presStyleCnt="0"/>
      <dgm:spPr/>
    </dgm:pt>
    <dgm:pt modelId="{3176364C-EB44-4033-A54B-E49AC2A0A101}" type="pres">
      <dgm:prSet presAssocID="{9F21EE10-2BC9-49BA-923C-520A44F010B3}" presName="parentText" presStyleLbl="node1" presStyleIdx="4" presStyleCnt="5">
        <dgm:presLayoutVars>
          <dgm:chMax val="0"/>
          <dgm:bulletEnabled val="1"/>
        </dgm:presLayoutVars>
      </dgm:prSet>
      <dgm:spPr/>
    </dgm:pt>
  </dgm:ptLst>
  <dgm:cxnLst>
    <dgm:cxn modelId="{DA62C11D-2187-413A-9E22-A2D1B1025FA8}" srcId="{562A311B-8A88-4B60-A13F-604AC592261A}" destId="{9F21EE10-2BC9-49BA-923C-520A44F010B3}" srcOrd="4" destOrd="0" parTransId="{12F896FC-3222-4077-B846-5C7B0199997A}" sibTransId="{6AD6F3BF-EC2A-49E4-A177-47790E6EDA1D}"/>
    <dgm:cxn modelId="{74349648-79BE-4311-9F91-911D319CDB08}" type="presOf" srcId="{466B8243-242C-400A-BE3F-F6CF43FCF056}" destId="{BED42BF5-8FE4-43AB-A6D4-55F1648F2170}" srcOrd="0" destOrd="0" presId="urn:microsoft.com/office/officeart/2005/8/layout/vList2"/>
    <dgm:cxn modelId="{A376A051-DFA6-44A5-AF94-88B806A6783C}" type="presOf" srcId="{2C0CB84B-2C00-46A4-918D-162A83BCF898}" destId="{E79E0F5B-2281-4FAF-A9F8-5AD2CDB21ED9}" srcOrd="0" destOrd="0" presId="urn:microsoft.com/office/officeart/2005/8/layout/vList2"/>
    <dgm:cxn modelId="{506AA671-2C56-4EEF-974B-6A9C18C44DDE}" type="presOf" srcId="{9F21EE10-2BC9-49BA-923C-520A44F010B3}" destId="{3176364C-EB44-4033-A54B-E49AC2A0A101}" srcOrd="0" destOrd="0" presId="urn:microsoft.com/office/officeart/2005/8/layout/vList2"/>
    <dgm:cxn modelId="{40F4FE76-DE85-4DFA-A885-4C652242E5FB}" srcId="{562A311B-8A88-4B60-A13F-604AC592261A}" destId="{466B8243-242C-400A-BE3F-F6CF43FCF056}" srcOrd="1" destOrd="0" parTransId="{FE85437C-1544-4BF7-9AE0-C7FC6B48FE04}" sibTransId="{5D386970-483C-4179-A29C-C014172224B0}"/>
    <dgm:cxn modelId="{D2DF0896-C617-49CA-BE1C-37F325F1810A}" type="presOf" srcId="{562A311B-8A88-4B60-A13F-604AC592261A}" destId="{AEF54AA2-C976-4C5D-916F-F87546CA4C5C}" srcOrd="0" destOrd="0" presId="urn:microsoft.com/office/officeart/2005/8/layout/vList2"/>
    <dgm:cxn modelId="{4D4A4098-FD80-4325-8DCE-3FB711ED24B9}" srcId="{562A311B-8A88-4B60-A13F-604AC592261A}" destId="{2C0CB84B-2C00-46A4-918D-162A83BCF898}" srcOrd="3" destOrd="0" parTransId="{EF72ACC4-638F-4117-85E5-192F5DBAD7E6}" sibTransId="{DDD8410C-4599-4CA7-997F-1303BFE06665}"/>
    <dgm:cxn modelId="{E184BE9B-A83D-4C26-B8DD-DDD3DE6B6FC9}" type="presOf" srcId="{7329C4D8-2ED1-4622-B4F1-8DDF7C4E9082}" destId="{92FAAC8E-AF23-44BA-9A61-9FE962823082}" srcOrd="0" destOrd="0" presId="urn:microsoft.com/office/officeart/2005/8/layout/vList2"/>
    <dgm:cxn modelId="{C854D59F-1060-433C-859B-B6F8BD1DF2A6}" srcId="{562A311B-8A88-4B60-A13F-604AC592261A}" destId="{7329C4D8-2ED1-4622-B4F1-8DDF7C4E9082}" srcOrd="2" destOrd="0" parTransId="{4BDBE1FE-B622-402D-A607-566E482353D1}" sibTransId="{C0AF651F-E886-4DD3-B1C0-DA3617A78C08}"/>
    <dgm:cxn modelId="{C0F012A7-A3C7-4A87-85A6-56AA4C7DA214}" type="presOf" srcId="{C3C000DE-F1A9-4380-BC33-3E880B3B736D}" destId="{DD958368-2483-4BF6-B0E8-A849D439C7ED}" srcOrd="0" destOrd="0" presId="urn:microsoft.com/office/officeart/2005/8/layout/vList2"/>
    <dgm:cxn modelId="{5DD291C8-D933-411F-A488-192C82C9298A}" srcId="{562A311B-8A88-4B60-A13F-604AC592261A}" destId="{C3C000DE-F1A9-4380-BC33-3E880B3B736D}" srcOrd="0" destOrd="0" parTransId="{02254C89-A5FD-45E3-BA3E-CEE092034143}" sibTransId="{1EB981DC-F4D1-400F-9890-9315011AA8E6}"/>
    <dgm:cxn modelId="{7CF8EE3A-759C-408D-BA9A-6A2DD0A77913}" type="presParOf" srcId="{AEF54AA2-C976-4C5D-916F-F87546CA4C5C}" destId="{DD958368-2483-4BF6-B0E8-A849D439C7ED}" srcOrd="0" destOrd="0" presId="urn:microsoft.com/office/officeart/2005/8/layout/vList2"/>
    <dgm:cxn modelId="{81113AA4-C60D-4B2D-8D59-592C928D86C9}" type="presParOf" srcId="{AEF54AA2-C976-4C5D-916F-F87546CA4C5C}" destId="{563EC5C5-92DE-4F77-A6AE-ABC00ED18BBD}" srcOrd="1" destOrd="0" presId="urn:microsoft.com/office/officeart/2005/8/layout/vList2"/>
    <dgm:cxn modelId="{79097006-B470-4249-9C30-8F0FB20D6E83}" type="presParOf" srcId="{AEF54AA2-C976-4C5D-916F-F87546CA4C5C}" destId="{BED42BF5-8FE4-43AB-A6D4-55F1648F2170}" srcOrd="2" destOrd="0" presId="urn:microsoft.com/office/officeart/2005/8/layout/vList2"/>
    <dgm:cxn modelId="{DA5EAC84-231E-46B8-ACC8-0682BCBAB152}" type="presParOf" srcId="{AEF54AA2-C976-4C5D-916F-F87546CA4C5C}" destId="{75180229-54A8-4BB8-ABCE-791BD2665D9B}" srcOrd="3" destOrd="0" presId="urn:microsoft.com/office/officeart/2005/8/layout/vList2"/>
    <dgm:cxn modelId="{A43C3E76-A863-47FE-AE96-72E00388325F}" type="presParOf" srcId="{AEF54AA2-C976-4C5D-916F-F87546CA4C5C}" destId="{92FAAC8E-AF23-44BA-9A61-9FE962823082}" srcOrd="4" destOrd="0" presId="urn:microsoft.com/office/officeart/2005/8/layout/vList2"/>
    <dgm:cxn modelId="{41AB770E-F6EF-4488-9878-5C745D7874D3}" type="presParOf" srcId="{AEF54AA2-C976-4C5D-916F-F87546CA4C5C}" destId="{36635997-C89D-471C-9633-D7C6AD6E9D39}" srcOrd="5" destOrd="0" presId="urn:microsoft.com/office/officeart/2005/8/layout/vList2"/>
    <dgm:cxn modelId="{6BCACC1D-0037-4364-85AE-35C941B10D49}" type="presParOf" srcId="{AEF54AA2-C976-4C5D-916F-F87546CA4C5C}" destId="{E79E0F5B-2281-4FAF-A9F8-5AD2CDB21ED9}" srcOrd="6" destOrd="0" presId="urn:microsoft.com/office/officeart/2005/8/layout/vList2"/>
    <dgm:cxn modelId="{BCC7A0ED-96C3-4DD1-89F6-84CDD44186C9}" type="presParOf" srcId="{AEF54AA2-C976-4C5D-916F-F87546CA4C5C}" destId="{A701C056-057A-4E54-863A-4A327A2FDEB7}" srcOrd="7" destOrd="0" presId="urn:microsoft.com/office/officeart/2005/8/layout/vList2"/>
    <dgm:cxn modelId="{4D7B8C48-7EA8-4FD7-90F8-899167A1ABEB}" type="presParOf" srcId="{AEF54AA2-C976-4C5D-916F-F87546CA4C5C}" destId="{3176364C-EB44-4033-A54B-E49AC2A0A10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D1506D-B5BE-4D99-BCB4-DCBCD825D6C4}">
      <dsp:nvSpPr>
        <dsp:cNvPr id="0" name=""/>
        <dsp:cNvSpPr/>
      </dsp:nvSpPr>
      <dsp:spPr>
        <a:xfrm>
          <a:off x="0" y="0"/>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FE131E-05B6-4EA6-B753-8ECD1C7B37D9}">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dirty="0">
              <a:latin typeface="Times New Roman" panose="02020603050405020304" pitchFamily="18" charset="0"/>
              <a:cs typeface="Times New Roman" panose="02020603050405020304" pitchFamily="18" charset="0"/>
            </a:rPr>
            <a:t>Hospitality employs over 300 million people globally.</a:t>
          </a:r>
        </a:p>
      </dsp:txBody>
      <dsp:txXfrm>
        <a:off x="0" y="0"/>
        <a:ext cx="10515600" cy="1087834"/>
      </dsp:txXfrm>
    </dsp:sp>
    <dsp:sp modelId="{732CAB1B-1E3C-4E91-A7D9-E92542F55025}">
      <dsp:nvSpPr>
        <dsp:cNvPr id="0" name=""/>
        <dsp:cNvSpPr/>
      </dsp:nvSpPr>
      <dsp:spPr>
        <a:xfrm>
          <a:off x="0" y="1087834"/>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70BD58-7903-4AA3-AF6B-C00B902ED96F}">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latin typeface="Times New Roman" panose="02020603050405020304" pitchFamily="18" charset="0"/>
              <a:cs typeface="Times New Roman" panose="02020603050405020304" pitchFamily="18" charset="0"/>
            </a:rPr>
            <a:t>High stress, emotional labor, and unpredictable schedules are common (</a:t>
          </a:r>
          <a:r>
            <a:rPr lang="en-GB" sz="3200" kern="1200">
              <a:latin typeface="Times New Roman" panose="02020603050405020304" pitchFamily="18" charset="0"/>
              <a:cs typeface="Times New Roman" panose="02020603050405020304" pitchFamily="18" charset="0"/>
            </a:rPr>
            <a:t>Teoh Wang, and Kwek, 2019). </a:t>
          </a:r>
          <a:endParaRPr lang="en-US" sz="3200" kern="1200">
            <a:latin typeface="Times New Roman" panose="02020603050405020304" pitchFamily="18" charset="0"/>
            <a:cs typeface="Times New Roman" panose="02020603050405020304" pitchFamily="18" charset="0"/>
          </a:endParaRPr>
        </a:p>
      </dsp:txBody>
      <dsp:txXfrm>
        <a:off x="0" y="1087834"/>
        <a:ext cx="10515600" cy="1087834"/>
      </dsp:txXfrm>
    </dsp:sp>
    <dsp:sp modelId="{16D41003-C57E-402F-9D33-82056F7A08FB}">
      <dsp:nvSpPr>
        <dsp:cNvPr id="0" name=""/>
        <dsp:cNvSpPr/>
      </dsp:nvSpPr>
      <dsp:spPr>
        <a:xfrm>
          <a:off x="0" y="2175669"/>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64BA43-FD88-41C1-A6BD-3DBA0F74612D}">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latin typeface="Times New Roman" panose="02020603050405020304" pitchFamily="18" charset="0"/>
              <a:cs typeface="Times New Roman" panose="02020603050405020304" pitchFamily="18" charset="0"/>
            </a:rPr>
            <a:t>Mental health issues and burnout are widespread.</a:t>
          </a:r>
        </a:p>
      </dsp:txBody>
      <dsp:txXfrm>
        <a:off x="0" y="2175669"/>
        <a:ext cx="10515600" cy="1087834"/>
      </dsp:txXfrm>
    </dsp:sp>
    <dsp:sp modelId="{C5BCCDE1-DAE6-47B4-A6E7-1DF3842E2547}">
      <dsp:nvSpPr>
        <dsp:cNvPr id="0" name=""/>
        <dsp:cNvSpPr/>
      </dsp:nvSpPr>
      <dsp:spPr>
        <a:xfrm>
          <a:off x="0" y="3263503"/>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A8FEF9-9646-47AA-9179-BD1661241690}">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latin typeface="Times New Roman" panose="02020603050405020304" pitchFamily="18" charset="0"/>
              <a:cs typeface="Times New Roman" panose="02020603050405020304" pitchFamily="18" charset="0"/>
            </a:rPr>
            <a:t>The pandemic intensified existing challenges.</a:t>
          </a:r>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958368-2483-4BF6-B0E8-A849D439C7ED}">
      <dsp:nvSpPr>
        <dsp:cNvPr id="0" name=""/>
        <dsp:cNvSpPr/>
      </dsp:nvSpPr>
      <dsp:spPr>
        <a:xfrm>
          <a:off x="0" y="11949"/>
          <a:ext cx="6364224" cy="103808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Workforce well-being directly affects:</a:t>
          </a:r>
        </a:p>
      </dsp:txBody>
      <dsp:txXfrm>
        <a:off x="50675" y="62624"/>
        <a:ext cx="6262874" cy="936732"/>
      </dsp:txXfrm>
    </dsp:sp>
    <dsp:sp modelId="{BED42BF5-8FE4-43AB-A6D4-55F1648F2170}">
      <dsp:nvSpPr>
        <dsp:cNvPr id="0" name=""/>
        <dsp:cNvSpPr/>
      </dsp:nvSpPr>
      <dsp:spPr>
        <a:xfrm>
          <a:off x="0" y="1124912"/>
          <a:ext cx="6364224" cy="1038082"/>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Service quality and customer satisfaction</a:t>
          </a:r>
        </a:p>
      </dsp:txBody>
      <dsp:txXfrm>
        <a:off x="50675" y="1175587"/>
        <a:ext cx="6262874" cy="936732"/>
      </dsp:txXfrm>
    </dsp:sp>
    <dsp:sp modelId="{92FAAC8E-AF23-44BA-9A61-9FE962823082}">
      <dsp:nvSpPr>
        <dsp:cNvPr id="0" name=""/>
        <dsp:cNvSpPr/>
      </dsp:nvSpPr>
      <dsp:spPr>
        <a:xfrm>
          <a:off x="0" y="2237874"/>
          <a:ext cx="6364224" cy="1038082"/>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Staff retention and turnover costs</a:t>
          </a:r>
        </a:p>
      </dsp:txBody>
      <dsp:txXfrm>
        <a:off x="50675" y="2288549"/>
        <a:ext cx="6262874" cy="936732"/>
      </dsp:txXfrm>
    </dsp:sp>
    <dsp:sp modelId="{E79E0F5B-2281-4FAF-A9F8-5AD2CDB21ED9}">
      <dsp:nvSpPr>
        <dsp:cNvPr id="0" name=""/>
        <dsp:cNvSpPr/>
      </dsp:nvSpPr>
      <dsp:spPr>
        <a:xfrm>
          <a:off x="0" y="3350837"/>
          <a:ext cx="6364224" cy="1038082"/>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Organisational reputation and brand image (</a:t>
          </a:r>
          <a:r>
            <a:rPr lang="en-GB" sz="2600" kern="1200"/>
            <a:t>Foroudi et al., 2019). </a:t>
          </a:r>
          <a:endParaRPr lang="en-US" sz="2600" kern="1200"/>
        </a:p>
      </dsp:txBody>
      <dsp:txXfrm>
        <a:off x="50675" y="3401512"/>
        <a:ext cx="6262874" cy="936732"/>
      </dsp:txXfrm>
    </dsp:sp>
    <dsp:sp modelId="{3176364C-EB44-4033-A54B-E49AC2A0A101}">
      <dsp:nvSpPr>
        <dsp:cNvPr id="0" name=""/>
        <dsp:cNvSpPr/>
      </dsp:nvSpPr>
      <dsp:spPr>
        <a:xfrm>
          <a:off x="0" y="4463799"/>
          <a:ext cx="6364224" cy="103808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Ethical and legal responsibilities of employers</a:t>
          </a:r>
        </a:p>
      </dsp:txBody>
      <dsp:txXfrm>
        <a:off x="50675" y="4514474"/>
        <a:ext cx="6262874" cy="93673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AF8516-FCAC-4C07-9628-F2BA909AC6F7}" type="datetimeFigureOut">
              <a:rPr lang="en-US" smtClean="0"/>
              <a:t>10/30/2025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CFFD73-227B-476A-A0A0-3B42D89D0C84}" type="slidenum">
              <a:rPr lang="en-US" smtClean="0"/>
              <a:t>‹#›</a:t>
            </a:fld>
            <a:endParaRPr lang="en-US"/>
          </a:p>
        </p:txBody>
      </p:sp>
    </p:spTree>
    <p:extLst>
      <p:ext uri="{BB962C8B-B14F-4D97-AF65-F5344CB8AC3E}">
        <p14:creationId xmlns:p14="http://schemas.microsoft.com/office/powerpoint/2010/main" val="28799758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000" kern="1200" dirty="0">
                <a:solidFill>
                  <a:schemeClr val="tx1"/>
                </a:solidFill>
                <a:effectLst/>
                <a:latin typeface="Times New Roman" panose="02020603050405020304" pitchFamily="18" charset="0"/>
                <a:ea typeface="+mn-ea"/>
                <a:cs typeface="Times New Roman" panose="02020603050405020304" pitchFamily="18" charset="0"/>
              </a:rPr>
              <a:t>Hotels, restaurants, and tourism services are part of the hospitality industry, and it is one of the biggest jobs in the world with employment. But the story behind the colorful picture is a culture of over work, exhaustion and emotional burning out. Employees should be capable of providing outstanding service when they are under tremendous pressure. Studies have shown that anxiety, depression and burnout among the hospitality industry personnel is always higher than in most other sectors. This trend was aggravated by the COVID-19 pandemic, which brought the jobs insecurity and re-entry anxiety. Such difficulties are not personal- only but mirror some deeper structural issues which require an overall industry wide change. This context is critical in formulating sustainable solutions that can favor human wellbeing as well as service excellence.</a:t>
            </a: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3</a:t>
            </a:fld>
            <a:endParaRPr lang="en-US"/>
          </a:p>
        </p:txBody>
      </p:sp>
    </p:spTree>
    <p:extLst>
      <p:ext uri="{BB962C8B-B14F-4D97-AF65-F5344CB8AC3E}">
        <p14:creationId xmlns:p14="http://schemas.microsoft.com/office/powerpoint/2010/main" val="1824710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Mental wellness is a concern for hospitality businesses beyond the ethical argument - it is also a business issue. The psychological health of employees affects the quality of service, guest loyalty and can damage the reputation of hospitality-branded businesses. When staff experience heightened levels of stress, organisations typically experience increased sick leave, staff turnover, and decreased productivity. Employers have an ethical duty of care to protect employees' psychological wellbeing, and several countries, including the UK, are now suggesting compliance with the workplace well-being framework for employers and workplace stress risk assessments.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4</a:t>
            </a:fld>
            <a:endParaRPr lang="en-US"/>
          </a:p>
        </p:txBody>
      </p:sp>
    </p:spTree>
    <p:extLst>
      <p:ext uri="{BB962C8B-B14F-4D97-AF65-F5344CB8AC3E}">
        <p14:creationId xmlns:p14="http://schemas.microsoft.com/office/powerpoint/2010/main" val="2095978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Burnout Theory developed by Maslach and Leiter shows how continuous stress in the workplace is expressed in the form of emotional exhaustion, depersonalisation, and inefficacy. The hospitality business requires employees to be acting positively, disguise feelings, and manage challenging guests. Over time, the effects of acting in a manner that creates emotional dissonance expends psychological energy resulting in alienation and diminished performance. Burnout does not only affect the individual; but also has negative systemic effects on team dynamics, service quality, and guest experience.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5</a:t>
            </a:fld>
            <a:endParaRPr lang="en-US"/>
          </a:p>
        </p:txBody>
      </p:sp>
    </p:spTree>
    <p:extLst>
      <p:ext uri="{BB962C8B-B14F-4D97-AF65-F5344CB8AC3E}">
        <p14:creationId xmlns:p14="http://schemas.microsoft.com/office/powerpoint/2010/main" val="4135361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The Job Demands-Resources (JD-R) model is a solid framework for interpreting stress associated with work. It argues that burnout occurs when job demands (for example, long hours, emotional labour, conflict with customers) outweigh the resources available to the employee (for example, autonomy, support from management, fair pay). In hospitality roles, this imbalance is a concern for service employees almost every day. By contrast, when there are enough resources, employees respond with motivation, engagement, and improving service.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6</a:t>
            </a:fld>
            <a:endParaRPr lang="en-US"/>
          </a:p>
        </p:txBody>
      </p:sp>
    </p:spTree>
    <p:extLst>
      <p:ext uri="{BB962C8B-B14F-4D97-AF65-F5344CB8AC3E}">
        <p14:creationId xmlns:p14="http://schemas.microsoft.com/office/powerpoint/2010/main" val="2542616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PESTEL analysis indicates that mental health in the hospitality sector is affected by several external variables. Politically, there is growing government pressure to maintain health and safety standards. Economically, low wages and unstable contracts lead to increasing levels of insecurity. Socially, the ongoing expectation of positivity adds to labouring emotionally on a daily basis. Technological changes (including AI-based systems and the surveillance of guests) can increase stress and depersonalisation with regards to their working practices. Environmentally and through sustainability agendas, this sector is also increasingly being expected to 'do more with less'. As a response to all of this, employers must now assess psychosocial risks.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7</a:t>
            </a:fld>
            <a:endParaRPr lang="en-US"/>
          </a:p>
        </p:txBody>
      </p:sp>
    </p:spTree>
    <p:extLst>
      <p:ext uri="{BB962C8B-B14F-4D97-AF65-F5344CB8AC3E}">
        <p14:creationId xmlns:p14="http://schemas.microsoft.com/office/powerpoint/2010/main" val="26823121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Work in the hospitality sector is fundamentally challenging. Workers typically work long hours, follow irregular schedules, and face high emotional labour expectations. Employees are expected to always be friendly, even when tired or mistreated by guests. Many hospitality employees are often precarious employees, with little or no benefits or job security. Job characteristics like these are a recipe for chronic stress, burnout, and disengagement. Employees do not bring about the stressors as a result of their weakness; they result from fundamental flaws in the design and culture of the hospitality organisations where they operate. </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8</a:t>
            </a:fld>
            <a:endParaRPr lang="en-US"/>
          </a:p>
        </p:txBody>
      </p:sp>
    </p:spTree>
    <p:extLst>
      <p:ext uri="{BB962C8B-B14F-4D97-AF65-F5344CB8AC3E}">
        <p14:creationId xmlns:p14="http://schemas.microsoft.com/office/powerpoint/2010/main" val="918047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Mental health vulnerability in the hospitality industry was explored and revealed through the COVID-19 pandemic and intensified. Lockdowns massively lay off businesses with no guarantee of success that followed afterwards with high work demand and employee health concerns. Upon getting back to frontline service, employees had a sense of re-entry anxiety (fear and pressure over meeting work demands). Meanwhile, managers were also feeling role overloaded as they had business recovery goals versus staff morale. Various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were not well equipped in order to assist employees with the psychological effects the COVID-19, and they did not put in place the requisite frameworks of psychological counseling. </a:t>
            </a: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9</a:t>
            </a:fld>
            <a:endParaRPr lang="en-US"/>
          </a:p>
        </p:txBody>
      </p:sp>
    </p:spTree>
    <p:extLst>
      <p:ext uri="{BB962C8B-B14F-4D97-AF65-F5344CB8AC3E}">
        <p14:creationId xmlns:p14="http://schemas.microsoft.com/office/powerpoint/2010/main" val="803379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 problem of stigma against culture is one of the biggest barriers to mental health enhancement in hospitality. The demand to always smile, which is called the hospitality smile, discourages employees from lamenting distress. Most employees are afraid of being judged or of punishment because of admitting that they are vulnerable, hence working despite their illness. This is silence that contributes to burnout and high turnover. To develop an enabling culture, it would take leadership by example, an open communication channel, and mental health champions who would lead the way and make these conversations around well-being normal.</a:t>
            </a: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10</a:t>
            </a:fld>
            <a:endParaRPr lang="en-US"/>
          </a:p>
        </p:txBody>
      </p:sp>
    </p:spTree>
    <p:extLst>
      <p:ext uri="{BB962C8B-B14F-4D97-AF65-F5344CB8AC3E}">
        <p14:creationId xmlns:p14="http://schemas.microsoft.com/office/powerpoint/2010/main" val="15190814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Mental health outcomes depend on leadership. Transformational leaders are the ones who encourage, eat with employees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empathise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with them and thus they establish psychologically secure workplaces that employees revere. Conversely, stress is usually exaggerated in authoritarian or a strictly transactional management style. There is a massive lack of mental health awareness training in many hospitality managers, as they fail to discern the appropriate understanding of people and resort to disciplinary matters rather than assistance. The cultural aspect of the workplace can be changed by implementing goals that are based on emotional intelligence, empathy, and well-being in the training of leaders. </a:t>
            </a: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11</a:t>
            </a:fld>
            <a:endParaRPr lang="en-US"/>
          </a:p>
        </p:txBody>
      </p:sp>
    </p:spTree>
    <p:extLst>
      <p:ext uri="{BB962C8B-B14F-4D97-AF65-F5344CB8AC3E}">
        <p14:creationId xmlns:p14="http://schemas.microsoft.com/office/powerpoint/2010/main" val="3585176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Well-being initiatives are being adopted by global hotel brands to meet the mental health of people. Marriott has a mindfulness and counselling initiative called Take Care and Hilton has an initiative (Thrive Hilton) that encourages flexible arrangements. Accor has All Heartiest, which incorporates the concept of well-being into the company culture. Although these programs are created to create awareness, a lot of them are reactive-oriented towards personal coping and not Organisational redesign. Real growth requires incorporation of wellbeing as a performance metric, in the budget and in leadership responsibility. </a:t>
            </a: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12</a:t>
            </a:fld>
            <a:endParaRPr lang="en-US"/>
          </a:p>
        </p:txBody>
      </p:sp>
    </p:spTree>
    <p:extLst>
      <p:ext uri="{BB962C8B-B14F-4D97-AF65-F5344CB8AC3E}">
        <p14:creationId xmlns:p14="http://schemas.microsoft.com/office/powerpoint/2010/main" val="1121635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There are also business implications of the mental health crisis. Absence and poor presence cause lost productivity and disruption of operations. High turnover would raise the costs of recruiting as well as service reliability. The low morale also leads to low service, and this affects the experiences of guests and the brand. It has also been found that there is a direct correlation between the well-being of the staff and customer satisfaction as staff that are in good health have been observed to be noticed by guests. The need to provide solutions to mental health issues is hence an ethical and economic imperative of the hospitality sector. </a:t>
            </a: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13</a:t>
            </a:fld>
            <a:endParaRPr lang="en-US"/>
          </a:p>
        </p:txBody>
      </p:sp>
    </p:spTree>
    <p:extLst>
      <p:ext uri="{BB962C8B-B14F-4D97-AF65-F5344CB8AC3E}">
        <p14:creationId xmlns:p14="http://schemas.microsoft.com/office/powerpoint/2010/main" val="19094959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develop it further, mental health should be integrated into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strategy. Empathy, communication, and mental health literacy training should be offered to leadership. All employees including part-time and contract workers, should have access to the services of confidential help or Employee Assistance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Progress can be monitored by regular well-being audits and surveys of the employees to determine gaps.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are also supposed to promote inclusive cultures in which mental illnesses are weaponized and the stigmas are reduced as well as encouraging trust. </a:t>
            </a:r>
          </a:p>
          <a:p>
            <a:endParaRPr lang="en-US" dirty="0"/>
          </a:p>
        </p:txBody>
      </p:sp>
      <p:sp>
        <p:nvSpPr>
          <p:cNvPr id="4" name="Slide Number Placeholder 3"/>
          <p:cNvSpPr>
            <a:spLocks noGrp="1"/>
          </p:cNvSpPr>
          <p:nvPr>
            <p:ph type="sldNum" sz="quarter" idx="5"/>
          </p:nvPr>
        </p:nvSpPr>
        <p:spPr/>
        <p:txBody>
          <a:bodyPr/>
          <a:lstStyle/>
          <a:p>
            <a:fld id="{B1CFFD73-227B-476A-A0A0-3B42D89D0C84}" type="slidenum">
              <a:rPr lang="en-US" smtClean="0"/>
              <a:t>14</a:t>
            </a:fld>
            <a:endParaRPr lang="en-US"/>
          </a:p>
        </p:txBody>
      </p:sp>
    </p:spTree>
    <p:extLst>
      <p:ext uri="{BB962C8B-B14F-4D97-AF65-F5344CB8AC3E}">
        <p14:creationId xmlns:p14="http://schemas.microsoft.com/office/powerpoint/2010/main" val="41958362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Times New Roman" panose="02020603050405020304" pitchFamily="18" charset="0"/>
                <a:ea typeface="+mn-ea"/>
                <a:cs typeface="Times New Roman" panose="02020603050405020304" pitchFamily="18" charset="0"/>
              </a:rPr>
              <a:t>To develop it further, mental health should be integrated into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strategy. Empathy, communication, and mental health literacy training should be offered to leadership. All employees, including part-time and contract workers, should have access to the services of confidential help or Employee Assistance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Programmes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Progress can be monitored by regular well-being audits and surveys of the employees to determine gaps.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organisations</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are also supposed to promote inclusive cultures in which mental illnesses are weaponized and the stigmas are reduced as well as encouraging trust. A policy, training and governance that focuses on psychological health embedded in it; the industry will eventually be dominated by human and sustainable practices</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1CFFD73-227B-476A-A0A0-3B42D89D0C84}" type="slidenum">
              <a:rPr lang="en-US" smtClean="0"/>
              <a:t>15</a:t>
            </a:fld>
            <a:endParaRPr lang="en-US"/>
          </a:p>
        </p:txBody>
      </p:sp>
    </p:spTree>
    <p:extLst>
      <p:ext uri="{BB962C8B-B14F-4D97-AF65-F5344CB8AC3E}">
        <p14:creationId xmlns:p14="http://schemas.microsoft.com/office/powerpoint/2010/main" val="3403875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8551-62BF-86BA-1594-C59681AD4F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2944704-2267-C17B-8852-43242630A4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59D47DE-BCFD-C31E-A377-84540F6D69D3}"/>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5" name="Footer Placeholder 4">
            <a:extLst>
              <a:ext uri="{FF2B5EF4-FFF2-40B4-BE49-F238E27FC236}">
                <a16:creationId xmlns:a16="http://schemas.microsoft.com/office/drawing/2014/main" id="{B755E59E-83FD-70AB-E891-AF34F942B6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56916B-66A1-7C19-8D00-95BC90BC7454}"/>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446238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E580-D168-ECAD-EB6C-C360E16985B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5B8B541-2CC8-0ABF-D2DC-EA2ABEF451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07B948-F9E6-8D11-B871-7005FB3C1DBA}"/>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5" name="Footer Placeholder 4">
            <a:extLst>
              <a:ext uri="{FF2B5EF4-FFF2-40B4-BE49-F238E27FC236}">
                <a16:creationId xmlns:a16="http://schemas.microsoft.com/office/drawing/2014/main" id="{D0AEB38C-98A4-5C2B-3A85-1EBB46669B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1493D0-5AEF-BE5D-89EA-B0CF3DD57B42}"/>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4204218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C8C5A-8BBD-A443-B217-2AA18EDC1E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8317316-0EA6-A969-C96A-4F1B2C5212A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6485B0-2491-D6C3-4E83-58262D53F850}"/>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5" name="Footer Placeholder 4">
            <a:extLst>
              <a:ext uri="{FF2B5EF4-FFF2-40B4-BE49-F238E27FC236}">
                <a16:creationId xmlns:a16="http://schemas.microsoft.com/office/drawing/2014/main" id="{74C63038-9FFC-E940-3854-90FF5B3185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2CD4E1-4F6D-40D1-2EC5-B273C91FFD15}"/>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3894185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46971-87D2-E637-5B5A-528BFC51DD8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F2FA02C-6B3E-2654-9553-D3F03B800E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0C7DBE5-A9B4-6D2D-F06E-AF8D6923AF7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6F7239E-449E-F6D1-A0AF-3E0918D2C935}"/>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6" name="Footer Placeholder 5">
            <a:extLst>
              <a:ext uri="{FF2B5EF4-FFF2-40B4-BE49-F238E27FC236}">
                <a16:creationId xmlns:a16="http://schemas.microsoft.com/office/drawing/2014/main" id="{2A1ABE52-47A2-E0F3-40BA-F3C98072B2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80F65B-98F9-EC8C-6ADC-86B906D382AF}"/>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3930924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F1254-0B03-4C30-AAB0-51268F6ACBC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149EC55-CF60-8DD9-4380-51D55EA63C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F7B2C6-5F8A-9CF4-288B-391DB9C5DC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EBD3C42-872E-4432-59F7-1B3B721D2B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45C3C35-5ECA-371C-36DC-3C00A62262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5AE821-A967-AC87-9F81-B5574B52A87F}"/>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8" name="Footer Placeholder 7">
            <a:extLst>
              <a:ext uri="{FF2B5EF4-FFF2-40B4-BE49-F238E27FC236}">
                <a16:creationId xmlns:a16="http://schemas.microsoft.com/office/drawing/2014/main" id="{8289057C-BB8D-DAC8-1A02-EC84D4527C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6A4DD1-1906-6936-1894-3D68FED18F84}"/>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4185878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0D04-2AD8-3B8E-F0EA-A36BF0359CC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3D2A3B7-F625-61FE-3B7B-14E0618D4560}"/>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4" name="Footer Placeholder 3">
            <a:extLst>
              <a:ext uri="{FF2B5EF4-FFF2-40B4-BE49-F238E27FC236}">
                <a16:creationId xmlns:a16="http://schemas.microsoft.com/office/drawing/2014/main" id="{94B6CBAD-4458-5C3B-1915-AF6B55CF79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6408CF-6448-B3A1-ED35-D46163B171C6}"/>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1209493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DE2BE2-BC3F-F1F3-AB2E-C142C25AAC8C}"/>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3" name="Footer Placeholder 2">
            <a:extLst>
              <a:ext uri="{FF2B5EF4-FFF2-40B4-BE49-F238E27FC236}">
                <a16:creationId xmlns:a16="http://schemas.microsoft.com/office/drawing/2014/main" id="{A132C037-FA1A-F397-5B5A-94BE54B7E2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1D4DC1-EF4E-2295-DA21-FFC0AFD680EE}"/>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450001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CB154-D292-8C41-70F7-8F9D94B5CE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BA164EF-40EF-F966-438E-F66278C779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B415FF-98EF-49DC-F01B-10F7746E78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7722CB-F240-6B27-437A-44FCA5FF2F38}"/>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6" name="Footer Placeholder 5">
            <a:extLst>
              <a:ext uri="{FF2B5EF4-FFF2-40B4-BE49-F238E27FC236}">
                <a16:creationId xmlns:a16="http://schemas.microsoft.com/office/drawing/2014/main" id="{12313520-6128-127B-5221-F6C10C2D85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123740-DB8B-DE49-CFB0-D4E3793FC092}"/>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1004276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389F4-5921-77E6-AF75-24F23FA106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B2DBE61-3522-A31C-6005-E3B01A1352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E90AD2F-A145-378A-DA6D-7397E4D1F1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1EE9EE-E0D1-154B-8534-53C8DD41DBF6}"/>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6" name="Footer Placeholder 5">
            <a:extLst>
              <a:ext uri="{FF2B5EF4-FFF2-40B4-BE49-F238E27FC236}">
                <a16:creationId xmlns:a16="http://schemas.microsoft.com/office/drawing/2014/main" id="{0F66C424-3C51-0E1C-67C5-906D8C018B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A7AB31-B51B-4495-1B72-6DFAF49C739E}"/>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623399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5C36C-0F2A-2DEE-6EFF-682B96506C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0EC4A51-4A3F-0568-B6A4-1428CAB311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73CCCD-797A-263F-75CD-692ADB15B44F}"/>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5" name="Footer Placeholder 4">
            <a:extLst>
              <a:ext uri="{FF2B5EF4-FFF2-40B4-BE49-F238E27FC236}">
                <a16:creationId xmlns:a16="http://schemas.microsoft.com/office/drawing/2014/main" id="{626BA421-D6E3-0465-EEA3-CACACB2CAF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52AAA-7737-0AE4-B965-7F635582B2F2}"/>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135031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A0AC8B-59A0-075B-9A0A-BA80D2C1AF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ECF646B-9F86-BC7E-FD5C-C762818821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35DFA2B-6DA0-4712-038C-F53E3C38072F}"/>
              </a:ext>
            </a:extLst>
          </p:cNvPr>
          <p:cNvSpPr>
            <a:spLocks noGrp="1"/>
          </p:cNvSpPr>
          <p:nvPr>
            <p:ph type="dt" sz="half" idx="10"/>
          </p:nvPr>
        </p:nvSpPr>
        <p:spPr/>
        <p:txBody>
          <a:bodyPr/>
          <a:lstStyle/>
          <a:p>
            <a:fld id="{0DE649C4-E9E4-4642-9C5B-3C9FA20FE6FD}" type="datetimeFigureOut">
              <a:rPr lang="en-US" smtClean="0"/>
              <a:t>10/30/2025</a:t>
            </a:fld>
            <a:endParaRPr lang="en-US"/>
          </a:p>
        </p:txBody>
      </p:sp>
      <p:sp>
        <p:nvSpPr>
          <p:cNvPr id="5" name="Footer Placeholder 4">
            <a:extLst>
              <a:ext uri="{FF2B5EF4-FFF2-40B4-BE49-F238E27FC236}">
                <a16:creationId xmlns:a16="http://schemas.microsoft.com/office/drawing/2014/main" id="{0C42487E-AABB-65BE-4BFD-4FC8155A6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DB0D9-3F75-12EE-501C-B106DD13DE94}"/>
              </a:ext>
            </a:extLst>
          </p:cNvPr>
          <p:cNvSpPr>
            <a:spLocks noGrp="1"/>
          </p:cNvSpPr>
          <p:nvPr>
            <p:ph type="sldNum" sz="quarter" idx="12"/>
          </p:nvPr>
        </p:nvSpPr>
        <p:spPr/>
        <p:txBody>
          <a:bodyPr/>
          <a:lstStyle/>
          <a:p>
            <a:fld id="{0EC1CFF8-6B9D-4B2D-A29D-D87B2450223F}" type="slidenum">
              <a:rPr lang="en-US" smtClean="0"/>
              <a:t>‹#›</a:t>
            </a:fld>
            <a:endParaRPr lang="en-US"/>
          </a:p>
        </p:txBody>
      </p:sp>
    </p:spTree>
    <p:extLst>
      <p:ext uri="{BB962C8B-B14F-4D97-AF65-F5344CB8AC3E}">
        <p14:creationId xmlns:p14="http://schemas.microsoft.com/office/powerpoint/2010/main" val="9793876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6CCF05-26B0-84E6-42F1-CCB5D8D0AB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D7E2B0D-D2D5-7C02-91D1-ED80151772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F8977E-7E04-0109-0D1F-BB468EB003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E649C4-E9E4-4642-9C5B-3C9FA20FE6FD}" type="datetimeFigureOut">
              <a:rPr lang="en-US" smtClean="0"/>
              <a:t>10/30/2025</a:t>
            </a:fld>
            <a:endParaRPr lang="en-US"/>
          </a:p>
        </p:txBody>
      </p:sp>
      <p:sp>
        <p:nvSpPr>
          <p:cNvPr id="5" name="Footer Placeholder 4">
            <a:extLst>
              <a:ext uri="{FF2B5EF4-FFF2-40B4-BE49-F238E27FC236}">
                <a16:creationId xmlns:a16="http://schemas.microsoft.com/office/drawing/2014/main" id="{59613382-5932-1D0F-7410-EBB22DE412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47A9FDB6-F1E5-7E4D-8D5D-580338050E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EC1CFF8-6B9D-4B2D-A29D-D87B2450223F}" type="slidenum">
              <a:rPr lang="en-US" smtClean="0"/>
              <a:t>‹#›</a:t>
            </a:fld>
            <a:endParaRPr lang="en-US"/>
          </a:p>
        </p:txBody>
      </p:sp>
    </p:spTree>
    <p:extLst>
      <p:ext uri="{BB962C8B-B14F-4D97-AF65-F5344CB8AC3E}">
        <p14:creationId xmlns:p14="http://schemas.microsoft.com/office/powerpoint/2010/main" val="2873283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_Toc212500048"/><Relationship Id="rId13" Type="http://schemas.openxmlformats.org/officeDocument/2006/relationships/hyperlink" Target="#_Toc212500053"/><Relationship Id="rId3" Type="http://schemas.openxmlformats.org/officeDocument/2006/relationships/hyperlink" Target="#_Toc212500043"/><Relationship Id="rId7" Type="http://schemas.openxmlformats.org/officeDocument/2006/relationships/hyperlink" Target="#_Toc212500047"/><Relationship Id="rId12" Type="http://schemas.openxmlformats.org/officeDocument/2006/relationships/hyperlink" Target="#_Toc212500052"/><Relationship Id="rId2" Type="http://schemas.openxmlformats.org/officeDocument/2006/relationships/hyperlink" Target="#_Toc212500042"/><Relationship Id="rId1" Type="http://schemas.openxmlformats.org/officeDocument/2006/relationships/slideLayout" Target="../slideLayouts/slideLayout2.xml"/><Relationship Id="rId6" Type="http://schemas.openxmlformats.org/officeDocument/2006/relationships/hyperlink" Target="#_Toc212500046"/><Relationship Id="rId11" Type="http://schemas.openxmlformats.org/officeDocument/2006/relationships/hyperlink" Target="#_Toc212500051"/><Relationship Id="rId5" Type="http://schemas.openxmlformats.org/officeDocument/2006/relationships/hyperlink" Target="#_Toc212500045"/><Relationship Id="rId15" Type="http://schemas.openxmlformats.org/officeDocument/2006/relationships/hyperlink" Target="#_Toc212500055"/><Relationship Id="rId10" Type="http://schemas.openxmlformats.org/officeDocument/2006/relationships/hyperlink" Target="#_Toc212500050"/><Relationship Id="rId4" Type="http://schemas.openxmlformats.org/officeDocument/2006/relationships/hyperlink" Target="#_Toc212500044"/><Relationship Id="rId9" Type="http://schemas.openxmlformats.org/officeDocument/2006/relationships/hyperlink" Target="#_Toc212500049"/><Relationship Id="rId14" Type="http://schemas.openxmlformats.org/officeDocument/2006/relationships/hyperlink" Target="#_Toc212500054"/></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0AB54-B372-EE28-A73B-3E53A5B51753}"/>
              </a:ext>
            </a:extLst>
          </p:cNvPr>
          <p:cNvSpPr>
            <a:spLocks noGrp="1"/>
          </p:cNvSpPr>
          <p:nvPr>
            <p:ph type="ctrTitle"/>
          </p:nvPr>
        </p:nvSpPr>
        <p:spPr>
          <a:xfrm>
            <a:off x="1719942" y="119744"/>
            <a:ext cx="8512629" cy="3993924"/>
          </a:xfrm>
        </p:spPr>
        <p:txBody>
          <a:bodyPr>
            <a:normAutofit fontScale="90000"/>
          </a:bodyPr>
          <a:lstStyle/>
          <a:p>
            <a:br>
              <a:rPr lang="en-US" b="1" dirty="0"/>
            </a:br>
            <a:r>
              <a:rPr lang="en-GB" sz="6700" b="1" dirty="0"/>
              <a:t> </a:t>
            </a:r>
            <a:br>
              <a:rPr lang="en-US" sz="6700" b="1" dirty="0"/>
            </a:br>
            <a:r>
              <a:rPr lang="en-GB" sz="3100" b="1" dirty="0">
                <a:latin typeface="Times New Roman" panose="02020603050405020304" pitchFamily="18" charset="0"/>
                <a:cs typeface="Times New Roman" panose="02020603050405020304" pitchFamily="18" charset="0"/>
              </a:rPr>
              <a:t>BMIH6001</a:t>
            </a:r>
            <a:br>
              <a:rPr lang="en-US" sz="4900" b="1" dirty="0">
                <a:latin typeface="Times New Roman" panose="02020603050405020304" pitchFamily="18" charset="0"/>
                <a:cs typeface="Times New Roman" panose="02020603050405020304" pitchFamily="18" charset="0"/>
              </a:rPr>
            </a:br>
            <a:r>
              <a:rPr lang="en-GB" sz="3100" b="1" dirty="0">
                <a:latin typeface="Times New Roman" panose="02020603050405020304" pitchFamily="18" charset="0"/>
                <a:cs typeface="Times New Roman" panose="02020603050405020304" pitchFamily="18" charset="0"/>
              </a:rPr>
              <a:t> </a:t>
            </a:r>
            <a:br>
              <a:rPr lang="en-US" sz="3100" b="1" dirty="0">
                <a:latin typeface="Times New Roman" panose="02020603050405020304" pitchFamily="18" charset="0"/>
                <a:cs typeface="Times New Roman" panose="02020603050405020304" pitchFamily="18" charset="0"/>
              </a:rPr>
            </a:br>
            <a:r>
              <a:rPr lang="en-GB" sz="3100" b="1" dirty="0">
                <a:latin typeface="Times New Roman" panose="02020603050405020304" pitchFamily="18" charset="0"/>
                <a:cs typeface="Times New Roman" panose="02020603050405020304" pitchFamily="18" charset="0"/>
              </a:rPr>
              <a:t>Contemporary Themes in the Hotel and Hospitality </a:t>
            </a:r>
            <a:r>
              <a:rPr lang="en-GB" sz="2000" b="1" dirty="0">
                <a:latin typeface="Times New Roman" panose="02020603050405020304" pitchFamily="18" charset="0"/>
                <a:cs typeface="Times New Roman" panose="02020603050405020304" pitchFamily="18" charset="0"/>
              </a:rPr>
              <a:t>Sector  </a:t>
            </a:r>
            <a:br>
              <a:rPr lang="en-US" sz="4400" b="1" dirty="0">
                <a:latin typeface="Times New Roman" panose="02020603050405020304" pitchFamily="18" charset="0"/>
                <a:cs typeface="Times New Roman" panose="02020603050405020304" pitchFamily="18" charset="0"/>
              </a:rPr>
            </a:br>
            <a:r>
              <a:rPr lang="en-GB" sz="2700" b="1" dirty="0">
                <a:latin typeface="Times New Roman" panose="02020603050405020304" pitchFamily="18" charset="0"/>
                <a:cs typeface="Times New Roman" panose="02020603050405020304" pitchFamily="18" charset="0"/>
              </a:rPr>
              <a:t>The choose option: The Deepening Mental Health Crisis in the Hospitality Industry</a:t>
            </a:r>
            <a:br>
              <a:rPr lang="en-US" sz="4400" b="1" dirty="0"/>
            </a:br>
            <a:endParaRPr lang="en-US" dirty="0"/>
          </a:p>
        </p:txBody>
      </p:sp>
      <p:sp>
        <p:nvSpPr>
          <p:cNvPr id="3" name="Subtitle 2">
            <a:extLst>
              <a:ext uri="{FF2B5EF4-FFF2-40B4-BE49-F238E27FC236}">
                <a16:creationId xmlns:a16="http://schemas.microsoft.com/office/drawing/2014/main" id="{C7E23EF1-84E4-2184-B50C-CC19A2B6CBA5}"/>
              </a:ext>
            </a:extLst>
          </p:cNvPr>
          <p:cNvSpPr>
            <a:spLocks noGrp="1"/>
          </p:cNvSpPr>
          <p:nvPr>
            <p:ph type="subTitle" idx="1"/>
          </p:nvPr>
        </p:nvSpPr>
        <p:spPr>
          <a:xfrm>
            <a:off x="1404257" y="4309610"/>
            <a:ext cx="9144000" cy="1655762"/>
          </a:xfrm>
        </p:spPr>
        <p:txBody>
          <a:bodyPr/>
          <a:lstStyle/>
          <a:p>
            <a:r>
              <a:rPr lang="en-GB" b="1" dirty="0">
                <a:latin typeface="Times New Roman" panose="02020603050405020304" pitchFamily="18" charset="0"/>
                <a:cs typeface="Times New Roman" panose="02020603050405020304" pitchFamily="18" charset="0"/>
              </a:rPr>
              <a:t>Student Name: Andreea Anca Beatrice Gama</a:t>
            </a:r>
            <a:endParaRPr lang="en-US"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Student ID:2219781</a:t>
            </a:r>
            <a:endParaRPr lang="en-US" dirty="0">
              <a:latin typeface="Times New Roman" panose="02020603050405020304" pitchFamily="18" charset="0"/>
              <a:cs typeface="Times New Roman" panose="02020603050405020304" pitchFamily="18" charset="0"/>
            </a:endParaRPr>
          </a:p>
          <a:p>
            <a:endParaRPr lang="en-US" dirty="0"/>
          </a:p>
        </p:txBody>
      </p:sp>
      <p:pic>
        <p:nvPicPr>
          <p:cNvPr id="4" name="Picture 3" descr="A close up of black text&#10;&#10;AI-generated content may be incorrect.">
            <a:extLst>
              <a:ext uri="{FF2B5EF4-FFF2-40B4-BE49-F238E27FC236}">
                <a16:creationId xmlns:a16="http://schemas.microsoft.com/office/drawing/2014/main" id="{A543282F-2830-ADF3-D7DA-EAEA16849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50433" y="425267"/>
            <a:ext cx="2489777" cy="905821"/>
          </a:xfrm>
          <a:prstGeom prst="rect">
            <a:avLst/>
          </a:prstGeom>
        </p:spPr>
      </p:pic>
    </p:spTree>
    <p:extLst>
      <p:ext uri="{BB962C8B-B14F-4D97-AF65-F5344CB8AC3E}">
        <p14:creationId xmlns:p14="http://schemas.microsoft.com/office/powerpoint/2010/main" val="3091035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5C768-34D8-A6BB-C717-DD2B7F4D7975}"/>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Table Of Contents</a:t>
            </a:r>
          </a:p>
        </p:txBody>
      </p:sp>
      <p:sp>
        <p:nvSpPr>
          <p:cNvPr id="4" name="Rectangle 1">
            <a:extLst>
              <a:ext uri="{FF2B5EF4-FFF2-40B4-BE49-F238E27FC236}">
                <a16:creationId xmlns:a16="http://schemas.microsoft.com/office/drawing/2014/main" id="{F53DEA9B-8D63-943E-BA70-8B631A35A165}"/>
              </a:ext>
            </a:extLst>
          </p:cNvPr>
          <p:cNvSpPr>
            <a:spLocks noGrp="1" noChangeArrowheads="1"/>
          </p:cNvSpPr>
          <p:nvPr>
            <p:ph idx="1"/>
          </p:nvPr>
        </p:nvSpPr>
        <p:spPr bwMode="auto">
          <a:xfrm>
            <a:off x="951388" y="1722229"/>
            <a:ext cx="4498026"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Slide 3 – Introduction</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Slide 4 – Importance of the Theme</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Slide 5– Theoretical Lens: Burnout Theory</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Slide 6 – Theoretical Lens: JD-R Model</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Slide 7– PESTEL Overview</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Slide 8 – Structural Causes</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Slide 9 – COVID-19 as a Catalyst</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9"/>
              </a:rPr>
              <a:t>Slide 10 – Stigma and Culture</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0"/>
              </a:rPr>
              <a:t>Slide 11 – Leadership and Management</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1"/>
              </a:rPr>
              <a:t>Slide 12 – Industry Responses</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2"/>
              </a:rPr>
              <a:t>Slide 13 – Analysis of Impact</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3"/>
              </a:rPr>
              <a:t>Slide 14 – Recommendations</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4"/>
              </a:rPr>
              <a:t>Slide 15 – Conclusion</a:t>
            </a:r>
            <a:endParaRPr kumimoji="0" lang="en-US" altLang="en-US" sz="105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5937250" algn="r"/>
              </a:tabLst>
            </a:pPr>
            <a:r>
              <a:rPr kumimoji="0" lang="en-GB" altLang="en-US" sz="1800" b="0" i="0" u="sng" strike="noStrike" cap="none" normalizeH="0" baseline="0" dirty="0">
                <a:ln>
                  <a:noFill/>
                </a:ln>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15"/>
              </a:rPr>
              <a:t>Slide 16 – References</a:t>
            </a:r>
            <a:endParaRPr kumimoji="0" lang="en-GB"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02961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8DF1EA-BAEB-67E6-CEE7-3DAF409D4CE6}"/>
              </a:ext>
            </a:extLst>
          </p:cNvPr>
          <p:cNvSpPr>
            <a:spLocks noGrp="1"/>
          </p:cNvSpPr>
          <p:nvPr>
            <p:ph type="title"/>
          </p:nvPr>
        </p:nvSpPr>
        <p:spPr>
          <a:xfrm>
            <a:off x="2906485" y="404360"/>
            <a:ext cx="6379029" cy="833437"/>
          </a:xfrm>
        </p:spPr>
        <p:txBody>
          <a:bodyPr>
            <a:normAutofit fontScale="90000"/>
          </a:bodyPr>
          <a:lstStyle/>
          <a:p>
            <a:pPr algn="ctr"/>
            <a:r>
              <a:rPr lang="en-US" b="1" dirty="0">
                <a:latin typeface="Times New Roman" panose="02020603050405020304" pitchFamily="18" charset="0"/>
                <a:cs typeface="Times New Roman" panose="02020603050405020304" pitchFamily="18" charset="0"/>
              </a:rPr>
              <a:t>Introduction</a:t>
            </a:r>
            <a:br>
              <a:rPr lang="en-US" sz="3600" b="1" dirty="0"/>
            </a:br>
            <a:endParaRPr lang="en-US" sz="3600" dirty="0"/>
          </a:p>
        </p:txBody>
      </p:sp>
      <p:graphicFrame>
        <p:nvGraphicFramePr>
          <p:cNvPr id="7" name="Content Placeholder 2">
            <a:extLst>
              <a:ext uri="{FF2B5EF4-FFF2-40B4-BE49-F238E27FC236}">
                <a16:creationId xmlns:a16="http://schemas.microsoft.com/office/drawing/2014/main" id="{60C2D747-FDAE-F997-7BF4-65A50D5B8C70}"/>
              </a:ext>
            </a:extLst>
          </p:cNvPr>
          <p:cNvGraphicFramePr>
            <a:graphicFrameLocks noGrp="1"/>
          </p:cNvGraphicFramePr>
          <p:nvPr>
            <p:ph idx="1"/>
            <p:extLst>
              <p:ext uri="{D42A27DB-BD31-4B8C-83A1-F6EECF244321}">
                <p14:modId xmlns:p14="http://schemas.microsoft.com/office/powerpoint/2010/main" val="1684061847"/>
              </p:ext>
            </p:extLst>
          </p:nvPr>
        </p:nvGraphicFramePr>
        <p:xfrm>
          <a:off x="783771" y="14555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4979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C1294F-9C73-17E5-A3EF-44DDF5EA72B4}"/>
              </a:ext>
            </a:extLst>
          </p:cNvPr>
          <p:cNvSpPr>
            <a:spLocks noGrp="1"/>
          </p:cNvSpPr>
          <p:nvPr>
            <p:ph type="title"/>
          </p:nvPr>
        </p:nvSpPr>
        <p:spPr>
          <a:xfrm>
            <a:off x="621792" y="1161288"/>
            <a:ext cx="3602736" cy="4526280"/>
          </a:xfrm>
        </p:spPr>
        <p:txBody>
          <a:bodyPr>
            <a:normAutofit/>
          </a:bodyPr>
          <a:lstStyle/>
          <a:p>
            <a:r>
              <a:rPr lang="en-GB" sz="4000" b="1">
                <a:latin typeface="Times New Roman" panose="02020603050405020304" pitchFamily="18" charset="0"/>
                <a:cs typeface="Times New Roman" panose="02020603050405020304" pitchFamily="18" charset="0"/>
              </a:rPr>
              <a:t>Importance of the Theme</a:t>
            </a:r>
            <a:endParaRPr lang="en-US" sz="400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4524EAC-B463-8B32-D60C-D6CF311C5A50}"/>
              </a:ext>
            </a:extLst>
          </p:cNvPr>
          <p:cNvGraphicFramePr>
            <a:graphicFrameLocks noGrp="1"/>
          </p:cNvGraphicFramePr>
          <p:nvPr>
            <p:ph idx="1"/>
            <p:extLst>
              <p:ext uri="{D42A27DB-BD31-4B8C-83A1-F6EECF244321}">
                <p14:modId xmlns:p14="http://schemas.microsoft.com/office/powerpoint/2010/main" val="3363756199"/>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6249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9A7528-1B02-0B8D-897F-F16E76731821}"/>
              </a:ext>
            </a:extLst>
          </p:cNvPr>
          <p:cNvSpPr>
            <a:spLocks noGrp="1"/>
          </p:cNvSpPr>
          <p:nvPr>
            <p:ph type="title"/>
          </p:nvPr>
        </p:nvSpPr>
        <p:spPr>
          <a:xfrm>
            <a:off x="686834" y="1153572"/>
            <a:ext cx="3200400" cy="4461163"/>
          </a:xfrm>
        </p:spPr>
        <p:txBody>
          <a:bodyPr>
            <a:normAutofit/>
          </a:bodyPr>
          <a:lstStyle/>
          <a:p>
            <a:r>
              <a:rPr lang="en-GB" b="1" dirty="0">
                <a:solidFill>
                  <a:srgbClr val="FFFFFF"/>
                </a:solidFill>
                <a:latin typeface="Times New Roman" panose="02020603050405020304" pitchFamily="18" charset="0"/>
                <a:cs typeface="Times New Roman" panose="02020603050405020304" pitchFamily="18" charset="0"/>
              </a:rPr>
              <a:t>Theoretical Lens: Burnout Theory</a:t>
            </a:r>
            <a:endParaRPr lang="en-US" b="1"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9809F6-704E-E0EF-B703-0D5755B3BD84}"/>
              </a:ext>
            </a:extLst>
          </p:cNvPr>
          <p:cNvSpPr>
            <a:spLocks noGrp="1"/>
          </p:cNvSpPr>
          <p:nvPr>
            <p:ph idx="1"/>
          </p:nvPr>
        </p:nvSpPr>
        <p:spPr>
          <a:xfrm>
            <a:off x="4447308" y="591344"/>
            <a:ext cx="6906491" cy="5585619"/>
          </a:xfrm>
        </p:spPr>
        <p:txBody>
          <a:bodyPr anchor="ctr">
            <a:normAutofit/>
          </a:bodyPr>
          <a:lstStyle/>
          <a:p>
            <a:pPr lvl="0">
              <a:lnSpc>
                <a:spcPct val="150000"/>
              </a:lnSpc>
            </a:pPr>
            <a:r>
              <a:rPr lang="en-US" b="1" dirty="0">
                <a:latin typeface="Times New Roman" panose="02020603050405020304" pitchFamily="18" charset="0"/>
                <a:cs typeface="Times New Roman" panose="02020603050405020304" pitchFamily="18" charset="0"/>
              </a:rPr>
              <a:t>Burnout Theory:</a:t>
            </a:r>
            <a:endParaRPr lang="en-US" dirty="0">
              <a:latin typeface="Times New Roman" panose="02020603050405020304" pitchFamily="18" charset="0"/>
              <a:cs typeface="Times New Roman" panose="02020603050405020304" pitchFamily="18" charset="0"/>
            </a:endParaRPr>
          </a:p>
          <a:p>
            <a:pPr lvl="0">
              <a:lnSpc>
                <a:spcPct val="150000"/>
              </a:lnSpc>
            </a:pPr>
            <a:r>
              <a:rPr lang="en-US" dirty="0">
                <a:latin typeface="Times New Roman" panose="02020603050405020304" pitchFamily="18" charset="0"/>
                <a:cs typeface="Times New Roman" panose="02020603050405020304" pitchFamily="18" charset="0"/>
              </a:rPr>
              <a:t>Emotional exhaustion</a:t>
            </a:r>
          </a:p>
          <a:p>
            <a:pPr lvl="0">
              <a:lnSpc>
                <a:spcPct val="150000"/>
              </a:lnSpc>
            </a:pPr>
            <a:r>
              <a:rPr lang="en-US" dirty="0">
                <a:latin typeface="Times New Roman" panose="02020603050405020304" pitchFamily="18" charset="0"/>
                <a:cs typeface="Times New Roman" panose="02020603050405020304" pitchFamily="18" charset="0"/>
              </a:rPr>
              <a:t>Depersonalisation</a:t>
            </a:r>
          </a:p>
          <a:p>
            <a:pPr lvl="0">
              <a:lnSpc>
                <a:spcPct val="150000"/>
              </a:lnSpc>
            </a:pPr>
            <a:r>
              <a:rPr lang="en-US" dirty="0">
                <a:latin typeface="Times New Roman" panose="02020603050405020304" pitchFamily="18" charset="0"/>
                <a:cs typeface="Times New Roman" panose="02020603050405020304" pitchFamily="18" charset="0"/>
              </a:rPr>
              <a:t>Reduced personal accomplishment (</a:t>
            </a:r>
            <a:r>
              <a:rPr lang="en-GB" dirty="0">
                <a:latin typeface="Times New Roman" panose="02020603050405020304" pitchFamily="18" charset="0"/>
                <a:cs typeface="Times New Roman" panose="02020603050405020304" pitchFamily="18" charset="0"/>
              </a:rPr>
              <a:t>Khodadoost et al., 2023). </a:t>
            </a:r>
            <a:endParaRPr lang="en-US" dirty="0">
              <a:latin typeface="Times New Roman" panose="02020603050405020304" pitchFamily="18" charset="0"/>
              <a:cs typeface="Times New Roman" panose="02020603050405020304" pitchFamily="18" charset="0"/>
            </a:endParaRPr>
          </a:p>
          <a:p>
            <a:pPr lvl="0">
              <a:lnSpc>
                <a:spcPct val="150000"/>
              </a:lnSpc>
            </a:pPr>
            <a:r>
              <a:rPr lang="en-US" dirty="0">
                <a:latin typeface="Times New Roman" panose="02020603050405020304" pitchFamily="18" charset="0"/>
                <a:cs typeface="Times New Roman" panose="02020603050405020304" pitchFamily="18" charset="0"/>
              </a:rPr>
              <a:t>Explains prolonged exposure to stress in service roles.</a:t>
            </a:r>
          </a:p>
          <a:p>
            <a:endParaRPr lang="en-US" dirty="0"/>
          </a:p>
        </p:txBody>
      </p:sp>
    </p:spTree>
    <p:extLst>
      <p:ext uri="{BB962C8B-B14F-4D97-AF65-F5344CB8AC3E}">
        <p14:creationId xmlns:p14="http://schemas.microsoft.com/office/powerpoint/2010/main" val="1834401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49B9A-BB38-2F3E-1D60-7679B5C390E7}"/>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latin typeface="Times New Roman" panose="02020603050405020304" pitchFamily="18" charset="0"/>
                <a:cs typeface="Times New Roman" panose="02020603050405020304" pitchFamily="18" charset="0"/>
              </a:rPr>
              <a:t>Theoretical Lens: JD-R Model</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09DA217-4A63-A050-9B1D-ACBAC05B30A7}"/>
              </a:ext>
            </a:extLst>
          </p:cNvPr>
          <p:cNvSpPr>
            <a:spLocks noGrp="1"/>
          </p:cNvSpPr>
          <p:nvPr>
            <p:ph idx="1"/>
          </p:nvPr>
        </p:nvSpPr>
        <p:spPr>
          <a:xfrm>
            <a:off x="5370153" y="1526033"/>
            <a:ext cx="5536397" cy="3935281"/>
          </a:xfrm>
        </p:spPr>
        <p:txBody>
          <a:bodyPr>
            <a:normAutofit fontScale="85000" lnSpcReduction="10000"/>
          </a:bodyPr>
          <a:lstStyle/>
          <a:p>
            <a:pPr lvl="0">
              <a:lnSpc>
                <a:spcPct val="150000"/>
              </a:lnSpc>
            </a:pPr>
            <a:r>
              <a:rPr lang="en-US" b="1" dirty="0">
                <a:latin typeface="Times New Roman" panose="02020603050405020304" pitchFamily="18" charset="0"/>
                <a:cs typeface="Times New Roman" panose="02020603050405020304" pitchFamily="18" charset="0"/>
              </a:rPr>
              <a:t>Job Demands–Resources (JD-R) Model:</a:t>
            </a:r>
            <a:endParaRPr lang="en-US" dirty="0">
              <a:latin typeface="Times New Roman" panose="02020603050405020304" pitchFamily="18" charset="0"/>
              <a:cs typeface="Times New Roman" panose="02020603050405020304" pitchFamily="18" charset="0"/>
            </a:endParaRPr>
          </a:p>
          <a:p>
            <a:pPr lvl="0">
              <a:lnSpc>
                <a:spcPct val="150000"/>
              </a:lnSpc>
            </a:pPr>
            <a:r>
              <a:rPr lang="en-US" dirty="0">
                <a:latin typeface="Times New Roman" panose="02020603050405020304" pitchFamily="18" charset="0"/>
                <a:cs typeface="Times New Roman" panose="02020603050405020304" pitchFamily="18" charset="0"/>
              </a:rPr>
              <a:t>High demands + Low resources → Burnout</a:t>
            </a:r>
          </a:p>
          <a:p>
            <a:pPr lvl="0">
              <a:lnSpc>
                <a:spcPct val="150000"/>
              </a:lnSpc>
            </a:pPr>
            <a:r>
              <a:rPr lang="en-US" dirty="0">
                <a:latin typeface="Times New Roman" panose="02020603050405020304" pitchFamily="18" charset="0"/>
                <a:cs typeface="Times New Roman" panose="02020603050405020304" pitchFamily="18" charset="0"/>
              </a:rPr>
              <a:t>Balanced demands and support → Engagement and performance (</a:t>
            </a:r>
            <a:r>
              <a:rPr lang="en-GB" dirty="0">
                <a:latin typeface="Times New Roman" panose="02020603050405020304" pitchFamily="18" charset="0"/>
                <a:cs typeface="Times New Roman" panose="02020603050405020304" pitchFamily="18" charset="0"/>
              </a:rPr>
              <a:t>Indriani, 2025). </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06984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4583E-18E4-544E-A299-CBDE4910F39C}"/>
              </a:ext>
            </a:extLst>
          </p:cNvPr>
          <p:cNvSpPr>
            <a:spLocks noGrp="1"/>
          </p:cNvSpPr>
          <p:nvPr>
            <p:ph type="title"/>
          </p:nvPr>
        </p:nvSpPr>
        <p:spPr>
          <a:xfrm>
            <a:off x="956826" y="1112969"/>
            <a:ext cx="3937298" cy="4166010"/>
          </a:xfrm>
        </p:spPr>
        <p:txBody>
          <a:bodyPr>
            <a:normAutofit/>
          </a:bodyPr>
          <a:lstStyle/>
          <a:p>
            <a:r>
              <a:rPr lang="en-GB" b="1" dirty="0">
                <a:solidFill>
                  <a:srgbClr val="FFFFFF"/>
                </a:solidFill>
              </a:rPr>
              <a:t> </a:t>
            </a:r>
            <a:r>
              <a:rPr lang="en-GB" b="1" dirty="0">
                <a:solidFill>
                  <a:srgbClr val="FFFFFF"/>
                </a:solidFill>
                <a:latin typeface="Times New Roman" panose="02020603050405020304" pitchFamily="18" charset="0"/>
                <a:cs typeface="Times New Roman" panose="02020603050405020304" pitchFamily="18" charset="0"/>
              </a:rPr>
              <a:t>PESTEL Overview</a:t>
            </a:r>
            <a:endParaRPr lang="en-US" b="1" dirty="0">
              <a:solidFill>
                <a:srgbClr val="FFFFFF"/>
              </a:solidFill>
              <a:latin typeface="Times New Roman" panose="02020603050405020304" pitchFamily="18" charset="0"/>
              <a:cs typeface="Times New Roman" panose="02020603050405020304" pitchFamily="18" charset="0"/>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DA02A27-608B-EBE5-532A-972925EE1169}"/>
              </a:ext>
            </a:extLst>
          </p:cNvPr>
          <p:cNvSpPr>
            <a:spLocks noGrp="1"/>
          </p:cNvSpPr>
          <p:nvPr>
            <p:ph idx="1"/>
          </p:nvPr>
        </p:nvSpPr>
        <p:spPr>
          <a:xfrm>
            <a:off x="6096000" y="820880"/>
            <a:ext cx="5257799" cy="4889350"/>
          </a:xfrm>
        </p:spPr>
        <p:txBody>
          <a:bodyPr anchor="t">
            <a:normAutofit fontScale="92500" lnSpcReduction="20000"/>
          </a:bodyPr>
          <a:lstStyle/>
          <a:p>
            <a:pPr lvl="0">
              <a:lnSpc>
                <a:spcPct val="150000"/>
              </a:lnSpc>
            </a:pPr>
            <a:r>
              <a:rPr lang="en-US" sz="2400" b="1" dirty="0">
                <a:latin typeface="Times New Roman" panose="02020603050405020304" pitchFamily="18" charset="0"/>
                <a:cs typeface="Times New Roman" panose="02020603050405020304" pitchFamily="18" charset="0"/>
              </a:rPr>
              <a:t>External influences shaping mental health:</a:t>
            </a:r>
            <a:endParaRPr lang="en-US" sz="2400" dirty="0">
              <a:latin typeface="Times New Roman" panose="02020603050405020304" pitchFamily="18" charset="0"/>
              <a:cs typeface="Times New Roman" panose="02020603050405020304" pitchFamily="18" charset="0"/>
            </a:endParaRPr>
          </a:p>
          <a:p>
            <a:pPr lvl="0">
              <a:lnSpc>
                <a:spcPct val="150000"/>
              </a:lnSpc>
            </a:pPr>
            <a:r>
              <a:rPr lang="en-US" sz="2400" b="1" dirty="0">
                <a:latin typeface="Times New Roman" panose="02020603050405020304" pitchFamily="18" charset="0"/>
                <a:cs typeface="Times New Roman" panose="02020603050405020304" pitchFamily="18" charset="0"/>
              </a:rPr>
              <a:t>Political:</a:t>
            </a:r>
            <a:r>
              <a:rPr lang="en-US" sz="2400" dirty="0">
                <a:latin typeface="Times New Roman" panose="02020603050405020304" pitchFamily="18" charset="0"/>
                <a:cs typeface="Times New Roman" panose="02020603050405020304" pitchFamily="18" charset="0"/>
              </a:rPr>
              <a:t> </a:t>
            </a:r>
            <a:r>
              <a:rPr lang="en-US" sz="2400" dirty="0" err="1">
                <a:latin typeface="Times New Roman" panose="02020603050405020304" pitchFamily="18" charset="0"/>
                <a:cs typeface="Times New Roman" panose="02020603050405020304" pitchFamily="18" charset="0"/>
              </a:rPr>
              <a:t>Labour</a:t>
            </a:r>
            <a:r>
              <a:rPr lang="en-US" sz="2400" dirty="0">
                <a:latin typeface="Times New Roman" panose="02020603050405020304" pitchFamily="18" charset="0"/>
                <a:cs typeface="Times New Roman" panose="02020603050405020304" pitchFamily="18" charset="0"/>
              </a:rPr>
              <a:t> laws, health policy</a:t>
            </a:r>
          </a:p>
          <a:p>
            <a:pPr lvl="0">
              <a:lnSpc>
                <a:spcPct val="150000"/>
              </a:lnSpc>
            </a:pPr>
            <a:r>
              <a:rPr lang="en-US" sz="2400" b="1" dirty="0">
                <a:latin typeface="Times New Roman" panose="02020603050405020304" pitchFamily="18" charset="0"/>
                <a:cs typeface="Times New Roman" panose="02020603050405020304" pitchFamily="18" charset="0"/>
              </a:rPr>
              <a:t>Economics:</a:t>
            </a:r>
            <a:r>
              <a:rPr lang="en-US" sz="2400" dirty="0">
                <a:latin typeface="Times New Roman" panose="02020603050405020304" pitchFamily="18" charset="0"/>
                <a:cs typeface="Times New Roman" panose="02020603050405020304" pitchFamily="18" charset="0"/>
              </a:rPr>
              <a:t> Wage pressure, job insecurity</a:t>
            </a:r>
          </a:p>
          <a:p>
            <a:pPr lvl="0">
              <a:lnSpc>
                <a:spcPct val="150000"/>
              </a:lnSpc>
            </a:pPr>
            <a:r>
              <a:rPr lang="en-US" sz="2400" b="1" dirty="0">
                <a:latin typeface="Times New Roman" panose="02020603050405020304" pitchFamily="18" charset="0"/>
                <a:cs typeface="Times New Roman" panose="02020603050405020304" pitchFamily="18" charset="0"/>
              </a:rPr>
              <a:t>Social:</a:t>
            </a:r>
            <a:r>
              <a:rPr lang="en-US" sz="2400" dirty="0">
                <a:latin typeface="Times New Roman" panose="02020603050405020304" pitchFamily="18" charset="0"/>
                <a:cs typeface="Times New Roman" panose="02020603050405020304" pitchFamily="18" charset="0"/>
              </a:rPr>
              <a:t> Work–life imbalance, stigma</a:t>
            </a:r>
          </a:p>
          <a:p>
            <a:pPr lvl="0">
              <a:lnSpc>
                <a:spcPct val="150000"/>
              </a:lnSpc>
            </a:pPr>
            <a:r>
              <a:rPr lang="en-US" sz="2400" b="1" dirty="0">
                <a:latin typeface="Times New Roman" panose="02020603050405020304" pitchFamily="18" charset="0"/>
                <a:cs typeface="Times New Roman" panose="02020603050405020304" pitchFamily="18" charset="0"/>
              </a:rPr>
              <a:t>Technological:</a:t>
            </a:r>
            <a:r>
              <a:rPr lang="en-US" sz="2400" dirty="0">
                <a:latin typeface="Times New Roman" panose="02020603050405020304" pitchFamily="18" charset="0"/>
                <a:cs typeface="Times New Roman" panose="02020603050405020304" pitchFamily="18" charset="0"/>
              </a:rPr>
              <a:t> AI automation, surveillance stress (</a:t>
            </a:r>
            <a:r>
              <a:rPr lang="en-GB" sz="2400" dirty="0">
                <a:latin typeface="Times New Roman" panose="02020603050405020304" pitchFamily="18" charset="0"/>
                <a:cs typeface="Times New Roman" panose="02020603050405020304" pitchFamily="18" charset="0"/>
              </a:rPr>
              <a:t>Ali et al., 2024). </a:t>
            </a:r>
            <a:endParaRPr lang="en-US" sz="2400" dirty="0">
              <a:latin typeface="Times New Roman" panose="02020603050405020304" pitchFamily="18" charset="0"/>
              <a:cs typeface="Times New Roman" panose="02020603050405020304" pitchFamily="18" charset="0"/>
            </a:endParaRPr>
          </a:p>
          <a:p>
            <a:pPr lvl="0">
              <a:lnSpc>
                <a:spcPct val="150000"/>
              </a:lnSpc>
            </a:pPr>
            <a:r>
              <a:rPr lang="en-US" sz="2400" b="1" dirty="0">
                <a:latin typeface="Times New Roman" panose="02020603050405020304" pitchFamily="18" charset="0"/>
                <a:cs typeface="Times New Roman" panose="02020603050405020304" pitchFamily="18" charset="0"/>
              </a:rPr>
              <a:t>Environmental:</a:t>
            </a:r>
            <a:r>
              <a:rPr lang="en-US" sz="2400" dirty="0">
                <a:latin typeface="Times New Roman" panose="02020603050405020304" pitchFamily="18" charset="0"/>
                <a:cs typeface="Times New Roman" panose="02020603050405020304" pitchFamily="18" charset="0"/>
              </a:rPr>
              <a:t> Sustainability stress</a:t>
            </a:r>
          </a:p>
          <a:p>
            <a:pPr lvl="0">
              <a:lnSpc>
                <a:spcPct val="150000"/>
              </a:lnSpc>
            </a:pPr>
            <a:r>
              <a:rPr lang="en-US" sz="2400" b="1" dirty="0">
                <a:latin typeface="Times New Roman" panose="02020603050405020304" pitchFamily="18" charset="0"/>
                <a:cs typeface="Times New Roman" panose="02020603050405020304" pitchFamily="18" charset="0"/>
              </a:rPr>
              <a:t>Legal:</a:t>
            </a:r>
            <a:r>
              <a:rPr lang="en-US" sz="2400" dirty="0">
                <a:latin typeface="Times New Roman" panose="02020603050405020304" pitchFamily="18" charset="0"/>
                <a:cs typeface="Times New Roman" panose="02020603050405020304" pitchFamily="18" charset="0"/>
              </a:rPr>
              <a:t> Workplace safety obligations</a:t>
            </a:r>
          </a:p>
          <a:p>
            <a:endParaRPr lang="en-US" sz="24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88222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5FEDD3-EA05-5310-AD50-2799654FB178}"/>
              </a:ext>
            </a:extLst>
          </p:cNvPr>
          <p:cNvSpPr>
            <a:spLocks noGrp="1"/>
          </p:cNvSpPr>
          <p:nvPr>
            <p:ph type="title"/>
          </p:nvPr>
        </p:nvSpPr>
        <p:spPr>
          <a:xfrm>
            <a:off x="1389278" y="1233241"/>
            <a:ext cx="3240506" cy="4064628"/>
          </a:xfrm>
        </p:spPr>
        <p:txBody>
          <a:bodyPr>
            <a:normAutofit/>
          </a:bodyPr>
          <a:lstStyle/>
          <a:p>
            <a:r>
              <a:rPr lang="en-GB" b="1">
                <a:solidFill>
                  <a:srgbClr val="FFFFFF"/>
                </a:solidFill>
                <a:latin typeface="Times New Roman" panose="02020603050405020304" pitchFamily="18" charset="0"/>
                <a:cs typeface="Times New Roman" panose="02020603050405020304" pitchFamily="18" charset="0"/>
              </a:rPr>
              <a:t>Structural Causes</a:t>
            </a:r>
            <a:endParaRPr lang="en-US">
              <a:solidFill>
                <a:srgbClr val="FFFFFF"/>
              </a:solidFill>
              <a:latin typeface="Times New Roman" panose="02020603050405020304" pitchFamily="18" charset="0"/>
              <a:cs typeface="Times New Roman" panose="02020603050405020304" pitchFamily="18" charset="0"/>
            </a:endParaRPr>
          </a:p>
        </p:txBody>
      </p:sp>
      <p:sp>
        <p:nvSpPr>
          <p:cNvPr id="21" name="Freeform: Shape 20">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2637A41-1CA0-E9F4-CDA4-A7F299E90391}"/>
              </a:ext>
            </a:extLst>
          </p:cNvPr>
          <p:cNvSpPr>
            <a:spLocks noGrp="1"/>
          </p:cNvSpPr>
          <p:nvPr>
            <p:ph idx="1"/>
          </p:nvPr>
        </p:nvSpPr>
        <p:spPr>
          <a:xfrm>
            <a:off x="6096000" y="820880"/>
            <a:ext cx="5257799" cy="4889350"/>
          </a:xfrm>
        </p:spPr>
        <p:txBody>
          <a:bodyPr anchor="t">
            <a:normAutofit/>
          </a:bodyPr>
          <a:lstStyle/>
          <a:p>
            <a:pPr lvl="0"/>
            <a:r>
              <a:rPr lang="en-US" b="1" dirty="0">
                <a:latin typeface="Times New Roman" panose="02020603050405020304" pitchFamily="18" charset="0"/>
                <a:cs typeface="Times New Roman" panose="02020603050405020304" pitchFamily="18" charset="0"/>
              </a:rPr>
              <a:t>Key structural stressors:</a:t>
            </a:r>
            <a:endParaRPr lang="en-US" dirty="0">
              <a:latin typeface="Times New Roman" panose="02020603050405020304" pitchFamily="18" charset="0"/>
              <a:cs typeface="Times New Roman" panose="02020603050405020304" pitchFamily="18" charset="0"/>
            </a:endParaRPr>
          </a:p>
          <a:p>
            <a:pPr lvl="0"/>
            <a:r>
              <a:rPr lang="en-US" dirty="0">
                <a:latin typeface="Times New Roman" panose="02020603050405020304" pitchFamily="18" charset="0"/>
                <a:cs typeface="Times New Roman" panose="02020603050405020304" pitchFamily="18" charset="0"/>
              </a:rPr>
              <a:t>Long hours and shift work</a:t>
            </a:r>
          </a:p>
          <a:p>
            <a:pPr lvl="0"/>
            <a:r>
              <a:rPr lang="en-US" dirty="0">
                <a:latin typeface="Times New Roman" panose="02020603050405020304" pitchFamily="18" charset="0"/>
                <a:cs typeface="Times New Roman" panose="02020603050405020304" pitchFamily="18" charset="0"/>
              </a:rPr>
              <a:t>Emotional labor and guest conflict</a:t>
            </a:r>
          </a:p>
          <a:p>
            <a:pPr lvl="0"/>
            <a:r>
              <a:rPr lang="en-US" dirty="0">
                <a:latin typeface="Times New Roman" panose="02020603050405020304" pitchFamily="18" charset="0"/>
                <a:cs typeface="Times New Roman" panose="02020603050405020304" pitchFamily="18" charset="0"/>
              </a:rPr>
              <a:t>Insecure employment and low pay</a:t>
            </a:r>
          </a:p>
          <a:p>
            <a:pPr lvl="0"/>
            <a:r>
              <a:rPr lang="en-US" dirty="0">
                <a:latin typeface="Times New Roman" panose="02020603050405020304" pitchFamily="18" charset="0"/>
                <a:cs typeface="Times New Roman" panose="02020603050405020304" pitchFamily="18" charset="0"/>
              </a:rPr>
              <a:t>Limited autonomy and support (</a:t>
            </a:r>
            <a:r>
              <a:rPr lang="en-GB" dirty="0">
                <a:latin typeface="Times New Roman" panose="02020603050405020304" pitchFamily="18" charset="0"/>
                <a:cs typeface="Times New Roman" panose="02020603050405020304" pitchFamily="18" charset="0"/>
              </a:rPr>
              <a:t>Guay, 2022). </a:t>
            </a:r>
            <a:endParaRPr lang="en-US" dirty="0">
              <a:latin typeface="Times New Roman" panose="02020603050405020304" pitchFamily="18" charset="0"/>
              <a:cs typeface="Times New Roman" panose="02020603050405020304" pitchFamily="18" charset="0"/>
            </a:endParaRPr>
          </a:p>
          <a:p>
            <a:endParaRPr lang="en-US"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251675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BDB509A-96AA-8313-CF5F-41DFB8AE50A8}"/>
              </a:ext>
            </a:extLst>
          </p:cNvPr>
          <p:cNvSpPr>
            <a:spLocks noGrp="1"/>
          </p:cNvSpPr>
          <p:nvPr>
            <p:ph type="title"/>
          </p:nvPr>
        </p:nvSpPr>
        <p:spPr>
          <a:xfrm>
            <a:off x="640080" y="1243013"/>
            <a:ext cx="3855720" cy="4371974"/>
          </a:xfrm>
        </p:spPr>
        <p:txBody>
          <a:bodyPr>
            <a:normAutofit/>
          </a:bodyPr>
          <a:lstStyle/>
          <a:p>
            <a:r>
              <a:rPr lang="en-GB" sz="3600" b="1" dirty="0">
                <a:solidFill>
                  <a:schemeClr val="tx1">
                    <a:lumMod val="95000"/>
                    <a:lumOff val="5000"/>
                  </a:schemeClr>
                </a:solidFill>
                <a:latin typeface="Times New Roman" panose="02020603050405020304" pitchFamily="18" charset="0"/>
                <a:cs typeface="Times New Roman" panose="02020603050405020304" pitchFamily="18" charset="0"/>
              </a:rPr>
              <a:t>COVID-19 as a Catalyst</a:t>
            </a:r>
            <a:endParaRPr lang="en-US"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ADC8D02-2CAD-9D4E-3770-68EF0AEDC482}"/>
              </a:ext>
            </a:extLst>
          </p:cNvPr>
          <p:cNvSpPr>
            <a:spLocks noGrp="1"/>
          </p:cNvSpPr>
          <p:nvPr>
            <p:ph idx="1"/>
          </p:nvPr>
        </p:nvSpPr>
        <p:spPr>
          <a:xfrm>
            <a:off x="6172200" y="804672"/>
            <a:ext cx="5221224" cy="5230368"/>
          </a:xfrm>
        </p:spPr>
        <p:txBody>
          <a:bodyPr anchor="ctr">
            <a:normAutofit/>
          </a:bodyPr>
          <a:lstStyle/>
          <a:p>
            <a:pPr lvl="0">
              <a:lnSpc>
                <a:spcPct val="150000"/>
              </a:lnSpc>
            </a:pPr>
            <a:r>
              <a:rPr lang="en-US" sz="1800" b="1" dirty="0">
                <a:solidFill>
                  <a:schemeClr val="tx1">
                    <a:lumMod val="95000"/>
                    <a:lumOff val="5000"/>
                  </a:schemeClr>
                </a:solidFill>
                <a:latin typeface="Times New Roman" panose="02020603050405020304" pitchFamily="18" charset="0"/>
                <a:cs typeface="Times New Roman" panose="02020603050405020304" pitchFamily="18" charset="0"/>
              </a:rPr>
              <a:t>Pandemic effects:</a:t>
            </a:r>
            <a:endParaRPr lang="en-US" sz="1800" dirty="0">
              <a:solidFill>
                <a:schemeClr val="tx1">
                  <a:lumMod val="95000"/>
                  <a:lumOff val="5000"/>
                </a:schemeClr>
              </a:solidFill>
              <a:latin typeface="Times New Roman" panose="02020603050405020304" pitchFamily="18" charset="0"/>
              <a:cs typeface="Times New Roman" panose="02020603050405020304" pitchFamily="18" charset="0"/>
            </a:endParaRPr>
          </a:p>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Job insecurity and layoffs</a:t>
            </a:r>
          </a:p>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Health fears and re-entry anxiety</a:t>
            </a:r>
          </a:p>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Increased workload post-reopening (</a:t>
            </a: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Gokuladas and Sam, 2020). </a:t>
            </a:r>
            <a:endParaRPr lang="en-US" sz="1800" dirty="0">
              <a:solidFill>
                <a:schemeClr val="tx1">
                  <a:lumMod val="95000"/>
                  <a:lumOff val="5000"/>
                </a:schemeClr>
              </a:solidFill>
              <a:latin typeface="Times New Roman" panose="02020603050405020304" pitchFamily="18" charset="0"/>
              <a:cs typeface="Times New Roman" panose="02020603050405020304" pitchFamily="18" charset="0"/>
            </a:endParaRPr>
          </a:p>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Emotional exhaustion and role overload</a:t>
            </a:r>
          </a:p>
          <a:p>
            <a:endParaRPr lang="en-US" sz="1800" dirty="0">
              <a:solidFill>
                <a:schemeClr val="tx2"/>
              </a:solidFill>
            </a:endParaRPr>
          </a:p>
        </p:txBody>
      </p:sp>
    </p:spTree>
    <p:extLst>
      <p:ext uri="{BB962C8B-B14F-4D97-AF65-F5344CB8AC3E}">
        <p14:creationId xmlns:p14="http://schemas.microsoft.com/office/powerpoint/2010/main" val="3328622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DD5CFEAE-6192-E8AD-FF39-A249A9B29FDE}"/>
              </a:ext>
            </a:extLst>
          </p:cNvPr>
          <p:cNvSpPr>
            <a:spLocks noGrp="1"/>
          </p:cNvSpPr>
          <p:nvPr>
            <p:ph type="title"/>
          </p:nvPr>
        </p:nvSpPr>
        <p:spPr>
          <a:xfrm>
            <a:off x="804672" y="1401859"/>
            <a:ext cx="4130185" cy="4054282"/>
          </a:xfrm>
        </p:spPr>
        <p:txBody>
          <a:bodyPr>
            <a:normAutofit/>
          </a:bodyPr>
          <a:lstStyle/>
          <a:p>
            <a:r>
              <a:rPr lang="en-GB" sz="3600" b="1" dirty="0">
                <a:solidFill>
                  <a:schemeClr val="tx1">
                    <a:lumMod val="95000"/>
                    <a:lumOff val="5000"/>
                  </a:schemeClr>
                </a:solidFill>
                <a:latin typeface="Times New Roman" panose="02020603050405020304" pitchFamily="18" charset="0"/>
                <a:cs typeface="Times New Roman" panose="02020603050405020304" pitchFamily="18" charset="0"/>
              </a:rPr>
              <a:t>Stigma and Culture</a:t>
            </a:r>
            <a:endParaRPr lang="en-US"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85067F0-3C08-3CBE-EDCC-5F69EED110E8}"/>
              </a:ext>
            </a:extLst>
          </p:cNvPr>
          <p:cNvSpPr>
            <a:spLocks noGrp="1"/>
          </p:cNvSpPr>
          <p:nvPr>
            <p:ph idx="1"/>
          </p:nvPr>
        </p:nvSpPr>
        <p:spPr>
          <a:xfrm>
            <a:off x="5257800" y="1553134"/>
            <a:ext cx="6128539" cy="3751732"/>
          </a:xfrm>
        </p:spPr>
        <p:txBody>
          <a:bodyPr anchor="ctr">
            <a:normAutofit/>
          </a:bodyPr>
          <a:lstStyle/>
          <a:p>
            <a:pPr lvl="0"/>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Hospitality smile” masks real emotions</a:t>
            </a:r>
          </a:p>
          <a:p>
            <a:pPr lvl="0"/>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Stigma prevents open discussion</a:t>
            </a:r>
          </a:p>
          <a:p>
            <a:pPr lvl="0"/>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Presenteeism common among staff</a:t>
            </a:r>
          </a:p>
          <a:p>
            <a:pPr lvl="0"/>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Silence leads to turnover and disengagement (</a:t>
            </a: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Atiku, Jeremiah, and Genty, 2025). </a:t>
            </a:r>
            <a:endParaRPr lang="en-US" sz="1800" dirty="0">
              <a:solidFill>
                <a:schemeClr val="tx1">
                  <a:lumMod val="95000"/>
                  <a:lumOff val="5000"/>
                </a:schemeClr>
              </a:solidFill>
              <a:latin typeface="Times New Roman" panose="02020603050405020304" pitchFamily="18" charset="0"/>
              <a:cs typeface="Times New Roman" panose="02020603050405020304" pitchFamily="18" charset="0"/>
            </a:endParaRPr>
          </a:p>
          <a:p>
            <a:endParaRPr lang="en-US" sz="1800" dirty="0">
              <a:solidFill>
                <a:schemeClr val="tx2"/>
              </a:solidFill>
            </a:endParaRP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22383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2E4CC-C96C-7360-FFE2-E05CF7C3A174}"/>
              </a:ext>
            </a:extLst>
          </p:cNvPr>
          <p:cNvSpPr>
            <a:spLocks noGrp="1"/>
          </p:cNvSpPr>
          <p:nvPr>
            <p:ph type="title"/>
          </p:nvPr>
        </p:nvSpPr>
        <p:spPr>
          <a:xfrm>
            <a:off x="6094105" y="802955"/>
            <a:ext cx="4977976" cy="1454051"/>
          </a:xfrm>
        </p:spPr>
        <p:txBody>
          <a:bodyPr>
            <a:normAutofit/>
          </a:bodyPr>
          <a:lstStyle/>
          <a:p>
            <a:r>
              <a:rPr lang="en-GB" sz="3600" b="1" dirty="0">
                <a:solidFill>
                  <a:schemeClr val="tx1">
                    <a:lumMod val="95000"/>
                    <a:lumOff val="5000"/>
                  </a:schemeClr>
                </a:solidFill>
                <a:latin typeface="Times New Roman" panose="02020603050405020304" pitchFamily="18" charset="0"/>
                <a:cs typeface="Times New Roman" panose="02020603050405020304" pitchFamily="18" charset="0"/>
              </a:rPr>
              <a:t>Leadership and Management</a:t>
            </a:r>
            <a:endParaRPr lang="en-US"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7" name="Graphic 6" descr="Head with Gears">
            <a:extLst>
              <a:ext uri="{FF2B5EF4-FFF2-40B4-BE49-F238E27FC236}">
                <a16:creationId xmlns:a16="http://schemas.microsoft.com/office/drawing/2014/main" id="{3A293E7D-7327-720A-FC94-001803E15C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7C6EE664-44A0-ED52-36A9-EF5B5F2B1A11}"/>
              </a:ext>
            </a:extLst>
          </p:cNvPr>
          <p:cNvSpPr>
            <a:spLocks noGrp="1"/>
          </p:cNvSpPr>
          <p:nvPr>
            <p:ph idx="1"/>
          </p:nvPr>
        </p:nvSpPr>
        <p:spPr>
          <a:xfrm>
            <a:off x="6090574" y="2421682"/>
            <a:ext cx="4977578" cy="3639289"/>
          </a:xfrm>
        </p:spPr>
        <p:txBody>
          <a:bodyPr anchor="ctr">
            <a:normAutofit/>
          </a:bodyPr>
          <a:lstStyle/>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Transformational leadership reduces stress</a:t>
            </a:r>
          </a:p>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Authoritarian styles increase burnout</a:t>
            </a:r>
          </a:p>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Managers need mental health literacy</a:t>
            </a:r>
          </a:p>
          <a:p>
            <a:pPr lvl="0">
              <a:lnSpc>
                <a:spcPct val="150000"/>
              </a:lnSpc>
            </a:pPr>
            <a:r>
              <a:rPr lang="en-US" sz="1800" dirty="0">
                <a:solidFill>
                  <a:schemeClr val="tx1">
                    <a:lumMod val="95000"/>
                    <a:lumOff val="5000"/>
                  </a:schemeClr>
                </a:solidFill>
                <a:latin typeface="Times New Roman" panose="02020603050405020304" pitchFamily="18" charset="0"/>
                <a:cs typeface="Times New Roman" panose="02020603050405020304" pitchFamily="18" charset="0"/>
              </a:rPr>
              <a:t>Compassionate leadership drives retention (</a:t>
            </a:r>
            <a:r>
              <a:rPr lang="en-GB" sz="1800" dirty="0">
                <a:solidFill>
                  <a:schemeClr val="tx1">
                    <a:lumMod val="95000"/>
                    <a:lumOff val="5000"/>
                  </a:schemeClr>
                </a:solidFill>
                <a:latin typeface="Times New Roman" panose="02020603050405020304" pitchFamily="18" charset="0"/>
                <a:cs typeface="Times New Roman" panose="02020603050405020304" pitchFamily="18" charset="0"/>
              </a:rPr>
              <a:t>Brohi et al., 2021). </a:t>
            </a:r>
            <a:endParaRPr lang="en-US" sz="1800" dirty="0">
              <a:solidFill>
                <a:schemeClr val="tx1">
                  <a:lumMod val="95000"/>
                  <a:lumOff val="5000"/>
                </a:schemeClr>
              </a:solidFill>
              <a:latin typeface="Times New Roman" panose="02020603050405020304" pitchFamily="18" charset="0"/>
              <a:cs typeface="Times New Roman" panose="02020603050405020304" pitchFamily="18" charset="0"/>
            </a:endParaRPr>
          </a:p>
          <a:p>
            <a:endParaRPr lang="en-US"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9438983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52E36D-4ACA-E8BD-DDF6-4DBCEAC70E67}"/>
              </a:ext>
            </a:extLst>
          </p:cNvPr>
          <p:cNvSpPr>
            <a:spLocks noGrp="1"/>
          </p:cNvSpPr>
          <p:nvPr>
            <p:ph type="title"/>
          </p:nvPr>
        </p:nvSpPr>
        <p:spPr>
          <a:xfrm>
            <a:off x="1171074" y="1396686"/>
            <a:ext cx="3240506" cy="4064628"/>
          </a:xfrm>
        </p:spPr>
        <p:txBody>
          <a:bodyPr>
            <a:normAutofit/>
          </a:bodyPr>
          <a:lstStyle/>
          <a:p>
            <a:r>
              <a:rPr lang="en-GB" b="1">
                <a:solidFill>
                  <a:srgbClr val="FFFFFF"/>
                </a:solidFill>
                <a:latin typeface="Times New Roman" panose="02020603050405020304" pitchFamily="18" charset="0"/>
                <a:cs typeface="Times New Roman" panose="02020603050405020304" pitchFamily="18" charset="0"/>
              </a:rPr>
              <a:t>Industry Responses</a:t>
            </a:r>
            <a:endParaRPr lang="en-US">
              <a:solidFill>
                <a:srgbClr val="FFFFFF"/>
              </a:solidFill>
              <a:latin typeface="Times New Roman" panose="02020603050405020304" pitchFamily="18" charset="0"/>
              <a:cs typeface="Times New Roman" panose="02020603050405020304" pitchFamily="18" charset="0"/>
            </a:endParaRPr>
          </a:p>
        </p:txBody>
      </p:sp>
      <p:sp>
        <p:nvSpPr>
          <p:cNvPr id="20" name="Arc 1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9C0F24-2161-8071-915B-A61408ADC84B}"/>
              </a:ext>
            </a:extLst>
          </p:cNvPr>
          <p:cNvSpPr>
            <a:spLocks noGrp="1"/>
          </p:cNvSpPr>
          <p:nvPr>
            <p:ph idx="1"/>
          </p:nvPr>
        </p:nvSpPr>
        <p:spPr>
          <a:xfrm>
            <a:off x="5370153" y="1526033"/>
            <a:ext cx="5536397" cy="3935281"/>
          </a:xfrm>
        </p:spPr>
        <p:txBody>
          <a:bodyPr>
            <a:normAutofit fontScale="77500" lnSpcReduction="20000"/>
          </a:bodyPr>
          <a:lstStyle/>
          <a:p>
            <a:pPr lvl="0">
              <a:lnSpc>
                <a:spcPct val="170000"/>
              </a:lnSpc>
            </a:pPr>
            <a:r>
              <a:rPr lang="en-US" sz="2600" b="1" dirty="0">
                <a:latin typeface="Times New Roman" panose="02020603050405020304" pitchFamily="18" charset="0"/>
                <a:cs typeface="Times New Roman" panose="02020603050405020304" pitchFamily="18" charset="0"/>
              </a:rPr>
              <a:t>Examples:</a:t>
            </a:r>
            <a:r>
              <a:rPr lang="en-US" sz="2600" dirty="0">
                <a:latin typeface="Times New Roman" panose="02020603050405020304" pitchFamily="18" charset="0"/>
                <a:cs typeface="Times New Roman" panose="02020603050405020304" pitchFamily="18" charset="0"/>
              </a:rPr>
              <a:t> Marriott “Take Care” – counselling, wellness training (</a:t>
            </a:r>
            <a:r>
              <a:rPr lang="en-GB" sz="2600" dirty="0">
                <a:latin typeface="Times New Roman" panose="02020603050405020304" pitchFamily="18" charset="0"/>
                <a:cs typeface="Times New Roman" panose="02020603050405020304" pitchFamily="18" charset="0"/>
              </a:rPr>
              <a:t>Marriott, Hotel, and Lane, 2024).</a:t>
            </a:r>
            <a:endParaRPr lang="en-US" sz="2600" dirty="0">
              <a:latin typeface="Times New Roman" panose="02020603050405020304" pitchFamily="18" charset="0"/>
              <a:cs typeface="Times New Roman" panose="02020603050405020304" pitchFamily="18" charset="0"/>
            </a:endParaRPr>
          </a:p>
          <a:p>
            <a:pPr lvl="0">
              <a:lnSpc>
                <a:spcPct val="170000"/>
              </a:lnSpc>
            </a:pPr>
            <a:r>
              <a:rPr lang="en-US" sz="2600" dirty="0">
                <a:latin typeface="Times New Roman" panose="02020603050405020304" pitchFamily="18" charset="0"/>
                <a:cs typeface="Times New Roman" panose="02020603050405020304" pitchFamily="18" charset="0"/>
              </a:rPr>
              <a:t>Hilton “Thrive Hilton” – mindfulness, flexibility</a:t>
            </a:r>
          </a:p>
          <a:p>
            <a:pPr lvl="0">
              <a:lnSpc>
                <a:spcPct val="170000"/>
              </a:lnSpc>
            </a:pPr>
            <a:r>
              <a:rPr lang="en-US" sz="2600" dirty="0">
                <a:latin typeface="Times New Roman" panose="02020603050405020304" pitchFamily="18" charset="0"/>
                <a:cs typeface="Times New Roman" panose="02020603050405020304" pitchFamily="18" charset="0"/>
              </a:rPr>
              <a:t>Accor “All Heartiest” – global wellness culture (</a:t>
            </a:r>
            <a:r>
              <a:rPr lang="en-GB" sz="2600" dirty="0">
                <a:latin typeface="Times New Roman" panose="02020603050405020304" pitchFamily="18" charset="0"/>
                <a:cs typeface="Times New Roman" panose="02020603050405020304" pitchFamily="18" charset="0"/>
              </a:rPr>
              <a:t>Brouwer et al., 2023). </a:t>
            </a:r>
            <a:endParaRPr lang="en-US" sz="2600" dirty="0">
              <a:latin typeface="Times New Roman" panose="02020603050405020304" pitchFamily="18" charset="0"/>
              <a:cs typeface="Times New Roman" panose="02020603050405020304" pitchFamily="18" charset="0"/>
            </a:endParaRPr>
          </a:p>
          <a:p>
            <a:pPr lvl="0">
              <a:lnSpc>
                <a:spcPct val="170000"/>
              </a:lnSpc>
            </a:pPr>
            <a:r>
              <a:rPr lang="en-US" sz="2600" b="1" dirty="0">
                <a:latin typeface="Times New Roman" panose="02020603050405020304" pitchFamily="18" charset="0"/>
                <a:cs typeface="Times New Roman" panose="02020603050405020304" pitchFamily="18" charset="0"/>
              </a:rPr>
              <a:t>Limitations:</a:t>
            </a:r>
            <a:r>
              <a:rPr lang="en-US" sz="2600" dirty="0">
                <a:latin typeface="Times New Roman" panose="02020603050405020304" pitchFamily="18" charset="0"/>
                <a:cs typeface="Times New Roman" panose="02020603050405020304" pitchFamily="18" charset="0"/>
              </a:rPr>
              <a:t> reactive, not structural.</a:t>
            </a:r>
          </a:p>
          <a:p>
            <a:endParaRPr lang="en-US" sz="2600" dirty="0"/>
          </a:p>
        </p:txBody>
      </p:sp>
    </p:spTree>
    <p:extLst>
      <p:ext uri="{BB962C8B-B14F-4D97-AF65-F5344CB8AC3E}">
        <p14:creationId xmlns:p14="http://schemas.microsoft.com/office/powerpoint/2010/main" val="835551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72C5D-A091-2003-09FF-D6BAF9258200}"/>
              </a:ext>
            </a:extLst>
          </p:cNvPr>
          <p:cNvSpPr>
            <a:spLocks noGrp="1"/>
          </p:cNvSpPr>
          <p:nvPr>
            <p:ph type="title"/>
          </p:nvPr>
        </p:nvSpPr>
        <p:spPr>
          <a:xfrm>
            <a:off x="686834" y="1153572"/>
            <a:ext cx="3200400" cy="4461163"/>
          </a:xfrm>
        </p:spPr>
        <p:txBody>
          <a:bodyPr>
            <a:normAutofit/>
          </a:bodyPr>
          <a:lstStyle/>
          <a:p>
            <a:r>
              <a:rPr lang="en-GB" b="1">
                <a:solidFill>
                  <a:srgbClr val="FFFFFF"/>
                </a:solidFill>
                <a:latin typeface="Times New Roman" panose="02020603050405020304" pitchFamily="18" charset="0"/>
                <a:cs typeface="Times New Roman" panose="02020603050405020304" pitchFamily="18" charset="0"/>
              </a:rPr>
              <a:t>Analysis of Impact</a:t>
            </a:r>
            <a:endParaRPr lang="en-US">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915BC8F-DF3A-EF1A-45BC-4D250536A8D6}"/>
              </a:ext>
            </a:extLst>
          </p:cNvPr>
          <p:cNvSpPr>
            <a:spLocks noGrp="1"/>
          </p:cNvSpPr>
          <p:nvPr>
            <p:ph idx="1"/>
          </p:nvPr>
        </p:nvSpPr>
        <p:spPr>
          <a:xfrm>
            <a:off x="4447308" y="591344"/>
            <a:ext cx="6906491" cy="5585619"/>
          </a:xfrm>
        </p:spPr>
        <p:txBody>
          <a:bodyPr anchor="ctr">
            <a:normAutofit/>
          </a:bodyPr>
          <a:lstStyle/>
          <a:p>
            <a:pPr>
              <a:lnSpc>
                <a:spcPct val="150000"/>
              </a:lnSpc>
            </a:pPr>
            <a:r>
              <a:rPr lang="en-US" b="1" dirty="0">
                <a:latin typeface="Times New Roman" panose="02020603050405020304" pitchFamily="18" charset="0"/>
                <a:cs typeface="Times New Roman" panose="02020603050405020304" pitchFamily="18" charset="0"/>
              </a:rPr>
              <a:t>Impacts include:</a:t>
            </a:r>
            <a:endParaRPr lang="en-US" dirty="0">
              <a:latin typeface="Times New Roman" panose="02020603050405020304" pitchFamily="18" charset="0"/>
              <a:cs typeface="Times New Roman" panose="02020603050405020304" pitchFamily="18" charset="0"/>
            </a:endParaRPr>
          </a:p>
          <a:p>
            <a:pPr lvl="0">
              <a:lnSpc>
                <a:spcPct val="150000"/>
              </a:lnSpc>
            </a:pPr>
            <a:r>
              <a:rPr lang="en-US" dirty="0">
                <a:latin typeface="Times New Roman" panose="02020603050405020304" pitchFamily="18" charset="0"/>
                <a:cs typeface="Times New Roman" panose="02020603050405020304" pitchFamily="18" charset="0"/>
              </a:rPr>
              <a:t>Financial losses from absenteeism</a:t>
            </a:r>
          </a:p>
          <a:p>
            <a:pPr lvl="0">
              <a:lnSpc>
                <a:spcPct val="150000"/>
              </a:lnSpc>
            </a:pPr>
            <a:r>
              <a:rPr lang="en-US" dirty="0">
                <a:latin typeface="Times New Roman" panose="02020603050405020304" pitchFamily="18" charset="0"/>
                <a:cs typeface="Times New Roman" panose="02020603050405020304" pitchFamily="18" charset="0"/>
              </a:rPr>
              <a:t>Decline in service quality</a:t>
            </a:r>
          </a:p>
          <a:p>
            <a:pPr lvl="0">
              <a:lnSpc>
                <a:spcPct val="150000"/>
              </a:lnSpc>
            </a:pPr>
            <a:r>
              <a:rPr lang="en-US" dirty="0">
                <a:latin typeface="Times New Roman" panose="02020603050405020304" pitchFamily="18" charset="0"/>
                <a:cs typeface="Times New Roman" panose="02020603050405020304" pitchFamily="18" charset="0"/>
              </a:rPr>
              <a:t>Increased staff turnover</a:t>
            </a:r>
          </a:p>
          <a:p>
            <a:pPr lvl="0">
              <a:lnSpc>
                <a:spcPct val="150000"/>
              </a:lnSpc>
            </a:pPr>
            <a:r>
              <a:rPr lang="en-US" dirty="0">
                <a:latin typeface="Times New Roman" panose="02020603050405020304" pitchFamily="18" charset="0"/>
                <a:cs typeface="Times New Roman" panose="02020603050405020304" pitchFamily="18" charset="0"/>
              </a:rPr>
              <a:t>Reputational risk and reduced loyalty (</a:t>
            </a:r>
            <a:r>
              <a:rPr lang="en-GB" dirty="0">
                <a:latin typeface="Times New Roman" panose="02020603050405020304" pitchFamily="18" charset="0"/>
                <a:cs typeface="Times New Roman" panose="02020603050405020304" pitchFamily="18" charset="0"/>
              </a:rPr>
              <a:t>Zaby and Pohl, 2019). </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52997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EB56AA-0B53-65C3-9359-1AC6D76855F4}"/>
              </a:ext>
            </a:extLst>
          </p:cNvPr>
          <p:cNvSpPr>
            <a:spLocks noGrp="1"/>
          </p:cNvSpPr>
          <p:nvPr>
            <p:ph type="title"/>
          </p:nvPr>
        </p:nvSpPr>
        <p:spPr>
          <a:xfrm>
            <a:off x="1171074" y="1396686"/>
            <a:ext cx="3240506" cy="4064628"/>
          </a:xfrm>
        </p:spPr>
        <p:txBody>
          <a:bodyPr>
            <a:normAutofit/>
          </a:bodyPr>
          <a:lstStyle/>
          <a:p>
            <a:r>
              <a:rPr lang="en-GB" sz="2800" b="1" dirty="0">
                <a:solidFill>
                  <a:schemeClr val="tx1">
                    <a:lumMod val="95000"/>
                    <a:lumOff val="5000"/>
                  </a:schemeClr>
                </a:solidFill>
                <a:latin typeface="Times New Roman" panose="02020603050405020304" pitchFamily="18" charset="0"/>
                <a:cs typeface="Times New Roman" panose="02020603050405020304" pitchFamily="18" charset="0"/>
              </a:rPr>
              <a:t>Recommendations</a:t>
            </a:r>
            <a:endParaRPr lang="en-US" sz="28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5A14B4-1015-FC85-DD3D-76127DD18198}"/>
              </a:ext>
            </a:extLst>
          </p:cNvPr>
          <p:cNvSpPr>
            <a:spLocks noGrp="1"/>
          </p:cNvSpPr>
          <p:nvPr>
            <p:ph idx="1"/>
          </p:nvPr>
        </p:nvSpPr>
        <p:spPr>
          <a:xfrm>
            <a:off x="5370153" y="1526033"/>
            <a:ext cx="5536397" cy="3935281"/>
          </a:xfrm>
        </p:spPr>
        <p:txBody>
          <a:bodyPr>
            <a:normAutofit fontScale="92500" lnSpcReduction="20000"/>
          </a:bodyPr>
          <a:lstStyle/>
          <a:p>
            <a:pPr lvl="0">
              <a:lnSpc>
                <a:spcPct val="170000"/>
              </a:lnSpc>
            </a:pPr>
            <a:r>
              <a:rPr lang="en-US" sz="2600" dirty="0">
                <a:latin typeface="Times New Roman" panose="02020603050405020304" pitchFamily="18" charset="0"/>
                <a:cs typeface="Times New Roman" panose="02020603050405020304" pitchFamily="18" charset="0"/>
              </a:rPr>
              <a:t>Integrate mental health into strategy</a:t>
            </a:r>
          </a:p>
          <a:p>
            <a:pPr lvl="0">
              <a:lnSpc>
                <a:spcPct val="170000"/>
              </a:lnSpc>
            </a:pPr>
            <a:r>
              <a:rPr lang="en-US" sz="2600" dirty="0">
                <a:latin typeface="Times New Roman" panose="02020603050405020304" pitchFamily="18" charset="0"/>
                <a:cs typeface="Times New Roman" panose="02020603050405020304" pitchFamily="18" charset="0"/>
              </a:rPr>
              <a:t>Train leaders in empathy and awareness</a:t>
            </a:r>
          </a:p>
          <a:p>
            <a:pPr lvl="0">
              <a:lnSpc>
                <a:spcPct val="170000"/>
              </a:lnSpc>
            </a:pPr>
            <a:r>
              <a:rPr lang="en-US" sz="2600" dirty="0">
                <a:latin typeface="Times New Roman" panose="02020603050405020304" pitchFamily="18" charset="0"/>
                <a:cs typeface="Times New Roman" panose="02020603050405020304" pitchFamily="18" charset="0"/>
              </a:rPr>
              <a:t>Provide confidential support programs</a:t>
            </a:r>
          </a:p>
          <a:p>
            <a:pPr lvl="0">
              <a:lnSpc>
                <a:spcPct val="170000"/>
              </a:lnSpc>
            </a:pPr>
            <a:r>
              <a:rPr lang="en-US" sz="2600" dirty="0">
                <a:latin typeface="Times New Roman" panose="02020603050405020304" pitchFamily="18" charset="0"/>
                <a:cs typeface="Times New Roman" panose="02020603050405020304" pitchFamily="18" charset="0"/>
              </a:rPr>
              <a:t>Promote open dialogue and inclusion</a:t>
            </a:r>
          </a:p>
          <a:p>
            <a:pPr lvl="0">
              <a:lnSpc>
                <a:spcPct val="170000"/>
              </a:lnSpc>
            </a:pPr>
            <a:r>
              <a:rPr lang="en-US" sz="2600" dirty="0">
                <a:latin typeface="Times New Roman" panose="02020603050405020304" pitchFamily="18" charset="0"/>
                <a:cs typeface="Times New Roman" panose="02020603050405020304" pitchFamily="18" charset="0"/>
              </a:rPr>
              <a:t>Monitor progress through well-being audits (</a:t>
            </a:r>
            <a:r>
              <a:rPr lang="en-GB" sz="2600" dirty="0">
                <a:latin typeface="Times New Roman" panose="02020603050405020304" pitchFamily="18" charset="0"/>
                <a:cs typeface="Times New Roman" panose="02020603050405020304" pitchFamily="18" charset="0"/>
              </a:rPr>
              <a:t>Michl et al., 2024). </a:t>
            </a:r>
            <a:endParaRPr lang="en-US" sz="2600" dirty="0">
              <a:latin typeface="Times New Roman" panose="02020603050405020304" pitchFamily="18" charset="0"/>
              <a:cs typeface="Times New Roman" panose="02020603050405020304" pitchFamily="18" charset="0"/>
            </a:endParaRPr>
          </a:p>
          <a:p>
            <a:endParaRPr lang="en-US" sz="2600" dirty="0"/>
          </a:p>
        </p:txBody>
      </p:sp>
    </p:spTree>
    <p:extLst>
      <p:ext uri="{BB962C8B-B14F-4D97-AF65-F5344CB8AC3E}">
        <p14:creationId xmlns:p14="http://schemas.microsoft.com/office/powerpoint/2010/main" val="214010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14647-4D32-3C85-7995-F5EF174387EF}"/>
              </a:ext>
            </a:extLst>
          </p:cNvPr>
          <p:cNvSpPr>
            <a:spLocks noGrp="1"/>
          </p:cNvSpPr>
          <p:nvPr>
            <p:ph type="title"/>
          </p:nvPr>
        </p:nvSpPr>
        <p:spPr>
          <a:xfrm>
            <a:off x="645065" y="1463040"/>
            <a:ext cx="3796306" cy="2690949"/>
          </a:xfrm>
        </p:spPr>
        <p:txBody>
          <a:bodyPr anchor="t">
            <a:normAutofit/>
          </a:bodyPr>
          <a:lstStyle/>
          <a:p>
            <a:r>
              <a:rPr lang="en-GB" sz="4800" b="1" dirty="0">
                <a:latin typeface="Times New Roman" panose="02020603050405020304" pitchFamily="18" charset="0"/>
                <a:cs typeface="Times New Roman" panose="02020603050405020304" pitchFamily="18" charset="0"/>
              </a:rPr>
              <a:t>Conclusion</a:t>
            </a:r>
            <a:endParaRPr lang="en-US" sz="4800" dirty="0">
              <a:latin typeface="Times New Roman" panose="02020603050405020304" pitchFamily="18" charset="0"/>
              <a:cs typeface="Times New Roman" panose="02020603050405020304" pitchFamily="18" charset="0"/>
            </a:endParaRPr>
          </a:p>
        </p:txBody>
      </p:sp>
      <p:grpSp>
        <p:nvGrpSpPr>
          <p:cNvPr id="17" name="Group 16">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617863-360F-79B6-259A-04150B340444}"/>
              </a:ext>
            </a:extLst>
          </p:cNvPr>
          <p:cNvSpPr>
            <a:spLocks noGrp="1"/>
          </p:cNvSpPr>
          <p:nvPr>
            <p:ph idx="1"/>
          </p:nvPr>
        </p:nvSpPr>
        <p:spPr>
          <a:xfrm>
            <a:off x="5656218" y="1463039"/>
            <a:ext cx="5542387" cy="4300447"/>
          </a:xfrm>
        </p:spPr>
        <p:txBody>
          <a:bodyPr anchor="t">
            <a:normAutofit/>
          </a:bodyPr>
          <a:lstStyle/>
          <a:p>
            <a:pPr lvl="0">
              <a:lnSpc>
                <a:spcPct val="150000"/>
              </a:lnSpc>
            </a:pPr>
            <a:r>
              <a:rPr lang="en-US" sz="2200" dirty="0">
                <a:latin typeface="Times New Roman" panose="02020603050405020304" pitchFamily="18" charset="0"/>
                <a:cs typeface="Times New Roman" panose="02020603050405020304" pitchFamily="18" charset="0"/>
              </a:rPr>
              <a:t>Mental health is central to hospitality’s future.</a:t>
            </a:r>
          </a:p>
          <a:p>
            <a:pPr lvl="0">
              <a:lnSpc>
                <a:spcPct val="150000"/>
              </a:lnSpc>
            </a:pPr>
            <a:r>
              <a:rPr lang="en-US" sz="2200" dirty="0">
                <a:latin typeface="Times New Roman" panose="02020603050405020304" pitchFamily="18" charset="0"/>
                <a:cs typeface="Times New Roman" panose="02020603050405020304" pitchFamily="18" charset="0"/>
              </a:rPr>
              <a:t>Systemic change, strong leadership, and open culture are vital.</a:t>
            </a:r>
          </a:p>
          <a:p>
            <a:pPr lvl="0">
              <a:lnSpc>
                <a:spcPct val="150000"/>
              </a:lnSpc>
            </a:pPr>
            <a:r>
              <a:rPr lang="en-US" sz="2200" dirty="0">
                <a:latin typeface="Times New Roman" panose="02020603050405020304" pitchFamily="18" charset="0"/>
                <a:cs typeface="Times New Roman" panose="02020603050405020304" pitchFamily="18" charset="0"/>
              </a:rPr>
              <a:t>A healthy workforce = satisfied guests and sustainable growth (</a:t>
            </a:r>
            <a:r>
              <a:rPr lang="en-GB" sz="2200" dirty="0">
                <a:latin typeface="Times New Roman" panose="02020603050405020304" pitchFamily="18" charset="0"/>
                <a:cs typeface="Times New Roman" panose="02020603050405020304" pitchFamily="18" charset="0"/>
              </a:rPr>
              <a:t>Barreto and Mayya, 2024). </a:t>
            </a:r>
            <a:endParaRPr lang="en-US" sz="2200" dirty="0">
              <a:latin typeface="Times New Roman" panose="02020603050405020304" pitchFamily="18" charset="0"/>
              <a:cs typeface="Times New Roman" panose="02020603050405020304" pitchFamily="18" charset="0"/>
            </a:endParaRPr>
          </a:p>
          <a:p>
            <a:endParaRPr lang="en-US" sz="2200" dirty="0"/>
          </a:p>
        </p:txBody>
      </p:sp>
    </p:spTree>
    <p:extLst>
      <p:ext uri="{BB962C8B-B14F-4D97-AF65-F5344CB8AC3E}">
        <p14:creationId xmlns:p14="http://schemas.microsoft.com/office/powerpoint/2010/main" val="2009168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E21B9-AEBD-0924-EC60-45C529D92684}"/>
              </a:ext>
            </a:extLst>
          </p:cNvPr>
          <p:cNvSpPr>
            <a:spLocks noGrp="1"/>
          </p:cNvSpPr>
          <p:nvPr>
            <p:ph type="title"/>
          </p:nvPr>
        </p:nvSpPr>
        <p:spPr>
          <a:xfrm>
            <a:off x="1773381" y="242598"/>
            <a:ext cx="8333509" cy="438439"/>
          </a:xfrm>
        </p:spPr>
        <p:txBody>
          <a:bodyPr>
            <a:normAutofit fontScale="90000"/>
          </a:bodyPr>
          <a:lstStyle/>
          <a:p>
            <a:pPr algn="ctr"/>
            <a:r>
              <a:rPr lang="en-US" b="1" dirty="0"/>
              <a:t> </a:t>
            </a:r>
            <a:r>
              <a:rPr lang="en-GB" sz="5400" b="1" dirty="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7D363D8-D504-D7D4-26B5-1EDB300A73B4}"/>
              </a:ext>
            </a:extLst>
          </p:cNvPr>
          <p:cNvSpPr>
            <a:spLocks noGrp="1"/>
          </p:cNvSpPr>
          <p:nvPr>
            <p:ph idx="1"/>
          </p:nvPr>
        </p:nvSpPr>
        <p:spPr>
          <a:xfrm>
            <a:off x="443345" y="1136073"/>
            <a:ext cx="10910455" cy="5040890"/>
          </a:xfrm>
        </p:spPr>
        <p:txBody>
          <a:bodyPr>
            <a:normAutofit fontScale="25000" lnSpcReduction="20000"/>
          </a:bodyPr>
          <a:lstStyle/>
          <a:p>
            <a:pPr marL="0" indent="0" algn="just">
              <a:lnSpc>
                <a:spcPct val="170000"/>
              </a:lnSpc>
              <a:buNone/>
            </a:pPr>
            <a:r>
              <a:rPr lang="en-GB" sz="3600" dirty="0">
                <a:latin typeface="Times New Roman" panose="02020603050405020304" pitchFamily="18" charset="0"/>
                <a:cs typeface="Times New Roman" panose="02020603050405020304" pitchFamily="18" charset="0"/>
              </a:rPr>
              <a:t>Ali, T., Hussain, I., Hassan, S. and Anwer, S., (2024). Examine how the rise of AI and automation affects job security, stress levels, and mental health in the workplace. </a:t>
            </a:r>
            <a:r>
              <a:rPr lang="en-GB" sz="3600" i="1" dirty="0">
                <a:latin typeface="Times New Roman" panose="02020603050405020304" pitchFamily="18" charset="0"/>
                <a:cs typeface="Times New Roman" panose="02020603050405020304" pitchFamily="18" charset="0"/>
              </a:rPr>
              <a:t>Bulletin of Business and Economics (BBE)</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13</a:t>
            </a:r>
            <a:r>
              <a:rPr lang="en-GB" sz="3600" dirty="0">
                <a:latin typeface="Times New Roman" panose="02020603050405020304" pitchFamily="18" charset="0"/>
                <a:cs typeface="Times New Roman" panose="02020603050405020304" pitchFamily="18" charset="0"/>
              </a:rPr>
              <a:t>(2), pp.1180-1186.</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Atiku, S.O., Jeremiah, A. and Genty, K.I., (2025). Effects of workplace silence, quiet quitting, and quiet firing on employee turnover: evidence from the service industry. </a:t>
            </a:r>
            <a:r>
              <a:rPr lang="en-GB" sz="3600" i="1" dirty="0">
                <a:latin typeface="Times New Roman" panose="02020603050405020304" pitchFamily="18" charset="0"/>
                <a:cs typeface="Times New Roman" panose="02020603050405020304" pitchFamily="18" charset="0"/>
              </a:rPr>
              <a:t>International Journal of Organizational Analysis</a:t>
            </a:r>
            <a:r>
              <a:rPr lang="en-GB" sz="3600" dirty="0">
                <a:latin typeface="Times New Roman" panose="02020603050405020304" pitchFamily="18" charset="0"/>
                <a:cs typeface="Times New Roman" panose="02020603050405020304" pitchFamily="18" charset="0"/>
              </a:rPr>
              <a:t>.</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Barreto, N. and Mayya, S., (2024). Exploring job satisfaction in Goa's hospitality industry: insights from the ABCD framework perspective. </a:t>
            </a:r>
            <a:r>
              <a:rPr lang="en-GB" sz="3600" i="1" dirty="0">
                <a:latin typeface="Times New Roman" panose="02020603050405020304" pitchFamily="18" charset="0"/>
                <a:cs typeface="Times New Roman" panose="02020603050405020304" pitchFamily="18" charset="0"/>
              </a:rPr>
              <a:t>International Journal of Case Studies in Business, IT, and Education</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8</a:t>
            </a:r>
            <a:r>
              <a:rPr lang="en-GB" sz="3600" dirty="0">
                <a:latin typeface="Times New Roman" panose="02020603050405020304" pitchFamily="18" charset="0"/>
                <a:cs typeface="Times New Roman" panose="02020603050405020304" pitchFamily="18" charset="0"/>
              </a:rPr>
              <a:t>(2), pp.36-53.</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Brohi, N.A., Mehmood, S.A., Erri, M.A., Mushtaque, T., Shah, I.A. and Khuhro, M.A., (2021). Compassionate leadership is key to success: Role of servant leadership style in predicting employees trust in leadership, psychological safety, and turnover intention. </a:t>
            </a:r>
            <a:r>
              <a:rPr lang="en-GB" sz="3600" i="1" dirty="0" err="1">
                <a:latin typeface="Times New Roman" panose="02020603050405020304" pitchFamily="18" charset="0"/>
                <a:cs typeface="Times New Roman" panose="02020603050405020304" pitchFamily="18" charset="0"/>
              </a:rPr>
              <a:t>Ilkogretim</a:t>
            </a:r>
            <a:r>
              <a:rPr lang="en-GB" sz="3600" i="1" dirty="0">
                <a:latin typeface="Times New Roman" panose="02020603050405020304" pitchFamily="18" charset="0"/>
                <a:cs typeface="Times New Roman" panose="02020603050405020304" pitchFamily="18" charset="0"/>
              </a:rPr>
              <a:t> Online</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20</a:t>
            </a:r>
            <a:r>
              <a:rPr lang="en-GB" sz="3600" dirty="0">
                <a:latin typeface="Times New Roman" panose="02020603050405020304" pitchFamily="18" charset="0"/>
                <a:cs typeface="Times New Roman" panose="02020603050405020304" pitchFamily="18" charset="0"/>
              </a:rPr>
              <a:t>(5), pp.5662-5672.</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Brouwer, W., </a:t>
            </a:r>
            <a:r>
              <a:rPr lang="en-GB" sz="3600" dirty="0" err="1">
                <a:latin typeface="Times New Roman" panose="02020603050405020304" pitchFamily="18" charset="0"/>
                <a:cs typeface="Times New Roman" panose="02020603050405020304" pitchFamily="18" charset="0"/>
              </a:rPr>
              <a:t>Verbooy</a:t>
            </a:r>
            <a:r>
              <a:rPr lang="en-GB" sz="3600" dirty="0">
                <a:latin typeface="Times New Roman" panose="02020603050405020304" pitchFamily="18" charset="0"/>
                <a:cs typeface="Times New Roman" panose="02020603050405020304" pitchFamily="18" charset="0"/>
              </a:rPr>
              <a:t>, K., </a:t>
            </a:r>
            <a:r>
              <a:rPr lang="en-GB" sz="3600" dirty="0" err="1">
                <a:latin typeface="Times New Roman" panose="02020603050405020304" pitchFamily="18" charset="0"/>
                <a:cs typeface="Times New Roman" panose="02020603050405020304" pitchFamily="18" charset="0"/>
              </a:rPr>
              <a:t>Hoefman</a:t>
            </a:r>
            <a:r>
              <a:rPr lang="en-GB" sz="3600" dirty="0">
                <a:latin typeface="Times New Roman" panose="02020603050405020304" pitchFamily="18" charset="0"/>
                <a:cs typeface="Times New Roman" panose="02020603050405020304" pitchFamily="18" charset="0"/>
              </a:rPr>
              <a:t>, R. and van </a:t>
            </a:r>
            <a:r>
              <a:rPr lang="en-GB" sz="3600" dirty="0" err="1">
                <a:latin typeface="Times New Roman" panose="02020603050405020304" pitchFamily="18" charset="0"/>
                <a:cs typeface="Times New Roman" panose="02020603050405020304" pitchFamily="18" charset="0"/>
              </a:rPr>
              <a:t>Exel</a:t>
            </a:r>
            <a:r>
              <a:rPr lang="en-GB" sz="3600" dirty="0">
                <a:latin typeface="Times New Roman" panose="02020603050405020304" pitchFamily="18" charset="0"/>
                <a:cs typeface="Times New Roman" panose="02020603050405020304" pitchFamily="18" charset="0"/>
              </a:rPr>
              <a:t>, J., (2023). Production losses due to absenteeism and presenteeism: the influence of compensation mechanisms and multiplier effects. </a:t>
            </a:r>
            <a:r>
              <a:rPr lang="en-GB" sz="3600" i="1" dirty="0">
                <a:latin typeface="Times New Roman" panose="02020603050405020304" pitchFamily="18" charset="0"/>
                <a:cs typeface="Times New Roman" panose="02020603050405020304" pitchFamily="18" charset="0"/>
              </a:rPr>
              <a:t>Pharmacoeconomics</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41</a:t>
            </a:r>
            <a:r>
              <a:rPr lang="en-GB" sz="3600" dirty="0">
                <a:latin typeface="Times New Roman" panose="02020603050405020304" pitchFamily="18" charset="0"/>
                <a:cs typeface="Times New Roman" panose="02020603050405020304" pitchFamily="18" charset="0"/>
              </a:rPr>
              <a:t>(9), pp.1103-1115.</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Foroudi, P., Yu, Q., Gupta, S. and Foroudi, M.M., (2019). Enhancing university brand image and reputation through customer value co-creation behaviour. </a:t>
            </a:r>
            <a:r>
              <a:rPr lang="en-GB" sz="3600" i="1" dirty="0">
                <a:latin typeface="Times New Roman" panose="02020603050405020304" pitchFamily="18" charset="0"/>
                <a:cs typeface="Times New Roman" panose="02020603050405020304" pitchFamily="18" charset="0"/>
              </a:rPr>
              <a:t>Technological Forecasting and Social Change</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138</a:t>
            </a:r>
            <a:r>
              <a:rPr lang="en-GB" sz="3600" dirty="0">
                <a:latin typeface="Times New Roman" panose="02020603050405020304" pitchFamily="18" charset="0"/>
                <a:cs typeface="Times New Roman" panose="02020603050405020304" pitchFamily="18" charset="0"/>
              </a:rPr>
              <a:t>, pp.218-227.</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Gokuladas, V.K. and Sam, S.K., (2020). Challenges and responsibilities during school reopening post-COVID-19: A strategic approach. </a:t>
            </a:r>
            <a:r>
              <a:rPr lang="en-GB" sz="3600" i="1" dirty="0">
                <a:latin typeface="Times New Roman" panose="02020603050405020304" pitchFamily="18" charset="0"/>
                <a:cs typeface="Times New Roman" panose="02020603050405020304" pitchFamily="18" charset="0"/>
              </a:rPr>
              <a:t>Educational practices during the COVID-19 viral outbreak: International perspectives</a:t>
            </a:r>
            <a:r>
              <a:rPr lang="en-GB" sz="3600" dirty="0">
                <a:latin typeface="Times New Roman" panose="02020603050405020304" pitchFamily="18" charset="0"/>
                <a:cs typeface="Times New Roman" panose="02020603050405020304" pitchFamily="18" charset="0"/>
              </a:rPr>
              <a:t>, pp.199-220.</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Guay, F., (2022). Applying self-determination theory to education: Regulations types, psychological needs, and autonomy supporting </a:t>
            </a:r>
            <a:r>
              <a:rPr lang="en-GB" sz="3600" dirty="0" err="1">
                <a:latin typeface="Times New Roman" panose="02020603050405020304" pitchFamily="18" charset="0"/>
                <a:cs typeface="Times New Roman" panose="02020603050405020304" pitchFamily="18" charset="0"/>
              </a:rPr>
              <a:t>behaviors</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Canadian Journal of School Psychology</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37</a:t>
            </a:r>
            <a:r>
              <a:rPr lang="en-GB" sz="3600" dirty="0">
                <a:latin typeface="Times New Roman" panose="02020603050405020304" pitchFamily="18" charset="0"/>
                <a:cs typeface="Times New Roman" panose="02020603050405020304" pitchFamily="18" charset="0"/>
              </a:rPr>
              <a:t>(1), pp.75-92.</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Indriani, D., (2025). Balancing Demands and Resources: The Role of Psychological Resilience in Driving Employee Engagement. </a:t>
            </a:r>
            <a:r>
              <a:rPr lang="en-GB" sz="3600" i="1" dirty="0">
                <a:latin typeface="Times New Roman" panose="02020603050405020304" pitchFamily="18" charset="0"/>
                <a:cs typeface="Times New Roman" panose="02020603050405020304" pitchFamily="18" charset="0"/>
              </a:rPr>
              <a:t>Global Review of Tourism and Social Sciences</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1</a:t>
            </a:r>
            <a:r>
              <a:rPr lang="en-GB" sz="3600" dirty="0">
                <a:latin typeface="Times New Roman" panose="02020603050405020304" pitchFamily="18" charset="0"/>
                <a:cs typeface="Times New Roman" panose="02020603050405020304" pitchFamily="18" charset="0"/>
              </a:rPr>
              <a:t>(2), pp.145-157.</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Khodadoost, M., Zali, A., Gholamzadeh, S., </a:t>
            </a:r>
            <a:r>
              <a:rPr lang="en-GB" sz="3600" dirty="0" err="1">
                <a:latin typeface="Times New Roman" panose="02020603050405020304" pitchFamily="18" charset="0"/>
                <a:cs typeface="Times New Roman" panose="02020603050405020304" pitchFamily="18" charset="0"/>
              </a:rPr>
              <a:t>Looha</a:t>
            </a:r>
            <a:r>
              <a:rPr lang="en-GB" sz="3600" dirty="0">
                <a:latin typeface="Times New Roman" panose="02020603050405020304" pitchFamily="18" charset="0"/>
                <a:cs typeface="Times New Roman" panose="02020603050405020304" pitchFamily="18" charset="0"/>
              </a:rPr>
              <a:t>, M.A., Akrami, F., </a:t>
            </a:r>
            <a:r>
              <a:rPr lang="en-GB" sz="3600" dirty="0" err="1">
                <a:latin typeface="Times New Roman" panose="02020603050405020304" pitchFamily="18" charset="0"/>
                <a:cs typeface="Times New Roman" panose="02020603050405020304" pitchFamily="18" charset="0"/>
              </a:rPr>
              <a:t>Roodsari</a:t>
            </a:r>
            <a:r>
              <a:rPr lang="en-GB" sz="3600" dirty="0">
                <a:latin typeface="Times New Roman" panose="02020603050405020304" pitchFamily="18" charset="0"/>
                <a:cs typeface="Times New Roman" panose="02020603050405020304" pitchFamily="18" charset="0"/>
              </a:rPr>
              <a:t>, S.R., Esmaeili, S., </a:t>
            </a:r>
            <a:r>
              <a:rPr lang="en-GB" sz="3600" dirty="0" err="1">
                <a:latin typeface="Times New Roman" panose="02020603050405020304" pitchFamily="18" charset="0"/>
                <a:cs typeface="Times New Roman" panose="02020603050405020304" pitchFamily="18" charset="0"/>
              </a:rPr>
              <a:t>Khounraz</a:t>
            </a:r>
            <a:r>
              <a:rPr lang="en-GB" sz="3600" dirty="0">
                <a:latin typeface="Times New Roman" panose="02020603050405020304" pitchFamily="18" charset="0"/>
                <a:cs typeface="Times New Roman" panose="02020603050405020304" pitchFamily="18" charset="0"/>
              </a:rPr>
              <a:t>, F., Amini, M. and Mohammadi, G., (2023). Job Burnout and reduced personal accomplishment among Health sector employees during COVID-19 pandemic. </a:t>
            </a:r>
            <a:r>
              <a:rPr lang="en-GB" sz="3600" i="1" dirty="0">
                <a:latin typeface="Times New Roman" panose="02020603050405020304" pitchFamily="18" charset="0"/>
                <a:cs typeface="Times New Roman" panose="02020603050405020304" pitchFamily="18" charset="0"/>
              </a:rPr>
              <a:t>Health Scope</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12</a:t>
            </a:r>
            <a:r>
              <a:rPr lang="en-GB" sz="3600" dirty="0">
                <a:latin typeface="Times New Roman" panose="02020603050405020304" pitchFamily="18" charset="0"/>
                <a:cs typeface="Times New Roman" panose="02020603050405020304" pitchFamily="18" charset="0"/>
              </a:rPr>
              <a:t>(1), pp.1-6.</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Marriott, J.W., Hotel, G.H. and Lane, P., (2024). Winners.</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Michl, G., Bail, K., Turner, M. and Paterson, C., (2024). Identifying the impact of audit and feedback on the professional role of the nurse and psychological well‐being: An integrative systematic review. </a:t>
            </a:r>
            <a:r>
              <a:rPr lang="en-GB" sz="3600" i="1" dirty="0">
                <a:latin typeface="Times New Roman" panose="02020603050405020304" pitchFamily="18" charset="0"/>
                <a:cs typeface="Times New Roman" panose="02020603050405020304" pitchFamily="18" charset="0"/>
              </a:rPr>
              <a:t>Nursing &amp; health sciences</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26</a:t>
            </a:r>
            <a:r>
              <a:rPr lang="en-GB" sz="3600" dirty="0">
                <a:latin typeface="Times New Roman" panose="02020603050405020304" pitchFamily="18" charset="0"/>
                <a:cs typeface="Times New Roman" panose="02020603050405020304" pitchFamily="18" charset="0"/>
              </a:rPr>
              <a:t>(1), p.e13095.</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Teoh, M.W., Wang, Y. and Kwek, A., (2019). Coping with emotional </a:t>
            </a:r>
            <a:r>
              <a:rPr lang="en-GB" sz="3600" dirty="0" err="1">
                <a:latin typeface="Times New Roman" panose="02020603050405020304" pitchFamily="18" charset="0"/>
                <a:cs typeface="Times New Roman" panose="02020603050405020304" pitchFamily="18" charset="0"/>
              </a:rPr>
              <a:t>labor</a:t>
            </a:r>
            <a:r>
              <a:rPr lang="en-GB" sz="3600" dirty="0">
                <a:latin typeface="Times New Roman" panose="02020603050405020304" pitchFamily="18" charset="0"/>
                <a:cs typeface="Times New Roman" panose="02020603050405020304" pitchFamily="18" charset="0"/>
              </a:rPr>
              <a:t> in high stress hospitality work environments. </a:t>
            </a:r>
            <a:r>
              <a:rPr lang="en-GB" sz="3600" i="1" dirty="0">
                <a:latin typeface="Times New Roman" panose="02020603050405020304" pitchFamily="18" charset="0"/>
                <a:cs typeface="Times New Roman" panose="02020603050405020304" pitchFamily="18" charset="0"/>
              </a:rPr>
              <a:t>Journal of Hospitality Marketing &amp; Management</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28</a:t>
            </a:r>
            <a:r>
              <a:rPr lang="en-GB" sz="3600" dirty="0">
                <a:latin typeface="Times New Roman" panose="02020603050405020304" pitchFamily="18" charset="0"/>
                <a:cs typeface="Times New Roman" panose="02020603050405020304" pitchFamily="18" charset="0"/>
              </a:rPr>
              <a:t>(8), pp.883-904.</a:t>
            </a:r>
            <a:endParaRPr lang="en-US" sz="3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3600" dirty="0">
                <a:latin typeface="Times New Roman" panose="02020603050405020304" pitchFamily="18" charset="0"/>
                <a:cs typeface="Times New Roman" panose="02020603050405020304" pitchFamily="18" charset="0"/>
              </a:rPr>
              <a:t>Zaby, S. and Pohl, M., (2019). The management of reputational risks in banks: Findings from Germany and Switzerland. </a:t>
            </a:r>
            <a:r>
              <a:rPr lang="en-GB" sz="3600" i="1" dirty="0">
                <a:latin typeface="Times New Roman" panose="02020603050405020304" pitchFamily="18" charset="0"/>
                <a:cs typeface="Times New Roman" panose="02020603050405020304" pitchFamily="18" charset="0"/>
              </a:rPr>
              <a:t>Sage Open</a:t>
            </a:r>
            <a:r>
              <a:rPr lang="en-GB" sz="3600" dirty="0">
                <a:latin typeface="Times New Roman" panose="02020603050405020304" pitchFamily="18" charset="0"/>
                <a:cs typeface="Times New Roman" panose="02020603050405020304" pitchFamily="18" charset="0"/>
              </a:rPr>
              <a:t>, </a:t>
            </a:r>
            <a:r>
              <a:rPr lang="en-GB" sz="3600" i="1" dirty="0">
                <a:latin typeface="Times New Roman" panose="02020603050405020304" pitchFamily="18" charset="0"/>
                <a:cs typeface="Times New Roman" panose="02020603050405020304" pitchFamily="18" charset="0"/>
              </a:rPr>
              <a:t>9</a:t>
            </a:r>
            <a:r>
              <a:rPr lang="en-GB" sz="3600" dirty="0">
                <a:latin typeface="Times New Roman" panose="02020603050405020304" pitchFamily="18" charset="0"/>
                <a:cs typeface="Times New Roman" panose="02020603050405020304" pitchFamily="18" charset="0"/>
              </a:rPr>
              <a:t>(3), </a:t>
            </a:r>
            <a:endParaRPr lang="en-US" sz="3600" dirty="0">
              <a:latin typeface="Times New Roman" panose="02020603050405020304" pitchFamily="18" charset="0"/>
              <a:cs typeface="Times New Roman" panose="02020603050405020304" pitchFamily="18" charset="0"/>
            </a:endParaRPr>
          </a:p>
          <a:p>
            <a:pPr marL="0" indent="0">
              <a:buNone/>
            </a:pPr>
            <a:endParaRPr lang="en-US" sz="3200" dirty="0"/>
          </a:p>
        </p:txBody>
      </p:sp>
    </p:spTree>
    <p:extLst>
      <p:ext uri="{BB962C8B-B14F-4D97-AF65-F5344CB8AC3E}">
        <p14:creationId xmlns:p14="http://schemas.microsoft.com/office/powerpoint/2010/main" val="10749997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2691</Words>
  <Application>Microsoft Office PowerPoint</Application>
  <PresentationFormat>Widescreen</PresentationFormat>
  <Paragraphs>131</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   BMIH6001   Contemporary Themes in the Hotel and Hospitality Sector   The choose option: The Deepening Mental Health Crisis in the Hospitality Industry </vt:lpstr>
      <vt:lpstr>Table Of Contents</vt:lpstr>
      <vt:lpstr>Introduction </vt:lpstr>
      <vt:lpstr>Importance of the Theme</vt:lpstr>
      <vt:lpstr>Theoretical Lens: Burnout Theory</vt:lpstr>
      <vt:lpstr>Theoretical Lens: JD-R Model</vt:lpstr>
      <vt:lpstr> PESTEL Overview</vt:lpstr>
      <vt:lpstr>Structural Causes</vt:lpstr>
      <vt:lpstr>COVID-19 as a Catalyst</vt:lpstr>
      <vt:lpstr>Stigma and Culture</vt:lpstr>
      <vt:lpstr>Leadership and Management</vt:lpstr>
      <vt:lpstr>Industry Responses</vt:lpstr>
      <vt:lpstr>Analysis of Impact</vt:lpstr>
      <vt:lpstr>Recommendations</vt:lpstr>
      <vt:lpstr>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2025-10-28T05:43:01Z</dcterms:created>
  <dcterms:modified xsi:type="dcterms:W3CDTF">2025-10-30T19:42:05Z</dcterms:modified>
</cp:coreProperties>
</file>