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16"/>
  </p:notesMasterIdLst>
  <p:sldIdLst>
    <p:sldId id="256" r:id="rId5"/>
    <p:sldId id="267" r:id="rId6"/>
    <p:sldId id="279" r:id="rId7"/>
    <p:sldId id="296" r:id="rId8"/>
    <p:sldId id="295" r:id="rId9"/>
    <p:sldId id="259" r:id="rId10"/>
    <p:sldId id="261" r:id="rId11"/>
    <p:sldId id="282" r:id="rId12"/>
    <p:sldId id="298" r:id="rId13"/>
    <p:sldId id="297" r:id="rId14"/>
    <p:sldId id="26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AB8EF4-21E2-4FF4-826F-0C5F45A74AA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E793590-D218-4F1E-8E23-577AC9FFDC09}">
      <dgm:prSet custT="1"/>
      <dgm:spPr/>
      <dgm:t>
        <a:bodyPr/>
        <a:lstStyle/>
        <a:p>
          <a:r>
            <a:rPr lang="en-GB" sz="3100" dirty="0"/>
            <a:t>Reflect the strength of the feeling – “</a:t>
          </a:r>
          <a:r>
            <a:rPr lang="en-GB" sz="2000" i="1" dirty="0"/>
            <a:t>you feel frustrated because you believe that you are not being treated fairly</a:t>
          </a:r>
          <a:r>
            <a:rPr lang="en-GB" sz="3100" dirty="0"/>
            <a:t>”</a:t>
          </a:r>
          <a:endParaRPr lang="en-US" sz="3100" dirty="0"/>
        </a:p>
      </dgm:t>
    </dgm:pt>
    <dgm:pt modelId="{B8A95041-561E-41C0-81A7-DB461C44C628}" type="parTrans" cxnId="{4720DCAC-D22B-4AC3-AED0-16E3879AB407}">
      <dgm:prSet/>
      <dgm:spPr/>
      <dgm:t>
        <a:bodyPr/>
        <a:lstStyle/>
        <a:p>
          <a:endParaRPr lang="en-US"/>
        </a:p>
      </dgm:t>
    </dgm:pt>
    <dgm:pt modelId="{C6BF40A4-C0CA-46D9-A11A-FF1418C47DD6}" type="sibTrans" cxnId="{4720DCAC-D22B-4AC3-AED0-16E3879AB407}">
      <dgm:prSet/>
      <dgm:spPr/>
      <dgm:t>
        <a:bodyPr/>
        <a:lstStyle/>
        <a:p>
          <a:endParaRPr lang="en-US"/>
        </a:p>
      </dgm:t>
    </dgm:pt>
    <dgm:pt modelId="{4741C43A-DBA8-4BDA-93F4-D505F556FFFE}">
      <dgm:prSet/>
      <dgm:spPr/>
      <dgm:t>
        <a:bodyPr/>
        <a:lstStyle/>
        <a:p>
          <a:r>
            <a:rPr lang="en-GB" dirty="0"/>
            <a:t>It is important to check understanding and respond accurately to key experiences and emotions</a:t>
          </a:r>
        </a:p>
        <a:p>
          <a:endParaRPr lang="en-US" dirty="0"/>
        </a:p>
      </dgm:t>
    </dgm:pt>
    <dgm:pt modelId="{99C4FA0A-FA05-4D21-AA95-11973E1A301B}" type="parTrans" cxnId="{A652DEF3-030D-4245-BF39-AD0CF1AC4E4D}">
      <dgm:prSet/>
      <dgm:spPr/>
      <dgm:t>
        <a:bodyPr/>
        <a:lstStyle/>
        <a:p>
          <a:endParaRPr lang="en-US"/>
        </a:p>
      </dgm:t>
    </dgm:pt>
    <dgm:pt modelId="{3661FCC1-5EBF-4328-B912-D532DABD89FA}" type="sibTrans" cxnId="{A652DEF3-030D-4245-BF39-AD0CF1AC4E4D}">
      <dgm:prSet/>
      <dgm:spPr/>
      <dgm:t>
        <a:bodyPr/>
        <a:lstStyle/>
        <a:p>
          <a:endParaRPr lang="en-US"/>
        </a:p>
      </dgm:t>
    </dgm:pt>
    <dgm:pt modelId="{84FB6DAC-D501-4DF1-96A8-B2AE12B3E706}">
      <dgm:prSet/>
      <dgm:spPr/>
      <dgm:t>
        <a:bodyPr/>
        <a:lstStyle/>
        <a:p>
          <a:r>
            <a:rPr lang="en-GB" dirty="0"/>
            <a:t>State feelings tentatively and without judgment</a:t>
          </a:r>
        </a:p>
        <a:p>
          <a:r>
            <a:rPr lang="en-GB" dirty="0"/>
            <a:t>i.e. </a:t>
          </a:r>
        </a:p>
        <a:p>
          <a:r>
            <a:rPr lang="en-GB" dirty="0"/>
            <a:t>You feel……. </a:t>
          </a:r>
        </a:p>
        <a:p>
          <a:r>
            <a:rPr lang="en-GB" dirty="0"/>
            <a:t>Because……….</a:t>
          </a:r>
          <a:endParaRPr lang="en-US" dirty="0"/>
        </a:p>
      </dgm:t>
    </dgm:pt>
    <dgm:pt modelId="{17652E67-4534-4A82-BA41-18B08F9226E2}" type="parTrans" cxnId="{FE066A47-F7EF-4425-9476-024E3E2A856E}">
      <dgm:prSet/>
      <dgm:spPr/>
      <dgm:t>
        <a:bodyPr/>
        <a:lstStyle/>
        <a:p>
          <a:endParaRPr lang="en-US"/>
        </a:p>
      </dgm:t>
    </dgm:pt>
    <dgm:pt modelId="{E70C5B01-F436-4C95-B11C-986D65FD7E45}" type="sibTrans" cxnId="{FE066A47-F7EF-4425-9476-024E3E2A856E}">
      <dgm:prSet/>
      <dgm:spPr/>
      <dgm:t>
        <a:bodyPr/>
        <a:lstStyle/>
        <a:p>
          <a:endParaRPr lang="en-US"/>
        </a:p>
      </dgm:t>
    </dgm:pt>
    <dgm:pt modelId="{8BE8A688-76EC-4498-B803-81D971068959}" type="pres">
      <dgm:prSet presAssocID="{BDAB8EF4-21E2-4FF4-826F-0C5F45A74AA5}" presName="linear" presStyleCnt="0">
        <dgm:presLayoutVars>
          <dgm:animLvl val="lvl"/>
          <dgm:resizeHandles val="exact"/>
        </dgm:presLayoutVars>
      </dgm:prSet>
      <dgm:spPr/>
    </dgm:pt>
    <dgm:pt modelId="{E02EAE30-3951-4A50-80E5-1715533324E9}" type="pres">
      <dgm:prSet presAssocID="{8E793590-D218-4F1E-8E23-577AC9FFDC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0831A4B-6D9B-434F-99EB-DED48EF2000C}" type="pres">
      <dgm:prSet presAssocID="{C6BF40A4-C0CA-46D9-A11A-FF1418C47DD6}" presName="spacer" presStyleCnt="0"/>
      <dgm:spPr/>
    </dgm:pt>
    <dgm:pt modelId="{37451BD0-4425-4B2A-B187-7EAA3A700944}" type="pres">
      <dgm:prSet presAssocID="{4741C43A-DBA8-4BDA-93F4-D505F556FF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75A9DA0-C592-416F-AAC5-73F3251BE810}" type="pres">
      <dgm:prSet presAssocID="{3661FCC1-5EBF-4328-B912-D532DABD89FA}" presName="spacer" presStyleCnt="0"/>
      <dgm:spPr/>
    </dgm:pt>
    <dgm:pt modelId="{1D3AA38E-D154-4275-B0EF-25824CE3D36B}" type="pres">
      <dgm:prSet presAssocID="{84FB6DAC-D501-4DF1-96A8-B2AE12B3E7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579400F-A194-479C-A367-EEEA72F56E27}" type="presOf" srcId="{8E793590-D218-4F1E-8E23-577AC9FFDC09}" destId="{E02EAE30-3951-4A50-80E5-1715533324E9}" srcOrd="0" destOrd="0" presId="urn:microsoft.com/office/officeart/2005/8/layout/vList2"/>
    <dgm:cxn modelId="{FE066A47-F7EF-4425-9476-024E3E2A856E}" srcId="{BDAB8EF4-21E2-4FF4-826F-0C5F45A74AA5}" destId="{84FB6DAC-D501-4DF1-96A8-B2AE12B3E706}" srcOrd="2" destOrd="0" parTransId="{17652E67-4534-4A82-BA41-18B08F9226E2}" sibTransId="{E70C5B01-F436-4C95-B11C-986D65FD7E45}"/>
    <dgm:cxn modelId="{152684A2-1504-44B6-A112-D4E405EED27C}" type="presOf" srcId="{4741C43A-DBA8-4BDA-93F4-D505F556FFFE}" destId="{37451BD0-4425-4B2A-B187-7EAA3A700944}" srcOrd="0" destOrd="0" presId="urn:microsoft.com/office/officeart/2005/8/layout/vList2"/>
    <dgm:cxn modelId="{4720DCAC-D22B-4AC3-AED0-16E3879AB407}" srcId="{BDAB8EF4-21E2-4FF4-826F-0C5F45A74AA5}" destId="{8E793590-D218-4F1E-8E23-577AC9FFDC09}" srcOrd="0" destOrd="0" parTransId="{B8A95041-561E-41C0-81A7-DB461C44C628}" sibTransId="{C6BF40A4-C0CA-46D9-A11A-FF1418C47DD6}"/>
    <dgm:cxn modelId="{108844CF-29AE-448B-AE14-9F247E2EEBB6}" type="presOf" srcId="{84FB6DAC-D501-4DF1-96A8-B2AE12B3E706}" destId="{1D3AA38E-D154-4275-B0EF-25824CE3D36B}" srcOrd="0" destOrd="0" presId="urn:microsoft.com/office/officeart/2005/8/layout/vList2"/>
    <dgm:cxn modelId="{E85816E2-1539-4E1D-A739-D0A157537097}" type="presOf" srcId="{BDAB8EF4-21E2-4FF4-826F-0C5F45A74AA5}" destId="{8BE8A688-76EC-4498-B803-81D971068959}" srcOrd="0" destOrd="0" presId="urn:microsoft.com/office/officeart/2005/8/layout/vList2"/>
    <dgm:cxn modelId="{A652DEF3-030D-4245-BF39-AD0CF1AC4E4D}" srcId="{BDAB8EF4-21E2-4FF4-826F-0C5F45A74AA5}" destId="{4741C43A-DBA8-4BDA-93F4-D505F556FFFE}" srcOrd="1" destOrd="0" parTransId="{99C4FA0A-FA05-4D21-AA95-11973E1A301B}" sibTransId="{3661FCC1-5EBF-4328-B912-D532DABD89FA}"/>
    <dgm:cxn modelId="{5B2F3E00-568A-4126-8292-0C1532AC6C54}" type="presParOf" srcId="{8BE8A688-76EC-4498-B803-81D971068959}" destId="{E02EAE30-3951-4A50-80E5-1715533324E9}" srcOrd="0" destOrd="0" presId="urn:microsoft.com/office/officeart/2005/8/layout/vList2"/>
    <dgm:cxn modelId="{46E6B06F-6BAD-43D8-AA3A-2DFCE0FF4112}" type="presParOf" srcId="{8BE8A688-76EC-4498-B803-81D971068959}" destId="{60831A4B-6D9B-434F-99EB-DED48EF2000C}" srcOrd="1" destOrd="0" presId="urn:microsoft.com/office/officeart/2005/8/layout/vList2"/>
    <dgm:cxn modelId="{155105B2-1F39-4511-A88A-C6EF455A4E8F}" type="presParOf" srcId="{8BE8A688-76EC-4498-B803-81D971068959}" destId="{37451BD0-4425-4B2A-B187-7EAA3A700944}" srcOrd="2" destOrd="0" presId="urn:microsoft.com/office/officeart/2005/8/layout/vList2"/>
    <dgm:cxn modelId="{F2C16570-AD22-4C37-B487-BBE5C92E0D04}" type="presParOf" srcId="{8BE8A688-76EC-4498-B803-81D971068959}" destId="{475A9DA0-C592-416F-AAC5-73F3251BE810}" srcOrd="3" destOrd="0" presId="urn:microsoft.com/office/officeart/2005/8/layout/vList2"/>
    <dgm:cxn modelId="{0A17101E-661E-4458-9058-2651CD09BD3B}" type="presParOf" srcId="{8BE8A688-76EC-4498-B803-81D971068959}" destId="{1D3AA38E-D154-4275-B0EF-25824CE3D36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2EAE30-3951-4A50-80E5-1715533324E9}">
      <dsp:nvSpPr>
        <dsp:cNvPr id="0" name=""/>
        <dsp:cNvSpPr/>
      </dsp:nvSpPr>
      <dsp:spPr>
        <a:xfrm>
          <a:off x="0" y="51590"/>
          <a:ext cx="6054725" cy="1733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Reflect the strength of the feeling – “</a:t>
          </a:r>
          <a:r>
            <a:rPr lang="en-GB" sz="2000" i="1" kern="1200" dirty="0"/>
            <a:t>you feel frustrated because you believe that you are not being treated fairly</a:t>
          </a:r>
          <a:r>
            <a:rPr lang="en-GB" sz="3100" kern="1200" dirty="0"/>
            <a:t>”</a:t>
          </a:r>
          <a:endParaRPr lang="en-US" sz="3100" kern="1200" dirty="0"/>
        </a:p>
      </dsp:txBody>
      <dsp:txXfrm>
        <a:off x="84644" y="136234"/>
        <a:ext cx="5885437" cy="1564652"/>
      </dsp:txXfrm>
    </dsp:sp>
    <dsp:sp modelId="{37451BD0-4425-4B2A-B187-7EAA3A700944}">
      <dsp:nvSpPr>
        <dsp:cNvPr id="0" name=""/>
        <dsp:cNvSpPr/>
      </dsp:nvSpPr>
      <dsp:spPr>
        <a:xfrm>
          <a:off x="0" y="1840251"/>
          <a:ext cx="6054725" cy="17339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is important to check understanding and respond accurately to key experiences and emotions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84644" y="1924895"/>
        <a:ext cx="5885437" cy="1564652"/>
      </dsp:txXfrm>
    </dsp:sp>
    <dsp:sp modelId="{1D3AA38E-D154-4275-B0EF-25824CE3D36B}">
      <dsp:nvSpPr>
        <dsp:cNvPr id="0" name=""/>
        <dsp:cNvSpPr/>
      </dsp:nvSpPr>
      <dsp:spPr>
        <a:xfrm>
          <a:off x="0" y="3628910"/>
          <a:ext cx="6054725" cy="17339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State feelings tentatively and without judgment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i.e.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feel…….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Because……….</a:t>
          </a:r>
          <a:endParaRPr lang="en-US" sz="1900" kern="1200" dirty="0"/>
        </a:p>
      </dsp:txBody>
      <dsp:txXfrm>
        <a:off x="84644" y="3713554"/>
        <a:ext cx="5885437" cy="15646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10/25/2022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12CFC2-16DE-4D63-A916-9DB05489218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04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10/25/2022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youtube.com/embed/HD3LH3C6_uE" TargetMode="Externa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embed/7lAT9HPGIkU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ECCS6003: Counselling Skills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ECCS6003 Counselling Skills  - 2020/21.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 dirty="0"/>
          </a:p>
          <a:p>
            <a:pPr marL="45720" indent="0">
              <a:buNone/>
            </a:pPr>
            <a:r>
              <a:rPr lang="en-GB" sz="2800" b="1" dirty="0"/>
              <a:t>Module Leader: Andrea Williams</a:t>
            </a:r>
          </a:p>
          <a:p>
            <a:pPr marL="45720" indent="0">
              <a:buNone/>
            </a:pPr>
            <a:r>
              <a:rPr lang="en-GB" sz="2800" dirty="0"/>
              <a:t>Email: </a:t>
            </a:r>
            <a:r>
              <a:rPr lang="en-GB" sz="2800" dirty="0">
                <a:hlinkClick r:id="rId2"/>
              </a:rPr>
              <a:t>andrea.williams@uwtsd.ac.uk</a:t>
            </a:r>
            <a:endParaRPr lang="en-GB" sz="2800" dirty="0"/>
          </a:p>
          <a:p>
            <a:pPr marL="45720" indent="0">
              <a:buNone/>
            </a:pPr>
            <a:r>
              <a:rPr lang="en-GB" sz="2800" dirty="0"/>
              <a:t>Office Hours: Please email for an appointment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Critically evaluate ability to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operate within the limits of own knowledge, skills and experience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45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Demonstrate a critical evaluation of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the ethical imperative of </a:t>
            </a:r>
            <a:r>
              <a:rPr lang="x-none" sz="24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informed consent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45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Demonstrate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a critical </a:t>
            </a:r>
            <a:r>
              <a:rPr lang="x-none" sz="2400" b="1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reflection on own beliefs and on the emotional impact of discrimination</a:t>
            </a:r>
            <a:r>
              <a:rPr lang="x-none" sz="2400" dirty="0">
                <a:solidFill>
                  <a:schemeClr val="accent1">
                    <a:lumMod val="75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Demonstrate a critical reflection on and review progress in own studies and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seek assistance or guidance as appropriate in order to enhance your own personal development planning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Demonstrate a critical evaluation of necessity to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keep information about clients confidential 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within limits of duty of care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Demonstrate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advanced listening skills in a helping environment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Demonstrate appropriate quality/skill of 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congruence and empathy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2400" dirty="0">
              <a:solidFill>
                <a:schemeClr val="accent1">
                  <a:lumMod val="75000"/>
                </a:schemeClr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3B3F9-D207-7E3E-FE38-8F399DB4E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Aims: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50F4E-2D91-A8A0-F724-3DFA5CC49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week we will be practising the responding skills of reflecting, paraphrasing and tuning in and develop ways to communicate empathic highlights and presence.</a:t>
            </a:r>
          </a:p>
          <a:p>
            <a:r>
              <a:rPr lang="en-GB" dirty="0"/>
              <a:t>Continue to refrain from asking questions as much as possible!</a:t>
            </a:r>
          </a:p>
          <a:p>
            <a:r>
              <a:rPr lang="en-GB" dirty="0"/>
              <a:t>From this week, we will start to record the Counselling skill sessions within your triads. This is why the Contract becomes even more important between you.</a:t>
            </a:r>
          </a:p>
        </p:txBody>
      </p:sp>
    </p:spTree>
    <p:extLst>
      <p:ext uri="{BB962C8B-B14F-4D97-AF65-F5344CB8AC3E}">
        <p14:creationId xmlns:p14="http://schemas.microsoft.com/office/powerpoint/2010/main" val="3985515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82E00-8243-2179-6E8D-C11FF45F9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Practice for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6F365-27EB-5954-F91E-ED93677A1A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Contracting</a:t>
            </a:r>
          </a:p>
          <a:p>
            <a:r>
              <a:rPr lang="en-GB" dirty="0"/>
              <a:t>Creating a space</a:t>
            </a:r>
          </a:p>
          <a:p>
            <a:r>
              <a:rPr lang="en-GB" dirty="0"/>
              <a:t>Attending skills – Active listening, tuning in to what the client is experiencing and presence</a:t>
            </a:r>
          </a:p>
          <a:p>
            <a:r>
              <a:rPr lang="en-GB" dirty="0"/>
              <a:t>Responding Skills such as mirroring, reflection/ restating, paraphrasing</a:t>
            </a:r>
          </a:p>
          <a:p>
            <a:r>
              <a:rPr lang="en-GB" dirty="0"/>
              <a:t>Phenomenological noticing</a:t>
            </a:r>
          </a:p>
          <a:p>
            <a:r>
              <a:rPr lang="en-GB" dirty="0"/>
              <a:t>Sharing empathic highlights</a:t>
            </a:r>
          </a:p>
          <a:p>
            <a:r>
              <a:rPr lang="en-GB" dirty="0"/>
              <a:t>Clarification</a:t>
            </a:r>
          </a:p>
          <a:p>
            <a:r>
              <a:rPr lang="en-GB" dirty="0"/>
              <a:t>Summarising and ending a session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A51BD6-E950-660D-2E20-621EC5D40AF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483599"/>
            <a:ext cx="4754563" cy="317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461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Way of 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060812"/>
            <a:ext cx="4937760" cy="3808281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activity of Counselling is about “being” rather than “doing”.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Communicate the Core Conditions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Empathy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Congruence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Unconditional Positive Regard.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716" y="880459"/>
            <a:ext cx="3439235" cy="50239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142588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Listening to clients’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777" y="1795549"/>
            <a:ext cx="7941487" cy="430045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Within the narrative of a client’s story you will often hear a mixture of feelings, emotions and experiences.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They can often feel scattered and client will rarely start at the beginning of a story.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Listen to these experiences and what has happened </a:t>
            </a:r>
            <a:r>
              <a:rPr lang="en-GB" sz="3200" i="1" dirty="0">
                <a:solidFill>
                  <a:schemeClr val="bg1"/>
                </a:solidFill>
              </a:rPr>
              <a:t>to </a:t>
            </a:r>
            <a:r>
              <a:rPr lang="en-GB" sz="3200" dirty="0">
                <a:solidFill>
                  <a:schemeClr val="bg1"/>
                </a:solidFill>
              </a:rPr>
              <a:t>them.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chemeClr val="bg1"/>
                </a:solidFill>
              </a:rPr>
              <a:t>Listen to the emotions, and make it clear to the client that you hear their pain, their joy, their anger or frustration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B45D88-FB04-A1B9-3BE8-0FE9A3E857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" r="1" b="1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08722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EB3C453-B485-4F07-841B-918D40331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54C89A-2D0B-4062-BF97-CA51B69D7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079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091C99A-98BE-457D-87BD-7B9B6EDDC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34761"/>
            <a:ext cx="11724640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60A769C-8991-4FDE-89A0-A218E5BF6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9642" y="0"/>
            <a:ext cx="462235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9455" y="609599"/>
            <a:ext cx="3574471" cy="54032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FFFFFF"/>
                </a:solidFill>
              </a:rPr>
              <a:t>Reflecting Feelings</a:t>
            </a:r>
            <a:br>
              <a:rPr lang="en-US" sz="6000" b="1" dirty="0">
                <a:solidFill>
                  <a:srgbClr val="FFFFFF"/>
                </a:solidFill>
              </a:rPr>
            </a:br>
            <a:r>
              <a:rPr lang="en-US" sz="3100" b="1" dirty="0">
                <a:solidFill>
                  <a:srgbClr val="FFFFFF"/>
                </a:solidFill>
                <a:hlinkClick r:id="rId2"/>
              </a:rPr>
              <a:t>https://www.youtube.com/embed/HD3LH3C6_uE</a:t>
            </a:r>
            <a:br>
              <a:rPr lang="en-US" sz="3100" b="1" dirty="0">
                <a:solidFill>
                  <a:srgbClr val="FFFFFF"/>
                </a:solidFill>
              </a:rPr>
            </a:br>
            <a:br>
              <a:rPr lang="en-US" sz="3100" b="1" dirty="0">
                <a:solidFill>
                  <a:srgbClr val="FFFFFF"/>
                </a:solidFill>
              </a:rPr>
            </a:br>
            <a:endParaRPr lang="en-US" sz="3100" dirty="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5CA58E-F8D8-4DF3-B813-C2585E0A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D84907D-91DD-4CA7-8425-56714B6812E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88661292"/>
              </p:ext>
            </p:extLst>
          </p:nvPr>
        </p:nvGraphicFramePr>
        <p:xfrm>
          <a:off x="862013" y="881063"/>
          <a:ext cx="6054725" cy="54144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97ADF-AA00-F660-F8D7-5498A798C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Sharing Empathic Highlights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0758A-7B1C-8E06-9756-84B3EBDE6B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00" y="2057399"/>
            <a:ext cx="8068887" cy="45643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Listen to your own biases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Make every effort to set your own judgments aside and ‘walk in the shoes of the client’</a:t>
            </a:r>
          </a:p>
          <a:p>
            <a:r>
              <a:rPr lang="en-US" sz="2400" dirty="0">
                <a:solidFill>
                  <a:schemeClr val="bg1"/>
                </a:solidFill>
              </a:rPr>
              <a:t>Pay attention to both verbal and non-verbal messages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Listen carefully to core themes and ‘what is not being said’</a:t>
            </a:r>
          </a:p>
          <a:p>
            <a:r>
              <a:rPr lang="en-US" sz="2400" dirty="0">
                <a:solidFill>
                  <a:schemeClr val="bg1"/>
                </a:solidFill>
              </a:rPr>
              <a:t>Use highlights to keep a client focused on important issues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Notice signs when a client is being resistant</a:t>
            </a:r>
          </a:p>
          <a:p>
            <a:r>
              <a:rPr lang="en-US" sz="2400" dirty="0">
                <a:solidFill>
                  <a:schemeClr val="bg1"/>
                </a:solidFill>
              </a:rPr>
              <a:t>Consider cultural differences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A picture containing person&#10;&#10;Description automatically generated">
            <a:extLst>
              <a:ext uri="{FF2B5EF4-FFF2-40B4-BE49-F238E27FC236}">
                <a16:creationId xmlns:a16="http://schemas.microsoft.com/office/drawing/2014/main" id="{99C45914-950F-7D37-1966-E5AD7CB59B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292" r="40540" b="-2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69969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49BEC-8659-14FE-FDE0-68E48AE2C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F3EE1-86EC-7795-3862-0EAAC6C0B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645920"/>
            <a:ext cx="9872871" cy="4450080"/>
          </a:xfrm>
        </p:spPr>
        <p:txBody>
          <a:bodyPr>
            <a:normAutofit fontScale="92500"/>
          </a:bodyPr>
          <a:lstStyle/>
          <a:p>
            <a:r>
              <a:rPr lang="en-GB" dirty="0"/>
              <a:t>Check with the client that what is being heard and understood is accurate</a:t>
            </a:r>
          </a:p>
          <a:p>
            <a:r>
              <a:rPr lang="en-GB" dirty="0"/>
              <a:t>AVOID saying  “ I know how you feel”</a:t>
            </a:r>
          </a:p>
          <a:p>
            <a:r>
              <a:rPr lang="en-GB" dirty="0"/>
              <a:t>‘Checking out’ with a client requires more than reflecting, paraphrasing or restating.</a:t>
            </a:r>
          </a:p>
          <a:p>
            <a:r>
              <a:rPr lang="en-GB" dirty="0" err="1"/>
              <a:t>i.e</a:t>
            </a:r>
            <a:r>
              <a:rPr lang="en-GB" dirty="0"/>
              <a:t> “ my sense is that what you are feeling is a sense of frustration and maybe a little sadness that it has come to this… is that how it is for you?”</a:t>
            </a:r>
          </a:p>
          <a:p>
            <a:r>
              <a:rPr lang="en-GB" dirty="0"/>
              <a:t>Or, “ I would like to just check out with you that I am understanding……”</a:t>
            </a:r>
          </a:p>
          <a:p>
            <a:r>
              <a:rPr lang="en-GB" dirty="0"/>
              <a:t>Or “could you say a little more about …..”</a:t>
            </a:r>
          </a:p>
          <a:p>
            <a:r>
              <a:rPr lang="en-GB" dirty="0"/>
              <a:t>Timing is really important</a:t>
            </a: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Youtube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clip: Clarifying</a:t>
            </a:r>
          </a:p>
          <a:p>
            <a:r>
              <a:rPr lang="en-GB" dirty="0">
                <a:solidFill>
                  <a:srgbClr val="F59E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https://www.youtube.com/embed/7lAT9HPGIkU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205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Triad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Working in triads, listen to each other’s stories, don’t just listen for the problems, but look at  body language, non-verbal messages.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It is not our role to interpret what the client is saying, but rather to understand them.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Avoid questions or giving advice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9D353E0-5C59-4543-A551-CE669CB0A6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862" y="1889761"/>
            <a:ext cx="4938818" cy="37041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483692358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687</Words>
  <Application>Microsoft Office PowerPoint</Application>
  <PresentationFormat>Widescreen</PresentationFormat>
  <Paragraphs>68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Corbel</vt:lpstr>
      <vt:lpstr>Wingdings</vt:lpstr>
      <vt:lpstr>Basis</vt:lpstr>
      <vt:lpstr>ECCS6003: Counselling Skills Module Lead: Andrea Williams</vt:lpstr>
      <vt:lpstr>ECCS6003 Counselling Skills  - 2020/21.</vt:lpstr>
      <vt:lpstr>Module Learning Outcomes</vt:lpstr>
      <vt:lpstr>Lesson Aims:</vt:lpstr>
      <vt:lpstr>Skills Practice for this week</vt:lpstr>
      <vt:lpstr>A Way of Being</vt:lpstr>
      <vt:lpstr>Listening to clients’ stories</vt:lpstr>
      <vt:lpstr>Reflecting Feelings https://www.youtube.com/embed/HD3LH3C6_uE  </vt:lpstr>
      <vt:lpstr>Sharing Empathic Highlights</vt:lpstr>
      <vt:lpstr>Clarification</vt:lpstr>
      <vt:lpstr>Triad Work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2022-10-25T15:54:30Z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