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sldIdLst>
    <p:sldId id="256" r:id="rId2"/>
    <p:sldId id="258" r:id="rId3"/>
    <p:sldId id="259" r:id="rId4"/>
    <p:sldId id="267" r:id="rId5"/>
    <p:sldId id="257" r:id="rId6"/>
    <p:sldId id="260" r:id="rId7"/>
    <p:sldId id="261" r:id="rId8"/>
    <p:sldId id="262" r:id="rId9"/>
    <p:sldId id="263" r:id="rId10"/>
    <p:sldId id="264" r:id="rId11"/>
    <p:sldId id="265" r:id="rId12"/>
    <p:sldId id="266" r:id="rId13"/>
    <p:sldId id="275" r:id="rId14"/>
    <p:sldId id="277" r:id="rId15"/>
    <p:sldId id="278" r:id="rId16"/>
    <p:sldId id="279" r:id="rId17"/>
    <p:sldId id="280" r:id="rId18"/>
    <p:sldId id="281" r:id="rId19"/>
    <p:sldId id="282" r:id="rId20"/>
    <p:sldId id="283" r:id="rId21"/>
    <p:sldId id="284" r:id="rId22"/>
    <p:sldId id="286" r:id="rId23"/>
    <p:sldId id="287" r:id="rId24"/>
    <p:sldId id="288" r:id="rId25"/>
    <p:sldId id="289" r:id="rId26"/>
    <p:sldId id="290" r:id="rId27"/>
    <p:sldId id="285" r:id="rId28"/>
    <p:sldId id="291" r:id="rId29"/>
    <p:sldId id="292" r:id="rId30"/>
    <p:sldId id="293" r:id="rId31"/>
    <p:sldId id="294" r:id="rId32"/>
    <p:sldId id="295" r:id="rId33"/>
    <p:sldId id="268" r:id="rId34"/>
    <p:sldId id="269" r:id="rId35"/>
    <p:sldId id="270" r:id="rId36"/>
    <p:sldId id="271" r:id="rId37"/>
    <p:sldId id="272" r:id="rId38"/>
    <p:sldId id="273" r:id="rId39"/>
    <p:sldId id="274" r:id="rId40"/>
    <p:sldId id="276" r:id="rId41"/>
    <p:sldId id="296"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9073" autoAdjust="0"/>
  </p:normalViewPr>
  <p:slideViewPr>
    <p:cSldViewPr snapToGrid="0">
      <p:cViewPr>
        <p:scale>
          <a:sx n="40" d="100"/>
          <a:sy n="40" d="100"/>
        </p:scale>
        <p:origin x="1707" y="7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5D764-BF4E-4423-A58F-A46B6E7D4829}" type="datetimeFigureOut">
              <a:rPr lang="en-GB" smtClean="0"/>
              <a:t>05/05/2021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89E15-1F7A-453D-AA39-7342789CD13D}" type="slidenum">
              <a:rPr lang="en-GB" smtClean="0"/>
              <a:t>‹#›</a:t>
            </a:fld>
            <a:endParaRPr lang="en-GB"/>
          </a:p>
        </p:txBody>
      </p:sp>
    </p:spTree>
    <p:extLst>
      <p:ext uri="{BB962C8B-B14F-4D97-AF65-F5344CB8AC3E}">
        <p14:creationId xmlns:p14="http://schemas.microsoft.com/office/powerpoint/2010/main" val="10727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Triggers</a:t>
            </a:r>
            <a:r>
              <a:rPr lang="en-GB" baseline="0" dirty="0" smtClean="0"/>
              <a:t> Broom</a:t>
            </a:r>
            <a:endParaRPr lang="en-GB" dirty="0" smtClean="0"/>
          </a:p>
          <a:p>
            <a:endParaRPr lang="en-GB" dirty="0" smtClean="0"/>
          </a:p>
          <a:p>
            <a:r>
              <a:rPr lang="en-GB" dirty="0" smtClean="0"/>
              <a:t>What philosophical questions can you see?</a:t>
            </a:r>
          </a:p>
          <a:p>
            <a:endParaRPr lang="en-GB" dirty="0" smtClean="0"/>
          </a:p>
          <a:p>
            <a:r>
              <a:rPr lang="en-GB" dirty="0" smtClean="0"/>
              <a:t>Thought experiment</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4</a:t>
            </a:fld>
            <a:endParaRPr lang="en-GB"/>
          </a:p>
        </p:txBody>
      </p:sp>
    </p:spTree>
    <p:extLst>
      <p:ext uri="{BB962C8B-B14F-4D97-AF65-F5344CB8AC3E}">
        <p14:creationId xmlns:p14="http://schemas.microsoft.com/office/powerpoint/2010/main" val="1233019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does this matter to philosophy?</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5</a:t>
            </a:fld>
            <a:endParaRPr lang="en-GB"/>
          </a:p>
        </p:txBody>
      </p:sp>
    </p:spTree>
    <p:extLst>
      <p:ext uri="{BB962C8B-B14F-4D97-AF65-F5344CB8AC3E}">
        <p14:creationId xmlns:p14="http://schemas.microsoft.com/office/powerpoint/2010/main" val="203746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a:t>
            </a:r>
            <a:r>
              <a:rPr lang="en-GB" baseline="0" dirty="0" smtClean="0"/>
              <a:t> do you think?</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10</a:t>
            </a:fld>
            <a:endParaRPr lang="en-GB"/>
          </a:p>
        </p:txBody>
      </p:sp>
    </p:spTree>
    <p:extLst>
      <p:ext uri="{BB962C8B-B14F-4D97-AF65-F5344CB8AC3E}">
        <p14:creationId xmlns:p14="http://schemas.microsoft.com/office/powerpoint/2010/main" val="3592469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Philosophy for kids</a:t>
            </a:r>
          </a:p>
          <a:p>
            <a:endParaRPr lang="en-GB" dirty="0" smtClean="0"/>
          </a:p>
          <a:p>
            <a:r>
              <a:rPr lang="en-GB" dirty="0" smtClean="0"/>
              <a:t>Make</a:t>
            </a:r>
            <a:r>
              <a:rPr lang="en-GB" baseline="0" dirty="0" smtClean="0"/>
              <a:t> notes we’ll discuss</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12</a:t>
            </a:fld>
            <a:endParaRPr lang="en-GB"/>
          </a:p>
        </p:txBody>
      </p:sp>
    </p:spTree>
    <p:extLst>
      <p:ext uri="{BB962C8B-B14F-4D97-AF65-F5344CB8AC3E}">
        <p14:creationId xmlns:p14="http://schemas.microsoft.com/office/powerpoint/2010/main" val="367591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Granny and the Goldfish</a:t>
            </a:r>
          </a:p>
          <a:p>
            <a:endParaRPr lang="en-GB" dirty="0" smtClean="0"/>
          </a:p>
          <a:p>
            <a:r>
              <a:rPr lang="en-GB" sz="1200" b="0" i="0" kern="1200" dirty="0" smtClean="0">
                <a:solidFill>
                  <a:schemeClr val="tx1"/>
                </a:solidFill>
                <a:effectLst/>
                <a:latin typeface="+mn-lt"/>
                <a:ea typeface="+mn-ea"/>
                <a:cs typeface="+mn-cs"/>
              </a:rPr>
              <a:t>Write down as many questions that you can think of inspired by that video. These may be further questions that you have or issues that you would like to explore.</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13</a:t>
            </a:fld>
            <a:endParaRPr lang="en-GB"/>
          </a:p>
        </p:txBody>
      </p:sp>
    </p:spTree>
    <p:extLst>
      <p:ext uri="{BB962C8B-B14F-4D97-AF65-F5344CB8AC3E}">
        <p14:creationId xmlns:p14="http://schemas.microsoft.com/office/powerpoint/2010/main" val="4193060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18</a:t>
            </a:fld>
            <a:endParaRPr lang="en-GB"/>
          </a:p>
        </p:txBody>
      </p:sp>
    </p:spTree>
    <p:extLst>
      <p:ext uri="{BB962C8B-B14F-4D97-AF65-F5344CB8AC3E}">
        <p14:creationId xmlns:p14="http://schemas.microsoft.com/office/powerpoint/2010/main" val="3630393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Christian the lion</a:t>
            </a:r>
            <a:endParaRPr lang="en-GB" dirty="0"/>
          </a:p>
        </p:txBody>
      </p:sp>
      <p:sp>
        <p:nvSpPr>
          <p:cNvPr id="4" name="Slide Number Placeholder 3"/>
          <p:cNvSpPr>
            <a:spLocks noGrp="1"/>
          </p:cNvSpPr>
          <p:nvPr>
            <p:ph type="sldNum" sz="quarter" idx="10"/>
          </p:nvPr>
        </p:nvSpPr>
        <p:spPr/>
        <p:txBody>
          <a:bodyPr/>
          <a:lstStyle/>
          <a:p>
            <a:fld id="{80889E15-1F7A-453D-AA39-7342789CD13D}" type="slidenum">
              <a:rPr lang="en-GB" smtClean="0"/>
              <a:t>40</a:t>
            </a:fld>
            <a:endParaRPr lang="en-GB"/>
          </a:p>
        </p:txBody>
      </p:sp>
    </p:spTree>
    <p:extLst>
      <p:ext uri="{BB962C8B-B14F-4D97-AF65-F5344CB8AC3E}">
        <p14:creationId xmlns:p14="http://schemas.microsoft.com/office/powerpoint/2010/main" val="23278623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3485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76816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210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16234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562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05/05/2021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4936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4838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5765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941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10714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6695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7719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47235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8389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1231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41302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357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05/05/2021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9293889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ideo" Target="https://www.youtube.com/embed/56yN2zHtofM"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7DLzXAjscXk" TargetMode="Externa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CkeEjZVaEqk" TargetMode="Externa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btuxO-C2IzE" TargetMode="External"/><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000" dirty="0" smtClean="0"/>
              <a:t>Contemporary Philosophy of Education</a:t>
            </a:r>
            <a:endParaRPr lang="en-GB" sz="5000" dirty="0"/>
          </a:p>
        </p:txBody>
      </p:sp>
      <p:sp>
        <p:nvSpPr>
          <p:cNvPr id="3" name="Subtitle 2"/>
          <p:cNvSpPr>
            <a:spLocks noGrp="1"/>
          </p:cNvSpPr>
          <p:nvPr>
            <p:ph type="subTitle" idx="1"/>
          </p:nvPr>
        </p:nvSpPr>
        <p:spPr/>
        <p:txBody>
          <a:bodyPr/>
          <a:lstStyle/>
          <a:p>
            <a:r>
              <a:rPr lang="en-GB" dirty="0"/>
              <a:t>“We educate ourselves so that we can make a noble use of our leisure.” Aristotle</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 recap</a:t>
            </a:r>
            <a:endParaRPr lang="en-GB" dirty="0"/>
          </a:p>
        </p:txBody>
      </p:sp>
      <p:sp>
        <p:nvSpPr>
          <p:cNvPr id="4" name="Text Placeholder 3"/>
          <p:cNvSpPr>
            <a:spLocks noGrp="1"/>
          </p:cNvSpPr>
          <p:nvPr>
            <p:ph type="body" idx="1"/>
          </p:nvPr>
        </p:nvSpPr>
        <p:spPr/>
        <p:txBody>
          <a:bodyPr/>
          <a:lstStyle/>
          <a:p>
            <a:r>
              <a:rPr lang="en-GB" dirty="0" smtClean="0"/>
              <a:t>What did you find out?</a:t>
            </a:r>
            <a:endParaRPr lang="en-GB" dirty="0"/>
          </a:p>
        </p:txBody>
      </p:sp>
    </p:spTree>
    <p:extLst>
      <p:ext uri="{BB962C8B-B14F-4D97-AF65-F5344CB8AC3E}">
        <p14:creationId xmlns:p14="http://schemas.microsoft.com/office/powerpoint/2010/main" val="7464522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By the end of this session you will be able to</a:t>
            </a:r>
          </a:p>
          <a:p>
            <a:pPr lvl="1"/>
            <a:r>
              <a:rPr lang="en-GB" dirty="0" smtClean="0"/>
              <a:t>Critically evaluate philosophy in contemporary education</a:t>
            </a:r>
          </a:p>
          <a:p>
            <a:pPr lvl="1"/>
            <a:r>
              <a:rPr lang="en-GB" dirty="0" smtClean="0"/>
              <a:t>Critically evaluate Philosophy </a:t>
            </a:r>
            <a:r>
              <a:rPr lang="en-GB" dirty="0"/>
              <a:t>F</a:t>
            </a:r>
            <a:r>
              <a:rPr lang="en-GB" dirty="0" smtClean="0"/>
              <a:t>or Children</a:t>
            </a:r>
            <a:endParaRPr lang="en-GB" dirty="0"/>
          </a:p>
        </p:txBody>
      </p:sp>
    </p:spTree>
    <p:extLst>
      <p:ext uri="{BB962C8B-B14F-4D97-AF65-F5344CB8AC3E}">
        <p14:creationId xmlns:p14="http://schemas.microsoft.com/office/powerpoint/2010/main" val="37949057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56yN2zHtofM"/>
          <p:cNvPicPr>
            <a:picLocks noGrp="1" noRot="1" noChangeAspect="1"/>
          </p:cNvPicPr>
          <p:nvPr>
            <p:ph idx="4294967295"/>
            <a:videoFile r:link="rId1"/>
          </p:nvPr>
        </p:nvPicPr>
        <p:blipFill>
          <a:blip r:embed="rId4"/>
          <a:stretch>
            <a:fillRect/>
          </a:stretch>
        </p:blipFill>
        <p:spPr>
          <a:xfrm>
            <a:off x="1407694" y="824248"/>
            <a:ext cx="9408696" cy="5292388"/>
          </a:xfrm>
          <a:prstGeom prst="rect">
            <a:avLst/>
          </a:prstGeom>
        </p:spPr>
      </p:pic>
    </p:spTree>
    <p:extLst>
      <p:ext uri="{BB962C8B-B14F-4D97-AF65-F5344CB8AC3E}">
        <p14:creationId xmlns:p14="http://schemas.microsoft.com/office/powerpoint/2010/main" val="15270598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key issues in society today?</a:t>
            </a:r>
            <a:endParaRPr lang="en-GB" dirty="0"/>
          </a:p>
        </p:txBody>
      </p:sp>
      <p:sp>
        <p:nvSpPr>
          <p:cNvPr id="3" name="Content Placeholder 2"/>
          <p:cNvSpPr>
            <a:spLocks noGrp="1"/>
          </p:cNvSpPr>
          <p:nvPr>
            <p:ph idx="1"/>
          </p:nvPr>
        </p:nvSpPr>
        <p:spPr/>
        <p:txBody>
          <a:bodyPr/>
          <a:lstStyle/>
          <a:p>
            <a:r>
              <a:rPr lang="fr-FR" dirty="0" err="1" smtClean="0"/>
              <a:t>Technology</a:t>
            </a:r>
            <a:endParaRPr lang="fr-FR" dirty="0" smtClean="0"/>
          </a:p>
          <a:p>
            <a:r>
              <a:rPr lang="fr-FR" dirty="0" smtClean="0"/>
              <a:t>Media</a:t>
            </a:r>
          </a:p>
          <a:p>
            <a:r>
              <a:rPr lang="fr-FR" dirty="0" smtClean="0"/>
              <a:t>Cultural variables</a:t>
            </a:r>
          </a:p>
          <a:p>
            <a:r>
              <a:rPr lang="fr-FR" dirty="0" smtClean="0"/>
              <a:t>Globalisation </a:t>
            </a:r>
            <a:endParaRPr lang="en-GB" dirty="0"/>
          </a:p>
        </p:txBody>
      </p:sp>
    </p:spTree>
    <p:extLst>
      <p:ext uri="{BB962C8B-B14F-4D97-AF65-F5344CB8AC3E}">
        <p14:creationId xmlns:p14="http://schemas.microsoft.com/office/powerpoint/2010/main" val="1917737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Sphere of Education</a:t>
            </a:r>
            <a:endParaRPr lang="en-GB" dirty="0"/>
          </a:p>
        </p:txBody>
      </p:sp>
      <p:sp>
        <p:nvSpPr>
          <p:cNvPr id="3" name="Content Placeholder 2"/>
          <p:cNvSpPr>
            <a:spLocks noGrp="1"/>
          </p:cNvSpPr>
          <p:nvPr>
            <p:ph idx="1"/>
          </p:nvPr>
        </p:nvSpPr>
        <p:spPr/>
        <p:txBody>
          <a:bodyPr/>
          <a:lstStyle/>
          <a:p>
            <a:r>
              <a:rPr lang="en-GB" dirty="0" smtClean="0"/>
              <a:t>Value of education in society </a:t>
            </a:r>
            <a:r>
              <a:rPr lang="en-GB" dirty="0"/>
              <a:t>t</a:t>
            </a:r>
            <a:r>
              <a:rPr lang="en-GB" dirty="0" smtClean="0"/>
              <a:t>oday</a:t>
            </a:r>
          </a:p>
          <a:p>
            <a:r>
              <a:rPr lang="en-GB" dirty="0" smtClean="0"/>
              <a:t>Pervasive nature of education</a:t>
            </a:r>
          </a:p>
          <a:p>
            <a:r>
              <a:rPr lang="en-GB" dirty="0" smtClean="0"/>
              <a:t>The need to understand what education means</a:t>
            </a:r>
          </a:p>
          <a:p>
            <a:r>
              <a:rPr lang="en-GB" dirty="0" smtClean="0"/>
              <a:t>Cannot make decisions about education unless we understand it</a:t>
            </a:r>
            <a:endParaRPr lang="en-GB" dirty="0"/>
          </a:p>
        </p:txBody>
      </p:sp>
    </p:spTree>
    <p:extLst>
      <p:ext uri="{BB962C8B-B14F-4D97-AF65-F5344CB8AC3E}">
        <p14:creationId xmlns:p14="http://schemas.microsoft.com/office/powerpoint/2010/main" val="17900030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Significance of Education</a:t>
            </a:r>
            <a:endParaRPr lang="en-GB" dirty="0"/>
          </a:p>
        </p:txBody>
      </p:sp>
      <p:sp>
        <p:nvSpPr>
          <p:cNvPr id="3" name="Content Placeholder 2"/>
          <p:cNvSpPr>
            <a:spLocks noGrp="1"/>
          </p:cNvSpPr>
          <p:nvPr>
            <p:ph idx="1"/>
          </p:nvPr>
        </p:nvSpPr>
        <p:spPr/>
        <p:txBody>
          <a:bodyPr/>
          <a:lstStyle/>
          <a:p>
            <a:r>
              <a:rPr lang="en-GB" dirty="0"/>
              <a:t>Number of roles within schools beside </a:t>
            </a:r>
            <a:r>
              <a:rPr lang="en-GB" dirty="0" smtClean="0"/>
              <a:t>education</a:t>
            </a:r>
          </a:p>
          <a:p>
            <a:r>
              <a:rPr lang="en-GB" dirty="0" smtClean="0"/>
              <a:t>Categorisation </a:t>
            </a:r>
            <a:r>
              <a:rPr lang="en-GB" dirty="0"/>
              <a:t>and stereotyping of </a:t>
            </a:r>
            <a:r>
              <a:rPr lang="en-GB" dirty="0" smtClean="0"/>
              <a:t>individuals</a:t>
            </a:r>
          </a:p>
          <a:p>
            <a:r>
              <a:rPr lang="en-GB" dirty="0" smtClean="0"/>
              <a:t>Training </a:t>
            </a:r>
            <a:r>
              <a:rPr lang="en-GB" dirty="0"/>
              <a:t>and </a:t>
            </a:r>
            <a:r>
              <a:rPr lang="en-GB" dirty="0" smtClean="0"/>
              <a:t>developing</a:t>
            </a:r>
          </a:p>
          <a:p>
            <a:r>
              <a:rPr lang="en-GB" dirty="0" smtClean="0"/>
              <a:t>Training </a:t>
            </a:r>
            <a:r>
              <a:rPr lang="en-GB" dirty="0"/>
              <a:t>to specific socially accepted </a:t>
            </a:r>
            <a:r>
              <a:rPr lang="en-GB" dirty="0" smtClean="0"/>
              <a:t>behaviour</a:t>
            </a:r>
          </a:p>
          <a:p>
            <a:r>
              <a:rPr lang="en-GB" dirty="0" smtClean="0"/>
              <a:t>Difference </a:t>
            </a:r>
            <a:r>
              <a:rPr lang="en-GB" dirty="0"/>
              <a:t>between education and schooling </a:t>
            </a:r>
            <a:endParaRPr lang="en-GB" dirty="0"/>
          </a:p>
        </p:txBody>
      </p:sp>
    </p:spTree>
    <p:extLst>
      <p:ext uri="{BB962C8B-B14F-4D97-AF65-F5344CB8AC3E}">
        <p14:creationId xmlns:p14="http://schemas.microsoft.com/office/powerpoint/2010/main" val="5806396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Self-determination, Authenticity and the Self</a:t>
            </a:r>
            <a:endParaRPr lang="en-GB" dirty="0"/>
          </a:p>
        </p:txBody>
      </p:sp>
      <p:sp>
        <p:nvSpPr>
          <p:cNvPr id="3" name="Content Placeholder 2"/>
          <p:cNvSpPr>
            <a:spLocks noGrp="1"/>
          </p:cNvSpPr>
          <p:nvPr>
            <p:ph idx="1"/>
          </p:nvPr>
        </p:nvSpPr>
        <p:spPr/>
        <p:txBody>
          <a:bodyPr/>
          <a:lstStyle/>
          <a:p>
            <a:r>
              <a:rPr lang="en-GB" dirty="0"/>
              <a:t>Identification of the </a:t>
            </a:r>
            <a:r>
              <a:rPr lang="en-GB" dirty="0" smtClean="0"/>
              <a:t>self</a:t>
            </a:r>
          </a:p>
          <a:p>
            <a:r>
              <a:rPr lang="en-GB" dirty="0" smtClean="0"/>
              <a:t>The </a:t>
            </a:r>
            <a:r>
              <a:rPr lang="en-GB" dirty="0"/>
              <a:t>need to establish social relationships and educational processes that enable self –determined </a:t>
            </a:r>
            <a:r>
              <a:rPr lang="en-GB" dirty="0" smtClean="0"/>
              <a:t>growth</a:t>
            </a:r>
          </a:p>
          <a:p>
            <a:r>
              <a:rPr lang="en-GB" dirty="0" smtClean="0"/>
              <a:t>Social </a:t>
            </a:r>
            <a:r>
              <a:rPr lang="en-GB" dirty="0"/>
              <a:t>conditions</a:t>
            </a:r>
            <a:endParaRPr lang="en-GB" dirty="0"/>
          </a:p>
        </p:txBody>
      </p:sp>
    </p:spTree>
    <p:extLst>
      <p:ext uri="{BB962C8B-B14F-4D97-AF65-F5344CB8AC3E}">
        <p14:creationId xmlns:p14="http://schemas.microsoft.com/office/powerpoint/2010/main" val="2076298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Self determined learner in a learning community</a:t>
            </a:r>
            <a:endParaRPr lang="en-GB" dirty="0"/>
          </a:p>
        </p:txBody>
      </p:sp>
      <p:sp>
        <p:nvSpPr>
          <p:cNvPr id="3" name="Content Placeholder 2"/>
          <p:cNvSpPr>
            <a:spLocks noGrp="1"/>
          </p:cNvSpPr>
          <p:nvPr>
            <p:ph idx="1"/>
          </p:nvPr>
        </p:nvSpPr>
        <p:spPr/>
        <p:txBody>
          <a:bodyPr/>
          <a:lstStyle/>
          <a:p>
            <a:r>
              <a:rPr lang="en-GB" dirty="0"/>
              <a:t>The role of </a:t>
            </a:r>
            <a:r>
              <a:rPr lang="en-GB" dirty="0" smtClean="0"/>
              <a:t>trust</a:t>
            </a:r>
          </a:p>
          <a:p>
            <a:r>
              <a:rPr lang="en-GB" dirty="0" smtClean="0"/>
              <a:t>‘</a:t>
            </a:r>
            <a:r>
              <a:rPr lang="en-GB" dirty="0"/>
              <a:t>Self-determined learning can occur only in a situation where there is agreement to participate’ (Walker, 1995</a:t>
            </a:r>
            <a:r>
              <a:rPr lang="en-GB" dirty="0" smtClean="0"/>
              <a:t>)</a:t>
            </a:r>
          </a:p>
          <a:p>
            <a:r>
              <a:rPr lang="en-GB" dirty="0" smtClean="0"/>
              <a:t>Where </a:t>
            </a:r>
            <a:r>
              <a:rPr lang="en-GB" dirty="0"/>
              <a:t>there is no agreement, there is no self-control in respect of the learning itself</a:t>
            </a:r>
            <a:endParaRPr lang="en-GB" dirty="0"/>
          </a:p>
        </p:txBody>
      </p:sp>
    </p:spTree>
    <p:extLst>
      <p:ext uri="{BB962C8B-B14F-4D97-AF65-F5344CB8AC3E}">
        <p14:creationId xmlns:p14="http://schemas.microsoft.com/office/powerpoint/2010/main" val="2256779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Philosophy</a:t>
            </a:r>
            <a:endParaRPr lang="en-GB" dirty="0"/>
          </a:p>
        </p:txBody>
      </p:sp>
      <p:sp>
        <p:nvSpPr>
          <p:cNvPr id="3" name="Content Placeholder 2"/>
          <p:cNvSpPr>
            <a:spLocks noGrp="1"/>
          </p:cNvSpPr>
          <p:nvPr>
            <p:ph idx="1"/>
          </p:nvPr>
        </p:nvSpPr>
        <p:spPr/>
        <p:txBody>
          <a:bodyPr/>
          <a:lstStyle/>
          <a:p>
            <a:r>
              <a:rPr lang="en-GB" dirty="0"/>
              <a:t>Over the last week or so we’ve </a:t>
            </a:r>
            <a:r>
              <a:rPr lang="en-GB" dirty="0" smtClean="0"/>
              <a:t>been asking </a:t>
            </a:r>
            <a:r>
              <a:rPr lang="en-GB" dirty="0"/>
              <a:t>you for ideas about what </a:t>
            </a:r>
            <a:r>
              <a:rPr lang="en-GB" dirty="0" smtClean="0"/>
              <a:t>subject sought </a:t>
            </a:r>
            <a:r>
              <a:rPr lang="en-GB" dirty="0"/>
              <a:t>to be taught in schools but are </a:t>
            </a:r>
            <a:r>
              <a:rPr lang="en-GB" dirty="0" smtClean="0"/>
              <a:t>not taught</a:t>
            </a:r>
            <a:r>
              <a:rPr lang="en-GB" dirty="0"/>
              <a:t>. Now, there have been </a:t>
            </a:r>
            <a:r>
              <a:rPr lang="en-GB" dirty="0" smtClean="0"/>
              <a:t>many suggestions</a:t>
            </a:r>
            <a:r>
              <a:rPr lang="en-GB" dirty="0"/>
              <a:t>: basic conversation skills, </a:t>
            </a:r>
            <a:r>
              <a:rPr lang="en-GB" dirty="0" smtClean="0"/>
              <a:t>that was </a:t>
            </a:r>
            <a:r>
              <a:rPr lang="en-GB" dirty="0"/>
              <a:t>one of them; how to change a plug</a:t>
            </a:r>
            <a:r>
              <a:rPr lang="en-GB" dirty="0" smtClean="0"/>
              <a:t>; map-reading</a:t>
            </a:r>
            <a:r>
              <a:rPr lang="en-GB" dirty="0"/>
              <a:t>, could be useful for some</a:t>
            </a:r>
            <a:r>
              <a:rPr lang="en-GB" dirty="0" smtClean="0"/>
              <a:t>; but </a:t>
            </a:r>
            <a:r>
              <a:rPr lang="en-GB" dirty="0"/>
              <a:t>the overwhelming winner –you maybe surprised by this –was philosophy</a:t>
            </a:r>
            <a:r>
              <a:rPr lang="en-GB" dirty="0" smtClean="0"/>
              <a:t>.</a:t>
            </a:r>
          </a:p>
          <a:p>
            <a:endParaRPr lang="en-GB" dirty="0"/>
          </a:p>
          <a:p>
            <a:r>
              <a:rPr lang="en-GB" dirty="0" smtClean="0"/>
              <a:t>John </a:t>
            </a:r>
            <a:r>
              <a:rPr lang="en-GB" dirty="0"/>
              <a:t>Humphreys, Today. BBC Radio 4 26/8/04</a:t>
            </a:r>
          </a:p>
        </p:txBody>
      </p:sp>
    </p:spTree>
    <p:extLst>
      <p:ext uri="{BB962C8B-B14F-4D97-AF65-F5344CB8AC3E}">
        <p14:creationId xmlns:p14="http://schemas.microsoft.com/office/powerpoint/2010/main" val="383386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Existing Provision</a:t>
            </a:r>
            <a:endParaRPr lang="en-GB" dirty="0"/>
          </a:p>
        </p:txBody>
      </p:sp>
      <p:sp>
        <p:nvSpPr>
          <p:cNvPr id="3" name="Content Placeholder 2"/>
          <p:cNvSpPr>
            <a:spLocks noGrp="1"/>
          </p:cNvSpPr>
          <p:nvPr>
            <p:ph idx="1"/>
          </p:nvPr>
        </p:nvSpPr>
        <p:spPr/>
        <p:txBody>
          <a:bodyPr/>
          <a:lstStyle/>
          <a:p>
            <a:r>
              <a:rPr lang="en-GB" dirty="0"/>
              <a:t>QCA and NFER maintain comparative archive of curriculum and assessment frameworks in 20 most economically developed </a:t>
            </a:r>
            <a:r>
              <a:rPr lang="en-GB" dirty="0" smtClean="0"/>
              <a:t>countries</a:t>
            </a:r>
          </a:p>
          <a:p>
            <a:r>
              <a:rPr lang="en-GB" dirty="0" smtClean="0"/>
              <a:t>None </a:t>
            </a:r>
            <a:r>
              <a:rPr lang="en-GB" dirty="0"/>
              <a:t>include philosophy in its prescribed curricula at primary or lower </a:t>
            </a:r>
            <a:r>
              <a:rPr lang="en-GB" dirty="0" smtClean="0"/>
              <a:t>secondary</a:t>
            </a:r>
          </a:p>
          <a:p>
            <a:r>
              <a:rPr lang="en-GB" dirty="0" smtClean="0"/>
              <a:t>Post </a:t>
            </a:r>
            <a:r>
              <a:rPr lang="en-GB" dirty="0"/>
              <a:t>compulsory is better especially in continental Europe but generally the opportunities are </a:t>
            </a:r>
            <a:r>
              <a:rPr lang="en-GB" dirty="0" smtClean="0"/>
              <a:t>limited</a:t>
            </a:r>
          </a:p>
          <a:p>
            <a:r>
              <a:rPr lang="en-GB" dirty="0" smtClean="0"/>
              <a:t>Philosophy </a:t>
            </a:r>
            <a:r>
              <a:rPr lang="en-GB" dirty="0"/>
              <a:t>for Children (P4C) and thinking skills</a:t>
            </a:r>
            <a:endParaRPr lang="en-GB" dirty="0"/>
          </a:p>
        </p:txBody>
      </p:sp>
    </p:spTree>
    <p:extLst>
      <p:ext uri="{BB962C8B-B14F-4D97-AF65-F5344CB8AC3E}">
        <p14:creationId xmlns:p14="http://schemas.microsoft.com/office/powerpoint/2010/main" val="14499895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7DLzXAjscXk"/>
          <p:cNvPicPr>
            <a:picLocks noGrp="1" noRot="1" noChangeAspect="1"/>
          </p:cNvPicPr>
          <p:nvPr>
            <p:ph idx="4294967295"/>
            <a:videoFile r:link="rId1"/>
          </p:nvPr>
        </p:nvPicPr>
        <p:blipFill>
          <a:blip r:embed="rId4"/>
          <a:stretch>
            <a:fillRect/>
          </a:stretch>
        </p:blipFill>
        <p:spPr>
          <a:xfrm>
            <a:off x="1325738" y="733927"/>
            <a:ext cx="9605026" cy="5400842"/>
          </a:xfrm>
          <a:prstGeom prst="rect">
            <a:avLst/>
          </a:prstGeom>
        </p:spPr>
      </p:pic>
    </p:spTree>
    <p:extLst>
      <p:ext uri="{BB962C8B-B14F-4D97-AF65-F5344CB8AC3E}">
        <p14:creationId xmlns:p14="http://schemas.microsoft.com/office/powerpoint/2010/main" val="32435949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keEjZVaEqk"/>
          <p:cNvPicPr>
            <a:picLocks noGrp="1" noRot="1" noChangeAspect="1"/>
          </p:cNvPicPr>
          <p:nvPr>
            <p:ph idx="4294967295"/>
            <a:videoFile r:link="rId1"/>
          </p:nvPr>
        </p:nvPicPr>
        <p:blipFill>
          <a:blip r:embed="rId4"/>
          <a:stretch>
            <a:fillRect/>
          </a:stretch>
        </p:blipFill>
        <p:spPr>
          <a:xfrm>
            <a:off x="1371600" y="813721"/>
            <a:ext cx="9360568" cy="5265316"/>
          </a:xfrm>
          <a:prstGeom prst="rect">
            <a:avLst/>
          </a:prstGeom>
        </p:spPr>
      </p:pic>
    </p:spTree>
    <p:extLst>
      <p:ext uri="{BB962C8B-B14F-4D97-AF65-F5344CB8AC3E}">
        <p14:creationId xmlns:p14="http://schemas.microsoft.com/office/powerpoint/2010/main" val="832788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categorise</a:t>
            </a:r>
            <a:endParaRPr lang="en-GB" dirty="0"/>
          </a:p>
        </p:txBody>
      </p:sp>
      <p:sp>
        <p:nvSpPr>
          <p:cNvPr id="3" name="Content Placeholder 2"/>
          <p:cNvSpPr>
            <a:spLocks noGrp="1"/>
          </p:cNvSpPr>
          <p:nvPr>
            <p:ph idx="1"/>
          </p:nvPr>
        </p:nvSpPr>
        <p:spPr/>
        <p:txBody>
          <a:bodyPr/>
          <a:lstStyle/>
          <a:p>
            <a:r>
              <a:rPr lang="en-GB" dirty="0"/>
              <a:t>Open </a:t>
            </a:r>
            <a:r>
              <a:rPr lang="en-GB" dirty="0" smtClean="0"/>
              <a:t>questions</a:t>
            </a:r>
          </a:p>
          <a:p>
            <a:r>
              <a:rPr lang="en-GB" dirty="0" smtClean="0"/>
              <a:t>Closed questions</a:t>
            </a:r>
          </a:p>
          <a:p>
            <a:r>
              <a:rPr lang="en-GB" dirty="0" smtClean="0"/>
              <a:t>Research questions</a:t>
            </a:r>
          </a:p>
          <a:p>
            <a:r>
              <a:rPr lang="en-GB" dirty="0" smtClean="0"/>
              <a:t>Philosophical </a:t>
            </a:r>
            <a:r>
              <a:rPr lang="en-GB" dirty="0"/>
              <a:t>questions </a:t>
            </a:r>
            <a:endParaRPr lang="en-GB" dirty="0"/>
          </a:p>
        </p:txBody>
      </p:sp>
    </p:spTree>
    <p:extLst>
      <p:ext uri="{BB962C8B-B14F-4D97-AF65-F5344CB8AC3E}">
        <p14:creationId xmlns:p14="http://schemas.microsoft.com/office/powerpoint/2010/main" val="33443174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Philosophy for Children</a:t>
            </a:r>
            <a:endParaRPr lang="en-GB" dirty="0"/>
          </a:p>
        </p:txBody>
      </p:sp>
      <p:sp>
        <p:nvSpPr>
          <p:cNvPr id="3" name="Content Placeholder 2"/>
          <p:cNvSpPr>
            <a:spLocks noGrp="1"/>
          </p:cNvSpPr>
          <p:nvPr>
            <p:ph idx="1"/>
          </p:nvPr>
        </p:nvSpPr>
        <p:spPr/>
        <p:txBody>
          <a:bodyPr/>
          <a:lstStyle/>
          <a:p>
            <a:r>
              <a:rPr lang="en-GB" dirty="0"/>
              <a:t>Developed by Matthew </a:t>
            </a:r>
            <a:r>
              <a:rPr lang="en-GB" dirty="0" err="1" smtClean="0"/>
              <a:t>Lipman</a:t>
            </a:r>
            <a:r>
              <a:rPr lang="en-GB" dirty="0" smtClean="0"/>
              <a:t> 1970 </a:t>
            </a:r>
          </a:p>
          <a:p>
            <a:r>
              <a:rPr lang="en-GB" dirty="0" smtClean="0"/>
              <a:t>Moving </a:t>
            </a:r>
            <a:r>
              <a:rPr lang="en-GB" dirty="0"/>
              <a:t>towards dialogic talk </a:t>
            </a:r>
            <a:endParaRPr lang="en-GB" dirty="0" smtClean="0"/>
          </a:p>
          <a:p>
            <a:r>
              <a:rPr lang="en-GB" dirty="0" smtClean="0"/>
              <a:t>‘</a:t>
            </a:r>
            <a:r>
              <a:rPr lang="en-GB" dirty="0"/>
              <a:t>Community of enquiry’ </a:t>
            </a:r>
            <a:endParaRPr lang="en-GB" dirty="0" smtClean="0"/>
          </a:p>
          <a:p>
            <a:r>
              <a:rPr lang="en-GB" dirty="0" smtClean="0"/>
              <a:t>Links </a:t>
            </a:r>
            <a:r>
              <a:rPr lang="en-GB" dirty="0"/>
              <a:t>to key skills</a:t>
            </a:r>
            <a:endParaRPr lang="en-GB" dirty="0"/>
          </a:p>
        </p:txBody>
      </p:sp>
    </p:spTree>
    <p:extLst>
      <p:ext uri="{BB962C8B-B14F-4D97-AF65-F5344CB8AC3E}">
        <p14:creationId xmlns:p14="http://schemas.microsoft.com/office/powerpoint/2010/main" val="3382034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reliable thinking skills programme would do more than enable children to deal effectively with immediate cognitive tasks, such as problems to be solved...the aim of a thinking skills programme...is to help them become more thoughtful, more considerate and more reliable individuals. </a:t>
            </a:r>
            <a:endParaRPr lang="en-GB" dirty="0" smtClean="0"/>
          </a:p>
          <a:p>
            <a:r>
              <a:rPr lang="en-GB" dirty="0" smtClean="0"/>
              <a:t>Matthew </a:t>
            </a:r>
            <a:r>
              <a:rPr lang="en-GB" dirty="0" err="1" smtClean="0"/>
              <a:t>Lipman</a:t>
            </a:r>
            <a:r>
              <a:rPr lang="en-GB" dirty="0" smtClean="0"/>
              <a:t> (</a:t>
            </a:r>
            <a:r>
              <a:rPr lang="en-GB" dirty="0"/>
              <a:t>Philosophy for Children)</a:t>
            </a:r>
          </a:p>
        </p:txBody>
      </p:sp>
    </p:spTree>
    <p:extLst>
      <p:ext uri="{BB962C8B-B14F-4D97-AF65-F5344CB8AC3E}">
        <p14:creationId xmlns:p14="http://schemas.microsoft.com/office/powerpoint/2010/main" val="2900012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 to Skills Frameworks</a:t>
            </a:r>
            <a:endParaRPr lang="en-GB" dirty="0"/>
          </a:p>
        </p:txBody>
      </p:sp>
      <p:sp>
        <p:nvSpPr>
          <p:cNvPr id="3" name="Content Placeholder 2"/>
          <p:cNvSpPr>
            <a:spLocks noGrp="1"/>
          </p:cNvSpPr>
          <p:nvPr>
            <p:ph idx="1"/>
          </p:nvPr>
        </p:nvSpPr>
        <p:spPr/>
        <p:txBody>
          <a:bodyPr/>
          <a:lstStyle/>
          <a:p>
            <a:r>
              <a:rPr lang="en-GB" dirty="0"/>
              <a:t>Asking questions </a:t>
            </a:r>
            <a:endParaRPr lang="en-GB" dirty="0" smtClean="0"/>
          </a:p>
          <a:p>
            <a:r>
              <a:rPr lang="en-GB" dirty="0" smtClean="0"/>
              <a:t>Giving </a:t>
            </a:r>
            <a:r>
              <a:rPr lang="en-GB" dirty="0"/>
              <a:t>reasons </a:t>
            </a:r>
            <a:endParaRPr lang="en-GB" dirty="0" smtClean="0"/>
          </a:p>
          <a:p>
            <a:r>
              <a:rPr lang="en-GB" dirty="0" smtClean="0"/>
              <a:t>Making </a:t>
            </a:r>
            <a:r>
              <a:rPr lang="en-GB" dirty="0"/>
              <a:t>connections</a:t>
            </a:r>
          </a:p>
        </p:txBody>
      </p:sp>
    </p:spTree>
    <p:extLst>
      <p:ext uri="{BB962C8B-B14F-4D97-AF65-F5344CB8AC3E}">
        <p14:creationId xmlns:p14="http://schemas.microsoft.com/office/powerpoint/2010/main" val="3734650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Cats Make Better Pets Than Dogs</a:t>
            </a:r>
            <a:endParaRPr lang="en-GB" dirty="0"/>
          </a:p>
        </p:txBody>
      </p:sp>
      <p:pic>
        <p:nvPicPr>
          <p:cNvPr id="5" name="Picture 4" descr="Free Images : kitten, nose, whiskers, vertebrate, baby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5402" y="4194610"/>
            <a:ext cx="1199934" cy="1799902"/>
          </a:xfrm>
          <a:prstGeom prst="rect">
            <a:avLst/>
          </a:prstGeom>
        </p:spPr>
      </p:pic>
      <p:pic>
        <p:nvPicPr>
          <p:cNvPr id="6" name="Picture 5" descr="Free Images : animal, cute, fur, young, kitten, sleeping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0666" y="1961731"/>
            <a:ext cx="2833952" cy="1889302"/>
          </a:xfrm>
          <a:prstGeom prst="rect">
            <a:avLst/>
          </a:prstGeom>
        </p:spPr>
      </p:pic>
      <p:pic>
        <p:nvPicPr>
          <p:cNvPr id="7" name="Picture 6" descr="Angry Dog | Free Stock Photo | LibreShot"/>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845594" y="3325011"/>
            <a:ext cx="2977690" cy="2137298"/>
          </a:xfrm>
          <a:prstGeom prst="rect">
            <a:avLst/>
          </a:prstGeom>
        </p:spPr>
      </p:pic>
      <p:pic>
        <p:nvPicPr>
          <p:cNvPr id="8" name="Picture 7" descr="Demon Dog | I love the scary looking dog eyes | By: JW ..."/>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66911" y="3115249"/>
            <a:ext cx="3130068" cy="3130068"/>
          </a:xfrm>
          <a:prstGeom prst="rect">
            <a:avLst/>
          </a:prstGeom>
        </p:spPr>
      </p:pic>
      <p:pic>
        <p:nvPicPr>
          <p:cNvPr id="4" name="Content Placeholder 3" descr="Free picture: cat, resting"/>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8511227" y="2096964"/>
            <a:ext cx="3062262" cy="2296696"/>
          </a:xfrm>
        </p:spPr>
      </p:pic>
    </p:spTree>
    <p:extLst>
      <p:ext uri="{BB962C8B-B14F-4D97-AF65-F5344CB8AC3E}">
        <p14:creationId xmlns:p14="http://schemas.microsoft.com/office/powerpoint/2010/main" val="4092975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are we doing?</a:t>
            </a:r>
            <a:endParaRPr lang="en-GB" dirty="0"/>
          </a:p>
        </p:txBody>
      </p:sp>
      <p:sp>
        <p:nvSpPr>
          <p:cNvPr id="3" name="Content Placeholder 2"/>
          <p:cNvSpPr>
            <a:spLocks noGrp="1"/>
          </p:cNvSpPr>
          <p:nvPr>
            <p:ph idx="1"/>
          </p:nvPr>
        </p:nvSpPr>
        <p:spPr/>
        <p:txBody>
          <a:bodyPr/>
          <a:lstStyle/>
          <a:p>
            <a:r>
              <a:rPr lang="en-GB" dirty="0"/>
              <a:t>You were: </a:t>
            </a:r>
            <a:endParaRPr lang="en-GB" dirty="0" smtClean="0"/>
          </a:p>
          <a:p>
            <a:pPr lvl="1"/>
            <a:r>
              <a:rPr lang="en-GB" dirty="0" smtClean="0"/>
              <a:t>Giving </a:t>
            </a:r>
            <a:r>
              <a:rPr lang="en-GB" dirty="0"/>
              <a:t>reasons for your views </a:t>
            </a:r>
            <a:endParaRPr lang="en-GB" dirty="0" smtClean="0"/>
          </a:p>
          <a:p>
            <a:pPr lvl="1"/>
            <a:r>
              <a:rPr lang="en-GB" dirty="0" smtClean="0"/>
              <a:t>Justifying </a:t>
            </a:r>
            <a:r>
              <a:rPr lang="en-GB" dirty="0"/>
              <a:t>your opinions </a:t>
            </a:r>
            <a:endParaRPr lang="en-GB" dirty="0" smtClean="0"/>
          </a:p>
          <a:p>
            <a:pPr lvl="1"/>
            <a:r>
              <a:rPr lang="en-GB" dirty="0" smtClean="0"/>
              <a:t>Appealing </a:t>
            </a:r>
            <a:r>
              <a:rPr lang="en-GB" dirty="0"/>
              <a:t>to evidence or experience to support your judgements </a:t>
            </a:r>
            <a:endParaRPr lang="en-GB" dirty="0" smtClean="0"/>
          </a:p>
          <a:p>
            <a:pPr lvl="1"/>
            <a:r>
              <a:rPr lang="en-GB" dirty="0" smtClean="0"/>
              <a:t>Recognising </a:t>
            </a:r>
            <a:r>
              <a:rPr lang="en-GB" dirty="0"/>
              <a:t>there is no one right answer </a:t>
            </a:r>
            <a:endParaRPr lang="en-GB" dirty="0" smtClean="0"/>
          </a:p>
          <a:p>
            <a:pPr lvl="1"/>
            <a:r>
              <a:rPr lang="en-GB" dirty="0" smtClean="0"/>
              <a:t>Negotiating </a:t>
            </a:r>
            <a:r>
              <a:rPr lang="en-GB" dirty="0"/>
              <a:t>differences between you </a:t>
            </a:r>
            <a:endParaRPr lang="en-GB" dirty="0" smtClean="0"/>
          </a:p>
          <a:p>
            <a:pPr lvl="1"/>
            <a:r>
              <a:rPr lang="en-GB" dirty="0" smtClean="0"/>
              <a:t>Perhaps </a:t>
            </a:r>
            <a:r>
              <a:rPr lang="en-GB" dirty="0"/>
              <a:t>changing your mind</a:t>
            </a:r>
            <a:endParaRPr lang="en-GB" dirty="0"/>
          </a:p>
        </p:txBody>
      </p:sp>
    </p:spTree>
    <p:extLst>
      <p:ext uri="{BB962C8B-B14F-4D97-AF65-F5344CB8AC3E}">
        <p14:creationId xmlns:p14="http://schemas.microsoft.com/office/powerpoint/2010/main" val="1743655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can we make this more </a:t>
            </a:r>
            <a:r>
              <a:rPr lang="en-GB" dirty="0" smtClean="0"/>
              <a:t>philosophical?</a:t>
            </a:r>
            <a:endParaRPr lang="en-GB" dirty="0"/>
          </a:p>
        </p:txBody>
      </p:sp>
      <p:sp>
        <p:nvSpPr>
          <p:cNvPr id="3" name="Content Placeholder 2"/>
          <p:cNvSpPr>
            <a:spLocks noGrp="1"/>
          </p:cNvSpPr>
          <p:nvPr>
            <p:ph idx="1"/>
          </p:nvPr>
        </p:nvSpPr>
        <p:spPr/>
        <p:txBody>
          <a:bodyPr/>
          <a:lstStyle/>
          <a:p>
            <a:r>
              <a:rPr lang="en-GB" dirty="0"/>
              <a:t>Are some animals more important than others? </a:t>
            </a:r>
            <a:endParaRPr lang="en-GB" dirty="0" smtClean="0"/>
          </a:p>
          <a:p>
            <a:r>
              <a:rPr lang="en-GB" dirty="0" smtClean="0"/>
              <a:t>Why </a:t>
            </a:r>
            <a:r>
              <a:rPr lang="en-GB" dirty="0"/>
              <a:t>do we think it’s alright to eat some animals and not others? </a:t>
            </a:r>
            <a:endParaRPr lang="en-GB" dirty="0" smtClean="0"/>
          </a:p>
          <a:p>
            <a:r>
              <a:rPr lang="en-GB" dirty="0" smtClean="0"/>
              <a:t>Are </a:t>
            </a:r>
            <a:r>
              <a:rPr lang="en-GB" dirty="0"/>
              <a:t>some animals eaten and kept as pets? </a:t>
            </a:r>
            <a:endParaRPr lang="en-GB" dirty="0" smtClean="0"/>
          </a:p>
          <a:p>
            <a:r>
              <a:rPr lang="en-GB" dirty="0" smtClean="0"/>
              <a:t>What’s </a:t>
            </a:r>
            <a:r>
              <a:rPr lang="en-GB" dirty="0"/>
              <a:t>the difference between a </a:t>
            </a:r>
            <a:r>
              <a:rPr lang="en-GB" dirty="0" smtClean="0"/>
              <a:t>domesticated </a:t>
            </a:r>
            <a:r>
              <a:rPr lang="en-GB" dirty="0"/>
              <a:t>animal like a cow and a pet? </a:t>
            </a:r>
            <a:endParaRPr lang="en-GB" dirty="0" smtClean="0"/>
          </a:p>
          <a:p>
            <a:r>
              <a:rPr lang="en-GB" dirty="0" smtClean="0"/>
              <a:t>What </a:t>
            </a:r>
            <a:r>
              <a:rPr lang="en-GB" dirty="0"/>
              <a:t>is the difference between a wild animal, a </a:t>
            </a:r>
            <a:r>
              <a:rPr lang="en-GB" dirty="0" smtClean="0"/>
              <a:t>domesticated </a:t>
            </a:r>
            <a:r>
              <a:rPr lang="en-GB" dirty="0"/>
              <a:t>animal and a pet?</a:t>
            </a:r>
            <a:endParaRPr lang="en-GB" dirty="0"/>
          </a:p>
        </p:txBody>
      </p:sp>
    </p:spTree>
    <p:extLst>
      <p:ext uri="{BB962C8B-B14F-4D97-AF65-F5344CB8AC3E}">
        <p14:creationId xmlns:p14="http://schemas.microsoft.com/office/powerpoint/2010/main" val="4095752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the Teacher</a:t>
            </a:r>
            <a:endParaRPr lang="en-GB" dirty="0"/>
          </a:p>
        </p:txBody>
      </p:sp>
      <p:sp>
        <p:nvSpPr>
          <p:cNvPr id="4" name="Content Placeholder 3"/>
          <p:cNvSpPr>
            <a:spLocks noGrp="1"/>
          </p:cNvSpPr>
          <p:nvPr>
            <p:ph sz="half" idx="1"/>
          </p:nvPr>
        </p:nvSpPr>
        <p:spPr/>
        <p:txBody>
          <a:bodyPr/>
          <a:lstStyle/>
          <a:p>
            <a:r>
              <a:rPr lang="en-GB" dirty="0" smtClean="0"/>
              <a:t>Questioning</a:t>
            </a:r>
          </a:p>
          <a:p>
            <a:r>
              <a:rPr lang="en-GB" dirty="0" smtClean="0"/>
              <a:t>Speculating</a:t>
            </a:r>
          </a:p>
          <a:p>
            <a:r>
              <a:rPr lang="en-GB" dirty="0" smtClean="0"/>
              <a:t>Examples</a:t>
            </a:r>
          </a:p>
          <a:p>
            <a:r>
              <a:rPr lang="en-GB" dirty="0" smtClean="0"/>
              <a:t>Connections</a:t>
            </a:r>
          </a:p>
          <a:p>
            <a:r>
              <a:rPr lang="en-GB" dirty="0" smtClean="0"/>
              <a:t>Intentions</a:t>
            </a:r>
          </a:p>
          <a:p>
            <a:r>
              <a:rPr lang="en-GB" dirty="0" smtClean="0"/>
              <a:t>Consistency</a:t>
            </a:r>
            <a:endParaRPr lang="en-GB" dirty="0"/>
          </a:p>
        </p:txBody>
      </p:sp>
      <p:sp>
        <p:nvSpPr>
          <p:cNvPr id="5" name="Content Placeholder 4"/>
          <p:cNvSpPr>
            <a:spLocks noGrp="1"/>
          </p:cNvSpPr>
          <p:nvPr>
            <p:ph sz="half" idx="2"/>
          </p:nvPr>
        </p:nvSpPr>
        <p:spPr/>
        <p:txBody>
          <a:bodyPr/>
          <a:lstStyle/>
          <a:p>
            <a:r>
              <a:rPr lang="en-GB" dirty="0" smtClean="0"/>
              <a:t>Defining</a:t>
            </a:r>
          </a:p>
          <a:p>
            <a:r>
              <a:rPr lang="en-GB" dirty="0" smtClean="0"/>
              <a:t>Reasons</a:t>
            </a:r>
          </a:p>
          <a:p>
            <a:r>
              <a:rPr lang="en-GB" dirty="0" smtClean="0"/>
              <a:t>Distinctions</a:t>
            </a:r>
          </a:p>
          <a:p>
            <a:r>
              <a:rPr lang="en-GB" dirty="0" smtClean="0"/>
              <a:t>Implications</a:t>
            </a:r>
          </a:p>
          <a:p>
            <a:r>
              <a:rPr lang="en-GB" dirty="0" smtClean="0"/>
              <a:t>Criteria</a:t>
            </a:r>
          </a:p>
          <a:p>
            <a:r>
              <a:rPr lang="en-GB" dirty="0" smtClean="0"/>
              <a:t>Summarising</a:t>
            </a:r>
            <a:endParaRPr lang="en-GB" dirty="0"/>
          </a:p>
        </p:txBody>
      </p:sp>
    </p:spTree>
    <p:extLst>
      <p:ext uri="{BB962C8B-B14F-4D97-AF65-F5344CB8AC3E}">
        <p14:creationId xmlns:p14="http://schemas.microsoft.com/office/powerpoint/2010/main" val="4108530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Dialogic Classroom</a:t>
            </a:r>
            <a:endParaRPr lang="en-GB" dirty="0"/>
          </a:p>
        </p:txBody>
      </p:sp>
      <p:sp>
        <p:nvSpPr>
          <p:cNvPr id="3" name="Content Placeholder 2"/>
          <p:cNvSpPr>
            <a:spLocks noGrp="1"/>
          </p:cNvSpPr>
          <p:nvPr>
            <p:ph idx="1"/>
          </p:nvPr>
        </p:nvSpPr>
        <p:spPr/>
        <p:txBody>
          <a:bodyPr/>
          <a:lstStyle/>
          <a:p>
            <a:r>
              <a:rPr lang="en-GB" dirty="0"/>
              <a:t>Collective: children and teachers address learning tasks together, whether as a group or a class, rather than in isolation </a:t>
            </a:r>
            <a:endParaRPr lang="en-GB" dirty="0" smtClean="0"/>
          </a:p>
          <a:p>
            <a:r>
              <a:rPr lang="en-GB" dirty="0" smtClean="0"/>
              <a:t>Reciprocal</a:t>
            </a:r>
            <a:r>
              <a:rPr lang="en-GB" dirty="0"/>
              <a:t>: teachers and children listen to each other, share ideas and consider alternative viewpoints </a:t>
            </a:r>
            <a:endParaRPr lang="en-GB" dirty="0" smtClean="0"/>
          </a:p>
          <a:p>
            <a:r>
              <a:rPr lang="en-GB" dirty="0" smtClean="0"/>
              <a:t>Supportive: children </a:t>
            </a:r>
            <a:r>
              <a:rPr lang="en-GB" dirty="0"/>
              <a:t>articulate their ideas freely, without fear of embarrassment over ‘wrong’ answers; and they help each other to reach common understandings</a:t>
            </a:r>
            <a:endParaRPr lang="en-GB" dirty="0"/>
          </a:p>
        </p:txBody>
      </p:sp>
    </p:spTree>
    <p:extLst>
      <p:ext uri="{BB962C8B-B14F-4D97-AF65-F5344CB8AC3E}">
        <p14:creationId xmlns:p14="http://schemas.microsoft.com/office/powerpoint/2010/main" val="2616057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Cumulative: teachers and children build on their own and each others’ ideas and chain them into coherent lines of thinking and enquiry </a:t>
            </a:r>
            <a:endParaRPr lang="en-GB" dirty="0" smtClean="0"/>
          </a:p>
          <a:p>
            <a:r>
              <a:rPr lang="en-GB" dirty="0" smtClean="0"/>
              <a:t>Purposeful</a:t>
            </a:r>
            <a:r>
              <a:rPr lang="en-GB" dirty="0"/>
              <a:t>: teachers plan and facilitate dialogic teaching with particular educational goals in view</a:t>
            </a:r>
            <a:endParaRPr lang="en-GB" dirty="0"/>
          </a:p>
        </p:txBody>
      </p:sp>
    </p:spTree>
    <p:extLst>
      <p:ext uri="{BB962C8B-B14F-4D97-AF65-F5344CB8AC3E}">
        <p14:creationId xmlns:p14="http://schemas.microsoft.com/office/powerpoint/2010/main" val="1438491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it work?</a:t>
            </a:r>
            <a:endParaRPr lang="en-GB" dirty="0"/>
          </a:p>
        </p:txBody>
      </p:sp>
      <p:sp>
        <p:nvSpPr>
          <p:cNvPr id="3" name="Content Placeholder 2"/>
          <p:cNvSpPr>
            <a:spLocks noGrp="1"/>
          </p:cNvSpPr>
          <p:nvPr>
            <p:ph idx="1"/>
          </p:nvPr>
        </p:nvSpPr>
        <p:spPr/>
        <p:txBody>
          <a:bodyPr/>
          <a:lstStyle/>
          <a:p>
            <a:r>
              <a:rPr lang="en-GB" dirty="0"/>
              <a:t>Clackmannanshire Research Project </a:t>
            </a:r>
            <a:endParaRPr lang="en-GB" dirty="0" smtClean="0"/>
          </a:p>
          <a:p>
            <a:r>
              <a:rPr lang="en-GB" dirty="0" smtClean="0"/>
              <a:t>University </a:t>
            </a:r>
            <a:r>
              <a:rPr lang="en-GB" dirty="0"/>
              <a:t>and Educational Psychologists systematically reviewed the evidence of Philosophy for Children in schools in Clackmannanshire </a:t>
            </a:r>
            <a:endParaRPr lang="en-GB" dirty="0" smtClean="0"/>
          </a:p>
          <a:p>
            <a:r>
              <a:rPr lang="en-GB" dirty="0" smtClean="0"/>
              <a:t>Results</a:t>
            </a:r>
            <a:r>
              <a:rPr lang="en-GB" dirty="0"/>
              <a:t>: </a:t>
            </a:r>
            <a:endParaRPr lang="en-GB" dirty="0" smtClean="0"/>
          </a:p>
          <a:p>
            <a:pPr lvl="1"/>
            <a:r>
              <a:rPr lang="en-GB" dirty="0" smtClean="0"/>
              <a:t>Children’s </a:t>
            </a:r>
            <a:r>
              <a:rPr lang="en-GB" dirty="0"/>
              <a:t>IQ was raised by 6.5 points</a:t>
            </a:r>
            <a:endParaRPr lang="en-GB" dirty="0"/>
          </a:p>
        </p:txBody>
      </p:sp>
    </p:spTree>
    <p:extLst>
      <p:ext uri="{BB962C8B-B14F-4D97-AF65-F5344CB8AC3E}">
        <p14:creationId xmlns:p14="http://schemas.microsoft.com/office/powerpoint/2010/main" val="2762654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the Results</a:t>
            </a:r>
            <a:endParaRPr lang="en-GB" dirty="0"/>
          </a:p>
        </p:txBody>
      </p:sp>
      <p:sp>
        <p:nvSpPr>
          <p:cNvPr id="3" name="Content Placeholder 2"/>
          <p:cNvSpPr>
            <a:spLocks noGrp="1"/>
          </p:cNvSpPr>
          <p:nvPr>
            <p:ph idx="1"/>
          </p:nvPr>
        </p:nvSpPr>
        <p:spPr/>
        <p:txBody>
          <a:bodyPr>
            <a:normAutofit fontScale="92500"/>
          </a:bodyPr>
          <a:lstStyle/>
          <a:p>
            <a:r>
              <a:rPr lang="en-GB" dirty="0"/>
              <a:t>Pupils increased level of participation in classroom discussion by half as much again </a:t>
            </a:r>
            <a:endParaRPr lang="en-GB" dirty="0" smtClean="0"/>
          </a:p>
          <a:p>
            <a:r>
              <a:rPr lang="en-GB" dirty="0" smtClean="0"/>
              <a:t>Pupils </a:t>
            </a:r>
            <a:r>
              <a:rPr lang="en-GB" dirty="0"/>
              <a:t>doubled their occurrence of supporting their views with </a:t>
            </a:r>
            <a:r>
              <a:rPr lang="en-GB" dirty="0" smtClean="0"/>
              <a:t>reasoning</a:t>
            </a:r>
          </a:p>
          <a:p>
            <a:r>
              <a:rPr lang="en-GB" dirty="0" smtClean="0"/>
              <a:t> </a:t>
            </a:r>
            <a:r>
              <a:rPr lang="en-GB" dirty="0"/>
              <a:t>Teachers doubled their use of open-ended questions </a:t>
            </a:r>
            <a:endParaRPr lang="en-GB" dirty="0" smtClean="0"/>
          </a:p>
          <a:p>
            <a:r>
              <a:rPr lang="en-GB" dirty="0" smtClean="0"/>
              <a:t>After </a:t>
            </a:r>
            <a:r>
              <a:rPr lang="en-GB" dirty="0"/>
              <a:t>primary school despite no further enquiry opportunities their improves cognitive abilities were sustained 2 years into secondary school </a:t>
            </a:r>
            <a:endParaRPr lang="en-GB" dirty="0" smtClean="0"/>
          </a:p>
          <a:p>
            <a:r>
              <a:rPr lang="en-GB" dirty="0" smtClean="0"/>
              <a:t>Pupils </a:t>
            </a:r>
            <a:r>
              <a:rPr lang="en-GB" dirty="0"/>
              <a:t>and teachers perceived significant gains in communication, confidence, concentration, participation and social behaviour</a:t>
            </a:r>
            <a:endParaRPr lang="en-GB" dirty="0"/>
          </a:p>
        </p:txBody>
      </p:sp>
    </p:spTree>
    <p:extLst>
      <p:ext uri="{BB962C8B-B14F-4D97-AF65-F5344CB8AC3E}">
        <p14:creationId xmlns:p14="http://schemas.microsoft.com/office/powerpoint/2010/main" val="1694186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Conclusions </a:t>
            </a:r>
            <a:r>
              <a:rPr lang="en-GB" dirty="0" err="1" smtClean="0"/>
              <a:t>Gorard</a:t>
            </a:r>
            <a:r>
              <a:rPr lang="en-GB" dirty="0" smtClean="0"/>
              <a:t> et </a:t>
            </a:r>
            <a:r>
              <a:rPr lang="en-GB" dirty="0"/>
              <a:t>al (2015)</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There is evidence that P4C had a positive impact on Key Stage 2 attainment</a:t>
            </a:r>
            <a:r>
              <a:rPr lang="en-GB" dirty="0" smtClean="0"/>
              <a:t>.</a:t>
            </a:r>
          </a:p>
          <a:p>
            <a:r>
              <a:rPr lang="en-GB" dirty="0" smtClean="0"/>
              <a:t> </a:t>
            </a:r>
            <a:r>
              <a:rPr lang="en-GB" dirty="0"/>
              <a:t>Overall, pupils using the approach made approximately two additional months’ progress in reading and maths. </a:t>
            </a:r>
            <a:endParaRPr lang="en-GB" dirty="0" smtClean="0"/>
          </a:p>
          <a:p>
            <a:r>
              <a:rPr lang="en-GB" dirty="0" smtClean="0"/>
              <a:t>Results </a:t>
            </a:r>
            <a:r>
              <a:rPr lang="en-GB" dirty="0"/>
              <a:t>suggest that P4C had the biggest positive impact on Key Stage 2 results among disadvantaged pupils (those eligible for free school meals). </a:t>
            </a:r>
            <a:endParaRPr lang="en-GB" dirty="0" smtClean="0"/>
          </a:p>
          <a:p>
            <a:r>
              <a:rPr lang="en-GB" dirty="0" smtClean="0"/>
              <a:t>Analyses </a:t>
            </a:r>
            <a:r>
              <a:rPr lang="en-GB" dirty="0"/>
              <a:t>of the Cognitive Abilities Test (a different outcome measure not explicitly focused on attainment) found a smaller positive impact. Moreover, in terms of this outcome it appears that disadvantaged students reaped </a:t>
            </a:r>
            <a:r>
              <a:rPr lang="en-GB" dirty="0" smtClean="0"/>
              <a:t>fewer benefits from P4C than other pupils </a:t>
            </a:r>
            <a:endParaRPr lang="en-GB" dirty="0"/>
          </a:p>
        </p:txBody>
      </p:sp>
    </p:spTree>
    <p:extLst>
      <p:ext uri="{BB962C8B-B14F-4D97-AF65-F5344CB8AC3E}">
        <p14:creationId xmlns:p14="http://schemas.microsoft.com/office/powerpoint/2010/main" val="2964326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endParaRPr lang="en-GB" dirty="0"/>
          </a:p>
        </p:txBody>
      </p:sp>
      <p:sp>
        <p:nvSpPr>
          <p:cNvPr id="3" name="Content Placeholder 2"/>
          <p:cNvSpPr>
            <a:spLocks noGrp="1"/>
          </p:cNvSpPr>
          <p:nvPr>
            <p:ph idx="1"/>
          </p:nvPr>
        </p:nvSpPr>
        <p:spPr/>
        <p:txBody>
          <a:bodyPr>
            <a:normAutofit fontScale="92500" lnSpcReduction="10000"/>
          </a:bodyPr>
          <a:lstStyle/>
          <a:p>
            <a:r>
              <a:rPr lang="en-GB" dirty="0"/>
              <a:t>It is unclear from the evaluation why there are these differences between the two outcomes. </a:t>
            </a:r>
            <a:endParaRPr lang="en-GB" dirty="0" smtClean="0"/>
          </a:p>
          <a:p>
            <a:r>
              <a:rPr lang="en-GB" dirty="0" smtClean="0"/>
              <a:t>Teachers </a:t>
            </a:r>
            <a:r>
              <a:rPr lang="en-GB" dirty="0"/>
              <a:t>reported that the overall success of the intervention depended on incorporating P4C into the timetable on a regular basis. Otherwise there was a risk that the programme would be crowded out. </a:t>
            </a:r>
            <a:endParaRPr lang="en-GB" dirty="0" smtClean="0"/>
          </a:p>
          <a:p>
            <a:r>
              <a:rPr lang="en-GB" dirty="0" smtClean="0"/>
              <a:t>Teachers </a:t>
            </a:r>
            <a:r>
              <a:rPr lang="en-GB" dirty="0"/>
              <a:t>and pupils generally reported that P4C had a positive influence on the wider outcomes such as pupils’ confidence to speak, listening skills, and self esteem</a:t>
            </a:r>
            <a:r>
              <a:rPr lang="en-GB" dirty="0" smtClean="0"/>
              <a:t>.</a:t>
            </a:r>
          </a:p>
          <a:p>
            <a:r>
              <a:rPr lang="en-GB" dirty="0" smtClean="0"/>
              <a:t> </a:t>
            </a:r>
            <a:r>
              <a:rPr lang="en-GB" dirty="0"/>
              <a:t>These and other broader outcomes are the focus of a separate evaluation by the University of Durham</a:t>
            </a:r>
            <a:endParaRPr lang="en-GB" dirty="0"/>
          </a:p>
        </p:txBody>
      </p:sp>
    </p:spTree>
    <p:extLst>
      <p:ext uri="{BB962C8B-B14F-4D97-AF65-F5344CB8AC3E}">
        <p14:creationId xmlns:p14="http://schemas.microsoft.com/office/powerpoint/2010/main" val="13232882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principles of P4C</a:t>
            </a:r>
            <a:endParaRPr lang="en-GB" dirty="0"/>
          </a:p>
        </p:txBody>
      </p:sp>
      <p:sp>
        <p:nvSpPr>
          <p:cNvPr id="3" name="Content Placeholder 2"/>
          <p:cNvSpPr>
            <a:spLocks noGrp="1"/>
          </p:cNvSpPr>
          <p:nvPr>
            <p:ph idx="1"/>
          </p:nvPr>
        </p:nvSpPr>
        <p:spPr/>
        <p:txBody>
          <a:bodyPr/>
          <a:lstStyle/>
          <a:p>
            <a:r>
              <a:rPr lang="en-GB" dirty="0"/>
              <a:t>Proper valuing of each person’s interests and questions </a:t>
            </a:r>
            <a:endParaRPr lang="en-GB" dirty="0" smtClean="0"/>
          </a:p>
          <a:p>
            <a:r>
              <a:rPr lang="en-GB" dirty="0" smtClean="0"/>
              <a:t>Acknowledgment </a:t>
            </a:r>
            <a:r>
              <a:rPr lang="en-GB" dirty="0"/>
              <a:t>that each person’s experience is unique </a:t>
            </a:r>
            <a:endParaRPr lang="en-GB" dirty="0" smtClean="0"/>
          </a:p>
          <a:p>
            <a:r>
              <a:rPr lang="en-GB" dirty="0" smtClean="0"/>
              <a:t>Proper </a:t>
            </a:r>
            <a:r>
              <a:rPr lang="en-GB" dirty="0"/>
              <a:t>valuing of knowledge, along with the recognition that no one is all-knowing or </a:t>
            </a:r>
            <a:r>
              <a:rPr lang="en-GB" dirty="0" smtClean="0"/>
              <a:t>all-wise</a:t>
            </a:r>
          </a:p>
          <a:p>
            <a:r>
              <a:rPr lang="en-GB" dirty="0" smtClean="0"/>
              <a:t>Appreciation </a:t>
            </a:r>
            <a:r>
              <a:rPr lang="en-GB" dirty="0"/>
              <a:t>of different ways of interpreting and thinking</a:t>
            </a:r>
            <a:endParaRPr lang="en-GB" dirty="0"/>
          </a:p>
        </p:txBody>
      </p:sp>
    </p:spTree>
    <p:extLst>
      <p:ext uri="{BB962C8B-B14F-4D97-AF65-F5344CB8AC3E}">
        <p14:creationId xmlns:p14="http://schemas.microsoft.com/office/powerpoint/2010/main" val="3784421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this work in school?</a:t>
            </a:r>
            <a:endParaRPr lang="en-GB" dirty="0"/>
          </a:p>
        </p:txBody>
      </p:sp>
      <p:sp>
        <p:nvSpPr>
          <p:cNvPr id="3" name="Content Placeholder 2"/>
          <p:cNvSpPr>
            <a:spLocks noGrp="1"/>
          </p:cNvSpPr>
          <p:nvPr>
            <p:ph idx="1"/>
          </p:nvPr>
        </p:nvSpPr>
        <p:spPr/>
        <p:txBody>
          <a:bodyPr/>
          <a:lstStyle/>
          <a:p>
            <a:r>
              <a:rPr lang="en-GB" dirty="0"/>
              <a:t>There should be both formal and informal time for children to raise questions that help them to make sense of their experiences. </a:t>
            </a:r>
            <a:endParaRPr lang="en-GB" dirty="0" smtClean="0"/>
          </a:p>
          <a:p>
            <a:r>
              <a:rPr lang="en-GB" dirty="0" smtClean="0"/>
              <a:t>Children </a:t>
            </a:r>
            <a:r>
              <a:rPr lang="en-GB" dirty="0"/>
              <a:t>will need support in formulating questions. </a:t>
            </a:r>
            <a:endParaRPr lang="en-GB" dirty="0" smtClean="0"/>
          </a:p>
          <a:p>
            <a:r>
              <a:rPr lang="en-GB" dirty="0" smtClean="0"/>
              <a:t>Teachers </a:t>
            </a:r>
            <a:r>
              <a:rPr lang="en-GB" dirty="0"/>
              <a:t>need to focus on listening to children, as well as modelling the language and discipline of philosophical enquiry. </a:t>
            </a:r>
            <a:endParaRPr lang="en-GB" dirty="0" smtClean="0"/>
          </a:p>
          <a:p>
            <a:r>
              <a:rPr lang="en-GB" dirty="0" smtClean="0"/>
              <a:t>Whole </a:t>
            </a:r>
            <a:r>
              <a:rPr lang="en-GB" dirty="0"/>
              <a:t>group sessions have a special value in encouraging children to learn with others and from others</a:t>
            </a:r>
            <a:endParaRPr lang="en-GB" dirty="0"/>
          </a:p>
        </p:txBody>
      </p:sp>
    </p:spTree>
    <p:extLst>
      <p:ext uri="{BB962C8B-B14F-4D97-AF65-F5344CB8AC3E}">
        <p14:creationId xmlns:p14="http://schemas.microsoft.com/office/powerpoint/2010/main" val="3649836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skills will the children develop?</a:t>
            </a:r>
            <a:endParaRPr lang="en-GB" dirty="0"/>
          </a:p>
        </p:txBody>
      </p:sp>
      <p:sp>
        <p:nvSpPr>
          <p:cNvPr id="3" name="Content Placeholder 2"/>
          <p:cNvSpPr>
            <a:spLocks noGrp="1"/>
          </p:cNvSpPr>
          <p:nvPr>
            <p:ph idx="1"/>
          </p:nvPr>
        </p:nvSpPr>
        <p:spPr/>
        <p:txBody>
          <a:bodyPr/>
          <a:lstStyle/>
          <a:p>
            <a:r>
              <a:rPr lang="en-GB" dirty="0"/>
              <a:t>To respect the differences of other people’s opinions. </a:t>
            </a:r>
            <a:endParaRPr lang="en-GB" dirty="0" smtClean="0"/>
          </a:p>
          <a:p>
            <a:r>
              <a:rPr lang="en-GB" dirty="0" smtClean="0"/>
              <a:t>To </a:t>
            </a:r>
            <a:r>
              <a:rPr lang="en-GB" dirty="0"/>
              <a:t>develop understanding and good judgement through critical examination</a:t>
            </a:r>
            <a:r>
              <a:rPr lang="en-GB" dirty="0" smtClean="0"/>
              <a:t>.</a:t>
            </a:r>
          </a:p>
          <a:p>
            <a:r>
              <a:rPr lang="en-GB" dirty="0" smtClean="0"/>
              <a:t>To </a:t>
            </a:r>
            <a:r>
              <a:rPr lang="en-GB" dirty="0"/>
              <a:t>develop the virtues of thinking, e.g. reasonableness, open mindedness and patience. </a:t>
            </a:r>
            <a:endParaRPr lang="en-GB" dirty="0" smtClean="0"/>
          </a:p>
          <a:p>
            <a:r>
              <a:rPr lang="en-GB" dirty="0" smtClean="0"/>
              <a:t>To </a:t>
            </a:r>
            <a:r>
              <a:rPr lang="en-GB" dirty="0"/>
              <a:t>develop a sense of community. </a:t>
            </a:r>
            <a:endParaRPr lang="en-GB" dirty="0" smtClean="0"/>
          </a:p>
          <a:p>
            <a:r>
              <a:rPr lang="en-GB" dirty="0" smtClean="0"/>
              <a:t>To </a:t>
            </a:r>
            <a:r>
              <a:rPr lang="en-GB" dirty="0"/>
              <a:t>use thinking time effectively. </a:t>
            </a:r>
            <a:endParaRPr lang="en-GB" dirty="0"/>
          </a:p>
        </p:txBody>
      </p:sp>
    </p:spTree>
    <p:extLst>
      <p:ext uri="{BB962C8B-B14F-4D97-AF65-F5344CB8AC3E}">
        <p14:creationId xmlns:p14="http://schemas.microsoft.com/office/powerpoint/2010/main" val="17989334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err="1" smtClean="0"/>
              <a:t>Hafod</a:t>
            </a:r>
            <a:r>
              <a:rPr lang="en-GB" dirty="0" smtClean="0"/>
              <a:t> Primary </a:t>
            </a:r>
            <a:r>
              <a:rPr lang="en-GB" dirty="0"/>
              <a:t>School In Swansea had an excellent inspection where Philosophy for Children was praised. Examples of outstanding features include, ‘a consistent focus on pupils’ thinking, reasoning and philosophical skills’. ‘In philosophy classes at both key stages all pupils discuss a range of important issues respectfully and sensibly and this is a beacon feature of the school.’ ‘In philosophy classes teachers very effectively implement the school’s focus on developing pupils’ thinking and critical skills. They give pupils many purposeful opportunities to collaborate on developing pupils’ personal and social skills and enhancing their self-esteem. These are exemplary features of teaching.’ </a:t>
            </a:r>
            <a:endParaRPr lang="en-GB" dirty="0" smtClean="0"/>
          </a:p>
          <a:p>
            <a:r>
              <a:rPr lang="en-GB" dirty="0" err="1" smtClean="0"/>
              <a:t>Estyn</a:t>
            </a:r>
            <a:r>
              <a:rPr lang="en-GB" dirty="0" smtClean="0"/>
              <a:t> Inspection </a:t>
            </a:r>
            <a:r>
              <a:rPr lang="en-GB" dirty="0"/>
              <a:t>report on </a:t>
            </a:r>
            <a:r>
              <a:rPr lang="en-GB" dirty="0" err="1" smtClean="0"/>
              <a:t>Hafod</a:t>
            </a:r>
            <a:r>
              <a:rPr lang="en-GB" dirty="0" smtClean="0"/>
              <a:t> Primary </a:t>
            </a:r>
            <a:r>
              <a:rPr lang="en-GB" dirty="0"/>
              <a:t>School, December 2008</a:t>
            </a:r>
            <a:endParaRPr lang="en-GB" dirty="0"/>
          </a:p>
        </p:txBody>
      </p:sp>
    </p:spTree>
    <p:extLst>
      <p:ext uri="{BB962C8B-B14F-4D97-AF65-F5344CB8AC3E}">
        <p14:creationId xmlns:p14="http://schemas.microsoft.com/office/powerpoint/2010/main" val="411365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Relationships</a:t>
            </a:r>
            <a:endParaRPr lang="en-GB" dirty="0"/>
          </a:p>
        </p:txBody>
      </p:sp>
      <p:sp>
        <p:nvSpPr>
          <p:cNvPr id="3" name="Content Placeholder 2"/>
          <p:cNvSpPr>
            <a:spLocks noGrp="1"/>
          </p:cNvSpPr>
          <p:nvPr>
            <p:ph idx="1"/>
          </p:nvPr>
        </p:nvSpPr>
        <p:spPr/>
        <p:txBody>
          <a:bodyPr/>
          <a:lstStyle/>
          <a:p>
            <a:r>
              <a:rPr lang="en-GB" dirty="0"/>
              <a:t>People’s emotional experience is significantly affected by the quality of their relationships at school The quality of relationships –between pupils, between pupils and staff, between staff colleagues, and between staff and management –is the key to success in school </a:t>
            </a:r>
            <a:endParaRPr lang="en-GB" dirty="0"/>
          </a:p>
        </p:txBody>
      </p:sp>
    </p:spTree>
    <p:extLst>
      <p:ext uri="{BB962C8B-B14F-4D97-AF65-F5344CB8AC3E}">
        <p14:creationId xmlns:p14="http://schemas.microsoft.com/office/powerpoint/2010/main" val="1964912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and Education</a:t>
            </a:r>
            <a:endParaRPr lang="en-GB" dirty="0"/>
          </a:p>
        </p:txBody>
      </p:sp>
      <p:sp>
        <p:nvSpPr>
          <p:cNvPr id="3" name="Content Placeholder 2"/>
          <p:cNvSpPr>
            <a:spLocks noGrp="1"/>
          </p:cNvSpPr>
          <p:nvPr>
            <p:ph idx="1"/>
          </p:nvPr>
        </p:nvSpPr>
        <p:spPr/>
        <p:txBody>
          <a:bodyPr/>
          <a:lstStyle/>
          <a:p>
            <a:r>
              <a:rPr lang="en-GB" dirty="0"/>
              <a:t>Liberating power of education comes from agreements between people to learn </a:t>
            </a:r>
            <a:r>
              <a:rPr lang="en-GB" dirty="0" smtClean="0"/>
              <a:t>together</a:t>
            </a:r>
          </a:p>
          <a:p>
            <a:r>
              <a:rPr lang="en-GB" dirty="0" smtClean="0"/>
              <a:t>Agreement </a:t>
            </a:r>
            <a:r>
              <a:rPr lang="en-GB" dirty="0"/>
              <a:t>to community is essential through embedding conditions for its expression in social </a:t>
            </a:r>
            <a:r>
              <a:rPr lang="en-GB" dirty="0" smtClean="0"/>
              <a:t>practice</a:t>
            </a:r>
          </a:p>
          <a:p>
            <a:r>
              <a:rPr lang="en-GB" dirty="0" smtClean="0"/>
              <a:t>A </a:t>
            </a:r>
            <a:r>
              <a:rPr lang="en-GB" dirty="0"/>
              <a:t>condition for self-determination is the enhancement of the conditions for further self-determination</a:t>
            </a:r>
            <a:endParaRPr lang="en-GB" dirty="0"/>
          </a:p>
        </p:txBody>
      </p:sp>
    </p:spTree>
    <p:extLst>
      <p:ext uri="{BB962C8B-B14F-4D97-AF65-F5344CB8AC3E}">
        <p14:creationId xmlns:p14="http://schemas.microsoft.com/office/powerpoint/2010/main" val="29403355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we feel philosophy is a difficult subject?</a:t>
            </a:r>
            <a:endParaRPr lang="en-GB" dirty="0"/>
          </a:p>
        </p:txBody>
      </p:sp>
      <p:sp>
        <p:nvSpPr>
          <p:cNvPr id="3" name="Content Placeholder 2"/>
          <p:cNvSpPr>
            <a:spLocks noGrp="1"/>
          </p:cNvSpPr>
          <p:nvPr>
            <p:ph idx="1"/>
          </p:nvPr>
        </p:nvSpPr>
        <p:spPr/>
        <p:txBody>
          <a:bodyPr/>
          <a:lstStyle/>
          <a:p>
            <a:r>
              <a:rPr lang="en-GB" dirty="0"/>
              <a:t>There are no right answers, or are there</a:t>
            </a:r>
            <a:r>
              <a:rPr lang="en-GB" dirty="0" smtClean="0"/>
              <a:t>?</a:t>
            </a:r>
          </a:p>
          <a:p>
            <a:r>
              <a:rPr lang="en-GB" dirty="0" smtClean="0"/>
              <a:t>Michael Hand (</a:t>
            </a:r>
            <a:r>
              <a:rPr lang="en-GB" dirty="0"/>
              <a:t>2009) such a view renders philosophical thinking a pointless </a:t>
            </a:r>
            <a:r>
              <a:rPr lang="en-GB" dirty="0" smtClean="0"/>
              <a:t>task</a:t>
            </a:r>
          </a:p>
          <a:p>
            <a:r>
              <a:rPr lang="en-GB" dirty="0" smtClean="0"/>
              <a:t>Lack </a:t>
            </a:r>
            <a:r>
              <a:rPr lang="en-GB" dirty="0"/>
              <a:t>of </a:t>
            </a:r>
            <a:r>
              <a:rPr lang="en-GB" dirty="0" smtClean="0"/>
              <a:t>progress</a:t>
            </a:r>
          </a:p>
          <a:p>
            <a:r>
              <a:rPr lang="en-GB" dirty="0" smtClean="0"/>
              <a:t>Canonical </a:t>
            </a:r>
            <a:r>
              <a:rPr lang="en-GB" dirty="0"/>
              <a:t>view of </a:t>
            </a:r>
            <a:r>
              <a:rPr lang="en-GB" dirty="0" smtClean="0"/>
              <a:t>philosophy</a:t>
            </a:r>
          </a:p>
          <a:p>
            <a:r>
              <a:rPr lang="en-GB" dirty="0" smtClean="0"/>
              <a:t>One </a:t>
            </a:r>
            <a:r>
              <a:rPr lang="en-GB" dirty="0"/>
              <a:t>solution is through conceptual analysis</a:t>
            </a:r>
            <a:endParaRPr lang="en-GB" dirty="0"/>
          </a:p>
        </p:txBody>
      </p:sp>
    </p:spTree>
    <p:extLst>
      <p:ext uri="{BB962C8B-B14F-4D97-AF65-F5344CB8AC3E}">
        <p14:creationId xmlns:p14="http://schemas.microsoft.com/office/powerpoint/2010/main" val="1753361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Education</a:t>
            </a:r>
            <a:endParaRPr lang="en-GB" dirty="0"/>
          </a:p>
        </p:txBody>
      </p:sp>
      <p:sp>
        <p:nvSpPr>
          <p:cNvPr id="3" name="Content Placeholder 2"/>
          <p:cNvSpPr>
            <a:spLocks noGrp="1"/>
          </p:cNvSpPr>
          <p:nvPr>
            <p:ph idx="1"/>
          </p:nvPr>
        </p:nvSpPr>
        <p:spPr/>
        <p:txBody>
          <a:bodyPr/>
          <a:lstStyle/>
          <a:p>
            <a:r>
              <a:rPr lang="en-GB" dirty="0"/>
              <a:t>Link between philosophy and education should be about encouraging enquiry, to seek clarification of meaning </a:t>
            </a:r>
            <a:endParaRPr lang="en-GB" dirty="0" smtClean="0"/>
          </a:p>
          <a:p>
            <a:r>
              <a:rPr lang="en-GB" dirty="0" smtClean="0"/>
              <a:t>Moral </a:t>
            </a:r>
            <a:r>
              <a:rPr lang="en-GB" dirty="0"/>
              <a:t>dilemmas are an excellent way to encourage this in the </a:t>
            </a:r>
            <a:r>
              <a:rPr lang="en-GB" dirty="0" smtClean="0"/>
              <a:t>classroom</a:t>
            </a:r>
          </a:p>
          <a:p>
            <a:r>
              <a:rPr lang="en-GB" dirty="0" smtClean="0"/>
              <a:t>Moral </a:t>
            </a:r>
            <a:r>
              <a:rPr lang="en-GB" dirty="0"/>
              <a:t>reasoning </a:t>
            </a:r>
            <a:endParaRPr lang="en-GB" dirty="0"/>
          </a:p>
        </p:txBody>
      </p:sp>
    </p:spTree>
    <p:extLst>
      <p:ext uri="{BB962C8B-B14F-4D97-AF65-F5344CB8AC3E}">
        <p14:creationId xmlns:p14="http://schemas.microsoft.com/office/powerpoint/2010/main" val="23943570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a:t>
            </a:r>
            <a:endParaRPr lang="en-GB" dirty="0"/>
          </a:p>
        </p:txBody>
      </p:sp>
      <p:sp>
        <p:nvSpPr>
          <p:cNvPr id="3" name="Content Placeholder 2"/>
          <p:cNvSpPr>
            <a:spLocks noGrp="1"/>
          </p:cNvSpPr>
          <p:nvPr>
            <p:ph idx="1"/>
          </p:nvPr>
        </p:nvSpPr>
        <p:spPr/>
        <p:txBody>
          <a:bodyPr/>
          <a:lstStyle/>
          <a:p>
            <a:r>
              <a:rPr lang="en-GB" dirty="0"/>
              <a:t>Two key </a:t>
            </a:r>
            <a:r>
              <a:rPr lang="en-GB" dirty="0" smtClean="0"/>
              <a:t>concerns</a:t>
            </a:r>
          </a:p>
          <a:p>
            <a:pPr lvl="1"/>
            <a:r>
              <a:rPr lang="en-GB" dirty="0" smtClean="0"/>
              <a:t>1.Encouragement </a:t>
            </a:r>
            <a:r>
              <a:rPr lang="en-GB" dirty="0"/>
              <a:t>of such a thinking attitude is to promote </a:t>
            </a:r>
            <a:r>
              <a:rPr lang="en-GB" dirty="0" smtClean="0"/>
              <a:t>relativism</a:t>
            </a:r>
          </a:p>
          <a:p>
            <a:pPr lvl="1"/>
            <a:r>
              <a:rPr lang="en-GB" dirty="0" smtClean="0"/>
              <a:t>2.Parents </a:t>
            </a:r>
            <a:r>
              <a:rPr lang="en-GB" dirty="0"/>
              <a:t>should have the right not to have religious beliefs scrutinised by the school </a:t>
            </a:r>
            <a:endParaRPr lang="en-GB" dirty="0" smtClean="0"/>
          </a:p>
          <a:p>
            <a:pPr lvl="1"/>
            <a:r>
              <a:rPr lang="en-GB" dirty="0" smtClean="0"/>
              <a:t>3.IPPR </a:t>
            </a:r>
            <a:r>
              <a:rPr lang="en-GB" dirty="0"/>
              <a:t>(2004) Children should be exposed to a range of religious faiths and atheism and should be taught to think critically about religious </a:t>
            </a:r>
            <a:r>
              <a:rPr lang="en-GB" dirty="0" smtClean="0"/>
              <a:t>belief</a:t>
            </a:r>
          </a:p>
          <a:p>
            <a:pPr lvl="1"/>
            <a:r>
              <a:rPr lang="en-GB" dirty="0" smtClean="0"/>
              <a:t>4.The </a:t>
            </a:r>
            <a:r>
              <a:rPr lang="en-GB" dirty="0"/>
              <a:t>problem of relativism </a:t>
            </a:r>
            <a:endParaRPr lang="en-GB" dirty="0"/>
          </a:p>
        </p:txBody>
      </p:sp>
    </p:spTree>
    <p:extLst>
      <p:ext uri="{BB962C8B-B14F-4D97-AF65-F5344CB8AC3E}">
        <p14:creationId xmlns:p14="http://schemas.microsoft.com/office/powerpoint/2010/main" val="9437959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Schools and Epistemology</a:t>
            </a:r>
            <a:r>
              <a:rPr lang="en-GB" dirty="0"/>
              <a:t/>
            </a:r>
            <a:br>
              <a:rPr lang="en-GB" dirty="0"/>
            </a:br>
            <a:r>
              <a:rPr lang="en-GB" sz="2200" dirty="0" smtClean="0"/>
              <a:t>(Hand and </a:t>
            </a:r>
            <a:r>
              <a:rPr lang="en-GB" sz="2200" dirty="0" err="1" smtClean="0"/>
              <a:t>Winstanley</a:t>
            </a:r>
            <a:r>
              <a:rPr lang="en-GB" sz="2200" dirty="0" smtClean="0"/>
              <a:t>, 2009)</a:t>
            </a:r>
            <a:endParaRPr lang="en-GB" sz="2200" dirty="0"/>
          </a:p>
        </p:txBody>
      </p:sp>
      <p:sp>
        <p:nvSpPr>
          <p:cNvPr id="3" name="Content Placeholder 2"/>
          <p:cNvSpPr>
            <a:spLocks noGrp="1"/>
          </p:cNvSpPr>
          <p:nvPr>
            <p:ph idx="1"/>
          </p:nvPr>
        </p:nvSpPr>
        <p:spPr/>
        <p:txBody>
          <a:bodyPr/>
          <a:lstStyle/>
          <a:p>
            <a:r>
              <a:rPr lang="en-GB" dirty="0"/>
              <a:t>Capitalizes on natural student interest </a:t>
            </a:r>
            <a:endParaRPr lang="en-GB" dirty="0" smtClean="0"/>
          </a:p>
          <a:p>
            <a:r>
              <a:rPr lang="en-GB" dirty="0" smtClean="0"/>
              <a:t>It </a:t>
            </a:r>
            <a:r>
              <a:rPr lang="en-GB" dirty="0"/>
              <a:t>is essential for a proper understanding of critical </a:t>
            </a:r>
            <a:r>
              <a:rPr lang="en-GB" dirty="0" smtClean="0"/>
              <a:t>thinking</a:t>
            </a:r>
          </a:p>
          <a:p>
            <a:r>
              <a:rPr lang="en-GB" dirty="0" smtClean="0"/>
              <a:t>Essential </a:t>
            </a:r>
            <a:r>
              <a:rPr lang="en-GB" dirty="0"/>
              <a:t>for a proper understanding of the desirability of education for critical </a:t>
            </a:r>
            <a:r>
              <a:rPr lang="en-GB" dirty="0" smtClean="0"/>
              <a:t>thinking</a:t>
            </a:r>
          </a:p>
          <a:p>
            <a:r>
              <a:rPr lang="en-GB" dirty="0" smtClean="0"/>
              <a:t>Allows </a:t>
            </a:r>
            <a:r>
              <a:rPr lang="en-GB" dirty="0"/>
              <a:t>for understanding contentious epistemological issues before they </a:t>
            </a:r>
            <a:r>
              <a:rPr lang="en-GB" dirty="0" smtClean="0"/>
              <a:t>develop</a:t>
            </a:r>
          </a:p>
          <a:p>
            <a:r>
              <a:rPr lang="en-GB" dirty="0" smtClean="0"/>
              <a:t>Allows </a:t>
            </a:r>
            <a:r>
              <a:rPr lang="en-GB" dirty="0"/>
              <a:t>full meeting of obligation to students </a:t>
            </a:r>
            <a:endParaRPr lang="en-GB" dirty="0"/>
          </a:p>
        </p:txBody>
      </p:sp>
    </p:spTree>
    <p:extLst>
      <p:ext uri="{BB962C8B-B14F-4D97-AF65-F5344CB8AC3E}">
        <p14:creationId xmlns:p14="http://schemas.microsoft.com/office/powerpoint/2010/main" val="1522911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Philosophy in Secondary Education</a:t>
            </a:r>
            <a:endParaRPr lang="en-GB" dirty="0"/>
          </a:p>
        </p:txBody>
      </p:sp>
      <p:sp>
        <p:nvSpPr>
          <p:cNvPr id="3" name="Content Placeholder 2"/>
          <p:cNvSpPr>
            <a:spLocks noGrp="1"/>
          </p:cNvSpPr>
          <p:nvPr>
            <p:ph idx="1"/>
          </p:nvPr>
        </p:nvSpPr>
        <p:spPr/>
        <p:txBody>
          <a:bodyPr/>
          <a:lstStyle/>
          <a:p>
            <a:r>
              <a:rPr lang="en-GB" dirty="0"/>
              <a:t>Cultural and social knowledge of </a:t>
            </a:r>
            <a:r>
              <a:rPr lang="en-GB" dirty="0" smtClean="0"/>
              <a:t>adolescents</a:t>
            </a:r>
          </a:p>
          <a:p>
            <a:r>
              <a:rPr lang="en-GB" dirty="0" smtClean="0"/>
              <a:t>Philosophy </a:t>
            </a:r>
            <a:r>
              <a:rPr lang="en-GB" dirty="0"/>
              <a:t>offers a way of integrating the fragmented curriculum into a coherent </a:t>
            </a:r>
            <a:r>
              <a:rPr lang="en-GB" dirty="0" smtClean="0"/>
              <a:t>whole</a:t>
            </a:r>
          </a:p>
          <a:p>
            <a:r>
              <a:rPr lang="en-GB" dirty="0" smtClean="0"/>
              <a:t>Can </a:t>
            </a:r>
            <a:r>
              <a:rPr lang="en-GB" dirty="0"/>
              <a:t>also assist in understanding the subject matter itself</a:t>
            </a:r>
            <a:endParaRPr lang="en-GB" dirty="0"/>
          </a:p>
        </p:txBody>
      </p:sp>
    </p:spTree>
    <p:extLst>
      <p:ext uri="{BB962C8B-B14F-4D97-AF65-F5344CB8AC3E}">
        <p14:creationId xmlns:p14="http://schemas.microsoft.com/office/powerpoint/2010/main" val="37206026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Philosophy, like politics, literature, and </a:t>
            </a:r>
            <a:r>
              <a:rPr lang="en-GB" dirty="0" smtClean="0"/>
              <a:t>the plastic </a:t>
            </a:r>
            <a:r>
              <a:rPr lang="en-GB" dirty="0"/>
              <a:t>arts, is itself a phenomenon </a:t>
            </a:r>
            <a:r>
              <a:rPr lang="en-GB" dirty="0" smtClean="0"/>
              <a:t>of human </a:t>
            </a:r>
            <a:r>
              <a:rPr lang="en-GB" dirty="0"/>
              <a:t>culture. Its connection with </a:t>
            </a:r>
            <a:r>
              <a:rPr lang="en-GB" dirty="0" smtClean="0"/>
              <a:t>social history</a:t>
            </a:r>
            <a:r>
              <a:rPr lang="en-GB" dirty="0"/>
              <a:t>, with civilisation, is intrinsic</a:t>
            </a:r>
            <a:r>
              <a:rPr lang="en-GB" dirty="0" smtClean="0"/>
              <a:t>.</a:t>
            </a:r>
          </a:p>
          <a:p>
            <a:r>
              <a:rPr lang="en-GB" dirty="0" smtClean="0"/>
              <a:t>(</a:t>
            </a:r>
            <a:r>
              <a:rPr lang="en-GB" dirty="0"/>
              <a:t>Dewey in Hickman and Alexander, 1988, p.79)</a:t>
            </a:r>
          </a:p>
        </p:txBody>
      </p:sp>
    </p:spTree>
    <p:extLst>
      <p:ext uri="{BB962C8B-B14F-4D97-AF65-F5344CB8AC3E}">
        <p14:creationId xmlns:p14="http://schemas.microsoft.com/office/powerpoint/2010/main" val="33351978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tuxO-C2IzE"/>
          <p:cNvPicPr>
            <a:picLocks noGrp="1" noRot="1" noChangeAspect="1"/>
          </p:cNvPicPr>
          <p:nvPr>
            <p:ph idx="4294967295"/>
            <a:videoFile r:link="rId1"/>
          </p:nvPr>
        </p:nvPicPr>
        <p:blipFill>
          <a:blip r:embed="rId4"/>
          <a:stretch>
            <a:fillRect/>
          </a:stretch>
        </p:blipFill>
        <p:spPr>
          <a:xfrm>
            <a:off x="1412887" y="757989"/>
            <a:ext cx="9687066" cy="5448970"/>
          </a:xfrm>
          <a:prstGeom prst="rect">
            <a:avLst/>
          </a:prstGeom>
        </p:spPr>
      </p:pic>
    </p:spTree>
    <p:extLst>
      <p:ext uri="{BB962C8B-B14F-4D97-AF65-F5344CB8AC3E}">
        <p14:creationId xmlns:p14="http://schemas.microsoft.com/office/powerpoint/2010/main" val="919977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2781241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100</TotalTime>
  <Words>1719</Words>
  <Application>Microsoft Office PowerPoint</Application>
  <PresentationFormat>Widescreen</PresentationFormat>
  <Paragraphs>187</Paragraphs>
  <Slides>41</Slides>
  <Notes>7</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Garamond</vt:lpstr>
      <vt:lpstr>Organic</vt:lpstr>
      <vt:lpstr>Contemporary Philosophy of Education</vt:lpstr>
      <vt:lpstr>Asynchronous recap</vt:lpstr>
      <vt:lpstr>Objectives</vt:lpstr>
      <vt:lpstr>PowerPoint Presentation</vt:lpstr>
      <vt:lpstr>What are the key issues in society today?</vt:lpstr>
      <vt:lpstr>The Sphere of Education</vt:lpstr>
      <vt:lpstr>The Significance of Education</vt:lpstr>
      <vt:lpstr>Self-determination, Authenticity and the Self</vt:lpstr>
      <vt:lpstr>Self determined learner in a learning community</vt:lpstr>
      <vt:lpstr>Your Philosophy</vt:lpstr>
      <vt:lpstr>Existing Provision</vt:lpstr>
      <vt:lpstr>PowerPoint Presentation</vt:lpstr>
      <vt:lpstr>PowerPoint Presentation</vt:lpstr>
      <vt:lpstr>Let’s categorise</vt:lpstr>
      <vt:lpstr>What is Philosophy for Children</vt:lpstr>
      <vt:lpstr>PowerPoint Presentation</vt:lpstr>
      <vt:lpstr>Links to Skills Frameworks</vt:lpstr>
      <vt:lpstr>Cats Make Better Pets Than Dogs</vt:lpstr>
      <vt:lpstr>So what are we doing?</vt:lpstr>
      <vt:lpstr>How can we make this more philosophical?</vt:lpstr>
      <vt:lpstr>The Role of the Teacher</vt:lpstr>
      <vt:lpstr>A Dialogic Classroom</vt:lpstr>
      <vt:lpstr>PowerPoint Presentation</vt:lpstr>
      <vt:lpstr>Does it work?</vt:lpstr>
      <vt:lpstr>Summary of the Results</vt:lpstr>
      <vt:lpstr>Key Conclusions Gorard et al (2015)</vt:lpstr>
      <vt:lpstr>Continued...</vt:lpstr>
      <vt:lpstr>Key principles of P4C</vt:lpstr>
      <vt:lpstr>How does this work in school?</vt:lpstr>
      <vt:lpstr>What skills will the children develop?</vt:lpstr>
      <vt:lpstr>PowerPoint Presentation</vt:lpstr>
      <vt:lpstr>Relationships</vt:lpstr>
      <vt:lpstr>Liberation and Education</vt:lpstr>
      <vt:lpstr>Why do we feel philosophy is a difficult subject?</vt:lpstr>
      <vt:lpstr>Moral Education</vt:lpstr>
      <vt:lpstr>Religion</vt:lpstr>
      <vt:lpstr>Schools and Epistemology (Hand and Winstanley, 2009)</vt:lpstr>
      <vt:lpstr>Philosophy in Secondary Education</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14</cp:revision>
  <dcterms:created xsi:type="dcterms:W3CDTF">2021-03-18T11:36:39Z</dcterms:created>
  <dcterms:modified xsi:type="dcterms:W3CDTF">2021-05-05T09:47:27Z</dcterms:modified>
</cp:coreProperties>
</file>