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97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C6E9E-B50B-4ADA-A354-E05186BAE424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57FAF-C894-4DD3-A2E4-763556AF63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C6E9E-B50B-4ADA-A354-E05186BAE424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57FAF-C894-4DD3-A2E4-763556AF63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C6E9E-B50B-4ADA-A354-E05186BAE424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57FAF-C894-4DD3-A2E4-763556AF63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C6E9E-B50B-4ADA-A354-E05186BAE424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57FAF-C894-4DD3-A2E4-763556AF63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C6E9E-B50B-4ADA-A354-E05186BAE424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57FAF-C894-4DD3-A2E4-763556AF63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C6E9E-B50B-4ADA-A354-E05186BAE424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57FAF-C894-4DD3-A2E4-763556AF63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C6E9E-B50B-4ADA-A354-E05186BAE424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57FAF-C894-4DD3-A2E4-763556AF63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C6E9E-B50B-4ADA-A354-E05186BAE424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57FAF-C894-4DD3-A2E4-763556AF63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C6E9E-B50B-4ADA-A354-E05186BAE424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57FAF-C894-4DD3-A2E4-763556AF63FF}" type="slidenum">
              <a:rPr lang="en-GB" smtClean="0"/>
              <a:t>‹#›</a:t>
            </a:fld>
            <a:endParaRPr lang="en-GB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en-US" smtClean="0"/>
              <a:t>Click icon to add picture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C6E9E-B50B-4ADA-A354-E05186BAE424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57FAF-C894-4DD3-A2E4-763556AF63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C6E9E-B50B-4ADA-A354-E05186BAE424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57FAF-C894-4DD3-A2E4-763556AF63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2C6E9E-B50B-4ADA-A354-E05186BAE424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857FAF-C894-4DD3-A2E4-763556AF63FF}" type="slidenum">
              <a:rPr lang="en-GB" smtClean="0"/>
              <a:t>‹#›</a:t>
            </a:fld>
            <a:endParaRPr lang="en-GB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476673"/>
            <a:ext cx="7117180" cy="1296143"/>
          </a:xfrm>
        </p:spPr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Project Management Plan for Rooftop “View” Restaurant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1916832"/>
            <a:ext cx="7117180" cy="3721968"/>
          </a:xfrm>
        </p:spPr>
        <p:txBody>
          <a:bodyPr>
            <a:normAutofit fontScale="77500" lnSpcReduction="20000"/>
          </a:bodyPr>
          <a:lstStyle/>
          <a:p>
            <a:pPr lvl="0" defTabSz="914400" fontAlgn="base">
              <a:spcAft>
                <a:spcPct val="0"/>
              </a:spcAft>
              <a:buClrTx/>
            </a:pPr>
            <a:endParaRPr lang="en-GB" altLang="en-US" sz="1600" b="1" dirty="0" smtClean="0">
              <a:solidFill>
                <a:prstClr val="white"/>
              </a:solidFill>
              <a:latin typeface="Myriad Pro"/>
            </a:endParaRPr>
          </a:p>
          <a:p>
            <a:pPr lvl="0" defTabSz="914400" fontAlgn="base">
              <a:spcAft>
                <a:spcPct val="0"/>
              </a:spcAft>
              <a:buClrTx/>
            </a:pPr>
            <a:endParaRPr lang="en-GB" altLang="en-US" sz="1600" b="1" dirty="0">
              <a:solidFill>
                <a:prstClr val="white"/>
              </a:solidFill>
              <a:latin typeface="Myriad Pro"/>
            </a:endParaRPr>
          </a:p>
          <a:p>
            <a:pPr lvl="0" defTabSz="914400" fontAlgn="base">
              <a:spcAft>
                <a:spcPct val="0"/>
              </a:spcAft>
              <a:buClrTx/>
            </a:pPr>
            <a:endParaRPr lang="en-GB" altLang="en-US" sz="1600" b="1" dirty="0" smtClean="0">
              <a:solidFill>
                <a:prstClr val="white"/>
              </a:solidFill>
              <a:latin typeface="Myriad Pro"/>
            </a:endParaRPr>
          </a:p>
          <a:p>
            <a:pPr lvl="0" defTabSz="914400" fontAlgn="base">
              <a:spcAft>
                <a:spcPct val="0"/>
              </a:spcAft>
              <a:buClrTx/>
            </a:pPr>
            <a:endParaRPr lang="en-GB" altLang="en-US" sz="1600" b="1" dirty="0" smtClean="0">
              <a:solidFill>
                <a:prstClr val="white"/>
              </a:solidFill>
              <a:latin typeface="Myriad Pro"/>
            </a:endParaRPr>
          </a:p>
          <a:p>
            <a:pPr lvl="0" defTabSz="914400" fontAlgn="base">
              <a:lnSpc>
                <a:spcPct val="120000"/>
              </a:lnSpc>
              <a:spcAft>
                <a:spcPct val="0"/>
              </a:spcAft>
              <a:buClrTx/>
            </a:pPr>
            <a:endParaRPr lang="en-GB" altLang="en-US" sz="1600" b="1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 fontAlgn="base">
              <a:lnSpc>
                <a:spcPct val="120000"/>
              </a:lnSpc>
              <a:spcAft>
                <a:spcPct val="0"/>
              </a:spcAft>
              <a:buClrTx/>
            </a:pPr>
            <a:r>
              <a:rPr lang="en-GB" altLang="en-US" sz="19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GB" altLang="en-US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BA (Hons) Leadership and Management Skills for the Workplace</a:t>
            </a:r>
          </a:p>
          <a:p>
            <a:pPr lvl="0" defTabSz="914400" fontAlgn="base">
              <a:lnSpc>
                <a:spcPct val="120000"/>
              </a:lnSpc>
              <a:spcAft>
                <a:spcPct val="0"/>
              </a:spcAft>
              <a:buClrTx/>
            </a:pPr>
            <a:r>
              <a:rPr lang="en-GB" altLang="en-US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Projects in the Organisation</a:t>
            </a:r>
            <a:endParaRPr lang="en-GB" altLang="en-US" sz="1900" b="1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 fontAlgn="base">
              <a:lnSpc>
                <a:spcPct val="120000"/>
              </a:lnSpc>
              <a:spcAft>
                <a:spcPct val="0"/>
              </a:spcAft>
              <a:buClrTx/>
            </a:pPr>
            <a:r>
              <a:rPr lang="en-GB" altLang="en-US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BMSW5104</a:t>
            </a:r>
            <a:endParaRPr lang="en-GB" altLang="en-US" sz="1900" b="1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 fontAlgn="base">
              <a:lnSpc>
                <a:spcPct val="120000"/>
              </a:lnSpc>
              <a:spcAft>
                <a:spcPct val="0"/>
              </a:spcAft>
              <a:buClrTx/>
            </a:pPr>
            <a:r>
              <a:rPr lang="en-GB" altLang="en-US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Names:  Mihai </a:t>
            </a:r>
            <a:r>
              <a:rPr lang="en-GB" altLang="en-US" sz="1900" b="1" dirty="0" err="1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Arhire</a:t>
            </a:r>
            <a:r>
              <a:rPr lang="en-GB" altLang="en-US" sz="19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altLang="en-US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2030027)</a:t>
            </a:r>
          </a:p>
          <a:p>
            <a:pPr lvl="0" defTabSz="914400" fontAlgn="base">
              <a:lnSpc>
                <a:spcPct val="120000"/>
              </a:lnSpc>
              <a:spcAft>
                <a:spcPct val="0"/>
              </a:spcAft>
              <a:buClrTx/>
            </a:pPr>
            <a:r>
              <a:rPr lang="en-GB" altLang="en-US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</a:t>
            </a:r>
            <a:r>
              <a:rPr lang="en-GB" altLang="en-US" sz="19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Lucian </a:t>
            </a:r>
            <a:r>
              <a:rPr lang="en-GB" altLang="en-US" sz="1900" b="1" dirty="0" err="1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Cicu</a:t>
            </a:r>
            <a:r>
              <a:rPr lang="en-GB" altLang="en-US" sz="19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(2109653)</a:t>
            </a:r>
            <a:endParaRPr lang="en-GB" altLang="en-US" sz="1900" b="1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 fontAlgn="base">
              <a:lnSpc>
                <a:spcPct val="120000"/>
              </a:lnSpc>
              <a:spcAft>
                <a:spcPct val="0"/>
              </a:spcAft>
              <a:buClrTx/>
            </a:pPr>
            <a:r>
              <a:rPr lang="en-GB" altLang="en-US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</a:t>
            </a:r>
            <a:r>
              <a:rPr lang="en-GB" altLang="en-US" sz="1900" b="1" dirty="0" err="1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Sanziana</a:t>
            </a:r>
            <a:r>
              <a:rPr lang="en-GB" altLang="en-US" sz="19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900" b="1" dirty="0" err="1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Ifrim</a:t>
            </a:r>
            <a:r>
              <a:rPr lang="en-GB" altLang="en-US" sz="19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(2112859)</a:t>
            </a:r>
            <a:endParaRPr lang="en-GB" altLang="en-US" sz="1900" b="1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 fontAlgn="base">
              <a:lnSpc>
                <a:spcPct val="120000"/>
              </a:lnSpc>
              <a:spcAft>
                <a:spcPct val="0"/>
              </a:spcAft>
              <a:buClrTx/>
            </a:pPr>
            <a:r>
              <a:rPr lang="en-GB" altLang="en-US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</a:t>
            </a:r>
            <a:r>
              <a:rPr lang="en-GB" altLang="en-US" sz="19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Veronica </a:t>
            </a:r>
            <a:r>
              <a:rPr lang="en-GB" altLang="en-US" sz="1900" b="1" dirty="0" err="1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Capatina</a:t>
            </a:r>
            <a:r>
              <a:rPr lang="en-GB" altLang="en-US" sz="19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(2113726)</a:t>
            </a:r>
            <a:endParaRPr lang="en-GB" altLang="en-US" sz="1900" b="1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 fontAlgn="base">
              <a:lnSpc>
                <a:spcPct val="120000"/>
              </a:lnSpc>
              <a:spcAft>
                <a:spcPct val="0"/>
              </a:spcAft>
              <a:buClrTx/>
            </a:pPr>
            <a:r>
              <a:rPr lang="en-GB" altLang="en-US" sz="19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Olusegun </a:t>
            </a:r>
            <a:r>
              <a:rPr lang="en-GB" altLang="en-US" sz="1900" b="1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Awolaran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74731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Project Charter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Project name – </a:t>
            </a:r>
            <a:r>
              <a:rPr lang="en-GB" dirty="0" smtClean="0"/>
              <a:t>“View” Restaurant </a:t>
            </a:r>
          </a:p>
          <a:p>
            <a:r>
              <a:rPr lang="en-GB" dirty="0"/>
              <a:t>Location of the business: Southeast London-based large manufacturing </a:t>
            </a:r>
            <a:r>
              <a:rPr lang="en-GB" dirty="0" smtClean="0"/>
              <a:t>organisation</a:t>
            </a:r>
          </a:p>
          <a:p>
            <a:r>
              <a:rPr lang="en-GB" dirty="0"/>
              <a:t>Business goals </a:t>
            </a:r>
            <a:r>
              <a:rPr lang="en-GB" dirty="0" smtClean="0"/>
              <a:t>- include </a:t>
            </a:r>
            <a:r>
              <a:rPr lang="en-GB" dirty="0"/>
              <a:t>limiting employee activity during breaks and promoting </a:t>
            </a:r>
            <a:r>
              <a:rPr lang="en-GB" dirty="0" smtClean="0"/>
              <a:t>employees wellness</a:t>
            </a:r>
          </a:p>
          <a:p>
            <a:r>
              <a:rPr lang="en-US" dirty="0" smtClean="0"/>
              <a:t>Project scope - </a:t>
            </a:r>
            <a:r>
              <a:rPr lang="en-GB" dirty="0" smtClean="0"/>
              <a:t>to </a:t>
            </a:r>
            <a:r>
              <a:rPr lang="en-GB" dirty="0"/>
              <a:t>establish a budget-friendly onsite restaurant that will reduce the likelihood of employee </a:t>
            </a:r>
            <a:r>
              <a:rPr lang="en-GB" dirty="0" smtClean="0"/>
              <a:t>absenteeism</a:t>
            </a:r>
            <a:endParaRPr lang="en-GB" dirty="0"/>
          </a:p>
          <a:p>
            <a:r>
              <a:rPr lang="en-GB" dirty="0" smtClean="0"/>
              <a:t>Deliverables </a:t>
            </a:r>
            <a:r>
              <a:rPr lang="en-GB" dirty="0"/>
              <a:t>– building a </a:t>
            </a:r>
            <a:r>
              <a:rPr lang="en-GB" dirty="0" smtClean="0"/>
              <a:t>rooftop restaurant </a:t>
            </a:r>
            <a:r>
              <a:rPr lang="en-GB" dirty="0"/>
              <a:t>&amp; </a:t>
            </a:r>
            <a:r>
              <a:rPr lang="en-GB" dirty="0" smtClean="0"/>
              <a:t>Outdoor terrace 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404664"/>
            <a:ext cx="1733178" cy="1733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7884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Stakeholders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Project sponsor</a:t>
            </a:r>
          </a:p>
          <a:p>
            <a:r>
              <a:rPr lang="en-GB" smtClean="0"/>
              <a:t>Project </a:t>
            </a:r>
            <a:r>
              <a:rPr lang="en-GB" smtClean="0"/>
              <a:t>manager (Cote, 2023)</a:t>
            </a:r>
            <a:endParaRPr lang="en-GB" dirty="0"/>
          </a:p>
          <a:p>
            <a:r>
              <a:rPr lang="en-GB" dirty="0"/>
              <a:t>Project team members</a:t>
            </a:r>
          </a:p>
          <a:p>
            <a:r>
              <a:rPr lang="en-GB" dirty="0" smtClean="0"/>
              <a:t>Employees </a:t>
            </a:r>
          </a:p>
          <a:p>
            <a:r>
              <a:rPr lang="en-GB" dirty="0" smtClean="0"/>
              <a:t>Steering </a:t>
            </a:r>
            <a:r>
              <a:rPr lang="en-GB" dirty="0"/>
              <a:t>committee </a:t>
            </a:r>
            <a:endParaRPr lang="en-GB" dirty="0" smtClean="0"/>
          </a:p>
          <a:p>
            <a:r>
              <a:rPr lang="en-GB" dirty="0" smtClean="0"/>
              <a:t>Subcontractors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83753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76672"/>
            <a:ext cx="7125113" cy="737052"/>
          </a:xfrm>
        </p:spPr>
        <p:txBody>
          <a:bodyPr/>
          <a:lstStyle/>
          <a:p>
            <a:pPr algn="ctr"/>
            <a:r>
              <a:rPr lang="en-GB" smtClean="0"/>
              <a:t>Work Breakdown Structure</a:t>
            </a:r>
            <a:endParaRPr lang="en-GB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743" y="2871325"/>
            <a:ext cx="2030144" cy="451143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288569" y="1339308"/>
            <a:ext cx="266429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mtClean="0">
                <a:solidFill>
                  <a:schemeClr val="tx1"/>
                </a:solidFill>
              </a:rPr>
              <a:t>Restaurant “View”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21116" y="2164731"/>
            <a:ext cx="1966771" cy="43204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mtClean="0"/>
              <a:t>Design</a:t>
            </a:r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2282760" y="2174955"/>
            <a:ext cx="2016224" cy="43204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mtClean="0"/>
              <a:t>Structure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2760" y="2859360"/>
            <a:ext cx="2030144" cy="45114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98" y="2859359"/>
            <a:ext cx="2030144" cy="45114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2183" y="2174683"/>
            <a:ext cx="2030144" cy="45114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4571998" y="2174683"/>
            <a:ext cx="2030144" cy="451143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2760" y="3562860"/>
            <a:ext cx="2030144" cy="451143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9210" y="2871861"/>
            <a:ext cx="2030144" cy="451143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43" y="3547786"/>
            <a:ext cx="2030144" cy="451143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5148064" y="244428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4752020" y="244428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sp>
        <p:nvSpPr>
          <p:cNvPr id="18" name="TextBox 17"/>
          <p:cNvSpPr txBox="1"/>
          <p:nvPr/>
        </p:nvSpPr>
        <p:spPr>
          <a:xfrm>
            <a:off x="4691086" y="244428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sp>
        <p:nvSpPr>
          <p:cNvPr id="19" name="TextBox 18"/>
          <p:cNvSpPr txBox="1"/>
          <p:nvPr/>
        </p:nvSpPr>
        <p:spPr>
          <a:xfrm>
            <a:off x="5479059" y="240025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121482" y="2215588"/>
            <a:ext cx="135648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smtClean="0"/>
              <a:t>Utilities</a:t>
            </a:r>
            <a:endParaRPr lang="en-GB"/>
          </a:p>
        </p:txBody>
      </p:sp>
      <p:sp>
        <p:nvSpPr>
          <p:cNvPr id="21" name="TextBox 20"/>
          <p:cNvSpPr txBox="1"/>
          <p:nvPr/>
        </p:nvSpPr>
        <p:spPr>
          <a:xfrm>
            <a:off x="7020272" y="238075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sp>
        <p:nvSpPr>
          <p:cNvPr id="22" name="TextBox 21"/>
          <p:cNvSpPr txBox="1"/>
          <p:nvPr/>
        </p:nvSpPr>
        <p:spPr>
          <a:xfrm>
            <a:off x="7205003" y="244428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sp>
        <p:nvSpPr>
          <p:cNvPr id="23" name="TextBox 22"/>
          <p:cNvSpPr txBox="1"/>
          <p:nvPr/>
        </p:nvSpPr>
        <p:spPr>
          <a:xfrm>
            <a:off x="7271192" y="2194846"/>
            <a:ext cx="13461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Finishing</a:t>
            </a:r>
            <a:endParaRPr lang="en-GB"/>
          </a:p>
        </p:txBody>
      </p:sp>
      <p:sp>
        <p:nvSpPr>
          <p:cNvPr id="24" name="Rectangle 23"/>
          <p:cNvSpPr/>
          <p:nvPr/>
        </p:nvSpPr>
        <p:spPr>
          <a:xfrm>
            <a:off x="32901" y="3588691"/>
            <a:ext cx="20549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/>
              <a:t>Feasibility study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6543" y="2912842"/>
            <a:ext cx="2085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Proposed design</a:t>
            </a:r>
            <a:endParaRPr lang="en-GB"/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6509" y="4275461"/>
            <a:ext cx="2030144" cy="451143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43" y="4261510"/>
            <a:ext cx="2030144" cy="451143"/>
          </a:xfrm>
          <a:prstGeom prst="rect">
            <a:avLst/>
          </a:prstGeom>
        </p:spPr>
      </p:pic>
      <p:sp>
        <p:nvSpPr>
          <p:cNvPr id="28" name="TextBox 27"/>
          <p:cNvSpPr txBox="1"/>
          <p:nvPr/>
        </p:nvSpPr>
        <p:spPr>
          <a:xfrm>
            <a:off x="276365" y="4312993"/>
            <a:ext cx="1568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Final design</a:t>
            </a:r>
            <a:endParaRPr lang="en-GB"/>
          </a:p>
        </p:txBody>
      </p:sp>
      <p:sp>
        <p:nvSpPr>
          <p:cNvPr id="29" name="TextBox 28"/>
          <p:cNvSpPr txBox="1"/>
          <p:nvPr/>
        </p:nvSpPr>
        <p:spPr>
          <a:xfrm>
            <a:off x="2685162" y="2912842"/>
            <a:ext cx="1128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Framing</a:t>
            </a:r>
            <a:endParaRPr lang="en-GB"/>
          </a:p>
        </p:txBody>
      </p:sp>
      <p:sp>
        <p:nvSpPr>
          <p:cNvPr id="30" name="TextBox 29"/>
          <p:cNvSpPr txBox="1"/>
          <p:nvPr/>
        </p:nvSpPr>
        <p:spPr>
          <a:xfrm>
            <a:off x="2588917" y="3571961"/>
            <a:ext cx="1403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Drywalling</a:t>
            </a:r>
            <a:endParaRPr lang="en-GB"/>
          </a:p>
        </p:txBody>
      </p:sp>
      <p:sp>
        <p:nvSpPr>
          <p:cNvPr id="31" name="TextBox 30"/>
          <p:cNvSpPr txBox="1"/>
          <p:nvPr/>
        </p:nvSpPr>
        <p:spPr>
          <a:xfrm>
            <a:off x="2770700" y="4306891"/>
            <a:ext cx="10542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Roofing</a:t>
            </a:r>
            <a:endParaRPr lang="en-GB"/>
          </a:p>
        </p:txBody>
      </p:sp>
      <p:pic>
        <p:nvPicPr>
          <p:cNvPr id="32" name="Picture 3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9072" y="3597840"/>
            <a:ext cx="2030144" cy="451143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9072" y="4306891"/>
            <a:ext cx="2030144" cy="451143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29210" y="3595266"/>
            <a:ext cx="2030144" cy="451143"/>
          </a:xfrm>
          <a:prstGeom prst="rect">
            <a:avLst/>
          </a:prstGeom>
        </p:spPr>
      </p:pic>
      <p:sp>
        <p:nvSpPr>
          <p:cNvPr id="35" name="TextBox 34"/>
          <p:cNvSpPr txBox="1"/>
          <p:nvPr/>
        </p:nvSpPr>
        <p:spPr>
          <a:xfrm>
            <a:off x="4988104" y="2892374"/>
            <a:ext cx="12282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Electrical</a:t>
            </a:r>
            <a:endParaRPr lang="en-GB"/>
          </a:p>
        </p:txBody>
      </p:sp>
      <p:sp>
        <p:nvSpPr>
          <p:cNvPr id="36" name="TextBox 35"/>
          <p:cNvSpPr txBox="1"/>
          <p:nvPr/>
        </p:nvSpPr>
        <p:spPr>
          <a:xfrm>
            <a:off x="5035252" y="3629597"/>
            <a:ext cx="12570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Plumbing</a:t>
            </a:r>
            <a:endParaRPr lang="en-GB"/>
          </a:p>
        </p:txBody>
      </p:sp>
      <p:sp>
        <p:nvSpPr>
          <p:cNvPr id="37" name="TextBox 36"/>
          <p:cNvSpPr txBox="1"/>
          <p:nvPr/>
        </p:nvSpPr>
        <p:spPr>
          <a:xfrm>
            <a:off x="5202080" y="4347796"/>
            <a:ext cx="8271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HVAC</a:t>
            </a:r>
            <a:endParaRPr lang="en-GB"/>
          </a:p>
        </p:txBody>
      </p:sp>
      <p:sp>
        <p:nvSpPr>
          <p:cNvPr id="38" name="TextBox 37"/>
          <p:cNvSpPr txBox="1"/>
          <p:nvPr/>
        </p:nvSpPr>
        <p:spPr>
          <a:xfrm>
            <a:off x="7415332" y="3629597"/>
            <a:ext cx="1111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Painting</a:t>
            </a:r>
            <a:endParaRPr lang="en-GB"/>
          </a:p>
        </p:txBody>
      </p:sp>
      <p:sp>
        <p:nvSpPr>
          <p:cNvPr id="39" name="TextBox 38"/>
          <p:cNvSpPr txBox="1"/>
          <p:nvPr/>
        </p:nvSpPr>
        <p:spPr>
          <a:xfrm>
            <a:off x="7363618" y="2953136"/>
            <a:ext cx="1215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Windows</a:t>
            </a:r>
            <a:endParaRPr lang="en-GB"/>
          </a:p>
        </p:txBody>
      </p:sp>
      <p:pic>
        <p:nvPicPr>
          <p:cNvPr id="40" name="Picture 3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6244" y="4935824"/>
            <a:ext cx="2030144" cy="771602"/>
          </a:xfrm>
          <a:prstGeom prst="rect">
            <a:avLst/>
          </a:prstGeom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6244" y="4347796"/>
            <a:ext cx="2030144" cy="451143"/>
          </a:xfrm>
          <a:prstGeom prst="rect">
            <a:avLst/>
          </a:prstGeom>
        </p:spPr>
      </p:pic>
      <p:pic>
        <p:nvPicPr>
          <p:cNvPr id="42" name="Picture 4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4926" y="5837757"/>
            <a:ext cx="2030144" cy="451143"/>
          </a:xfrm>
          <a:prstGeom prst="rect">
            <a:avLst/>
          </a:prstGeom>
        </p:spPr>
      </p:pic>
      <p:sp>
        <p:nvSpPr>
          <p:cNvPr id="43" name="TextBox 42"/>
          <p:cNvSpPr txBox="1"/>
          <p:nvPr/>
        </p:nvSpPr>
        <p:spPr>
          <a:xfrm>
            <a:off x="7421841" y="4385247"/>
            <a:ext cx="1112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Flooring</a:t>
            </a:r>
            <a:endParaRPr lang="en-GB"/>
          </a:p>
        </p:txBody>
      </p:sp>
      <p:sp>
        <p:nvSpPr>
          <p:cNvPr id="44" name="TextBox 43"/>
          <p:cNvSpPr txBox="1"/>
          <p:nvPr/>
        </p:nvSpPr>
        <p:spPr>
          <a:xfrm>
            <a:off x="6993892" y="4994946"/>
            <a:ext cx="19479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    Equipment </a:t>
            </a:r>
          </a:p>
          <a:p>
            <a:r>
              <a:rPr lang="en-GB" smtClean="0"/>
              <a:t>   and furniture</a:t>
            </a:r>
            <a:endParaRPr lang="en-GB"/>
          </a:p>
        </p:txBody>
      </p:sp>
      <p:sp>
        <p:nvSpPr>
          <p:cNvPr id="45" name="TextBox 44"/>
          <p:cNvSpPr txBox="1"/>
          <p:nvPr/>
        </p:nvSpPr>
        <p:spPr>
          <a:xfrm>
            <a:off x="6956244" y="5923290"/>
            <a:ext cx="2143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Lighting &amp; Plants</a:t>
            </a:r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93892" y="6375962"/>
            <a:ext cx="2030144" cy="45114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980734" y="6416867"/>
            <a:ext cx="2020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Exterior Terrace</a:t>
            </a:r>
            <a:endParaRPr lang="en-GB"/>
          </a:p>
        </p:txBody>
      </p:sp>
      <p:cxnSp>
        <p:nvCxnSpPr>
          <p:cNvPr id="51" name="Straight Connector 50"/>
          <p:cNvCxnSpPr/>
          <p:nvPr/>
        </p:nvCxnSpPr>
        <p:spPr>
          <a:xfrm>
            <a:off x="1009442" y="1844824"/>
            <a:ext cx="687492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endCxn id="7" idx="0"/>
          </p:cNvCxnSpPr>
          <p:nvPr/>
        </p:nvCxnSpPr>
        <p:spPr>
          <a:xfrm>
            <a:off x="3288569" y="1844824"/>
            <a:ext cx="2303" cy="3301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5663790" y="1844824"/>
            <a:ext cx="0" cy="3707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/>
          <p:cNvCxnSpPr>
            <a:endCxn id="11" idx="0"/>
          </p:cNvCxnSpPr>
          <p:nvPr/>
        </p:nvCxnSpPr>
        <p:spPr>
          <a:xfrm>
            <a:off x="7884368" y="1844824"/>
            <a:ext cx="32887" cy="3298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/>
          <p:nvPr/>
        </p:nvCxnSpPr>
        <p:spPr>
          <a:xfrm>
            <a:off x="1009442" y="1844824"/>
            <a:ext cx="0" cy="31990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/>
          <p:cNvCxnSpPr>
            <a:stCxn id="7" idx="2"/>
            <a:endCxn id="9" idx="0"/>
          </p:cNvCxnSpPr>
          <p:nvPr/>
        </p:nvCxnSpPr>
        <p:spPr>
          <a:xfrm>
            <a:off x="3290872" y="2607003"/>
            <a:ext cx="6960" cy="2523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>
            <a:stCxn id="9" idx="2"/>
            <a:endCxn id="13" idx="0"/>
          </p:cNvCxnSpPr>
          <p:nvPr/>
        </p:nvCxnSpPr>
        <p:spPr>
          <a:xfrm>
            <a:off x="3297832" y="3310503"/>
            <a:ext cx="0" cy="2523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/>
          <p:cNvCxnSpPr>
            <a:stCxn id="13" idx="2"/>
            <a:endCxn id="26" idx="0"/>
          </p:cNvCxnSpPr>
          <p:nvPr/>
        </p:nvCxnSpPr>
        <p:spPr>
          <a:xfrm>
            <a:off x="3297832" y="4014003"/>
            <a:ext cx="23749" cy="2614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/>
          <p:cNvCxnSpPr>
            <a:stCxn id="19" idx="3"/>
          </p:cNvCxnSpPr>
          <p:nvPr/>
        </p:nvCxnSpPr>
        <p:spPr>
          <a:xfrm>
            <a:off x="5663790" y="2584920"/>
            <a:ext cx="0" cy="2864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/>
          <p:cNvCxnSpPr>
            <a:stCxn id="10" idx="2"/>
            <a:endCxn id="32" idx="0"/>
          </p:cNvCxnSpPr>
          <p:nvPr/>
        </p:nvCxnSpPr>
        <p:spPr>
          <a:xfrm>
            <a:off x="5587070" y="3310502"/>
            <a:ext cx="27074" cy="2873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/>
          <p:cNvCxnSpPr>
            <a:stCxn id="32" idx="2"/>
            <a:endCxn id="33" idx="0"/>
          </p:cNvCxnSpPr>
          <p:nvPr/>
        </p:nvCxnSpPr>
        <p:spPr>
          <a:xfrm>
            <a:off x="5614144" y="4048983"/>
            <a:ext cx="0" cy="2579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/>
          <p:cNvCxnSpPr>
            <a:stCxn id="5" idx="2"/>
            <a:endCxn id="8" idx="0"/>
          </p:cNvCxnSpPr>
          <p:nvPr/>
        </p:nvCxnSpPr>
        <p:spPr>
          <a:xfrm flipH="1">
            <a:off x="1072815" y="2596779"/>
            <a:ext cx="31687" cy="2745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/>
          <p:cNvCxnSpPr>
            <a:stCxn id="8" idx="2"/>
            <a:endCxn id="15" idx="0"/>
          </p:cNvCxnSpPr>
          <p:nvPr/>
        </p:nvCxnSpPr>
        <p:spPr>
          <a:xfrm>
            <a:off x="1072815" y="3322468"/>
            <a:ext cx="0" cy="2253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/>
          <p:cNvCxnSpPr>
            <a:stCxn id="15" idx="2"/>
            <a:endCxn id="27" idx="0"/>
          </p:cNvCxnSpPr>
          <p:nvPr/>
        </p:nvCxnSpPr>
        <p:spPr>
          <a:xfrm>
            <a:off x="1072815" y="3998929"/>
            <a:ext cx="0" cy="2625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Connector 85"/>
          <p:cNvCxnSpPr>
            <a:stCxn id="11" idx="2"/>
            <a:endCxn id="14" idx="0"/>
          </p:cNvCxnSpPr>
          <p:nvPr/>
        </p:nvCxnSpPr>
        <p:spPr>
          <a:xfrm>
            <a:off x="7917255" y="2625826"/>
            <a:ext cx="27027" cy="2460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/>
          <p:cNvCxnSpPr>
            <a:stCxn id="39" idx="2"/>
            <a:endCxn id="34" idx="0"/>
          </p:cNvCxnSpPr>
          <p:nvPr/>
        </p:nvCxnSpPr>
        <p:spPr>
          <a:xfrm flipH="1">
            <a:off x="7944282" y="3322468"/>
            <a:ext cx="27035" cy="2727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/>
          <p:cNvCxnSpPr>
            <a:stCxn id="34" idx="2"/>
            <a:endCxn id="41" idx="0"/>
          </p:cNvCxnSpPr>
          <p:nvPr/>
        </p:nvCxnSpPr>
        <p:spPr>
          <a:xfrm>
            <a:off x="7944282" y="4046409"/>
            <a:ext cx="27034" cy="3013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92"/>
          <p:cNvCxnSpPr>
            <a:stCxn id="41" idx="2"/>
            <a:endCxn id="40" idx="0"/>
          </p:cNvCxnSpPr>
          <p:nvPr/>
        </p:nvCxnSpPr>
        <p:spPr>
          <a:xfrm>
            <a:off x="7971316" y="4798939"/>
            <a:ext cx="0" cy="1368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/>
          <p:cNvCxnSpPr>
            <a:stCxn id="40" idx="2"/>
            <a:endCxn id="40" idx="2"/>
          </p:cNvCxnSpPr>
          <p:nvPr/>
        </p:nvCxnSpPr>
        <p:spPr>
          <a:xfrm>
            <a:off x="7971316" y="570742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>
            <a:stCxn id="40" idx="2"/>
            <a:endCxn id="45" idx="0"/>
          </p:cNvCxnSpPr>
          <p:nvPr/>
        </p:nvCxnSpPr>
        <p:spPr>
          <a:xfrm>
            <a:off x="7971316" y="5707426"/>
            <a:ext cx="56696" cy="2158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Straight Connector 98"/>
          <p:cNvCxnSpPr>
            <a:stCxn id="42" idx="2"/>
            <a:endCxn id="3" idx="0"/>
          </p:cNvCxnSpPr>
          <p:nvPr/>
        </p:nvCxnSpPr>
        <p:spPr>
          <a:xfrm flipH="1">
            <a:off x="8008964" y="6288900"/>
            <a:ext cx="11034" cy="87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4970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Layout Planning Rooftop Restaurant “View”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9443" y="1052737"/>
            <a:ext cx="7125112" cy="48060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Dining areas inside and outside (65%): foyer, reception, dining area</a:t>
            </a:r>
            <a:r>
              <a:rPr lang="en-GB"/>
              <a:t>, l</a:t>
            </a:r>
            <a:r>
              <a:rPr lang="en-GB" smtClean="0"/>
              <a:t>ounge, terrace, bar </a:t>
            </a:r>
            <a:r>
              <a:rPr lang="en-GB" dirty="0"/>
              <a:t>and point of sale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Preparation, cooking, storage, utensils and equipment, refrigerators, and a washing room are all part of the kitchen </a:t>
            </a:r>
            <a:r>
              <a:rPr lang="en-GB" dirty="0" smtClean="0"/>
              <a:t>space (25%)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Electrical, plumbing, HVAC, surveillance, delivery area, service access, toilets, staff room, evacuation stairs (10%)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868500"/>
            <a:ext cx="3203848" cy="1973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36720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mtClean="0"/>
              <a:t>Cost, Resources &amp; Risks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H</a:t>
            </a:r>
            <a:r>
              <a:rPr lang="en-GB" smtClean="0"/>
              <a:t>ard </a:t>
            </a:r>
            <a:r>
              <a:rPr lang="en-GB"/>
              <a:t>cost </a:t>
            </a:r>
            <a:r>
              <a:rPr lang="en-GB"/>
              <a:t>- </a:t>
            </a:r>
            <a:r>
              <a:rPr lang="en-GB" smtClean="0"/>
              <a:t>£250.000</a:t>
            </a:r>
            <a:endParaRPr lang="en-GB"/>
          </a:p>
          <a:p>
            <a:pPr marL="0" indent="0">
              <a:buNone/>
            </a:pPr>
            <a:r>
              <a:rPr lang="en-GB" smtClean="0"/>
              <a:t>     Soft </a:t>
            </a:r>
            <a:r>
              <a:rPr lang="en-GB"/>
              <a:t>cost - </a:t>
            </a:r>
            <a:r>
              <a:rPr lang="en-GB"/>
              <a:t>£</a:t>
            </a:r>
            <a:r>
              <a:rPr lang="en-GB" smtClean="0"/>
              <a:t>100.000</a:t>
            </a:r>
          </a:p>
          <a:p>
            <a:pPr marL="0" indent="0">
              <a:buNone/>
            </a:pPr>
            <a:r>
              <a:rPr lang="en-GB" smtClean="0"/>
              <a:t>Total : £350.000 + VAT   </a:t>
            </a:r>
            <a:endParaRPr lang="en-GB"/>
          </a:p>
          <a:p>
            <a:endParaRPr lang="en-GB" smtClean="0"/>
          </a:p>
          <a:p>
            <a:endParaRPr lang="en-GB"/>
          </a:p>
          <a:p>
            <a:r>
              <a:rPr lang="en-GB" smtClean="0"/>
              <a:t>Resources </a:t>
            </a:r>
            <a:r>
              <a:rPr lang="en-GB"/>
              <a:t>available</a:t>
            </a:r>
            <a:r>
              <a:rPr lang="en-GB"/>
              <a:t>: </a:t>
            </a:r>
            <a:r>
              <a:rPr lang="en-GB" smtClean="0"/>
              <a:t>Fonds, </a:t>
            </a:r>
            <a:r>
              <a:rPr lang="en-GB">
                <a:solidFill>
                  <a:prstClr val="white"/>
                </a:solidFill>
              </a:rPr>
              <a:t>human </a:t>
            </a:r>
            <a:r>
              <a:rPr lang="en-GB" smtClean="0">
                <a:solidFill>
                  <a:prstClr val="white"/>
                </a:solidFill>
              </a:rPr>
              <a:t>resources, </a:t>
            </a:r>
            <a:r>
              <a:rPr lang="en-GB" smtClean="0"/>
              <a:t>building </a:t>
            </a:r>
            <a:r>
              <a:rPr lang="en-GB"/>
              <a:t>materials</a:t>
            </a:r>
            <a:r>
              <a:rPr lang="en-GB"/>
              <a:t>, </a:t>
            </a:r>
            <a:r>
              <a:rPr lang="en-GB" smtClean="0"/>
              <a:t>tools, quipment and subcontractors (SAVIOM, 2023)</a:t>
            </a:r>
            <a:endParaRPr lang="en-GB"/>
          </a:p>
          <a:p>
            <a:endParaRPr lang="en-GB"/>
          </a:p>
          <a:p>
            <a:r>
              <a:rPr lang="en-GB"/>
              <a:t>Risks identified</a:t>
            </a:r>
            <a:r>
              <a:rPr lang="en-GB"/>
              <a:t>: </a:t>
            </a:r>
            <a:r>
              <a:rPr lang="en-GB"/>
              <a:t>Weather-related delays in the construction process, a lack of </a:t>
            </a:r>
            <a:r>
              <a:rPr lang="en-GB"/>
              <a:t>resources </a:t>
            </a:r>
            <a:r>
              <a:rPr lang="en-GB" smtClean="0"/>
              <a:t>(employees, </a:t>
            </a:r>
            <a:r>
              <a:rPr lang="en-GB"/>
              <a:t>materials</a:t>
            </a:r>
            <a:r>
              <a:rPr lang="en-GB"/>
              <a:t>, </a:t>
            </a:r>
            <a:r>
              <a:rPr lang="en-GB" smtClean="0"/>
              <a:t>finances or </a:t>
            </a:r>
            <a:r>
              <a:rPr lang="en-GB"/>
              <a:t>time), </a:t>
            </a:r>
            <a:r>
              <a:rPr lang="en-GB"/>
              <a:t>food </a:t>
            </a:r>
            <a:r>
              <a:rPr lang="en-GB" smtClean="0"/>
              <a:t>allergies</a:t>
            </a:r>
            <a:r>
              <a:rPr lang="en-GB"/>
              <a:t>.</a:t>
            </a:r>
          </a:p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412776"/>
            <a:ext cx="3791555" cy="2049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131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6355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7125113" cy="924475"/>
          </a:xfrm>
        </p:spPr>
        <p:txBody>
          <a:bodyPr/>
          <a:lstStyle/>
          <a:p>
            <a:pPr algn="ctr"/>
            <a:r>
              <a:rPr lang="en-GB" smtClean="0"/>
              <a:t>Execution- Network Diagram</a:t>
            </a:r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79712" y="3140968"/>
            <a:ext cx="451143" cy="451143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07504" y="3140968"/>
            <a:ext cx="9144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mtClean="0"/>
              <a:t>Start</a:t>
            </a:r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331640" y="314096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mtClean="0"/>
              <a:t>A</a:t>
            </a:r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6879" y="3157327"/>
            <a:ext cx="451143" cy="4511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023821" y="3181873"/>
            <a:ext cx="343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B</a:t>
            </a:r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2699165" y="3181873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C</a:t>
            </a:r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3514888" y="393305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mtClean="0"/>
              <a:t>F</a:t>
            </a:r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3514888" y="314096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mtClean="0"/>
              <a:t>E</a:t>
            </a:r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3514888" y="2282565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D</a:t>
            </a:r>
          </a:p>
        </p:txBody>
      </p:sp>
      <p:cxnSp>
        <p:nvCxnSpPr>
          <p:cNvPr id="16" name="Straight Arrow Connector 15"/>
          <p:cNvCxnSpPr>
            <a:stCxn id="7" idx="3"/>
            <a:endCxn id="11" idx="1"/>
          </p:cNvCxnSpPr>
          <p:nvPr/>
        </p:nvCxnSpPr>
        <p:spPr>
          <a:xfrm flipV="1">
            <a:off x="3098022" y="3356992"/>
            <a:ext cx="416866" cy="2590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4" idx="3"/>
            <a:endCxn id="5" idx="1"/>
          </p:cNvCxnSpPr>
          <p:nvPr/>
        </p:nvCxnSpPr>
        <p:spPr>
          <a:xfrm>
            <a:off x="1021904" y="3356992"/>
            <a:ext cx="30973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5" idx="3"/>
            <a:endCxn id="6" idx="1"/>
          </p:cNvCxnSpPr>
          <p:nvPr/>
        </p:nvCxnSpPr>
        <p:spPr>
          <a:xfrm>
            <a:off x="1763688" y="3356992"/>
            <a:ext cx="216024" cy="95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6" idx="3"/>
            <a:endCxn id="7" idx="1"/>
          </p:cNvCxnSpPr>
          <p:nvPr/>
        </p:nvCxnSpPr>
        <p:spPr>
          <a:xfrm>
            <a:off x="2430855" y="3366540"/>
            <a:ext cx="216024" cy="163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7" idx="3"/>
            <a:endCxn id="12" idx="1"/>
          </p:cNvCxnSpPr>
          <p:nvPr/>
        </p:nvCxnSpPr>
        <p:spPr>
          <a:xfrm flipV="1">
            <a:off x="3098022" y="2498589"/>
            <a:ext cx="416866" cy="8843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  <a:endCxn id="10" idx="1"/>
          </p:cNvCxnSpPr>
          <p:nvPr/>
        </p:nvCxnSpPr>
        <p:spPr>
          <a:xfrm>
            <a:off x="3098022" y="3382899"/>
            <a:ext cx="416866" cy="7661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Picture 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8102" y="1916772"/>
            <a:ext cx="445047" cy="451143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3666" y="2720835"/>
            <a:ext cx="445047" cy="451143"/>
          </a:xfrm>
          <a:prstGeom prst="rect">
            <a:avLst/>
          </a:prstGeom>
        </p:spPr>
      </p:pic>
      <p:sp>
        <p:nvSpPr>
          <p:cNvPr id="35" name="Rectangle 34"/>
          <p:cNvSpPr/>
          <p:nvPr/>
        </p:nvSpPr>
        <p:spPr>
          <a:xfrm>
            <a:off x="179512" y="5949280"/>
            <a:ext cx="871296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mtClean="0"/>
              <a:t>A.Framing B.Drywalling C.Roofing D.Electric E.Plumbing F.HVAC G.Windows H.Decorations I.Equipment J. Terrace</a:t>
            </a:r>
            <a:endParaRPr lang="en-GB"/>
          </a:p>
        </p:txBody>
      </p:sp>
      <p:cxnSp>
        <p:nvCxnSpPr>
          <p:cNvPr id="40" name="Straight Connector 39"/>
          <p:cNvCxnSpPr/>
          <p:nvPr/>
        </p:nvCxnSpPr>
        <p:spPr>
          <a:xfrm>
            <a:off x="4268462" y="2112482"/>
            <a:ext cx="8402" cy="8529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endCxn id="31" idx="1"/>
          </p:cNvCxnSpPr>
          <p:nvPr/>
        </p:nvCxnSpPr>
        <p:spPr>
          <a:xfrm>
            <a:off x="4268462" y="2112482"/>
            <a:ext cx="239640" cy="2986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endCxn id="32" idx="1"/>
          </p:cNvCxnSpPr>
          <p:nvPr/>
        </p:nvCxnSpPr>
        <p:spPr>
          <a:xfrm>
            <a:off x="4276864" y="2946406"/>
            <a:ext cx="24680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Box 46"/>
          <p:cNvSpPr txBox="1"/>
          <p:nvPr/>
        </p:nvSpPr>
        <p:spPr>
          <a:xfrm>
            <a:off x="4562749" y="2001104"/>
            <a:ext cx="3642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G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4606793" y="2775069"/>
            <a:ext cx="390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H</a:t>
            </a:r>
            <a:endParaRPr lang="en-GB"/>
          </a:p>
        </p:txBody>
      </p:sp>
      <p:cxnSp>
        <p:nvCxnSpPr>
          <p:cNvPr id="50" name="Straight Arrow Connector 49"/>
          <p:cNvCxnSpPr>
            <a:stCxn id="12" idx="3"/>
          </p:cNvCxnSpPr>
          <p:nvPr/>
        </p:nvCxnSpPr>
        <p:spPr>
          <a:xfrm>
            <a:off x="3946936" y="2498589"/>
            <a:ext cx="32992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Rectangle 50"/>
          <p:cNvSpPr/>
          <p:nvPr/>
        </p:nvSpPr>
        <p:spPr>
          <a:xfrm>
            <a:off x="5760703" y="2498589"/>
            <a:ext cx="432048" cy="3822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I</a:t>
            </a:r>
          </a:p>
        </p:txBody>
      </p:sp>
      <p:pic>
        <p:nvPicPr>
          <p:cNvPr id="52" name="Picture 5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7291" y="3299021"/>
            <a:ext cx="445047" cy="402371"/>
          </a:xfrm>
          <a:prstGeom prst="rect">
            <a:avLst/>
          </a:prstGeom>
        </p:spPr>
      </p:pic>
      <p:cxnSp>
        <p:nvCxnSpPr>
          <p:cNvPr id="58" name="Straight Connector 57"/>
          <p:cNvCxnSpPr/>
          <p:nvPr/>
        </p:nvCxnSpPr>
        <p:spPr>
          <a:xfrm>
            <a:off x="5436096" y="2689718"/>
            <a:ext cx="0" cy="7805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/>
          <p:cNvCxnSpPr>
            <a:endCxn id="51" idx="1"/>
          </p:cNvCxnSpPr>
          <p:nvPr/>
        </p:nvCxnSpPr>
        <p:spPr>
          <a:xfrm>
            <a:off x="5436096" y="2689718"/>
            <a:ext cx="32460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/>
          <p:cNvCxnSpPr>
            <a:stCxn id="48" idx="3"/>
          </p:cNvCxnSpPr>
          <p:nvPr/>
        </p:nvCxnSpPr>
        <p:spPr>
          <a:xfrm>
            <a:off x="4997400" y="2959735"/>
            <a:ext cx="43869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/>
          <p:cNvCxnSpPr>
            <a:endCxn id="52" idx="1"/>
          </p:cNvCxnSpPr>
          <p:nvPr/>
        </p:nvCxnSpPr>
        <p:spPr>
          <a:xfrm>
            <a:off x="5436096" y="3500206"/>
            <a:ext cx="381195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Box 67"/>
          <p:cNvSpPr txBox="1"/>
          <p:nvPr/>
        </p:nvSpPr>
        <p:spPr>
          <a:xfrm>
            <a:off x="5932189" y="3333382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J</a:t>
            </a:r>
          </a:p>
        </p:txBody>
      </p:sp>
      <p:sp>
        <p:nvSpPr>
          <p:cNvPr id="69" name="Rectangle 68"/>
          <p:cNvSpPr/>
          <p:nvPr/>
        </p:nvSpPr>
        <p:spPr>
          <a:xfrm>
            <a:off x="6876256" y="3366540"/>
            <a:ext cx="648072" cy="3348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mtClean="0"/>
              <a:t>End</a:t>
            </a:r>
            <a:endParaRPr lang="en-GB"/>
          </a:p>
        </p:txBody>
      </p:sp>
      <p:cxnSp>
        <p:nvCxnSpPr>
          <p:cNvPr id="71" name="Straight Arrow Connector 70"/>
          <p:cNvCxnSpPr>
            <a:stCxn id="52" idx="3"/>
            <a:endCxn id="69" idx="1"/>
          </p:cNvCxnSpPr>
          <p:nvPr/>
        </p:nvCxnSpPr>
        <p:spPr>
          <a:xfrm>
            <a:off x="6262338" y="3500207"/>
            <a:ext cx="613918" cy="337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Box 71"/>
          <p:cNvSpPr txBox="1"/>
          <p:nvPr/>
        </p:nvSpPr>
        <p:spPr>
          <a:xfrm>
            <a:off x="1240009" y="2812541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4(5)</a:t>
            </a:r>
            <a:endParaRPr lang="en-GB"/>
          </a:p>
        </p:txBody>
      </p:sp>
      <p:sp>
        <p:nvSpPr>
          <p:cNvPr id="73" name="TextBox 72"/>
          <p:cNvSpPr txBox="1"/>
          <p:nvPr/>
        </p:nvSpPr>
        <p:spPr>
          <a:xfrm>
            <a:off x="1901045" y="2795515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3(4)</a:t>
            </a:r>
            <a:endParaRPr lang="en-GB"/>
          </a:p>
        </p:txBody>
      </p:sp>
      <p:sp>
        <p:nvSpPr>
          <p:cNvPr id="74" name="TextBox 73"/>
          <p:cNvSpPr txBox="1"/>
          <p:nvPr/>
        </p:nvSpPr>
        <p:spPr>
          <a:xfrm>
            <a:off x="2602796" y="2806835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3(4)</a:t>
            </a:r>
            <a:endParaRPr lang="en-GB"/>
          </a:p>
        </p:txBody>
      </p:sp>
      <p:sp>
        <p:nvSpPr>
          <p:cNvPr id="75" name="TextBox 74"/>
          <p:cNvSpPr txBox="1"/>
          <p:nvPr/>
        </p:nvSpPr>
        <p:spPr>
          <a:xfrm>
            <a:off x="3368252" y="1902894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5(7)</a:t>
            </a:r>
            <a:endParaRPr lang="en-GB"/>
          </a:p>
        </p:txBody>
      </p:sp>
      <p:sp>
        <p:nvSpPr>
          <p:cNvPr id="76" name="TextBox 75"/>
          <p:cNvSpPr txBox="1"/>
          <p:nvPr/>
        </p:nvSpPr>
        <p:spPr>
          <a:xfrm>
            <a:off x="3593080" y="2810742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5</a:t>
            </a:r>
            <a:endParaRPr lang="en-GB"/>
          </a:p>
        </p:txBody>
      </p:sp>
      <p:sp>
        <p:nvSpPr>
          <p:cNvPr id="77" name="TextBox 76"/>
          <p:cNvSpPr txBox="1"/>
          <p:nvPr/>
        </p:nvSpPr>
        <p:spPr>
          <a:xfrm>
            <a:off x="3564841" y="3630039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4</a:t>
            </a:r>
            <a:endParaRPr lang="en-GB"/>
          </a:p>
        </p:txBody>
      </p:sp>
      <p:sp>
        <p:nvSpPr>
          <p:cNvPr id="79" name="TextBox 78"/>
          <p:cNvSpPr txBox="1"/>
          <p:nvPr/>
        </p:nvSpPr>
        <p:spPr>
          <a:xfrm>
            <a:off x="4386620" y="1567805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4(5)</a:t>
            </a:r>
            <a:endParaRPr lang="en-GB"/>
          </a:p>
        </p:txBody>
      </p:sp>
      <p:sp>
        <p:nvSpPr>
          <p:cNvPr id="80" name="TextBox 79"/>
          <p:cNvSpPr txBox="1"/>
          <p:nvPr/>
        </p:nvSpPr>
        <p:spPr>
          <a:xfrm>
            <a:off x="4310615" y="2361309"/>
            <a:ext cx="982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10(11)</a:t>
            </a:r>
            <a:endParaRPr lang="en-GB"/>
          </a:p>
        </p:txBody>
      </p:sp>
      <p:sp>
        <p:nvSpPr>
          <p:cNvPr id="81" name="TextBox 80"/>
          <p:cNvSpPr txBox="1"/>
          <p:nvPr/>
        </p:nvSpPr>
        <p:spPr>
          <a:xfrm>
            <a:off x="5695809" y="2136106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5(6)</a:t>
            </a:r>
            <a:endParaRPr lang="en-GB"/>
          </a:p>
        </p:txBody>
      </p:sp>
      <p:sp>
        <p:nvSpPr>
          <p:cNvPr id="82" name="TextBox 81"/>
          <p:cNvSpPr txBox="1"/>
          <p:nvPr/>
        </p:nvSpPr>
        <p:spPr>
          <a:xfrm>
            <a:off x="5732615" y="2987806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3(5)</a:t>
            </a:r>
            <a:endParaRPr lang="en-GB"/>
          </a:p>
        </p:txBody>
      </p:sp>
      <p:sp>
        <p:nvSpPr>
          <p:cNvPr id="83" name="TextBox 82"/>
          <p:cNvSpPr txBox="1"/>
          <p:nvPr/>
        </p:nvSpPr>
        <p:spPr>
          <a:xfrm>
            <a:off x="5126578" y="4501875"/>
            <a:ext cx="349935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PESSIMISTIC TIME:47 DAYS</a:t>
            </a:r>
          </a:p>
          <a:p>
            <a:r>
              <a:rPr lang="en-GB" smtClean="0"/>
              <a:t>OPTIMISTIC TIME:37 DAYS</a:t>
            </a:r>
          </a:p>
          <a:p>
            <a:r>
              <a:rPr lang="en-GB" smtClean="0"/>
              <a:t>MOST LIKELY:40 DAYS</a:t>
            </a:r>
          </a:p>
          <a:p>
            <a:r>
              <a:rPr lang="en-GB" smtClean="0"/>
              <a:t>EXPECTED TIME:45 DAYS</a:t>
            </a:r>
          </a:p>
        </p:txBody>
      </p:sp>
    </p:spTree>
    <p:extLst>
      <p:ext uri="{BB962C8B-B14F-4D97-AF65-F5344CB8AC3E}">
        <p14:creationId xmlns:p14="http://schemas.microsoft.com/office/powerpoint/2010/main" val="4271060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Monitoring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9443" y="2564904"/>
            <a:ext cx="7125112" cy="3293894"/>
          </a:xfrm>
        </p:spPr>
        <p:txBody>
          <a:bodyPr/>
          <a:lstStyle/>
          <a:p>
            <a:r>
              <a:rPr lang="en-GB" smtClean="0"/>
              <a:t>Internal software </a:t>
            </a:r>
            <a:r>
              <a:rPr lang="en-GB"/>
              <a:t>for project management</a:t>
            </a:r>
          </a:p>
          <a:p>
            <a:r>
              <a:rPr lang="en-GB"/>
              <a:t>Determine who is responsible </a:t>
            </a:r>
            <a:r>
              <a:rPr lang="en-GB"/>
              <a:t>for </a:t>
            </a:r>
            <a:r>
              <a:rPr lang="en-GB" smtClean="0"/>
              <a:t>what</a:t>
            </a:r>
            <a:endParaRPr lang="en-GB"/>
          </a:p>
          <a:p>
            <a:r>
              <a:rPr lang="en-GB"/>
              <a:t>Keep track of </a:t>
            </a:r>
            <a:r>
              <a:rPr lang="en-GB"/>
              <a:t>project </a:t>
            </a:r>
            <a:r>
              <a:rPr lang="en-GB" smtClean="0"/>
              <a:t>difficulties</a:t>
            </a:r>
            <a:endParaRPr lang="en-GB"/>
          </a:p>
          <a:p>
            <a:r>
              <a:rPr lang="en-GB"/>
              <a:t>Plan for </a:t>
            </a:r>
            <a:r>
              <a:rPr lang="en-GB"/>
              <a:t>weekly </a:t>
            </a:r>
            <a:r>
              <a:rPr lang="en-GB" smtClean="0"/>
              <a:t>meetings to review the work</a:t>
            </a:r>
            <a:endParaRPr lang="en-GB"/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260648"/>
            <a:ext cx="5004048" cy="2502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3333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mtClean="0"/>
              <a:t>Communication during monitoring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fontAlgn="t">
              <a:buNone/>
            </a:pPr>
            <a:endParaRPr lang="en-GB"/>
          </a:p>
          <a:p>
            <a:pPr lvl="0" fontAlgn="t">
              <a:buClr>
                <a:srgbClr val="FEDD78"/>
              </a:buClr>
            </a:pPr>
            <a:r>
              <a:rPr lang="en-US">
                <a:solidFill>
                  <a:prstClr val="white"/>
                </a:solidFill>
              </a:rPr>
              <a:t>Project managers and the </a:t>
            </a:r>
            <a:r>
              <a:rPr lang="en-US">
                <a:solidFill>
                  <a:prstClr val="white"/>
                </a:solidFill>
              </a:rPr>
              <a:t>team </a:t>
            </a:r>
            <a:r>
              <a:rPr lang="en-US" smtClean="0">
                <a:solidFill>
                  <a:prstClr val="white"/>
                </a:solidFill>
              </a:rPr>
              <a:t>members sending weekly emails and summarizing their achivments</a:t>
            </a:r>
            <a:endParaRPr lang="en-GB">
              <a:solidFill>
                <a:prstClr val="white"/>
              </a:solidFill>
            </a:endParaRPr>
          </a:p>
          <a:p>
            <a:pPr fontAlgn="t"/>
            <a:r>
              <a:rPr lang="en-US" smtClean="0"/>
              <a:t>Key </a:t>
            </a:r>
            <a:r>
              <a:rPr lang="en-US"/>
              <a:t>stakeholders, project manager and the project </a:t>
            </a:r>
            <a:r>
              <a:rPr lang="en-US"/>
              <a:t>team </a:t>
            </a:r>
            <a:r>
              <a:rPr lang="en-US" smtClean="0"/>
              <a:t>members have review meeting via zoom as per required </a:t>
            </a:r>
            <a:r>
              <a:rPr lang="en-US"/>
              <a:t>assigning of the subsequent tasks (Torkanfar and Azar, 2020, p.101179).</a:t>
            </a:r>
            <a:endParaRPr lang="en-GB"/>
          </a:p>
          <a:p>
            <a:pPr fontAlgn="t"/>
            <a:r>
              <a:rPr lang="en-US"/>
              <a:t>Project manager, key stakeholders and project </a:t>
            </a:r>
            <a:r>
              <a:rPr lang="en-US"/>
              <a:t>team </a:t>
            </a:r>
            <a:r>
              <a:rPr lang="en-US" smtClean="0"/>
              <a:t>members have Project meetings every week or when needed via zoom to determine if milestones were achived.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5037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mtClean="0"/>
              <a:t>Project completion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9442" y="1000005"/>
            <a:ext cx="7125112" cy="4051437"/>
          </a:xfrm>
        </p:spPr>
        <p:txBody>
          <a:bodyPr/>
          <a:lstStyle/>
          <a:p>
            <a:r>
              <a:rPr lang="en-GB" smtClean="0"/>
              <a:t>Prepapartion for handover (Xtensio,2023)</a:t>
            </a:r>
          </a:p>
          <a:p>
            <a:r>
              <a:rPr lang="en-GB" smtClean="0"/>
              <a:t>Handover</a:t>
            </a:r>
          </a:p>
          <a:p>
            <a:r>
              <a:rPr lang="en-GB" smtClean="0"/>
              <a:t>Follow up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3356992"/>
            <a:ext cx="5412457" cy="3100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9906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125113" cy="924475"/>
          </a:xfrm>
        </p:spPr>
        <p:txBody>
          <a:bodyPr/>
          <a:lstStyle/>
          <a:p>
            <a:pPr algn="ctr"/>
            <a:r>
              <a:rPr lang="en-GB" smtClean="0"/>
              <a:t>Project closure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3380" y="1268760"/>
            <a:ext cx="7125112" cy="4051437"/>
          </a:xfrm>
        </p:spPr>
        <p:txBody>
          <a:bodyPr/>
          <a:lstStyle/>
          <a:p>
            <a:r>
              <a:rPr lang="en-GB"/>
              <a:t>Signatures are required on both sides of </a:t>
            </a:r>
            <a:r>
              <a:rPr lang="en-GB"/>
              <a:t>the </a:t>
            </a:r>
            <a:r>
              <a:rPr lang="en-GB" smtClean="0"/>
              <a:t>handover</a:t>
            </a:r>
            <a:endParaRPr lang="en-GB"/>
          </a:p>
          <a:p>
            <a:r>
              <a:rPr lang="en-GB"/>
              <a:t>Realisation of benefits</a:t>
            </a:r>
          </a:p>
          <a:p>
            <a:r>
              <a:rPr lang="en-GB"/>
              <a:t>Management of documentation</a:t>
            </a:r>
          </a:p>
          <a:p>
            <a:r>
              <a:rPr lang="en-GB"/>
              <a:t>Outstanding issues, action plan</a:t>
            </a:r>
          </a:p>
          <a:p>
            <a:r>
              <a:rPr lang="en-GB"/>
              <a:t>Stakeholder interaction</a:t>
            </a:r>
          </a:p>
          <a:p>
            <a:r>
              <a:rPr lang="en-GB"/>
              <a:t>Official reporting</a:t>
            </a:r>
          </a:p>
          <a:p>
            <a:r>
              <a:rPr lang="en-GB"/>
              <a:t>Closure</a:t>
            </a:r>
          </a:p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3501008"/>
            <a:ext cx="5217381" cy="2926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42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References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mtClean="0"/>
              <a:t>Cote, 2023. </a:t>
            </a:r>
            <a:r>
              <a:rPr lang="en-GB"/>
              <a:t>How to Become a Project </a:t>
            </a:r>
            <a:r>
              <a:rPr lang="en-GB"/>
              <a:t>Manager </a:t>
            </a:r>
            <a:r>
              <a:rPr lang="en-GB"/>
              <a:t>[Online] Available at:https://</a:t>
            </a:r>
            <a:r>
              <a:rPr lang="en-GB"/>
              <a:t>www.paymoapp.com/blog/the-complete-project-manager-guide</a:t>
            </a:r>
            <a:r>
              <a:rPr lang="en-GB" smtClean="0"/>
              <a:t>/ [Accessed on 27/07/2023]</a:t>
            </a:r>
          </a:p>
          <a:p>
            <a:r>
              <a:rPr lang="en-GB"/>
              <a:t>SAVIOM, 2023. What is resource </a:t>
            </a:r>
            <a:r>
              <a:rPr lang="en-GB"/>
              <a:t>availability</a:t>
            </a:r>
            <a:r>
              <a:rPr lang="en-GB"/>
              <a:t>? [Online] Available at:https://</a:t>
            </a:r>
            <a:r>
              <a:rPr lang="en-GB"/>
              <a:t>www.saviom.com/blog/understanding-resource-availability-within-project-management</a:t>
            </a:r>
            <a:r>
              <a:rPr lang="en-GB" smtClean="0"/>
              <a:t>/ [Accessed at 27/07/2023]</a:t>
            </a:r>
            <a:endParaRPr lang="en-US" smtClean="0"/>
          </a:p>
          <a:p>
            <a:r>
              <a:rPr lang="en-US" smtClean="0"/>
              <a:t>Torkanfar</a:t>
            </a:r>
            <a:r>
              <a:rPr lang="en-US"/>
              <a:t>, N. and Azar, E.R., 2020. Quantitative similarity assessment of construction projects using WBS-based metrics. Advanced Engineering Informatics, 46, </a:t>
            </a:r>
            <a:r>
              <a:rPr lang="en-US"/>
              <a:t>p.101179</a:t>
            </a:r>
            <a:r>
              <a:rPr lang="en-US" smtClean="0"/>
              <a:t>.</a:t>
            </a:r>
          </a:p>
          <a:p>
            <a:r>
              <a:rPr lang="en-GB" smtClean="0"/>
              <a:t>Xtensio, 2023. </a:t>
            </a:r>
            <a:r>
              <a:rPr lang="en-GB"/>
              <a:t>How To Prepare A Project </a:t>
            </a:r>
            <a:r>
              <a:rPr lang="en-GB"/>
              <a:t>Handover </a:t>
            </a:r>
            <a:r>
              <a:rPr lang="en-GB"/>
              <a:t>Document [Online] Available at:https://</a:t>
            </a:r>
            <a:r>
              <a:rPr lang="en-GB"/>
              <a:t>xtensio.com/how-to-prepare-a-project-handover-document</a:t>
            </a:r>
            <a:r>
              <a:rPr lang="en-GB" smtClean="0"/>
              <a:t>/ [Accessed on 27/07/2023]</a:t>
            </a:r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266053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Summer</Template>
  <TotalTime>1920</TotalTime>
  <Words>569</Words>
  <Application>Microsoft Office PowerPoint</Application>
  <PresentationFormat>On-screen Show (4:3)</PresentationFormat>
  <Paragraphs>116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Courier New</vt:lpstr>
      <vt:lpstr>Myriad Pro</vt:lpstr>
      <vt:lpstr>Trebuchet MS</vt:lpstr>
      <vt:lpstr>Verdana</vt:lpstr>
      <vt:lpstr>Wingdings 2</vt:lpstr>
      <vt:lpstr>Summer</vt:lpstr>
      <vt:lpstr>Project Management Plan for Rooftop “View” Restaurant</vt:lpstr>
      <vt:lpstr>Project Charter</vt:lpstr>
      <vt:lpstr>Stakeholders</vt:lpstr>
      <vt:lpstr>Work Breakdown Structure</vt:lpstr>
      <vt:lpstr>Layout Planning Rooftop Restaurant “View”</vt:lpstr>
      <vt:lpstr>Cost, Resources &amp; Risks</vt:lpstr>
      <vt:lpstr>PowerPoint Presentation</vt:lpstr>
      <vt:lpstr>Execution- Network Diagram</vt:lpstr>
      <vt:lpstr>Monitoring</vt:lpstr>
      <vt:lpstr>Communication during monitoring</vt:lpstr>
      <vt:lpstr>Project completion</vt:lpstr>
      <vt:lpstr>Project closure</vt:lpstr>
      <vt:lpstr>References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 on Onsite Restaurant Project</dc:title>
  <dc:creator>colin</dc:creator>
  <cp:lastModifiedBy>gabriela coleman</cp:lastModifiedBy>
  <cp:revision>11</cp:revision>
  <dcterms:created xsi:type="dcterms:W3CDTF">2023-07-22T09:06:22Z</dcterms:created>
  <dcterms:modified xsi:type="dcterms:W3CDTF">2023-07-27T22:15:17Z</dcterms:modified>
</cp:coreProperties>
</file>