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380" r:id="rId3"/>
    <p:sldId id="382" r:id="rId4"/>
    <p:sldId id="372" r:id="rId5"/>
    <p:sldId id="376" r:id="rId6"/>
    <p:sldId id="381" r:id="rId7"/>
    <p:sldId id="316" r:id="rId8"/>
    <p:sldId id="317" r:id="rId9"/>
    <p:sldId id="320" r:id="rId10"/>
    <p:sldId id="322" r:id="rId11"/>
    <p:sldId id="323" r:id="rId12"/>
    <p:sldId id="383" r:id="rId13"/>
    <p:sldId id="384" r:id="rId14"/>
    <p:sldId id="328" r:id="rId15"/>
    <p:sldId id="385" r:id="rId16"/>
    <p:sldId id="333" r:id="rId17"/>
    <p:sldId id="329" r:id="rId18"/>
    <p:sldId id="330" r:id="rId19"/>
    <p:sldId id="366" r:id="rId20"/>
    <p:sldId id="336" r:id="rId21"/>
    <p:sldId id="339" r:id="rId22"/>
    <p:sldId id="367" r:id="rId23"/>
    <p:sldId id="342" r:id="rId24"/>
    <p:sldId id="379" r:id="rId25"/>
    <p:sldId id="368" r:id="rId26"/>
    <p:sldId id="345" r:id="rId27"/>
    <p:sldId id="346" r:id="rId28"/>
    <p:sldId id="348" r:id="rId29"/>
    <p:sldId id="377" r:id="rId30"/>
    <p:sldId id="351" r:id="rId31"/>
    <p:sldId id="353" r:id="rId32"/>
    <p:sldId id="354" r:id="rId33"/>
    <p:sldId id="369" r:id="rId34"/>
    <p:sldId id="371" r:id="rId35"/>
    <p:sldId id="321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99" autoAdjust="0"/>
    <p:restoredTop sz="94660"/>
  </p:normalViewPr>
  <p:slideViewPr>
    <p:cSldViewPr>
      <p:cViewPr varScale="1">
        <p:scale>
          <a:sx n="110" d="100"/>
          <a:sy n="110" d="100"/>
        </p:scale>
        <p:origin x="1632" y="10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BD776E-2477-4D55-A660-4676B97E21B5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F9D08F-2E78-4CC4-9844-C5FBE3E60D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5336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9D08F-2E78-4CC4-9844-C5FBE3E60DC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677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8AF55-CA62-4518-A404-D699992FBBC7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C826-B2D2-4D18-97D2-0F4A1B18F1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9798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8AF55-CA62-4518-A404-D699992FBBC7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C826-B2D2-4D18-97D2-0F4A1B18F1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138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8AF55-CA62-4518-A404-D699992FBBC7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C826-B2D2-4D18-97D2-0F4A1B18F1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183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8AF55-CA62-4518-A404-D699992FBBC7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C826-B2D2-4D18-97D2-0F4A1B18F1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680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8AF55-CA62-4518-A404-D699992FBBC7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C826-B2D2-4D18-97D2-0F4A1B18F1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997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8AF55-CA62-4518-A404-D699992FBBC7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C826-B2D2-4D18-97D2-0F4A1B18F1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5607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8AF55-CA62-4518-A404-D699992FBBC7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C826-B2D2-4D18-97D2-0F4A1B18F1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282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8AF55-CA62-4518-A404-D699992FBBC7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C826-B2D2-4D18-97D2-0F4A1B18F1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30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8AF55-CA62-4518-A404-D699992FBBC7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C826-B2D2-4D18-97D2-0F4A1B18F1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209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8AF55-CA62-4518-A404-D699992FBBC7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C826-B2D2-4D18-97D2-0F4A1B18F1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2464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8AF55-CA62-4518-A404-D699992FBBC7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4C826-B2D2-4D18-97D2-0F4A1B18F1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653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D8AF55-CA62-4518-A404-D699992FBBC7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4C826-B2D2-4D18-97D2-0F4A1B18F1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9979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 l="13259" t="13259" r="12571" b="11463"/>
          <a:stretch>
            <a:fillRect/>
          </a:stretch>
        </p:blipFill>
        <p:spPr bwMode="auto">
          <a:xfrm>
            <a:off x="1893075" y="405283"/>
            <a:ext cx="5357850" cy="5437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01 – BSK logo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2290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02 – BSO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720" y="188640"/>
            <a:ext cx="5040560" cy="6146007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018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03 – Inspection Outcomes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5536" y="116632"/>
            <a:ext cx="55446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QUALITY OF THE CURRICULUM……………...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51714" y="128277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OUTSTANDING</a:t>
            </a:r>
            <a:endParaRPr lang="en-GB" sz="20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536" y="496924"/>
            <a:ext cx="468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TEACHING AND ASSESSMENT………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50798" y="489675"/>
            <a:ext cx="36883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GOOD WITH MANY, MANY OUTSTANDING FEATURES</a:t>
            </a:r>
            <a:endParaRPr lang="en-GB" sz="20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5536" y="1124744"/>
            <a:ext cx="55561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STANDARDS ACHIEVED BY STUDENTS…….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54589" y="1128219"/>
            <a:ext cx="2304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OUTSTANDING </a:t>
            </a:r>
          </a:p>
          <a:p>
            <a:r>
              <a:rPr lang="en-GB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ALL LEVELS</a:t>
            </a:r>
            <a:endParaRPr lang="en-GB" sz="20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5536" y="1760465"/>
            <a:ext cx="56166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SPIRITUAL, MORAL, SOCIAL &amp; CULTURAL DEVELOPMENT…………………………………..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57570" y="2020778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OUTSTANDING</a:t>
            </a:r>
            <a:endParaRPr lang="en-GB" sz="20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2452826"/>
            <a:ext cx="55561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WELFARE, HEALTH AND SAFETY…………….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966279" y="2434439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OUTSTANDING</a:t>
            </a:r>
            <a:endParaRPr lang="en-GB" sz="20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5536" y="2884874"/>
            <a:ext cx="55561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SUITABILITY OF THE OWNER &amp; TEACHERS.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66279" y="2873732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OUTSTANDING</a:t>
            </a:r>
            <a:endParaRPr lang="en-GB" sz="20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95536" y="3316922"/>
            <a:ext cx="55561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PREMISES &amp; SCHOOL ACCOMMODATION….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965882" y="3296087"/>
            <a:ext cx="26138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GOOD</a:t>
            </a:r>
            <a:endParaRPr lang="en-GB" sz="20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95536" y="3785344"/>
            <a:ext cx="55561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INFORMATION FOR PARENTS………………...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970626" y="3766351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OUTSTANDING</a:t>
            </a:r>
            <a:endParaRPr lang="en-GB" sz="20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95536" y="4293096"/>
            <a:ext cx="55561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LEADERSHIP AND MANAGEMENT…………...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966279" y="4267085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OUTSTANDING</a:t>
            </a:r>
            <a:endParaRPr lang="en-GB" sz="20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95536" y="4757082"/>
            <a:ext cx="55561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OVERALL JUDGEMENT………………………...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966279" y="4739664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OUTSTANDING</a:t>
            </a:r>
            <a:endParaRPr lang="en-GB" sz="20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9513" y="4944079"/>
            <a:ext cx="8712967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3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“A very, very, special school.”</a:t>
            </a:r>
          </a:p>
          <a:p>
            <a:pPr algn="ctr"/>
            <a:r>
              <a:rPr lang="en-US" sz="3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John </a:t>
            </a:r>
            <a:r>
              <a:rPr lang="en-US" sz="3600" b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Cranfield</a:t>
            </a:r>
            <a:r>
              <a:rPr lang="en-US" sz="3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Lead Inspector</a:t>
            </a:r>
          </a:p>
        </p:txBody>
      </p:sp>
    </p:spTree>
    <p:extLst>
      <p:ext uri="{BB962C8B-B14F-4D97-AF65-F5344CB8AC3E}">
        <p14:creationId xmlns:p14="http://schemas.microsoft.com/office/powerpoint/2010/main" val="1865193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04 – GCSE and IGCSE Results 2019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" y="476672"/>
            <a:ext cx="8258175" cy="527685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84950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05 – AS and A-Level Results 2019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150" y="332656"/>
            <a:ext cx="8267700" cy="563880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71266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06 – Partnerships and outreach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803" y="1628800"/>
            <a:ext cx="8402394" cy="3024336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503548" y="476672"/>
            <a:ext cx="8136904" cy="523220"/>
          </a:xfrm>
          <a:prstGeom prst="rect">
            <a:avLst/>
          </a:prstGeom>
          <a:solidFill>
            <a:srgbClr val="660066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Arial" pitchFamily="34" charset="0"/>
                <a:cs typeface="Arial" pitchFamily="34" charset="0"/>
              </a:rPr>
              <a:t>SELECTION OF BSK PARTNERS</a:t>
            </a:r>
          </a:p>
        </p:txBody>
      </p:sp>
    </p:spTree>
    <p:extLst>
      <p:ext uri="{BB962C8B-B14F-4D97-AF65-F5344CB8AC3E}">
        <p14:creationId xmlns:p14="http://schemas.microsoft.com/office/powerpoint/2010/main" val="97976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07 – Compensation part 1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188640"/>
            <a:ext cx="8136904" cy="523220"/>
          </a:xfrm>
          <a:prstGeom prst="rect">
            <a:avLst/>
          </a:prstGeom>
          <a:solidFill>
            <a:srgbClr val="660066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Arial" pitchFamily="34" charset="0"/>
                <a:cs typeface="Arial" pitchFamily="34" charset="0"/>
              </a:rPr>
              <a:t>Salary KD1150 pm (GBP2,950 pm or 35,400 pa)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7544" y="1402941"/>
            <a:ext cx="8136904" cy="954107"/>
          </a:xfrm>
          <a:prstGeom prst="rect">
            <a:avLst/>
          </a:prstGeom>
          <a:solidFill>
            <a:srgbClr val="660066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Arial" pitchFamily="34" charset="0"/>
                <a:cs typeface="Arial" pitchFamily="34" charset="0"/>
              </a:rPr>
              <a:t>Free, furnished, air-conditioned accommodation.  Single occupancy.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7544" y="2435593"/>
            <a:ext cx="8136904" cy="523220"/>
          </a:xfrm>
          <a:prstGeom prst="rect">
            <a:avLst/>
          </a:prstGeom>
          <a:solidFill>
            <a:srgbClr val="660066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Arial" pitchFamily="34" charset="0"/>
                <a:cs typeface="Arial" pitchFamily="34" charset="0"/>
              </a:rPr>
              <a:t>Maintenance provided free of charge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7544" y="3028878"/>
            <a:ext cx="8136904" cy="523220"/>
          </a:xfrm>
          <a:prstGeom prst="rect">
            <a:avLst/>
          </a:prstGeom>
          <a:solidFill>
            <a:srgbClr val="660066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Arial" pitchFamily="34" charset="0"/>
                <a:cs typeface="Arial" pitchFamily="34" charset="0"/>
              </a:rPr>
              <a:t>All utilities paid by the school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8188" y="4725144"/>
            <a:ext cx="8136904" cy="1384995"/>
          </a:xfrm>
          <a:prstGeom prst="rect">
            <a:avLst/>
          </a:prstGeom>
          <a:solidFill>
            <a:srgbClr val="660066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Arial" pitchFamily="34" charset="0"/>
                <a:cs typeface="Arial" pitchFamily="34" charset="0"/>
              </a:rPr>
              <a:t>Health insurance for Kuwait 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H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ealth Service (among the best in the world) paid by the school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8188" y="802990"/>
            <a:ext cx="8136904" cy="523220"/>
          </a:xfrm>
          <a:prstGeom prst="rect">
            <a:avLst/>
          </a:prstGeom>
          <a:solidFill>
            <a:srgbClr val="660066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Arial" pitchFamily="34" charset="0"/>
                <a:cs typeface="Arial" pitchFamily="34" charset="0"/>
              </a:rPr>
              <a:t>Salary paid free of tax. No other deductions.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8188" y="3626441"/>
            <a:ext cx="8136904" cy="954107"/>
          </a:xfrm>
          <a:prstGeom prst="rect">
            <a:avLst/>
          </a:prstGeom>
          <a:solidFill>
            <a:srgbClr val="660066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Arial" pitchFamily="34" charset="0"/>
                <a:cs typeface="Arial" pitchFamily="34" charset="0"/>
              </a:rPr>
              <a:t>Annual, economy-class, flight allowance Kuwait-London-Kuwait</a:t>
            </a:r>
          </a:p>
        </p:txBody>
      </p:sp>
    </p:spTree>
    <p:extLst>
      <p:ext uri="{BB962C8B-B14F-4D97-AF65-F5344CB8AC3E}">
        <p14:creationId xmlns:p14="http://schemas.microsoft.com/office/powerpoint/2010/main" val="2018791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08 – Compensation and Additional Advantages part 2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188640"/>
            <a:ext cx="8136904" cy="1815882"/>
          </a:xfrm>
          <a:prstGeom prst="rect">
            <a:avLst/>
          </a:prstGeom>
          <a:solidFill>
            <a:srgbClr val="660066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Arial" pitchFamily="34" charset="0"/>
                <a:cs typeface="Arial" pitchFamily="34" charset="0"/>
              </a:rPr>
              <a:t>End of service gratuity of 50% of a monthly salary for every completed year of service provided the colleague stays for more than one year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5340" y="4175207"/>
            <a:ext cx="8136904" cy="523220"/>
          </a:xfrm>
          <a:prstGeom prst="rect">
            <a:avLst/>
          </a:prstGeom>
          <a:solidFill>
            <a:srgbClr val="660066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Arial" pitchFamily="34" charset="0"/>
                <a:cs typeface="Arial" pitchFamily="34" charset="0"/>
              </a:rPr>
              <a:t>Opportunities to earn additional income*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65340" y="4849996"/>
            <a:ext cx="8136904" cy="523220"/>
          </a:xfrm>
          <a:prstGeom prst="rect">
            <a:avLst/>
          </a:prstGeom>
          <a:solidFill>
            <a:srgbClr val="660066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Arial" pitchFamily="34" charset="0"/>
                <a:cs typeface="Arial" pitchFamily="34" charset="0"/>
              </a:rPr>
              <a:t>Opportunities to travel with overseas trips*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7679" y="5498578"/>
            <a:ext cx="8136904" cy="523220"/>
          </a:xfrm>
          <a:prstGeom prst="rect">
            <a:avLst/>
          </a:prstGeom>
          <a:solidFill>
            <a:srgbClr val="660066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Arial" pitchFamily="34" charset="0"/>
                <a:cs typeface="Arial" pitchFamily="34" charset="0"/>
              </a:rPr>
              <a:t>Largest extra-curricular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programme</a:t>
            </a:r>
            <a:endParaRPr lang="en-US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7544" y="3078051"/>
            <a:ext cx="8136904" cy="954107"/>
          </a:xfrm>
          <a:prstGeom prst="rect">
            <a:avLst/>
          </a:prstGeom>
          <a:solidFill>
            <a:srgbClr val="660066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Arial" pitchFamily="34" charset="0"/>
                <a:cs typeface="Arial" pitchFamily="34" charset="0"/>
              </a:rPr>
              <a:t>Large Year Group (Primary) 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/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Subject (Secondary) teams to mentor on planning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8835" y="2401724"/>
            <a:ext cx="8136904" cy="523220"/>
          </a:xfrm>
          <a:prstGeom prst="rect">
            <a:avLst/>
          </a:prstGeom>
          <a:solidFill>
            <a:srgbClr val="660066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Arial" pitchFamily="34" charset="0"/>
                <a:cs typeface="Arial" pitchFamily="34" charset="0"/>
              </a:rPr>
              <a:t>ADDITIONAL ADVANTAGES</a:t>
            </a:r>
          </a:p>
        </p:txBody>
      </p:sp>
    </p:spTree>
    <p:extLst>
      <p:ext uri="{BB962C8B-B14F-4D97-AF65-F5344CB8AC3E}">
        <p14:creationId xmlns:p14="http://schemas.microsoft.com/office/powerpoint/2010/main" val="222017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09 – Singles two-bedroom apartment - Kitchen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878" y="332656"/>
            <a:ext cx="8392244" cy="560740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55209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 fontScale="92500"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10 – Singles two-bedroom apartment – Main Bedroom –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suite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92" y="116632"/>
            <a:ext cx="7808416" cy="5856312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53305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11 – Singles two-bedroom apartment – Living room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434" y="188640"/>
            <a:ext cx="8799131" cy="583264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45484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12 – Staff Marking Room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404664"/>
            <a:ext cx="8762054" cy="5328592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17886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13 – Staff Common Room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476672"/>
            <a:ext cx="8691436" cy="547260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93996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14 – BSK / TSK Whole Campus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1819275" y="-1166961"/>
            <a:ext cx="5505450" cy="864870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55035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15 – Middle Phase – Start of Day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427" y="908720"/>
            <a:ext cx="8894113" cy="432048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9941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16 – Secondary – South Playground – Cross Fit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3" y="404664"/>
            <a:ext cx="8938985" cy="532859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96733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17 – Secondary – AS Level Computer Science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332656"/>
            <a:ext cx="7405663" cy="5750872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69057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18 – BSK – Year 4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188640"/>
            <a:ext cx="7560840" cy="592683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11306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19 – Swimming Pool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203250"/>
            <a:ext cx="8626876" cy="6034062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09665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20– BSK – Music Excellence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672" y="116632"/>
            <a:ext cx="5487506" cy="612068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51520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21 – Graduation – Celebrating Student Achievement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88640"/>
            <a:ext cx="8856984" cy="5875512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51296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22 – BSK- Middle Phase Science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764704"/>
            <a:ext cx="8394468" cy="468052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85152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23– BSK – Co-educational Sport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340768"/>
            <a:ext cx="8322483" cy="3661197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91050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24 – BSK – Great PE Coaching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1" y="260648"/>
            <a:ext cx="8836171" cy="547260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11546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25 – BSK – Formula 1 in Schools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259543"/>
            <a:ext cx="8205167" cy="3718227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60003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26 – Secondary – Design Technology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71" r="8609"/>
          <a:stretch/>
        </p:blipFill>
        <p:spPr bwMode="auto">
          <a:xfrm>
            <a:off x="179512" y="116632"/>
            <a:ext cx="5400600" cy="5976664"/>
          </a:xfrm>
          <a:prstGeom prst="rect">
            <a:avLst/>
          </a:prstGeom>
          <a:ln w="28575"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548" r="13163" b="7988"/>
          <a:stretch/>
        </p:blipFill>
        <p:spPr bwMode="auto">
          <a:xfrm>
            <a:off x="5796136" y="116632"/>
            <a:ext cx="3154940" cy="2304256"/>
          </a:xfrm>
          <a:prstGeom prst="rect">
            <a:avLst/>
          </a:prstGeom>
          <a:ln w="28575"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20" r="45524"/>
          <a:stretch/>
        </p:blipFill>
        <p:spPr>
          <a:xfrm>
            <a:off x="5796136" y="2564904"/>
            <a:ext cx="3154446" cy="3531821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2769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27 – Secondary – Robotics Club – Practical STEM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5157"/>
            <a:ext cx="8899578" cy="5400599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106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28 – Secondary – Geography Fieldwork in Wales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47431"/>
            <a:ext cx="4680520" cy="583264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71778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29 –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Recognising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the Police Service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797" y="1484784"/>
            <a:ext cx="8200405" cy="3736576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55436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1922" y="260648"/>
            <a:ext cx="7372350" cy="587692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30 – Secondary Drama – “Macbeth” / “The Scottish Play”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2060848"/>
            <a:ext cx="2217991" cy="3574041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77321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31 – Middle Phase – Student-constructed planetarium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260648"/>
            <a:ext cx="8064896" cy="5807512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79759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052" y="176295"/>
            <a:ext cx="6504122" cy="4161311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32 – HRH The Duke of Edinburgh’s International Award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7209" y="4583021"/>
            <a:ext cx="8856985" cy="158897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11" name="Picture 10" descr="C:\Users\Alek\Dropbox\IA\Display Materials\Displays\DOEA_INT_PROUD TO DELIVER_ENGLISH_RGB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2" t="12465" r="3406" b="17725"/>
          <a:stretch/>
        </p:blipFill>
        <p:spPr bwMode="auto">
          <a:xfrm>
            <a:off x="2555776" y="4583022"/>
            <a:ext cx="6408712" cy="1584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94" y="2946826"/>
            <a:ext cx="2247948" cy="320707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/>
          <a:srcRect l="17812" r="7908" b="5252"/>
          <a:stretch/>
        </p:blipFill>
        <p:spPr>
          <a:xfrm>
            <a:off x="6832711" y="171222"/>
            <a:ext cx="2160240" cy="4166384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07783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33 – Model United Nations Team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60648"/>
            <a:ext cx="7704856" cy="5976664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20333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34 – Cancer Awareness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196752"/>
            <a:ext cx="8424936" cy="3888432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8015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07504" y="6237312"/>
            <a:ext cx="8928992" cy="478904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35 – End slide and web address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0839" y="4321150"/>
            <a:ext cx="8064896" cy="1203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www.bsk.edu.kw</a:t>
            </a:r>
            <a:endParaRPr lang="en-GB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/>
          <a:srcRect l="13259" t="13259" r="12571" b="11463"/>
          <a:stretch>
            <a:fillRect/>
          </a:stretch>
        </p:blipFill>
        <p:spPr bwMode="auto">
          <a:xfrm>
            <a:off x="2692155" y="458603"/>
            <a:ext cx="3759690" cy="3815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3356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1717</TotalTime>
  <Words>454</Words>
  <Application>Microsoft Office PowerPoint</Application>
  <PresentationFormat>On-screen Show (4:3)</PresentationFormat>
  <Paragraphs>75</Paragraphs>
  <Slides>35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Shropshire</dc:creator>
  <cp:lastModifiedBy>Paul Shropshire</cp:lastModifiedBy>
  <cp:revision>161</cp:revision>
  <dcterms:created xsi:type="dcterms:W3CDTF">2014-04-01T08:05:04Z</dcterms:created>
  <dcterms:modified xsi:type="dcterms:W3CDTF">2019-11-07T08:14:54Z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