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3.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diagrams/colors2.xml" ContentType="application/vnd.openxmlformats-officedocument.drawingml.diagramColors+xml"/>
  <Override PartName="/ppt/notesSlides/notesSlide3.xml" ContentType="application/vnd.openxmlformats-officedocument.presentationml.notesSlide+xml"/>
  <Default Extension="bin" ContentType="application/vnd.ms-office.legacyDiagramText"/>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Default Extension="vml" ContentType="application/vnd.openxmlformats-officedocument.vmlDrawing"/>
  <Override PartName="/ppt/diagrams/data3.xml" ContentType="application/vnd.openxmlformats-officedocument.drawingml.diagramData+xml"/>
  <Override PartName="/ppt/legacyDocTextInfo.bin" ContentType="application/vnd.ms-office.legacyDocTextInfo"/>
  <Override PartName="/ppt/slides/slide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wmf" ContentType="image/x-wmf"/>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5"/>
  </p:notesMasterIdLst>
  <p:sldIdLst>
    <p:sldId id="358" r:id="rId2"/>
    <p:sldId id="258" r:id="rId3"/>
    <p:sldId id="359" r:id="rId4"/>
    <p:sldId id="280" r:id="rId5"/>
    <p:sldId id="361" r:id="rId6"/>
    <p:sldId id="285" r:id="rId7"/>
    <p:sldId id="271" r:id="rId8"/>
    <p:sldId id="363" r:id="rId9"/>
    <p:sldId id="272" r:id="rId10"/>
    <p:sldId id="273" r:id="rId11"/>
    <p:sldId id="339" r:id="rId12"/>
    <p:sldId id="276" r:id="rId13"/>
    <p:sldId id="345" r:id="rId14"/>
    <p:sldId id="287" r:id="rId15"/>
    <p:sldId id="281" r:id="rId16"/>
    <p:sldId id="346" r:id="rId17"/>
    <p:sldId id="347" r:id="rId18"/>
    <p:sldId id="348" r:id="rId19"/>
    <p:sldId id="349" r:id="rId20"/>
    <p:sldId id="350" r:id="rId21"/>
    <p:sldId id="351" r:id="rId22"/>
    <p:sldId id="352" r:id="rId23"/>
    <p:sldId id="353" r:id="rId24"/>
    <p:sldId id="338" r:id="rId25"/>
    <p:sldId id="286" r:id="rId26"/>
    <p:sldId id="284" r:id="rId27"/>
    <p:sldId id="277" r:id="rId28"/>
    <p:sldId id="278" r:id="rId29"/>
    <p:sldId id="343" r:id="rId30"/>
    <p:sldId id="261" r:id="rId31"/>
    <p:sldId id="267" r:id="rId32"/>
    <p:sldId id="268" r:id="rId33"/>
    <p:sldId id="269" r:id="rId34"/>
    <p:sldId id="270" r:id="rId35"/>
    <p:sldId id="288" r:id="rId36"/>
    <p:sldId id="354" r:id="rId37"/>
    <p:sldId id="356" r:id="rId38"/>
    <p:sldId id="355" r:id="rId39"/>
    <p:sldId id="266" r:id="rId40"/>
    <p:sldId id="342" r:id="rId41"/>
    <p:sldId id="262" r:id="rId42"/>
    <p:sldId id="327" r:id="rId43"/>
    <p:sldId id="323" r:id="rId44"/>
    <p:sldId id="333" r:id="rId45"/>
    <p:sldId id="335" r:id="rId46"/>
    <p:sldId id="334" r:id="rId47"/>
    <p:sldId id="336" r:id="rId48"/>
    <p:sldId id="326" r:id="rId49"/>
    <p:sldId id="324" r:id="rId50"/>
    <p:sldId id="332" r:id="rId51"/>
    <p:sldId id="328" r:id="rId52"/>
    <p:sldId id="256" r:id="rId53"/>
    <p:sldId id="330" r:id="rId54"/>
    <p:sldId id="331" r:id="rId55"/>
    <p:sldId id="344" r:id="rId56"/>
    <p:sldId id="340" r:id="rId57"/>
    <p:sldId id="360" r:id="rId58"/>
    <p:sldId id="357" r:id="rId59"/>
    <p:sldId id="341" r:id="rId60"/>
    <p:sldId id="318" r:id="rId61"/>
    <p:sldId id="319" r:id="rId62"/>
    <p:sldId id="320" r:id="rId63"/>
    <p:sldId id="321" r:id="rId6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75" d="100"/>
          <a:sy n="75" d="100"/>
        </p:scale>
        <p:origin x="-1014" y="3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microsoft.com/office/2006/relationships/legacyDocTextInfo" Target="legacyDocTextInfo.bin"/></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EEDDBC0-41F4-46CD-BC9F-26FE17E97DF8}" type="doc">
      <dgm:prSet loTypeId="urn:microsoft.com/office/officeart/2005/8/layout/radial1" loCatId="relationship" qsTypeId="urn:microsoft.com/office/officeart/2005/8/quickstyle/3d1" qsCatId="3D" csTypeId="urn:microsoft.com/office/officeart/2005/8/colors/accent1_2" csCatId="accent1"/>
      <dgm:spPr/>
    </dgm:pt>
    <dgm:pt modelId="{4A96A2C3-C27D-4578-8820-9A07C1B94ED5}">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smtClean="0">
              <a:ln/>
              <a:effectLst/>
              <a:latin typeface="Arial" charset="0"/>
              <a:cs typeface="Arial" charset="0"/>
            </a:rPr>
            <a:t>SKILL</a:t>
          </a:r>
          <a:endParaRPr kumimoji="0" lang="en-GB" b="0" i="0" u="none" strike="noStrike" cap="none" normalizeH="0" baseline="0" dirty="0" smtClean="0">
            <a:ln/>
            <a:effectLst/>
            <a:latin typeface="Arial" charset="0"/>
            <a:cs typeface="Arial" charset="0"/>
          </a:endParaRPr>
        </a:p>
      </dgm:t>
    </dgm:pt>
    <dgm:pt modelId="{2FFFC0EB-0AAC-4C8B-BD0B-E4077E6CABF3}" type="parTrans" cxnId="{51DD7EF6-8C28-44C4-8B23-E746DF85F066}">
      <dgm:prSet/>
      <dgm:spPr/>
      <dgm:t>
        <a:bodyPr/>
        <a:lstStyle/>
        <a:p>
          <a:endParaRPr lang="en-GB"/>
        </a:p>
      </dgm:t>
    </dgm:pt>
    <dgm:pt modelId="{55C0B9A5-0213-44F9-990F-5D01DE188A54}" type="sibTrans" cxnId="{51DD7EF6-8C28-44C4-8B23-E746DF85F066}">
      <dgm:prSet/>
      <dgm:spPr/>
      <dgm:t>
        <a:bodyPr/>
        <a:lstStyle/>
        <a:p>
          <a:endParaRPr lang="en-GB"/>
        </a:p>
      </dgm:t>
    </dgm:pt>
    <dgm:pt modelId="{234407A6-CC0B-4B56-8DEA-E16DDDE44D61}">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smtClean="0">
              <a:ln/>
              <a:effectLst/>
              <a:latin typeface="Arial" charset="0"/>
              <a:cs typeface="Arial" charset="0"/>
            </a:rPr>
            <a:t>LEARNED</a:t>
          </a:r>
          <a:endParaRPr kumimoji="0" lang="en-GB" b="0" i="0" u="none" strike="noStrike" cap="none" normalizeH="0" baseline="0" dirty="0" smtClean="0">
            <a:ln/>
            <a:effectLst/>
            <a:latin typeface="Arial" charset="0"/>
            <a:cs typeface="Arial" charset="0"/>
          </a:endParaRPr>
        </a:p>
      </dgm:t>
    </dgm:pt>
    <dgm:pt modelId="{4FF8C501-837E-420B-8AA1-A6924238B402}" type="parTrans" cxnId="{E7B366F6-42F3-4BDD-BFAE-B5F3D73BC729}">
      <dgm:prSet/>
      <dgm:spPr/>
      <dgm:t>
        <a:bodyPr/>
        <a:lstStyle/>
        <a:p>
          <a:endParaRPr lang="en-GB"/>
        </a:p>
      </dgm:t>
    </dgm:pt>
    <dgm:pt modelId="{A20E43F2-E496-4A12-934F-D510FA33DA20}" type="sibTrans" cxnId="{E7B366F6-42F3-4BDD-BFAE-B5F3D73BC729}">
      <dgm:prSet/>
      <dgm:spPr/>
      <dgm:t>
        <a:bodyPr/>
        <a:lstStyle/>
        <a:p>
          <a:endParaRPr lang="en-GB"/>
        </a:p>
      </dgm:t>
    </dgm:pt>
    <dgm:pt modelId="{152D92FC-4FC7-4BF5-B8AD-DEA9089F5672}">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smtClean="0">
              <a:ln/>
              <a:effectLst/>
              <a:latin typeface="Arial" charset="0"/>
              <a:cs typeface="Arial" charset="0"/>
            </a:rPr>
            <a:t>FLUENT</a:t>
          </a:r>
          <a:endParaRPr kumimoji="0" lang="en-GB" b="0" i="0" u="none" strike="noStrike" cap="none" normalizeH="0" baseline="0" dirty="0" smtClean="0">
            <a:ln/>
            <a:effectLst/>
            <a:latin typeface="Arial" charset="0"/>
            <a:cs typeface="Arial" charset="0"/>
          </a:endParaRPr>
        </a:p>
      </dgm:t>
    </dgm:pt>
    <dgm:pt modelId="{F1A7D303-E989-41E6-9B2A-8E8473060ADF}" type="parTrans" cxnId="{882CF136-4275-4A38-8041-2CE52E8AAD9F}">
      <dgm:prSet/>
      <dgm:spPr/>
      <dgm:t>
        <a:bodyPr/>
        <a:lstStyle/>
        <a:p>
          <a:endParaRPr lang="en-GB"/>
        </a:p>
      </dgm:t>
    </dgm:pt>
    <dgm:pt modelId="{66BCD3FE-F274-4F4D-A7AD-D8D7C61825F7}" type="sibTrans" cxnId="{882CF136-4275-4A38-8041-2CE52E8AAD9F}">
      <dgm:prSet/>
      <dgm:spPr/>
      <dgm:t>
        <a:bodyPr/>
        <a:lstStyle/>
        <a:p>
          <a:endParaRPr lang="en-GB"/>
        </a:p>
      </dgm:t>
    </dgm:pt>
    <dgm:pt modelId="{6E43F52B-E025-4C86-9A14-9D44390F9999}">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smtClean="0">
              <a:ln/>
              <a:effectLst/>
              <a:latin typeface="Arial" charset="0"/>
              <a:cs typeface="Arial" charset="0"/>
            </a:rPr>
            <a:t>AESTHETIC</a:t>
          </a:r>
          <a:endParaRPr kumimoji="0" lang="en-GB" b="0" i="0" u="none" strike="noStrike" cap="none" normalizeH="0" baseline="0" dirty="0" smtClean="0">
            <a:ln/>
            <a:effectLst/>
            <a:latin typeface="Arial" charset="0"/>
            <a:cs typeface="Arial" charset="0"/>
          </a:endParaRPr>
        </a:p>
      </dgm:t>
    </dgm:pt>
    <dgm:pt modelId="{8E446C9F-EC9F-4A1B-9AF9-A185E489E209}" type="parTrans" cxnId="{1B90DD2C-6D7A-4D3B-A184-5ABCCC5E8010}">
      <dgm:prSet/>
      <dgm:spPr/>
      <dgm:t>
        <a:bodyPr/>
        <a:lstStyle/>
        <a:p>
          <a:endParaRPr lang="en-GB"/>
        </a:p>
      </dgm:t>
    </dgm:pt>
    <dgm:pt modelId="{039F0B50-9384-484A-9E9C-FD3C5EEE6A71}" type="sibTrans" cxnId="{1B90DD2C-6D7A-4D3B-A184-5ABCCC5E8010}">
      <dgm:prSet/>
      <dgm:spPr/>
      <dgm:t>
        <a:bodyPr/>
        <a:lstStyle/>
        <a:p>
          <a:endParaRPr lang="en-GB"/>
        </a:p>
      </dgm:t>
    </dgm:pt>
    <dgm:pt modelId="{BC4195F3-6AD2-4180-8A93-1C49641D41E4}">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smtClean="0">
              <a:ln/>
              <a:effectLst/>
              <a:latin typeface="Arial" charset="0"/>
              <a:cs typeface="Arial" charset="0"/>
            </a:rPr>
            <a:t>FOLLOWS</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smtClean="0">
              <a:ln/>
              <a:effectLst/>
              <a:latin typeface="Arial" charset="0"/>
              <a:cs typeface="Arial" charset="0"/>
            </a:rPr>
            <a:t>A</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smtClean="0">
              <a:ln/>
              <a:effectLst/>
              <a:latin typeface="Arial" charset="0"/>
              <a:cs typeface="Arial" charset="0"/>
            </a:rPr>
            <a:t>TECHNICAL</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smtClean="0">
              <a:ln/>
              <a:effectLst/>
              <a:latin typeface="Arial" charset="0"/>
              <a:cs typeface="Arial" charset="0"/>
            </a:rPr>
            <a:t>MODEL</a:t>
          </a:r>
          <a:endParaRPr kumimoji="0" lang="en-GB" b="0" i="0" u="none" strike="noStrike" cap="none" normalizeH="0" baseline="0" dirty="0" smtClean="0">
            <a:ln/>
            <a:effectLst/>
            <a:latin typeface="Arial" charset="0"/>
            <a:cs typeface="Arial" charset="0"/>
          </a:endParaRPr>
        </a:p>
      </dgm:t>
    </dgm:pt>
    <dgm:pt modelId="{DF540626-447C-41D5-9AE8-F08055220483}" type="parTrans" cxnId="{9C0010A1-9586-4D5D-B204-5DAC5E88C4E3}">
      <dgm:prSet/>
      <dgm:spPr/>
      <dgm:t>
        <a:bodyPr/>
        <a:lstStyle/>
        <a:p>
          <a:endParaRPr lang="en-GB"/>
        </a:p>
      </dgm:t>
    </dgm:pt>
    <dgm:pt modelId="{2DC1FE92-4293-4371-B061-857645DB3BE6}" type="sibTrans" cxnId="{9C0010A1-9586-4D5D-B204-5DAC5E88C4E3}">
      <dgm:prSet/>
      <dgm:spPr/>
      <dgm:t>
        <a:bodyPr/>
        <a:lstStyle/>
        <a:p>
          <a:endParaRPr lang="en-GB"/>
        </a:p>
      </dgm:t>
    </dgm:pt>
    <dgm:pt modelId="{74924602-E0E1-4884-83CC-43775450493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smtClean="0">
              <a:ln/>
              <a:effectLst/>
              <a:latin typeface="Arial" charset="0"/>
              <a:cs typeface="Arial" charset="0"/>
            </a:rPr>
            <a:t>GOAL</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smtClean="0">
              <a:ln/>
              <a:effectLst/>
              <a:latin typeface="Arial" charset="0"/>
              <a:cs typeface="Arial" charset="0"/>
            </a:rPr>
            <a:t> DIRECTED</a:t>
          </a:r>
          <a:endParaRPr kumimoji="0" lang="en-GB" b="0" i="0" u="none" strike="noStrike" cap="none" normalizeH="0" baseline="0" dirty="0" smtClean="0">
            <a:ln/>
            <a:effectLst/>
            <a:latin typeface="Arial" charset="0"/>
            <a:cs typeface="Arial" charset="0"/>
          </a:endParaRPr>
        </a:p>
      </dgm:t>
    </dgm:pt>
    <dgm:pt modelId="{60FA70A7-D66B-4346-8498-76409B230F31}" type="parTrans" cxnId="{2E63431D-0255-45A8-9DFA-9886F4C238BF}">
      <dgm:prSet/>
      <dgm:spPr/>
      <dgm:t>
        <a:bodyPr/>
        <a:lstStyle/>
        <a:p>
          <a:endParaRPr lang="en-GB"/>
        </a:p>
      </dgm:t>
    </dgm:pt>
    <dgm:pt modelId="{6D6E9C9B-F796-4BC8-AB80-4C030737A143}" type="sibTrans" cxnId="{2E63431D-0255-45A8-9DFA-9886F4C238BF}">
      <dgm:prSet/>
      <dgm:spPr/>
      <dgm:t>
        <a:bodyPr/>
        <a:lstStyle/>
        <a:p>
          <a:endParaRPr lang="en-GB"/>
        </a:p>
      </dgm:t>
    </dgm:pt>
    <dgm:pt modelId="{471D911A-F84B-4752-A756-74A1AE618CC8}">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smtClean="0">
              <a:ln/>
              <a:effectLst/>
              <a:latin typeface="Arial" charset="0"/>
              <a:cs typeface="Arial" charset="0"/>
            </a:rPr>
            <a:t>EFFICIENT</a:t>
          </a:r>
          <a:endParaRPr kumimoji="0" lang="en-GB" b="0" i="0" u="none" strike="noStrike" cap="none" normalizeH="0" baseline="0" dirty="0" smtClean="0">
            <a:ln/>
            <a:effectLst/>
            <a:latin typeface="Arial" charset="0"/>
            <a:cs typeface="Arial" charset="0"/>
          </a:endParaRPr>
        </a:p>
      </dgm:t>
    </dgm:pt>
    <dgm:pt modelId="{4FBD5537-4E8F-44D1-86D1-85A2F9969409}" type="parTrans" cxnId="{72911D72-9F81-43A4-81BB-A75334490023}">
      <dgm:prSet/>
      <dgm:spPr/>
      <dgm:t>
        <a:bodyPr/>
        <a:lstStyle/>
        <a:p>
          <a:endParaRPr lang="en-GB"/>
        </a:p>
      </dgm:t>
    </dgm:pt>
    <dgm:pt modelId="{FFDEE43A-0650-40F6-8DBB-74ACF6F45A39}" type="sibTrans" cxnId="{72911D72-9F81-43A4-81BB-A75334490023}">
      <dgm:prSet/>
      <dgm:spPr/>
      <dgm:t>
        <a:bodyPr/>
        <a:lstStyle/>
        <a:p>
          <a:endParaRPr lang="en-GB"/>
        </a:p>
      </dgm:t>
    </dgm:pt>
    <dgm:pt modelId="{328CE4CE-22C0-459F-8FF4-09E3EA74B04E}" type="pres">
      <dgm:prSet presAssocID="{3EEDDBC0-41F4-46CD-BC9F-26FE17E97DF8}" presName="cycle" presStyleCnt="0">
        <dgm:presLayoutVars>
          <dgm:chMax val="1"/>
          <dgm:dir/>
          <dgm:animLvl val="ctr"/>
          <dgm:resizeHandles val="exact"/>
        </dgm:presLayoutVars>
      </dgm:prSet>
      <dgm:spPr/>
    </dgm:pt>
    <dgm:pt modelId="{4933590F-8E06-40FB-BBC0-51E6F2CB16B6}" type="pres">
      <dgm:prSet presAssocID="{4A96A2C3-C27D-4578-8820-9A07C1B94ED5}" presName="centerShape" presStyleLbl="node0" presStyleIdx="0" presStyleCnt="1"/>
      <dgm:spPr/>
      <dgm:t>
        <a:bodyPr/>
        <a:lstStyle/>
        <a:p>
          <a:endParaRPr lang="en-GB"/>
        </a:p>
      </dgm:t>
    </dgm:pt>
    <dgm:pt modelId="{DCFF2B41-4AD6-4357-89A5-B5ACE08B02A2}" type="pres">
      <dgm:prSet presAssocID="{4FF8C501-837E-420B-8AA1-A6924238B402}" presName="Name9" presStyleLbl="parChTrans1D2" presStyleIdx="0" presStyleCnt="6"/>
      <dgm:spPr/>
      <dgm:t>
        <a:bodyPr/>
        <a:lstStyle/>
        <a:p>
          <a:endParaRPr lang="en-GB"/>
        </a:p>
      </dgm:t>
    </dgm:pt>
    <dgm:pt modelId="{5F3B8C23-4C84-423B-BDE5-A1EE8CFB33F5}" type="pres">
      <dgm:prSet presAssocID="{4FF8C501-837E-420B-8AA1-A6924238B402}" presName="connTx" presStyleLbl="parChTrans1D2" presStyleIdx="0" presStyleCnt="6"/>
      <dgm:spPr/>
      <dgm:t>
        <a:bodyPr/>
        <a:lstStyle/>
        <a:p>
          <a:endParaRPr lang="en-GB"/>
        </a:p>
      </dgm:t>
    </dgm:pt>
    <dgm:pt modelId="{1B2F93A1-8687-46F8-A7C3-1148D2B198A8}" type="pres">
      <dgm:prSet presAssocID="{234407A6-CC0B-4B56-8DEA-E16DDDE44D61}" presName="node" presStyleLbl="node1" presStyleIdx="0" presStyleCnt="6">
        <dgm:presLayoutVars>
          <dgm:bulletEnabled val="1"/>
        </dgm:presLayoutVars>
      </dgm:prSet>
      <dgm:spPr/>
      <dgm:t>
        <a:bodyPr/>
        <a:lstStyle/>
        <a:p>
          <a:endParaRPr lang="en-GB"/>
        </a:p>
      </dgm:t>
    </dgm:pt>
    <dgm:pt modelId="{2C3168FF-8CF9-43FC-B320-474431328C1B}" type="pres">
      <dgm:prSet presAssocID="{F1A7D303-E989-41E6-9B2A-8E8473060ADF}" presName="Name9" presStyleLbl="parChTrans1D2" presStyleIdx="1" presStyleCnt="6"/>
      <dgm:spPr/>
      <dgm:t>
        <a:bodyPr/>
        <a:lstStyle/>
        <a:p>
          <a:endParaRPr lang="en-GB"/>
        </a:p>
      </dgm:t>
    </dgm:pt>
    <dgm:pt modelId="{CA1C7B36-972D-47CC-B189-B32B0A565715}" type="pres">
      <dgm:prSet presAssocID="{F1A7D303-E989-41E6-9B2A-8E8473060ADF}" presName="connTx" presStyleLbl="parChTrans1D2" presStyleIdx="1" presStyleCnt="6"/>
      <dgm:spPr/>
      <dgm:t>
        <a:bodyPr/>
        <a:lstStyle/>
        <a:p>
          <a:endParaRPr lang="en-GB"/>
        </a:p>
      </dgm:t>
    </dgm:pt>
    <dgm:pt modelId="{1D316802-D39E-4260-9BF1-387E544A7AF5}" type="pres">
      <dgm:prSet presAssocID="{152D92FC-4FC7-4BF5-B8AD-DEA9089F5672}" presName="node" presStyleLbl="node1" presStyleIdx="1" presStyleCnt="6">
        <dgm:presLayoutVars>
          <dgm:bulletEnabled val="1"/>
        </dgm:presLayoutVars>
      </dgm:prSet>
      <dgm:spPr/>
      <dgm:t>
        <a:bodyPr/>
        <a:lstStyle/>
        <a:p>
          <a:endParaRPr lang="en-GB"/>
        </a:p>
      </dgm:t>
    </dgm:pt>
    <dgm:pt modelId="{6D71ACFF-5EDD-40BC-B38B-B3C164A79936}" type="pres">
      <dgm:prSet presAssocID="{8E446C9F-EC9F-4A1B-9AF9-A185E489E209}" presName="Name9" presStyleLbl="parChTrans1D2" presStyleIdx="2" presStyleCnt="6"/>
      <dgm:spPr/>
      <dgm:t>
        <a:bodyPr/>
        <a:lstStyle/>
        <a:p>
          <a:endParaRPr lang="en-GB"/>
        </a:p>
      </dgm:t>
    </dgm:pt>
    <dgm:pt modelId="{8729A031-8030-44FC-B0BB-6D9ECA89401C}" type="pres">
      <dgm:prSet presAssocID="{8E446C9F-EC9F-4A1B-9AF9-A185E489E209}" presName="connTx" presStyleLbl="parChTrans1D2" presStyleIdx="2" presStyleCnt="6"/>
      <dgm:spPr/>
      <dgm:t>
        <a:bodyPr/>
        <a:lstStyle/>
        <a:p>
          <a:endParaRPr lang="en-GB"/>
        </a:p>
      </dgm:t>
    </dgm:pt>
    <dgm:pt modelId="{1E59F383-7190-43B4-9B5B-34DBC1658820}" type="pres">
      <dgm:prSet presAssocID="{6E43F52B-E025-4C86-9A14-9D44390F9999}" presName="node" presStyleLbl="node1" presStyleIdx="2" presStyleCnt="6">
        <dgm:presLayoutVars>
          <dgm:bulletEnabled val="1"/>
        </dgm:presLayoutVars>
      </dgm:prSet>
      <dgm:spPr/>
      <dgm:t>
        <a:bodyPr/>
        <a:lstStyle/>
        <a:p>
          <a:endParaRPr lang="en-GB"/>
        </a:p>
      </dgm:t>
    </dgm:pt>
    <dgm:pt modelId="{44E06E48-4386-4386-B9EC-7051D234D939}" type="pres">
      <dgm:prSet presAssocID="{DF540626-447C-41D5-9AE8-F08055220483}" presName="Name9" presStyleLbl="parChTrans1D2" presStyleIdx="3" presStyleCnt="6"/>
      <dgm:spPr/>
      <dgm:t>
        <a:bodyPr/>
        <a:lstStyle/>
        <a:p>
          <a:endParaRPr lang="en-GB"/>
        </a:p>
      </dgm:t>
    </dgm:pt>
    <dgm:pt modelId="{1709BE8D-DDA4-469E-A58F-93B15C03899B}" type="pres">
      <dgm:prSet presAssocID="{DF540626-447C-41D5-9AE8-F08055220483}" presName="connTx" presStyleLbl="parChTrans1D2" presStyleIdx="3" presStyleCnt="6"/>
      <dgm:spPr/>
      <dgm:t>
        <a:bodyPr/>
        <a:lstStyle/>
        <a:p>
          <a:endParaRPr lang="en-GB"/>
        </a:p>
      </dgm:t>
    </dgm:pt>
    <dgm:pt modelId="{957EE091-86B8-4BA7-9B6B-007E3559EE23}" type="pres">
      <dgm:prSet presAssocID="{BC4195F3-6AD2-4180-8A93-1C49641D41E4}" presName="node" presStyleLbl="node1" presStyleIdx="3" presStyleCnt="6">
        <dgm:presLayoutVars>
          <dgm:bulletEnabled val="1"/>
        </dgm:presLayoutVars>
      </dgm:prSet>
      <dgm:spPr/>
      <dgm:t>
        <a:bodyPr/>
        <a:lstStyle/>
        <a:p>
          <a:endParaRPr lang="en-GB"/>
        </a:p>
      </dgm:t>
    </dgm:pt>
    <dgm:pt modelId="{0A19405A-F1EE-4EF1-ABD7-92E03E268BD0}" type="pres">
      <dgm:prSet presAssocID="{60FA70A7-D66B-4346-8498-76409B230F31}" presName="Name9" presStyleLbl="parChTrans1D2" presStyleIdx="4" presStyleCnt="6"/>
      <dgm:spPr/>
      <dgm:t>
        <a:bodyPr/>
        <a:lstStyle/>
        <a:p>
          <a:endParaRPr lang="en-GB"/>
        </a:p>
      </dgm:t>
    </dgm:pt>
    <dgm:pt modelId="{89931060-62D1-4047-A146-74E1BD4D2B6D}" type="pres">
      <dgm:prSet presAssocID="{60FA70A7-D66B-4346-8498-76409B230F31}" presName="connTx" presStyleLbl="parChTrans1D2" presStyleIdx="4" presStyleCnt="6"/>
      <dgm:spPr/>
      <dgm:t>
        <a:bodyPr/>
        <a:lstStyle/>
        <a:p>
          <a:endParaRPr lang="en-GB"/>
        </a:p>
      </dgm:t>
    </dgm:pt>
    <dgm:pt modelId="{7D8A8A37-0958-4D57-BA29-D8EDE20AE893}" type="pres">
      <dgm:prSet presAssocID="{74924602-E0E1-4884-83CC-43775450493F}" presName="node" presStyleLbl="node1" presStyleIdx="4" presStyleCnt="6">
        <dgm:presLayoutVars>
          <dgm:bulletEnabled val="1"/>
        </dgm:presLayoutVars>
      </dgm:prSet>
      <dgm:spPr/>
      <dgm:t>
        <a:bodyPr/>
        <a:lstStyle/>
        <a:p>
          <a:endParaRPr lang="en-GB"/>
        </a:p>
      </dgm:t>
    </dgm:pt>
    <dgm:pt modelId="{607F942E-0C3A-436A-85D3-3B9D1D9D8DBE}" type="pres">
      <dgm:prSet presAssocID="{4FBD5537-4E8F-44D1-86D1-85A2F9969409}" presName="Name9" presStyleLbl="parChTrans1D2" presStyleIdx="5" presStyleCnt="6"/>
      <dgm:spPr/>
      <dgm:t>
        <a:bodyPr/>
        <a:lstStyle/>
        <a:p>
          <a:endParaRPr lang="en-GB"/>
        </a:p>
      </dgm:t>
    </dgm:pt>
    <dgm:pt modelId="{E81647E8-3774-4EB8-A609-7AEB1E0F2C25}" type="pres">
      <dgm:prSet presAssocID="{4FBD5537-4E8F-44D1-86D1-85A2F9969409}" presName="connTx" presStyleLbl="parChTrans1D2" presStyleIdx="5" presStyleCnt="6"/>
      <dgm:spPr/>
      <dgm:t>
        <a:bodyPr/>
        <a:lstStyle/>
        <a:p>
          <a:endParaRPr lang="en-GB"/>
        </a:p>
      </dgm:t>
    </dgm:pt>
    <dgm:pt modelId="{9E48D0EF-0FDD-47B4-97C0-5D4AA053A06A}" type="pres">
      <dgm:prSet presAssocID="{471D911A-F84B-4752-A756-74A1AE618CC8}" presName="node" presStyleLbl="node1" presStyleIdx="5" presStyleCnt="6">
        <dgm:presLayoutVars>
          <dgm:bulletEnabled val="1"/>
        </dgm:presLayoutVars>
      </dgm:prSet>
      <dgm:spPr/>
      <dgm:t>
        <a:bodyPr/>
        <a:lstStyle/>
        <a:p>
          <a:endParaRPr lang="en-GB"/>
        </a:p>
      </dgm:t>
    </dgm:pt>
  </dgm:ptLst>
  <dgm:cxnLst>
    <dgm:cxn modelId="{6634B4AD-36FA-4FCD-92A7-8B1473B66763}" type="presOf" srcId="{BC4195F3-6AD2-4180-8A93-1C49641D41E4}" destId="{957EE091-86B8-4BA7-9B6B-007E3559EE23}" srcOrd="0" destOrd="0" presId="urn:microsoft.com/office/officeart/2005/8/layout/radial1"/>
    <dgm:cxn modelId="{453BF8EE-D5B8-44BF-92D9-1B65043E44FB}" type="presOf" srcId="{6E43F52B-E025-4C86-9A14-9D44390F9999}" destId="{1E59F383-7190-43B4-9B5B-34DBC1658820}" srcOrd="0" destOrd="0" presId="urn:microsoft.com/office/officeart/2005/8/layout/radial1"/>
    <dgm:cxn modelId="{C8A75341-4475-4F99-B175-7A5AFA93E858}" type="presOf" srcId="{4A96A2C3-C27D-4578-8820-9A07C1B94ED5}" destId="{4933590F-8E06-40FB-BBC0-51E6F2CB16B6}" srcOrd="0" destOrd="0" presId="urn:microsoft.com/office/officeart/2005/8/layout/radial1"/>
    <dgm:cxn modelId="{E9596A96-4846-477A-B538-C8D49A141BD0}" type="presOf" srcId="{234407A6-CC0B-4B56-8DEA-E16DDDE44D61}" destId="{1B2F93A1-8687-46F8-A7C3-1148D2B198A8}" srcOrd="0" destOrd="0" presId="urn:microsoft.com/office/officeart/2005/8/layout/radial1"/>
    <dgm:cxn modelId="{6AB2244C-4956-4CA9-83BF-57E99A952FDA}" type="presOf" srcId="{471D911A-F84B-4752-A756-74A1AE618CC8}" destId="{9E48D0EF-0FDD-47B4-97C0-5D4AA053A06A}" srcOrd="0" destOrd="0" presId="urn:microsoft.com/office/officeart/2005/8/layout/radial1"/>
    <dgm:cxn modelId="{4E184657-AD25-4C31-9ECD-DC131B47E287}" type="presOf" srcId="{74924602-E0E1-4884-83CC-43775450493F}" destId="{7D8A8A37-0958-4D57-BA29-D8EDE20AE893}" srcOrd="0" destOrd="0" presId="urn:microsoft.com/office/officeart/2005/8/layout/radial1"/>
    <dgm:cxn modelId="{3625E051-CB82-4AD9-869E-E575DDA518DC}" type="presOf" srcId="{8E446C9F-EC9F-4A1B-9AF9-A185E489E209}" destId="{6D71ACFF-5EDD-40BC-B38B-B3C164A79936}" srcOrd="0" destOrd="0" presId="urn:microsoft.com/office/officeart/2005/8/layout/radial1"/>
    <dgm:cxn modelId="{AFEB2261-B826-45A5-8CE6-6DE1A8F13D20}" type="presOf" srcId="{F1A7D303-E989-41E6-9B2A-8E8473060ADF}" destId="{CA1C7B36-972D-47CC-B189-B32B0A565715}" srcOrd="1" destOrd="0" presId="urn:microsoft.com/office/officeart/2005/8/layout/radial1"/>
    <dgm:cxn modelId="{51DD7EF6-8C28-44C4-8B23-E746DF85F066}" srcId="{3EEDDBC0-41F4-46CD-BC9F-26FE17E97DF8}" destId="{4A96A2C3-C27D-4578-8820-9A07C1B94ED5}" srcOrd="0" destOrd="0" parTransId="{2FFFC0EB-0AAC-4C8B-BD0B-E4077E6CABF3}" sibTransId="{55C0B9A5-0213-44F9-990F-5D01DE188A54}"/>
    <dgm:cxn modelId="{130B149A-1C1B-4D61-A719-A5F7C3961914}" type="presOf" srcId="{F1A7D303-E989-41E6-9B2A-8E8473060ADF}" destId="{2C3168FF-8CF9-43FC-B320-474431328C1B}" srcOrd="0" destOrd="0" presId="urn:microsoft.com/office/officeart/2005/8/layout/radial1"/>
    <dgm:cxn modelId="{C89F04FF-0EB7-4162-B7C8-6B43DD0DFA29}" type="presOf" srcId="{60FA70A7-D66B-4346-8498-76409B230F31}" destId="{89931060-62D1-4047-A146-74E1BD4D2B6D}" srcOrd="1" destOrd="0" presId="urn:microsoft.com/office/officeart/2005/8/layout/radial1"/>
    <dgm:cxn modelId="{E7B366F6-42F3-4BDD-BFAE-B5F3D73BC729}" srcId="{4A96A2C3-C27D-4578-8820-9A07C1B94ED5}" destId="{234407A6-CC0B-4B56-8DEA-E16DDDE44D61}" srcOrd="0" destOrd="0" parTransId="{4FF8C501-837E-420B-8AA1-A6924238B402}" sibTransId="{A20E43F2-E496-4A12-934F-D510FA33DA20}"/>
    <dgm:cxn modelId="{72911D72-9F81-43A4-81BB-A75334490023}" srcId="{4A96A2C3-C27D-4578-8820-9A07C1B94ED5}" destId="{471D911A-F84B-4752-A756-74A1AE618CC8}" srcOrd="5" destOrd="0" parTransId="{4FBD5537-4E8F-44D1-86D1-85A2F9969409}" sibTransId="{FFDEE43A-0650-40F6-8DBB-74ACF6F45A39}"/>
    <dgm:cxn modelId="{B684D0B8-CABA-4B90-A60A-5AFC015943EF}" type="presOf" srcId="{4FBD5537-4E8F-44D1-86D1-85A2F9969409}" destId="{607F942E-0C3A-436A-85D3-3B9D1D9D8DBE}" srcOrd="0" destOrd="0" presId="urn:microsoft.com/office/officeart/2005/8/layout/radial1"/>
    <dgm:cxn modelId="{0C187629-117C-4F99-A975-6CAE07E6AA15}" type="presOf" srcId="{8E446C9F-EC9F-4A1B-9AF9-A185E489E209}" destId="{8729A031-8030-44FC-B0BB-6D9ECA89401C}" srcOrd="1" destOrd="0" presId="urn:microsoft.com/office/officeart/2005/8/layout/radial1"/>
    <dgm:cxn modelId="{6DBA6439-0459-4E21-8474-C7405771E8DF}" type="presOf" srcId="{4FF8C501-837E-420B-8AA1-A6924238B402}" destId="{DCFF2B41-4AD6-4357-89A5-B5ACE08B02A2}" srcOrd="0" destOrd="0" presId="urn:microsoft.com/office/officeart/2005/8/layout/radial1"/>
    <dgm:cxn modelId="{39F66D3D-6DE6-441C-B1E7-464B29D5A020}" type="presOf" srcId="{60FA70A7-D66B-4346-8498-76409B230F31}" destId="{0A19405A-F1EE-4EF1-ABD7-92E03E268BD0}" srcOrd="0" destOrd="0" presId="urn:microsoft.com/office/officeart/2005/8/layout/radial1"/>
    <dgm:cxn modelId="{882CF136-4275-4A38-8041-2CE52E8AAD9F}" srcId="{4A96A2C3-C27D-4578-8820-9A07C1B94ED5}" destId="{152D92FC-4FC7-4BF5-B8AD-DEA9089F5672}" srcOrd="1" destOrd="0" parTransId="{F1A7D303-E989-41E6-9B2A-8E8473060ADF}" sibTransId="{66BCD3FE-F274-4F4D-A7AD-D8D7C61825F7}"/>
    <dgm:cxn modelId="{8E2F1E97-1B13-45F9-A3CC-FB41B14287CB}" type="presOf" srcId="{4FF8C501-837E-420B-8AA1-A6924238B402}" destId="{5F3B8C23-4C84-423B-BDE5-A1EE8CFB33F5}" srcOrd="1" destOrd="0" presId="urn:microsoft.com/office/officeart/2005/8/layout/radial1"/>
    <dgm:cxn modelId="{763690A0-DE46-4378-B9CF-CB4F930CD8FB}" type="presOf" srcId="{DF540626-447C-41D5-9AE8-F08055220483}" destId="{1709BE8D-DDA4-469E-A58F-93B15C03899B}" srcOrd="1" destOrd="0" presId="urn:microsoft.com/office/officeart/2005/8/layout/radial1"/>
    <dgm:cxn modelId="{2E63431D-0255-45A8-9DFA-9886F4C238BF}" srcId="{4A96A2C3-C27D-4578-8820-9A07C1B94ED5}" destId="{74924602-E0E1-4884-83CC-43775450493F}" srcOrd="4" destOrd="0" parTransId="{60FA70A7-D66B-4346-8498-76409B230F31}" sibTransId="{6D6E9C9B-F796-4BC8-AB80-4C030737A143}"/>
    <dgm:cxn modelId="{9C0010A1-9586-4D5D-B204-5DAC5E88C4E3}" srcId="{4A96A2C3-C27D-4578-8820-9A07C1B94ED5}" destId="{BC4195F3-6AD2-4180-8A93-1C49641D41E4}" srcOrd="3" destOrd="0" parTransId="{DF540626-447C-41D5-9AE8-F08055220483}" sibTransId="{2DC1FE92-4293-4371-B061-857645DB3BE6}"/>
    <dgm:cxn modelId="{3E7D95EA-122A-47E5-AD7B-1F77BD045163}" type="presOf" srcId="{DF540626-447C-41D5-9AE8-F08055220483}" destId="{44E06E48-4386-4386-B9EC-7051D234D939}" srcOrd="0" destOrd="0" presId="urn:microsoft.com/office/officeart/2005/8/layout/radial1"/>
    <dgm:cxn modelId="{E2937609-F986-4327-B320-4D4BD86E7117}" type="presOf" srcId="{4FBD5537-4E8F-44D1-86D1-85A2F9969409}" destId="{E81647E8-3774-4EB8-A609-7AEB1E0F2C25}" srcOrd="1" destOrd="0" presId="urn:microsoft.com/office/officeart/2005/8/layout/radial1"/>
    <dgm:cxn modelId="{51ED3540-A75A-4FB6-B072-FFE86F6DC1FD}" type="presOf" srcId="{3EEDDBC0-41F4-46CD-BC9F-26FE17E97DF8}" destId="{328CE4CE-22C0-459F-8FF4-09E3EA74B04E}" srcOrd="0" destOrd="0" presId="urn:microsoft.com/office/officeart/2005/8/layout/radial1"/>
    <dgm:cxn modelId="{CC7E72EE-7BF6-47B5-B6D4-F25923B05A8D}" type="presOf" srcId="{152D92FC-4FC7-4BF5-B8AD-DEA9089F5672}" destId="{1D316802-D39E-4260-9BF1-387E544A7AF5}" srcOrd="0" destOrd="0" presId="urn:microsoft.com/office/officeart/2005/8/layout/radial1"/>
    <dgm:cxn modelId="{1B90DD2C-6D7A-4D3B-A184-5ABCCC5E8010}" srcId="{4A96A2C3-C27D-4578-8820-9A07C1B94ED5}" destId="{6E43F52B-E025-4C86-9A14-9D44390F9999}" srcOrd="2" destOrd="0" parTransId="{8E446C9F-EC9F-4A1B-9AF9-A185E489E209}" sibTransId="{039F0B50-9384-484A-9E9C-FD3C5EEE6A71}"/>
    <dgm:cxn modelId="{03A45AEF-48ED-405C-9A01-DF34905E015F}" type="presParOf" srcId="{328CE4CE-22C0-459F-8FF4-09E3EA74B04E}" destId="{4933590F-8E06-40FB-BBC0-51E6F2CB16B6}" srcOrd="0" destOrd="0" presId="urn:microsoft.com/office/officeart/2005/8/layout/radial1"/>
    <dgm:cxn modelId="{BF7DC8C6-AB50-40D9-B1F3-D40A902444D7}" type="presParOf" srcId="{328CE4CE-22C0-459F-8FF4-09E3EA74B04E}" destId="{DCFF2B41-4AD6-4357-89A5-B5ACE08B02A2}" srcOrd="1" destOrd="0" presId="urn:microsoft.com/office/officeart/2005/8/layout/radial1"/>
    <dgm:cxn modelId="{AC2FEEDE-B653-4BE4-AAC2-78EF478C190B}" type="presParOf" srcId="{DCFF2B41-4AD6-4357-89A5-B5ACE08B02A2}" destId="{5F3B8C23-4C84-423B-BDE5-A1EE8CFB33F5}" srcOrd="0" destOrd="0" presId="urn:microsoft.com/office/officeart/2005/8/layout/radial1"/>
    <dgm:cxn modelId="{F2728661-78C2-48C6-919D-88D16C61167F}" type="presParOf" srcId="{328CE4CE-22C0-459F-8FF4-09E3EA74B04E}" destId="{1B2F93A1-8687-46F8-A7C3-1148D2B198A8}" srcOrd="2" destOrd="0" presId="urn:microsoft.com/office/officeart/2005/8/layout/radial1"/>
    <dgm:cxn modelId="{2BFD3D88-3610-4E88-BF63-8B4D249E05D7}" type="presParOf" srcId="{328CE4CE-22C0-459F-8FF4-09E3EA74B04E}" destId="{2C3168FF-8CF9-43FC-B320-474431328C1B}" srcOrd="3" destOrd="0" presId="urn:microsoft.com/office/officeart/2005/8/layout/radial1"/>
    <dgm:cxn modelId="{B2C489D1-5DF2-487D-8C2D-CE9410B47BC4}" type="presParOf" srcId="{2C3168FF-8CF9-43FC-B320-474431328C1B}" destId="{CA1C7B36-972D-47CC-B189-B32B0A565715}" srcOrd="0" destOrd="0" presId="urn:microsoft.com/office/officeart/2005/8/layout/radial1"/>
    <dgm:cxn modelId="{5E4032D5-CA24-4393-A191-0239CB4861AE}" type="presParOf" srcId="{328CE4CE-22C0-459F-8FF4-09E3EA74B04E}" destId="{1D316802-D39E-4260-9BF1-387E544A7AF5}" srcOrd="4" destOrd="0" presId="urn:microsoft.com/office/officeart/2005/8/layout/radial1"/>
    <dgm:cxn modelId="{673609A4-06D7-4A71-A7FC-5148987B7F86}" type="presParOf" srcId="{328CE4CE-22C0-459F-8FF4-09E3EA74B04E}" destId="{6D71ACFF-5EDD-40BC-B38B-B3C164A79936}" srcOrd="5" destOrd="0" presId="urn:microsoft.com/office/officeart/2005/8/layout/radial1"/>
    <dgm:cxn modelId="{79BB519E-8BE2-4558-A2E3-DCC5C1D66386}" type="presParOf" srcId="{6D71ACFF-5EDD-40BC-B38B-B3C164A79936}" destId="{8729A031-8030-44FC-B0BB-6D9ECA89401C}" srcOrd="0" destOrd="0" presId="urn:microsoft.com/office/officeart/2005/8/layout/radial1"/>
    <dgm:cxn modelId="{94938AFE-84FF-4045-A5C8-40A6500CA96F}" type="presParOf" srcId="{328CE4CE-22C0-459F-8FF4-09E3EA74B04E}" destId="{1E59F383-7190-43B4-9B5B-34DBC1658820}" srcOrd="6" destOrd="0" presId="urn:microsoft.com/office/officeart/2005/8/layout/radial1"/>
    <dgm:cxn modelId="{7535FB82-8C55-421B-8FCC-FF24DA9E7124}" type="presParOf" srcId="{328CE4CE-22C0-459F-8FF4-09E3EA74B04E}" destId="{44E06E48-4386-4386-B9EC-7051D234D939}" srcOrd="7" destOrd="0" presId="urn:microsoft.com/office/officeart/2005/8/layout/radial1"/>
    <dgm:cxn modelId="{BB414CE8-2378-466C-A560-AC53FB95ABA6}" type="presParOf" srcId="{44E06E48-4386-4386-B9EC-7051D234D939}" destId="{1709BE8D-DDA4-469E-A58F-93B15C03899B}" srcOrd="0" destOrd="0" presId="urn:microsoft.com/office/officeart/2005/8/layout/radial1"/>
    <dgm:cxn modelId="{7BAB6F4D-72BC-4E9A-ACD7-AB0A6BABAFBF}" type="presParOf" srcId="{328CE4CE-22C0-459F-8FF4-09E3EA74B04E}" destId="{957EE091-86B8-4BA7-9B6B-007E3559EE23}" srcOrd="8" destOrd="0" presId="urn:microsoft.com/office/officeart/2005/8/layout/radial1"/>
    <dgm:cxn modelId="{9359480C-9278-456A-999E-27CBA932E55E}" type="presParOf" srcId="{328CE4CE-22C0-459F-8FF4-09E3EA74B04E}" destId="{0A19405A-F1EE-4EF1-ABD7-92E03E268BD0}" srcOrd="9" destOrd="0" presId="urn:microsoft.com/office/officeart/2005/8/layout/radial1"/>
    <dgm:cxn modelId="{5BE87046-138F-44BB-AC00-391D905F5357}" type="presParOf" srcId="{0A19405A-F1EE-4EF1-ABD7-92E03E268BD0}" destId="{89931060-62D1-4047-A146-74E1BD4D2B6D}" srcOrd="0" destOrd="0" presId="urn:microsoft.com/office/officeart/2005/8/layout/radial1"/>
    <dgm:cxn modelId="{595CF9DB-AC4A-4D28-94EE-F5C0DD29639B}" type="presParOf" srcId="{328CE4CE-22C0-459F-8FF4-09E3EA74B04E}" destId="{7D8A8A37-0958-4D57-BA29-D8EDE20AE893}" srcOrd="10" destOrd="0" presId="urn:microsoft.com/office/officeart/2005/8/layout/radial1"/>
    <dgm:cxn modelId="{E9597D38-57D8-4500-895E-1979FFC95484}" type="presParOf" srcId="{328CE4CE-22C0-459F-8FF4-09E3EA74B04E}" destId="{607F942E-0C3A-436A-85D3-3B9D1D9D8DBE}" srcOrd="11" destOrd="0" presId="urn:microsoft.com/office/officeart/2005/8/layout/radial1"/>
    <dgm:cxn modelId="{9C17C623-95FF-4301-A0CA-72485D18ED4F}" type="presParOf" srcId="{607F942E-0C3A-436A-85D3-3B9D1D9D8DBE}" destId="{E81647E8-3774-4EB8-A609-7AEB1E0F2C25}" srcOrd="0" destOrd="0" presId="urn:microsoft.com/office/officeart/2005/8/layout/radial1"/>
    <dgm:cxn modelId="{9312FFD1-44BE-4B3A-88B0-DE9C3B3855C1}" type="presParOf" srcId="{328CE4CE-22C0-459F-8FF4-09E3EA74B04E}" destId="{9E48D0EF-0FDD-47B4-97C0-5D4AA053A06A}" srcOrd="12" destOrd="0" presId="urn:microsoft.com/office/officeart/2005/8/layout/radial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D5BBA87-FE43-4709-A285-91BEE0B24425}" type="doc">
      <dgm:prSet loTypeId="urn:microsoft.com/office/officeart/2005/8/layout/radial1" loCatId="relationship" qsTypeId="urn:microsoft.com/office/officeart/2005/8/quickstyle/3d1" qsCatId="3D" csTypeId="urn:microsoft.com/office/officeart/2005/8/colors/colorful2" csCatId="colorful"/>
      <dgm:spPr/>
    </dgm:pt>
    <dgm:pt modelId="{A2A3E009-3D0A-455E-9C52-692B6EA6CB92}">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smtClean="0">
              <a:ln/>
              <a:effectLst/>
              <a:latin typeface="Arial" charset="0"/>
              <a:cs typeface="Arial" charset="0"/>
            </a:rPr>
            <a:t>ABILITIES</a:t>
          </a:r>
          <a:endParaRPr kumimoji="0" lang="en-GB" b="0" i="0" u="none" strike="noStrike" cap="none" normalizeH="0" baseline="0" dirty="0" smtClean="0">
            <a:ln/>
            <a:effectLst/>
            <a:latin typeface="Arial" charset="0"/>
            <a:cs typeface="Arial" charset="0"/>
          </a:endParaRPr>
        </a:p>
      </dgm:t>
    </dgm:pt>
    <dgm:pt modelId="{87123F44-6350-4013-B275-A7D0E014EA03}" type="parTrans" cxnId="{66E2A272-5BD5-482A-9140-96338AC896F8}">
      <dgm:prSet/>
      <dgm:spPr/>
      <dgm:t>
        <a:bodyPr/>
        <a:lstStyle/>
        <a:p>
          <a:endParaRPr lang="en-GB"/>
        </a:p>
      </dgm:t>
    </dgm:pt>
    <dgm:pt modelId="{D1B94F10-0B36-472C-A682-BE421F49532B}" type="sibTrans" cxnId="{66E2A272-5BD5-482A-9140-96338AC896F8}">
      <dgm:prSet/>
      <dgm:spPr/>
      <dgm:t>
        <a:bodyPr/>
        <a:lstStyle/>
        <a:p>
          <a:endParaRPr lang="en-GB"/>
        </a:p>
      </dgm:t>
    </dgm:pt>
    <dgm:pt modelId="{4A38C7CB-5CCC-46E4-9687-360E00517E03}">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smtClean="0">
              <a:ln/>
              <a:effectLst/>
              <a:latin typeface="Arial" charset="0"/>
              <a:cs typeface="Arial" charset="0"/>
            </a:rPr>
            <a:t>INNATE</a:t>
          </a:r>
          <a:endParaRPr kumimoji="0" lang="en-GB" b="0" i="0" u="none" strike="noStrike" cap="none" normalizeH="0" baseline="0" dirty="0" smtClean="0">
            <a:ln/>
            <a:effectLst/>
            <a:latin typeface="Arial" charset="0"/>
            <a:cs typeface="Arial" charset="0"/>
          </a:endParaRPr>
        </a:p>
      </dgm:t>
    </dgm:pt>
    <dgm:pt modelId="{BB7A69AE-42E0-407C-A6A0-A5CFBF11369F}" type="parTrans" cxnId="{3F0C7569-E1C2-45CE-88CA-ECEA0EAC9735}">
      <dgm:prSet/>
      <dgm:spPr/>
      <dgm:t>
        <a:bodyPr/>
        <a:lstStyle/>
        <a:p>
          <a:endParaRPr lang="en-GB"/>
        </a:p>
      </dgm:t>
    </dgm:pt>
    <dgm:pt modelId="{12E9F99C-F22A-4294-832A-94A347275C9A}" type="sibTrans" cxnId="{3F0C7569-E1C2-45CE-88CA-ECEA0EAC9735}">
      <dgm:prSet/>
      <dgm:spPr/>
      <dgm:t>
        <a:bodyPr/>
        <a:lstStyle/>
        <a:p>
          <a:endParaRPr lang="en-GB"/>
        </a:p>
      </dgm:t>
    </dgm:pt>
    <dgm:pt modelId="{34E1463A-A4E2-4BB4-92C4-56A099EF6DF9}">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smtClean="0">
              <a:ln/>
              <a:effectLst/>
              <a:latin typeface="Arial" charset="0"/>
              <a:cs typeface="Arial" charset="0"/>
            </a:rPr>
            <a:t>STABLE</a:t>
          </a:r>
          <a:endParaRPr kumimoji="0" lang="en-GB" b="0" i="0" u="none" strike="noStrike" cap="none" normalizeH="0" baseline="0" dirty="0" smtClean="0">
            <a:ln/>
            <a:effectLst/>
            <a:latin typeface="Arial" charset="0"/>
            <a:cs typeface="Arial" charset="0"/>
          </a:endParaRPr>
        </a:p>
      </dgm:t>
    </dgm:pt>
    <dgm:pt modelId="{A52C452B-A5B5-4B24-985E-05B010FDBF04}" type="parTrans" cxnId="{3E34C1D6-62BD-4C35-BA8E-1C3F1DF53BDB}">
      <dgm:prSet/>
      <dgm:spPr/>
      <dgm:t>
        <a:bodyPr/>
        <a:lstStyle/>
        <a:p>
          <a:endParaRPr lang="en-GB"/>
        </a:p>
      </dgm:t>
    </dgm:pt>
    <dgm:pt modelId="{C42820FD-7622-4612-A2DA-B24F313718CE}" type="sibTrans" cxnId="{3E34C1D6-62BD-4C35-BA8E-1C3F1DF53BDB}">
      <dgm:prSet/>
      <dgm:spPr/>
      <dgm:t>
        <a:bodyPr/>
        <a:lstStyle/>
        <a:p>
          <a:endParaRPr lang="en-GB"/>
        </a:p>
      </dgm:t>
    </dgm:pt>
    <dgm:pt modelId="{8ADF8729-D633-4264-8E37-33AE16BD979B}">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smtClean="0">
              <a:ln/>
              <a:effectLst/>
              <a:latin typeface="Arial" charset="0"/>
              <a:cs typeface="Arial" charset="0"/>
            </a:rPr>
            <a:t>SUPPORT</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smtClean="0">
              <a:ln/>
              <a:effectLst/>
              <a:latin typeface="Arial" charset="0"/>
              <a:cs typeface="Arial" charset="0"/>
            </a:rPr>
            <a:t>SKILLS</a:t>
          </a:r>
          <a:endParaRPr kumimoji="0" lang="en-GB" b="0" i="0" u="none" strike="noStrike" cap="none" normalizeH="0" baseline="0" dirty="0" smtClean="0">
            <a:ln/>
            <a:effectLst/>
            <a:latin typeface="Arial" charset="0"/>
            <a:cs typeface="Arial" charset="0"/>
          </a:endParaRPr>
        </a:p>
      </dgm:t>
    </dgm:pt>
    <dgm:pt modelId="{3F312A01-55C8-4271-B22D-9D9C47A9745C}" type="parTrans" cxnId="{8389A991-23D4-4556-85B8-A2CB996A6B45}">
      <dgm:prSet/>
      <dgm:spPr/>
      <dgm:t>
        <a:bodyPr/>
        <a:lstStyle/>
        <a:p>
          <a:endParaRPr lang="en-GB"/>
        </a:p>
      </dgm:t>
    </dgm:pt>
    <dgm:pt modelId="{6680DD77-F0D4-4BBE-A16D-74F80444DD8D}" type="sibTrans" cxnId="{8389A991-23D4-4556-85B8-A2CB996A6B45}">
      <dgm:prSet/>
      <dgm:spPr/>
      <dgm:t>
        <a:bodyPr/>
        <a:lstStyle/>
        <a:p>
          <a:endParaRPr lang="en-GB"/>
        </a:p>
      </dgm:t>
    </dgm:pt>
    <dgm:pt modelId="{C102307E-449B-46A1-B319-9E21155FA110}" type="pres">
      <dgm:prSet presAssocID="{1D5BBA87-FE43-4709-A285-91BEE0B24425}" presName="cycle" presStyleCnt="0">
        <dgm:presLayoutVars>
          <dgm:chMax val="1"/>
          <dgm:dir/>
          <dgm:animLvl val="ctr"/>
          <dgm:resizeHandles val="exact"/>
        </dgm:presLayoutVars>
      </dgm:prSet>
      <dgm:spPr/>
    </dgm:pt>
    <dgm:pt modelId="{75D9753E-EAD0-4469-A0C4-E48650796073}" type="pres">
      <dgm:prSet presAssocID="{A2A3E009-3D0A-455E-9C52-692B6EA6CB92}" presName="centerShape" presStyleLbl="node0" presStyleIdx="0" presStyleCnt="1"/>
      <dgm:spPr>
        <a:prstGeom prst="roundRect">
          <a:avLst/>
        </a:prstGeom>
      </dgm:spPr>
      <dgm:t>
        <a:bodyPr/>
        <a:lstStyle/>
        <a:p>
          <a:endParaRPr lang="en-GB"/>
        </a:p>
      </dgm:t>
    </dgm:pt>
    <dgm:pt modelId="{F90081A6-D91A-4699-B640-1FDDAA4078B3}" type="pres">
      <dgm:prSet presAssocID="{BB7A69AE-42E0-407C-A6A0-A5CFBF11369F}" presName="Name9" presStyleLbl="parChTrans1D2" presStyleIdx="0" presStyleCnt="3"/>
      <dgm:spPr/>
      <dgm:t>
        <a:bodyPr/>
        <a:lstStyle/>
        <a:p>
          <a:endParaRPr lang="en-GB"/>
        </a:p>
      </dgm:t>
    </dgm:pt>
    <dgm:pt modelId="{8D202876-EA9A-4D50-9FB8-988B00056F66}" type="pres">
      <dgm:prSet presAssocID="{BB7A69AE-42E0-407C-A6A0-A5CFBF11369F}" presName="connTx" presStyleLbl="parChTrans1D2" presStyleIdx="0" presStyleCnt="3"/>
      <dgm:spPr/>
      <dgm:t>
        <a:bodyPr/>
        <a:lstStyle/>
        <a:p>
          <a:endParaRPr lang="en-GB"/>
        </a:p>
      </dgm:t>
    </dgm:pt>
    <dgm:pt modelId="{B544E9B6-F6B4-4475-AEE1-30AE1B214FC8}" type="pres">
      <dgm:prSet presAssocID="{4A38C7CB-5CCC-46E4-9687-360E00517E03}" presName="node" presStyleLbl="node1" presStyleIdx="0" presStyleCnt="3">
        <dgm:presLayoutVars>
          <dgm:bulletEnabled val="1"/>
        </dgm:presLayoutVars>
      </dgm:prSet>
      <dgm:spPr/>
      <dgm:t>
        <a:bodyPr/>
        <a:lstStyle/>
        <a:p>
          <a:endParaRPr lang="en-GB"/>
        </a:p>
      </dgm:t>
    </dgm:pt>
    <dgm:pt modelId="{D47C25BC-52DF-40C6-BF1A-7944A3E172A1}" type="pres">
      <dgm:prSet presAssocID="{A52C452B-A5B5-4B24-985E-05B010FDBF04}" presName="Name9" presStyleLbl="parChTrans1D2" presStyleIdx="1" presStyleCnt="3"/>
      <dgm:spPr/>
      <dgm:t>
        <a:bodyPr/>
        <a:lstStyle/>
        <a:p>
          <a:endParaRPr lang="en-GB"/>
        </a:p>
      </dgm:t>
    </dgm:pt>
    <dgm:pt modelId="{806EDBD0-BA4A-4416-A6F4-5E6B8CD1543B}" type="pres">
      <dgm:prSet presAssocID="{A52C452B-A5B5-4B24-985E-05B010FDBF04}" presName="connTx" presStyleLbl="parChTrans1D2" presStyleIdx="1" presStyleCnt="3"/>
      <dgm:spPr/>
      <dgm:t>
        <a:bodyPr/>
        <a:lstStyle/>
        <a:p>
          <a:endParaRPr lang="en-GB"/>
        </a:p>
      </dgm:t>
    </dgm:pt>
    <dgm:pt modelId="{02432923-12F0-40C1-B1E5-E9CC3AA44E31}" type="pres">
      <dgm:prSet presAssocID="{34E1463A-A4E2-4BB4-92C4-56A099EF6DF9}" presName="node" presStyleLbl="node1" presStyleIdx="1" presStyleCnt="3">
        <dgm:presLayoutVars>
          <dgm:bulletEnabled val="1"/>
        </dgm:presLayoutVars>
      </dgm:prSet>
      <dgm:spPr/>
      <dgm:t>
        <a:bodyPr/>
        <a:lstStyle/>
        <a:p>
          <a:endParaRPr lang="en-GB"/>
        </a:p>
      </dgm:t>
    </dgm:pt>
    <dgm:pt modelId="{4FE08170-3CC9-4AB5-9AF6-5B10E723CF6D}" type="pres">
      <dgm:prSet presAssocID="{3F312A01-55C8-4271-B22D-9D9C47A9745C}" presName="Name9" presStyleLbl="parChTrans1D2" presStyleIdx="2" presStyleCnt="3"/>
      <dgm:spPr/>
      <dgm:t>
        <a:bodyPr/>
        <a:lstStyle/>
        <a:p>
          <a:endParaRPr lang="en-GB"/>
        </a:p>
      </dgm:t>
    </dgm:pt>
    <dgm:pt modelId="{E261DA36-593E-4C1E-8B4E-76CE68ED2671}" type="pres">
      <dgm:prSet presAssocID="{3F312A01-55C8-4271-B22D-9D9C47A9745C}" presName="connTx" presStyleLbl="parChTrans1D2" presStyleIdx="2" presStyleCnt="3"/>
      <dgm:spPr/>
      <dgm:t>
        <a:bodyPr/>
        <a:lstStyle/>
        <a:p>
          <a:endParaRPr lang="en-GB"/>
        </a:p>
      </dgm:t>
    </dgm:pt>
    <dgm:pt modelId="{44355722-9AE7-4696-82D4-03C85B58E617}" type="pres">
      <dgm:prSet presAssocID="{8ADF8729-D633-4264-8E37-33AE16BD979B}" presName="node" presStyleLbl="node1" presStyleIdx="2" presStyleCnt="3">
        <dgm:presLayoutVars>
          <dgm:bulletEnabled val="1"/>
        </dgm:presLayoutVars>
      </dgm:prSet>
      <dgm:spPr/>
      <dgm:t>
        <a:bodyPr/>
        <a:lstStyle/>
        <a:p>
          <a:endParaRPr lang="en-GB"/>
        </a:p>
      </dgm:t>
    </dgm:pt>
  </dgm:ptLst>
  <dgm:cxnLst>
    <dgm:cxn modelId="{CFBE3C41-F252-4944-86E3-809A9D5E2853}" type="presOf" srcId="{A2A3E009-3D0A-455E-9C52-692B6EA6CB92}" destId="{75D9753E-EAD0-4469-A0C4-E48650796073}" srcOrd="0" destOrd="0" presId="urn:microsoft.com/office/officeart/2005/8/layout/radial1"/>
    <dgm:cxn modelId="{E0E4BDA5-C8E7-47E8-BA4C-EF28F376F60C}" type="presOf" srcId="{A52C452B-A5B5-4B24-985E-05B010FDBF04}" destId="{D47C25BC-52DF-40C6-BF1A-7944A3E172A1}" srcOrd="0" destOrd="0" presId="urn:microsoft.com/office/officeart/2005/8/layout/radial1"/>
    <dgm:cxn modelId="{C6EFB2FD-765F-4337-A877-594121EDDCF0}" type="presOf" srcId="{8ADF8729-D633-4264-8E37-33AE16BD979B}" destId="{44355722-9AE7-4696-82D4-03C85B58E617}" srcOrd="0" destOrd="0" presId="urn:microsoft.com/office/officeart/2005/8/layout/radial1"/>
    <dgm:cxn modelId="{9F0977DB-35D9-4376-A2C0-52FE88865108}" type="presOf" srcId="{3F312A01-55C8-4271-B22D-9D9C47A9745C}" destId="{E261DA36-593E-4C1E-8B4E-76CE68ED2671}" srcOrd="1" destOrd="0" presId="urn:microsoft.com/office/officeart/2005/8/layout/radial1"/>
    <dgm:cxn modelId="{66E2A272-5BD5-482A-9140-96338AC896F8}" srcId="{1D5BBA87-FE43-4709-A285-91BEE0B24425}" destId="{A2A3E009-3D0A-455E-9C52-692B6EA6CB92}" srcOrd="0" destOrd="0" parTransId="{87123F44-6350-4013-B275-A7D0E014EA03}" sibTransId="{D1B94F10-0B36-472C-A682-BE421F49532B}"/>
    <dgm:cxn modelId="{E3741104-4EAD-41F5-9D8E-12DD62818768}" type="presOf" srcId="{BB7A69AE-42E0-407C-A6A0-A5CFBF11369F}" destId="{8D202876-EA9A-4D50-9FB8-988B00056F66}" srcOrd="1" destOrd="0" presId="urn:microsoft.com/office/officeart/2005/8/layout/radial1"/>
    <dgm:cxn modelId="{3282FB5E-8BCC-4113-906D-D9D50A73B59F}" type="presOf" srcId="{34E1463A-A4E2-4BB4-92C4-56A099EF6DF9}" destId="{02432923-12F0-40C1-B1E5-E9CC3AA44E31}" srcOrd="0" destOrd="0" presId="urn:microsoft.com/office/officeart/2005/8/layout/radial1"/>
    <dgm:cxn modelId="{C29FDA46-BD4A-45F0-BD86-72DF57298EBE}" type="presOf" srcId="{BB7A69AE-42E0-407C-A6A0-A5CFBF11369F}" destId="{F90081A6-D91A-4699-B640-1FDDAA4078B3}" srcOrd="0" destOrd="0" presId="urn:microsoft.com/office/officeart/2005/8/layout/radial1"/>
    <dgm:cxn modelId="{3F0C7569-E1C2-45CE-88CA-ECEA0EAC9735}" srcId="{A2A3E009-3D0A-455E-9C52-692B6EA6CB92}" destId="{4A38C7CB-5CCC-46E4-9687-360E00517E03}" srcOrd="0" destOrd="0" parTransId="{BB7A69AE-42E0-407C-A6A0-A5CFBF11369F}" sibTransId="{12E9F99C-F22A-4294-832A-94A347275C9A}"/>
    <dgm:cxn modelId="{D9496A08-0F39-4166-9BF9-4A94A8A6D4F0}" type="presOf" srcId="{1D5BBA87-FE43-4709-A285-91BEE0B24425}" destId="{C102307E-449B-46A1-B319-9E21155FA110}" srcOrd="0" destOrd="0" presId="urn:microsoft.com/office/officeart/2005/8/layout/radial1"/>
    <dgm:cxn modelId="{3E34C1D6-62BD-4C35-BA8E-1C3F1DF53BDB}" srcId="{A2A3E009-3D0A-455E-9C52-692B6EA6CB92}" destId="{34E1463A-A4E2-4BB4-92C4-56A099EF6DF9}" srcOrd="1" destOrd="0" parTransId="{A52C452B-A5B5-4B24-985E-05B010FDBF04}" sibTransId="{C42820FD-7622-4612-A2DA-B24F313718CE}"/>
    <dgm:cxn modelId="{EE20E24A-6CE0-47E6-8A56-B2CF35B4568B}" type="presOf" srcId="{3F312A01-55C8-4271-B22D-9D9C47A9745C}" destId="{4FE08170-3CC9-4AB5-9AF6-5B10E723CF6D}" srcOrd="0" destOrd="0" presId="urn:microsoft.com/office/officeart/2005/8/layout/radial1"/>
    <dgm:cxn modelId="{8389A991-23D4-4556-85B8-A2CB996A6B45}" srcId="{A2A3E009-3D0A-455E-9C52-692B6EA6CB92}" destId="{8ADF8729-D633-4264-8E37-33AE16BD979B}" srcOrd="2" destOrd="0" parTransId="{3F312A01-55C8-4271-B22D-9D9C47A9745C}" sibTransId="{6680DD77-F0D4-4BBE-A16D-74F80444DD8D}"/>
    <dgm:cxn modelId="{8CC26A9A-3F83-47BE-B8A1-1228C3B6D9E0}" type="presOf" srcId="{A52C452B-A5B5-4B24-985E-05B010FDBF04}" destId="{806EDBD0-BA4A-4416-A6F4-5E6B8CD1543B}" srcOrd="1" destOrd="0" presId="urn:microsoft.com/office/officeart/2005/8/layout/radial1"/>
    <dgm:cxn modelId="{71E59576-7BED-4A35-AB99-D4A638C32653}" type="presOf" srcId="{4A38C7CB-5CCC-46E4-9687-360E00517E03}" destId="{B544E9B6-F6B4-4475-AEE1-30AE1B214FC8}" srcOrd="0" destOrd="0" presId="urn:microsoft.com/office/officeart/2005/8/layout/radial1"/>
    <dgm:cxn modelId="{FD769815-1B7B-499E-AF1E-066CE946521E}" type="presParOf" srcId="{C102307E-449B-46A1-B319-9E21155FA110}" destId="{75D9753E-EAD0-4469-A0C4-E48650796073}" srcOrd="0" destOrd="0" presId="urn:microsoft.com/office/officeart/2005/8/layout/radial1"/>
    <dgm:cxn modelId="{80C85D45-0B88-4036-98BF-4619CC9AAA87}" type="presParOf" srcId="{C102307E-449B-46A1-B319-9E21155FA110}" destId="{F90081A6-D91A-4699-B640-1FDDAA4078B3}" srcOrd="1" destOrd="0" presId="urn:microsoft.com/office/officeart/2005/8/layout/radial1"/>
    <dgm:cxn modelId="{2C4FE4DC-0D6E-458B-8B0C-D39795D06D0B}" type="presParOf" srcId="{F90081A6-D91A-4699-B640-1FDDAA4078B3}" destId="{8D202876-EA9A-4D50-9FB8-988B00056F66}" srcOrd="0" destOrd="0" presId="urn:microsoft.com/office/officeart/2005/8/layout/radial1"/>
    <dgm:cxn modelId="{1BA301D2-7414-45B5-BE4C-346F62BD5EFC}" type="presParOf" srcId="{C102307E-449B-46A1-B319-9E21155FA110}" destId="{B544E9B6-F6B4-4475-AEE1-30AE1B214FC8}" srcOrd="2" destOrd="0" presId="urn:microsoft.com/office/officeart/2005/8/layout/radial1"/>
    <dgm:cxn modelId="{B40BA4D7-D37A-4696-A37F-33ABEF613C3B}" type="presParOf" srcId="{C102307E-449B-46A1-B319-9E21155FA110}" destId="{D47C25BC-52DF-40C6-BF1A-7944A3E172A1}" srcOrd="3" destOrd="0" presId="urn:microsoft.com/office/officeart/2005/8/layout/radial1"/>
    <dgm:cxn modelId="{1AD5C17F-7DED-407F-ABCA-1E750D968E42}" type="presParOf" srcId="{D47C25BC-52DF-40C6-BF1A-7944A3E172A1}" destId="{806EDBD0-BA4A-4416-A6F4-5E6B8CD1543B}" srcOrd="0" destOrd="0" presId="urn:microsoft.com/office/officeart/2005/8/layout/radial1"/>
    <dgm:cxn modelId="{A9122F53-6D6E-478F-9D37-5F5C5DABDC6E}" type="presParOf" srcId="{C102307E-449B-46A1-B319-9E21155FA110}" destId="{02432923-12F0-40C1-B1E5-E9CC3AA44E31}" srcOrd="4" destOrd="0" presId="urn:microsoft.com/office/officeart/2005/8/layout/radial1"/>
    <dgm:cxn modelId="{440AC790-4C0F-41A5-858A-2591CF42BF91}" type="presParOf" srcId="{C102307E-449B-46A1-B319-9E21155FA110}" destId="{4FE08170-3CC9-4AB5-9AF6-5B10E723CF6D}" srcOrd="5" destOrd="0" presId="urn:microsoft.com/office/officeart/2005/8/layout/radial1"/>
    <dgm:cxn modelId="{29B1EA7C-3D8E-452C-8D0F-9A10B44B09A7}" type="presParOf" srcId="{4FE08170-3CC9-4AB5-9AF6-5B10E723CF6D}" destId="{E261DA36-593E-4C1E-8B4E-76CE68ED2671}" srcOrd="0" destOrd="0" presId="urn:microsoft.com/office/officeart/2005/8/layout/radial1"/>
    <dgm:cxn modelId="{3806E5A4-A04C-420C-9D0C-7420F6C0BBF6}" type="presParOf" srcId="{C102307E-449B-46A1-B319-9E21155FA110}" destId="{44355722-9AE7-4696-82D4-03C85B58E617}" srcOrd="6" destOrd="0" presId="urn:microsoft.com/office/officeart/2005/8/layout/radial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1864B82-E717-44D2-9798-0F07C9AFD7B1}" type="doc">
      <dgm:prSet loTypeId="urn:microsoft.com/office/officeart/2005/8/layout/pyramid1" loCatId="pyramid" qsTypeId="urn:microsoft.com/office/officeart/2005/8/quickstyle/3d3" qsCatId="3D" csTypeId="urn:microsoft.com/office/officeart/2005/8/colors/colorful1" csCatId="colorful" phldr="1"/>
      <dgm:spPr/>
    </dgm:pt>
    <dgm:pt modelId="{AAB5C3D7-24D0-41F5-B791-91F244C27E22}">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smtClean="0">
              <a:ln/>
              <a:effectLst/>
              <a:latin typeface="Arial" charset="0"/>
              <a:cs typeface="Arial" charset="0"/>
            </a:rPr>
            <a:t>SPORT</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smtClean="0">
              <a:ln/>
              <a:effectLst/>
              <a:latin typeface="Arial" charset="0"/>
              <a:cs typeface="Arial" charset="0"/>
            </a:rPr>
            <a:t>SPECIFIC SKILLS</a:t>
          </a:r>
        </a:p>
      </dgm:t>
    </dgm:pt>
    <dgm:pt modelId="{6DCEAFBF-E52D-4512-8BF7-2F75FB1C036E}" type="parTrans" cxnId="{C49B764B-55EF-4F58-A507-2F0E41816C11}">
      <dgm:prSet/>
      <dgm:spPr/>
      <dgm:t>
        <a:bodyPr/>
        <a:lstStyle/>
        <a:p>
          <a:endParaRPr lang="en-GB"/>
        </a:p>
      </dgm:t>
    </dgm:pt>
    <dgm:pt modelId="{2E4DBB5E-DA84-466C-B997-87AB947A260E}" type="sibTrans" cxnId="{C49B764B-55EF-4F58-A507-2F0E41816C11}">
      <dgm:prSet/>
      <dgm:spPr/>
      <dgm:t>
        <a:bodyPr/>
        <a:lstStyle/>
        <a:p>
          <a:endParaRPr lang="en-GB"/>
        </a:p>
      </dgm:t>
    </dgm:pt>
    <dgm:pt modelId="{C21324C5-5949-4367-86A1-2156DE4664E6}">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smtClean="0">
              <a:ln/>
              <a:effectLst/>
              <a:latin typeface="Arial" charset="0"/>
              <a:cs typeface="Arial" charset="0"/>
            </a:rPr>
            <a:t>FUNDAMENTAL</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smtClean="0">
              <a:ln/>
              <a:effectLst/>
              <a:latin typeface="Arial" charset="0"/>
              <a:cs typeface="Arial" charset="0"/>
            </a:rPr>
            <a:t>MOTOR</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smtClean="0">
              <a:ln/>
              <a:effectLst/>
              <a:latin typeface="Arial" charset="0"/>
              <a:cs typeface="Arial" charset="0"/>
            </a:rPr>
            <a:t>SKILLS</a:t>
          </a:r>
          <a:endParaRPr kumimoji="0" lang="en-GB" b="0" i="0" u="none" strike="noStrike" cap="none" normalizeH="0" baseline="0" dirty="0" smtClean="0">
            <a:ln/>
            <a:effectLst/>
            <a:latin typeface="Arial" charset="0"/>
            <a:cs typeface="Arial" charset="0"/>
          </a:endParaRPr>
        </a:p>
      </dgm:t>
    </dgm:pt>
    <dgm:pt modelId="{5D4A2823-B55F-4EAA-AF2C-8B7F774299DD}" type="parTrans" cxnId="{2D63429C-966B-45B2-BCB8-97035998DC71}">
      <dgm:prSet/>
      <dgm:spPr/>
      <dgm:t>
        <a:bodyPr/>
        <a:lstStyle/>
        <a:p>
          <a:endParaRPr lang="en-GB"/>
        </a:p>
      </dgm:t>
    </dgm:pt>
    <dgm:pt modelId="{65656B22-B8CF-45A5-A9C7-A538CC0C586C}" type="sibTrans" cxnId="{2D63429C-966B-45B2-BCB8-97035998DC71}">
      <dgm:prSet/>
      <dgm:spPr/>
      <dgm:t>
        <a:bodyPr/>
        <a:lstStyle/>
        <a:p>
          <a:endParaRPr lang="en-GB"/>
        </a:p>
      </dgm:t>
    </dgm:pt>
    <dgm:pt modelId="{A16F5D80-7B6D-4A02-A32B-C04FB5E02408}">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smtClean="0">
              <a:ln/>
              <a:effectLst/>
              <a:latin typeface="Arial" charset="0"/>
              <a:cs typeface="Arial" charset="0"/>
            </a:rPr>
            <a:t>BASIC MOVEMENT SKILLS</a:t>
          </a:r>
          <a:endParaRPr kumimoji="0" lang="en-GB" b="0" i="0" u="none" strike="noStrike" cap="none" normalizeH="0" baseline="0" dirty="0" smtClean="0">
            <a:ln/>
            <a:effectLst/>
            <a:latin typeface="Arial" charset="0"/>
            <a:cs typeface="Arial" charset="0"/>
          </a:endParaRPr>
        </a:p>
      </dgm:t>
    </dgm:pt>
    <dgm:pt modelId="{9700575C-5042-4E9D-98F0-20FD0A60299A}" type="parTrans" cxnId="{7C97D602-D3D9-45D3-803D-827A2FB4B12F}">
      <dgm:prSet/>
      <dgm:spPr/>
      <dgm:t>
        <a:bodyPr/>
        <a:lstStyle/>
        <a:p>
          <a:endParaRPr lang="en-GB"/>
        </a:p>
      </dgm:t>
    </dgm:pt>
    <dgm:pt modelId="{F6045B63-942F-4704-9819-C6B6B8472096}" type="sibTrans" cxnId="{7C97D602-D3D9-45D3-803D-827A2FB4B12F}">
      <dgm:prSet/>
      <dgm:spPr/>
      <dgm:t>
        <a:bodyPr/>
        <a:lstStyle/>
        <a:p>
          <a:endParaRPr lang="en-GB"/>
        </a:p>
      </dgm:t>
    </dgm:pt>
    <dgm:pt modelId="{6096AD24-07AB-441E-AD8F-E35C3C3287C8}">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dirty="0" smtClean="0">
              <a:ln/>
              <a:effectLst/>
              <a:latin typeface="Arial" charset="0"/>
              <a:cs typeface="Arial" charset="0"/>
            </a:rPr>
            <a:t>ABILITIES</a:t>
          </a:r>
        </a:p>
      </dgm:t>
    </dgm:pt>
    <dgm:pt modelId="{DD562EA6-5636-47CF-B595-AC8E31FE13C3}" type="parTrans" cxnId="{994BC784-21A9-40DC-A498-A5C457C02037}">
      <dgm:prSet/>
      <dgm:spPr/>
      <dgm:t>
        <a:bodyPr/>
        <a:lstStyle/>
        <a:p>
          <a:endParaRPr lang="en-GB"/>
        </a:p>
      </dgm:t>
    </dgm:pt>
    <dgm:pt modelId="{F0101A96-BD47-4638-859F-C98E2AB8D98B}" type="sibTrans" cxnId="{994BC784-21A9-40DC-A498-A5C457C02037}">
      <dgm:prSet/>
      <dgm:spPr/>
      <dgm:t>
        <a:bodyPr/>
        <a:lstStyle/>
        <a:p>
          <a:endParaRPr lang="en-GB"/>
        </a:p>
      </dgm:t>
    </dgm:pt>
    <dgm:pt modelId="{C67A2791-AE2B-4853-804D-868F550C2BAD}" type="pres">
      <dgm:prSet presAssocID="{01864B82-E717-44D2-9798-0F07C9AFD7B1}" presName="Name0" presStyleCnt="0">
        <dgm:presLayoutVars>
          <dgm:dir/>
          <dgm:animLvl val="lvl"/>
          <dgm:resizeHandles val="exact"/>
        </dgm:presLayoutVars>
      </dgm:prSet>
      <dgm:spPr/>
    </dgm:pt>
    <dgm:pt modelId="{F0946707-E487-4A94-84AD-93A98E55A054}" type="pres">
      <dgm:prSet presAssocID="{AAB5C3D7-24D0-41F5-B791-91F244C27E22}" presName="Name8" presStyleCnt="0"/>
      <dgm:spPr/>
    </dgm:pt>
    <dgm:pt modelId="{FE0AC894-E93D-4979-8D8E-CE396A589BC8}" type="pres">
      <dgm:prSet presAssocID="{AAB5C3D7-24D0-41F5-B791-91F244C27E22}" presName="level" presStyleLbl="node1" presStyleIdx="0" presStyleCnt="4" custScaleX="101454" custScaleY="142383">
        <dgm:presLayoutVars>
          <dgm:chMax val="1"/>
          <dgm:bulletEnabled val="1"/>
        </dgm:presLayoutVars>
      </dgm:prSet>
      <dgm:spPr/>
      <dgm:t>
        <a:bodyPr/>
        <a:lstStyle/>
        <a:p>
          <a:endParaRPr lang="en-GB"/>
        </a:p>
      </dgm:t>
    </dgm:pt>
    <dgm:pt modelId="{D2B19156-4337-4F2C-B77A-126383CE512E}" type="pres">
      <dgm:prSet presAssocID="{AAB5C3D7-24D0-41F5-B791-91F244C27E22}" presName="levelTx" presStyleLbl="revTx" presStyleIdx="0" presStyleCnt="0">
        <dgm:presLayoutVars>
          <dgm:chMax val="1"/>
          <dgm:bulletEnabled val="1"/>
        </dgm:presLayoutVars>
      </dgm:prSet>
      <dgm:spPr/>
      <dgm:t>
        <a:bodyPr/>
        <a:lstStyle/>
        <a:p>
          <a:endParaRPr lang="en-GB"/>
        </a:p>
      </dgm:t>
    </dgm:pt>
    <dgm:pt modelId="{92A1C53E-2061-404C-8FF7-1B7427EFC2F0}" type="pres">
      <dgm:prSet presAssocID="{C21324C5-5949-4367-86A1-2156DE4664E6}" presName="Name8" presStyleCnt="0"/>
      <dgm:spPr/>
    </dgm:pt>
    <dgm:pt modelId="{FF5BC4AC-0F2E-4F9A-94F4-13187845ECD3}" type="pres">
      <dgm:prSet presAssocID="{C21324C5-5949-4367-86A1-2156DE4664E6}" presName="level" presStyleLbl="node1" presStyleIdx="1" presStyleCnt="4">
        <dgm:presLayoutVars>
          <dgm:chMax val="1"/>
          <dgm:bulletEnabled val="1"/>
        </dgm:presLayoutVars>
      </dgm:prSet>
      <dgm:spPr/>
      <dgm:t>
        <a:bodyPr/>
        <a:lstStyle/>
        <a:p>
          <a:endParaRPr lang="en-GB"/>
        </a:p>
      </dgm:t>
    </dgm:pt>
    <dgm:pt modelId="{ADF1C83C-1CC5-4811-861F-FF40497313C4}" type="pres">
      <dgm:prSet presAssocID="{C21324C5-5949-4367-86A1-2156DE4664E6}" presName="levelTx" presStyleLbl="revTx" presStyleIdx="0" presStyleCnt="0">
        <dgm:presLayoutVars>
          <dgm:chMax val="1"/>
          <dgm:bulletEnabled val="1"/>
        </dgm:presLayoutVars>
      </dgm:prSet>
      <dgm:spPr/>
      <dgm:t>
        <a:bodyPr/>
        <a:lstStyle/>
        <a:p>
          <a:endParaRPr lang="en-GB"/>
        </a:p>
      </dgm:t>
    </dgm:pt>
    <dgm:pt modelId="{AC6BF3C8-575D-475F-B000-8ACD828C5003}" type="pres">
      <dgm:prSet presAssocID="{A16F5D80-7B6D-4A02-A32B-C04FB5E02408}" presName="Name8" presStyleCnt="0"/>
      <dgm:spPr/>
    </dgm:pt>
    <dgm:pt modelId="{180B0761-4865-43F6-995C-69597BE8C71C}" type="pres">
      <dgm:prSet presAssocID="{A16F5D80-7B6D-4A02-A32B-C04FB5E02408}" presName="level" presStyleLbl="node1" presStyleIdx="2" presStyleCnt="4">
        <dgm:presLayoutVars>
          <dgm:chMax val="1"/>
          <dgm:bulletEnabled val="1"/>
        </dgm:presLayoutVars>
      </dgm:prSet>
      <dgm:spPr/>
      <dgm:t>
        <a:bodyPr/>
        <a:lstStyle/>
        <a:p>
          <a:endParaRPr lang="en-GB"/>
        </a:p>
      </dgm:t>
    </dgm:pt>
    <dgm:pt modelId="{AB56E6CD-1467-4B6B-9212-56101523BCEF}" type="pres">
      <dgm:prSet presAssocID="{A16F5D80-7B6D-4A02-A32B-C04FB5E02408}" presName="levelTx" presStyleLbl="revTx" presStyleIdx="0" presStyleCnt="0">
        <dgm:presLayoutVars>
          <dgm:chMax val="1"/>
          <dgm:bulletEnabled val="1"/>
        </dgm:presLayoutVars>
      </dgm:prSet>
      <dgm:spPr/>
      <dgm:t>
        <a:bodyPr/>
        <a:lstStyle/>
        <a:p>
          <a:endParaRPr lang="en-GB"/>
        </a:p>
      </dgm:t>
    </dgm:pt>
    <dgm:pt modelId="{D3E573B1-E108-4BF3-854A-7077E80977C6}" type="pres">
      <dgm:prSet presAssocID="{6096AD24-07AB-441E-AD8F-E35C3C3287C8}" presName="Name8" presStyleCnt="0"/>
      <dgm:spPr/>
    </dgm:pt>
    <dgm:pt modelId="{670302B3-DA5B-4B60-86CC-FC442181DCF3}" type="pres">
      <dgm:prSet presAssocID="{6096AD24-07AB-441E-AD8F-E35C3C3287C8}" presName="level" presStyleLbl="node1" presStyleIdx="3" presStyleCnt="4">
        <dgm:presLayoutVars>
          <dgm:chMax val="1"/>
          <dgm:bulletEnabled val="1"/>
        </dgm:presLayoutVars>
      </dgm:prSet>
      <dgm:spPr/>
      <dgm:t>
        <a:bodyPr/>
        <a:lstStyle/>
        <a:p>
          <a:endParaRPr lang="en-GB"/>
        </a:p>
      </dgm:t>
    </dgm:pt>
    <dgm:pt modelId="{C7CB501F-C47F-4C46-8B4D-637EECF51848}" type="pres">
      <dgm:prSet presAssocID="{6096AD24-07AB-441E-AD8F-E35C3C3287C8}" presName="levelTx" presStyleLbl="revTx" presStyleIdx="0" presStyleCnt="0">
        <dgm:presLayoutVars>
          <dgm:chMax val="1"/>
          <dgm:bulletEnabled val="1"/>
        </dgm:presLayoutVars>
      </dgm:prSet>
      <dgm:spPr/>
      <dgm:t>
        <a:bodyPr/>
        <a:lstStyle/>
        <a:p>
          <a:endParaRPr lang="en-GB"/>
        </a:p>
      </dgm:t>
    </dgm:pt>
  </dgm:ptLst>
  <dgm:cxnLst>
    <dgm:cxn modelId="{4B50FC5C-6D26-4AB1-8CF9-CB3C5BEA4B6F}" type="presOf" srcId="{AAB5C3D7-24D0-41F5-B791-91F244C27E22}" destId="{D2B19156-4337-4F2C-B77A-126383CE512E}" srcOrd="1" destOrd="0" presId="urn:microsoft.com/office/officeart/2005/8/layout/pyramid1"/>
    <dgm:cxn modelId="{90A0401F-D82E-4DED-8340-AE01938F928C}" type="presOf" srcId="{AAB5C3D7-24D0-41F5-B791-91F244C27E22}" destId="{FE0AC894-E93D-4979-8D8E-CE396A589BC8}" srcOrd="0" destOrd="0" presId="urn:microsoft.com/office/officeart/2005/8/layout/pyramid1"/>
    <dgm:cxn modelId="{C49B764B-55EF-4F58-A507-2F0E41816C11}" srcId="{01864B82-E717-44D2-9798-0F07C9AFD7B1}" destId="{AAB5C3D7-24D0-41F5-B791-91F244C27E22}" srcOrd="0" destOrd="0" parTransId="{6DCEAFBF-E52D-4512-8BF7-2F75FB1C036E}" sibTransId="{2E4DBB5E-DA84-466C-B997-87AB947A260E}"/>
    <dgm:cxn modelId="{DE8CC71A-F3E5-479E-9B4F-B1A551AD62A1}" type="presOf" srcId="{C21324C5-5949-4367-86A1-2156DE4664E6}" destId="{ADF1C83C-1CC5-4811-861F-FF40497313C4}" srcOrd="1" destOrd="0" presId="urn:microsoft.com/office/officeart/2005/8/layout/pyramid1"/>
    <dgm:cxn modelId="{AF9DE87C-B802-457F-8515-AC518FA9716C}" type="presOf" srcId="{A16F5D80-7B6D-4A02-A32B-C04FB5E02408}" destId="{180B0761-4865-43F6-995C-69597BE8C71C}" srcOrd="0" destOrd="0" presId="urn:microsoft.com/office/officeart/2005/8/layout/pyramid1"/>
    <dgm:cxn modelId="{E4DE69C0-C173-4589-9B8A-3DDC080252F9}" type="presOf" srcId="{01864B82-E717-44D2-9798-0F07C9AFD7B1}" destId="{C67A2791-AE2B-4853-804D-868F550C2BAD}" srcOrd="0" destOrd="0" presId="urn:microsoft.com/office/officeart/2005/8/layout/pyramid1"/>
    <dgm:cxn modelId="{7C97D602-D3D9-45D3-803D-827A2FB4B12F}" srcId="{01864B82-E717-44D2-9798-0F07C9AFD7B1}" destId="{A16F5D80-7B6D-4A02-A32B-C04FB5E02408}" srcOrd="2" destOrd="0" parTransId="{9700575C-5042-4E9D-98F0-20FD0A60299A}" sibTransId="{F6045B63-942F-4704-9819-C6B6B8472096}"/>
    <dgm:cxn modelId="{994BC784-21A9-40DC-A498-A5C457C02037}" srcId="{01864B82-E717-44D2-9798-0F07C9AFD7B1}" destId="{6096AD24-07AB-441E-AD8F-E35C3C3287C8}" srcOrd="3" destOrd="0" parTransId="{DD562EA6-5636-47CF-B595-AC8E31FE13C3}" sibTransId="{F0101A96-BD47-4638-859F-C98E2AB8D98B}"/>
    <dgm:cxn modelId="{67A52257-13E9-463A-8867-163D280D410C}" type="presOf" srcId="{A16F5D80-7B6D-4A02-A32B-C04FB5E02408}" destId="{AB56E6CD-1467-4B6B-9212-56101523BCEF}" srcOrd="1" destOrd="0" presId="urn:microsoft.com/office/officeart/2005/8/layout/pyramid1"/>
    <dgm:cxn modelId="{34EE3C84-BED9-4E07-974F-5CB44D8B1022}" type="presOf" srcId="{6096AD24-07AB-441E-AD8F-E35C3C3287C8}" destId="{C7CB501F-C47F-4C46-8B4D-637EECF51848}" srcOrd="1" destOrd="0" presId="urn:microsoft.com/office/officeart/2005/8/layout/pyramid1"/>
    <dgm:cxn modelId="{AA4BFC5C-F012-4AC2-9CD7-87137C8F3E07}" type="presOf" srcId="{6096AD24-07AB-441E-AD8F-E35C3C3287C8}" destId="{670302B3-DA5B-4B60-86CC-FC442181DCF3}" srcOrd="0" destOrd="0" presId="urn:microsoft.com/office/officeart/2005/8/layout/pyramid1"/>
    <dgm:cxn modelId="{D8FB8E0E-01CD-47C6-9724-988FA36AAFF7}" type="presOf" srcId="{C21324C5-5949-4367-86A1-2156DE4664E6}" destId="{FF5BC4AC-0F2E-4F9A-94F4-13187845ECD3}" srcOrd="0" destOrd="0" presId="urn:microsoft.com/office/officeart/2005/8/layout/pyramid1"/>
    <dgm:cxn modelId="{2D63429C-966B-45B2-BCB8-97035998DC71}" srcId="{01864B82-E717-44D2-9798-0F07C9AFD7B1}" destId="{C21324C5-5949-4367-86A1-2156DE4664E6}" srcOrd="1" destOrd="0" parTransId="{5D4A2823-B55F-4EAA-AF2C-8B7F774299DD}" sibTransId="{65656B22-B8CF-45A5-A9C7-A538CC0C586C}"/>
    <dgm:cxn modelId="{4A0D0915-D7E3-48C1-B930-4CAF08E05E20}" type="presParOf" srcId="{C67A2791-AE2B-4853-804D-868F550C2BAD}" destId="{F0946707-E487-4A94-84AD-93A98E55A054}" srcOrd="0" destOrd="0" presId="urn:microsoft.com/office/officeart/2005/8/layout/pyramid1"/>
    <dgm:cxn modelId="{FE018BFF-B660-4E89-A3FB-D6483E6FD7B8}" type="presParOf" srcId="{F0946707-E487-4A94-84AD-93A98E55A054}" destId="{FE0AC894-E93D-4979-8D8E-CE396A589BC8}" srcOrd="0" destOrd="0" presId="urn:microsoft.com/office/officeart/2005/8/layout/pyramid1"/>
    <dgm:cxn modelId="{2D4C61B8-09E3-491B-975D-4CC5208619E8}" type="presParOf" srcId="{F0946707-E487-4A94-84AD-93A98E55A054}" destId="{D2B19156-4337-4F2C-B77A-126383CE512E}" srcOrd="1" destOrd="0" presId="urn:microsoft.com/office/officeart/2005/8/layout/pyramid1"/>
    <dgm:cxn modelId="{B2BF2F67-EF4D-4E97-8256-620722783A2F}" type="presParOf" srcId="{C67A2791-AE2B-4853-804D-868F550C2BAD}" destId="{92A1C53E-2061-404C-8FF7-1B7427EFC2F0}" srcOrd="1" destOrd="0" presId="urn:microsoft.com/office/officeart/2005/8/layout/pyramid1"/>
    <dgm:cxn modelId="{7A07BDF9-0E6C-4189-9147-09CF3FAAEAE1}" type="presParOf" srcId="{92A1C53E-2061-404C-8FF7-1B7427EFC2F0}" destId="{FF5BC4AC-0F2E-4F9A-94F4-13187845ECD3}" srcOrd="0" destOrd="0" presId="urn:microsoft.com/office/officeart/2005/8/layout/pyramid1"/>
    <dgm:cxn modelId="{4218C501-0499-4927-BC6E-EE4878486502}" type="presParOf" srcId="{92A1C53E-2061-404C-8FF7-1B7427EFC2F0}" destId="{ADF1C83C-1CC5-4811-861F-FF40497313C4}" srcOrd="1" destOrd="0" presId="urn:microsoft.com/office/officeart/2005/8/layout/pyramid1"/>
    <dgm:cxn modelId="{99E6C2B1-D506-42EB-9991-F3EB9AE3B43D}" type="presParOf" srcId="{C67A2791-AE2B-4853-804D-868F550C2BAD}" destId="{AC6BF3C8-575D-475F-B000-8ACD828C5003}" srcOrd="2" destOrd="0" presId="urn:microsoft.com/office/officeart/2005/8/layout/pyramid1"/>
    <dgm:cxn modelId="{5A2BF149-4715-4A72-8C75-EF1052BC8F8E}" type="presParOf" srcId="{AC6BF3C8-575D-475F-B000-8ACD828C5003}" destId="{180B0761-4865-43F6-995C-69597BE8C71C}" srcOrd="0" destOrd="0" presId="urn:microsoft.com/office/officeart/2005/8/layout/pyramid1"/>
    <dgm:cxn modelId="{2A83B74C-0D97-41ED-9780-FB12C286700D}" type="presParOf" srcId="{AC6BF3C8-575D-475F-B000-8ACD828C5003}" destId="{AB56E6CD-1467-4B6B-9212-56101523BCEF}" srcOrd="1" destOrd="0" presId="urn:microsoft.com/office/officeart/2005/8/layout/pyramid1"/>
    <dgm:cxn modelId="{A2DB44DF-1A46-4BA3-BCD1-CA2C03DF007A}" type="presParOf" srcId="{C67A2791-AE2B-4853-804D-868F550C2BAD}" destId="{D3E573B1-E108-4BF3-854A-7077E80977C6}" srcOrd="3" destOrd="0" presId="urn:microsoft.com/office/officeart/2005/8/layout/pyramid1"/>
    <dgm:cxn modelId="{1F7F21BC-67EC-43D5-80CD-A41F1287A21E}" type="presParOf" srcId="{D3E573B1-E108-4BF3-854A-7077E80977C6}" destId="{670302B3-DA5B-4B60-86CC-FC442181DCF3}" srcOrd="0" destOrd="0" presId="urn:microsoft.com/office/officeart/2005/8/layout/pyramid1"/>
    <dgm:cxn modelId="{CE5BD686-B72A-4435-B7A7-172E9512AFC3}" type="presParOf" srcId="{D3E573B1-E108-4BF3-854A-7077E80977C6}" destId="{C7CB501F-C47F-4C46-8B4D-637EECF51848}" srcOrd="1" destOrd="0" presId="urn:microsoft.com/office/officeart/2005/8/layout/pyramid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933590F-8E06-40FB-BBC0-51E6F2CB16B6}">
      <dsp:nvSpPr>
        <dsp:cNvPr id="0" name=""/>
        <dsp:cNvSpPr/>
      </dsp:nvSpPr>
      <dsp:spPr>
        <a:xfrm>
          <a:off x="3844378" y="1915584"/>
          <a:ext cx="1455242" cy="1455242"/>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800" b="0" i="0" u="none" strike="noStrike" kern="1200" cap="none" normalizeH="0" baseline="0" smtClean="0">
              <a:ln/>
              <a:effectLst/>
              <a:latin typeface="Arial" charset="0"/>
              <a:cs typeface="Arial" charset="0"/>
            </a:rPr>
            <a:t>SKILL</a:t>
          </a:r>
          <a:endParaRPr kumimoji="0" lang="en-GB" sz="2800" b="0" i="0" u="none" strike="noStrike" kern="1200" cap="none" normalizeH="0" baseline="0" dirty="0" smtClean="0">
            <a:ln/>
            <a:effectLst/>
            <a:latin typeface="Arial" charset="0"/>
            <a:cs typeface="Arial" charset="0"/>
          </a:endParaRPr>
        </a:p>
      </dsp:txBody>
      <dsp:txXfrm>
        <a:off x="3844378" y="1915584"/>
        <a:ext cx="1455242" cy="1455242"/>
      </dsp:txXfrm>
    </dsp:sp>
    <dsp:sp modelId="{DCFF2B41-4AD6-4357-89A5-B5ACE08B02A2}">
      <dsp:nvSpPr>
        <dsp:cNvPr id="0" name=""/>
        <dsp:cNvSpPr/>
      </dsp:nvSpPr>
      <dsp:spPr>
        <a:xfrm rot="16200000">
          <a:off x="4352147" y="1681408"/>
          <a:ext cx="439705" cy="28646"/>
        </a:xfrm>
        <a:custGeom>
          <a:avLst/>
          <a:gdLst/>
          <a:ahLst/>
          <a:cxnLst/>
          <a:rect l="0" t="0" r="0" b="0"/>
          <a:pathLst>
            <a:path>
              <a:moveTo>
                <a:pt x="0" y="14323"/>
              </a:moveTo>
              <a:lnTo>
                <a:pt x="439705" y="14323"/>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rot="16200000">
        <a:off x="4561007" y="1684739"/>
        <a:ext cx="21985" cy="21985"/>
      </dsp:txXfrm>
    </dsp:sp>
    <dsp:sp modelId="{1B2F93A1-8687-46F8-A7C3-1148D2B198A8}">
      <dsp:nvSpPr>
        <dsp:cNvPr id="0" name=""/>
        <dsp:cNvSpPr/>
      </dsp:nvSpPr>
      <dsp:spPr>
        <a:xfrm>
          <a:off x="3844378" y="20636"/>
          <a:ext cx="1455242" cy="1455242"/>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0" i="0" u="none" strike="noStrike" kern="1200" cap="none" normalizeH="0" baseline="0" smtClean="0">
              <a:ln/>
              <a:effectLst/>
              <a:latin typeface="Arial" charset="0"/>
              <a:cs typeface="Arial" charset="0"/>
            </a:rPr>
            <a:t>LEARNED</a:t>
          </a:r>
          <a:endParaRPr kumimoji="0" lang="en-GB" sz="1400" b="0" i="0" u="none" strike="noStrike" kern="1200" cap="none" normalizeH="0" baseline="0" dirty="0" smtClean="0">
            <a:ln/>
            <a:effectLst/>
            <a:latin typeface="Arial" charset="0"/>
            <a:cs typeface="Arial" charset="0"/>
          </a:endParaRPr>
        </a:p>
      </dsp:txBody>
      <dsp:txXfrm>
        <a:off x="3844378" y="20636"/>
        <a:ext cx="1455242" cy="1455242"/>
      </dsp:txXfrm>
    </dsp:sp>
    <dsp:sp modelId="{2C3168FF-8CF9-43FC-B320-474431328C1B}">
      <dsp:nvSpPr>
        <dsp:cNvPr id="0" name=""/>
        <dsp:cNvSpPr/>
      </dsp:nvSpPr>
      <dsp:spPr>
        <a:xfrm rot="19800000">
          <a:off x="5172683" y="2155145"/>
          <a:ext cx="439705" cy="28646"/>
        </a:xfrm>
        <a:custGeom>
          <a:avLst/>
          <a:gdLst/>
          <a:ahLst/>
          <a:cxnLst/>
          <a:rect l="0" t="0" r="0" b="0"/>
          <a:pathLst>
            <a:path>
              <a:moveTo>
                <a:pt x="0" y="14323"/>
              </a:moveTo>
              <a:lnTo>
                <a:pt x="439705" y="14323"/>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rot="19800000">
        <a:off x="5381543" y="2158476"/>
        <a:ext cx="21985" cy="21985"/>
      </dsp:txXfrm>
    </dsp:sp>
    <dsp:sp modelId="{1D316802-D39E-4260-9BF1-387E544A7AF5}">
      <dsp:nvSpPr>
        <dsp:cNvPr id="0" name=""/>
        <dsp:cNvSpPr/>
      </dsp:nvSpPr>
      <dsp:spPr>
        <a:xfrm>
          <a:off x="5485451" y="968110"/>
          <a:ext cx="1455242" cy="1455242"/>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0" i="0" u="none" strike="noStrike" kern="1200" cap="none" normalizeH="0" baseline="0" smtClean="0">
              <a:ln/>
              <a:effectLst/>
              <a:latin typeface="Arial" charset="0"/>
              <a:cs typeface="Arial" charset="0"/>
            </a:rPr>
            <a:t>FLUENT</a:t>
          </a:r>
          <a:endParaRPr kumimoji="0" lang="en-GB" sz="1400" b="0" i="0" u="none" strike="noStrike" kern="1200" cap="none" normalizeH="0" baseline="0" dirty="0" smtClean="0">
            <a:ln/>
            <a:effectLst/>
            <a:latin typeface="Arial" charset="0"/>
            <a:cs typeface="Arial" charset="0"/>
          </a:endParaRPr>
        </a:p>
      </dsp:txBody>
      <dsp:txXfrm>
        <a:off x="5485451" y="968110"/>
        <a:ext cx="1455242" cy="1455242"/>
      </dsp:txXfrm>
    </dsp:sp>
    <dsp:sp modelId="{6D71ACFF-5EDD-40BC-B38B-B3C164A79936}">
      <dsp:nvSpPr>
        <dsp:cNvPr id="0" name=""/>
        <dsp:cNvSpPr/>
      </dsp:nvSpPr>
      <dsp:spPr>
        <a:xfrm rot="1800000">
          <a:off x="5172683" y="3102619"/>
          <a:ext cx="439705" cy="28646"/>
        </a:xfrm>
        <a:custGeom>
          <a:avLst/>
          <a:gdLst/>
          <a:ahLst/>
          <a:cxnLst/>
          <a:rect l="0" t="0" r="0" b="0"/>
          <a:pathLst>
            <a:path>
              <a:moveTo>
                <a:pt x="0" y="14323"/>
              </a:moveTo>
              <a:lnTo>
                <a:pt x="439705" y="14323"/>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rot="1800000">
        <a:off x="5381543" y="3105950"/>
        <a:ext cx="21985" cy="21985"/>
      </dsp:txXfrm>
    </dsp:sp>
    <dsp:sp modelId="{1E59F383-7190-43B4-9B5B-34DBC1658820}">
      <dsp:nvSpPr>
        <dsp:cNvPr id="0" name=""/>
        <dsp:cNvSpPr/>
      </dsp:nvSpPr>
      <dsp:spPr>
        <a:xfrm>
          <a:off x="5485451" y="2863058"/>
          <a:ext cx="1455242" cy="1455242"/>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0" i="0" u="none" strike="noStrike" kern="1200" cap="none" normalizeH="0" baseline="0" smtClean="0">
              <a:ln/>
              <a:effectLst/>
              <a:latin typeface="Arial" charset="0"/>
              <a:cs typeface="Arial" charset="0"/>
            </a:rPr>
            <a:t>AESTHETIC</a:t>
          </a:r>
          <a:endParaRPr kumimoji="0" lang="en-GB" sz="1400" b="0" i="0" u="none" strike="noStrike" kern="1200" cap="none" normalizeH="0" baseline="0" dirty="0" smtClean="0">
            <a:ln/>
            <a:effectLst/>
            <a:latin typeface="Arial" charset="0"/>
            <a:cs typeface="Arial" charset="0"/>
          </a:endParaRPr>
        </a:p>
      </dsp:txBody>
      <dsp:txXfrm>
        <a:off x="5485451" y="2863058"/>
        <a:ext cx="1455242" cy="1455242"/>
      </dsp:txXfrm>
    </dsp:sp>
    <dsp:sp modelId="{44E06E48-4386-4386-B9EC-7051D234D939}">
      <dsp:nvSpPr>
        <dsp:cNvPr id="0" name=""/>
        <dsp:cNvSpPr/>
      </dsp:nvSpPr>
      <dsp:spPr>
        <a:xfrm rot="5400000">
          <a:off x="4352147" y="3576356"/>
          <a:ext cx="439705" cy="28646"/>
        </a:xfrm>
        <a:custGeom>
          <a:avLst/>
          <a:gdLst/>
          <a:ahLst/>
          <a:cxnLst/>
          <a:rect l="0" t="0" r="0" b="0"/>
          <a:pathLst>
            <a:path>
              <a:moveTo>
                <a:pt x="0" y="14323"/>
              </a:moveTo>
              <a:lnTo>
                <a:pt x="439705" y="14323"/>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rot="5400000">
        <a:off x="4561007" y="3579687"/>
        <a:ext cx="21985" cy="21985"/>
      </dsp:txXfrm>
    </dsp:sp>
    <dsp:sp modelId="{957EE091-86B8-4BA7-9B6B-007E3559EE23}">
      <dsp:nvSpPr>
        <dsp:cNvPr id="0" name=""/>
        <dsp:cNvSpPr/>
      </dsp:nvSpPr>
      <dsp:spPr>
        <a:xfrm>
          <a:off x="3844378" y="3810532"/>
          <a:ext cx="1455242" cy="1455242"/>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0" i="0" u="none" strike="noStrike" kern="1200" cap="none" normalizeH="0" baseline="0" smtClean="0">
              <a:ln/>
              <a:effectLst/>
              <a:latin typeface="Arial" charset="0"/>
              <a:cs typeface="Arial" charset="0"/>
            </a:rPr>
            <a:t>FOLLOWS</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0" i="0" u="none" strike="noStrike" kern="1200" cap="none" normalizeH="0" baseline="0" smtClean="0">
              <a:ln/>
              <a:effectLst/>
              <a:latin typeface="Arial" charset="0"/>
              <a:cs typeface="Arial" charset="0"/>
            </a:rPr>
            <a:t>A</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0" i="0" u="none" strike="noStrike" kern="1200" cap="none" normalizeH="0" baseline="0" smtClean="0">
              <a:ln/>
              <a:effectLst/>
              <a:latin typeface="Arial" charset="0"/>
              <a:cs typeface="Arial" charset="0"/>
            </a:rPr>
            <a:t>TECHNICAL</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0" i="0" u="none" strike="noStrike" kern="1200" cap="none" normalizeH="0" baseline="0" smtClean="0">
              <a:ln/>
              <a:effectLst/>
              <a:latin typeface="Arial" charset="0"/>
              <a:cs typeface="Arial" charset="0"/>
            </a:rPr>
            <a:t>MODEL</a:t>
          </a:r>
          <a:endParaRPr kumimoji="0" lang="en-GB" sz="1400" b="0" i="0" u="none" strike="noStrike" kern="1200" cap="none" normalizeH="0" baseline="0" dirty="0" smtClean="0">
            <a:ln/>
            <a:effectLst/>
            <a:latin typeface="Arial" charset="0"/>
            <a:cs typeface="Arial" charset="0"/>
          </a:endParaRPr>
        </a:p>
      </dsp:txBody>
      <dsp:txXfrm>
        <a:off x="3844378" y="3810532"/>
        <a:ext cx="1455242" cy="1455242"/>
      </dsp:txXfrm>
    </dsp:sp>
    <dsp:sp modelId="{0A19405A-F1EE-4EF1-ABD7-92E03E268BD0}">
      <dsp:nvSpPr>
        <dsp:cNvPr id="0" name=""/>
        <dsp:cNvSpPr/>
      </dsp:nvSpPr>
      <dsp:spPr>
        <a:xfrm rot="9000000">
          <a:off x="3531610" y="3102619"/>
          <a:ext cx="439705" cy="28646"/>
        </a:xfrm>
        <a:custGeom>
          <a:avLst/>
          <a:gdLst/>
          <a:ahLst/>
          <a:cxnLst/>
          <a:rect l="0" t="0" r="0" b="0"/>
          <a:pathLst>
            <a:path>
              <a:moveTo>
                <a:pt x="0" y="14323"/>
              </a:moveTo>
              <a:lnTo>
                <a:pt x="439705" y="14323"/>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rot="9000000">
        <a:off x="3740470" y="3105950"/>
        <a:ext cx="21985" cy="21985"/>
      </dsp:txXfrm>
    </dsp:sp>
    <dsp:sp modelId="{7D8A8A37-0958-4D57-BA29-D8EDE20AE893}">
      <dsp:nvSpPr>
        <dsp:cNvPr id="0" name=""/>
        <dsp:cNvSpPr/>
      </dsp:nvSpPr>
      <dsp:spPr>
        <a:xfrm>
          <a:off x="2203305" y="2863058"/>
          <a:ext cx="1455242" cy="1455242"/>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0" i="0" u="none" strike="noStrike" kern="1200" cap="none" normalizeH="0" baseline="0" smtClean="0">
              <a:ln/>
              <a:effectLst/>
              <a:latin typeface="Arial" charset="0"/>
              <a:cs typeface="Arial" charset="0"/>
            </a:rPr>
            <a:t>GOAL</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0" i="0" u="none" strike="noStrike" kern="1200" cap="none" normalizeH="0" baseline="0" smtClean="0">
              <a:ln/>
              <a:effectLst/>
              <a:latin typeface="Arial" charset="0"/>
              <a:cs typeface="Arial" charset="0"/>
            </a:rPr>
            <a:t> DIRECTED</a:t>
          </a:r>
          <a:endParaRPr kumimoji="0" lang="en-GB" sz="1400" b="0" i="0" u="none" strike="noStrike" kern="1200" cap="none" normalizeH="0" baseline="0" dirty="0" smtClean="0">
            <a:ln/>
            <a:effectLst/>
            <a:latin typeface="Arial" charset="0"/>
            <a:cs typeface="Arial" charset="0"/>
          </a:endParaRPr>
        </a:p>
      </dsp:txBody>
      <dsp:txXfrm>
        <a:off x="2203305" y="2863058"/>
        <a:ext cx="1455242" cy="1455242"/>
      </dsp:txXfrm>
    </dsp:sp>
    <dsp:sp modelId="{607F942E-0C3A-436A-85D3-3B9D1D9D8DBE}">
      <dsp:nvSpPr>
        <dsp:cNvPr id="0" name=""/>
        <dsp:cNvSpPr/>
      </dsp:nvSpPr>
      <dsp:spPr>
        <a:xfrm rot="12600000">
          <a:off x="3531610" y="2155145"/>
          <a:ext cx="439705" cy="28646"/>
        </a:xfrm>
        <a:custGeom>
          <a:avLst/>
          <a:gdLst/>
          <a:ahLst/>
          <a:cxnLst/>
          <a:rect l="0" t="0" r="0" b="0"/>
          <a:pathLst>
            <a:path>
              <a:moveTo>
                <a:pt x="0" y="14323"/>
              </a:moveTo>
              <a:lnTo>
                <a:pt x="439705" y="14323"/>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rot="12600000">
        <a:off x="3740470" y="2158476"/>
        <a:ext cx="21985" cy="21985"/>
      </dsp:txXfrm>
    </dsp:sp>
    <dsp:sp modelId="{9E48D0EF-0FDD-47B4-97C0-5D4AA053A06A}">
      <dsp:nvSpPr>
        <dsp:cNvPr id="0" name=""/>
        <dsp:cNvSpPr/>
      </dsp:nvSpPr>
      <dsp:spPr>
        <a:xfrm>
          <a:off x="2203305" y="968110"/>
          <a:ext cx="1455242" cy="1455242"/>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0" i="0" u="none" strike="noStrike" kern="1200" cap="none" normalizeH="0" baseline="0" smtClean="0">
              <a:ln/>
              <a:effectLst/>
              <a:latin typeface="Arial" charset="0"/>
              <a:cs typeface="Arial" charset="0"/>
            </a:rPr>
            <a:t>EFFICIENT</a:t>
          </a:r>
          <a:endParaRPr kumimoji="0" lang="en-GB" sz="1400" b="0" i="0" u="none" strike="noStrike" kern="1200" cap="none" normalizeH="0" baseline="0" dirty="0" smtClean="0">
            <a:ln/>
            <a:effectLst/>
            <a:latin typeface="Arial" charset="0"/>
            <a:cs typeface="Arial" charset="0"/>
          </a:endParaRPr>
        </a:p>
      </dsp:txBody>
      <dsp:txXfrm>
        <a:off x="2203305" y="968110"/>
        <a:ext cx="1455242" cy="1455242"/>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5D9753E-EAD0-4469-A0C4-E48650796073}">
      <dsp:nvSpPr>
        <dsp:cNvPr id="0" name=""/>
        <dsp:cNvSpPr/>
      </dsp:nvSpPr>
      <dsp:spPr>
        <a:xfrm>
          <a:off x="2461262" y="2709139"/>
          <a:ext cx="2078399" cy="2078399"/>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3000" b="0" i="0" u="none" strike="noStrike" kern="1200" cap="none" normalizeH="0" baseline="0" smtClean="0">
              <a:ln/>
              <a:effectLst/>
              <a:latin typeface="Arial" charset="0"/>
              <a:cs typeface="Arial" charset="0"/>
            </a:rPr>
            <a:t>ABILITIES</a:t>
          </a:r>
          <a:endParaRPr kumimoji="0" lang="en-GB" sz="3000" b="0" i="0" u="none" strike="noStrike" kern="1200" cap="none" normalizeH="0" baseline="0" dirty="0" smtClean="0">
            <a:ln/>
            <a:effectLst/>
            <a:latin typeface="Arial" charset="0"/>
            <a:cs typeface="Arial" charset="0"/>
          </a:endParaRPr>
        </a:p>
      </dsp:txBody>
      <dsp:txXfrm>
        <a:off x="2461262" y="2709139"/>
        <a:ext cx="2078399" cy="2078399"/>
      </dsp:txXfrm>
    </dsp:sp>
    <dsp:sp modelId="{F90081A6-D91A-4699-B640-1FDDAA4078B3}">
      <dsp:nvSpPr>
        <dsp:cNvPr id="0" name=""/>
        <dsp:cNvSpPr/>
      </dsp:nvSpPr>
      <dsp:spPr>
        <a:xfrm rot="16200000">
          <a:off x="3186650" y="2368609"/>
          <a:ext cx="627622" cy="53437"/>
        </a:xfrm>
        <a:custGeom>
          <a:avLst/>
          <a:gdLst/>
          <a:ahLst/>
          <a:cxnLst/>
          <a:rect l="0" t="0" r="0" b="0"/>
          <a:pathLst>
            <a:path>
              <a:moveTo>
                <a:pt x="0" y="26718"/>
              </a:moveTo>
              <a:lnTo>
                <a:pt x="627622" y="26718"/>
              </a:lnTo>
            </a:path>
          </a:pathLst>
        </a:custGeom>
        <a:noFill/>
        <a:ln w="25400" cap="flat" cmpd="sng" algn="ctr">
          <a:solidFill>
            <a:schemeClr val="accent3">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rot="16200000">
        <a:off x="3484771" y="2379637"/>
        <a:ext cx="31381" cy="31381"/>
      </dsp:txXfrm>
    </dsp:sp>
    <dsp:sp modelId="{B544E9B6-F6B4-4475-AEE1-30AE1B214FC8}">
      <dsp:nvSpPr>
        <dsp:cNvPr id="0" name=""/>
        <dsp:cNvSpPr/>
      </dsp:nvSpPr>
      <dsp:spPr>
        <a:xfrm>
          <a:off x="2461262" y="3117"/>
          <a:ext cx="2078399" cy="2078399"/>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300" b="0" i="0" u="none" strike="noStrike" kern="1200" cap="none" normalizeH="0" baseline="0" smtClean="0">
              <a:ln/>
              <a:effectLst/>
              <a:latin typeface="Arial" charset="0"/>
              <a:cs typeface="Arial" charset="0"/>
            </a:rPr>
            <a:t>INNATE</a:t>
          </a:r>
          <a:endParaRPr kumimoji="0" lang="en-GB" sz="2300" b="0" i="0" u="none" strike="noStrike" kern="1200" cap="none" normalizeH="0" baseline="0" dirty="0" smtClean="0">
            <a:ln/>
            <a:effectLst/>
            <a:latin typeface="Arial" charset="0"/>
            <a:cs typeface="Arial" charset="0"/>
          </a:endParaRPr>
        </a:p>
      </dsp:txBody>
      <dsp:txXfrm>
        <a:off x="2461262" y="3117"/>
        <a:ext cx="2078399" cy="2078399"/>
      </dsp:txXfrm>
    </dsp:sp>
    <dsp:sp modelId="{D47C25BC-52DF-40C6-BF1A-7944A3E172A1}">
      <dsp:nvSpPr>
        <dsp:cNvPr id="0" name=""/>
        <dsp:cNvSpPr/>
      </dsp:nvSpPr>
      <dsp:spPr>
        <a:xfrm rot="1800000">
          <a:off x="4358392" y="4398126"/>
          <a:ext cx="627622" cy="53437"/>
        </a:xfrm>
        <a:custGeom>
          <a:avLst/>
          <a:gdLst/>
          <a:ahLst/>
          <a:cxnLst/>
          <a:rect l="0" t="0" r="0" b="0"/>
          <a:pathLst>
            <a:path>
              <a:moveTo>
                <a:pt x="0" y="26718"/>
              </a:moveTo>
              <a:lnTo>
                <a:pt x="627622" y="26718"/>
              </a:lnTo>
            </a:path>
          </a:pathLst>
        </a:custGeom>
        <a:noFill/>
        <a:ln w="25400" cap="flat" cmpd="sng" algn="ctr">
          <a:solidFill>
            <a:schemeClr val="accent3">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rot="1800000">
        <a:off x="4656513" y="4409154"/>
        <a:ext cx="31381" cy="31381"/>
      </dsp:txXfrm>
    </dsp:sp>
    <dsp:sp modelId="{02432923-12F0-40C1-B1E5-E9CC3AA44E31}">
      <dsp:nvSpPr>
        <dsp:cNvPr id="0" name=""/>
        <dsp:cNvSpPr/>
      </dsp:nvSpPr>
      <dsp:spPr>
        <a:xfrm>
          <a:off x="4804746" y="4062151"/>
          <a:ext cx="2078399" cy="2078399"/>
        </a:xfrm>
        <a:prstGeom prst="ellipse">
          <a:avLst/>
        </a:prstGeom>
        <a:gradFill rotWithShape="0">
          <a:gsLst>
            <a:gs pos="0">
              <a:schemeClr val="accent2">
                <a:hueOff val="2340759"/>
                <a:satOff val="-2919"/>
                <a:lumOff val="686"/>
                <a:alphaOff val="0"/>
                <a:shade val="51000"/>
                <a:satMod val="130000"/>
              </a:schemeClr>
            </a:gs>
            <a:gs pos="80000">
              <a:schemeClr val="accent2">
                <a:hueOff val="2340759"/>
                <a:satOff val="-2919"/>
                <a:lumOff val="686"/>
                <a:alphaOff val="0"/>
                <a:shade val="93000"/>
                <a:satMod val="130000"/>
              </a:schemeClr>
            </a:gs>
            <a:gs pos="100000">
              <a:schemeClr val="accent2">
                <a:hueOff val="2340759"/>
                <a:satOff val="-2919"/>
                <a:lumOff val="68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300" b="0" i="0" u="none" strike="noStrike" kern="1200" cap="none" normalizeH="0" baseline="0" smtClean="0">
              <a:ln/>
              <a:effectLst/>
              <a:latin typeface="Arial" charset="0"/>
              <a:cs typeface="Arial" charset="0"/>
            </a:rPr>
            <a:t>STABLE</a:t>
          </a:r>
          <a:endParaRPr kumimoji="0" lang="en-GB" sz="2300" b="0" i="0" u="none" strike="noStrike" kern="1200" cap="none" normalizeH="0" baseline="0" dirty="0" smtClean="0">
            <a:ln/>
            <a:effectLst/>
            <a:latin typeface="Arial" charset="0"/>
            <a:cs typeface="Arial" charset="0"/>
          </a:endParaRPr>
        </a:p>
      </dsp:txBody>
      <dsp:txXfrm>
        <a:off x="4804746" y="4062151"/>
        <a:ext cx="2078399" cy="2078399"/>
      </dsp:txXfrm>
    </dsp:sp>
    <dsp:sp modelId="{4FE08170-3CC9-4AB5-9AF6-5B10E723CF6D}">
      <dsp:nvSpPr>
        <dsp:cNvPr id="0" name=""/>
        <dsp:cNvSpPr/>
      </dsp:nvSpPr>
      <dsp:spPr>
        <a:xfrm rot="9000000">
          <a:off x="2014908" y="4398126"/>
          <a:ext cx="627622" cy="53437"/>
        </a:xfrm>
        <a:custGeom>
          <a:avLst/>
          <a:gdLst/>
          <a:ahLst/>
          <a:cxnLst/>
          <a:rect l="0" t="0" r="0" b="0"/>
          <a:pathLst>
            <a:path>
              <a:moveTo>
                <a:pt x="0" y="26718"/>
              </a:moveTo>
              <a:lnTo>
                <a:pt x="627622" y="26718"/>
              </a:lnTo>
            </a:path>
          </a:pathLst>
        </a:custGeom>
        <a:noFill/>
        <a:ln w="25400" cap="flat" cmpd="sng" algn="ctr">
          <a:solidFill>
            <a:schemeClr val="accent3">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rot="9000000">
        <a:off x="2313029" y="4409154"/>
        <a:ext cx="31381" cy="31381"/>
      </dsp:txXfrm>
    </dsp:sp>
    <dsp:sp modelId="{44355722-9AE7-4696-82D4-03C85B58E617}">
      <dsp:nvSpPr>
        <dsp:cNvPr id="0" name=""/>
        <dsp:cNvSpPr/>
      </dsp:nvSpPr>
      <dsp:spPr>
        <a:xfrm>
          <a:off x="117778" y="4062151"/>
          <a:ext cx="2078399" cy="2078399"/>
        </a:xfrm>
        <a:prstGeom prst="ellipse">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300" b="0" i="0" u="none" strike="noStrike" kern="1200" cap="none" normalizeH="0" baseline="0" smtClean="0">
              <a:ln/>
              <a:effectLst/>
              <a:latin typeface="Arial" charset="0"/>
              <a:cs typeface="Arial" charset="0"/>
            </a:rPr>
            <a:t>SUPPORT</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2300" b="0" i="0" u="none" strike="noStrike" kern="1200" cap="none" normalizeH="0" baseline="0" smtClean="0">
              <a:ln/>
              <a:effectLst/>
              <a:latin typeface="Arial" charset="0"/>
              <a:cs typeface="Arial" charset="0"/>
            </a:rPr>
            <a:t>SKILLS</a:t>
          </a:r>
          <a:endParaRPr kumimoji="0" lang="en-GB" sz="2300" b="0" i="0" u="none" strike="noStrike" kern="1200" cap="none" normalizeH="0" baseline="0" dirty="0" smtClean="0">
            <a:ln/>
            <a:effectLst/>
            <a:latin typeface="Arial" charset="0"/>
            <a:cs typeface="Arial" charset="0"/>
          </a:endParaRPr>
        </a:p>
      </dsp:txBody>
      <dsp:txXfrm>
        <a:off x="117778" y="4062151"/>
        <a:ext cx="2078399" cy="2078399"/>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E0AC894-E93D-4979-8D8E-CE396A589BC8}">
      <dsp:nvSpPr>
        <dsp:cNvPr id="0" name=""/>
        <dsp:cNvSpPr/>
      </dsp:nvSpPr>
      <dsp:spPr>
        <a:xfrm>
          <a:off x="2828919" y="0"/>
          <a:ext cx="2743240" cy="2023345"/>
        </a:xfrm>
        <a:prstGeom prst="trapezoid">
          <a:avLst>
            <a:gd name="adj" fmla="val 66818"/>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kern="1200" cap="none" normalizeH="0" baseline="0" dirty="0" smtClean="0">
              <a:ln/>
              <a:effectLst/>
              <a:latin typeface="Arial" charset="0"/>
              <a:cs typeface="Arial" charset="0"/>
            </a:rPr>
            <a:t>SPORT</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kern="1200" cap="none" normalizeH="0" baseline="0" dirty="0" smtClean="0">
              <a:ln/>
              <a:effectLst/>
              <a:latin typeface="Arial" charset="0"/>
              <a:cs typeface="Arial" charset="0"/>
            </a:rPr>
            <a:t>SPECIFIC SKILLS</a:t>
          </a:r>
        </a:p>
      </dsp:txBody>
      <dsp:txXfrm>
        <a:off x="2828919" y="0"/>
        <a:ext cx="2743240" cy="2023345"/>
      </dsp:txXfrm>
    </dsp:sp>
    <dsp:sp modelId="{FF5BC4AC-0F2E-4F9A-94F4-13187845ECD3}">
      <dsp:nvSpPr>
        <dsp:cNvPr id="0" name=""/>
        <dsp:cNvSpPr/>
      </dsp:nvSpPr>
      <dsp:spPr>
        <a:xfrm>
          <a:off x="1899051" y="2023345"/>
          <a:ext cx="4602976" cy="1421058"/>
        </a:xfrm>
        <a:prstGeom prst="trapezoid">
          <a:avLst>
            <a:gd name="adj" fmla="val 66818"/>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3000" b="0" i="0" u="none" strike="noStrike" kern="1200" cap="none" normalizeH="0" baseline="0" smtClean="0">
              <a:ln/>
              <a:effectLst/>
              <a:latin typeface="Arial" charset="0"/>
              <a:cs typeface="Arial" charset="0"/>
            </a:rPr>
            <a:t>FUNDAMENTAL</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3000" b="0" i="0" u="none" strike="noStrike" kern="1200" cap="none" normalizeH="0" baseline="0" smtClean="0">
              <a:ln/>
              <a:effectLst/>
              <a:latin typeface="Arial" charset="0"/>
              <a:cs typeface="Arial" charset="0"/>
            </a:rPr>
            <a:t>MOTOR</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3000" b="0" i="0" u="none" strike="noStrike" kern="1200" cap="none" normalizeH="0" baseline="0" smtClean="0">
              <a:ln/>
              <a:effectLst/>
              <a:latin typeface="Arial" charset="0"/>
              <a:cs typeface="Arial" charset="0"/>
            </a:rPr>
            <a:t>SKILLS</a:t>
          </a:r>
          <a:endParaRPr kumimoji="0" lang="en-GB" sz="3000" b="0" i="0" u="none" strike="noStrike" kern="1200" cap="none" normalizeH="0" baseline="0" dirty="0" smtClean="0">
            <a:ln/>
            <a:effectLst/>
            <a:latin typeface="Arial" charset="0"/>
            <a:cs typeface="Arial" charset="0"/>
          </a:endParaRPr>
        </a:p>
      </dsp:txBody>
      <dsp:txXfrm>
        <a:off x="2704572" y="2023345"/>
        <a:ext cx="2991934" cy="1421058"/>
      </dsp:txXfrm>
    </dsp:sp>
    <dsp:sp modelId="{180B0761-4865-43F6-995C-69597BE8C71C}">
      <dsp:nvSpPr>
        <dsp:cNvPr id="0" name=""/>
        <dsp:cNvSpPr/>
      </dsp:nvSpPr>
      <dsp:spPr>
        <a:xfrm>
          <a:off x="949525" y="3444403"/>
          <a:ext cx="6502027" cy="1421058"/>
        </a:xfrm>
        <a:prstGeom prst="trapezoid">
          <a:avLst>
            <a:gd name="adj" fmla="val 66818"/>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3000" b="0" i="0" u="none" strike="noStrike" kern="1200" cap="none" normalizeH="0" baseline="0" smtClean="0">
              <a:ln/>
              <a:effectLst/>
              <a:latin typeface="Arial" charset="0"/>
              <a:cs typeface="Arial" charset="0"/>
            </a:rPr>
            <a:t>BASIC MOVEMENT SKILLS</a:t>
          </a:r>
          <a:endParaRPr kumimoji="0" lang="en-GB" sz="3000" b="0" i="0" u="none" strike="noStrike" kern="1200" cap="none" normalizeH="0" baseline="0" dirty="0" smtClean="0">
            <a:ln/>
            <a:effectLst/>
            <a:latin typeface="Arial" charset="0"/>
            <a:cs typeface="Arial" charset="0"/>
          </a:endParaRPr>
        </a:p>
      </dsp:txBody>
      <dsp:txXfrm>
        <a:off x="2087380" y="3444403"/>
        <a:ext cx="4226318" cy="1421058"/>
      </dsp:txXfrm>
    </dsp:sp>
    <dsp:sp modelId="{670302B3-DA5B-4B60-86CC-FC442181DCF3}">
      <dsp:nvSpPr>
        <dsp:cNvPr id="0" name=""/>
        <dsp:cNvSpPr/>
      </dsp:nvSpPr>
      <dsp:spPr>
        <a:xfrm>
          <a:off x="0" y="4865461"/>
          <a:ext cx="8401079" cy="1421058"/>
        </a:xfrm>
        <a:prstGeom prst="trapezoid">
          <a:avLst>
            <a:gd name="adj" fmla="val 66818"/>
          </a:avLst>
        </a:prstGeom>
        <a:solidFill>
          <a:schemeClr val="accent5">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3000" b="0" i="0" u="none" strike="noStrike" kern="1200" cap="none" normalizeH="0" baseline="0" dirty="0" smtClean="0">
              <a:ln/>
              <a:effectLst/>
              <a:latin typeface="Arial" charset="0"/>
              <a:cs typeface="Arial" charset="0"/>
            </a:rPr>
            <a:t>ABILITIES</a:t>
          </a:r>
        </a:p>
      </dsp:txBody>
      <dsp:txXfrm>
        <a:off x="1470188" y="4865461"/>
        <a:ext cx="5460701" cy="1421058"/>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microsoft.com/office/2006/relationships/legacyDiagramText" Target="legacyDiagramText3.bin"/><Relationship Id="rId2" Type="http://schemas.microsoft.com/office/2006/relationships/legacyDiagramText" Target="legacyDiagramText2.bin"/><Relationship Id="rId1" Type="http://schemas.microsoft.com/office/2006/relationships/legacyDiagramText" Target="legacyDiagramText1.bin"/><Relationship Id="rId6" Type="http://schemas.microsoft.com/office/2006/relationships/legacyDiagramText" Target="legacyDiagramText6.bin"/><Relationship Id="rId5" Type="http://schemas.microsoft.com/office/2006/relationships/legacyDiagramText" Target="legacyDiagramText5.bin"/><Relationship Id="rId4" Type="http://schemas.microsoft.com/office/2006/relationships/legacyDiagramText" Target="legacyDiagramText4.bin"/></Relationships>
</file>

<file path=ppt/drawings/_rels/vmlDrawing2.vml.rels><?xml version="1.0" encoding="UTF-8" standalone="yes"?>
<Relationships xmlns="http://schemas.openxmlformats.org/package/2006/relationships"><Relationship Id="rId3" Type="http://schemas.microsoft.com/office/2006/relationships/legacyDiagramText" Target="legacyDiagramText9.bin"/><Relationship Id="rId2" Type="http://schemas.microsoft.com/office/2006/relationships/legacyDiagramText" Target="legacyDiagramText8.bin"/><Relationship Id="rId1" Type="http://schemas.microsoft.com/office/2006/relationships/legacyDiagramText" Target="legacyDiagramText7.bin"/><Relationship Id="rId6" Type="http://schemas.microsoft.com/office/2006/relationships/legacyDiagramText" Target="legacyDiagramText12.bin"/><Relationship Id="rId5" Type="http://schemas.microsoft.com/office/2006/relationships/legacyDiagramText" Target="legacyDiagramText11.bin"/><Relationship Id="rId4" Type="http://schemas.microsoft.com/office/2006/relationships/legacyDiagramText" Target="legacyDiagramText10.bin"/></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88011C9-6DC1-4274-BD31-E04751C5799A}" type="datetimeFigureOut">
              <a:rPr lang="en-US" smtClean="0"/>
              <a:pPr/>
              <a:t>11/23/2010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A74764-5518-45B1-8DD4-7B9635294E4B}"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A35C772-BEC8-4FA2-B683-49A6912A0BB8}" type="slidenum">
              <a:rPr lang="en-GB"/>
              <a:pPr/>
              <a:t>1</a:t>
            </a:fld>
            <a:endParaRPr lang="en-GB"/>
          </a:p>
        </p:txBody>
      </p:sp>
      <p:sp>
        <p:nvSpPr>
          <p:cNvPr id="202754" name="Rectangle 2"/>
          <p:cNvSpPr>
            <a:spLocks noGrp="1" noRot="1" noChangeAspect="1" noChangeArrowheads="1" noTextEdit="1"/>
          </p:cNvSpPr>
          <p:nvPr>
            <p:ph type="sldImg"/>
          </p:nvPr>
        </p:nvSpPr>
        <p:spPr>
          <a:ln/>
        </p:spPr>
      </p:sp>
      <p:sp>
        <p:nvSpPr>
          <p:cNvPr id="2027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4DD74C3-F950-494A-9A3C-844A573EFEA8}" type="slidenum">
              <a:rPr lang="en-US"/>
              <a:pPr/>
              <a:t>21</a:t>
            </a:fld>
            <a:endParaRPr lang="en-US"/>
          </a:p>
        </p:txBody>
      </p:sp>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B906CE3-1809-4509-ADBF-6BD5842FBA12}" type="slidenum">
              <a:rPr lang="en-US"/>
              <a:pPr/>
              <a:t>22</a:t>
            </a:fld>
            <a:endParaRPr lang="en-US"/>
          </a:p>
        </p:txBody>
      </p:sp>
      <p:sp>
        <p:nvSpPr>
          <p:cNvPr id="29698" name="Rectangle 2"/>
          <p:cNvSpPr>
            <a:spLocks noGrp="1" noRot="1" noChangeAspect="1" noChangeArrowheads="1" noTextEdit="1"/>
          </p:cNvSpPr>
          <p:nvPr>
            <p:ph type="sldImg"/>
          </p:nvPr>
        </p:nvSpPr>
        <p:spPr>
          <a:ln/>
        </p:spPr>
      </p:sp>
      <p:sp>
        <p:nvSpPr>
          <p:cNvPr id="29699"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4C866A4-B029-4F64-9FDA-4DA92D64AA01}" type="datetimeFigureOut">
              <a:rPr lang="en-US" smtClean="0"/>
              <a:pPr/>
              <a:t>11/23/2010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370BFF-47D1-4234-B734-A61D669BFEBE}"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4C866A4-B029-4F64-9FDA-4DA92D64AA01}" type="datetimeFigureOut">
              <a:rPr lang="en-US" smtClean="0"/>
              <a:pPr/>
              <a:t>11/23/2010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370BFF-47D1-4234-B734-A61D669BFEBE}"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4C866A4-B029-4F64-9FDA-4DA92D64AA01}" type="datetimeFigureOut">
              <a:rPr lang="en-US" smtClean="0"/>
              <a:pPr/>
              <a:t>11/23/2010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370BFF-47D1-4234-B734-A61D669BFEBE}"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4C866A4-B029-4F64-9FDA-4DA92D64AA01}" type="datetimeFigureOut">
              <a:rPr lang="en-US" smtClean="0"/>
              <a:pPr/>
              <a:t>11/23/2010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370BFF-47D1-4234-B734-A61D669BFEBE}"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4C866A4-B029-4F64-9FDA-4DA92D64AA01}" type="datetimeFigureOut">
              <a:rPr lang="en-US" smtClean="0"/>
              <a:pPr/>
              <a:t>11/23/2010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F370BFF-47D1-4234-B734-A61D669BFEBE}"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4C866A4-B029-4F64-9FDA-4DA92D64AA01}" type="datetimeFigureOut">
              <a:rPr lang="en-US" smtClean="0"/>
              <a:pPr/>
              <a:t>11/23/2010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F370BFF-47D1-4234-B734-A61D669BFEBE}"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C866A4-B029-4F64-9FDA-4DA92D64AA01}" type="datetimeFigureOut">
              <a:rPr lang="en-US" smtClean="0"/>
              <a:pPr/>
              <a:t>11/23/2010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F370BFF-47D1-4234-B734-A61D669BFEBE}"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4C866A4-B029-4F64-9FDA-4DA92D64AA01}" type="datetimeFigureOut">
              <a:rPr lang="en-US" smtClean="0"/>
              <a:pPr/>
              <a:t>11/23/2010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370BFF-47D1-4234-B734-A61D669BFEBE}"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4C866A4-B029-4F64-9FDA-4DA92D64AA01}" type="datetimeFigureOut">
              <a:rPr lang="en-US" smtClean="0"/>
              <a:pPr/>
              <a:t>11/23/2010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370BFF-47D1-4234-B734-A61D669BFEBE}"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4C866A4-B029-4F64-9FDA-4DA92D64AA01}" type="datetimeFigureOut">
              <a:rPr lang="en-US" smtClean="0"/>
              <a:pPr/>
              <a:t>11/23/2010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370BFF-47D1-4234-B734-A61D669BFEBE}"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4C866A4-B029-4F64-9FDA-4DA92D64AA01}" type="datetimeFigureOut">
              <a:rPr lang="en-US" smtClean="0"/>
              <a:pPr/>
              <a:t>11/23/2010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370BFF-47D1-4234-B734-A61D669BFEBE}"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1370013" y="301625"/>
            <a:ext cx="7313612" cy="1143000"/>
          </a:xfrm>
        </p:spPr>
        <p:txBody>
          <a:bodyPr/>
          <a:lstStyle/>
          <a:p>
            <a:r>
              <a:rPr lang="en-US" smtClean="0"/>
              <a:t>Click to edit Master title style</a:t>
            </a:r>
            <a:endParaRPr lang="en-GB"/>
          </a:p>
        </p:txBody>
      </p:sp>
      <p:sp>
        <p:nvSpPr>
          <p:cNvPr id="3" name="SmartArt Placeholder 2"/>
          <p:cNvSpPr>
            <a:spLocks noGrp="1"/>
          </p:cNvSpPr>
          <p:nvPr>
            <p:ph type="dgm" idx="1"/>
          </p:nvPr>
        </p:nvSpPr>
        <p:spPr>
          <a:xfrm>
            <a:off x="1370013" y="1827213"/>
            <a:ext cx="7313612" cy="4114800"/>
          </a:xfrm>
        </p:spPr>
        <p:txBody>
          <a:bodyPr/>
          <a:lstStyle/>
          <a:p>
            <a:endParaRPr lang="en-GB"/>
          </a:p>
        </p:txBody>
      </p:sp>
      <p:sp>
        <p:nvSpPr>
          <p:cNvPr id="4" name="Date Placeholder 3"/>
          <p:cNvSpPr>
            <a:spLocks noGrp="1"/>
          </p:cNvSpPr>
          <p:nvPr>
            <p:ph type="dt" sz="half" idx="10"/>
          </p:nvPr>
        </p:nvSpPr>
        <p:spPr>
          <a:xfrm>
            <a:off x="457200" y="6248400"/>
            <a:ext cx="2133600" cy="457200"/>
          </a:xfrm>
        </p:spPr>
        <p:txBody>
          <a:bodyPr/>
          <a:lstStyle>
            <a:lvl1pPr>
              <a:defRPr/>
            </a:lvl1pPr>
          </a:lstStyle>
          <a:p>
            <a:endParaRPr lang="en-GB"/>
          </a:p>
        </p:txBody>
      </p:sp>
      <p:sp>
        <p:nvSpPr>
          <p:cNvPr id="5" name="Footer Placeholder 4"/>
          <p:cNvSpPr>
            <a:spLocks noGrp="1"/>
          </p:cNvSpPr>
          <p:nvPr>
            <p:ph type="ftr" sz="quarter" idx="11"/>
          </p:nvPr>
        </p:nvSpPr>
        <p:spPr>
          <a:xfrm>
            <a:off x="3124200" y="6248400"/>
            <a:ext cx="2895600" cy="457200"/>
          </a:xfrm>
        </p:spPr>
        <p:txBody>
          <a:bodyPr/>
          <a:lstStyle>
            <a:lvl1pPr>
              <a:defRPr/>
            </a:lvl1pPr>
          </a:lstStyle>
          <a:p>
            <a:endParaRPr lang="en-GB"/>
          </a:p>
        </p:txBody>
      </p:sp>
      <p:sp>
        <p:nvSpPr>
          <p:cNvPr id="6" name="Slide Number Placeholder 5"/>
          <p:cNvSpPr>
            <a:spLocks noGrp="1"/>
          </p:cNvSpPr>
          <p:nvPr>
            <p:ph type="sldNum" sz="quarter" idx="12"/>
          </p:nvPr>
        </p:nvSpPr>
        <p:spPr>
          <a:xfrm>
            <a:off x="6553200" y="6248400"/>
            <a:ext cx="2133600" cy="457200"/>
          </a:xfrm>
        </p:spPr>
        <p:txBody>
          <a:bodyPr/>
          <a:lstStyle>
            <a:lvl1pPr>
              <a:defRPr/>
            </a:lvl1pPr>
          </a:lstStyle>
          <a:p>
            <a:fld id="{1C440C25-F770-4FB2-B681-898432FD4721}" type="slidenum">
              <a:rPr lang="en-GB"/>
              <a:pPr/>
              <a:t>‹#›</a:t>
            </a:fld>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1370013" y="301625"/>
            <a:ext cx="7313612" cy="1143000"/>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1370013" y="1827213"/>
            <a:ext cx="3579812"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5102225" y="1827213"/>
            <a:ext cx="35814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457200" y="6248400"/>
            <a:ext cx="2133600" cy="457200"/>
          </a:xfrm>
        </p:spPr>
        <p:txBody>
          <a:bodyPr/>
          <a:lstStyle>
            <a:lvl1pPr>
              <a:defRPr/>
            </a:lvl1pPr>
          </a:lstStyle>
          <a:p>
            <a:endParaRPr lang="en-GB"/>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endParaRPr lang="en-GB"/>
          </a:p>
        </p:txBody>
      </p:sp>
      <p:sp>
        <p:nvSpPr>
          <p:cNvPr id="7" name="Slide Number Placeholder 6"/>
          <p:cNvSpPr>
            <a:spLocks noGrp="1"/>
          </p:cNvSpPr>
          <p:nvPr>
            <p:ph type="sldNum" sz="quarter" idx="12"/>
          </p:nvPr>
        </p:nvSpPr>
        <p:spPr>
          <a:xfrm>
            <a:off x="6553200" y="6248400"/>
            <a:ext cx="2133600" cy="457200"/>
          </a:xfrm>
        </p:spPr>
        <p:txBody>
          <a:bodyPr/>
          <a:lstStyle>
            <a:lvl1pPr>
              <a:defRPr/>
            </a:lvl1pPr>
          </a:lstStyle>
          <a:p>
            <a:fld id="{DFF79A5C-ADA0-44B1-BED9-952C119F85C8}" type="slidenum">
              <a:rPr lang="en-GB"/>
              <a:pPr/>
              <a:t>‹#›</a:t>
            </a:fld>
            <a:endParaRPr lang="en-GB"/>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1370013" y="301625"/>
            <a:ext cx="7313612" cy="1143000"/>
          </a:xfrm>
        </p:spPr>
        <p:txBody>
          <a:bodyPr/>
          <a:lstStyle/>
          <a:p>
            <a:r>
              <a:rPr lang="en-US" smtClean="0"/>
              <a:t>Click to edit Master title style</a:t>
            </a:r>
            <a:endParaRPr lang="en-GB"/>
          </a:p>
        </p:txBody>
      </p:sp>
      <p:sp>
        <p:nvSpPr>
          <p:cNvPr id="3" name="ClipArt Placeholder 2"/>
          <p:cNvSpPr>
            <a:spLocks noGrp="1"/>
          </p:cNvSpPr>
          <p:nvPr>
            <p:ph type="clipArt" sz="half" idx="1"/>
          </p:nvPr>
        </p:nvSpPr>
        <p:spPr>
          <a:xfrm>
            <a:off x="1370013" y="1827213"/>
            <a:ext cx="3579812" cy="4114800"/>
          </a:xfrm>
        </p:spPr>
        <p:txBody>
          <a:bodyPr/>
          <a:lstStyle/>
          <a:p>
            <a:endParaRPr lang="en-GB"/>
          </a:p>
        </p:txBody>
      </p:sp>
      <p:sp>
        <p:nvSpPr>
          <p:cNvPr id="4" name="Text Placeholder 3"/>
          <p:cNvSpPr>
            <a:spLocks noGrp="1"/>
          </p:cNvSpPr>
          <p:nvPr>
            <p:ph type="body" sz="half" idx="2"/>
          </p:nvPr>
        </p:nvSpPr>
        <p:spPr>
          <a:xfrm>
            <a:off x="5102225" y="1827213"/>
            <a:ext cx="35814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457200" y="6248400"/>
            <a:ext cx="2133600" cy="457200"/>
          </a:xfrm>
        </p:spPr>
        <p:txBody>
          <a:bodyPr/>
          <a:lstStyle>
            <a:lvl1pPr>
              <a:defRPr/>
            </a:lvl1pPr>
          </a:lstStyle>
          <a:p>
            <a:endParaRPr lang="en-GB"/>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endParaRPr lang="en-GB"/>
          </a:p>
        </p:txBody>
      </p:sp>
      <p:sp>
        <p:nvSpPr>
          <p:cNvPr id="7" name="Slide Number Placeholder 6"/>
          <p:cNvSpPr>
            <a:spLocks noGrp="1"/>
          </p:cNvSpPr>
          <p:nvPr>
            <p:ph type="sldNum" sz="quarter" idx="12"/>
          </p:nvPr>
        </p:nvSpPr>
        <p:spPr>
          <a:xfrm>
            <a:off x="6553200" y="6248400"/>
            <a:ext cx="2133600" cy="457200"/>
          </a:xfrm>
        </p:spPr>
        <p:txBody>
          <a:bodyPr/>
          <a:lstStyle>
            <a:lvl1pPr>
              <a:defRPr/>
            </a:lvl1pPr>
          </a:lstStyle>
          <a:p>
            <a:fld id="{0A4B4515-3886-4BF0-9F94-99E8C1E148B3}"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C866A4-B029-4F64-9FDA-4DA92D64AA01}" type="datetimeFigureOut">
              <a:rPr lang="en-US" smtClean="0"/>
              <a:pPr/>
              <a:t>11/23/2010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370BFF-47D1-4234-B734-A61D669BFEBE}" type="slidenum">
              <a:rPr lang="en-GB" smtClean="0"/>
              <a:pPr/>
              <a:t>‹#›</a:t>
            </a:fld>
            <a:endParaRPr lang="en-GB"/>
          </a:p>
        </p:txBody>
      </p:sp>
      <p:pic>
        <p:nvPicPr>
          <p:cNvPr id="7" name="Picture 8"/>
          <p:cNvPicPr preferRelativeResize="0">
            <a:picLocks noChangeAspect="1" noChangeArrowheads="1"/>
          </p:cNvPicPr>
          <p:nvPr userDrawn="1"/>
        </p:nvPicPr>
        <p:blipFill>
          <a:blip r:embed="rId16" cstate="print"/>
          <a:srcRect/>
          <a:stretch>
            <a:fillRect/>
          </a:stretch>
        </p:blipFill>
        <p:spPr bwMode="auto">
          <a:xfrm>
            <a:off x="6688138" y="6326188"/>
            <a:ext cx="2455862" cy="531812"/>
          </a:xfrm>
          <a:prstGeom prst="rect">
            <a:avLst/>
          </a:prstGeom>
          <a:gradFill rotWithShape="1">
            <a:gsLst>
              <a:gs pos="0">
                <a:schemeClr val="tx1"/>
              </a:gs>
              <a:gs pos="100000">
                <a:srgbClr val="FFFFFF"/>
              </a:gs>
            </a:gsLst>
            <a:lin ang="5400000" scaled="1"/>
          </a:grad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youtube.com/watch?v=kujRdpOIiRk&amp;feature=related"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sasksport.sk.ca/CS4L/pdf/LTAD_ResourcePaper.pdf" TargetMode="Externa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vmlDrawing" Target="../drawings/vmlDrawing2.v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www.youtube.com/watch?v=0zou5somI7A" TargetMode="External"/><Relationship Id="rId7" Type="http://schemas.openxmlformats.org/officeDocument/2006/relationships/hyperlink" Target="http://www.youtube.com/watch?v=2GFkqD7GBZQ" TargetMode="External"/><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hyperlink" Target="http://www.youtube.com/watch?v=pms6UggU9Ak&amp;feature=PlayList&amp;p=0C62A686B765E8D6&amp;index=39" TargetMode="External"/><Relationship Id="rId4" Type="http://schemas.openxmlformats.org/officeDocument/2006/relationships/image" Target="../media/image16.jpeg"/></Relationships>
</file>

<file path=ppt/slides/_rels/slide44.xml.rels><?xml version="1.0" encoding="UTF-8" standalone="yes"?>
<Relationships xmlns="http://schemas.openxmlformats.org/package/2006/relationships"><Relationship Id="rId2" Type="http://schemas.openxmlformats.org/officeDocument/2006/relationships/hyperlink" Target="http://www.123helpme.com/search.asp?text=Serial"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www.youtube.com/watch?v=BmddkiaB9rY&amp;feature=related" TargetMode="External"/><Relationship Id="rId2" Type="http://schemas.openxmlformats.org/officeDocument/2006/relationships/image" Target="../media/image18.jpeg"/><Relationship Id="rId1" Type="http://schemas.openxmlformats.org/officeDocument/2006/relationships/slideLayout" Target="../slideLayouts/slideLayout7.xml"/><Relationship Id="rId5" Type="http://schemas.openxmlformats.org/officeDocument/2006/relationships/hyperlink" Target="http://www.youtube.com/watch?v=V1s9oC5ebFs" TargetMode="External"/><Relationship Id="rId4" Type="http://schemas.openxmlformats.org/officeDocument/2006/relationships/image" Target="../media/image19.jpe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youtube.com/watch?v=-E0jmXWiccE" TargetMode="External"/><Relationship Id="rId1" Type="http://schemas.openxmlformats.org/officeDocument/2006/relationships/slideLayout" Target="../slideLayouts/slideLayout7.xml"/><Relationship Id="rId5" Type="http://schemas.openxmlformats.org/officeDocument/2006/relationships/image" Target="../media/image21.jpeg"/><Relationship Id="rId4" Type="http://schemas.openxmlformats.org/officeDocument/2006/relationships/hyperlink" Target="http://www.youtube.com/watch?v=AvpwbG3dRFI" TargetMode="Externa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www.youtube.com/watch?v=J-XpzkAnhYg&amp;feature=related" TargetMode="External"/><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hyperlink" Target="http://www.youtube.com/watch?v=KHiAYzr8zb8" TargetMode="Externa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2"/>
          <p:cNvSpPr>
            <a:spLocks noGrp="1"/>
          </p:cNvSpPr>
          <p:nvPr>
            <p:ph type="sldNum" sz="quarter" idx="11"/>
          </p:nvPr>
        </p:nvSpPr>
        <p:spPr/>
        <p:txBody>
          <a:bodyPr/>
          <a:lstStyle/>
          <a:p>
            <a:fld id="{1580499C-14ED-41EC-BAD5-263C9C0633A7}" type="slidenum">
              <a:rPr lang="en-GB"/>
              <a:pPr/>
              <a:t>1</a:t>
            </a:fld>
            <a:endParaRPr lang="en-GB"/>
          </a:p>
        </p:txBody>
      </p:sp>
      <p:pic>
        <p:nvPicPr>
          <p:cNvPr id="3102" name="Picture 30" descr="fitness_class_MED.jpg"/>
          <p:cNvPicPr>
            <a:picLocks noChangeAspect="1" noChangeArrowheads="1"/>
          </p:cNvPicPr>
          <p:nvPr/>
        </p:nvPicPr>
        <p:blipFill>
          <a:blip r:embed="rId3" cstate="print"/>
          <a:srcRect/>
          <a:stretch>
            <a:fillRect/>
          </a:stretch>
        </p:blipFill>
        <p:spPr bwMode="auto">
          <a:xfrm>
            <a:off x="1500718" y="2457450"/>
            <a:ext cx="1631949" cy="1675210"/>
          </a:xfrm>
          <a:prstGeom prst="rect">
            <a:avLst/>
          </a:prstGeom>
          <a:noFill/>
        </p:spPr>
      </p:pic>
      <p:pic>
        <p:nvPicPr>
          <p:cNvPr id="3089" name="Picture 17" descr="surf.jpg"/>
          <p:cNvPicPr>
            <a:picLocks noChangeAspect="1" noChangeArrowheads="1"/>
          </p:cNvPicPr>
          <p:nvPr/>
        </p:nvPicPr>
        <p:blipFill>
          <a:blip r:embed="rId4" cstate="print"/>
          <a:srcRect/>
          <a:stretch>
            <a:fillRect/>
          </a:stretch>
        </p:blipFill>
        <p:spPr bwMode="auto">
          <a:xfrm>
            <a:off x="5916084" y="620316"/>
            <a:ext cx="1631949" cy="1674019"/>
          </a:xfrm>
          <a:prstGeom prst="rect">
            <a:avLst/>
          </a:prstGeom>
          <a:noFill/>
        </p:spPr>
      </p:pic>
      <p:pic>
        <p:nvPicPr>
          <p:cNvPr id="3097" name="Picture 25" descr="this_is_my_gym_MED.jpg"/>
          <p:cNvPicPr>
            <a:picLocks noChangeAspect="1" noChangeArrowheads="1"/>
          </p:cNvPicPr>
          <p:nvPr/>
        </p:nvPicPr>
        <p:blipFill>
          <a:blip r:embed="rId5" cstate="print"/>
          <a:srcRect/>
          <a:stretch>
            <a:fillRect/>
          </a:stretch>
        </p:blipFill>
        <p:spPr bwMode="auto">
          <a:xfrm>
            <a:off x="3708401" y="620316"/>
            <a:ext cx="1631951" cy="1674019"/>
          </a:xfrm>
          <a:prstGeom prst="rect">
            <a:avLst/>
          </a:prstGeom>
          <a:noFill/>
        </p:spPr>
      </p:pic>
      <p:pic>
        <p:nvPicPr>
          <p:cNvPr id="3104" name="Picture 32" descr="girlmultiskill.jpg"/>
          <p:cNvPicPr>
            <a:picLocks noChangeAspect="1" noChangeArrowheads="1"/>
          </p:cNvPicPr>
          <p:nvPr/>
        </p:nvPicPr>
        <p:blipFill>
          <a:blip r:embed="rId6" cstate="print"/>
          <a:srcRect/>
          <a:stretch>
            <a:fillRect/>
          </a:stretch>
        </p:blipFill>
        <p:spPr bwMode="auto">
          <a:xfrm>
            <a:off x="1500718" y="620316"/>
            <a:ext cx="1638300" cy="1674019"/>
          </a:xfrm>
          <a:prstGeom prst="rect">
            <a:avLst/>
          </a:prstGeom>
          <a:noFill/>
        </p:spPr>
      </p:pic>
      <p:pic>
        <p:nvPicPr>
          <p:cNvPr id="3113" name="Picture 41" descr="golf_disability_2_rdax_225x338.jpg"/>
          <p:cNvPicPr>
            <a:picLocks noChangeAspect="1" noChangeArrowheads="1"/>
          </p:cNvPicPr>
          <p:nvPr/>
        </p:nvPicPr>
        <p:blipFill>
          <a:blip r:embed="rId7" cstate="print"/>
          <a:srcRect/>
          <a:stretch>
            <a:fillRect/>
          </a:stretch>
        </p:blipFill>
        <p:spPr bwMode="auto">
          <a:xfrm>
            <a:off x="3708401" y="2457450"/>
            <a:ext cx="1631951" cy="1675210"/>
          </a:xfrm>
          <a:prstGeom prst="rect">
            <a:avLst/>
          </a:prstGeom>
          <a:noFill/>
        </p:spPr>
      </p:pic>
      <p:pic>
        <p:nvPicPr>
          <p:cNvPr id="3115" name="Picture 43" descr="Rugby07 013a.jpg"/>
          <p:cNvPicPr>
            <a:picLocks noChangeAspect="1" noChangeArrowheads="1"/>
          </p:cNvPicPr>
          <p:nvPr/>
        </p:nvPicPr>
        <p:blipFill>
          <a:blip r:embed="rId8" cstate="print"/>
          <a:srcRect/>
          <a:stretch>
            <a:fillRect/>
          </a:stretch>
        </p:blipFill>
        <p:spPr bwMode="auto">
          <a:xfrm>
            <a:off x="5916084" y="2457450"/>
            <a:ext cx="1634067" cy="1675210"/>
          </a:xfrm>
          <a:prstGeom prst="rect">
            <a:avLst/>
          </a:prstGeom>
          <a:noFill/>
        </p:spPr>
      </p:pic>
      <p:sp>
        <p:nvSpPr>
          <p:cNvPr id="3117" name="Text Box 45"/>
          <p:cNvSpPr txBox="1">
            <a:spLocks noChangeArrowheads="1"/>
          </p:cNvSpPr>
          <p:nvPr/>
        </p:nvSpPr>
        <p:spPr bwMode="auto">
          <a:xfrm>
            <a:off x="1308101" y="4618435"/>
            <a:ext cx="7121551" cy="1215717"/>
          </a:xfrm>
          <a:prstGeom prst="rect">
            <a:avLst/>
          </a:prstGeom>
          <a:noFill/>
          <a:ln w="9525">
            <a:noFill/>
            <a:miter lim="800000"/>
            <a:headEnd/>
            <a:tailEnd/>
          </a:ln>
          <a:effectLst/>
        </p:spPr>
        <p:txBody>
          <a:bodyPr wrap="square">
            <a:spAutoFit/>
          </a:bodyPr>
          <a:lstStyle/>
          <a:p>
            <a:r>
              <a:rPr lang="en-GB" sz="2800" b="1" dirty="0" smtClean="0"/>
              <a:t>Acquisition of Skill – Lecture 2 Defining Skill</a:t>
            </a:r>
            <a:endParaRPr lang="en-GB" sz="2800" b="1" dirty="0"/>
          </a:p>
          <a:p>
            <a:endParaRPr lang="en-GB" b="1" dirty="0"/>
          </a:p>
          <a:p>
            <a:pPr>
              <a:spcBef>
                <a:spcPct val="50000"/>
              </a:spcBef>
            </a:pPr>
            <a:r>
              <a:rPr lang="en-GB" dirty="0" smtClean="0"/>
              <a:t>Steven Osborne</a:t>
            </a:r>
            <a:endParaRPr lang="en-GB" dirty="0"/>
          </a:p>
        </p:txBody>
      </p:sp>
      <p:sp>
        <p:nvSpPr>
          <p:cNvPr id="3118" name="Rectangle 46"/>
          <p:cNvSpPr>
            <a:spLocks noChangeArrowheads="1"/>
          </p:cNvSpPr>
          <p:nvPr/>
        </p:nvSpPr>
        <p:spPr bwMode="auto">
          <a:xfrm>
            <a:off x="347134" y="6453187"/>
            <a:ext cx="673100" cy="404813"/>
          </a:xfrm>
          <a:prstGeom prst="rect">
            <a:avLst/>
          </a:prstGeom>
          <a:solidFill>
            <a:schemeClr val="bg1"/>
          </a:solidFill>
          <a:ln w="9525">
            <a:solidFill>
              <a:schemeClr val="bg1"/>
            </a:solidFill>
            <a:miter lim="800000"/>
            <a:headEnd/>
            <a:tailEnd/>
          </a:ln>
          <a:effectLst/>
        </p:spPr>
        <p:txBody>
          <a:bodyPr wrap="none" anchor="ctr"/>
          <a:lstStyle/>
          <a:p>
            <a:endParaRPr lang="en-GB"/>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rrowheads="1"/>
          </p:cNvSpPr>
          <p:nvPr>
            <p:ph type="title"/>
          </p:nvPr>
        </p:nvSpPr>
        <p:spPr/>
        <p:txBody>
          <a:bodyPr/>
          <a:lstStyle/>
          <a:p>
            <a:pPr algn="l"/>
            <a:r>
              <a:rPr lang="en-GB" dirty="0"/>
              <a:t>Aims:</a:t>
            </a:r>
          </a:p>
        </p:txBody>
      </p:sp>
      <p:sp>
        <p:nvSpPr>
          <p:cNvPr id="22531" name="Rectangle 3"/>
          <p:cNvSpPr>
            <a:spLocks noGrp="1" noRot="1" noChangeArrowheads="1"/>
          </p:cNvSpPr>
          <p:nvPr>
            <p:ph type="body" idx="1"/>
          </p:nvPr>
        </p:nvSpPr>
        <p:spPr>
          <a:xfrm>
            <a:off x="0" y="1600200"/>
            <a:ext cx="9144000" cy="4525963"/>
          </a:xfrm>
        </p:spPr>
        <p:txBody>
          <a:bodyPr>
            <a:normAutofit/>
          </a:bodyPr>
          <a:lstStyle/>
          <a:p>
            <a:r>
              <a:rPr lang="en-GB" sz="2800" dirty="0"/>
              <a:t>To understand what makes a skill-full performance.</a:t>
            </a:r>
          </a:p>
          <a:p>
            <a:r>
              <a:rPr lang="en-GB" sz="2800" dirty="0"/>
              <a:t>To know and Understand the skill classification continuum.</a:t>
            </a:r>
          </a:p>
          <a:p>
            <a:r>
              <a:rPr lang="en-GB" sz="2800" dirty="0"/>
              <a:t>Be able to relate the classification continuum to sporting examples.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5" descr="ltadlateral"/>
          <p:cNvPicPr>
            <a:picLocks noChangeAspect="1" noChangeArrowheads="1"/>
          </p:cNvPicPr>
          <p:nvPr/>
        </p:nvPicPr>
        <p:blipFill>
          <a:blip r:embed="rId2" cstate="print"/>
          <a:srcRect/>
          <a:stretch>
            <a:fillRect/>
          </a:stretch>
        </p:blipFill>
        <p:spPr bwMode="auto">
          <a:xfrm>
            <a:off x="0" y="2214554"/>
            <a:ext cx="9144000" cy="1938343"/>
          </a:xfrm>
          <a:prstGeom prst="rect">
            <a:avLst/>
          </a:prstGeom>
          <a:noFill/>
          <a:ln w="9525">
            <a:noFill/>
            <a:miter lim="800000"/>
            <a:headEnd/>
            <a:tailEnd/>
          </a:ln>
        </p:spPr>
      </p:pic>
      <p:sp>
        <p:nvSpPr>
          <p:cNvPr id="3075" name="Text Box 6"/>
          <p:cNvSpPr txBox="1">
            <a:spLocks noChangeArrowheads="1"/>
          </p:cNvSpPr>
          <p:nvPr/>
        </p:nvSpPr>
        <p:spPr bwMode="auto">
          <a:xfrm>
            <a:off x="395288" y="620713"/>
            <a:ext cx="8353425" cy="584775"/>
          </a:xfrm>
          <a:prstGeom prst="rect">
            <a:avLst/>
          </a:prstGeom>
          <a:noFill/>
          <a:ln w="9525">
            <a:noFill/>
            <a:miter lim="800000"/>
            <a:headEnd/>
            <a:tailEnd/>
          </a:ln>
        </p:spPr>
        <p:txBody>
          <a:bodyPr>
            <a:spAutoFit/>
          </a:bodyPr>
          <a:lstStyle/>
          <a:p>
            <a:pPr algn="ctr">
              <a:spcBef>
                <a:spcPct val="50000"/>
              </a:spcBef>
            </a:pPr>
            <a:r>
              <a:rPr lang="en-GB" sz="3200" b="1" dirty="0" smtClean="0"/>
              <a:t>Long </a:t>
            </a:r>
            <a:r>
              <a:rPr lang="en-GB" sz="3200" b="1" dirty="0"/>
              <a:t>Term Athlete Development (LTAD)</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81" name="Rectangle 13"/>
          <p:cNvSpPr>
            <a:spLocks noGrp="1" noChangeArrowheads="1"/>
          </p:cNvSpPr>
          <p:nvPr>
            <p:ph type="title"/>
          </p:nvPr>
        </p:nvSpPr>
        <p:spPr>
          <a:xfrm>
            <a:off x="0" y="2500306"/>
            <a:ext cx="9144000" cy="1269987"/>
          </a:xfrm>
        </p:spPr>
        <p:txBody>
          <a:bodyPr>
            <a:noAutofit/>
          </a:bodyPr>
          <a:lstStyle/>
          <a:p>
            <a:r>
              <a:rPr lang="en-GB" sz="3200" dirty="0"/>
              <a:t>‘SKILL IS THE LEARNED ABILITY TO BRING ABOUT PREDETERMINED RESULTS WITH MAXIMUM CERTAINTY, OFTEN WITH THE MINIMUM AMOUNT OF TIME OR ENERGY OR BOTH’  </a:t>
            </a:r>
            <a:r>
              <a:rPr lang="en-GB" sz="3200" dirty="0" smtClean="0"/>
              <a:t/>
            </a:r>
            <a:br>
              <a:rPr lang="en-GB" sz="3200" dirty="0" smtClean="0"/>
            </a:br>
            <a:r>
              <a:rPr lang="en-GB" sz="3200" dirty="0"/>
              <a:t/>
            </a:r>
            <a:br>
              <a:rPr lang="en-GB" sz="3200" dirty="0"/>
            </a:br>
            <a:r>
              <a:rPr lang="en-GB" sz="3200" dirty="0" smtClean="0"/>
              <a:t>B.KNAPP</a:t>
            </a:r>
            <a:endParaRPr lang="en-GB" sz="32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2" descr="http://www.safairwarning.com/sitebuildercontent/sitebuilderpictures/soccer1.jpg">
            <a:hlinkClick r:id="rId2"/>
          </p:cNvPr>
          <p:cNvPicPr>
            <a:picLocks noChangeAspect="1" noChangeArrowheads="1"/>
          </p:cNvPicPr>
          <p:nvPr/>
        </p:nvPicPr>
        <p:blipFill>
          <a:blip r:embed="rId3"/>
          <a:srcRect/>
          <a:stretch>
            <a:fillRect/>
          </a:stretch>
        </p:blipFill>
        <p:spPr bwMode="auto">
          <a:xfrm>
            <a:off x="0" y="0"/>
            <a:ext cx="9144000" cy="624603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nvGraphicFramePr>
        <p:xfrm>
          <a:off x="0" y="857232"/>
          <a:ext cx="9144000" cy="52864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r>
              <a:rPr lang="en-AU"/>
              <a:t>What are Motor Skills?</a:t>
            </a:r>
          </a:p>
        </p:txBody>
      </p:sp>
      <p:sp>
        <p:nvSpPr>
          <p:cNvPr id="62467" name="Rectangle 3"/>
          <p:cNvSpPr>
            <a:spLocks noGrp="1" noChangeArrowheads="1"/>
          </p:cNvSpPr>
          <p:nvPr>
            <p:ph type="body" idx="1"/>
          </p:nvPr>
        </p:nvSpPr>
        <p:spPr/>
        <p:txBody>
          <a:bodyPr/>
          <a:lstStyle/>
          <a:p>
            <a:r>
              <a:rPr lang="en-AU" dirty="0"/>
              <a:t>Motor skills</a:t>
            </a:r>
          </a:p>
          <a:p>
            <a:r>
              <a:rPr lang="en-AU" dirty="0"/>
              <a:t>Fundamental skills</a:t>
            </a:r>
          </a:p>
          <a:p>
            <a:r>
              <a:rPr lang="en-AU" dirty="0"/>
              <a:t>Fundamental motor skills</a:t>
            </a:r>
          </a:p>
          <a:p>
            <a:endParaRPr lang="en-AU" dirty="0"/>
          </a:p>
          <a:p>
            <a:pPr>
              <a:buFont typeface="Wingdings" pitchFamily="2" charset="2"/>
              <a:buNone/>
            </a:pPr>
            <a:r>
              <a:rPr lang="en-AU" dirty="0"/>
              <a:t>DIFFERENT TERMS, SAME THING!!</a:t>
            </a:r>
          </a:p>
          <a:p>
            <a:pPr>
              <a:buFont typeface="Wingdings" pitchFamily="2" charset="2"/>
              <a:buNone/>
            </a:pPr>
            <a:endParaRPr lang="en-AU" dirty="0"/>
          </a:p>
          <a:p>
            <a:pPr>
              <a:buFont typeface="Wingdings" pitchFamily="2" charset="2"/>
              <a:buNone/>
            </a:pPr>
            <a:endParaRPr lang="en-AU"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Title 1"/>
          <p:cNvSpPr>
            <a:spLocks noGrp="1"/>
          </p:cNvSpPr>
          <p:nvPr>
            <p:ph type="title"/>
          </p:nvPr>
        </p:nvSpPr>
        <p:spPr>
          <a:xfrm>
            <a:off x="428625" y="0"/>
            <a:ext cx="8229600" cy="928688"/>
          </a:xfrm>
        </p:spPr>
        <p:txBody>
          <a:bodyPr/>
          <a:lstStyle/>
          <a:p>
            <a:pPr algn="l" eaLnBrk="1" hangingPunct="1"/>
            <a:r>
              <a:rPr lang="en-GB" sz="3200" dirty="0" smtClean="0"/>
              <a:t>Definitions</a:t>
            </a:r>
            <a:endParaRPr lang="en-GB" sz="3200" dirty="0" smtClean="0"/>
          </a:p>
        </p:txBody>
      </p:sp>
      <p:cxnSp>
        <p:nvCxnSpPr>
          <p:cNvPr id="5" name="Straight Connector 4"/>
          <p:cNvCxnSpPr/>
          <p:nvPr/>
        </p:nvCxnSpPr>
        <p:spPr>
          <a:xfrm>
            <a:off x="500063" y="714375"/>
            <a:ext cx="8286750" cy="1588"/>
          </a:xfrm>
          <a:prstGeom prst="line">
            <a:avLst/>
          </a:prstGeom>
        </p:spPr>
        <p:style>
          <a:lnRef idx="2">
            <a:schemeClr val="dk1"/>
          </a:lnRef>
          <a:fillRef idx="0">
            <a:schemeClr val="dk1"/>
          </a:fillRef>
          <a:effectRef idx="1">
            <a:schemeClr val="dk1"/>
          </a:effectRef>
          <a:fontRef idx="minor">
            <a:schemeClr val="tx1"/>
          </a:fontRef>
        </p:style>
      </p:cxnSp>
      <p:pic>
        <p:nvPicPr>
          <p:cNvPr id="7" name="Content Placeholder 5" descr="discuss_big"/>
          <p:cNvPicPr>
            <a:picLocks noGrp="1" noChangeAspect="1" noChangeArrowheads="1"/>
          </p:cNvPicPr>
          <p:nvPr>
            <p:ph idx="1"/>
          </p:nvPr>
        </p:nvPicPr>
        <p:blipFill>
          <a:blip r:embed="rId2"/>
          <a:srcRect/>
          <a:stretch>
            <a:fillRect/>
          </a:stretch>
        </p:blipFill>
        <p:spPr>
          <a:xfrm>
            <a:off x="2357438" y="2000250"/>
            <a:ext cx="4352925" cy="2974975"/>
          </a:xfr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2000"/>
                                        <p:tgtEl>
                                          <p:spTgt spid="7"/>
                                        </p:tgtEl>
                                      </p:cBhvr>
                                    </p:animEffect>
                                    <p:set>
                                      <p:cBhvr>
                                        <p:cTn id="12" dur="1" fill="hold">
                                          <p:stCondLst>
                                            <p:cond delay="1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685800" y="0"/>
            <a:ext cx="7772400" cy="914400"/>
          </a:xfrm>
        </p:spPr>
        <p:txBody>
          <a:bodyPr/>
          <a:lstStyle/>
          <a:p>
            <a:r>
              <a:rPr lang="en-AU"/>
              <a:t>What are Motor Skills?</a:t>
            </a:r>
          </a:p>
        </p:txBody>
      </p:sp>
      <p:sp>
        <p:nvSpPr>
          <p:cNvPr id="30723" name="Rectangle 3"/>
          <p:cNvSpPr>
            <a:spLocks noGrp="1" noChangeArrowheads="1"/>
          </p:cNvSpPr>
          <p:nvPr>
            <p:ph type="body" idx="1"/>
          </p:nvPr>
        </p:nvSpPr>
        <p:spPr>
          <a:xfrm>
            <a:off x="285720" y="1071546"/>
            <a:ext cx="8643998" cy="5024454"/>
          </a:xfrm>
        </p:spPr>
        <p:txBody>
          <a:bodyPr>
            <a:normAutofit/>
          </a:bodyPr>
          <a:lstStyle/>
          <a:p>
            <a:pPr>
              <a:lnSpc>
                <a:spcPct val="90000"/>
              </a:lnSpc>
            </a:pPr>
            <a:r>
              <a:rPr lang="en-AU" sz="2800" dirty="0"/>
              <a:t>Fundamental skills are those utilitarian skills that children need for living &amp; being” </a:t>
            </a:r>
            <a:r>
              <a:rPr lang="en-AU" sz="2000" dirty="0"/>
              <a:t>(</a:t>
            </a:r>
            <a:r>
              <a:rPr lang="en-AU" sz="2000" dirty="0" err="1"/>
              <a:t>Pangrazi</a:t>
            </a:r>
            <a:r>
              <a:rPr lang="en-AU" sz="2000" dirty="0"/>
              <a:t> &amp; </a:t>
            </a:r>
            <a:r>
              <a:rPr lang="en-AU" sz="2000" dirty="0" err="1"/>
              <a:t>Dauer</a:t>
            </a:r>
            <a:r>
              <a:rPr lang="en-AU" sz="2000" dirty="0"/>
              <a:t>, 1992, p. 291</a:t>
            </a:r>
            <a:r>
              <a:rPr lang="en-AU" sz="2000" dirty="0" smtClean="0"/>
              <a:t>)</a:t>
            </a:r>
          </a:p>
          <a:p>
            <a:pPr>
              <a:lnSpc>
                <a:spcPct val="90000"/>
              </a:lnSpc>
            </a:pPr>
            <a:endParaRPr lang="en-AU" sz="2000" dirty="0"/>
          </a:p>
          <a:p>
            <a:pPr>
              <a:lnSpc>
                <a:spcPct val="90000"/>
              </a:lnSpc>
            </a:pPr>
            <a:r>
              <a:rPr lang="en-AU" sz="2800" dirty="0"/>
              <a:t>“Fundamental motor skills (FMS) are the foundation movements or precursor patterns to more specialised, complex skills in games, sports, dance, aquatics, gymnastics and recreational activities”  </a:t>
            </a:r>
            <a:r>
              <a:rPr lang="en-AU" sz="2000" dirty="0"/>
              <a:t>(DECCD, 1997, p. 4</a:t>
            </a:r>
            <a:r>
              <a:rPr lang="en-AU" sz="2000" dirty="0" smtClean="0"/>
              <a:t>)</a:t>
            </a:r>
          </a:p>
          <a:p>
            <a:pPr>
              <a:lnSpc>
                <a:spcPct val="90000"/>
              </a:lnSpc>
            </a:pPr>
            <a:endParaRPr lang="en-AU" sz="2000" dirty="0"/>
          </a:p>
          <a:p>
            <a:pPr>
              <a:lnSpc>
                <a:spcPct val="90000"/>
              </a:lnSpc>
            </a:pPr>
            <a:r>
              <a:rPr lang="en-AU" sz="2800" dirty="0"/>
              <a:t>Current research indicates that the current level of FMS development in a child’s early years is inadequate</a:t>
            </a:r>
          </a:p>
          <a:p>
            <a:pPr>
              <a:lnSpc>
                <a:spcPct val="90000"/>
              </a:lnSpc>
              <a:buFont typeface="Wingdings" pitchFamily="2" charset="2"/>
              <a:buNone/>
            </a:pPr>
            <a:r>
              <a:rPr lang="en-AU" sz="2800" dirty="0"/>
              <a:t>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685800" y="0"/>
            <a:ext cx="7772400" cy="685800"/>
          </a:xfrm>
        </p:spPr>
        <p:txBody>
          <a:bodyPr>
            <a:normAutofit fontScale="90000"/>
          </a:bodyPr>
          <a:lstStyle/>
          <a:p>
            <a:r>
              <a:rPr lang="en-AU"/>
              <a:t>What are Motor Skills cont.</a:t>
            </a:r>
          </a:p>
        </p:txBody>
      </p:sp>
      <p:sp>
        <p:nvSpPr>
          <p:cNvPr id="31747" name="Rectangle 3"/>
          <p:cNvSpPr>
            <a:spLocks noGrp="1" noChangeArrowheads="1"/>
          </p:cNvSpPr>
          <p:nvPr>
            <p:ph type="body" idx="1"/>
          </p:nvPr>
        </p:nvSpPr>
        <p:spPr>
          <a:xfrm>
            <a:off x="214282" y="914400"/>
            <a:ext cx="8572560" cy="5181600"/>
          </a:xfrm>
        </p:spPr>
        <p:txBody>
          <a:bodyPr>
            <a:normAutofit fontScale="92500"/>
          </a:bodyPr>
          <a:lstStyle/>
          <a:p>
            <a:r>
              <a:rPr lang="en-AU" sz="2800" dirty="0"/>
              <a:t>Early development of FMS is an important step towards ensuring an individual’s involvement in physical activity is lifelong, safe and </a:t>
            </a:r>
            <a:r>
              <a:rPr lang="en-AU" sz="2800" dirty="0" smtClean="0"/>
              <a:t>healthy</a:t>
            </a:r>
          </a:p>
          <a:p>
            <a:endParaRPr lang="en-AU" sz="2800" dirty="0"/>
          </a:p>
          <a:p>
            <a:r>
              <a:rPr lang="en-AU" sz="2800" dirty="0"/>
              <a:t>Without competence in a range of skills such as running, skipping and balancing, students are less likely to access the range of options available to establish an active </a:t>
            </a:r>
            <a:r>
              <a:rPr lang="en-AU" sz="2800" dirty="0" smtClean="0"/>
              <a:t>lifestyle</a:t>
            </a:r>
            <a:endParaRPr lang="en-AU" sz="2000" dirty="0" smtClean="0"/>
          </a:p>
          <a:p>
            <a:endParaRPr lang="en-AU" sz="2000" dirty="0"/>
          </a:p>
          <a:p>
            <a:r>
              <a:rPr lang="en-AU" sz="2800" dirty="0"/>
              <a:t>Research has indicated that the improvements in self esteem and confidence that are associated with a sound development in FMS has a flow on effect to other areas of a child’s </a:t>
            </a:r>
            <a:r>
              <a:rPr lang="en-AU" sz="2800" dirty="0" smtClean="0"/>
              <a:t>education</a:t>
            </a:r>
            <a:endParaRPr lang="en-AU" sz="2000" dirty="0"/>
          </a:p>
          <a:p>
            <a:endParaRPr lang="en-AU" sz="20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idx="4294967295"/>
          </p:nvPr>
        </p:nvSpPr>
        <p:spPr>
          <a:xfrm>
            <a:off x="428625" y="0"/>
            <a:ext cx="8229600" cy="928688"/>
          </a:xfrm>
        </p:spPr>
        <p:txBody>
          <a:bodyPr/>
          <a:lstStyle/>
          <a:p>
            <a:pPr algn="l" eaLnBrk="1" hangingPunct="1"/>
            <a:r>
              <a:rPr lang="en-GB" sz="3200" dirty="0" smtClean="0"/>
              <a:t>Skill </a:t>
            </a:r>
            <a:r>
              <a:rPr lang="en-GB" sz="3200" dirty="0" err="1" smtClean="0"/>
              <a:t>vs</a:t>
            </a:r>
            <a:r>
              <a:rPr lang="en-GB" sz="3200" dirty="0" smtClean="0"/>
              <a:t> Ability</a:t>
            </a:r>
          </a:p>
        </p:txBody>
      </p:sp>
      <p:cxnSp>
        <p:nvCxnSpPr>
          <p:cNvPr id="5" name="Straight Connector 4"/>
          <p:cNvCxnSpPr/>
          <p:nvPr/>
        </p:nvCxnSpPr>
        <p:spPr>
          <a:xfrm>
            <a:off x="500063" y="714375"/>
            <a:ext cx="8286750" cy="1588"/>
          </a:xfrm>
          <a:prstGeom prst="line">
            <a:avLst/>
          </a:prstGeom>
        </p:spPr>
        <p:style>
          <a:lnRef idx="2">
            <a:schemeClr val="dk1"/>
          </a:lnRef>
          <a:fillRef idx="0">
            <a:schemeClr val="dk1"/>
          </a:fillRef>
          <a:effectRef idx="1">
            <a:schemeClr val="dk1"/>
          </a:effectRef>
          <a:fontRef idx="minor">
            <a:schemeClr val="tx1"/>
          </a:fontRef>
        </p:style>
      </p:cxnSp>
      <p:pic>
        <p:nvPicPr>
          <p:cNvPr id="6" name="Content Placeholder 5" descr="discuss_big"/>
          <p:cNvPicPr>
            <a:picLocks noGrp="1" noChangeAspect="1" noChangeArrowheads="1"/>
          </p:cNvPicPr>
          <p:nvPr>
            <p:ph idx="4294967295"/>
          </p:nvPr>
        </p:nvPicPr>
        <p:blipFill>
          <a:blip r:embed="rId2" cstate="print"/>
          <a:srcRect/>
          <a:stretch>
            <a:fillRect/>
          </a:stretch>
        </p:blipFill>
        <p:spPr>
          <a:xfrm>
            <a:off x="1331913" y="1196975"/>
            <a:ext cx="6230937" cy="4259263"/>
          </a:xfr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2000"/>
                                        <p:tgtEl>
                                          <p:spTgt spid="6"/>
                                        </p:tgtEl>
                                      </p:cBhvr>
                                    </p:animEffect>
                                    <p:set>
                                      <p:cBhvr>
                                        <p:cTn id="12"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GB"/>
              <a:t>SKILL VERSUS ABILITY</a:t>
            </a:r>
          </a:p>
        </p:txBody>
      </p:sp>
      <p:sp>
        <p:nvSpPr>
          <p:cNvPr id="19459" name="Rectangle 3"/>
          <p:cNvSpPr>
            <a:spLocks noGrp="1" noChangeArrowheads="1"/>
          </p:cNvSpPr>
          <p:nvPr>
            <p:ph type="body" idx="1"/>
          </p:nvPr>
        </p:nvSpPr>
        <p:spPr/>
        <p:txBody>
          <a:bodyPr/>
          <a:lstStyle/>
          <a:p>
            <a:r>
              <a:rPr lang="en-GB" dirty="0"/>
              <a:t>ABILITY is</a:t>
            </a:r>
          </a:p>
          <a:p>
            <a:endParaRPr lang="en-GB" dirty="0"/>
          </a:p>
          <a:p>
            <a:pPr lvl="3"/>
            <a:r>
              <a:rPr lang="en-GB" dirty="0"/>
              <a:t>Genetic, stable, enduring, </a:t>
            </a:r>
          </a:p>
          <a:p>
            <a:pPr lvl="3"/>
            <a:endParaRPr lang="en-GB" dirty="0"/>
          </a:p>
          <a:p>
            <a:pPr lvl="3"/>
            <a:r>
              <a:rPr lang="en-GB" dirty="0"/>
              <a:t>E.g. speed, strength, coordination</a:t>
            </a:r>
          </a:p>
          <a:p>
            <a:pPr lvl="3"/>
            <a:endParaRPr lang="en-GB" dirty="0"/>
          </a:p>
          <a:p>
            <a:pPr lvl="3"/>
            <a:r>
              <a:rPr lang="en-GB" dirty="0"/>
              <a:t>Can be improved to a certain degree but not drastically</a:t>
            </a:r>
          </a:p>
          <a:p>
            <a:pPr lvl="3"/>
            <a:endParaRPr lang="en-GB" dirty="0"/>
          </a:p>
          <a:p>
            <a:pPr lvl="3"/>
            <a:r>
              <a:rPr lang="en-GB" dirty="0"/>
              <a:t>The foundation for strong performance</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algn="l"/>
            <a:r>
              <a:rPr lang="en-US" sz="4000"/>
              <a:t>The Terms Ability and Motor Ability</a:t>
            </a:r>
          </a:p>
        </p:txBody>
      </p:sp>
      <p:sp>
        <p:nvSpPr>
          <p:cNvPr id="7171" name="Rectangle 3"/>
          <p:cNvSpPr>
            <a:spLocks noGrp="1" noChangeArrowheads="1"/>
          </p:cNvSpPr>
          <p:nvPr>
            <p:ph type="body" idx="1"/>
          </p:nvPr>
        </p:nvSpPr>
        <p:spPr/>
        <p:txBody>
          <a:bodyPr/>
          <a:lstStyle/>
          <a:p>
            <a:pPr>
              <a:buClr>
                <a:schemeClr val="folHlink"/>
              </a:buClr>
              <a:buSzTx/>
            </a:pPr>
            <a:r>
              <a:rPr lang="en-US" sz="2800" i="1">
                <a:solidFill>
                  <a:schemeClr val="folHlink"/>
                </a:solidFill>
              </a:rPr>
              <a:t>Ability</a:t>
            </a:r>
            <a:endParaRPr lang="en-US" sz="2800">
              <a:solidFill>
                <a:schemeClr val="folHlink"/>
              </a:solidFill>
            </a:endParaRPr>
          </a:p>
          <a:p>
            <a:pPr lvl="1">
              <a:buClr>
                <a:schemeClr val="folHlink"/>
              </a:buClr>
            </a:pPr>
            <a:r>
              <a:rPr lang="en-US" sz="2400"/>
              <a:t>A general </a:t>
            </a:r>
            <a:r>
              <a:rPr lang="en-US" sz="2400">
                <a:solidFill>
                  <a:schemeClr val="hlink"/>
                </a:solidFill>
              </a:rPr>
              <a:t>trait or capacity</a:t>
            </a:r>
            <a:r>
              <a:rPr lang="en-US" sz="2400"/>
              <a:t> of a person</a:t>
            </a:r>
          </a:p>
          <a:p>
            <a:pPr lvl="1">
              <a:buClr>
                <a:schemeClr val="folHlink"/>
              </a:buClr>
            </a:pPr>
            <a:r>
              <a:rPr lang="en-US" sz="2400"/>
              <a:t>Relatively enduring characteristic</a:t>
            </a:r>
          </a:p>
          <a:p>
            <a:pPr lvl="1">
              <a:buClr>
                <a:schemeClr val="folHlink"/>
              </a:buClr>
            </a:pPr>
            <a:r>
              <a:rPr lang="en-US" sz="2400"/>
              <a:t>Serves as a determinant of a person’s </a:t>
            </a:r>
            <a:r>
              <a:rPr lang="en-US" sz="2400">
                <a:solidFill>
                  <a:schemeClr val="hlink"/>
                </a:solidFill>
              </a:rPr>
              <a:t>achievement potential</a:t>
            </a:r>
            <a:r>
              <a:rPr lang="en-US" sz="2400"/>
              <a:t> for the performance of specific skills </a:t>
            </a:r>
          </a:p>
          <a:p>
            <a:pPr>
              <a:buClr>
                <a:schemeClr val="folHlink"/>
              </a:buClr>
              <a:buSzTx/>
            </a:pPr>
            <a:r>
              <a:rPr lang="en-US" sz="2800" i="1">
                <a:solidFill>
                  <a:schemeClr val="folHlink"/>
                </a:solidFill>
              </a:rPr>
              <a:t>Motor Ability</a:t>
            </a:r>
          </a:p>
          <a:p>
            <a:pPr lvl="1">
              <a:buClr>
                <a:schemeClr val="folHlink"/>
              </a:buClr>
            </a:pPr>
            <a:r>
              <a:rPr lang="en-US" sz="2400"/>
              <a:t>An ability that is specifically related to the performance of a motor skill</a:t>
            </a:r>
          </a:p>
          <a:p>
            <a:pPr lvl="1">
              <a:buClr>
                <a:schemeClr val="folHlink"/>
              </a:buClr>
            </a:pPr>
            <a:r>
              <a:rPr lang="en-US" sz="2400"/>
              <a:t>Each person has a variety of motor abilities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nvGraphicFramePr>
        <p:xfrm>
          <a:off x="1071538" y="357166"/>
          <a:ext cx="7000924" cy="61436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GB"/>
              <a:t>ABILITIES</a:t>
            </a:r>
          </a:p>
        </p:txBody>
      </p:sp>
      <p:sp>
        <p:nvSpPr>
          <p:cNvPr id="9221" name="Rectangle 5"/>
          <p:cNvSpPr>
            <a:spLocks noGrp="1" noChangeArrowheads="1"/>
          </p:cNvSpPr>
          <p:nvPr>
            <p:ph type="body" sz="half" idx="2"/>
          </p:nvPr>
        </p:nvSpPr>
        <p:spPr>
          <a:xfrm>
            <a:off x="500034" y="1484313"/>
            <a:ext cx="8182004" cy="4525962"/>
          </a:xfrm>
        </p:spPr>
        <p:txBody>
          <a:bodyPr/>
          <a:lstStyle/>
          <a:p>
            <a:pPr>
              <a:lnSpc>
                <a:spcPct val="90000"/>
              </a:lnSpc>
            </a:pPr>
            <a:r>
              <a:rPr lang="en-GB" sz="1700" b="1" dirty="0"/>
              <a:t>ARE INNATE OR GENETICALLY DETERMINED</a:t>
            </a:r>
            <a:r>
              <a:rPr lang="en-GB" sz="1700" dirty="0"/>
              <a:t>  - we are born with abilities determined by the genes we inherit from our parents.</a:t>
            </a:r>
          </a:p>
          <a:p>
            <a:pPr>
              <a:lnSpc>
                <a:spcPct val="90000"/>
              </a:lnSpc>
            </a:pPr>
            <a:endParaRPr lang="en-GB" sz="1700" dirty="0"/>
          </a:p>
          <a:p>
            <a:pPr>
              <a:lnSpc>
                <a:spcPct val="90000"/>
              </a:lnSpc>
            </a:pPr>
            <a:r>
              <a:rPr lang="en-GB" sz="1700" b="1" dirty="0"/>
              <a:t>ARE STABLE AND ENDURING</a:t>
            </a:r>
            <a:r>
              <a:rPr lang="en-GB" sz="1700" dirty="0"/>
              <a:t> – abilities remain throughout our lives but can be developed through our experiences and maturation.</a:t>
            </a:r>
          </a:p>
          <a:p>
            <a:pPr>
              <a:lnSpc>
                <a:spcPct val="90000"/>
              </a:lnSpc>
            </a:pPr>
            <a:endParaRPr lang="en-GB" sz="1700" dirty="0"/>
          </a:p>
          <a:p>
            <a:pPr>
              <a:lnSpc>
                <a:spcPct val="90000"/>
              </a:lnSpc>
            </a:pPr>
            <a:r>
              <a:rPr lang="en-GB" sz="1700" b="1" dirty="0"/>
              <a:t>SUPPORT SKILLS</a:t>
            </a:r>
            <a:r>
              <a:rPr lang="en-GB" sz="1700" dirty="0"/>
              <a:t> – each skill needs to have several supporting or underpinning abilities in order to learn skills effectively. They are thought to be the foundation blocks on which skills are built.</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normAutofit fontScale="90000"/>
          </a:bodyPr>
          <a:lstStyle/>
          <a:p>
            <a:pPr algn="l"/>
            <a:r>
              <a:rPr lang="en-US" sz="4000"/>
              <a:t>Abilities as Individual Difference Variables</a:t>
            </a:r>
          </a:p>
        </p:txBody>
      </p:sp>
      <p:sp>
        <p:nvSpPr>
          <p:cNvPr id="8195" name="Rectangle 3"/>
          <p:cNvSpPr>
            <a:spLocks noGrp="1" noChangeArrowheads="1"/>
          </p:cNvSpPr>
          <p:nvPr>
            <p:ph type="body" idx="1"/>
          </p:nvPr>
        </p:nvSpPr>
        <p:spPr/>
        <p:txBody>
          <a:bodyPr>
            <a:normAutofit fontScale="92500" lnSpcReduction="10000"/>
          </a:bodyPr>
          <a:lstStyle/>
          <a:p>
            <a:pPr>
              <a:lnSpc>
                <a:spcPct val="80000"/>
              </a:lnSpc>
            </a:pPr>
            <a:r>
              <a:rPr lang="en-US" sz="2800" dirty="0"/>
              <a:t>Motor abilities establish </a:t>
            </a:r>
            <a:r>
              <a:rPr lang="en-US" sz="2800" dirty="0">
                <a:solidFill>
                  <a:schemeClr val="hlink"/>
                </a:solidFill>
              </a:rPr>
              <a:t>achievement potentials</a:t>
            </a:r>
            <a:r>
              <a:rPr lang="en-US" sz="2800" dirty="0"/>
              <a:t> for specific motor skills </a:t>
            </a:r>
            <a:endParaRPr lang="en-US" sz="2800" dirty="0" smtClean="0"/>
          </a:p>
          <a:p>
            <a:pPr>
              <a:lnSpc>
                <a:spcPct val="80000"/>
              </a:lnSpc>
              <a:buNone/>
            </a:pPr>
            <a:endParaRPr lang="en-US" sz="2800" dirty="0"/>
          </a:p>
          <a:p>
            <a:pPr>
              <a:lnSpc>
                <a:spcPct val="80000"/>
              </a:lnSpc>
            </a:pPr>
            <a:r>
              <a:rPr lang="en-US" sz="2800" dirty="0"/>
              <a:t>Each motor skill requires specific motor abilities to successfully perform </a:t>
            </a:r>
            <a:r>
              <a:rPr lang="en-US" sz="2800" dirty="0" smtClean="0"/>
              <a:t>it</a:t>
            </a:r>
          </a:p>
          <a:p>
            <a:pPr>
              <a:lnSpc>
                <a:spcPct val="80000"/>
              </a:lnSpc>
            </a:pPr>
            <a:endParaRPr lang="en-US" sz="2800" dirty="0"/>
          </a:p>
          <a:p>
            <a:pPr>
              <a:lnSpc>
                <a:spcPct val="80000"/>
              </a:lnSpc>
              <a:buFont typeface="Wingdings" pitchFamily="2" charset="2"/>
              <a:buNone/>
            </a:pPr>
            <a:r>
              <a:rPr lang="en-US" sz="2800" b="1" dirty="0">
                <a:solidFill>
                  <a:srgbClr val="CC0000"/>
                </a:solidFill>
                <a:effectLst/>
              </a:rPr>
              <a:t>		</a:t>
            </a:r>
            <a:r>
              <a:rPr lang="en-US" sz="2800" b="1" dirty="0">
                <a:solidFill>
                  <a:schemeClr val="folHlink"/>
                </a:solidFill>
                <a:effectLst/>
              </a:rPr>
              <a:t>If</a:t>
            </a:r>
            <a:r>
              <a:rPr lang="en-US" sz="2800" dirty="0">
                <a:solidFill>
                  <a:schemeClr val="folHlink"/>
                </a:solidFill>
                <a:effectLst/>
              </a:rPr>
              <a:t> </a:t>
            </a:r>
            <a:r>
              <a:rPr lang="en-US" sz="2800" dirty="0">
                <a:effectLst/>
              </a:rPr>
              <a:t>2 people have the same </a:t>
            </a:r>
          </a:p>
          <a:p>
            <a:pPr lvl="1">
              <a:lnSpc>
                <a:spcPct val="80000"/>
              </a:lnSpc>
            </a:pPr>
            <a:r>
              <a:rPr lang="en-US" sz="2400" dirty="0">
                <a:effectLst/>
              </a:rPr>
              <a:t> </a:t>
            </a:r>
            <a:r>
              <a:rPr lang="en-US" sz="2400" i="1" dirty="0">
                <a:effectLst/>
              </a:rPr>
              <a:t>Amount of practice</a:t>
            </a:r>
          </a:p>
          <a:p>
            <a:pPr lvl="1">
              <a:lnSpc>
                <a:spcPct val="80000"/>
              </a:lnSpc>
            </a:pPr>
            <a:r>
              <a:rPr lang="en-US" sz="2400" i="1" dirty="0">
                <a:effectLst/>
              </a:rPr>
              <a:t> Level and amount of instruction</a:t>
            </a:r>
          </a:p>
          <a:p>
            <a:pPr lvl="1">
              <a:lnSpc>
                <a:spcPct val="80000"/>
              </a:lnSpc>
            </a:pPr>
            <a:r>
              <a:rPr lang="en-US" sz="2400" i="1" dirty="0">
                <a:effectLst/>
              </a:rPr>
              <a:t> Motivation to perform the skill</a:t>
            </a:r>
          </a:p>
          <a:p>
            <a:pPr>
              <a:lnSpc>
                <a:spcPct val="80000"/>
              </a:lnSpc>
              <a:buFont typeface="Wingdings" pitchFamily="2" charset="2"/>
              <a:buNone/>
            </a:pPr>
            <a:endParaRPr lang="en-US" sz="2800" b="1" dirty="0">
              <a:solidFill>
                <a:srgbClr val="CC0000"/>
              </a:solidFill>
            </a:endParaRPr>
          </a:p>
          <a:p>
            <a:pPr>
              <a:lnSpc>
                <a:spcPct val="80000"/>
              </a:lnSpc>
            </a:pPr>
            <a:r>
              <a:rPr lang="en-US" sz="2800" b="1" dirty="0" smtClean="0">
                <a:solidFill>
                  <a:schemeClr val="folHlink"/>
                </a:solidFill>
                <a:effectLst/>
              </a:rPr>
              <a:t>Then</a:t>
            </a:r>
            <a:r>
              <a:rPr lang="en-US" sz="2800" dirty="0" smtClean="0">
                <a:effectLst/>
              </a:rPr>
              <a:t> </a:t>
            </a:r>
            <a:r>
              <a:rPr lang="en-US" sz="2800" dirty="0">
                <a:effectLst/>
              </a:rPr>
              <a:t>- Motor abilities will influence the level of performance success each person can/will achieve</a:t>
            </a:r>
            <a:endParaRPr lang="da-DK" sz="2800" dirty="0">
              <a:effectLst/>
            </a:endParaRPr>
          </a:p>
          <a:p>
            <a:pPr>
              <a:lnSpc>
                <a:spcPct val="80000"/>
              </a:lnSpc>
            </a:pPr>
            <a:endParaRPr lang="en-US" sz="28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algn="l"/>
            <a:r>
              <a:rPr lang="en-US"/>
              <a:t>Identifying Motor Abilities</a:t>
            </a:r>
          </a:p>
        </p:txBody>
      </p:sp>
      <p:sp>
        <p:nvSpPr>
          <p:cNvPr id="15363" name="Rectangle 3"/>
          <p:cNvSpPr>
            <a:spLocks noGrp="1" noChangeArrowheads="1"/>
          </p:cNvSpPr>
          <p:nvPr>
            <p:ph type="body" idx="1"/>
          </p:nvPr>
        </p:nvSpPr>
        <p:spPr>
          <a:xfrm>
            <a:off x="0" y="1600200"/>
            <a:ext cx="8915400" cy="4530725"/>
          </a:xfrm>
        </p:spPr>
        <p:txBody>
          <a:bodyPr/>
          <a:lstStyle/>
          <a:p>
            <a:pPr>
              <a:buFont typeface="Wingdings" pitchFamily="2" charset="2"/>
              <a:buNone/>
            </a:pPr>
            <a:r>
              <a:rPr lang="en-US" sz="2400" dirty="0"/>
              <a:t>One example of an attempt to identify motor </a:t>
            </a:r>
            <a:r>
              <a:rPr lang="en-US" sz="2400" dirty="0" smtClean="0"/>
              <a:t>abilities</a:t>
            </a:r>
          </a:p>
          <a:p>
            <a:pPr>
              <a:buFont typeface="Wingdings" pitchFamily="2" charset="2"/>
              <a:buNone/>
            </a:pPr>
            <a:endParaRPr lang="en-US" sz="2400" dirty="0"/>
          </a:p>
          <a:p>
            <a:pPr>
              <a:buFont typeface="Wingdings" pitchFamily="2" charset="2"/>
              <a:buNone/>
            </a:pPr>
            <a:r>
              <a:rPr lang="en-US" dirty="0">
                <a:solidFill>
                  <a:schemeClr val="accent1"/>
                </a:solidFill>
              </a:rPr>
              <a:t>	Fleishman’s Taxonomy of Motor Abilities</a:t>
            </a:r>
          </a:p>
          <a:p>
            <a:pPr lvl="1"/>
            <a:r>
              <a:rPr lang="en-US" dirty="0"/>
              <a:t>Described 11 perceptual-motor abilities</a:t>
            </a:r>
          </a:p>
          <a:p>
            <a:pPr lvl="1"/>
            <a:r>
              <a:rPr lang="en-US" dirty="0" smtClean="0"/>
              <a:t>Identified </a:t>
            </a:r>
            <a:r>
              <a:rPr lang="en-US" dirty="0"/>
              <a:t>9 physical proficiency abilities</a:t>
            </a:r>
          </a:p>
          <a:p>
            <a:pPr lvl="1"/>
            <a:endParaRPr lang="en-US" b="1" dirty="0">
              <a:solidFill>
                <a:schemeClr val="folHlink"/>
              </a:solidFill>
            </a:endParaRPr>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algn="l"/>
            <a:r>
              <a:rPr lang="en-US"/>
              <a:t>Perceptual Motor Abilities</a:t>
            </a:r>
          </a:p>
        </p:txBody>
      </p:sp>
      <p:sp>
        <p:nvSpPr>
          <p:cNvPr id="23555" name="Rectangle 3"/>
          <p:cNvSpPr>
            <a:spLocks noGrp="1" noChangeArrowheads="1"/>
          </p:cNvSpPr>
          <p:nvPr>
            <p:ph type="body" idx="1"/>
          </p:nvPr>
        </p:nvSpPr>
        <p:spPr>
          <a:xfrm>
            <a:off x="457200" y="1600200"/>
            <a:ext cx="8686800" cy="5257800"/>
          </a:xfrm>
        </p:spPr>
        <p:txBody>
          <a:bodyPr/>
          <a:lstStyle/>
          <a:p>
            <a:pPr>
              <a:lnSpc>
                <a:spcPct val="90000"/>
              </a:lnSpc>
            </a:pPr>
            <a:r>
              <a:rPr lang="en-US" sz="2400" dirty="0" err="1"/>
              <a:t>Multilimb</a:t>
            </a:r>
            <a:r>
              <a:rPr lang="en-US" sz="2400" dirty="0"/>
              <a:t> coordination </a:t>
            </a:r>
          </a:p>
          <a:p>
            <a:pPr>
              <a:lnSpc>
                <a:spcPct val="90000"/>
              </a:lnSpc>
            </a:pPr>
            <a:r>
              <a:rPr lang="en-US" sz="2400" dirty="0"/>
              <a:t>Control precision – ability to make </a:t>
            </a:r>
            <a:r>
              <a:rPr lang="en-US" sz="2400" dirty="0" smtClean="0"/>
              <a:t>movement adjustments</a:t>
            </a:r>
            <a:endParaRPr lang="en-US" sz="2400" dirty="0"/>
          </a:p>
          <a:p>
            <a:pPr>
              <a:lnSpc>
                <a:spcPct val="90000"/>
              </a:lnSpc>
            </a:pPr>
            <a:r>
              <a:rPr lang="en-US" sz="2400" dirty="0"/>
              <a:t>Response orientation </a:t>
            </a:r>
          </a:p>
          <a:p>
            <a:pPr>
              <a:lnSpc>
                <a:spcPct val="90000"/>
              </a:lnSpc>
            </a:pPr>
            <a:r>
              <a:rPr lang="en-US" sz="2400" dirty="0"/>
              <a:t>Reaction </a:t>
            </a:r>
            <a:r>
              <a:rPr lang="en-US" sz="2400" dirty="0" smtClean="0"/>
              <a:t>time</a:t>
            </a:r>
            <a:endParaRPr lang="en-US" sz="2400" dirty="0"/>
          </a:p>
          <a:p>
            <a:pPr>
              <a:lnSpc>
                <a:spcPct val="90000"/>
              </a:lnSpc>
            </a:pPr>
            <a:r>
              <a:rPr lang="en-US" sz="2400" dirty="0"/>
              <a:t>Speed of arm </a:t>
            </a:r>
            <a:r>
              <a:rPr lang="en-US" sz="2400" dirty="0" smtClean="0"/>
              <a:t>movement</a:t>
            </a:r>
          </a:p>
          <a:p>
            <a:pPr>
              <a:lnSpc>
                <a:spcPct val="80000"/>
              </a:lnSpc>
            </a:pPr>
            <a:r>
              <a:rPr lang="en-US" sz="2400" dirty="0" smtClean="0"/>
              <a:t>Rate control – ability to time continuous anticipatory movement</a:t>
            </a:r>
          </a:p>
          <a:p>
            <a:pPr>
              <a:lnSpc>
                <a:spcPct val="80000"/>
              </a:lnSpc>
            </a:pPr>
            <a:r>
              <a:rPr lang="en-US" sz="2400" dirty="0" smtClean="0"/>
              <a:t>Manual dexterity – ability to make skillful arm-hand movements</a:t>
            </a:r>
          </a:p>
          <a:p>
            <a:pPr>
              <a:lnSpc>
                <a:spcPct val="80000"/>
              </a:lnSpc>
            </a:pPr>
            <a:r>
              <a:rPr lang="en-US" sz="2400" dirty="0" smtClean="0"/>
              <a:t>Finger dexterity </a:t>
            </a:r>
          </a:p>
          <a:p>
            <a:pPr>
              <a:lnSpc>
                <a:spcPct val="80000"/>
              </a:lnSpc>
            </a:pPr>
            <a:r>
              <a:rPr lang="en-US" sz="2400" dirty="0" smtClean="0"/>
              <a:t>Arm-hand steadiness </a:t>
            </a:r>
          </a:p>
          <a:p>
            <a:pPr>
              <a:lnSpc>
                <a:spcPct val="80000"/>
              </a:lnSpc>
            </a:pPr>
            <a:r>
              <a:rPr lang="en-US" sz="2400" dirty="0" smtClean="0"/>
              <a:t>Aiming </a:t>
            </a:r>
          </a:p>
          <a:p>
            <a:pPr>
              <a:lnSpc>
                <a:spcPct val="90000"/>
              </a:lnSpc>
              <a:buNone/>
            </a:pPr>
            <a:r>
              <a:rPr lang="en-US" sz="2400" dirty="0" smtClean="0"/>
              <a:t> </a:t>
            </a:r>
          </a:p>
          <a:p>
            <a:pPr>
              <a:lnSpc>
                <a:spcPct val="90000"/>
              </a:lnSpc>
            </a:pPr>
            <a:endParaRPr lang="en-US" sz="24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US" dirty="0"/>
              <a:t>Physical Proficiency Abilities</a:t>
            </a:r>
          </a:p>
        </p:txBody>
      </p:sp>
      <p:sp>
        <p:nvSpPr>
          <p:cNvPr id="25603" name="Rectangle 3"/>
          <p:cNvSpPr>
            <a:spLocks noGrp="1" noChangeArrowheads="1"/>
          </p:cNvSpPr>
          <p:nvPr>
            <p:ph type="body" idx="1"/>
          </p:nvPr>
        </p:nvSpPr>
        <p:spPr/>
        <p:txBody>
          <a:bodyPr/>
          <a:lstStyle/>
          <a:p>
            <a:r>
              <a:rPr lang="en-US" sz="2800" dirty="0"/>
              <a:t>Static </a:t>
            </a:r>
            <a:r>
              <a:rPr lang="en-US" sz="2800" dirty="0" smtClean="0"/>
              <a:t>strength</a:t>
            </a:r>
            <a:endParaRPr lang="en-US" sz="2800" dirty="0"/>
          </a:p>
          <a:p>
            <a:r>
              <a:rPr lang="en-US" sz="2800" dirty="0"/>
              <a:t>Dynamic </a:t>
            </a:r>
            <a:r>
              <a:rPr lang="en-US" sz="2800" dirty="0" smtClean="0"/>
              <a:t>strength</a:t>
            </a:r>
            <a:endParaRPr lang="en-US" sz="2800" dirty="0"/>
          </a:p>
          <a:p>
            <a:r>
              <a:rPr lang="en-US" sz="2800" dirty="0"/>
              <a:t>Explosive </a:t>
            </a:r>
            <a:r>
              <a:rPr lang="en-US" sz="2800" dirty="0" smtClean="0"/>
              <a:t>strength</a:t>
            </a:r>
            <a:endParaRPr lang="en-US" sz="2800" dirty="0"/>
          </a:p>
          <a:p>
            <a:r>
              <a:rPr lang="en-US" sz="2800" dirty="0"/>
              <a:t>Trunk </a:t>
            </a:r>
            <a:r>
              <a:rPr lang="en-US" sz="2800" dirty="0" smtClean="0"/>
              <a:t>strength</a:t>
            </a:r>
          </a:p>
          <a:p>
            <a:pPr>
              <a:lnSpc>
                <a:spcPct val="90000"/>
              </a:lnSpc>
            </a:pPr>
            <a:r>
              <a:rPr lang="en-US" sz="2800" dirty="0" smtClean="0"/>
              <a:t>Dynamic flexibility </a:t>
            </a:r>
          </a:p>
          <a:p>
            <a:pPr>
              <a:lnSpc>
                <a:spcPct val="90000"/>
              </a:lnSpc>
            </a:pPr>
            <a:r>
              <a:rPr lang="en-US" sz="2800" dirty="0" smtClean="0"/>
              <a:t>Gross body coordination</a:t>
            </a:r>
          </a:p>
          <a:p>
            <a:pPr>
              <a:lnSpc>
                <a:spcPct val="90000"/>
              </a:lnSpc>
            </a:pPr>
            <a:r>
              <a:rPr lang="en-US" sz="2800" dirty="0" smtClean="0"/>
              <a:t>Gross body equilibrium</a:t>
            </a:r>
          </a:p>
          <a:p>
            <a:pPr>
              <a:lnSpc>
                <a:spcPct val="90000"/>
              </a:lnSpc>
            </a:pPr>
            <a:r>
              <a:rPr lang="en-US" sz="2800" dirty="0" smtClean="0"/>
              <a:t>Stamina </a:t>
            </a:r>
          </a:p>
          <a:p>
            <a:pPr>
              <a:buNone/>
            </a:pPr>
            <a:r>
              <a:rPr lang="en-US" sz="2800" dirty="0" smtClean="0"/>
              <a:t> </a:t>
            </a:r>
            <a:endParaRPr lang="en-US" sz="28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57200" y="277813"/>
            <a:ext cx="8229600" cy="865187"/>
          </a:xfrm>
        </p:spPr>
        <p:txBody>
          <a:bodyPr/>
          <a:lstStyle/>
          <a:p>
            <a:r>
              <a:rPr lang="en-US" dirty="0" smtClean="0"/>
              <a:t>Additional Physical </a:t>
            </a:r>
            <a:r>
              <a:rPr lang="en-US" dirty="0"/>
              <a:t>Motor Abilities</a:t>
            </a:r>
          </a:p>
        </p:txBody>
      </p:sp>
      <p:sp>
        <p:nvSpPr>
          <p:cNvPr id="27651" name="Rectangle 3"/>
          <p:cNvSpPr>
            <a:spLocks noGrp="1" noChangeArrowheads="1"/>
          </p:cNvSpPr>
          <p:nvPr>
            <p:ph type="body" idx="1"/>
          </p:nvPr>
        </p:nvSpPr>
        <p:spPr>
          <a:xfrm>
            <a:off x="457200" y="1219200"/>
            <a:ext cx="8229600" cy="5638800"/>
          </a:xfrm>
        </p:spPr>
        <p:txBody>
          <a:bodyPr/>
          <a:lstStyle/>
          <a:p>
            <a:r>
              <a:rPr lang="en-US" sz="2800" dirty="0"/>
              <a:t>Static balance </a:t>
            </a:r>
          </a:p>
          <a:p>
            <a:r>
              <a:rPr lang="en-US" sz="2800" dirty="0"/>
              <a:t>Dynamic </a:t>
            </a:r>
            <a:r>
              <a:rPr lang="en-US" sz="2800" dirty="0" smtClean="0"/>
              <a:t>balance</a:t>
            </a:r>
            <a:endParaRPr lang="en-US" sz="2800" dirty="0"/>
          </a:p>
          <a:p>
            <a:r>
              <a:rPr lang="en-US" sz="2800" dirty="0"/>
              <a:t>Visual acuity </a:t>
            </a:r>
            <a:r>
              <a:rPr lang="en-US" sz="2800" dirty="0" smtClean="0"/>
              <a:t>ability </a:t>
            </a:r>
            <a:r>
              <a:rPr lang="en-US" sz="2800" dirty="0"/>
              <a:t>to see clearly and precisely</a:t>
            </a:r>
          </a:p>
          <a:p>
            <a:r>
              <a:rPr lang="en-US" sz="2800" dirty="0"/>
              <a:t>Visual </a:t>
            </a:r>
            <a:r>
              <a:rPr lang="en-US" sz="2800" dirty="0" smtClean="0"/>
              <a:t>tracking follow a moving object</a:t>
            </a:r>
            <a:endParaRPr lang="en-US" sz="2800" dirty="0"/>
          </a:p>
          <a:p>
            <a:r>
              <a:rPr lang="en-US" sz="2800" dirty="0"/>
              <a:t>Eye-hand or eye-foot </a:t>
            </a:r>
            <a:r>
              <a:rPr lang="en-US" sz="2800" dirty="0" smtClean="0"/>
              <a:t>coordination</a:t>
            </a:r>
            <a:endParaRPr lang="en-US" sz="28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57200" y="685800"/>
            <a:ext cx="8229600" cy="1143000"/>
          </a:xfrm>
        </p:spPr>
        <p:txBody>
          <a:bodyPr>
            <a:normAutofit fontScale="90000"/>
          </a:bodyPr>
          <a:lstStyle/>
          <a:p>
            <a:pPr algn="l"/>
            <a:r>
              <a:rPr lang="en-US" sz="4000"/>
              <a:t>Important Assumptions of Taxonomy of Motor Abilities</a:t>
            </a:r>
          </a:p>
        </p:txBody>
      </p:sp>
      <p:sp>
        <p:nvSpPr>
          <p:cNvPr id="31747" name="Rectangle 3"/>
          <p:cNvSpPr>
            <a:spLocks noGrp="1" noChangeArrowheads="1"/>
          </p:cNvSpPr>
          <p:nvPr>
            <p:ph type="body" idx="1"/>
          </p:nvPr>
        </p:nvSpPr>
        <p:spPr>
          <a:xfrm>
            <a:off x="457200" y="2286000"/>
            <a:ext cx="8229600" cy="3844925"/>
          </a:xfrm>
        </p:spPr>
        <p:txBody>
          <a:bodyPr/>
          <a:lstStyle/>
          <a:p>
            <a:r>
              <a:rPr lang="en-US" dirty="0"/>
              <a:t>All individuals possess these motor abilities</a:t>
            </a:r>
          </a:p>
          <a:p>
            <a:r>
              <a:rPr lang="en-US" dirty="0" smtClean="0"/>
              <a:t>It </a:t>
            </a:r>
            <a:r>
              <a:rPr lang="en-US" dirty="0"/>
              <a:t>is possible to measure them</a:t>
            </a:r>
          </a:p>
          <a:p>
            <a:r>
              <a:rPr lang="en-US" dirty="0"/>
              <a:t>It is possible to quantified the level of each ability in a person</a:t>
            </a:r>
          </a:p>
        </p:txBody>
      </p:sp>
      <p:sp>
        <p:nvSpPr>
          <p:cNvPr id="31748" name="Line 4"/>
          <p:cNvSpPr>
            <a:spLocks noChangeShapeType="1"/>
          </p:cNvSpPr>
          <p:nvPr/>
        </p:nvSpPr>
        <p:spPr bwMode="auto">
          <a:xfrm>
            <a:off x="685800" y="5715000"/>
            <a:ext cx="7620000" cy="0"/>
          </a:xfrm>
          <a:prstGeom prst="line">
            <a:avLst/>
          </a:prstGeom>
          <a:noFill/>
          <a:ln w="9525">
            <a:solidFill>
              <a:schemeClr val="tx1"/>
            </a:solidFill>
            <a:round/>
            <a:headEnd/>
            <a:tailEnd/>
          </a:ln>
          <a:effectLst/>
        </p:spPr>
        <p:txBody>
          <a:bodyPr/>
          <a:lstStyle/>
          <a:p>
            <a:endParaRPr lang="en-GB"/>
          </a:p>
        </p:txBody>
      </p:sp>
      <p:sp>
        <p:nvSpPr>
          <p:cNvPr id="31749" name="Text Box 5"/>
          <p:cNvSpPr txBox="1">
            <a:spLocks noChangeArrowheads="1"/>
          </p:cNvSpPr>
          <p:nvPr/>
        </p:nvSpPr>
        <p:spPr bwMode="auto">
          <a:xfrm>
            <a:off x="457200" y="5715000"/>
            <a:ext cx="1676400" cy="396875"/>
          </a:xfrm>
          <a:prstGeom prst="rect">
            <a:avLst/>
          </a:prstGeom>
          <a:noFill/>
          <a:ln w="9525">
            <a:noFill/>
            <a:miter lim="800000"/>
            <a:headEnd/>
            <a:tailEnd/>
          </a:ln>
          <a:effectLst/>
        </p:spPr>
        <p:txBody>
          <a:bodyPr>
            <a:spAutoFit/>
          </a:bodyPr>
          <a:lstStyle/>
          <a:p>
            <a:pPr>
              <a:spcBef>
                <a:spcPct val="50000"/>
              </a:spcBef>
            </a:pPr>
            <a:r>
              <a:rPr lang="en-US" sz="2000"/>
              <a:t>low</a:t>
            </a:r>
          </a:p>
        </p:txBody>
      </p:sp>
      <p:sp>
        <p:nvSpPr>
          <p:cNvPr id="31750" name="Text Box 6"/>
          <p:cNvSpPr txBox="1">
            <a:spLocks noChangeArrowheads="1"/>
          </p:cNvSpPr>
          <p:nvPr/>
        </p:nvSpPr>
        <p:spPr bwMode="auto">
          <a:xfrm>
            <a:off x="8229600" y="5715000"/>
            <a:ext cx="914400" cy="366713"/>
          </a:xfrm>
          <a:prstGeom prst="rect">
            <a:avLst/>
          </a:prstGeom>
          <a:noFill/>
          <a:ln w="9525">
            <a:noFill/>
            <a:miter lim="800000"/>
            <a:headEnd/>
            <a:tailEnd/>
          </a:ln>
          <a:effectLst/>
        </p:spPr>
        <p:txBody>
          <a:bodyPr>
            <a:spAutoFit/>
          </a:bodyPr>
          <a:lstStyle/>
          <a:p>
            <a:pPr>
              <a:spcBef>
                <a:spcPct val="50000"/>
              </a:spcBef>
            </a:pPr>
            <a:r>
              <a:rPr lang="en-US"/>
              <a:t>high</a:t>
            </a:r>
          </a:p>
        </p:txBody>
      </p:sp>
      <p:sp>
        <p:nvSpPr>
          <p:cNvPr id="31751" name="Text Box 7"/>
          <p:cNvSpPr txBox="1">
            <a:spLocks noChangeArrowheads="1"/>
          </p:cNvSpPr>
          <p:nvPr/>
        </p:nvSpPr>
        <p:spPr bwMode="auto">
          <a:xfrm>
            <a:off x="4038600" y="5715000"/>
            <a:ext cx="1600200" cy="366713"/>
          </a:xfrm>
          <a:prstGeom prst="rect">
            <a:avLst/>
          </a:prstGeom>
          <a:noFill/>
          <a:ln w="9525">
            <a:noFill/>
            <a:miter lim="800000"/>
            <a:headEnd/>
            <a:tailEnd/>
          </a:ln>
          <a:effectLst/>
        </p:spPr>
        <p:txBody>
          <a:bodyPr>
            <a:spAutoFit/>
          </a:bodyPr>
          <a:lstStyle/>
          <a:p>
            <a:pPr>
              <a:spcBef>
                <a:spcPct val="50000"/>
              </a:spcBef>
            </a:pPr>
            <a:r>
              <a:rPr lang="en-US"/>
              <a:t>average</a:t>
            </a:r>
          </a:p>
        </p:txBody>
      </p:sp>
      <p:sp>
        <p:nvSpPr>
          <p:cNvPr id="31752" name="Text Box 8"/>
          <p:cNvSpPr txBox="1">
            <a:spLocks noChangeArrowheads="1"/>
          </p:cNvSpPr>
          <p:nvPr/>
        </p:nvSpPr>
        <p:spPr bwMode="auto">
          <a:xfrm>
            <a:off x="609600" y="6096000"/>
            <a:ext cx="8077200" cy="366713"/>
          </a:xfrm>
          <a:prstGeom prst="rect">
            <a:avLst/>
          </a:prstGeom>
          <a:noFill/>
          <a:ln w="9525">
            <a:noFill/>
            <a:miter lim="800000"/>
            <a:headEnd/>
            <a:tailEnd/>
          </a:ln>
          <a:effectLst/>
        </p:spPr>
        <p:txBody>
          <a:bodyPr>
            <a:spAutoFit/>
          </a:bodyPr>
          <a:lstStyle/>
          <a:p>
            <a:pPr>
              <a:spcBef>
                <a:spcPct val="50000"/>
              </a:spcBef>
            </a:pPr>
            <a:r>
              <a:rPr lang="en-US"/>
              <a:t>1           2           3           4           5           6           7           8           9           10</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normAutofit/>
          </a:bodyPr>
          <a:lstStyle/>
          <a:p>
            <a:pPr algn="l"/>
            <a:r>
              <a:rPr lang="en-US" sz="3200" dirty="0"/>
              <a:t>Relating Motor Abilities to Motor Skill Performance</a:t>
            </a:r>
          </a:p>
        </p:txBody>
      </p:sp>
      <p:sp>
        <p:nvSpPr>
          <p:cNvPr id="28675" name="Rectangle 3"/>
          <p:cNvSpPr>
            <a:spLocks noGrp="1" noChangeArrowheads="1"/>
          </p:cNvSpPr>
          <p:nvPr>
            <p:ph type="body" idx="1"/>
          </p:nvPr>
        </p:nvSpPr>
        <p:spPr>
          <a:xfrm>
            <a:off x="457200" y="1285860"/>
            <a:ext cx="8229600" cy="5267340"/>
          </a:xfrm>
        </p:spPr>
        <p:txBody>
          <a:bodyPr/>
          <a:lstStyle/>
          <a:p>
            <a:pPr algn="ctr">
              <a:buFont typeface="Wingdings" pitchFamily="2" charset="2"/>
              <a:buNone/>
            </a:pPr>
            <a:endParaRPr lang="en-US" sz="2800" dirty="0"/>
          </a:p>
          <a:p>
            <a:pPr algn="ctr">
              <a:buFont typeface="Wingdings" pitchFamily="2" charset="2"/>
              <a:buNone/>
            </a:pPr>
            <a:r>
              <a:rPr lang="en-US" dirty="0"/>
              <a:t>Task Analysis</a:t>
            </a:r>
          </a:p>
          <a:p>
            <a:pPr algn="ctr">
              <a:buFont typeface="Wingdings" pitchFamily="2" charset="2"/>
              <a:buNone/>
            </a:pPr>
            <a:endParaRPr lang="en-US" sz="1000" dirty="0"/>
          </a:p>
          <a:p>
            <a:pPr algn="ctr">
              <a:spcBef>
                <a:spcPct val="0"/>
              </a:spcBef>
              <a:buClrTx/>
              <a:buSzTx/>
              <a:buFontTx/>
              <a:buNone/>
            </a:pPr>
            <a:r>
              <a:rPr lang="en-US" dirty="0">
                <a:effectLst/>
              </a:rPr>
              <a:t>The motor skill</a:t>
            </a:r>
          </a:p>
          <a:p>
            <a:pPr algn="ctr">
              <a:spcBef>
                <a:spcPct val="0"/>
              </a:spcBef>
              <a:buClrTx/>
              <a:buSzTx/>
              <a:buFontTx/>
              <a:buNone/>
            </a:pPr>
            <a:endParaRPr lang="da-DK" dirty="0">
              <a:effectLst/>
            </a:endParaRPr>
          </a:p>
          <a:p>
            <a:pPr algn="ctr">
              <a:buFont typeface="Wingdings" pitchFamily="2" charset="2"/>
              <a:buNone/>
            </a:pPr>
            <a:r>
              <a:rPr lang="en-US" dirty="0">
                <a:effectLst/>
              </a:rPr>
              <a:t>The components of the skill</a:t>
            </a:r>
          </a:p>
          <a:p>
            <a:pPr algn="ctr">
              <a:buFont typeface="Wingdings" pitchFamily="2" charset="2"/>
              <a:buNone/>
            </a:pPr>
            <a:endParaRPr lang="en-US" dirty="0">
              <a:effectLst/>
            </a:endParaRPr>
          </a:p>
          <a:p>
            <a:pPr algn="ctr">
              <a:buFont typeface="Wingdings" pitchFamily="2" charset="2"/>
              <a:buNone/>
            </a:pPr>
            <a:r>
              <a:rPr lang="en-US" dirty="0">
                <a:effectLst/>
              </a:rPr>
              <a:t>The motor abilities underlying the performance of the skill’s components</a:t>
            </a:r>
          </a:p>
        </p:txBody>
      </p:sp>
      <p:sp>
        <p:nvSpPr>
          <p:cNvPr id="28676" name="Line 4"/>
          <p:cNvSpPr>
            <a:spLocks noChangeShapeType="1"/>
          </p:cNvSpPr>
          <p:nvPr/>
        </p:nvSpPr>
        <p:spPr bwMode="auto">
          <a:xfrm>
            <a:off x="4500562" y="3000372"/>
            <a:ext cx="0" cy="685800"/>
          </a:xfrm>
          <a:prstGeom prst="line">
            <a:avLst/>
          </a:prstGeom>
          <a:noFill/>
          <a:ln w="25400">
            <a:solidFill>
              <a:schemeClr val="tx1"/>
            </a:solidFill>
            <a:round/>
            <a:headEnd/>
            <a:tailEnd type="triangle" w="med" len="med"/>
          </a:ln>
          <a:effectLst/>
        </p:spPr>
        <p:txBody>
          <a:bodyPr/>
          <a:lstStyle/>
          <a:p>
            <a:endParaRPr lang="en-GB"/>
          </a:p>
        </p:txBody>
      </p:sp>
      <p:sp>
        <p:nvSpPr>
          <p:cNvPr id="28677" name="Line 5"/>
          <p:cNvSpPr>
            <a:spLocks noChangeShapeType="1"/>
          </p:cNvSpPr>
          <p:nvPr/>
        </p:nvSpPr>
        <p:spPr bwMode="auto">
          <a:xfrm>
            <a:off x="4500562" y="4143380"/>
            <a:ext cx="0" cy="685800"/>
          </a:xfrm>
          <a:prstGeom prst="line">
            <a:avLst/>
          </a:prstGeom>
          <a:noFill/>
          <a:ln w="25400">
            <a:solidFill>
              <a:schemeClr val="tx1"/>
            </a:solidFill>
            <a:round/>
            <a:headEnd/>
            <a:tailEnd type="triangle" w="med" len="med"/>
          </a:ln>
          <a:effectLst/>
        </p:spPr>
        <p:txBody>
          <a:bodyPr/>
          <a:lstStyle/>
          <a:p>
            <a:endParaRPr lang="en-GB"/>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idx="4294967295"/>
          </p:nvPr>
        </p:nvSpPr>
        <p:spPr>
          <a:xfrm>
            <a:off x="428625" y="0"/>
            <a:ext cx="8229600" cy="928688"/>
          </a:xfrm>
        </p:spPr>
        <p:txBody>
          <a:bodyPr/>
          <a:lstStyle/>
          <a:p>
            <a:pPr algn="l" eaLnBrk="1" hangingPunct="1"/>
            <a:r>
              <a:rPr lang="en-GB" sz="3200" dirty="0" smtClean="0"/>
              <a:t>What Abilities do you need?</a:t>
            </a:r>
          </a:p>
        </p:txBody>
      </p:sp>
      <p:cxnSp>
        <p:nvCxnSpPr>
          <p:cNvPr id="5" name="Straight Connector 4"/>
          <p:cNvCxnSpPr/>
          <p:nvPr/>
        </p:nvCxnSpPr>
        <p:spPr>
          <a:xfrm>
            <a:off x="500063" y="714375"/>
            <a:ext cx="8286750" cy="1588"/>
          </a:xfrm>
          <a:prstGeom prst="line">
            <a:avLst/>
          </a:prstGeom>
        </p:spPr>
        <p:style>
          <a:lnRef idx="2">
            <a:schemeClr val="dk1"/>
          </a:lnRef>
          <a:fillRef idx="0">
            <a:schemeClr val="dk1"/>
          </a:fillRef>
          <a:effectRef idx="1">
            <a:schemeClr val="dk1"/>
          </a:effectRef>
          <a:fontRef idx="minor">
            <a:schemeClr val="tx1"/>
          </a:fontRef>
        </p:style>
      </p:cxnSp>
      <p:pic>
        <p:nvPicPr>
          <p:cNvPr id="6" name="Content Placeholder 5" descr="discuss_big"/>
          <p:cNvPicPr>
            <a:picLocks noGrp="1" noChangeAspect="1" noChangeArrowheads="1"/>
          </p:cNvPicPr>
          <p:nvPr>
            <p:ph idx="4294967295"/>
          </p:nvPr>
        </p:nvPicPr>
        <p:blipFill>
          <a:blip r:embed="rId2" cstate="print"/>
          <a:srcRect/>
          <a:stretch>
            <a:fillRect/>
          </a:stretch>
        </p:blipFill>
        <p:spPr>
          <a:xfrm>
            <a:off x="1331913" y="1196975"/>
            <a:ext cx="6230937" cy="4259263"/>
          </a:xfr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2000"/>
                                        <p:tgtEl>
                                          <p:spTgt spid="6"/>
                                        </p:tgtEl>
                                      </p:cBhvr>
                                    </p:animEffect>
                                    <p:set>
                                      <p:cBhvr>
                                        <p:cTn id="12"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Diagram 5"/>
          <p:cNvGraphicFramePr>
            <a:graphicFrameLocks/>
          </p:cNvGraphicFramePr>
          <p:nvPr/>
        </p:nvGraphicFramePr>
        <p:xfrm>
          <a:off x="395288" y="0"/>
          <a:ext cx="8424862" cy="6742113"/>
        </p:xfrm>
        <a:graphic>
          <a:graphicData uri="http://schemas.openxmlformats.org/drawingml/2006/compatibility">
            <com:legacyDrawing xmlns:com="http://schemas.openxmlformats.org/drawingml/2006/compatibility" spid="_x0000_s92162"/>
          </a:graphicData>
        </a:graphic>
      </p:graphicFrame>
      <p:sp>
        <p:nvSpPr>
          <p:cNvPr id="1034" name="Line 12"/>
          <p:cNvSpPr>
            <a:spLocks noChangeShapeType="1"/>
          </p:cNvSpPr>
          <p:nvPr/>
        </p:nvSpPr>
        <p:spPr bwMode="auto">
          <a:xfrm>
            <a:off x="1835150" y="2420938"/>
            <a:ext cx="5400675" cy="0"/>
          </a:xfrm>
          <a:prstGeom prst="line">
            <a:avLst/>
          </a:prstGeom>
          <a:noFill/>
          <a:ln w="9525">
            <a:solidFill>
              <a:schemeClr val="tx1"/>
            </a:solidFill>
            <a:prstDash val="lgDash"/>
            <a:round/>
            <a:headEnd/>
            <a:tailEnd/>
          </a:ln>
        </p:spPr>
        <p:txBody>
          <a:bodyPr/>
          <a:lstStyle/>
          <a:p>
            <a:endParaRPr lang="en-GB"/>
          </a:p>
        </p:txBody>
      </p:sp>
      <p:sp>
        <p:nvSpPr>
          <p:cNvPr id="6" name="Line 12"/>
          <p:cNvSpPr>
            <a:spLocks noChangeShapeType="1"/>
          </p:cNvSpPr>
          <p:nvPr/>
        </p:nvSpPr>
        <p:spPr bwMode="auto">
          <a:xfrm>
            <a:off x="785786" y="5214950"/>
            <a:ext cx="5400675" cy="0"/>
          </a:xfrm>
          <a:prstGeom prst="line">
            <a:avLst/>
          </a:prstGeom>
          <a:noFill/>
          <a:ln w="9525">
            <a:solidFill>
              <a:schemeClr val="tx1"/>
            </a:solidFill>
            <a:prstDash val="lgDash"/>
            <a:round/>
            <a:headEnd/>
            <a:tailEnd/>
          </a:ln>
        </p:spPr>
        <p:txBody>
          <a:bodyPr/>
          <a:lstStyle/>
          <a:p>
            <a:endParaRPr lang="en-GB"/>
          </a:p>
        </p:txBody>
      </p:sp>
      <p:sp>
        <p:nvSpPr>
          <p:cNvPr id="7" name="Line 12"/>
          <p:cNvSpPr>
            <a:spLocks noChangeShapeType="1"/>
          </p:cNvSpPr>
          <p:nvPr/>
        </p:nvSpPr>
        <p:spPr bwMode="auto">
          <a:xfrm>
            <a:off x="2928926" y="5214950"/>
            <a:ext cx="5400675" cy="0"/>
          </a:xfrm>
          <a:prstGeom prst="line">
            <a:avLst/>
          </a:prstGeom>
          <a:noFill/>
          <a:ln w="9525">
            <a:solidFill>
              <a:schemeClr val="tx1"/>
            </a:solidFill>
            <a:prstDash val="lgDash"/>
            <a:round/>
            <a:headEnd/>
            <a:tailEnd/>
          </a:ln>
        </p:spPr>
        <p:txBody>
          <a:bodyPr/>
          <a:lstStyle/>
          <a:p>
            <a:endParaRPr lang="en-GB"/>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nvGraphicFramePr>
        <p:xfrm>
          <a:off x="385763" y="1"/>
          <a:ext cx="8401079" cy="6286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28596" y="301625"/>
            <a:ext cx="8255029" cy="1143000"/>
          </a:xfrm>
        </p:spPr>
        <p:txBody>
          <a:bodyPr/>
          <a:lstStyle/>
          <a:p>
            <a:r>
              <a:rPr lang="en-GB" dirty="0"/>
              <a:t>DEVELOPING SKILLS</a:t>
            </a:r>
          </a:p>
        </p:txBody>
      </p:sp>
      <p:sp>
        <p:nvSpPr>
          <p:cNvPr id="19466" name="Rectangle 10"/>
          <p:cNvSpPr>
            <a:spLocks noGrp="1" noChangeArrowheads="1"/>
          </p:cNvSpPr>
          <p:nvPr>
            <p:ph type="body" sz="half" idx="2"/>
          </p:nvPr>
        </p:nvSpPr>
        <p:spPr>
          <a:xfrm>
            <a:off x="571472" y="1827213"/>
            <a:ext cx="8112153" cy="4114800"/>
          </a:xfrm>
        </p:spPr>
        <p:txBody>
          <a:bodyPr/>
          <a:lstStyle/>
          <a:p>
            <a:r>
              <a:rPr lang="en-GB" sz="2000" dirty="0"/>
              <a:t>ABILITIES –ARE THE BUILDING BLOCKS ON WHICH WE DEVELOP </a:t>
            </a:r>
            <a:r>
              <a:rPr lang="en-GB" sz="2000" dirty="0" smtClean="0"/>
              <a:t>SKILLS</a:t>
            </a:r>
          </a:p>
          <a:p>
            <a:endParaRPr lang="en-GB" sz="2000" dirty="0"/>
          </a:p>
          <a:p>
            <a:r>
              <a:rPr lang="en-GB" sz="2000" dirty="0"/>
              <a:t>CHILDREN THEN LEARN BASIC MOVEMENT SKILLS </a:t>
            </a:r>
            <a:r>
              <a:rPr lang="en-GB" sz="2000" dirty="0" err="1"/>
              <a:t>eg</a:t>
            </a:r>
            <a:r>
              <a:rPr lang="en-GB" sz="2000" dirty="0"/>
              <a:t>. walking, running, jumping, </a:t>
            </a:r>
            <a:r>
              <a:rPr lang="en-GB" sz="2000" dirty="0" smtClean="0"/>
              <a:t>stretching</a:t>
            </a:r>
          </a:p>
          <a:p>
            <a:endParaRPr lang="en-GB" sz="2000" dirty="0"/>
          </a:p>
          <a:p>
            <a:r>
              <a:rPr lang="en-GB" sz="2000" dirty="0"/>
              <a:t>AGE 4-9 YEARS CHILDREN LEARN FUNDAMENTAL MOTOR SKILLS –</a:t>
            </a:r>
            <a:r>
              <a:rPr lang="en-GB" sz="2000" dirty="0" err="1"/>
              <a:t>eg</a:t>
            </a:r>
            <a:r>
              <a:rPr lang="en-GB" sz="2000" dirty="0"/>
              <a:t>. Catching, kicking, throwing, striking, running and jumping</a:t>
            </a:r>
            <a:r>
              <a:rPr lang="en-GB" sz="2000" dirty="0" smtClean="0"/>
              <a:t>.</a:t>
            </a:r>
          </a:p>
          <a:p>
            <a:endParaRPr lang="en-GB" sz="2000" dirty="0"/>
          </a:p>
          <a:p>
            <a:r>
              <a:rPr lang="en-GB" sz="2000" dirty="0"/>
              <a:t>WHEN CORRECTLY LEARNED FMS CAN BE DEVELOPED INTO SPORT SPECIFIC SKILLS BY ADAPTING THEM TO MEET THE REQUIREMENTS OF PARTICULAR SPORTS.eg. The FMS of catching is developed  so that it can be used in netball, basketball, </a:t>
            </a:r>
            <a:r>
              <a:rPr lang="en-GB" sz="2000" dirty="0" err="1"/>
              <a:t>rounders</a:t>
            </a:r>
            <a:r>
              <a:rPr lang="en-GB" sz="2000" dirty="0"/>
              <a:t>, cricket and rugby.</a:t>
            </a:r>
          </a:p>
          <a:p>
            <a:pPr>
              <a:buFont typeface="Wingdings" pitchFamily="2" charset="2"/>
              <a:buNone/>
            </a:pPr>
            <a:endParaRPr lang="en-GB" sz="13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type="body" idx="1"/>
          </p:nvPr>
        </p:nvSpPr>
        <p:spPr>
          <a:xfrm>
            <a:off x="457200" y="500042"/>
            <a:ext cx="8229600" cy="5626121"/>
          </a:xfrm>
        </p:spPr>
        <p:txBody>
          <a:bodyPr/>
          <a:lstStyle/>
          <a:p>
            <a:r>
              <a:rPr lang="en-GB" dirty="0"/>
              <a:t>SKILL is </a:t>
            </a:r>
          </a:p>
          <a:p>
            <a:endParaRPr lang="en-GB" dirty="0"/>
          </a:p>
          <a:p>
            <a:r>
              <a:rPr lang="en-GB" dirty="0" smtClean="0"/>
              <a:t>Learned</a:t>
            </a:r>
            <a:endParaRPr lang="en-GB" dirty="0"/>
          </a:p>
          <a:p>
            <a:r>
              <a:rPr lang="en-GB" dirty="0" smtClean="0"/>
              <a:t>Developed</a:t>
            </a:r>
            <a:endParaRPr lang="en-GB" dirty="0"/>
          </a:p>
          <a:p>
            <a:r>
              <a:rPr lang="en-GB" dirty="0" smtClean="0"/>
              <a:t>Taught</a:t>
            </a:r>
            <a:endParaRPr lang="en-GB" dirty="0"/>
          </a:p>
          <a:p>
            <a:r>
              <a:rPr lang="en-GB" dirty="0" smtClean="0"/>
              <a:t>Underpinned </a:t>
            </a:r>
            <a:r>
              <a:rPr lang="en-GB" dirty="0"/>
              <a:t>by ability </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algn="l"/>
            <a:r>
              <a:rPr lang="en-GB"/>
              <a:t>Characteristics of Skill</a:t>
            </a:r>
          </a:p>
        </p:txBody>
      </p:sp>
      <p:sp>
        <p:nvSpPr>
          <p:cNvPr id="13315" name="Rectangle 3"/>
          <p:cNvSpPr>
            <a:spLocks noGrp="1" noChangeArrowheads="1"/>
          </p:cNvSpPr>
          <p:nvPr>
            <p:ph type="body" idx="1"/>
          </p:nvPr>
        </p:nvSpPr>
        <p:spPr/>
        <p:txBody>
          <a:bodyPr/>
          <a:lstStyle/>
          <a:p>
            <a:r>
              <a:rPr lang="en-GB"/>
              <a:t>Efficiency</a:t>
            </a:r>
          </a:p>
          <a:p>
            <a:r>
              <a:rPr lang="en-GB"/>
              <a:t>Accuracy</a:t>
            </a:r>
          </a:p>
          <a:p>
            <a:r>
              <a:rPr lang="en-GB"/>
              <a:t>Certainty of outcome</a:t>
            </a:r>
          </a:p>
          <a:p>
            <a:r>
              <a:rPr lang="en-GB"/>
              <a:t>Aesthetic quality</a:t>
            </a:r>
          </a:p>
          <a:p>
            <a:r>
              <a:rPr lang="en-GB"/>
              <a:t>Coordinated</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idx="4294967295"/>
          </p:nvPr>
        </p:nvSpPr>
        <p:spPr>
          <a:xfrm>
            <a:off x="428625" y="0"/>
            <a:ext cx="8229600" cy="928688"/>
          </a:xfrm>
        </p:spPr>
        <p:txBody>
          <a:bodyPr/>
          <a:lstStyle/>
          <a:p>
            <a:pPr algn="l" eaLnBrk="1" hangingPunct="1"/>
            <a:r>
              <a:rPr lang="en-GB" sz="3200" dirty="0" smtClean="0"/>
              <a:t>Types of Skill</a:t>
            </a:r>
          </a:p>
        </p:txBody>
      </p:sp>
      <p:cxnSp>
        <p:nvCxnSpPr>
          <p:cNvPr id="5" name="Straight Connector 4"/>
          <p:cNvCxnSpPr/>
          <p:nvPr/>
        </p:nvCxnSpPr>
        <p:spPr>
          <a:xfrm>
            <a:off x="500063" y="714375"/>
            <a:ext cx="8286750" cy="1588"/>
          </a:xfrm>
          <a:prstGeom prst="line">
            <a:avLst/>
          </a:prstGeom>
        </p:spPr>
        <p:style>
          <a:lnRef idx="2">
            <a:schemeClr val="dk1"/>
          </a:lnRef>
          <a:fillRef idx="0">
            <a:schemeClr val="dk1"/>
          </a:fillRef>
          <a:effectRef idx="1">
            <a:schemeClr val="dk1"/>
          </a:effectRef>
          <a:fontRef idx="minor">
            <a:schemeClr val="tx1"/>
          </a:fontRef>
        </p:style>
      </p:cxnSp>
      <p:pic>
        <p:nvPicPr>
          <p:cNvPr id="6" name="Content Placeholder 5" descr="discuss_big"/>
          <p:cNvPicPr>
            <a:picLocks noGrp="1" noChangeAspect="1" noChangeArrowheads="1"/>
          </p:cNvPicPr>
          <p:nvPr>
            <p:ph idx="4294967295"/>
          </p:nvPr>
        </p:nvPicPr>
        <p:blipFill>
          <a:blip r:embed="rId2" cstate="print"/>
          <a:srcRect/>
          <a:stretch>
            <a:fillRect/>
          </a:stretch>
        </p:blipFill>
        <p:spPr>
          <a:xfrm>
            <a:off x="1331913" y="1196975"/>
            <a:ext cx="6230937" cy="4259263"/>
          </a:xfr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2000"/>
                                        <p:tgtEl>
                                          <p:spTgt spid="6"/>
                                        </p:tgtEl>
                                      </p:cBhvr>
                                    </p:animEffect>
                                    <p:set>
                                      <p:cBhvr>
                                        <p:cTn id="12"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Rot="1" noChangeArrowheads="1"/>
          </p:cNvSpPr>
          <p:nvPr>
            <p:ph type="title"/>
          </p:nvPr>
        </p:nvSpPr>
        <p:spPr/>
        <p:txBody>
          <a:bodyPr/>
          <a:lstStyle/>
          <a:p>
            <a:r>
              <a:rPr lang="en-GB"/>
              <a:t>TYPES OF SKILL</a:t>
            </a:r>
          </a:p>
        </p:txBody>
      </p:sp>
      <p:sp>
        <p:nvSpPr>
          <p:cNvPr id="14339" name="Rectangle 3"/>
          <p:cNvSpPr>
            <a:spLocks noGrp="1" noRot="1" noChangeArrowheads="1"/>
          </p:cNvSpPr>
          <p:nvPr>
            <p:ph type="body" idx="1"/>
          </p:nvPr>
        </p:nvSpPr>
        <p:spPr/>
        <p:txBody>
          <a:bodyPr/>
          <a:lstStyle/>
          <a:p>
            <a:r>
              <a:rPr lang="en-GB" dirty="0"/>
              <a:t>Cognitive skills – 	</a:t>
            </a:r>
            <a:r>
              <a:rPr lang="en-GB" sz="2400" dirty="0"/>
              <a:t>Skill which involves thought 					process. E.g.?</a:t>
            </a:r>
          </a:p>
          <a:p>
            <a:endParaRPr lang="en-GB" dirty="0"/>
          </a:p>
          <a:p>
            <a:r>
              <a:rPr lang="en-GB" dirty="0"/>
              <a:t>Perceptual skills – </a:t>
            </a:r>
            <a:r>
              <a:rPr lang="en-GB" dirty="0" smtClean="0"/>
              <a:t>	</a:t>
            </a:r>
            <a:r>
              <a:rPr lang="en-GB" sz="2000" dirty="0" smtClean="0"/>
              <a:t>Skill </a:t>
            </a:r>
            <a:r>
              <a:rPr lang="en-GB" sz="2000" dirty="0"/>
              <a:t>which involves interpreting				</a:t>
            </a:r>
            <a:r>
              <a:rPr lang="en-GB" sz="2000" dirty="0" smtClean="0"/>
              <a:t>	information </a:t>
            </a:r>
            <a:r>
              <a:rPr lang="en-GB" sz="2000" dirty="0"/>
              <a:t>from </a:t>
            </a:r>
            <a:r>
              <a:rPr lang="en-GB" sz="2000" dirty="0" smtClean="0"/>
              <a:t>the environment</a:t>
            </a:r>
            <a:r>
              <a:rPr lang="en-GB" sz="2000" dirty="0"/>
              <a:t>. E.g.?</a:t>
            </a:r>
          </a:p>
          <a:p>
            <a:endParaRPr lang="en-GB" sz="2000" dirty="0"/>
          </a:p>
          <a:p>
            <a:r>
              <a:rPr lang="en-GB" dirty="0">
                <a:solidFill>
                  <a:srgbClr val="FF0000"/>
                </a:solidFill>
                <a:effectLst>
                  <a:outerShdw blurRad="38100" dist="38100" dir="2700000" algn="tl">
                    <a:srgbClr val="000000"/>
                  </a:outerShdw>
                </a:effectLst>
              </a:rPr>
              <a:t>MOTOR SKILLS</a:t>
            </a:r>
            <a:r>
              <a:rPr lang="en-GB" dirty="0"/>
              <a:t> – 	</a:t>
            </a:r>
            <a:r>
              <a:rPr lang="en-GB" sz="2400" dirty="0"/>
              <a:t>Skill which involves physical 					movement and muscular control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33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33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r>
              <a:rPr lang="en-AU"/>
              <a:t>3 Motor Skill Categories</a:t>
            </a:r>
          </a:p>
        </p:txBody>
      </p:sp>
      <p:sp>
        <p:nvSpPr>
          <p:cNvPr id="64515" name="Rectangle 3"/>
          <p:cNvSpPr>
            <a:spLocks noGrp="1" noChangeArrowheads="1"/>
          </p:cNvSpPr>
          <p:nvPr>
            <p:ph type="body" idx="1"/>
          </p:nvPr>
        </p:nvSpPr>
        <p:spPr/>
        <p:txBody>
          <a:bodyPr/>
          <a:lstStyle/>
          <a:p>
            <a:r>
              <a:rPr lang="en-AU"/>
              <a:t>Locomotor</a:t>
            </a:r>
          </a:p>
          <a:p>
            <a:r>
              <a:rPr lang="en-AU"/>
              <a:t>Nonlocomotor (body management)</a:t>
            </a:r>
          </a:p>
          <a:p>
            <a:r>
              <a:rPr lang="en-AU"/>
              <a:t>Manipulative</a:t>
            </a:r>
          </a:p>
          <a:p>
            <a:endParaRPr lang="en-AU"/>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r>
              <a:rPr lang="en-AU"/>
              <a:t>Locomotor Skills</a:t>
            </a:r>
          </a:p>
        </p:txBody>
      </p:sp>
      <p:sp>
        <p:nvSpPr>
          <p:cNvPr id="55299" name="Rectangle 3"/>
          <p:cNvSpPr>
            <a:spLocks noGrp="1" noChangeArrowheads="1"/>
          </p:cNvSpPr>
          <p:nvPr>
            <p:ph type="body" idx="1"/>
          </p:nvPr>
        </p:nvSpPr>
        <p:spPr/>
        <p:txBody>
          <a:bodyPr>
            <a:normAutofit lnSpcReduction="10000"/>
          </a:bodyPr>
          <a:lstStyle/>
          <a:p>
            <a:r>
              <a:rPr lang="en-AU" dirty="0"/>
              <a:t>Are used to move the body from 1 place to another or to project the body upward, </a:t>
            </a:r>
            <a:r>
              <a:rPr lang="en-AU" dirty="0" err="1"/>
              <a:t>eg</a:t>
            </a:r>
            <a:r>
              <a:rPr lang="en-AU" dirty="0"/>
              <a:t>. walking, skipping, jumping &amp; landing, hopping, running, leaping, galloping, &amp; </a:t>
            </a:r>
            <a:r>
              <a:rPr lang="en-AU" dirty="0" smtClean="0"/>
              <a:t>dodging</a:t>
            </a:r>
          </a:p>
          <a:p>
            <a:pPr>
              <a:buNone/>
            </a:pPr>
            <a:endParaRPr lang="en-AU" dirty="0"/>
          </a:p>
          <a:p>
            <a:r>
              <a:rPr lang="en-AU" dirty="0"/>
              <a:t>Form the foundation of gross motor coordination &amp; involve large muscle movement</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normAutofit fontScale="90000"/>
          </a:bodyPr>
          <a:lstStyle/>
          <a:p>
            <a:r>
              <a:rPr lang="en-AU"/>
              <a:t>Nonlocomotor or Body Management Skills</a:t>
            </a:r>
          </a:p>
        </p:txBody>
      </p:sp>
      <p:sp>
        <p:nvSpPr>
          <p:cNvPr id="56323" name="Rectangle 3"/>
          <p:cNvSpPr>
            <a:spLocks noGrp="1" noChangeArrowheads="1"/>
          </p:cNvSpPr>
          <p:nvPr>
            <p:ph type="body" idx="1"/>
          </p:nvPr>
        </p:nvSpPr>
        <p:spPr/>
        <p:txBody>
          <a:bodyPr/>
          <a:lstStyle/>
          <a:p>
            <a:r>
              <a:rPr lang="en-AU"/>
              <a:t>Are performed without appreciable movement from place to place, eg. bending, stretching, pushing &amp; pulling, twisting &amp; turning, balancing, &amp; rolling</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r>
              <a:rPr lang="en-AU"/>
              <a:t>Manipulative Skills</a:t>
            </a:r>
          </a:p>
        </p:txBody>
      </p:sp>
      <p:sp>
        <p:nvSpPr>
          <p:cNvPr id="57347" name="Rectangle 3"/>
          <p:cNvSpPr>
            <a:spLocks noGrp="1" noChangeArrowheads="1"/>
          </p:cNvSpPr>
          <p:nvPr>
            <p:ph type="body" idx="1"/>
          </p:nvPr>
        </p:nvSpPr>
        <p:spPr/>
        <p:txBody>
          <a:bodyPr/>
          <a:lstStyle/>
          <a:p>
            <a:r>
              <a:rPr lang="en-AU" sz="2800"/>
              <a:t>Are involved when a child handles some object</a:t>
            </a:r>
          </a:p>
          <a:p>
            <a:r>
              <a:rPr lang="en-AU" sz="2800"/>
              <a:t>Usually involve the hands &amp; feet but other parts of the body can also be used</a:t>
            </a:r>
          </a:p>
          <a:p>
            <a:r>
              <a:rPr lang="en-AU" sz="2800"/>
              <a:t>Leads to better hand-eye &amp; foot-eye coordination</a:t>
            </a:r>
          </a:p>
          <a:p>
            <a:r>
              <a:rPr lang="en-AU" sz="2800"/>
              <a:t>Form the foundation for many game skills</a:t>
            </a:r>
          </a:p>
          <a:p>
            <a:r>
              <a:rPr lang="en-AU" sz="2800"/>
              <a:t>Eg. catching, throwing, striking, dribbling, kicking</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p:cNvSpPr>
            <a:spLocks noChangeArrowheads="1"/>
          </p:cNvSpPr>
          <p:nvPr/>
        </p:nvSpPr>
        <p:spPr bwMode="auto">
          <a:xfrm>
            <a:off x="0" y="5715017"/>
            <a:ext cx="9144000" cy="14003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smtClean="0">
                <a:ln>
                  <a:noFill/>
                </a:ln>
                <a:solidFill>
                  <a:schemeClr val="tx1"/>
                </a:solidFill>
                <a:effectLst/>
                <a:latin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smtClean="0">
                <a:ln>
                  <a:noFill/>
                </a:ln>
                <a:solidFill>
                  <a:schemeClr val="tx1"/>
                </a:solidFill>
                <a:effectLst/>
                <a:latin typeface="Arial" pitchFamily="34" charset="0"/>
              </a:rPr>
              <a:t>  </a:t>
            </a:r>
            <a:endParaRPr kumimoji="0" lang="en-GB" sz="251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100" b="0" i="0" u="none" strike="noStrike" cap="none" normalizeH="0" baseline="0" dirty="0" smtClean="0">
                <a:ln>
                  <a:noFill/>
                </a:ln>
                <a:solidFill>
                  <a:schemeClr val="tx1"/>
                </a:solidFill>
                <a:effectLst/>
                <a:latin typeface="Calibri" pitchFamily="34" charset="0"/>
              </a:rPr>
              <a:t> </a:t>
            </a:r>
            <a:endParaRPr kumimoji="0" lang="en-GB" sz="9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800" b="0" i="0" u="none" strike="noStrike" cap="none" normalizeH="0" baseline="0" dirty="0" smtClean="0">
                <a:ln>
                  <a:noFill/>
                </a:ln>
                <a:solidFill>
                  <a:srgbClr val="666666"/>
                </a:solidFill>
                <a:effectLst/>
                <a:latin typeface="Tahoma" pitchFamily="34" charset="0"/>
                <a:cs typeface="Tahoma" pitchFamily="34" charset="0"/>
                <a:hlinkClick r:id="rId2"/>
              </a:rPr>
              <a:t>http://www.sasksport.sk.ca/CS4L/pdf/LTAD_ResourcePaper.pdf</a:t>
            </a:r>
            <a:endParaRPr kumimoji="0" lang="en-GB" sz="9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800" b="0" i="0" u="none" strike="noStrike" cap="none" normalizeH="0" baseline="0" dirty="0" smtClean="0">
                <a:ln>
                  <a:noFill/>
                </a:ln>
                <a:solidFill>
                  <a:srgbClr val="666666"/>
                </a:solidFill>
                <a:effectLst/>
                <a:latin typeface="Tahoma" pitchFamily="34" charset="0"/>
                <a:cs typeface="Tahoma" pitchFamily="34" charset="0"/>
              </a:rPr>
              <a:t>Screen clipping taken: 18/02/2010, 16:14</a:t>
            </a:r>
            <a:endParaRPr kumimoji="0" lang="en-GB" sz="9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100" b="0" i="0" u="none" strike="noStrike" cap="none" normalizeH="0" baseline="0" dirty="0" smtClean="0">
                <a:ln>
                  <a:noFill/>
                </a:ln>
                <a:solidFill>
                  <a:schemeClr val="tx1"/>
                </a:solidFill>
                <a:effectLst/>
                <a:latin typeface="Calibri" pitchFamily="34" charset="0"/>
              </a:rPr>
              <a:t> </a:t>
            </a:r>
            <a:endParaRPr kumimoji="0" lang="en-GB" sz="9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100" b="0" i="0" u="none" strike="noStrike" cap="none" normalizeH="0" baseline="0" dirty="0" smtClean="0">
                <a:ln>
                  <a:noFill/>
                </a:ln>
                <a:solidFill>
                  <a:schemeClr val="tx1"/>
                </a:solidFill>
                <a:effectLst/>
                <a:latin typeface="Calibri" pitchFamily="34" charset="0"/>
              </a:rPr>
              <a:t> </a:t>
            </a:r>
            <a:endParaRPr kumimoji="0" lang="en-GB" sz="25100" b="0" i="0" u="none" strike="noStrike" cap="none" normalizeH="0" baseline="0" dirty="0" smtClean="0">
              <a:ln>
                <a:noFill/>
              </a:ln>
              <a:solidFill>
                <a:schemeClr val="tx1"/>
              </a:solidFill>
              <a:effectLst/>
              <a:latin typeface="Arial" pitchFamily="34" charset="0"/>
            </a:endParaRPr>
          </a:p>
        </p:txBody>
      </p:sp>
      <p:pic>
        <p:nvPicPr>
          <p:cNvPr id="7170" name="Picture 2" descr="C:\DOCUME~1\bus-so\LOCALS~1\Temp\msohtmlclip1\01\clip_image001.png"/>
          <p:cNvPicPr>
            <a:picLocks noChangeAspect="1" noChangeArrowheads="1"/>
          </p:cNvPicPr>
          <p:nvPr/>
        </p:nvPicPr>
        <p:blipFill>
          <a:blip r:embed="rId3" cstate="print"/>
          <a:srcRect/>
          <a:stretch>
            <a:fillRect/>
          </a:stretch>
        </p:blipFill>
        <p:spPr bwMode="auto">
          <a:xfrm>
            <a:off x="285720" y="0"/>
            <a:ext cx="8637314" cy="6072206"/>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endParaRPr lang="en-US" smtClean="0"/>
          </a:p>
        </p:txBody>
      </p:sp>
      <p:sp>
        <p:nvSpPr>
          <p:cNvPr id="40963" name="Rectangle 3"/>
          <p:cNvSpPr>
            <a:spLocks noGrp="1" noChangeArrowheads="1"/>
          </p:cNvSpPr>
          <p:nvPr>
            <p:ph type="body" idx="1"/>
          </p:nvPr>
        </p:nvSpPr>
        <p:spPr/>
        <p:txBody>
          <a:bodyPr/>
          <a:lstStyle/>
          <a:p>
            <a:pPr eaLnBrk="1" hangingPunct="1"/>
            <a:endParaRPr lang="en-US" smtClean="0"/>
          </a:p>
        </p:txBody>
      </p:sp>
      <p:pic>
        <p:nvPicPr>
          <p:cNvPr id="40964" name="Picture 4"/>
          <p:cNvPicPr>
            <a:picLocks noChangeAspect="1" noChangeArrowheads="1"/>
          </p:cNvPicPr>
          <p:nvPr/>
        </p:nvPicPr>
        <p:blipFill>
          <a:blip r:embed="rId2" cstate="print"/>
          <a:srcRect/>
          <a:stretch>
            <a:fillRect/>
          </a:stretch>
        </p:blipFill>
        <p:spPr bwMode="auto">
          <a:xfrm>
            <a:off x="-349250" y="-53975"/>
            <a:ext cx="9844088" cy="6975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4"/>
          <p:cNvPicPr>
            <a:picLocks noChangeAspect="1" noChangeArrowheads="1"/>
          </p:cNvPicPr>
          <p:nvPr/>
        </p:nvPicPr>
        <p:blipFill>
          <a:blip r:embed="rId2" cstate="print"/>
          <a:srcRect/>
          <a:stretch>
            <a:fillRect/>
          </a:stretch>
        </p:blipFill>
        <p:spPr bwMode="auto">
          <a:xfrm>
            <a:off x="-327025" y="-42863"/>
            <a:ext cx="9798050" cy="695325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4"/>
          <p:cNvPicPr>
            <a:picLocks noChangeAspect="1" noChangeArrowheads="1"/>
          </p:cNvPicPr>
          <p:nvPr/>
        </p:nvPicPr>
        <p:blipFill>
          <a:blip r:embed="rId2" cstate="print"/>
          <a:srcRect/>
          <a:stretch>
            <a:fillRect/>
          </a:stretch>
        </p:blipFill>
        <p:spPr bwMode="auto">
          <a:xfrm>
            <a:off x="-349250" y="-60325"/>
            <a:ext cx="9844088" cy="69865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r>
              <a:rPr lang="en-AU"/>
              <a:t>Lateralisation Activities</a:t>
            </a:r>
          </a:p>
        </p:txBody>
      </p:sp>
      <p:sp>
        <p:nvSpPr>
          <p:cNvPr id="44035" name="Rectangle 3"/>
          <p:cNvSpPr>
            <a:spLocks noGrp="1" noChangeArrowheads="1"/>
          </p:cNvSpPr>
          <p:nvPr>
            <p:ph type="body" idx="1"/>
          </p:nvPr>
        </p:nvSpPr>
        <p:spPr>
          <a:xfrm>
            <a:off x="0" y="1600200"/>
            <a:ext cx="9144000" cy="4525963"/>
          </a:xfrm>
        </p:spPr>
        <p:txBody>
          <a:bodyPr>
            <a:normAutofit/>
          </a:bodyPr>
          <a:lstStyle/>
          <a:p>
            <a:r>
              <a:rPr lang="en-AU" sz="2400" dirty="0"/>
              <a:t>Ability to control two sides of the body together or separately.</a:t>
            </a:r>
          </a:p>
          <a:p>
            <a:r>
              <a:rPr lang="en-AU" sz="2400" dirty="0"/>
              <a:t>Bilateral movements (Simultaneous or parallel).</a:t>
            </a:r>
          </a:p>
          <a:p>
            <a:r>
              <a:rPr lang="en-AU" sz="2400" dirty="0"/>
              <a:t>Unilateral movements (one side of the body)</a:t>
            </a:r>
          </a:p>
          <a:p>
            <a:r>
              <a:rPr lang="en-AU" sz="2400" dirty="0"/>
              <a:t>Cross lateral movements (Simultaneous movement of different limbs on opposite sides of the body e.g. crawling)</a:t>
            </a:r>
          </a:p>
          <a:p>
            <a:r>
              <a:rPr lang="en-AU" sz="2400" dirty="0"/>
              <a:t>Directional awareness.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anim calcmode="lin" valueType="num">
                                      <p:cBhvr additive="base">
                                        <p:cTn id="7" dur="500" fill="hold"/>
                                        <p:tgtEl>
                                          <p:spTgt spid="4403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4035">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4035">
                                            <p:txEl>
                                              <p:pRg st="1" end="1"/>
                                            </p:txEl>
                                          </p:spTgt>
                                        </p:tgtEl>
                                        <p:attrNameLst>
                                          <p:attrName>style.visibility</p:attrName>
                                        </p:attrNameLst>
                                      </p:cBhvr>
                                      <p:to>
                                        <p:strVal val="visible"/>
                                      </p:to>
                                    </p:set>
                                    <p:anim calcmode="lin" valueType="num">
                                      <p:cBhvr additive="base">
                                        <p:cTn id="13" dur="500" fill="hold"/>
                                        <p:tgtEl>
                                          <p:spTgt spid="4403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4035">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4035">
                                            <p:txEl>
                                              <p:pRg st="2" end="2"/>
                                            </p:txEl>
                                          </p:spTgt>
                                        </p:tgtEl>
                                        <p:attrNameLst>
                                          <p:attrName>style.visibility</p:attrName>
                                        </p:attrNameLst>
                                      </p:cBhvr>
                                      <p:to>
                                        <p:strVal val="visible"/>
                                      </p:to>
                                    </p:set>
                                    <p:anim calcmode="lin" valueType="num">
                                      <p:cBhvr additive="base">
                                        <p:cTn id="19" dur="500" fill="hold"/>
                                        <p:tgtEl>
                                          <p:spTgt spid="44035">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4035">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4035">
                                            <p:txEl>
                                              <p:pRg st="3" end="3"/>
                                            </p:txEl>
                                          </p:spTgt>
                                        </p:tgtEl>
                                        <p:attrNameLst>
                                          <p:attrName>style.visibility</p:attrName>
                                        </p:attrNameLst>
                                      </p:cBhvr>
                                      <p:to>
                                        <p:strVal val="visible"/>
                                      </p:to>
                                    </p:set>
                                    <p:anim calcmode="lin" valueType="num">
                                      <p:cBhvr additive="base">
                                        <p:cTn id="25" dur="500" fill="hold"/>
                                        <p:tgtEl>
                                          <p:spTgt spid="44035">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4035">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4035">
                                            <p:txEl>
                                              <p:pRg st="4" end="4"/>
                                            </p:txEl>
                                          </p:spTgt>
                                        </p:tgtEl>
                                        <p:attrNameLst>
                                          <p:attrName>style.visibility</p:attrName>
                                        </p:attrNameLst>
                                      </p:cBhvr>
                                      <p:to>
                                        <p:strVal val="visible"/>
                                      </p:to>
                                    </p:set>
                                    <p:anim calcmode="lin" valueType="num">
                                      <p:cBhvr additive="base">
                                        <p:cTn id="31" dur="500" fill="hold"/>
                                        <p:tgtEl>
                                          <p:spTgt spid="44035">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4035">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build="p"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Diagram 5"/>
          <p:cNvGraphicFramePr>
            <a:graphicFrameLocks/>
          </p:cNvGraphicFramePr>
          <p:nvPr/>
        </p:nvGraphicFramePr>
        <p:xfrm>
          <a:off x="395288" y="0"/>
          <a:ext cx="8424862" cy="6742113"/>
        </p:xfrm>
        <a:graphic>
          <a:graphicData uri="http://schemas.openxmlformats.org/drawingml/2006/compatibility">
            <com:legacyDrawing xmlns:com="http://schemas.openxmlformats.org/drawingml/2006/compatibility" spid="_x0000_s93186"/>
          </a:graphicData>
        </a:graphic>
      </p:graphicFrame>
      <p:sp>
        <p:nvSpPr>
          <p:cNvPr id="1034" name="Line 12"/>
          <p:cNvSpPr>
            <a:spLocks noChangeShapeType="1"/>
          </p:cNvSpPr>
          <p:nvPr/>
        </p:nvSpPr>
        <p:spPr bwMode="auto">
          <a:xfrm>
            <a:off x="1835150" y="2420938"/>
            <a:ext cx="5400675" cy="0"/>
          </a:xfrm>
          <a:prstGeom prst="line">
            <a:avLst/>
          </a:prstGeom>
          <a:noFill/>
          <a:ln w="9525">
            <a:solidFill>
              <a:schemeClr val="tx1"/>
            </a:solidFill>
            <a:prstDash val="lgDash"/>
            <a:round/>
            <a:headEnd/>
            <a:tailEnd/>
          </a:ln>
        </p:spPr>
        <p:txBody>
          <a:bodyPr/>
          <a:lstStyle/>
          <a:p>
            <a:endParaRPr lang="en-GB"/>
          </a:p>
        </p:txBody>
      </p:sp>
      <p:cxnSp>
        <p:nvCxnSpPr>
          <p:cNvPr id="5" name="Straight Arrow Connector 4"/>
          <p:cNvCxnSpPr/>
          <p:nvPr/>
        </p:nvCxnSpPr>
        <p:spPr>
          <a:xfrm rot="5400000" flipH="1" flipV="1">
            <a:off x="-2286048" y="3357562"/>
            <a:ext cx="5429288"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6" name="TextBox 5"/>
          <p:cNvSpPr txBox="1"/>
          <p:nvPr/>
        </p:nvSpPr>
        <p:spPr>
          <a:xfrm>
            <a:off x="642910" y="1071546"/>
            <a:ext cx="1285884" cy="369332"/>
          </a:xfrm>
          <a:prstGeom prst="rect">
            <a:avLst/>
          </a:prstGeom>
          <a:noFill/>
        </p:spPr>
        <p:txBody>
          <a:bodyPr wrap="square" rtlCol="0">
            <a:spAutoFit/>
          </a:bodyPr>
          <a:lstStyle/>
          <a:p>
            <a:r>
              <a:rPr lang="en-GB" dirty="0" smtClean="0"/>
              <a:t>Difficulty</a:t>
            </a:r>
            <a:endParaRPr lang="en-GB"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Rot="1" noChangeArrowheads="1"/>
          </p:cNvSpPr>
          <p:nvPr>
            <p:ph type="title"/>
          </p:nvPr>
        </p:nvSpPr>
        <p:spPr>
          <a:xfrm>
            <a:off x="323850" y="0"/>
            <a:ext cx="8540750" cy="1143000"/>
          </a:xfrm>
        </p:spPr>
        <p:txBody>
          <a:bodyPr/>
          <a:lstStyle/>
          <a:p>
            <a:r>
              <a:rPr lang="en-GB" sz="4000" b="1" dirty="0">
                <a:solidFill>
                  <a:srgbClr val="FF0000"/>
                </a:solidFill>
              </a:rPr>
              <a:t>Classification of motor skills.</a:t>
            </a:r>
            <a:br>
              <a:rPr lang="en-GB" sz="4000" b="1" dirty="0">
                <a:solidFill>
                  <a:srgbClr val="FF0000"/>
                </a:solidFill>
              </a:rPr>
            </a:br>
            <a:endParaRPr lang="en-GB" sz="2800" b="1" dirty="0">
              <a:solidFill>
                <a:schemeClr val="tx1"/>
              </a:solidFill>
              <a:effectLst>
                <a:outerShdw blurRad="38100" dist="38100" dir="2700000" algn="tl">
                  <a:srgbClr val="FFFFFF"/>
                </a:outerShdw>
              </a:effectLst>
            </a:endParaRPr>
          </a:p>
        </p:txBody>
      </p:sp>
      <p:sp>
        <p:nvSpPr>
          <p:cNvPr id="15363" name="Rectangle 3"/>
          <p:cNvSpPr>
            <a:spLocks noGrp="1" noRot="1" noChangeArrowheads="1"/>
          </p:cNvSpPr>
          <p:nvPr>
            <p:ph type="body" idx="1"/>
          </p:nvPr>
        </p:nvSpPr>
        <p:spPr>
          <a:xfrm>
            <a:off x="323850" y="1412875"/>
            <a:ext cx="8540750" cy="5111750"/>
          </a:xfrm>
        </p:spPr>
        <p:txBody>
          <a:bodyPr/>
          <a:lstStyle/>
          <a:p>
            <a:r>
              <a:rPr lang="en-GB" sz="2000" b="1" u="sng">
                <a:solidFill>
                  <a:srgbClr val="FF0000"/>
                </a:solidFill>
                <a:effectLst>
                  <a:outerShdw blurRad="38100" dist="38100" dir="2700000" algn="tl">
                    <a:srgbClr val="000000"/>
                  </a:outerShdw>
                </a:effectLst>
              </a:rPr>
              <a:t>Muscular involvement</a:t>
            </a:r>
            <a:r>
              <a:rPr lang="en-GB" sz="2800"/>
              <a:t> 	</a:t>
            </a:r>
            <a:r>
              <a:rPr lang="en-GB" sz="2000">
                <a:solidFill>
                  <a:srgbClr val="000000"/>
                </a:solidFill>
              </a:rPr>
              <a:t>GROSS – FINE</a:t>
            </a:r>
          </a:p>
          <a:p>
            <a:endParaRPr lang="en-GB" sz="2000">
              <a:solidFill>
                <a:srgbClr val="000000"/>
              </a:solidFill>
            </a:endParaRPr>
          </a:p>
          <a:p>
            <a:r>
              <a:rPr lang="en-GB" sz="2000" b="1" u="sng">
                <a:solidFill>
                  <a:schemeClr val="hlink"/>
                </a:solidFill>
                <a:effectLst>
                  <a:outerShdw blurRad="38100" dist="38100" dir="2700000" algn="tl">
                    <a:srgbClr val="000000"/>
                  </a:outerShdw>
                </a:effectLst>
              </a:rPr>
              <a:t>Environmental influence</a:t>
            </a:r>
            <a:r>
              <a:rPr lang="en-GB" sz="2800">
                <a:solidFill>
                  <a:srgbClr val="000000"/>
                </a:solidFill>
              </a:rPr>
              <a:t> 	</a:t>
            </a:r>
            <a:r>
              <a:rPr lang="en-GB" sz="2000">
                <a:solidFill>
                  <a:srgbClr val="000000"/>
                </a:solidFill>
              </a:rPr>
              <a:t>OPEN – CLOSED</a:t>
            </a:r>
          </a:p>
          <a:p>
            <a:endParaRPr lang="en-GB" sz="2000">
              <a:solidFill>
                <a:srgbClr val="000000"/>
              </a:solidFill>
            </a:endParaRPr>
          </a:p>
          <a:p>
            <a:r>
              <a:rPr lang="en-GB" sz="2000" b="1" u="sng">
                <a:solidFill>
                  <a:srgbClr val="FF0000"/>
                </a:solidFill>
                <a:effectLst>
                  <a:outerShdw blurRad="38100" dist="38100" dir="2700000" algn="tl">
                    <a:srgbClr val="000000"/>
                  </a:outerShdw>
                </a:effectLst>
              </a:rPr>
              <a:t>Continuity </a:t>
            </a:r>
            <a:r>
              <a:rPr lang="en-GB" sz="2800"/>
              <a:t>			</a:t>
            </a:r>
            <a:r>
              <a:rPr lang="en-GB" sz="2000">
                <a:solidFill>
                  <a:srgbClr val="000000"/>
                </a:solidFill>
              </a:rPr>
              <a:t>DESCRETE – SERIAL – CONTINUOUS</a:t>
            </a:r>
          </a:p>
          <a:p>
            <a:endParaRPr lang="en-GB" sz="2000">
              <a:solidFill>
                <a:srgbClr val="000000"/>
              </a:solidFill>
            </a:endParaRPr>
          </a:p>
          <a:p>
            <a:r>
              <a:rPr lang="en-GB" sz="2000" b="1" u="sng">
                <a:solidFill>
                  <a:schemeClr val="hlink"/>
                </a:solidFill>
                <a:effectLst>
                  <a:outerShdw blurRad="38100" dist="38100" dir="2700000" algn="tl">
                    <a:srgbClr val="000000"/>
                  </a:outerShdw>
                </a:effectLst>
              </a:rPr>
              <a:t>Pacing</a:t>
            </a:r>
            <a:r>
              <a:rPr lang="en-GB" sz="2000"/>
              <a:t>			</a:t>
            </a:r>
            <a:r>
              <a:rPr lang="en-GB" sz="2000">
                <a:solidFill>
                  <a:srgbClr val="000000"/>
                </a:solidFill>
              </a:rPr>
              <a:t>EXTERNALLY PACED – SELF PACED</a:t>
            </a:r>
          </a:p>
          <a:p>
            <a:endParaRPr lang="en-GB" sz="2000">
              <a:solidFill>
                <a:srgbClr val="000000"/>
              </a:solidFill>
            </a:endParaRPr>
          </a:p>
          <a:p>
            <a:r>
              <a:rPr lang="en-GB" sz="2000" b="1" u="sng">
                <a:solidFill>
                  <a:srgbClr val="FF0000"/>
                </a:solidFill>
                <a:effectLst>
                  <a:outerShdw blurRad="38100" dist="38100" dir="2700000" algn="tl">
                    <a:srgbClr val="000000"/>
                  </a:outerShdw>
                </a:effectLst>
              </a:rPr>
              <a:t>Difficulty	</a:t>
            </a:r>
            <a:r>
              <a:rPr lang="en-GB" sz="2000">
                <a:solidFill>
                  <a:srgbClr val="000000"/>
                </a:solidFill>
              </a:rPr>
              <a:t>		SIMPLE – COMPLEX</a:t>
            </a:r>
          </a:p>
          <a:p>
            <a:endParaRPr lang="en-GB" sz="2000">
              <a:solidFill>
                <a:srgbClr val="000000"/>
              </a:solidFill>
            </a:endParaRPr>
          </a:p>
          <a:p>
            <a:r>
              <a:rPr lang="en-GB" sz="2000" b="1" u="sng">
                <a:solidFill>
                  <a:schemeClr val="hlink"/>
                </a:solidFill>
                <a:effectLst>
                  <a:outerShdw blurRad="38100" dist="38100" dir="2700000" algn="tl">
                    <a:srgbClr val="000000"/>
                  </a:outerShdw>
                </a:effectLst>
              </a:rPr>
              <a:t>Organisation</a:t>
            </a:r>
            <a:r>
              <a:rPr lang="en-GB" sz="2000">
                <a:solidFill>
                  <a:srgbClr val="000000"/>
                </a:solidFill>
              </a:rPr>
              <a:t>			LOW - HIGH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6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36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36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36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36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normAutofit fontScale="90000"/>
          </a:bodyPr>
          <a:lstStyle/>
          <a:p>
            <a:r>
              <a:rPr lang="en-US">
                <a:solidFill>
                  <a:schemeClr val="folHlink"/>
                </a:solidFill>
                <a:latin typeface="Comic Sans MS" pitchFamily="66" charset="0"/>
              </a:rPr>
              <a:t>One-Dimensional Classifications</a:t>
            </a:r>
            <a:endParaRPr lang="en-US">
              <a:latin typeface="Comic Sans MS" pitchFamily="66" charset="0"/>
            </a:endParaRPr>
          </a:p>
        </p:txBody>
      </p:sp>
      <p:sp>
        <p:nvSpPr>
          <p:cNvPr id="11267" name="Rectangle 3"/>
          <p:cNvSpPr>
            <a:spLocks noGrp="1" noChangeArrowheads="1"/>
          </p:cNvSpPr>
          <p:nvPr>
            <p:ph type="body" idx="1"/>
          </p:nvPr>
        </p:nvSpPr>
        <p:spPr>
          <a:xfrm>
            <a:off x="500034" y="2000240"/>
            <a:ext cx="8248680" cy="4114800"/>
          </a:xfrm>
        </p:spPr>
        <p:txBody>
          <a:bodyPr/>
          <a:lstStyle/>
          <a:p>
            <a:pPr algn="ctr">
              <a:buFontTx/>
              <a:buNone/>
            </a:pPr>
            <a:r>
              <a:rPr lang="en-US" sz="2800" b="1" dirty="0" smtClean="0">
                <a:latin typeface="Comic Sans MS" pitchFamily="66" charset="0"/>
              </a:rPr>
              <a:t>DISTINCTIVENESS </a:t>
            </a:r>
            <a:r>
              <a:rPr lang="en-US" sz="2800" b="1" dirty="0">
                <a:latin typeface="Comic Sans MS" pitchFamily="66" charset="0"/>
              </a:rPr>
              <a:t>OF MOVEMENT</a:t>
            </a:r>
          </a:p>
          <a:p>
            <a:pPr>
              <a:buFontTx/>
              <a:buNone/>
            </a:pPr>
            <a:endParaRPr lang="en-US" sz="2800" dirty="0">
              <a:latin typeface="Comic Sans MS" pitchFamily="66" charset="0"/>
            </a:endParaRPr>
          </a:p>
          <a:p>
            <a:pPr>
              <a:buFontTx/>
              <a:buNone/>
            </a:pPr>
            <a:endParaRPr lang="en-US" sz="2800" dirty="0">
              <a:latin typeface="Comic Sans MS" pitchFamily="66" charset="0"/>
            </a:endParaRPr>
          </a:p>
          <a:p>
            <a:pPr>
              <a:buFontTx/>
              <a:buNone/>
            </a:pPr>
            <a:r>
              <a:rPr lang="en-US" sz="2800" b="1" dirty="0" smtClean="0">
                <a:latin typeface="Comic Sans MS" pitchFamily="66" charset="0"/>
              </a:rPr>
              <a:t>Discrete            Serial</a:t>
            </a:r>
            <a:r>
              <a:rPr lang="en-US" sz="2800" dirty="0">
                <a:latin typeface="Comic Sans MS" pitchFamily="66" charset="0"/>
              </a:rPr>
              <a:t>	</a:t>
            </a:r>
            <a:r>
              <a:rPr lang="en-US" sz="2800" dirty="0" smtClean="0">
                <a:latin typeface="Comic Sans MS" pitchFamily="66" charset="0"/>
              </a:rPr>
              <a:t>              </a:t>
            </a:r>
            <a:r>
              <a:rPr lang="en-US" sz="2800" b="1" dirty="0" smtClean="0">
                <a:latin typeface="Comic Sans MS" pitchFamily="66" charset="0"/>
              </a:rPr>
              <a:t>Continuous</a:t>
            </a:r>
            <a:endParaRPr lang="en-US" sz="2800" b="1" dirty="0">
              <a:latin typeface="Comic Sans MS" pitchFamily="66" charset="0"/>
            </a:endParaRPr>
          </a:p>
          <a:p>
            <a:pPr>
              <a:buFontTx/>
              <a:buNone/>
            </a:pPr>
            <a:endParaRPr lang="en-US" sz="2800" dirty="0">
              <a:latin typeface="Comic Sans MS" pitchFamily="66" charset="0"/>
            </a:endParaRPr>
          </a:p>
          <a:p>
            <a:endParaRPr lang="en-US" sz="2800" dirty="0">
              <a:latin typeface="Comic Sans MS" pitchFamily="66" charset="0"/>
            </a:endParaRPr>
          </a:p>
        </p:txBody>
      </p:sp>
      <p:sp>
        <p:nvSpPr>
          <p:cNvPr id="11269" name="Line 5"/>
          <p:cNvSpPr>
            <a:spLocks noChangeShapeType="1"/>
          </p:cNvSpPr>
          <p:nvPr/>
        </p:nvSpPr>
        <p:spPr bwMode="auto">
          <a:xfrm>
            <a:off x="857224" y="3214686"/>
            <a:ext cx="7391400" cy="0"/>
          </a:xfrm>
          <a:prstGeom prst="line">
            <a:avLst/>
          </a:prstGeom>
          <a:noFill/>
          <a:ln w="57150">
            <a:solidFill>
              <a:schemeClr val="tx1"/>
            </a:solidFill>
            <a:round/>
            <a:headEnd type="triangle" w="med" len="med"/>
            <a:tailEnd type="triangle" w="med" len="med"/>
          </a:ln>
          <a:effectLst/>
        </p:spPr>
        <p:txBody>
          <a:bodyPr wrap="none" anchor="ctr"/>
          <a:lstStyle/>
          <a:p>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2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126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http://www.hurdlesfirst.com/images/ronbramlett6.jpg"/>
          <p:cNvPicPr>
            <a:picLocks noChangeAspect="1" noChangeArrowheads="1"/>
          </p:cNvPicPr>
          <p:nvPr/>
        </p:nvPicPr>
        <p:blipFill>
          <a:blip r:embed="rId2" cstate="print"/>
          <a:srcRect/>
          <a:stretch>
            <a:fillRect/>
          </a:stretch>
        </p:blipFill>
        <p:spPr bwMode="auto">
          <a:xfrm>
            <a:off x="571472" y="1643050"/>
            <a:ext cx="2500330" cy="2784296"/>
          </a:xfrm>
          <a:prstGeom prst="rect">
            <a:avLst/>
          </a:prstGeom>
          <a:noFill/>
        </p:spPr>
      </p:pic>
      <p:sp>
        <p:nvSpPr>
          <p:cNvPr id="3" name="Rectangle 2"/>
          <p:cNvSpPr/>
          <p:nvPr/>
        </p:nvSpPr>
        <p:spPr>
          <a:xfrm>
            <a:off x="642910" y="5286388"/>
            <a:ext cx="2571768" cy="430887"/>
          </a:xfrm>
          <a:prstGeom prst="rect">
            <a:avLst/>
          </a:prstGeom>
        </p:spPr>
        <p:txBody>
          <a:bodyPr wrap="square">
            <a:spAutoFit/>
          </a:bodyPr>
          <a:lstStyle/>
          <a:p>
            <a:r>
              <a:rPr lang="en-GB" sz="1100" dirty="0" smtClean="0">
                <a:hlinkClick r:id="rId3"/>
              </a:rPr>
              <a:t>http://www.youtube.com/watch?v=0zou5somI7A</a:t>
            </a:r>
            <a:r>
              <a:rPr lang="en-GB" sz="1100" dirty="0" smtClean="0"/>
              <a:t> </a:t>
            </a:r>
            <a:endParaRPr lang="en-GB" sz="1100" dirty="0"/>
          </a:p>
        </p:txBody>
      </p:sp>
      <p:pic>
        <p:nvPicPr>
          <p:cNvPr id="80902" name="Picture 6" descr="http://www3.pictures.gi.zimbio.com/2008+Olympic+Team+Trials+Gymnastics+Day+4+bbYEv93Mrhdl.jpg"/>
          <p:cNvPicPr>
            <a:picLocks noChangeAspect="1" noChangeArrowheads="1"/>
          </p:cNvPicPr>
          <p:nvPr/>
        </p:nvPicPr>
        <p:blipFill>
          <a:blip r:embed="rId4" cstate="print"/>
          <a:srcRect/>
          <a:stretch>
            <a:fillRect/>
          </a:stretch>
        </p:blipFill>
        <p:spPr bwMode="auto">
          <a:xfrm>
            <a:off x="6429388" y="1643050"/>
            <a:ext cx="2357454" cy="2797941"/>
          </a:xfrm>
          <a:prstGeom prst="rect">
            <a:avLst/>
          </a:prstGeom>
          <a:noFill/>
        </p:spPr>
      </p:pic>
      <p:sp>
        <p:nvSpPr>
          <p:cNvPr id="7" name="Rectangle 6"/>
          <p:cNvSpPr/>
          <p:nvPr/>
        </p:nvSpPr>
        <p:spPr>
          <a:xfrm>
            <a:off x="6429388" y="5214950"/>
            <a:ext cx="2286000" cy="600164"/>
          </a:xfrm>
          <a:prstGeom prst="rect">
            <a:avLst/>
          </a:prstGeom>
        </p:spPr>
        <p:txBody>
          <a:bodyPr wrap="square">
            <a:spAutoFit/>
          </a:bodyPr>
          <a:lstStyle/>
          <a:p>
            <a:r>
              <a:rPr lang="en-GB" sz="1100" dirty="0" smtClean="0">
                <a:hlinkClick r:id="rId5"/>
              </a:rPr>
              <a:t>http://www.youtube.com/watch?v=pms6UggU9Ak&amp;feature=PlayList&amp;p=0C62A686B765E8D6&amp;index=39</a:t>
            </a:r>
            <a:r>
              <a:rPr lang="en-GB" sz="1100" dirty="0" smtClean="0"/>
              <a:t> </a:t>
            </a:r>
            <a:endParaRPr lang="en-GB" sz="1100" dirty="0"/>
          </a:p>
        </p:txBody>
      </p:sp>
      <p:pic>
        <p:nvPicPr>
          <p:cNvPr id="80904" name="Picture 8" descr="http://z.about.com/d/tennis/1/0/G/H/andy-murray-09.jpg"/>
          <p:cNvPicPr>
            <a:picLocks noChangeAspect="1" noChangeArrowheads="1"/>
          </p:cNvPicPr>
          <p:nvPr/>
        </p:nvPicPr>
        <p:blipFill>
          <a:blip r:embed="rId6" cstate="print"/>
          <a:srcRect/>
          <a:stretch>
            <a:fillRect/>
          </a:stretch>
        </p:blipFill>
        <p:spPr bwMode="auto">
          <a:xfrm>
            <a:off x="3571868" y="1643050"/>
            <a:ext cx="2428892" cy="2786083"/>
          </a:xfrm>
          <a:prstGeom prst="rect">
            <a:avLst/>
          </a:prstGeom>
          <a:noFill/>
        </p:spPr>
      </p:pic>
      <p:sp>
        <p:nvSpPr>
          <p:cNvPr id="9" name="Rectangle 8"/>
          <p:cNvSpPr/>
          <p:nvPr/>
        </p:nvSpPr>
        <p:spPr>
          <a:xfrm>
            <a:off x="3643306" y="5214950"/>
            <a:ext cx="2428892" cy="430887"/>
          </a:xfrm>
          <a:prstGeom prst="rect">
            <a:avLst/>
          </a:prstGeom>
        </p:spPr>
        <p:txBody>
          <a:bodyPr wrap="square">
            <a:spAutoFit/>
          </a:bodyPr>
          <a:lstStyle/>
          <a:p>
            <a:r>
              <a:rPr lang="en-GB" sz="1100" dirty="0" smtClean="0">
                <a:hlinkClick r:id="rId7"/>
              </a:rPr>
              <a:t>http://www.youtube.com/watch?v=2GFkqD7GBZQ</a:t>
            </a:r>
            <a:r>
              <a:rPr lang="en-GB" sz="1100" dirty="0" smtClean="0"/>
              <a:t> </a:t>
            </a:r>
            <a:endParaRPr lang="en-GB" sz="1100"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25470"/>
          </a:xfrm>
        </p:spPr>
        <p:txBody>
          <a:bodyPr>
            <a:normAutofit fontScale="90000"/>
          </a:bodyPr>
          <a:lstStyle/>
          <a:p>
            <a:r>
              <a:rPr lang="en-GB" dirty="0" smtClean="0"/>
              <a:t>Discrete, Continuous and </a:t>
            </a:r>
            <a:r>
              <a:rPr lang="en-GB" u="sng" dirty="0" smtClean="0">
                <a:hlinkClick r:id="rId2"/>
              </a:rPr>
              <a:t>Serial</a:t>
            </a:r>
            <a:r>
              <a:rPr lang="en-GB" dirty="0" smtClean="0"/>
              <a:t> skills: </a:t>
            </a:r>
            <a:endParaRPr lang="en-GB" dirty="0"/>
          </a:p>
        </p:txBody>
      </p:sp>
      <p:sp>
        <p:nvSpPr>
          <p:cNvPr id="3" name="Content Placeholder 2"/>
          <p:cNvSpPr>
            <a:spLocks noGrp="1"/>
          </p:cNvSpPr>
          <p:nvPr>
            <p:ph idx="1"/>
          </p:nvPr>
        </p:nvSpPr>
        <p:spPr>
          <a:xfrm>
            <a:off x="0" y="1071546"/>
            <a:ext cx="9144000" cy="5786454"/>
          </a:xfrm>
        </p:spPr>
        <p:txBody>
          <a:bodyPr>
            <a:normAutofit fontScale="47500" lnSpcReduction="20000"/>
          </a:bodyPr>
          <a:lstStyle/>
          <a:p>
            <a:r>
              <a:rPr lang="en-GB" dirty="0" smtClean="0"/>
              <a:t>This classification shows how clearly defined are the start and completion of the movement. </a:t>
            </a:r>
          </a:p>
          <a:p>
            <a:pPr>
              <a:buNone/>
            </a:pPr>
            <a:endParaRPr lang="en-GB" dirty="0" smtClean="0"/>
          </a:p>
          <a:p>
            <a:pPr>
              <a:buNone/>
            </a:pPr>
            <a:r>
              <a:rPr lang="en-GB" dirty="0" smtClean="0"/>
              <a:t>Discrete</a:t>
            </a:r>
          </a:p>
          <a:p>
            <a:r>
              <a:rPr lang="en-GB" dirty="0" smtClean="0"/>
              <a:t>A  discrete skill has a definite beginning and a end. They are usually  performed in one single exertion and would include such skills as a tennis serve, a shot in netball or a tackle in rugby. </a:t>
            </a:r>
          </a:p>
          <a:p>
            <a:endParaRPr lang="en-GB" dirty="0" smtClean="0"/>
          </a:p>
          <a:p>
            <a:r>
              <a:rPr lang="en-GB" dirty="0" smtClean="0"/>
              <a:t>Discrete skills are important to sports performances; hitting, kicking, throwing and catching skills make up many of the countries most popular sporting activities. </a:t>
            </a:r>
          </a:p>
          <a:p>
            <a:endParaRPr lang="en-GB" dirty="0" smtClean="0"/>
          </a:p>
          <a:p>
            <a:pPr>
              <a:buNone/>
            </a:pPr>
            <a:r>
              <a:rPr lang="en-GB" dirty="0" smtClean="0"/>
              <a:t>Continuous</a:t>
            </a:r>
          </a:p>
          <a:p>
            <a:r>
              <a:rPr lang="en-GB" dirty="0" smtClean="0"/>
              <a:t>A continuous skill which has no real clear beginning or end and is a constant ongoing action. An example of this is running or swimming. </a:t>
            </a:r>
          </a:p>
          <a:p>
            <a:endParaRPr lang="en-GB" dirty="0" smtClean="0"/>
          </a:p>
          <a:p>
            <a:r>
              <a:rPr lang="en-GB" dirty="0" smtClean="0"/>
              <a:t>The end of one action is the start of another, Therefore continuous skills tend to be regular and rhythmical in nature. One important continuous skill is tracking, in which the performer’s limb movements control a lever, a wheel, a handle or some other device to the movements of a target or track. </a:t>
            </a:r>
          </a:p>
          <a:p>
            <a:endParaRPr lang="en-GB" dirty="0" smtClean="0"/>
          </a:p>
          <a:p>
            <a:pPr>
              <a:buNone/>
            </a:pPr>
            <a:r>
              <a:rPr lang="en-GB" dirty="0" smtClean="0"/>
              <a:t>Serial</a:t>
            </a:r>
          </a:p>
          <a:p>
            <a:r>
              <a:rPr lang="en-GB" dirty="0" smtClean="0"/>
              <a:t>serial skills, which are often thought as a group of discrete skills strung together to make up a new, more complicated skilled action. </a:t>
            </a:r>
          </a:p>
          <a:p>
            <a:pPr>
              <a:buNone/>
            </a:pPr>
            <a:endParaRPr lang="en-GB" dirty="0" smtClean="0"/>
          </a:p>
          <a:p>
            <a:r>
              <a:rPr lang="en-GB" dirty="0" smtClean="0"/>
              <a:t>Serial skills differ from discrete skills in that the movement duration are somewhat longer, yet each movement retains a discrete beginning and end. Serial skills would include a gymnastics floor routine, an ice dance display and the triple jump. </a:t>
            </a:r>
          </a:p>
          <a:p>
            <a:endParaRPr lang="en-GB"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normAutofit fontScale="90000"/>
          </a:bodyPr>
          <a:lstStyle/>
          <a:p>
            <a:r>
              <a:rPr lang="en-US">
                <a:solidFill>
                  <a:schemeClr val="folHlink"/>
                </a:solidFill>
                <a:latin typeface="Comic Sans MS" pitchFamily="66" charset="0"/>
              </a:rPr>
              <a:t>One-Dimensional Classifications</a:t>
            </a:r>
            <a:endParaRPr lang="en-US">
              <a:latin typeface="Comic Sans MS" pitchFamily="66" charset="0"/>
            </a:endParaRPr>
          </a:p>
        </p:txBody>
      </p:sp>
      <p:sp>
        <p:nvSpPr>
          <p:cNvPr id="11267" name="Rectangle 3"/>
          <p:cNvSpPr>
            <a:spLocks noGrp="1" noChangeArrowheads="1"/>
          </p:cNvSpPr>
          <p:nvPr>
            <p:ph type="body" idx="1"/>
          </p:nvPr>
        </p:nvSpPr>
        <p:spPr>
          <a:xfrm>
            <a:off x="500034" y="2000240"/>
            <a:ext cx="8248680" cy="4114800"/>
          </a:xfrm>
        </p:spPr>
        <p:txBody>
          <a:bodyPr/>
          <a:lstStyle/>
          <a:p>
            <a:pPr algn="ctr">
              <a:buFontTx/>
              <a:buNone/>
            </a:pPr>
            <a:r>
              <a:rPr lang="en-US" sz="2800" b="1" dirty="0" smtClean="0">
                <a:latin typeface="Comic Sans MS" pitchFamily="66" charset="0"/>
              </a:rPr>
              <a:t>Pace of Movement</a:t>
            </a:r>
            <a:endParaRPr lang="en-US" sz="2800" b="1" dirty="0">
              <a:latin typeface="Comic Sans MS" pitchFamily="66" charset="0"/>
            </a:endParaRPr>
          </a:p>
          <a:p>
            <a:pPr>
              <a:buFontTx/>
              <a:buNone/>
            </a:pPr>
            <a:endParaRPr lang="en-US" sz="2800" dirty="0">
              <a:latin typeface="Comic Sans MS" pitchFamily="66" charset="0"/>
            </a:endParaRPr>
          </a:p>
          <a:p>
            <a:pPr>
              <a:buFontTx/>
              <a:buNone/>
            </a:pPr>
            <a:endParaRPr lang="en-US" sz="2800" dirty="0">
              <a:latin typeface="Comic Sans MS" pitchFamily="66" charset="0"/>
            </a:endParaRPr>
          </a:p>
          <a:p>
            <a:pPr>
              <a:buFontTx/>
              <a:buNone/>
            </a:pPr>
            <a:r>
              <a:rPr lang="en-US" sz="2800" b="1" dirty="0" smtClean="0">
                <a:latin typeface="Comic Sans MS" pitchFamily="66" charset="0"/>
              </a:rPr>
              <a:t>Externally Paced</a:t>
            </a:r>
            <a:r>
              <a:rPr lang="en-US" sz="2800" dirty="0">
                <a:latin typeface="Comic Sans MS" pitchFamily="66" charset="0"/>
              </a:rPr>
              <a:t>	      </a:t>
            </a:r>
            <a:r>
              <a:rPr lang="en-US" sz="2800" dirty="0" smtClean="0">
                <a:latin typeface="Comic Sans MS" pitchFamily="66" charset="0"/>
              </a:rPr>
              <a:t>                  </a:t>
            </a:r>
            <a:r>
              <a:rPr lang="en-US" sz="2800" b="1" dirty="0" smtClean="0">
                <a:latin typeface="Comic Sans MS" pitchFamily="66" charset="0"/>
              </a:rPr>
              <a:t>Self Paced</a:t>
            </a:r>
            <a:endParaRPr lang="en-US" sz="2800" b="1" dirty="0">
              <a:latin typeface="Comic Sans MS" pitchFamily="66" charset="0"/>
            </a:endParaRPr>
          </a:p>
          <a:p>
            <a:pPr>
              <a:buFontTx/>
              <a:buNone/>
            </a:pPr>
            <a:endParaRPr lang="en-US" sz="2800" dirty="0">
              <a:latin typeface="Comic Sans MS" pitchFamily="66" charset="0"/>
            </a:endParaRPr>
          </a:p>
          <a:p>
            <a:endParaRPr lang="en-US" sz="2800" dirty="0">
              <a:latin typeface="Comic Sans MS" pitchFamily="66" charset="0"/>
            </a:endParaRPr>
          </a:p>
        </p:txBody>
      </p:sp>
      <p:sp>
        <p:nvSpPr>
          <p:cNvPr id="11269" name="Line 5"/>
          <p:cNvSpPr>
            <a:spLocks noChangeShapeType="1"/>
          </p:cNvSpPr>
          <p:nvPr/>
        </p:nvSpPr>
        <p:spPr bwMode="auto">
          <a:xfrm>
            <a:off x="857224" y="3214686"/>
            <a:ext cx="7391400" cy="0"/>
          </a:xfrm>
          <a:prstGeom prst="line">
            <a:avLst/>
          </a:prstGeom>
          <a:noFill/>
          <a:ln w="57150">
            <a:solidFill>
              <a:schemeClr val="tx1"/>
            </a:solidFill>
            <a:round/>
            <a:headEnd type="triangle" w="med" len="med"/>
            <a:tailEnd type="triangle" w="med" len="med"/>
          </a:ln>
          <a:effectLst/>
        </p:spPr>
        <p:txBody>
          <a:bodyPr wrap="none" anchor="ctr"/>
          <a:lstStyle/>
          <a:p>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2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126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images.sinohotel.com/images/2007/12/12/104234852.jpg"/>
          <p:cNvPicPr>
            <a:picLocks noChangeAspect="1" noChangeArrowheads="1"/>
          </p:cNvPicPr>
          <p:nvPr/>
        </p:nvPicPr>
        <p:blipFill>
          <a:blip r:embed="rId2" cstate="print"/>
          <a:srcRect/>
          <a:stretch>
            <a:fillRect/>
          </a:stretch>
        </p:blipFill>
        <p:spPr bwMode="auto">
          <a:xfrm>
            <a:off x="857224" y="1357298"/>
            <a:ext cx="2476546" cy="3357586"/>
          </a:xfrm>
          <a:prstGeom prst="rect">
            <a:avLst/>
          </a:prstGeom>
          <a:noFill/>
        </p:spPr>
      </p:pic>
      <p:sp>
        <p:nvSpPr>
          <p:cNvPr id="3" name="Rectangle 2"/>
          <p:cNvSpPr/>
          <p:nvPr/>
        </p:nvSpPr>
        <p:spPr>
          <a:xfrm>
            <a:off x="785786" y="5357826"/>
            <a:ext cx="2643206" cy="430887"/>
          </a:xfrm>
          <a:prstGeom prst="rect">
            <a:avLst/>
          </a:prstGeom>
        </p:spPr>
        <p:txBody>
          <a:bodyPr wrap="square">
            <a:spAutoFit/>
          </a:bodyPr>
          <a:lstStyle/>
          <a:p>
            <a:r>
              <a:rPr lang="en-GB" sz="1100" dirty="0" smtClean="0">
                <a:hlinkClick r:id="rId3"/>
              </a:rPr>
              <a:t>http://www.youtube.com/watch?v=BmddkiaB9rY&amp;feature=related</a:t>
            </a:r>
            <a:r>
              <a:rPr lang="en-GB" sz="1100" dirty="0" smtClean="0"/>
              <a:t> </a:t>
            </a:r>
            <a:endParaRPr lang="en-GB" sz="1100" dirty="0"/>
          </a:p>
        </p:txBody>
      </p:sp>
      <p:pic>
        <p:nvPicPr>
          <p:cNvPr id="4" name="Picture 4" descr="Ricky Walden of England in action in his first round match against Mark Selby of England during the Betfred World Snooker Championships at the Crucible Theatre on April 19, 2009 in Sheffield, England.  (Photo by Julian Finney/Getty Images) *** Local Caption *** Ricky Walden"/>
          <p:cNvPicPr>
            <a:picLocks noChangeAspect="1" noChangeArrowheads="1"/>
          </p:cNvPicPr>
          <p:nvPr/>
        </p:nvPicPr>
        <p:blipFill>
          <a:blip r:embed="rId4" cstate="print"/>
          <a:srcRect/>
          <a:stretch>
            <a:fillRect/>
          </a:stretch>
        </p:blipFill>
        <p:spPr bwMode="auto">
          <a:xfrm>
            <a:off x="6000760" y="1357298"/>
            <a:ext cx="2571768" cy="3429025"/>
          </a:xfrm>
          <a:prstGeom prst="rect">
            <a:avLst/>
          </a:prstGeom>
          <a:noFill/>
        </p:spPr>
      </p:pic>
      <p:sp>
        <p:nvSpPr>
          <p:cNvPr id="5" name="Rectangle 4"/>
          <p:cNvSpPr/>
          <p:nvPr/>
        </p:nvSpPr>
        <p:spPr>
          <a:xfrm>
            <a:off x="6000760" y="5357826"/>
            <a:ext cx="2643206" cy="430887"/>
          </a:xfrm>
          <a:prstGeom prst="rect">
            <a:avLst/>
          </a:prstGeom>
        </p:spPr>
        <p:txBody>
          <a:bodyPr wrap="square">
            <a:spAutoFit/>
          </a:bodyPr>
          <a:lstStyle/>
          <a:p>
            <a:r>
              <a:rPr lang="en-GB" sz="1100" dirty="0" smtClean="0">
                <a:hlinkClick r:id="rId5"/>
              </a:rPr>
              <a:t>http://www.youtube.com/watch?v=V1s9oC5ebFs</a:t>
            </a:r>
            <a:r>
              <a:rPr lang="en-GB" sz="1100" dirty="0" smtClean="0"/>
              <a:t> </a:t>
            </a:r>
            <a:endParaRPr lang="en-GB" sz="1100"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Pacing Continuum</a:t>
            </a:r>
            <a:endParaRPr lang="en-GB" dirty="0"/>
          </a:p>
        </p:txBody>
      </p:sp>
      <p:sp>
        <p:nvSpPr>
          <p:cNvPr id="3" name="Content Placeholder 2"/>
          <p:cNvSpPr>
            <a:spLocks noGrp="1"/>
          </p:cNvSpPr>
          <p:nvPr>
            <p:ph idx="1"/>
          </p:nvPr>
        </p:nvSpPr>
        <p:spPr>
          <a:xfrm>
            <a:off x="142844" y="1357298"/>
            <a:ext cx="9001156" cy="4768865"/>
          </a:xfrm>
        </p:spPr>
        <p:txBody>
          <a:bodyPr>
            <a:normAutofit fontScale="47500" lnSpcReduction="20000"/>
          </a:bodyPr>
          <a:lstStyle/>
          <a:p>
            <a:pPr>
              <a:buNone/>
            </a:pPr>
            <a:endParaRPr lang="en-GB" dirty="0" smtClean="0"/>
          </a:p>
          <a:p>
            <a:r>
              <a:rPr lang="en-GB" dirty="0" smtClean="0"/>
              <a:t>The pacing continuum is concerned with the extent to which the  performer has control over the timing of the action.</a:t>
            </a:r>
          </a:p>
          <a:p>
            <a:endParaRPr lang="en-GB" dirty="0" smtClean="0"/>
          </a:p>
          <a:p>
            <a:r>
              <a:rPr lang="en-GB" dirty="0" smtClean="0"/>
              <a:t>Actions are said to be 'self - paced' or 'externally'. According to the extent to which the performer can decide when to start the action. </a:t>
            </a:r>
          </a:p>
          <a:p>
            <a:endParaRPr lang="en-GB" dirty="0" smtClean="0"/>
          </a:p>
          <a:p>
            <a:pPr>
              <a:buNone/>
            </a:pPr>
            <a:r>
              <a:rPr lang="en-GB" dirty="0" smtClean="0"/>
              <a:t>Self paced skills </a:t>
            </a:r>
          </a:p>
          <a:p>
            <a:r>
              <a:rPr lang="en-GB" dirty="0" smtClean="0"/>
              <a:t>When the performer has control over the timing of the skill. </a:t>
            </a:r>
          </a:p>
          <a:p>
            <a:pPr>
              <a:buNone/>
            </a:pPr>
            <a:r>
              <a:rPr lang="en-GB" dirty="0" smtClean="0"/>
              <a:t> </a:t>
            </a:r>
          </a:p>
          <a:p>
            <a:r>
              <a:rPr lang="en-GB" dirty="0" smtClean="0"/>
              <a:t>A badminton player determines the timing of the action of the serve. </a:t>
            </a:r>
          </a:p>
          <a:p>
            <a:r>
              <a:rPr lang="en-GB" dirty="0" smtClean="0"/>
              <a:t>High jumper has complete control over when they start to perform the skill. </a:t>
            </a:r>
          </a:p>
          <a:p>
            <a:pPr>
              <a:buNone/>
            </a:pPr>
            <a:endParaRPr lang="en-GB" dirty="0" smtClean="0"/>
          </a:p>
          <a:p>
            <a:pPr>
              <a:buNone/>
            </a:pPr>
            <a:r>
              <a:rPr lang="en-GB" dirty="0" smtClean="0"/>
              <a:t>Externally paced</a:t>
            </a:r>
          </a:p>
          <a:p>
            <a:r>
              <a:rPr lang="en-GB" dirty="0" smtClean="0"/>
              <a:t>Skills are when the performer is reliant on the actions of other players and situation to time the skill. </a:t>
            </a:r>
          </a:p>
          <a:p>
            <a:endParaRPr lang="en-GB" dirty="0" smtClean="0"/>
          </a:p>
          <a:p>
            <a:r>
              <a:rPr lang="en-GB" dirty="0" smtClean="0"/>
              <a:t>A tennis player facing the server is dependant upon external factors such as when the other player is going to serve the ball, the speed of the ball and the effect of the serve on the ball. </a:t>
            </a:r>
          </a:p>
          <a:p>
            <a:endParaRPr lang="en-GB"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normAutofit fontScale="90000"/>
          </a:bodyPr>
          <a:lstStyle/>
          <a:p>
            <a:r>
              <a:rPr lang="en-US">
                <a:solidFill>
                  <a:schemeClr val="folHlink"/>
                </a:solidFill>
                <a:latin typeface="Comic Sans MS" pitchFamily="66" charset="0"/>
              </a:rPr>
              <a:t>One-Dimensional Classifications</a:t>
            </a:r>
            <a:endParaRPr lang="en-US">
              <a:latin typeface="Comic Sans MS" pitchFamily="66" charset="0"/>
            </a:endParaRPr>
          </a:p>
        </p:txBody>
      </p:sp>
      <p:sp>
        <p:nvSpPr>
          <p:cNvPr id="5123" name="Rectangle 3"/>
          <p:cNvSpPr>
            <a:spLocks noGrp="1" noChangeArrowheads="1"/>
          </p:cNvSpPr>
          <p:nvPr>
            <p:ph type="body" idx="1"/>
          </p:nvPr>
        </p:nvSpPr>
        <p:spPr>
          <a:xfrm>
            <a:off x="762000" y="2362200"/>
            <a:ext cx="7772400" cy="4114800"/>
          </a:xfrm>
        </p:spPr>
        <p:txBody>
          <a:bodyPr/>
          <a:lstStyle/>
          <a:p>
            <a:pPr>
              <a:lnSpc>
                <a:spcPct val="90000"/>
              </a:lnSpc>
              <a:buFontTx/>
              <a:buNone/>
            </a:pPr>
            <a:r>
              <a:rPr lang="en-US" sz="2800" dirty="0">
                <a:latin typeface="Comic Sans MS" pitchFamily="66" charset="0"/>
              </a:rPr>
              <a:t>	</a:t>
            </a:r>
            <a:r>
              <a:rPr lang="en-US" sz="2800" b="1" dirty="0">
                <a:latin typeface="Comic Sans MS" pitchFamily="66" charset="0"/>
              </a:rPr>
              <a:t>SIZE OF MUSCULATURE INVOLVED</a:t>
            </a:r>
          </a:p>
          <a:p>
            <a:pPr>
              <a:lnSpc>
                <a:spcPct val="90000"/>
              </a:lnSpc>
              <a:buFontTx/>
              <a:buNone/>
            </a:pPr>
            <a:endParaRPr lang="en-US" sz="2800" dirty="0">
              <a:latin typeface="Comic Sans MS" pitchFamily="66" charset="0"/>
            </a:endParaRPr>
          </a:p>
          <a:p>
            <a:pPr>
              <a:lnSpc>
                <a:spcPct val="90000"/>
              </a:lnSpc>
              <a:buFontTx/>
              <a:buNone/>
            </a:pPr>
            <a:endParaRPr lang="en-US" sz="2800" dirty="0">
              <a:latin typeface="Comic Sans MS" pitchFamily="66" charset="0"/>
            </a:endParaRPr>
          </a:p>
          <a:p>
            <a:pPr>
              <a:lnSpc>
                <a:spcPct val="90000"/>
              </a:lnSpc>
              <a:buFontTx/>
              <a:buNone/>
            </a:pPr>
            <a:r>
              <a:rPr lang="en-US" sz="2800" b="1" dirty="0">
                <a:latin typeface="Comic Sans MS" pitchFamily="66" charset="0"/>
              </a:rPr>
              <a:t>Gross </a:t>
            </a:r>
            <a:r>
              <a:rPr lang="en-US" sz="2800" b="1" dirty="0" smtClean="0">
                <a:latin typeface="Comic Sans MS" pitchFamily="66" charset="0"/>
              </a:rPr>
              <a:t>motor   		</a:t>
            </a:r>
            <a:r>
              <a:rPr lang="en-US" sz="2800" dirty="0">
                <a:latin typeface="Comic Sans MS" pitchFamily="66" charset="0"/>
              </a:rPr>
              <a:t>		</a:t>
            </a:r>
            <a:r>
              <a:rPr lang="en-US" sz="2800" b="1" dirty="0" smtClean="0">
                <a:latin typeface="Comic Sans MS" pitchFamily="66" charset="0"/>
              </a:rPr>
              <a:t>Fine </a:t>
            </a:r>
            <a:r>
              <a:rPr lang="en-US" sz="2800" b="1" dirty="0">
                <a:latin typeface="Comic Sans MS" pitchFamily="66" charset="0"/>
              </a:rPr>
              <a:t>motor</a:t>
            </a:r>
          </a:p>
          <a:p>
            <a:pPr>
              <a:lnSpc>
                <a:spcPct val="90000"/>
              </a:lnSpc>
              <a:buFontTx/>
              <a:buNone/>
            </a:pPr>
            <a:endParaRPr lang="en-US" sz="2800" b="1" dirty="0">
              <a:latin typeface="Comic Sans MS" pitchFamily="66" charset="0"/>
            </a:endParaRPr>
          </a:p>
          <a:p>
            <a:pPr>
              <a:lnSpc>
                <a:spcPct val="90000"/>
              </a:lnSpc>
              <a:buFontTx/>
              <a:buNone/>
            </a:pPr>
            <a:endParaRPr lang="en-US" sz="2800" dirty="0">
              <a:latin typeface="Comic Sans MS" pitchFamily="66" charset="0"/>
            </a:endParaRPr>
          </a:p>
          <a:p>
            <a:pPr>
              <a:lnSpc>
                <a:spcPct val="90000"/>
              </a:lnSpc>
              <a:buFontTx/>
              <a:buNone/>
            </a:pPr>
            <a:endParaRPr lang="en-US" sz="2800" dirty="0">
              <a:latin typeface="Comic Sans MS" pitchFamily="66" charset="0"/>
            </a:endParaRPr>
          </a:p>
        </p:txBody>
      </p:sp>
      <p:sp>
        <p:nvSpPr>
          <p:cNvPr id="5124" name="Line 4"/>
          <p:cNvSpPr>
            <a:spLocks noChangeShapeType="1"/>
          </p:cNvSpPr>
          <p:nvPr/>
        </p:nvSpPr>
        <p:spPr bwMode="auto">
          <a:xfrm>
            <a:off x="857224" y="3714752"/>
            <a:ext cx="7391400" cy="0"/>
          </a:xfrm>
          <a:prstGeom prst="line">
            <a:avLst/>
          </a:prstGeom>
          <a:noFill/>
          <a:ln w="57150">
            <a:solidFill>
              <a:schemeClr val="tx1"/>
            </a:solidFill>
            <a:round/>
            <a:headEnd type="triangle" w="med" len="med"/>
            <a:tailEnd type="triangle" w="med" len="med"/>
          </a:ln>
          <a:effectLst/>
        </p:spPr>
        <p:txBody>
          <a:bodyPr wrap="none" anchor="ctr"/>
          <a:lstStyle/>
          <a:p>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1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12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4348" y="5429264"/>
            <a:ext cx="2857520" cy="430887"/>
          </a:xfrm>
          <a:prstGeom prst="rect">
            <a:avLst/>
          </a:prstGeom>
        </p:spPr>
        <p:txBody>
          <a:bodyPr wrap="square">
            <a:spAutoFit/>
          </a:bodyPr>
          <a:lstStyle/>
          <a:p>
            <a:r>
              <a:rPr lang="en-GB" sz="1100" dirty="0" smtClean="0">
                <a:hlinkClick r:id="rId2"/>
              </a:rPr>
              <a:t>http://www.youtube.com/watch?v=-E0jmXWiccE</a:t>
            </a:r>
            <a:r>
              <a:rPr lang="en-GB" sz="1100" dirty="0" smtClean="0"/>
              <a:t> </a:t>
            </a:r>
            <a:endParaRPr lang="en-GB" sz="1100" dirty="0"/>
          </a:p>
        </p:txBody>
      </p:sp>
      <p:pic>
        <p:nvPicPr>
          <p:cNvPr id="81922" name="Picture 2" descr="http://media.monstersandcritics.com/galleries/1351945/0145643750085.jpg"/>
          <p:cNvPicPr>
            <a:picLocks noChangeAspect="1" noChangeArrowheads="1"/>
          </p:cNvPicPr>
          <p:nvPr/>
        </p:nvPicPr>
        <p:blipFill>
          <a:blip r:embed="rId3" cstate="print"/>
          <a:srcRect/>
          <a:stretch>
            <a:fillRect/>
          </a:stretch>
        </p:blipFill>
        <p:spPr bwMode="auto">
          <a:xfrm>
            <a:off x="571472" y="1428736"/>
            <a:ext cx="2643206" cy="3429024"/>
          </a:xfrm>
          <a:prstGeom prst="rect">
            <a:avLst/>
          </a:prstGeom>
          <a:noFill/>
        </p:spPr>
      </p:pic>
      <p:sp>
        <p:nvSpPr>
          <p:cNvPr id="6" name="Rectangle 5"/>
          <p:cNvSpPr/>
          <p:nvPr/>
        </p:nvSpPr>
        <p:spPr>
          <a:xfrm>
            <a:off x="6572264" y="5357826"/>
            <a:ext cx="2214562" cy="430887"/>
          </a:xfrm>
          <a:prstGeom prst="rect">
            <a:avLst/>
          </a:prstGeom>
        </p:spPr>
        <p:txBody>
          <a:bodyPr wrap="square">
            <a:spAutoFit/>
          </a:bodyPr>
          <a:lstStyle/>
          <a:p>
            <a:r>
              <a:rPr lang="en-GB" sz="1100" dirty="0" smtClean="0">
                <a:hlinkClick r:id="rId4"/>
              </a:rPr>
              <a:t>http://www.youtube.com/watch?v=AvpwbG3dRFI</a:t>
            </a:r>
            <a:r>
              <a:rPr lang="en-GB" sz="1100" dirty="0" smtClean="0"/>
              <a:t> </a:t>
            </a:r>
            <a:endParaRPr lang="en-GB" sz="1100" dirty="0"/>
          </a:p>
        </p:txBody>
      </p:sp>
      <p:pic>
        <p:nvPicPr>
          <p:cNvPr id="81926" name="Picture 6" descr="http://www3.pictures.gi.zimbio.com/Lakeside+World+Darts+Championships+-dmazCM5lKFl.jpg"/>
          <p:cNvPicPr>
            <a:picLocks noChangeAspect="1" noChangeArrowheads="1"/>
          </p:cNvPicPr>
          <p:nvPr/>
        </p:nvPicPr>
        <p:blipFill>
          <a:blip r:embed="rId5" cstate="print"/>
          <a:srcRect/>
          <a:stretch>
            <a:fillRect/>
          </a:stretch>
        </p:blipFill>
        <p:spPr bwMode="auto">
          <a:xfrm>
            <a:off x="6286512" y="1428736"/>
            <a:ext cx="2643174" cy="3453176"/>
          </a:xfrm>
          <a:prstGeom prst="rect">
            <a:avLst/>
          </a:prstGeom>
          <a:noFill/>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Gross and fine skills: </a:t>
            </a:r>
            <a:endParaRPr lang="en-GB" dirty="0"/>
          </a:p>
        </p:txBody>
      </p:sp>
      <p:sp>
        <p:nvSpPr>
          <p:cNvPr id="3" name="Content Placeholder 2"/>
          <p:cNvSpPr>
            <a:spLocks noGrp="1"/>
          </p:cNvSpPr>
          <p:nvPr>
            <p:ph idx="1"/>
          </p:nvPr>
        </p:nvSpPr>
        <p:spPr>
          <a:xfrm>
            <a:off x="0" y="1428736"/>
            <a:ext cx="9144000" cy="4697427"/>
          </a:xfrm>
        </p:spPr>
        <p:txBody>
          <a:bodyPr>
            <a:normAutofit fontScale="62500" lnSpcReduction="20000"/>
          </a:bodyPr>
          <a:lstStyle/>
          <a:p>
            <a:pPr>
              <a:buNone/>
            </a:pPr>
            <a:endParaRPr lang="en-GB" dirty="0" smtClean="0"/>
          </a:p>
          <a:p>
            <a:r>
              <a:rPr lang="en-GB" dirty="0" smtClean="0"/>
              <a:t>This continuum is based on how much movement or body involvement is involved.</a:t>
            </a:r>
          </a:p>
          <a:p>
            <a:endParaRPr lang="en-GB" dirty="0" smtClean="0"/>
          </a:p>
          <a:p>
            <a:pPr>
              <a:buNone/>
            </a:pPr>
            <a:r>
              <a:rPr lang="en-GB" dirty="0" smtClean="0"/>
              <a:t>Fine Skills</a:t>
            </a:r>
          </a:p>
          <a:p>
            <a:r>
              <a:rPr lang="en-GB" dirty="0" smtClean="0"/>
              <a:t>Involve small movement of specific body parts. </a:t>
            </a:r>
          </a:p>
          <a:p>
            <a:r>
              <a:rPr lang="en-GB" dirty="0" smtClean="0"/>
              <a:t>For example; rifle shooting. </a:t>
            </a:r>
          </a:p>
          <a:p>
            <a:endParaRPr lang="en-GB" dirty="0" smtClean="0"/>
          </a:p>
          <a:p>
            <a:pPr>
              <a:buNone/>
            </a:pPr>
            <a:r>
              <a:rPr lang="en-GB" dirty="0" smtClean="0"/>
              <a:t>Gross skill. </a:t>
            </a:r>
          </a:p>
          <a:p>
            <a:r>
              <a:rPr lang="en-GB" dirty="0" smtClean="0"/>
              <a:t>These skills involve large muscle groups and movements of the whole body. </a:t>
            </a:r>
          </a:p>
          <a:p>
            <a:r>
              <a:rPr lang="en-GB" dirty="0" smtClean="0"/>
              <a:t>An example of this would be; Long jump. Where you have to run up jump and land. </a:t>
            </a:r>
          </a:p>
          <a:p>
            <a:pPr>
              <a:buNone/>
            </a:pPr>
            <a:endParaRPr lang="en-GB" dirty="0" smtClean="0"/>
          </a:p>
          <a:p>
            <a:pPr>
              <a:buNone/>
            </a:pPr>
            <a:r>
              <a:rPr lang="en-GB" dirty="0" smtClean="0"/>
              <a:t>Mix</a:t>
            </a:r>
          </a:p>
          <a:p>
            <a:r>
              <a:rPr lang="en-GB" dirty="0" smtClean="0"/>
              <a:t>Require a bit of both fine and gross skills,</a:t>
            </a:r>
          </a:p>
          <a:p>
            <a:r>
              <a:rPr lang="en-GB" dirty="0" smtClean="0"/>
              <a:t>For example a basketball or netball free shot. </a:t>
            </a:r>
          </a:p>
          <a:p>
            <a:endParaRPr lang="en-GB"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r>
              <a:rPr lang="en-US">
                <a:solidFill>
                  <a:schemeClr val="folHlink"/>
                </a:solidFill>
                <a:latin typeface="Comic Sans MS" pitchFamily="66" charset="0"/>
              </a:rPr>
              <a:t>One-Dimensional Classifications</a:t>
            </a:r>
            <a:endParaRPr lang="en-US">
              <a:latin typeface="Comic Sans MS" pitchFamily="66" charset="0"/>
            </a:endParaRPr>
          </a:p>
        </p:txBody>
      </p:sp>
      <p:sp>
        <p:nvSpPr>
          <p:cNvPr id="12291" name="Rectangle 3"/>
          <p:cNvSpPr>
            <a:spLocks noGrp="1" noChangeArrowheads="1"/>
          </p:cNvSpPr>
          <p:nvPr>
            <p:ph type="body" idx="1"/>
          </p:nvPr>
        </p:nvSpPr>
        <p:spPr>
          <a:xfrm>
            <a:off x="609600" y="2743200"/>
            <a:ext cx="7772400" cy="3581400"/>
          </a:xfrm>
        </p:spPr>
        <p:txBody>
          <a:bodyPr/>
          <a:lstStyle/>
          <a:p>
            <a:pPr>
              <a:buFontTx/>
              <a:buNone/>
            </a:pPr>
            <a:r>
              <a:rPr lang="en-US" dirty="0">
                <a:latin typeface="Comic Sans MS" pitchFamily="66" charset="0"/>
              </a:rPr>
              <a:t>	  </a:t>
            </a:r>
            <a:r>
              <a:rPr lang="en-US" b="1" dirty="0">
                <a:latin typeface="Comic Sans MS" pitchFamily="66" charset="0"/>
              </a:rPr>
              <a:t>STABILITY OF ENVIRONMENT</a:t>
            </a:r>
          </a:p>
          <a:p>
            <a:pPr>
              <a:buFontTx/>
              <a:buNone/>
            </a:pPr>
            <a:endParaRPr lang="en-US" dirty="0">
              <a:latin typeface="Comic Sans MS" pitchFamily="66" charset="0"/>
            </a:endParaRPr>
          </a:p>
          <a:p>
            <a:pPr>
              <a:buFontTx/>
              <a:buNone/>
            </a:pPr>
            <a:endParaRPr lang="en-US" dirty="0">
              <a:latin typeface="Comic Sans MS" pitchFamily="66" charset="0"/>
            </a:endParaRPr>
          </a:p>
          <a:p>
            <a:pPr>
              <a:buFontTx/>
              <a:buNone/>
            </a:pPr>
            <a:r>
              <a:rPr lang="en-US" b="1" dirty="0">
                <a:latin typeface="Comic Sans MS" pitchFamily="66" charset="0"/>
              </a:rPr>
              <a:t>Closed</a:t>
            </a:r>
            <a:r>
              <a:rPr lang="en-US" dirty="0">
                <a:latin typeface="Comic Sans MS" pitchFamily="66" charset="0"/>
              </a:rPr>
              <a:t>	</a:t>
            </a:r>
            <a:r>
              <a:rPr lang="en-US" dirty="0" smtClean="0">
                <a:latin typeface="Comic Sans MS" pitchFamily="66" charset="0"/>
              </a:rPr>
              <a:t>                        </a:t>
            </a:r>
            <a:r>
              <a:rPr lang="en-US" dirty="0">
                <a:latin typeface="Comic Sans MS" pitchFamily="66" charset="0"/>
              </a:rPr>
              <a:t>		</a:t>
            </a:r>
            <a:r>
              <a:rPr lang="en-US" b="1" dirty="0" smtClean="0">
                <a:latin typeface="Comic Sans MS" pitchFamily="66" charset="0"/>
              </a:rPr>
              <a:t>Open</a:t>
            </a:r>
            <a:endParaRPr lang="en-US" b="1" dirty="0">
              <a:latin typeface="Comic Sans MS" pitchFamily="66" charset="0"/>
            </a:endParaRPr>
          </a:p>
          <a:p>
            <a:endParaRPr lang="en-US" dirty="0">
              <a:latin typeface="Comic Sans MS" pitchFamily="66" charset="0"/>
            </a:endParaRPr>
          </a:p>
        </p:txBody>
      </p:sp>
      <p:sp>
        <p:nvSpPr>
          <p:cNvPr id="12292" name="Line 4"/>
          <p:cNvSpPr>
            <a:spLocks noChangeShapeType="1"/>
          </p:cNvSpPr>
          <p:nvPr/>
        </p:nvSpPr>
        <p:spPr bwMode="auto">
          <a:xfrm>
            <a:off x="642910" y="4429132"/>
            <a:ext cx="7391400" cy="0"/>
          </a:xfrm>
          <a:prstGeom prst="line">
            <a:avLst/>
          </a:prstGeom>
          <a:noFill/>
          <a:ln w="57150">
            <a:solidFill>
              <a:schemeClr val="tx1"/>
            </a:solidFill>
            <a:round/>
            <a:headEnd type="triangle" w="med" len="med"/>
            <a:tailEnd type="triangle" w="med" len="med"/>
          </a:ln>
          <a:effectLst/>
        </p:spPr>
        <p:txBody>
          <a:bodyPr wrap="none" anchor="ctr"/>
          <a:lstStyle/>
          <a:p>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229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autoUpdateAnimBg="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0034" y="5572140"/>
            <a:ext cx="3643322" cy="430887"/>
          </a:xfrm>
          <a:prstGeom prst="rect">
            <a:avLst/>
          </a:prstGeom>
        </p:spPr>
        <p:txBody>
          <a:bodyPr wrap="square">
            <a:spAutoFit/>
          </a:bodyPr>
          <a:lstStyle/>
          <a:p>
            <a:r>
              <a:rPr lang="en-GB" sz="1100" dirty="0" smtClean="0">
                <a:hlinkClick r:id="rId2"/>
              </a:rPr>
              <a:t>http://www.youtube.com/watch?v=J-XpzkAnhYg&amp;feature=related</a:t>
            </a:r>
            <a:r>
              <a:rPr lang="en-GB" sz="1100" dirty="0" smtClean="0"/>
              <a:t> </a:t>
            </a:r>
            <a:endParaRPr lang="en-GB" sz="1100" dirty="0"/>
          </a:p>
        </p:txBody>
      </p:sp>
      <p:pic>
        <p:nvPicPr>
          <p:cNvPr id="60418" name="Picture 2" descr="http://www.strangesports.com/images/content/149456.jpg"/>
          <p:cNvPicPr>
            <a:picLocks noChangeAspect="1" noChangeArrowheads="1"/>
          </p:cNvPicPr>
          <p:nvPr/>
        </p:nvPicPr>
        <p:blipFill>
          <a:blip r:embed="rId3" cstate="print"/>
          <a:srcRect/>
          <a:stretch>
            <a:fillRect/>
          </a:stretch>
        </p:blipFill>
        <p:spPr bwMode="auto">
          <a:xfrm>
            <a:off x="357158" y="1428736"/>
            <a:ext cx="2632189" cy="2643206"/>
          </a:xfrm>
          <a:prstGeom prst="rect">
            <a:avLst/>
          </a:prstGeom>
          <a:noFill/>
        </p:spPr>
      </p:pic>
      <p:sp>
        <p:nvSpPr>
          <p:cNvPr id="9" name="Rectangle 8"/>
          <p:cNvSpPr/>
          <p:nvPr/>
        </p:nvSpPr>
        <p:spPr>
          <a:xfrm>
            <a:off x="6072198" y="5572140"/>
            <a:ext cx="2857520" cy="430887"/>
          </a:xfrm>
          <a:prstGeom prst="rect">
            <a:avLst/>
          </a:prstGeom>
        </p:spPr>
        <p:txBody>
          <a:bodyPr wrap="square">
            <a:spAutoFit/>
          </a:bodyPr>
          <a:lstStyle/>
          <a:p>
            <a:r>
              <a:rPr lang="en-GB" sz="1100" dirty="0" smtClean="0">
                <a:hlinkClick r:id="rId4"/>
              </a:rPr>
              <a:t>http://www.youtube.com/watch?v=KHiAYzr8zb8</a:t>
            </a:r>
            <a:r>
              <a:rPr lang="en-GB" sz="1100" dirty="0" smtClean="0"/>
              <a:t> </a:t>
            </a:r>
            <a:endParaRPr lang="en-GB" sz="1100" dirty="0"/>
          </a:p>
        </p:txBody>
      </p:sp>
      <p:pic>
        <p:nvPicPr>
          <p:cNvPr id="60424" name="Picture 8" descr="Swansea player Mark Gower makes a run during the Coca Cola Championship match between Swansea City and Preston North End at The Liberty Stadium on January 27, 2009 in Swansea,Wales."/>
          <p:cNvPicPr>
            <a:picLocks noChangeAspect="1" noChangeArrowheads="1"/>
          </p:cNvPicPr>
          <p:nvPr/>
        </p:nvPicPr>
        <p:blipFill>
          <a:blip r:embed="rId5" cstate="print"/>
          <a:srcRect/>
          <a:stretch>
            <a:fillRect/>
          </a:stretch>
        </p:blipFill>
        <p:spPr bwMode="auto">
          <a:xfrm>
            <a:off x="6357950" y="1428736"/>
            <a:ext cx="2286016" cy="2627685"/>
          </a:xfrm>
          <a:prstGeom prst="rect">
            <a:avLst/>
          </a:prstGeom>
          <a:noFill/>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Open and Closed skill</a:t>
            </a:r>
            <a:endParaRPr lang="en-GB" dirty="0"/>
          </a:p>
        </p:txBody>
      </p:sp>
      <p:sp>
        <p:nvSpPr>
          <p:cNvPr id="3" name="Content Placeholder 2"/>
          <p:cNvSpPr>
            <a:spLocks noGrp="1"/>
          </p:cNvSpPr>
          <p:nvPr>
            <p:ph idx="1"/>
          </p:nvPr>
        </p:nvSpPr>
        <p:spPr>
          <a:xfrm>
            <a:off x="214282" y="1600200"/>
            <a:ext cx="8786874" cy="4525963"/>
          </a:xfrm>
        </p:spPr>
        <p:txBody>
          <a:bodyPr>
            <a:normAutofit fontScale="62500" lnSpcReduction="20000"/>
          </a:bodyPr>
          <a:lstStyle/>
          <a:p>
            <a:pPr>
              <a:buNone/>
            </a:pPr>
            <a:endParaRPr lang="en-GB" dirty="0" smtClean="0"/>
          </a:p>
          <a:p>
            <a:r>
              <a:rPr lang="en-GB" dirty="0" smtClean="0"/>
              <a:t>An open and closed continuum is based on the predictability of a skill action and can be affected by things such as the weather, surface type and playing against opposition teams where it is difficult to predict the move of that team. </a:t>
            </a:r>
          </a:p>
          <a:p>
            <a:endParaRPr lang="en-GB" dirty="0" smtClean="0"/>
          </a:p>
          <a:p>
            <a:r>
              <a:rPr lang="en-GB" dirty="0" smtClean="0"/>
              <a:t>A closed skill is one where the environment is stable, and an open skill is one where the environment is unpredictable.</a:t>
            </a:r>
          </a:p>
          <a:p>
            <a:pPr>
              <a:buNone/>
            </a:pPr>
            <a:endParaRPr lang="en-GB" dirty="0" smtClean="0"/>
          </a:p>
          <a:p>
            <a:r>
              <a:rPr lang="en-GB" dirty="0" smtClean="0"/>
              <a:t>This classification outlines a specifically important feature for skills, it defines the performers need to respond to moment to moment variations in the environment. </a:t>
            </a:r>
          </a:p>
          <a:p>
            <a:pPr>
              <a:buNone/>
            </a:pPr>
            <a:endParaRPr lang="en-GB" dirty="0" smtClean="0"/>
          </a:p>
          <a:p>
            <a:r>
              <a:rPr lang="en-GB" dirty="0" smtClean="0"/>
              <a:t>This introduces the process associated with perception, pattern, recognition and decision-making, these processes need to be performed quickly so that the skill action can be adapted for the environment. </a:t>
            </a:r>
          </a:p>
          <a:p>
            <a:endParaRPr lang="en-GB"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457200" y="928670"/>
            <a:ext cx="4038600" cy="5197493"/>
          </a:xfrm>
        </p:spPr>
        <p:txBody>
          <a:bodyPr>
            <a:normAutofit fontScale="92500" lnSpcReduction="20000"/>
          </a:bodyPr>
          <a:lstStyle/>
          <a:p>
            <a:pPr>
              <a:buNone/>
            </a:pPr>
            <a:r>
              <a:rPr lang="en-GB" dirty="0" smtClean="0"/>
              <a:t>Open skills: </a:t>
            </a:r>
          </a:p>
          <a:p>
            <a:pPr>
              <a:buNone/>
            </a:pPr>
            <a:r>
              <a:rPr lang="en-GB" dirty="0" smtClean="0"/>
              <a:t> </a:t>
            </a:r>
          </a:p>
          <a:p>
            <a:r>
              <a:rPr lang="en-GB" dirty="0" smtClean="0"/>
              <a:t>Environment is constantly changing </a:t>
            </a:r>
          </a:p>
          <a:p>
            <a:pPr>
              <a:buNone/>
            </a:pPr>
            <a:r>
              <a:rPr lang="en-GB" dirty="0" smtClean="0"/>
              <a:t> </a:t>
            </a:r>
          </a:p>
          <a:p>
            <a:r>
              <a:rPr lang="en-GB" dirty="0" smtClean="0"/>
              <a:t>Skill needs constant modification </a:t>
            </a:r>
          </a:p>
          <a:p>
            <a:pPr>
              <a:buNone/>
            </a:pPr>
            <a:endParaRPr lang="en-GB" dirty="0" smtClean="0"/>
          </a:p>
          <a:p>
            <a:r>
              <a:rPr lang="en-GB" dirty="0" smtClean="0"/>
              <a:t>Needs practice in a range conditions </a:t>
            </a:r>
          </a:p>
          <a:p>
            <a:pPr>
              <a:buNone/>
            </a:pPr>
            <a:endParaRPr lang="en-GB" dirty="0" smtClean="0"/>
          </a:p>
          <a:p>
            <a:r>
              <a:rPr lang="en-GB" dirty="0" err="1" smtClean="0"/>
              <a:t>E.g</a:t>
            </a:r>
            <a:r>
              <a:rPr lang="en-GB" dirty="0" smtClean="0"/>
              <a:t> dribbling in basketball, tackling in football, passing in netball. </a:t>
            </a:r>
          </a:p>
          <a:p>
            <a:endParaRPr lang="en-GB" dirty="0" smtClean="0"/>
          </a:p>
          <a:p>
            <a:endParaRPr lang="en-GB" dirty="0"/>
          </a:p>
        </p:txBody>
      </p:sp>
      <p:sp>
        <p:nvSpPr>
          <p:cNvPr id="6" name="Content Placeholder 5"/>
          <p:cNvSpPr>
            <a:spLocks noGrp="1"/>
          </p:cNvSpPr>
          <p:nvPr>
            <p:ph sz="half" idx="2"/>
          </p:nvPr>
        </p:nvSpPr>
        <p:spPr>
          <a:xfrm>
            <a:off x="4648200" y="857232"/>
            <a:ext cx="4038600" cy="5268931"/>
          </a:xfrm>
        </p:spPr>
        <p:txBody>
          <a:bodyPr>
            <a:normAutofit fontScale="92500" lnSpcReduction="20000"/>
          </a:bodyPr>
          <a:lstStyle/>
          <a:p>
            <a:pPr>
              <a:buNone/>
            </a:pPr>
            <a:r>
              <a:rPr lang="en-GB" dirty="0" smtClean="0"/>
              <a:t>Closed skills: </a:t>
            </a:r>
          </a:p>
          <a:p>
            <a:pPr>
              <a:buNone/>
            </a:pPr>
            <a:endParaRPr lang="en-GB" dirty="0" smtClean="0"/>
          </a:p>
          <a:p>
            <a:r>
              <a:rPr lang="en-GB" dirty="0" smtClean="0"/>
              <a:t>Environment is stable</a:t>
            </a:r>
          </a:p>
          <a:p>
            <a:pPr>
              <a:buNone/>
            </a:pPr>
            <a:endParaRPr lang="en-GB" dirty="0" smtClean="0"/>
          </a:p>
          <a:p>
            <a:r>
              <a:rPr lang="en-GB" dirty="0" smtClean="0"/>
              <a:t>Skill is predictable </a:t>
            </a:r>
          </a:p>
          <a:p>
            <a:pPr>
              <a:buNone/>
            </a:pPr>
            <a:endParaRPr lang="en-GB" dirty="0" smtClean="0"/>
          </a:p>
          <a:p>
            <a:r>
              <a:rPr lang="en-GB" dirty="0" smtClean="0"/>
              <a:t>A movement pattern can be established </a:t>
            </a:r>
          </a:p>
          <a:p>
            <a:pPr>
              <a:buNone/>
            </a:pPr>
            <a:endParaRPr lang="en-GB" dirty="0" smtClean="0"/>
          </a:p>
          <a:p>
            <a:r>
              <a:rPr lang="en-GB" dirty="0" err="1" smtClean="0"/>
              <a:t>E.g</a:t>
            </a:r>
            <a:r>
              <a:rPr lang="en-GB" dirty="0" smtClean="0"/>
              <a:t> </a:t>
            </a:r>
            <a:r>
              <a:rPr lang="en-GB" dirty="0" err="1" smtClean="0"/>
              <a:t>qymnastics</a:t>
            </a:r>
            <a:r>
              <a:rPr lang="en-GB" dirty="0" smtClean="0"/>
              <a:t>, routine throwing darts, weightlifting.  </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Rot="1" noChangeArrowheads="1"/>
          </p:cNvSpPr>
          <p:nvPr>
            <p:ph type="title"/>
          </p:nvPr>
        </p:nvSpPr>
        <p:spPr/>
        <p:txBody>
          <a:bodyPr/>
          <a:lstStyle/>
          <a:p>
            <a:r>
              <a:rPr lang="en-GB">
                <a:solidFill>
                  <a:srgbClr val="FF0000"/>
                </a:solidFill>
              </a:rPr>
              <a:t>MOTOR SKILL CONTINUUM</a:t>
            </a:r>
          </a:p>
        </p:txBody>
      </p:sp>
      <p:sp>
        <p:nvSpPr>
          <p:cNvPr id="18435" name="Rectangle 3"/>
          <p:cNvSpPr>
            <a:spLocks noGrp="1" noRot="1" noChangeArrowheads="1"/>
          </p:cNvSpPr>
          <p:nvPr>
            <p:ph type="body" idx="1"/>
          </p:nvPr>
        </p:nvSpPr>
        <p:spPr>
          <a:xfrm>
            <a:off x="928662" y="2786058"/>
            <a:ext cx="8215338" cy="3340105"/>
          </a:xfrm>
        </p:spPr>
        <p:txBody>
          <a:bodyPr>
            <a:normAutofit/>
          </a:bodyPr>
          <a:lstStyle/>
          <a:p>
            <a:pPr>
              <a:lnSpc>
                <a:spcPct val="90000"/>
              </a:lnSpc>
              <a:buFont typeface="Arial" charset="0"/>
              <a:buNone/>
            </a:pPr>
            <a:r>
              <a:rPr lang="en-GB" sz="2400" dirty="0"/>
              <a:t>   </a:t>
            </a:r>
            <a:r>
              <a:rPr lang="en-GB" sz="2000" b="1" dirty="0" smtClean="0"/>
              <a:t>GROSS---------------------------------------------------------</a:t>
            </a:r>
            <a:r>
              <a:rPr lang="en-GB" sz="2000" b="1" dirty="0"/>
              <a:t>FINE</a:t>
            </a:r>
          </a:p>
          <a:p>
            <a:pPr>
              <a:lnSpc>
                <a:spcPct val="90000"/>
              </a:lnSpc>
              <a:buFont typeface="Arial" charset="0"/>
              <a:buNone/>
            </a:pPr>
            <a:endParaRPr lang="en-GB" sz="2000" b="1" dirty="0"/>
          </a:p>
          <a:p>
            <a:pPr>
              <a:lnSpc>
                <a:spcPct val="90000"/>
              </a:lnSpc>
              <a:buFont typeface="Arial" charset="0"/>
              <a:buNone/>
            </a:pPr>
            <a:r>
              <a:rPr lang="en-GB" sz="2000" b="1" dirty="0"/>
              <a:t>    </a:t>
            </a:r>
            <a:r>
              <a:rPr lang="en-GB" sz="2000" b="1" dirty="0" smtClean="0"/>
              <a:t>OPEN----------------------------------------------------------</a:t>
            </a:r>
            <a:r>
              <a:rPr lang="en-GB" sz="2000" b="1" dirty="0"/>
              <a:t>CLOSE</a:t>
            </a:r>
          </a:p>
          <a:p>
            <a:pPr>
              <a:lnSpc>
                <a:spcPct val="90000"/>
              </a:lnSpc>
              <a:buFont typeface="Arial" charset="0"/>
              <a:buNone/>
            </a:pPr>
            <a:endParaRPr lang="en-GB" sz="2000" b="1" dirty="0"/>
          </a:p>
          <a:p>
            <a:pPr>
              <a:lnSpc>
                <a:spcPct val="90000"/>
              </a:lnSpc>
              <a:buFont typeface="Arial" charset="0"/>
              <a:buNone/>
            </a:pPr>
            <a:r>
              <a:rPr lang="en-GB" sz="2000" b="1" dirty="0"/>
              <a:t>    </a:t>
            </a:r>
            <a:r>
              <a:rPr lang="en-GB" sz="2000" b="1" dirty="0" smtClean="0"/>
              <a:t>DISCRETE--------------------SERIAL-----------------------</a:t>
            </a:r>
            <a:r>
              <a:rPr lang="en-GB" sz="2000" b="1" dirty="0"/>
              <a:t>CONTINUOUS</a:t>
            </a:r>
          </a:p>
          <a:p>
            <a:pPr>
              <a:lnSpc>
                <a:spcPct val="90000"/>
              </a:lnSpc>
              <a:buFont typeface="Arial" charset="0"/>
              <a:buNone/>
            </a:pPr>
            <a:endParaRPr lang="en-GB" sz="2000" b="1" dirty="0"/>
          </a:p>
          <a:p>
            <a:pPr>
              <a:lnSpc>
                <a:spcPct val="90000"/>
              </a:lnSpc>
              <a:buFont typeface="Arial" charset="0"/>
              <a:buNone/>
            </a:pPr>
            <a:r>
              <a:rPr lang="en-GB" sz="2000" b="1" dirty="0"/>
              <a:t>   </a:t>
            </a:r>
            <a:r>
              <a:rPr lang="en-GB" sz="2000" b="1" dirty="0" smtClean="0"/>
              <a:t>SELF-PACED--------------------------------------------------</a:t>
            </a:r>
            <a:r>
              <a:rPr lang="en-GB" sz="2000" b="1" dirty="0"/>
              <a:t>EXTERNALLY PACED</a:t>
            </a:r>
          </a:p>
          <a:p>
            <a:pPr>
              <a:lnSpc>
                <a:spcPct val="90000"/>
              </a:lnSpc>
              <a:buFont typeface="Arial" charset="0"/>
              <a:buNone/>
            </a:pPr>
            <a:endParaRPr lang="en-GB" sz="2400" dirty="0">
              <a:solidFill>
                <a:srgbClr val="FF0000"/>
              </a:solidFill>
              <a:effectLst>
                <a:outerShdw blurRad="38100" dist="38100" dir="2700000" algn="tl">
                  <a:srgbClr val="000000"/>
                </a:outerShdw>
              </a:effectLst>
            </a:endParaRPr>
          </a:p>
          <a:p>
            <a:pPr>
              <a:lnSpc>
                <a:spcPct val="90000"/>
              </a:lnSpc>
              <a:buFont typeface="Arial" charset="0"/>
              <a:buNone/>
            </a:pPr>
            <a:r>
              <a:rPr lang="en-GB" sz="2400" dirty="0"/>
              <a:t>           </a:t>
            </a:r>
          </a:p>
        </p:txBody>
      </p:sp>
      <p:sp>
        <p:nvSpPr>
          <p:cNvPr id="4" name="TextBox 3"/>
          <p:cNvSpPr txBox="1"/>
          <p:nvPr/>
        </p:nvSpPr>
        <p:spPr>
          <a:xfrm>
            <a:off x="1142976" y="1357298"/>
            <a:ext cx="6072230" cy="1200329"/>
          </a:xfrm>
          <a:prstGeom prst="rect">
            <a:avLst/>
          </a:prstGeom>
          <a:noFill/>
        </p:spPr>
        <p:txBody>
          <a:bodyPr wrap="square" rtlCol="0">
            <a:spAutoFit/>
          </a:bodyPr>
          <a:lstStyle/>
          <a:p>
            <a:r>
              <a:rPr lang="en-GB" sz="2400" b="1" dirty="0" err="1" smtClean="0"/>
              <a:t>Locomotor</a:t>
            </a:r>
            <a:endParaRPr lang="en-GB" sz="2400" b="1" dirty="0" smtClean="0"/>
          </a:p>
          <a:p>
            <a:r>
              <a:rPr lang="en-GB" sz="2400" b="1" dirty="0" smtClean="0"/>
              <a:t>Non </a:t>
            </a:r>
            <a:r>
              <a:rPr lang="en-GB" sz="2400" b="1" dirty="0" err="1" smtClean="0"/>
              <a:t>Locomotor</a:t>
            </a:r>
            <a:endParaRPr lang="en-GB" sz="2400" b="1" dirty="0" smtClean="0"/>
          </a:p>
          <a:p>
            <a:r>
              <a:rPr lang="en-GB" sz="2400" b="1" dirty="0" smtClean="0"/>
              <a:t>Manipulative</a:t>
            </a:r>
            <a:endParaRPr lang="en-GB"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3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43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43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43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idx="4294967295"/>
          </p:nvPr>
        </p:nvSpPr>
        <p:spPr>
          <a:xfrm>
            <a:off x="428625" y="0"/>
            <a:ext cx="8229600" cy="928688"/>
          </a:xfrm>
        </p:spPr>
        <p:txBody>
          <a:bodyPr/>
          <a:lstStyle/>
          <a:p>
            <a:pPr algn="l" eaLnBrk="1" hangingPunct="1"/>
            <a:r>
              <a:rPr lang="en-GB" sz="3200" dirty="0" smtClean="0"/>
              <a:t>Assess a skill</a:t>
            </a:r>
          </a:p>
        </p:txBody>
      </p:sp>
      <p:cxnSp>
        <p:nvCxnSpPr>
          <p:cNvPr id="5" name="Straight Connector 4"/>
          <p:cNvCxnSpPr/>
          <p:nvPr/>
        </p:nvCxnSpPr>
        <p:spPr>
          <a:xfrm>
            <a:off x="500063" y="714375"/>
            <a:ext cx="8286750" cy="1588"/>
          </a:xfrm>
          <a:prstGeom prst="line">
            <a:avLst/>
          </a:prstGeom>
        </p:spPr>
        <p:style>
          <a:lnRef idx="2">
            <a:schemeClr val="dk1"/>
          </a:lnRef>
          <a:fillRef idx="0">
            <a:schemeClr val="dk1"/>
          </a:fillRef>
          <a:effectRef idx="1">
            <a:schemeClr val="dk1"/>
          </a:effectRef>
          <a:fontRef idx="minor">
            <a:schemeClr val="tx1"/>
          </a:fontRef>
        </p:style>
      </p:cxnSp>
      <p:pic>
        <p:nvPicPr>
          <p:cNvPr id="6" name="Content Placeholder 5" descr="discuss_big"/>
          <p:cNvPicPr>
            <a:picLocks noGrp="1" noChangeAspect="1" noChangeArrowheads="1"/>
          </p:cNvPicPr>
          <p:nvPr>
            <p:ph idx="4294967295"/>
          </p:nvPr>
        </p:nvPicPr>
        <p:blipFill>
          <a:blip r:embed="rId2" cstate="print"/>
          <a:srcRect/>
          <a:stretch>
            <a:fillRect/>
          </a:stretch>
        </p:blipFill>
        <p:spPr>
          <a:xfrm>
            <a:off x="1331913" y="1196975"/>
            <a:ext cx="6230937" cy="4259263"/>
          </a:xfr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2000"/>
                                        <p:tgtEl>
                                          <p:spTgt spid="6"/>
                                        </p:tgtEl>
                                      </p:cBhvr>
                                    </p:animEffect>
                                    <p:set>
                                      <p:cBhvr>
                                        <p:cTn id="12"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Rot="1" noChangeArrowheads="1"/>
          </p:cNvSpPr>
          <p:nvPr>
            <p:ph type="title"/>
          </p:nvPr>
        </p:nvSpPr>
        <p:spPr/>
        <p:txBody>
          <a:bodyPr/>
          <a:lstStyle/>
          <a:p>
            <a:r>
              <a:rPr lang="en-GB">
                <a:solidFill>
                  <a:srgbClr val="FF0000"/>
                </a:solidFill>
              </a:rPr>
              <a:t>MOTOR SKILL CONTINUUM</a:t>
            </a:r>
          </a:p>
        </p:txBody>
      </p:sp>
      <p:sp>
        <p:nvSpPr>
          <p:cNvPr id="18435" name="Rectangle 3"/>
          <p:cNvSpPr>
            <a:spLocks noGrp="1" noRot="1" noChangeArrowheads="1"/>
          </p:cNvSpPr>
          <p:nvPr>
            <p:ph type="body" idx="1"/>
          </p:nvPr>
        </p:nvSpPr>
        <p:spPr>
          <a:xfrm>
            <a:off x="928662" y="2786058"/>
            <a:ext cx="8215338" cy="3340105"/>
          </a:xfrm>
        </p:spPr>
        <p:txBody>
          <a:bodyPr>
            <a:normAutofit/>
          </a:bodyPr>
          <a:lstStyle/>
          <a:p>
            <a:pPr>
              <a:lnSpc>
                <a:spcPct val="90000"/>
              </a:lnSpc>
              <a:buFont typeface="Arial" charset="0"/>
              <a:buNone/>
            </a:pPr>
            <a:r>
              <a:rPr lang="en-GB" sz="2400" dirty="0"/>
              <a:t>   </a:t>
            </a:r>
            <a:r>
              <a:rPr lang="en-GB" sz="2000" b="1" dirty="0" smtClean="0"/>
              <a:t>GROSS---------------------------------------------------------</a:t>
            </a:r>
            <a:r>
              <a:rPr lang="en-GB" sz="2000" b="1" dirty="0"/>
              <a:t>FINE</a:t>
            </a:r>
          </a:p>
          <a:p>
            <a:pPr>
              <a:lnSpc>
                <a:spcPct val="90000"/>
              </a:lnSpc>
              <a:buFont typeface="Arial" charset="0"/>
              <a:buNone/>
            </a:pPr>
            <a:endParaRPr lang="en-GB" sz="2000" b="1" dirty="0"/>
          </a:p>
          <a:p>
            <a:pPr>
              <a:lnSpc>
                <a:spcPct val="90000"/>
              </a:lnSpc>
              <a:buFont typeface="Arial" charset="0"/>
              <a:buNone/>
            </a:pPr>
            <a:r>
              <a:rPr lang="en-GB" sz="2000" b="1" dirty="0"/>
              <a:t>    </a:t>
            </a:r>
            <a:r>
              <a:rPr lang="en-GB" sz="2000" b="1" dirty="0" smtClean="0"/>
              <a:t>OPEN----------------------------------------------------------</a:t>
            </a:r>
            <a:r>
              <a:rPr lang="en-GB" sz="2000" b="1" dirty="0"/>
              <a:t>CLOSE</a:t>
            </a:r>
          </a:p>
          <a:p>
            <a:pPr>
              <a:lnSpc>
                <a:spcPct val="90000"/>
              </a:lnSpc>
              <a:buFont typeface="Arial" charset="0"/>
              <a:buNone/>
            </a:pPr>
            <a:endParaRPr lang="en-GB" sz="2000" b="1" dirty="0"/>
          </a:p>
          <a:p>
            <a:pPr>
              <a:lnSpc>
                <a:spcPct val="90000"/>
              </a:lnSpc>
              <a:buFont typeface="Arial" charset="0"/>
              <a:buNone/>
            </a:pPr>
            <a:r>
              <a:rPr lang="en-GB" sz="2000" b="1" dirty="0"/>
              <a:t>    </a:t>
            </a:r>
            <a:r>
              <a:rPr lang="en-GB" sz="2000" b="1" dirty="0" smtClean="0"/>
              <a:t>DISCRETE--------------------SERIAL-----------------------</a:t>
            </a:r>
            <a:r>
              <a:rPr lang="en-GB" sz="2000" b="1" dirty="0"/>
              <a:t>CONTINUOUS</a:t>
            </a:r>
          </a:p>
          <a:p>
            <a:pPr>
              <a:lnSpc>
                <a:spcPct val="90000"/>
              </a:lnSpc>
              <a:buFont typeface="Arial" charset="0"/>
              <a:buNone/>
            </a:pPr>
            <a:endParaRPr lang="en-GB" sz="2000" b="1" dirty="0"/>
          </a:p>
          <a:p>
            <a:pPr>
              <a:lnSpc>
                <a:spcPct val="90000"/>
              </a:lnSpc>
              <a:buFont typeface="Arial" charset="0"/>
              <a:buNone/>
            </a:pPr>
            <a:r>
              <a:rPr lang="en-GB" sz="2000" b="1" dirty="0"/>
              <a:t>   </a:t>
            </a:r>
            <a:r>
              <a:rPr lang="en-GB" sz="2000" b="1" dirty="0" smtClean="0"/>
              <a:t>SELF-PACED--------------------------------------------------</a:t>
            </a:r>
            <a:r>
              <a:rPr lang="en-GB" sz="2000" b="1" dirty="0"/>
              <a:t>EXTERNALLY PACED</a:t>
            </a:r>
          </a:p>
          <a:p>
            <a:pPr>
              <a:lnSpc>
                <a:spcPct val="90000"/>
              </a:lnSpc>
              <a:buFont typeface="Arial" charset="0"/>
              <a:buNone/>
            </a:pPr>
            <a:endParaRPr lang="en-GB" sz="2400" dirty="0">
              <a:solidFill>
                <a:srgbClr val="FF0000"/>
              </a:solidFill>
              <a:effectLst>
                <a:outerShdw blurRad="38100" dist="38100" dir="2700000" algn="tl">
                  <a:srgbClr val="000000"/>
                </a:outerShdw>
              </a:effectLst>
            </a:endParaRPr>
          </a:p>
          <a:p>
            <a:pPr>
              <a:lnSpc>
                <a:spcPct val="90000"/>
              </a:lnSpc>
              <a:buFont typeface="Arial" charset="0"/>
              <a:buNone/>
            </a:pPr>
            <a:r>
              <a:rPr lang="en-GB" sz="2400" dirty="0"/>
              <a:t>           </a:t>
            </a:r>
          </a:p>
        </p:txBody>
      </p:sp>
      <p:sp>
        <p:nvSpPr>
          <p:cNvPr id="4" name="TextBox 3"/>
          <p:cNvSpPr txBox="1"/>
          <p:nvPr/>
        </p:nvSpPr>
        <p:spPr>
          <a:xfrm>
            <a:off x="1142976" y="1357298"/>
            <a:ext cx="6072230" cy="1200329"/>
          </a:xfrm>
          <a:prstGeom prst="rect">
            <a:avLst/>
          </a:prstGeom>
          <a:noFill/>
        </p:spPr>
        <p:txBody>
          <a:bodyPr wrap="square" rtlCol="0">
            <a:spAutoFit/>
          </a:bodyPr>
          <a:lstStyle/>
          <a:p>
            <a:r>
              <a:rPr lang="en-GB" sz="2400" b="1" dirty="0" err="1" smtClean="0"/>
              <a:t>Locomotor</a:t>
            </a:r>
            <a:endParaRPr lang="en-GB" sz="2400" b="1" dirty="0" smtClean="0"/>
          </a:p>
          <a:p>
            <a:r>
              <a:rPr lang="en-GB" sz="2400" b="1" dirty="0" smtClean="0"/>
              <a:t>Non </a:t>
            </a:r>
            <a:r>
              <a:rPr lang="en-GB" sz="2400" b="1" dirty="0" err="1" smtClean="0"/>
              <a:t>Locomotor</a:t>
            </a:r>
            <a:endParaRPr lang="en-GB" sz="2400" b="1" dirty="0" smtClean="0"/>
          </a:p>
          <a:p>
            <a:r>
              <a:rPr lang="en-GB" sz="2400" b="1" dirty="0" smtClean="0"/>
              <a:t>Manipulative</a:t>
            </a:r>
            <a:endParaRPr lang="en-GB" sz="2400" b="1" dirty="0"/>
          </a:p>
        </p:txBody>
      </p:sp>
      <p:sp>
        <p:nvSpPr>
          <p:cNvPr id="5" name="Multiply 4"/>
          <p:cNvSpPr/>
          <p:nvPr/>
        </p:nvSpPr>
        <p:spPr>
          <a:xfrm>
            <a:off x="2643174" y="2714620"/>
            <a:ext cx="500066" cy="642942"/>
          </a:xfrm>
          <a:prstGeom prst="mathMultiply">
            <a:avLst>
              <a:gd name="adj1"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Multiply 5"/>
          <p:cNvSpPr/>
          <p:nvPr/>
        </p:nvSpPr>
        <p:spPr>
          <a:xfrm>
            <a:off x="2428860" y="3357562"/>
            <a:ext cx="500066" cy="642942"/>
          </a:xfrm>
          <a:prstGeom prst="mathMultiply">
            <a:avLst>
              <a:gd name="adj1"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Multiply 6"/>
          <p:cNvSpPr/>
          <p:nvPr/>
        </p:nvSpPr>
        <p:spPr>
          <a:xfrm>
            <a:off x="3357554" y="4000504"/>
            <a:ext cx="500066" cy="642942"/>
          </a:xfrm>
          <a:prstGeom prst="mathMultiply">
            <a:avLst>
              <a:gd name="adj1"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Multiply 7"/>
          <p:cNvSpPr/>
          <p:nvPr/>
        </p:nvSpPr>
        <p:spPr>
          <a:xfrm>
            <a:off x="5643570" y="4714884"/>
            <a:ext cx="500066" cy="642942"/>
          </a:xfrm>
          <a:prstGeom prst="mathMultiply">
            <a:avLst>
              <a:gd name="adj1"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3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43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43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43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357158" y="274638"/>
            <a:ext cx="8329642" cy="368280"/>
          </a:xfrm>
        </p:spPr>
        <p:txBody>
          <a:bodyPr>
            <a:noAutofit/>
          </a:bodyPr>
          <a:lstStyle/>
          <a:p>
            <a:pPr algn="l"/>
            <a:r>
              <a:rPr lang="en-US" sz="2400" b="1" dirty="0"/>
              <a:t>Perceptual Motor Abilities</a:t>
            </a:r>
          </a:p>
        </p:txBody>
      </p:sp>
      <p:sp>
        <p:nvSpPr>
          <p:cNvPr id="23555" name="Rectangle 3"/>
          <p:cNvSpPr>
            <a:spLocks noGrp="1" noChangeArrowheads="1"/>
          </p:cNvSpPr>
          <p:nvPr>
            <p:ph type="body" idx="1"/>
          </p:nvPr>
        </p:nvSpPr>
        <p:spPr>
          <a:xfrm>
            <a:off x="457200" y="714356"/>
            <a:ext cx="8686800" cy="2928958"/>
          </a:xfrm>
        </p:spPr>
        <p:txBody>
          <a:bodyPr>
            <a:normAutofit/>
          </a:bodyPr>
          <a:lstStyle/>
          <a:p>
            <a:pPr>
              <a:lnSpc>
                <a:spcPct val="90000"/>
              </a:lnSpc>
            </a:pPr>
            <a:r>
              <a:rPr lang="en-US" sz="1800" dirty="0" err="1"/>
              <a:t>Multilimb</a:t>
            </a:r>
            <a:r>
              <a:rPr lang="en-US" sz="1800" dirty="0"/>
              <a:t> coordination </a:t>
            </a:r>
          </a:p>
          <a:p>
            <a:pPr>
              <a:lnSpc>
                <a:spcPct val="90000"/>
              </a:lnSpc>
            </a:pPr>
            <a:r>
              <a:rPr lang="en-US" sz="1800" dirty="0"/>
              <a:t>Control precision – ability to make </a:t>
            </a:r>
            <a:r>
              <a:rPr lang="en-US" sz="1800" dirty="0" smtClean="0"/>
              <a:t>movement adjustments</a:t>
            </a:r>
            <a:endParaRPr lang="en-US" sz="1800" dirty="0"/>
          </a:p>
          <a:p>
            <a:pPr>
              <a:lnSpc>
                <a:spcPct val="90000"/>
              </a:lnSpc>
            </a:pPr>
            <a:r>
              <a:rPr lang="en-US" sz="1800" dirty="0"/>
              <a:t>Response orientation </a:t>
            </a:r>
          </a:p>
          <a:p>
            <a:pPr>
              <a:lnSpc>
                <a:spcPct val="90000"/>
              </a:lnSpc>
            </a:pPr>
            <a:r>
              <a:rPr lang="en-US" sz="1800" dirty="0"/>
              <a:t>Reaction </a:t>
            </a:r>
            <a:r>
              <a:rPr lang="en-US" sz="1800" dirty="0" smtClean="0"/>
              <a:t>time</a:t>
            </a:r>
            <a:endParaRPr lang="en-US" sz="1800" dirty="0"/>
          </a:p>
          <a:p>
            <a:pPr>
              <a:lnSpc>
                <a:spcPct val="90000"/>
              </a:lnSpc>
            </a:pPr>
            <a:r>
              <a:rPr lang="en-US" sz="1800" dirty="0"/>
              <a:t>Speed of arm </a:t>
            </a:r>
            <a:r>
              <a:rPr lang="en-US" sz="1800" dirty="0" smtClean="0"/>
              <a:t>movement</a:t>
            </a:r>
          </a:p>
          <a:p>
            <a:pPr>
              <a:lnSpc>
                <a:spcPct val="80000"/>
              </a:lnSpc>
            </a:pPr>
            <a:r>
              <a:rPr lang="en-US" sz="1800" dirty="0" smtClean="0"/>
              <a:t>Rate control – ability to time continuous anticipatory movement</a:t>
            </a:r>
          </a:p>
          <a:p>
            <a:pPr>
              <a:lnSpc>
                <a:spcPct val="80000"/>
              </a:lnSpc>
            </a:pPr>
            <a:r>
              <a:rPr lang="en-US" sz="1800" dirty="0" smtClean="0"/>
              <a:t>Manual dexterity – ability to make skillful arm-hand movements</a:t>
            </a:r>
          </a:p>
          <a:p>
            <a:pPr>
              <a:lnSpc>
                <a:spcPct val="80000"/>
              </a:lnSpc>
            </a:pPr>
            <a:r>
              <a:rPr lang="en-US" sz="1800" dirty="0" smtClean="0"/>
              <a:t>Finger dexterity </a:t>
            </a:r>
          </a:p>
          <a:p>
            <a:pPr>
              <a:lnSpc>
                <a:spcPct val="80000"/>
              </a:lnSpc>
            </a:pPr>
            <a:r>
              <a:rPr lang="en-US" sz="1800" dirty="0" smtClean="0"/>
              <a:t>Arm-hand steadiness </a:t>
            </a:r>
          </a:p>
          <a:p>
            <a:pPr>
              <a:lnSpc>
                <a:spcPct val="80000"/>
              </a:lnSpc>
            </a:pPr>
            <a:r>
              <a:rPr lang="en-US" sz="1800" dirty="0" smtClean="0"/>
              <a:t>Aiming </a:t>
            </a:r>
            <a:endParaRPr lang="en-US" sz="2400" dirty="0" smtClean="0"/>
          </a:p>
          <a:p>
            <a:pPr>
              <a:lnSpc>
                <a:spcPct val="90000"/>
              </a:lnSpc>
            </a:pPr>
            <a:endParaRPr lang="en-US" sz="2400" dirty="0"/>
          </a:p>
        </p:txBody>
      </p:sp>
      <p:sp>
        <p:nvSpPr>
          <p:cNvPr id="4" name="Rectangle 3"/>
          <p:cNvSpPr txBox="1">
            <a:spLocks noChangeArrowheads="1"/>
          </p:cNvSpPr>
          <p:nvPr/>
        </p:nvSpPr>
        <p:spPr>
          <a:xfrm>
            <a:off x="428596" y="4143380"/>
            <a:ext cx="8229600" cy="2554287"/>
          </a:xfrm>
          <a:prstGeom prst="rect">
            <a:avLst/>
          </a:prstGeom>
        </p:spPr>
        <p:txBody>
          <a:bodyPr vert="horz" lIns="91440" tIns="45720" rIns="91440" bIns="45720" rtlCol="0">
            <a:normAutofit fontScale="62500" lnSpcReduction="2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Static strength</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Dynamic strength</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Explosive strength</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Trunk strength</a:t>
            </a:r>
          </a:p>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Dynamic flexibility </a:t>
            </a:r>
          </a:p>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Gross body coordination</a:t>
            </a:r>
          </a:p>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Gross body equilibrium</a:t>
            </a:r>
          </a:p>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Stamina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endParaRPr kumimoji="0" lang="en-US"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Rectangle 2"/>
          <p:cNvSpPr txBox="1">
            <a:spLocks noChangeArrowheads="1"/>
          </p:cNvSpPr>
          <p:nvPr/>
        </p:nvSpPr>
        <p:spPr>
          <a:xfrm>
            <a:off x="357158" y="3286124"/>
            <a:ext cx="8229600" cy="1143000"/>
          </a:xfrm>
          <a:prstGeom prst="rect">
            <a:avLst/>
          </a:prstGeom>
        </p:spPr>
        <p:txBody>
          <a:bodyPr vert="horz" lIns="91440" tIns="45720" rIns="91440" bIns="45720" rtlCol="0" anchor="ctr">
            <a:norm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n-US" sz="2400" b="1" i="0" u="none" strike="noStrike" kern="1200" cap="none" spc="0" normalizeH="0" baseline="0" noProof="0" dirty="0" smtClean="0">
                <a:ln>
                  <a:noFill/>
                </a:ln>
                <a:solidFill>
                  <a:schemeClr val="tx1"/>
                </a:solidFill>
                <a:effectLst/>
                <a:uLnTx/>
                <a:uFillTx/>
                <a:latin typeface="+mj-lt"/>
                <a:ea typeface="+mj-ea"/>
                <a:cs typeface="+mj-cs"/>
              </a:rPr>
              <a:t>Physical Proficiency Abilities</a:t>
            </a:r>
            <a:endParaRPr kumimoji="0" lang="en-US" sz="2400" b="1"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Rot="1" noChangeArrowheads="1"/>
          </p:cNvSpPr>
          <p:nvPr>
            <p:ph type="title"/>
          </p:nvPr>
        </p:nvSpPr>
        <p:spPr/>
        <p:txBody>
          <a:bodyPr/>
          <a:lstStyle/>
          <a:p>
            <a:r>
              <a:rPr lang="en-GB">
                <a:solidFill>
                  <a:srgbClr val="FF0000"/>
                </a:solidFill>
              </a:rPr>
              <a:t>MOTOR SKILL CONTINUUM</a:t>
            </a:r>
          </a:p>
        </p:txBody>
      </p:sp>
      <p:sp>
        <p:nvSpPr>
          <p:cNvPr id="18435" name="Rectangle 3"/>
          <p:cNvSpPr>
            <a:spLocks noGrp="1" noRot="1" noChangeArrowheads="1"/>
          </p:cNvSpPr>
          <p:nvPr>
            <p:ph type="body" idx="1"/>
          </p:nvPr>
        </p:nvSpPr>
        <p:spPr>
          <a:xfrm>
            <a:off x="928662" y="2786058"/>
            <a:ext cx="8215338" cy="3340105"/>
          </a:xfrm>
        </p:spPr>
        <p:txBody>
          <a:bodyPr>
            <a:normAutofit/>
          </a:bodyPr>
          <a:lstStyle/>
          <a:p>
            <a:pPr>
              <a:lnSpc>
                <a:spcPct val="90000"/>
              </a:lnSpc>
              <a:buFont typeface="Arial" charset="0"/>
              <a:buNone/>
            </a:pPr>
            <a:r>
              <a:rPr lang="en-GB" sz="2400" dirty="0"/>
              <a:t>   </a:t>
            </a:r>
            <a:r>
              <a:rPr lang="en-GB" sz="2000" b="1" dirty="0" smtClean="0"/>
              <a:t>GROSS---------------------------------------------------------</a:t>
            </a:r>
            <a:r>
              <a:rPr lang="en-GB" sz="2000" b="1" dirty="0"/>
              <a:t>FINE</a:t>
            </a:r>
          </a:p>
          <a:p>
            <a:pPr>
              <a:lnSpc>
                <a:spcPct val="90000"/>
              </a:lnSpc>
              <a:buFont typeface="Arial" charset="0"/>
              <a:buNone/>
            </a:pPr>
            <a:endParaRPr lang="en-GB" sz="2000" b="1" dirty="0"/>
          </a:p>
          <a:p>
            <a:pPr>
              <a:lnSpc>
                <a:spcPct val="90000"/>
              </a:lnSpc>
              <a:buFont typeface="Arial" charset="0"/>
              <a:buNone/>
            </a:pPr>
            <a:r>
              <a:rPr lang="en-GB" sz="2000" b="1" dirty="0"/>
              <a:t>    </a:t>
            </a:r>
            <a:r>
              <a:rPr lang="en-GB" sz="2000" b="1" dirty="0" smtClean="0"/>
              <a:t>OPEN----------------------------------------------------------</a:t>
            </a:r>
            <a:r>
              <a:rPr lang="en-GB" sz="2000" b="1" dirty="0"/>
              <a:t>CLOSE</a:t>
            </a:r>
          </a:p>
          <a:p>
            <a:pPr>
              <a:lnSpc>
                <a:spcPct val="90000"/>
              </a:lnSpc>
              <a:buFont typeface="Arial" charset="0"/>
              <a:buNone/>
            </a:pPr>
            <a:endParaRPr lang="en-GB" sz="2000" b="1" dirty="0"/>
          </a:p>
          <a:p>
            <a:pPr>
              <a:lnSpc>
                <a:spcPct val="90000"/>
              </a:lnSpc>
              <a:buFont typeface="Arial" charset="0"/>
              <a:buNone/>
            </a:pPr>
            <a:r>
              <a:rPr lang="en-GB" sz="2000" b="1" dirty="0"/>
              <a:t>    </a:t>
            </a:r>
            <a:r>
              <a:rPr lang="en-GB" sz="2000" b="1" dirty="0" smtClean="0"/>
              <a:t>DISCRETE--------------------SERIAL-----------------------</a:t>
            </a:r>
            <a:r>
              <a:rPr lang="en-GB" sz="2000" b="1" dirty="0"/>
              <a:t>CONTINUOUS</a:t>
            </a:r>
          </a:p>
          <a:p>
            <a:pPr>
              <a:lnSpc>
                <a:spcPct val="90000"/>
              </a:lnSpc>
              <a:buFont typeface="Arial" charset="0"/>
              <a:buNone/>
            </a:pPr>
            <a:endParaRPr lang="en-GB" sz="2000" b="1" dirty="0"/>
          </a:p>
          <a:p>
            <a:pPr>
              <a:lnSpc>
                <a:spcPct val="90000"/>
              </a:lnSpc>
              <a:buFont typeface="Arial" charset="0"/>
              <a:buNone/>
            </a:pPr>
            <a:r>
              <a:rPr lang="en-GB" sz="2000" b="1" dirty="0"/>
              <a:t>   </a:t>
            </a:r>
            <a:r>
              <a:rPr lang="en-GB" sz="2000" b="1" dirty="0" smtClean="0"/>
              <a:t>SELF-PACED--------------------------------------------------</a:t>
            </a:r>
            <a:r>
              <a:rPr lang="en-GB" sz="2000" b="1" dirty="0"/>
              <a:t>EXTERNALLY PACED</a:t>
            </a:r>
          </a:p>
          <a:p>
            <a:pPr>
              <a:lnSpc>
                <a:spcPct val="90000"/>
              </a:lnSpc>
              <a:buFont typeface="Arial" charset="0"/>
              <a:buNone/>
            </a:pPr>
            <a:endParaRPr lang="en-GB" sz="2400" dirty="0">
              <a:solidFill>
                <a:srgbClr val="FF0000"/>
              </a:solidFill>
              <a:effectLst>
                <a:outerShdw blurRad="38100" dist="38100" dir="2700000" algn="tl">
                  <a:srgbClr val="000000"/>
                </a:outerShdw>
              </a:effectLst>
            </a:endParaRPr>
          </a:p>
          <a:p>
            <a:pPr>
              <a:lnSpc>
                <a:spcPct val="90000"/>
              </a:lnSpc>
              <a:buFont typeface="Arial" charset="0"/>
              <a:buNone/>
            </a:pPr>
            <a:r>
              <a:rPr lang="en-GB" sz="2400" dirty="0"/>
              <a:t>           </a:t>
            </a:r>
          </a:p>
        </p:txBody>
      </p:sp>
      <p:sp>
        <p:nvSpPr>
          <p:cNvPr id="4" name="TextBox 3"/>
          <p:cNvSpPr txBox="1"/>
          <p:nvPr/>
        </p:nvSpPr>
        <p:spPr>
          <a:xfrm>
            <a:off x="1142976" y="1357298"/>
            <a:ext cx="6072230" cy="1200329"/>
          </a:xfrm>
          <a:prstGeom prst="rect">
            <a:avLst/>
          </a:prstGeom>
          <a:noFill/>
        </p:spPr>
        <p:txBody>
          <a:bodyPr wrap="square" rtlCol="0">
            <a:spAutoFit/>
          </a:bodyPr>
          <a:lstStyle/>
          <a:p>
            <a:r>
              <a:rPr lang="en-GB" sz="2400" b="1" dirty="0" err="1" smtClean="0"/>
              <a:t>Locomotor</a:t>
            </a:r>
            <a:endParaRPr lang="en-GB" sz="2400" b="1" dirty="0" smtClean="0"/>
          </a:p>
          <a:p>
            <a:r>
              <a:rPr lang="en-GB" sz="2400" b="1" dirty="0" smtClean="0"/>
              <a:t>Non </a:t>
            </a:r>
            <a:r>
              <a:rPr lang="en-GB" sz="2400" b="1" dirty="0" err="1" smtClean="0"/>
              <a:t>Locomotor</a:t>
            </a:r>
            <a:endParaRPr lang="en-GB" sz="2400" b="1" dirty="0" smtClean="0"/>
          </a:p>
          <a:p>
            <a:r>
              <a:rPr lang="en-GB" sz="2400" b="1" dirty="0" smtClean="0"/>
              <a:t>Manipulative</a:t>
            </a:r>
            <a:endParaRPr lang="en-GB"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3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43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43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43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609600" y="609600"/>
            <a:ext cx="7772400" cy="1143000"/>
          </a:xfrm>
        </p:spPr>
        <p:txBody>
          <a:bodyPr>
            <a:normAutofit fontScale="90000"/>
          </a:bodyPr>
          <a:lstStyle/>
          <a:p>
            <a:r>
              <a:rPr lang="en-US">
                <a:solidFill>
                  <a:schemeClr val="folHlink"/>
                </a:solidFill>
                <a:latin typeface="Comic Sans MS" pitchFamily="66" charset="0"/>
              </a:rPr>
              <a:t>Two-Dimensional Classification</a:t>
            </a:r>
            <a:endParaRPr lang="en-US">
              <a:latin typeface="Comic Sans MS" pitchFamily="66" charset="0"/>
            </a:endParaRPr>
          </a:p>
        </p:txBody>
      </p:sp>
      <p:sp>
        <p:nvSpPr>
          <p:cNvPr id="6147" name="Rectangle 3"/>
          <p:cNvSpPr>
            <a:spLocks noGrp="1" noChangeArrowheads="1"/>
          </p:cNvSpPr>
          <p:nvPr>
            <p:ph type="body" idx="1"/>
          </p:nvPr>
        </p:nvSpPr>
        <p:spPr/>
        <p:txBody>
          <a:bodyPr/>
          <a:lstStyle/>
          <a:p>
            <a:endParaRPr lang="en-US">
              <a:latin typeface="Comic Sans MS" pitchFamily="66" charset="0"/>
            </a:endParaRPr>
          </a:p>
          <a:p>
            <a:endParaRPr lang="en-US">
              <a:latin typeface="Comic Sans MS" pitchFamily="66" charset="0"/>
            </a:endParaRPr>
          </a:p>
          <a:p>
            <a:pPr>
              <a:buFontTx/>
              <a:buNone/>
            </a:pPr>
            <a:r>
              <a:rPr lang="en-US">
                <a:latin typeface="Comic Sans MS" pitchFamily="66" charset="0"/>
              </a:rPr>
              <a:t>  </a:t>
            </a:r>
            <a:r>
              <a:rPr lang="en-US" b="1">
                <a:latin typeface="Comic Sans MS" pitchFamily="66" charset="0"/>
              </a:rPr>
              <a:t>Stationary				Motion</a:t>
            </a:r>
          </a:p>
          <a:p>
            <a:pPr>
              <a:buFontTx/>
              <a:buNone/>
            </a:pPr>
            <a:endParaRPr lang="en-US" b="1">
              <a:latin typeface="Comic Sans MS" pitchFamily="66" charset="0"/>
            </a:endParaRPr>
          </a:p>
          <a:p>
            <a:pPr>
              <a:buFontTx/>
              <a:buNone/>
            </a:pPr>
            <a:r>
              <a:rPr lang="en-US" b="1">
                <a:latin typeface="Comic Sans MS" pitchFamily="66" charset="0"/>
              </a:rPr>
              <a:t>  No variability			Variability</a:t>
            </a:r>
            <a:endParaRPr lang="en-US">
              <a:latin typeface="Comic Sans MS" pitchFamily="66" charset="0"/>
            </a:endParaRPr>
          </a:p>
        </p:txBody>
      </p:sp>
      <p:sp>
        <p:nvSpPr>
          <p:cNvPr id="6148" name="Line 4"/>
          <p:cNvSpPr>
            <a:spLocks noChangeShapeType="1"/>
          </p:cNvSpPr>
          <p:nvPr/>
        </p:nvSpPr>
        <p:spPr bwMode="auto">
          <a:xfrm>
            <a:off x="1142976" y="3429000"/>
            <a:ext cx="7162800" cy="0"/>
          </a:xfrm>
          <a:prstGeom prst="line">
            <a:avLst/>
          </a:prstGeom>
          <a:noFill/>
          <a:ln w="57150">
            <a:solidFill>
              <a:schemeClr val="tx1"/>
            </a:solidFill>
            <a:round/>
            <a:headEnd type="triangle" w="med" len="med"/>
            <a:tailEnd type="triangle" w="med" len="med"/>
          </a:ln>
          <a:effectLst/>
        </p:spPr>
        <p:txBody>
          <a:bodyPr wrap="none" anchor="ctr"/>
          <a:lstStyle/>
          <a:p>
            <a:endParaRPr lang="en-GB"/>
          </a:p>
        </p:txBody>
      </p:sp>
      <p:sp>
        <p:nvSpPr>
          <p:cNvPr id="6149" name="Line 5"/>
          <p:cNvSpPr>
            <a:spLocks noChangeShapeType="1"/>
          </p:cNvSpPr>
          <p:nvPr/>
        </p:nvSpPr>
        <p:spPr bwMode="auto">
          <a:xfrm>
            <a:off x="1214414" y="4714884"/>
            <a:ext cx="7315200" cy="0"/>
          </a:xfrm>
          <a:prstGeom prst="line">
            <a:avLst/>
          </a:prstGeom>
          <a:noFill/>
          <a:ln w="57150">
            <a:solidFill>
              <a:schemeClr val="tx1"/>
            </a:solidFill>
            <a:round/>
            <a:headEnd type="triangle" w="med" len="med"/>
            <a:tailEnd type="triangle" w="med" len="med"/>
          </a:ln>
          <a:effectLst/>
        </p:spPr>
        <p:txBody>
          <a:bodyPr wrap="none" anchor="ctr"/>
          <a:lstStyle/>
          <a:p>
            <a:endParaRPr lang="en-GB"/>
          </a:p>
        </p:txBody>
      </p:sp>
      <p:sp>
        <p:nvSpPr>
          <p:cNvPr id="6150" name="Text Box 6"/>
          <p:cNvSpPr txBox="1">
            <a:spLocks noChangeArrowheads="1"/>
          </p:cNvSpPr>
          <p:nvPr/>
        </p:nvSpPr>
        <p:spPr bwMode="auto">
          <a:xfrm>
            <a:off x="304800" y="2514600"/>
            <a:ext cx="457200" cy="3559175"/>
          </a:xfrm>
          <a:prstGeom prst="rect">
            <a:avLst/>
          </a:prstGeom>
          <a:noFill/>
          <a:ln w="9525">
            <a:noFill/>
            <a:miter lim="800000"/>
            <a:headEnd/>
            <a:tailEnd/>
          </a:ln>
          <a:effectLst/>
        </p:spPr>
        <p:txBody>
          <a:bodyPr>
            <a:spAutoFit/>
          </a:bodyPr>
          <a:lstStyle/>
          <a:p>
            <a:pPr>
              <a:spcBef>
                <a:spcPct val="50000"/>
              </a:spcBef>
            </a:pPr>
            <a:r>
              <a:rPr lang="en-US" sz="2800" b="1">
                <a:latin typeface="Comic Sans MS" pitchFamily="66" charset="0"/>
              </a:rPr>
              <a:t>CONTEXT</a:t>
            </a:r>
            <a:endParaRPr lang="en-US">
              <a:latin typeface="Comic Sans MS" pitchFamily="66" charset="0"/>
            </a:endParaRPr>
          </a:p>
        </p:txBody>
      </p:sp>
      <p:sp>
        <p:nvSpPr>
          <p:cNvPr id="6152" name="Text Box 8"/>
          <p:cNvSpPr txBox="1">
            <a:spLocks noChangeArrowheads="1"/>
          </p:cNvSpPr>
          <p:nvPr/>
        </p:nvSpPr>
        <p:spPr bwMode="auto">
          <a:xfrm>
            <a:off x="3200400" y="2209800"/>
            <a:ext cx="2881313" cy="457200"/>
          </a:xfrm>
          <a:prstGeom prst="rect">
            <a:avLst/>
          </a:prstGeom>
          <a:noFill/>
          <a:ln w="9525">
            <a:noFill/>
            <a:miter lim="800000"/>
            <a:headEnd/>
            <a:tailEnd/>
          </a:ln>
          <a:effectLst/>
        </p:spPr>
        <p:txBody>
          <a:bodyPr wrap="none">
            <a:spAutoFit/>
          </a:bodyPr>
          <a:lstStyle/>
          <a:p>
            <a:r>
              <a:rPr lang="en-US"/>
              <a:t>Regulatory conditions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147">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14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autoUpdateAnimBg="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Line 2"/>
          <p:cNvSpPr>
            <a:spLocks noChangeShapeType="1"/>
          </p:cNvSpPr>
          <p:nvPr/>
        </p:nvSpPr>
        <p:spPr bwMode="auto">
          <a:xfrm>
            <a:off x="304800" y="3124200"/>
            <a:ext cx="8001000" cy="0"/>
          </a:xfrm>
          <a:prstGeom prst="line">
            <a:avLst/>
          </a:prstGeom>
          <a:noFill/>
          <a:ln w="9525">
            <a:solidFill>
              <a:schemeClr val="tx1"/>
            </a:solidFill>
            <a:round/>
            <a:headEnd/>
            <a:tailEnd/>
          </a:ln>
          <a:effectLst/>
        </p:spPr>
        <p:txBody>
          <a:bodyPr wrap="none" anchor="ctr"/>
          <a:lstStyle/>
          <a:p>
            <a:endParaRPr lang="en-GB"/>
          </a:p>
        </p:txBody>
      </p:sp>
      <p:sp>
        <p:nvSpPr>
          <p:cNvPr id="33795" name="Line 3"/>
          <p:cNvSpPr>
            <a:spLocks noChangeShapeType="1"/>
          </p:cNvSpPr>
          <p:nvPr/>
        </p:nvSpPr>
        <p:spPr bwMode="auto">
          <a:xfrm>
            <a:off x="304800" y="3124200"/>
            <a:ext cx="0" cy="762000"/>
          </a:xfrm>
          <a:prstGeom prst="line">
            <a:avLst/>
          </a:prstGeom>
          <a:noFill/>
          <a:ln w="38100">
            <a:solidFill>
              <a:schemeClr val="tx1"/>
            </a:solidFill>
            <a:round/>
            <a:headEnd/>
            <a:tailEnd type="triangle" w="med" len="med"/>
          </a:ln>
          <a:effectLst/>
        </p:spPr>
        <p:txBody>
          <a:bodyPr wrap="none" anchor="ctr"/>
          <a:lstStyle/>
          <a:p>
            <a:endParaRPr lang="en-GB"/>
          </a:p>
        </p:txBody>
      </p:sp>
      <p:sp>
        <p:nvSpPr>
          <p:cNvPr id="33796" name="Line 4"/>
          <p:cNvSpPr>
            <a:spLocks noChangeShapeType="1"/>
          </p:cNvSpPr>
          <p:nvPr/>
        </p:nvSpPr>
        <p:spPr bwMode="auto">
          <a:xfrm>
            <a:off x="3429000" y="3124200"/>
            <a:ext cx="0" cy="685800"/>
          </a:xfrm>
          <a:prstGeom prst="line">
            <a:avLst/>
          </a:prstGeom>
          <a:noFill/>
          <a:ln w="38100">
            <a:solidFill>
              <a:schemeClr val="tx1"/>
            </a:solidFill>
            <a:round/>
            <a:headEnd/>
            <a:tailEnd type="triangle" w="med" len="med"/>
          </a:ln>
          <a:effectLst/>
        </p:spPr>
        <p:txBody>
          <a:bodyPr wrap="none" anchor="ctr"/>
          <a:lstStyle/>
          <a:p>
            <a:endParaRPr lang="en-GB"/>
          </a:p>
        </p:txBody>
      </p:sp>
      <p:sp>
        <p:nvSpPr>
          <p:cNvPr id="33797" name="Line 5"/>
          <p:cNvSpPr>
            <a:spLocks noChangeShapeType="1"/>
          </p:cNvSpPr>
          <p:nvPr/>
        </p:nvSpPr>
        <p:spPr bwMode="auto">
          <a:xfrm>
            <a:off x="5715000" y="3124200"/>
            <a:ext cx="0" cy="762000"/>
          </a:xfrm>
          <a:prstGeom prst="line">
            <a:avLst/>
          </a:prstGeom>
          <a:noFill/>
          <a:ln w="38100">
            <a:solidFill>
              <a:schemeClr val="tx1"/>
            </a:solidFill>
            <a:round/>
            <a:headEnd/>
            <a:tailEnd type="triangle" w="med" len="med"/>
          </a:ln>
          <a:effectLst/>
        </p:spPr>
        <p:txBody>
          <a:bodyPr wrap="none" anchor="ctr"/>
          <a:lstStyle/>
          <a:p>
            <a:endParaRPr lang="en-GB"/>
          </a:p>
        </p:txBody>
      </p:sp>
      <p:sp>
        <p:nvSpPr>
          <p:cNvPr id="33798" name="Line 6"/>
          <p:cNvSpPr>
            <a:spLocks noChangeShapeType="1"/>
          </p:cNvSpPr>
          <p:nvPr/>
        </p:nvSpPr>
        <p:spPr bwMode="auto">
          <a:xfrm>
            <a:off x="8305800" y="3124200"/>
            <a:ext cx="0" cy="762000"/>
          </a:xfrm>
          <a:prstGeom prst="line">
            <a:avLst/>
          </a:prstGeom>
          <a:noFill/>
          <a:ln w="38100">
            <a:solidFill>
              <a:schemeClr val="tx1"/>
            </a:solidFill>
            <a:round/>
            <a:headEnd/>
            <a:tailEnd type="triangle" w="med" len="med"/>
          </a:ln>
          <a:effectLst/>
        </p:spPr>
        <p:txBody>
          <a:bodyPr wrap="none" anchor="ctr"/>
          <a:lstStyle/>
          <a:p>
            <a:endParaRPr lang="en-GB"/>
          </a:p>
        </p:txBody>
      </p:sp>
      <p:sp>
        <p:nvSpPr>
          <p:cNvPr id="33799" name="Text Box 7"/>
          <p:cNvSpPr txBox="1">
            <a:spLocks noChangeArrowheads="1"/>
          </p:cNvSpPr>
          <p:nvPr/>
        </p:nvSpPr>
        <p:spPr bwMode="auto">
          <a:xfrm>
            <a:off x="76200" y="4052888"/>
            <a:ext cx="2287588" cy="946150"/>
          </a:xfrm>
          <a:prstGeom prst="rect">
            <a:avLst/>
          </a:prstGeom>
          <a:noFill/>
          <a:ln w="9525">
            <a:noFill/>
            <a:miter lim="800000"/>
            <a:headEnd/>
            <a:tailEnd/>
          </a:ln>
          <a:effectLst/>
        </p:spPr>
        <p:txBody>
          <a:bodyPr wrap="none">
            <a:spAutoFit/>
          </a:bodyPr>
          <a:lstStyle/>
          <a:p>
            <a:r>
              <a:rPr lang="en-US" sz="2800" b="1">
                <a:effectLst>
                  <a:outerShdw blurRad="38100" dist="38100" dir="2700000" algn="tl">
                    <a:srgbClr val="000000"/>
                  </a:outerShdw>
                </a:effectLst>
              </a:rPr>
              <a:t>Stationary</a:t>
            </a:r>
          </a:p>
          <a:p>
            <a:r>
              <a:rPr lang="en-US" sz="2800" b="1">
                <a:effectLst>
                  <a:outerShdw blurRad="38100" dist="38100" dir="2700000" algn="tl">
                    <a:srgbClr val="000000"/>
                  </a:outerShdw>
                </a:effectLst>
              </a:rPr>
              <a:t>No variability</a:t>
            </a:r>
            <a:endParaRPr lang="en-US"/>
          </a:p>
        </p:txBody>
      </p:sp>
      <p:sp>
        <p:nvSpPr>
          <p:cNvPr id="33800" name="Text Box 8"/>
          <p:cNvSpPr txBox="1">
            <a:spLocks noChangeArrowheads="1"/>
          </p:cNvSpPr>
          <p:nvPr/>
        </p:nvSpPr>
        <p:spPr bwMode="auto">
          <a:xfrm>
            <a:off x="2651125" y="4084638"/>
            <a:ext cx="1843088" cy="946150"/>
          </a:xfrm>
          <a:prstGeom prst="rect">
            <a:avLst/>
          </a:prstGeom>
          <a:noFill/>
          <a:ln w="9525">
            <a:noFill/>
            <a:miter lim="800000"/>
            <a:headEnd/>
            <a:tailEnd/>
          </a:ln>
          <a:effectLst/>
        </p:spPr>
        <p:txBody>
          <a:bodyPr wrap="none">
            <a:spAutoFit/>
          </a:bodyPr>
          <a:lstStyle/>
          <a:p>
            <a:r>
              <a:rPr lang="en-US" sz="2800" b="1">
                <a:effectLst>
                  <a:outerShdw blurRad="38100" dist="38100" dir="2700000" algn="tl">
                    <a:srgbClr val="000000"/>
                  </a:outerShdw>
                </a:effectLst>
              </a:rPr>
              <a:t>Stationary</a:t>
            </a:r>
          </a:p>
          <a:p>
            <a:r>
              <a:rPr lang="en-US" sz="2800" b="1">
                <a:effectLst>
                  <a:outerShdw blurRad="38100" dist="38100" dir="2700000" algn="tl">
                    <a:srgbClr val="000000"/>
                  </a:outerShdw>
                </a:effectLst>
              </a:rPr>
              <a:t>Variability</a:t>
            </a:r>
            <a:endParaRPr lang="en-US"/>
          </a:p>
        </p:txBody>
      </p:sp>
      <p:sp>
        <p:nvSpPr>
          <p:cNvPr id="33801" name="Text Box 9"/>
          <p:cNvSpPr txBox="1">
            <a:spLocks noChangeArrowheads="1"/>
          </p:cNvSpPr>
          <p:nvPr/>
        </p:nvSpPr>
        <p:spPr bwMode="auto">
          <a:xfrm>
            <a:off x="4724400" y="4083050"/>
            <a:ext cx="2366963" cy="946150"/>
          </a:xfrm>
          <a:prstGeom prst="rect">
            <a:avLst/>
          </a:prstGeom>
          <a:noFill/>
          <a:ln w="9525">
            <a:noFill/>
            <a:miter lim="800000"/>
            <a:headEnd/>
            <a:tailEnd/>
          </a:ln>
          <a:effectLst/>
        </p:spPr>
        <p:txBody>
          <a:bodyPr wrap="none">
            <a:spAutoFit/>
          </a:bodyPr>
          <a:lstStyle/>
          <a:p>
            <a:r>
              <a:rPr lang="en-US" sz="2800" b="1">
                <a:effectLst>
                  <a:outerShdw blurRad="38100" dist="38100" dir="2700000" algn="tl">
                    <a:srgbClr val="000000"/>
                  </a:outerShdw>
                </a:effectLst>
              </a:rPr>
              <a:t>In Motion</a:t>
            </a:r>
          </a:p>
          <a:p>
            <a:r>
              <a:rPr lang="en-US" sz="2800" b="1">
                <a:effectLst>
                  <a:outerShdw blurRad="38100" dist="38100" dir="2700000" algn="tl">
                    <a:srgbClr val="000000"/>
                  </a:outerShdw>
                </a:effectLst>
              </a:rPr>
              <a:t>No Variability</a:t>
            </a:r>
            <a:endParaRPr lang="en-US"/>
          </a:p>
        </p:txBody>
      </p:sp>
      <p:sp>
        <p:nvSpPr>
          <p:cNvPr id="33802" name="Text Box 10"/>
          <p:cNvSpPr txBox="1">
            <a:spLocks noChangeArrowheads="1"/>
          </p:cNvSpPr>
          <p:nvPr/>
        </p:nvSpPr>
        <p:spPr bwMode="auto">
          <a:xfrm>
            <a:off x="7239000" y="4083050"/>
            <a:ext cx="1843088" cy="946150"/>
          </a:xfrm>
          <a:prstGeom prst="rect">
            <a:avLst/>
          </a:prstGeom>
          <a:noFill/>
          <a:ln w="9525">
            <a:noFill/>
            <a:miter lim="800000"/>
            <a:headEnd/>
            <a:tailEnd/>
          </a:ln>
          <a:effectLst/>
        </p:spPr>
        <p:txBody>
          <a:bodyPr wrap="none">
            <a:spAutoFit/>
          </a:bodyPr>
          <a:lstStyle/>
          <a:p>
            <a:r>
              <a:rPr lang="en-US" sz="2800" b="1">
                <a:effectLst>
                  <a:outerShdw blurRad="38100" dist="38100" dir="2700000" algn="tl">
                    <a:srgbClr val="000000"/>
                  </a:outerShdw>
                </a:effectLst>
              </a:rPr>
              <a:t>In Motion</a:t>
            </a:r>
          </a:p>
          <a:p>
            <a:r>
              <a:rPr lang="en-US" sz="2800" b="1">
                <a:effectLst>
                  <a:outerShdw blurRad="38100" dist="38100" dir="2700000" algn="tl">
                    <a:srgbClr val="000000"/>
                  </a:outerShdw>
                </a:effectLst>
              </a:rPr>
              <a:t>Variability</a:t>
            </a:r>
            <a:endParaRPr lang="en-US"/>
          </a:p>
        </p:txBody>
      </p:sp>
      <p:sp>
        <p:nvSpPr>
          <p:cNvPr id="33803" name="Text Box 11"/>
          <p:cNvSpPr txBox="1">
            <a:spLocks noChangeArrowheads="1"/>
          </p:cNvSpPr>
          <p:nvPr/>
        </p:nvSpPr>
        <p:spPr bwMode="auto">
          <a:xfrm>
            <a:off x="228600" y="914400"/>
            <a:ext cx="2052638" cy="946150"/>
          </a:xfrm>
          <a:prstGeom prst="rect">
            <a:avLst/>
          </a:prstGeom>
          <a:noFill/>
          <a:ln w="9525">
            <a:noFill/>
            <a:miter lim="800000"/>
            <a:headEnd/>
            <a:tailEnd/>
          </a:ln>
          <a:effectLst/>
        </p:spPr>
        <p:txBody>
          <a:bodyPr wrap="none">
            <a:spAutoFit/>
          </a:bodyPr>
          <a:lstStyle/>
          <a:p>
            <a:r>
              <a:rPr lang="en-US" sz="2800" b="1">
                <a:solidFill>
                  <a:schemeClr val="folHlink"/>
                </a:solidFill>
                <a:effectLst>
                  <a:outerShdw blurRad="38100" dist="38100" dir="2700000" algn="tl">
                    <a:srgbClr val="000000"/>
                  </a:outerShdw>
                </a:effectLst>
              </a:rPr>
              <a:t>Batting Tee</a:t>
            </a:r>
          </a:p>
          <a:p>
            <a:r>
              <a:rPr lang="en-US" sz="2800" b="1">
                <a:solidFill>
                  <a:schemeClr val="folHlink"/>
                </a:solidFill>
                <a:effectLst>
                  <a:outerShdw blurRad="38100" dist="38100" dir="2700000" algn="tl">
                    <a:srgbClr val="000000"/>
                  </a:outerShdw>
                </a:effectLst>
              </a:rPr>
              <a:t>Same height</a:t>
            </a:r>
            <a:endParaRPr lang="en-US" b="1">
              <a:solidFill>
                <a:schemeClr val="folHlink"/>
              </a:solidFill>
              <a:effectLst>
                <a:outerShdw blurRad="38100" dist="38100" dir="2700000" algn="tl">
                  <a:srgbClr val="000000"/>
                </a:outerShdw>
              </a:effectLst>
            </a:endParaRPr>
          </a:p>
        </p:txBody>
      </p:sp>
      <p:sp>
        <p:nvSpPr>
          <p:cNvPr id="33804" name="Text Box 12"/>
          <p:cNvSpPr txBox="1">
            <a:spLocks noChangeArrowheads="1"/>
          </p:cNvSpPr>
          <p:nvPr/>
        </p:nvSpPr>
        <p:spPr bwMode="auto">
          <a:xfrm>
            <a:off x="3581400" y="1828800"/>
            <a:ext cx="990600" cy="457200"/>
          </a:xfrm>
          <a:prstGeom prst="rect">
            <a:avLst/>
          </a:prstGeom>
          <a:noFill/>
          <a:ln w="9525">
            <a:noFill/>
            <a:miter lim="800000"/>
            <a:headEnd/>
            <a:tailEnd/>
          </a:ln>
          <a:effectLst/>
        </p:spPr>
        <p:txBody>
          <a:bodyPr>
            <a:spAutoFit/>
          </a:bodyPr>
          <a:lstStyle/>
          <a:p>
            <a:pPr>
              <a:spcBef>
                <a:spcPct val="50000"/>
              </a:spcBef>
            </a:pPr>
            <a:endParaRPr lang="en-US"/>
          </a:p>
        </p:txBody>
      </p:sp>
      <p:sp>
        <p:nvSpPr>
          <p:cNvPr id="33805" name="Text Box 13"/>
          <p:cNvSpPr txBox="1">
            <a:spLocks noChangeArrowheads="1"/>
          </p:cNvSpPr>
          <p:nvPr/>
        </p:nvSpPr>
        <p:spPr bwMode="auto">
          <a:xfrm>
            <a:off x="2590800" y="1690688"/>
            <a:ext cx="2565400" cy="946150"/>
          </a:xfrm>
          <a:prstGeom prst="rect">
            <a:avLst/>
          </a:prstGeom>
          <a:noFill/>
          <a:ln w="9525">
            <a:noFill/>
            <a:miter lim="800000"/>
            <a:headEnd/>
            <a:tailEnd/>
          </a:ln>
          <a:effectLst/>
        </p:spPr>
        <p:txBody>
          <a:bodyPr wrap="none">
            <a:spAutoFit/>
          </a:bodyPr>
          <a:lstStyle/>
          <a:p>
            <a:r>
              <a:rPr lang="en-US" sz="2800" b="1">
                <a:solidFill>
                  <a:schemeClr val="folHlink"/>
                </a:solidFill>
                <a:effectLst>
                  <a:outerShdw blurRad="38100" dist="38100" dir="2700000" algn="tl">
                    <a:srgbClr val="000000"/>
                  </a:outerShdw>
                </a:effectLst>
              </a:rPr>
              <a:t>Batting Tee</a:t>
            </a:r>
          </a:p>
          <a:p>
            <a:r>
              <a:rPr lang="en-US" sz="2800" b="1">
                <a:solidFill>
                  <a:schemeClr val="folHlink"/>
                </a:solidFill>
                <a:effectLst>
                  <a:outerShdw blurRad="38100" dist="38100" dir="2700000" algn="tl">
                    <a:srgbClr val="000000"/>
                  </a:outerShdw>
                </a:effectLst>
              </a:rPr>
              <a:t>Various heights</a:t>
            </a:r>
            <a:endParaRPr lang="en-US"/>
          </a:p>
        </p:txBody>
      </p:sp>
      <p:sp>
        <p:nvSpPr>
          <p:cNvPr id="33807" name="Text Box 15"/>
          <p:cNvSpPr txBox="1">
            <a:spLocks noChangeArrowheads="1"/>
          </p:cNvSpPr>
          <p:nvPr/>
        </p:nvSpPr>
        <p:spPr bwMode="auto">
          <a:xfrm>
            <a:off x="5029200" y="990600"/>
            <a:ext cx="2840038" cy="946150"/>
          </a:xfrm>
          <a:prstGeom prst="rect">
            <a:avLst/>
          </a:prstGeom>
          <a:noFill/>
          <a:ln w="9525">
            <a:noFill/>
            <a:miter lim="800000"/>
            <a:headEnd/>
            <a:tailEnd/>
          </a:ln>
          <a:effectLst/>
        </p:spPr>
        <p:txBody>
          <a:bodyPr wrap="none">
            <a:spAutoFit/>
          </a:bodyPr>
          <a:lstStyle/>
          <a:p>
            <a:r>
              <a:rPr lang="en-US" sz="2800" b="1">
                <a:solidFill>
                  <a:schemeClr val="folHlink"/>
                </a:solidFill>
                <a:effectLst>
                  <a:outerShdw blurRad="38100" dist="38100" dir="2700000" algn="tl">
                    <a:srgbClr val="000000"/>
                  </a:outerShdw>
                </a:effectLst>
              </a:rPr>
              <a:t>Pitch Machine</a:t>
            </a:r>
          </a:p>
          <a:p>
            <a:r>
              <a:rPr lang="en-US" sz="2800" b="1">
                <a:solidFill>
                  <a:schemeClr val="folHlink"/>
                </a:solidFill>
                <a:effectLst>
                  <a:outerShdw blurRad="38100" dist="38100" dir="2700000" algn="tl">
                    <a:srgbClr val="000000"/>
                  </a:outerShdw>
                </a:effectLst>
              </a:rPr>
              <a:t>Same speed/place</a:t>
            </a:r>
            <a:endParaRPr lang="en-US"/>
          </a:p>
        </p:txBody>
      </p:sp>
      <p:sp>
        <p:nvSpPr>
          <p:cNvPr id="33808" name="Text Box 16"/>
          <p:cNvSpPr txBox="1">
            <a:spLocks noChangeArrowheads="1"/>
          </p:cNvSpPr>
          <p:nvPr/>
        </p:nvSpPr>
        <p:spPr bwMode="auto">
          <a:xfrm>
            <a:off x="7924800" y="1616075"/>
            <a:ext cx="1066800" cy="946150"/>
          </a:xfrm>
          <a:prstGeom prst="rect">
            <a:avLst/>
          </a:prstGeom>
          <a:noFill/>
          <a:ln w="9525">
            <a:noFill/>
            <a:miter lim="800000"/>
            <a:headEnd/>
            <a:tailEnd/>
          </a:ln>
          <a:effectLst/>
        </p:spPr>
        <p:txBody>
          <a:bodyPr>
            <a:spAutoFit/>
          </a:bodyPr>
          <a:lstStyle/>
          <a:p>
            <a:r>
              <a:rPr lang="en-US" sz="2800" b="1">
                <a:solidFill>
                  <a:schemeClr val="folHlink"/>
                </a:solidFill>
                <a:effectLst>
                  <a:outerShdw blurRad="38100" dist="38100" dir="2700000" algn="tl">
                    <a:srgbClr val="000000"/>
                  </a:outerShdw>
                </a:effectLst>
              </a:rPr>
              <a:t>Live Pitch</a:t>
            </a:r>
            <a:endParaRPr lang="en-US"/>
          </a:p>
        </p:txBody>
      </p:sp>
      <p:cxnSp>
        <p:nvCxnSpPr>
          <p:cNvPr id="33809" name="AutoShape 17"/>
          <p:cNvCxnSpPr>
            <a:cxnSpLocks noChangeShapeType="1"/>
          </p:cNvCxnSpPr>
          <p:nvPr/>
        </p:nvCxnSpPr>
        <p:spPr bwMode="auto">
          <a:xfrm>
            <a:off x="1219200" y="1981200"/>
            <a:ext cx="1143000" cy="304800"/>
          </a:xfrm>
          <a:prstGeom prst="bentConnector3">
            <a:avLst>
              <a:gd name="adj1" fmla="val 50000"/>
            </a:avLst>
          </a:prstGeom>
          <a:noFill/>
          <a:ln w="9525">
            <a:solidFill>
              <a:schemeClr val="tx1"/>
            </a:solidFill>
            <a:miter lim="800000"/>
            <a:headEnd/>
            <a:tailEnd type="triangle" w="med" len="med"/>
          </a:ln>
          <a:effectLst/>
        </p:spPr>
      </p:cxnSp>
      <p:cxnSp>
        <p:nvCxnSpPr>
          <p:cNvPr id="33811" name="AutoShape 19"/>
          <p:cNvCxnSpPr>
            <a:cxnSpLocks noChangeShapeType="1"/>
            <a:endCxn id="33807" idx="2"/>
          </p:cNvCxnSpPr>
          <p:nvPr/>
        </p:nvCxnSpPr>
        <p:spPr bwMode="auto">
          <a:xfrm flipV="1">
            <a:off x="5410200" y="1936750"/>
            <a:ext cx="1039813" cy="349250"/>
          </a:xfrm>
          <a:prstGeom prst="bentConnector2">
            <a:avLst/>
          </a:prstGeom>
          <a:noFill/>
          <a:ln w="9525">
            <a:solidFill>
              <a:schemeClr val="tx1"/>
            </a:solidFill>
            <a:miter lim="800000"/>
            <a:headEnd/>
            <a:tailEnd type="triangle" w="med" len="med"/>
          </a:ln>
          <a:effectLst/>
        </p:spPr>
      </p:cxnSp>
      <p:cxnSp>
        <p:nvCxnSpPr>
          <p:cNvPr id="33812" name="AutoShape 20"/>
          <p:cNvCxnSpPr>
            <a:cxnSpLocks noChangeShapeType="1"/>
            <a:stCxn id="33807" idx="3"/>
            <a:endCxn id="33808" idx="0"/>
          </p:cNvCxnSpPr>
          <p:nvPr/>
        </p:nvCxnSpPr>
        <p:spPr bwMode="auto">
          <a:xfrm>
            <a:off x="7869238" y="1463675"/>
            <a:ext cx="588962" cy="152400"/>
          </a:xfrm>
          <a:prstGeom prst="bentConnector2">
            <a:avLst/>
          </a:prstGeom>
          <a:noFill/>
          <a:ln w="9525">
            <a:solidFill>
              <a:schemeClr val="tx1"/>
            </a:solidFill>
            <a:miter lim="800000"/>
            <a:headEnd/>
            <a:tailEnd type="triangle" w="med" len="med"/>
          </a:ln>
          <a:effectLst/>
        </p:spPr>
      </p:cxn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685800" y="609600"/>
            <a:ext cx="7772400" cy="838200"/>
          </a:xfrm>
        </p:spPr>
        <p:txBody>
          <a:bodyPr>
            <a:normAutofit fontScale="90000"/>
          </a:bodyPr>
          <a:lstStyle/>
          <a:p>
            <a:r>
              <a:rPr lang="en-US">
                <a:solidFill>
                  <a:schemeClr val="folHlink"/>
                </a:solidFill>
                <a:latin typeface="Comic Sans MS" pitchFamily="66" charset="0"/>
              </a:rPr>
              <a:t>Two-Dimensional Classification</a:t>
            </a:r>
            <a:endParaRPr lang="en-US">
              <a:latin typeface="Comic Sans MS" pitchFamily="66" charset="0"/>
            </a:endParaRPr>
          </a:p>
        </p:txBody>
      </p:sp>
      <p:sp>
        <p:nvSpPr>
          <p:cNvPr id="7171" name="Rectangle 3"/>
          <p:cNvSpPr>
            <a:spLocks noGrp="1" noChangeArrowheads="1"/>
          </p:cNvSpPr>
          <p:nvPr>
            <p:ph type="body" idx="1"/>
          </p:nvPr>
        </p:nvSpPr>
        <p:spPr>
          <a:xfrm>
            <a:off x="685800" y="2362200"/>
            <a:ext cx="7772400" cy="4114800"/>
          </a:xfrm>
        </p:spPr>
        <p:txBody>
          <a:bodyPr/>
          <a:lstStyle/>
          <a:p>
            <a:pPr>
              <a:buFontTx/>
              <a:buNone/>
            </a:pPr>
            <a:r>
              <a:rPr lang="en-US">
                <a:latin typeface="Comic Sans MS" pitchFamily="66" charset="0"/>
              </a:rPr>
              <a:t>		</a:t>
            </a:r>
            <a:r>
              <a:rPr lang="en-US" b="1">
                <a:latin typeface="Comic Sans MS" pitchFamily="66" charset="0"/>
              </a:rPr>
              <a:t>Body Stability		Object</a:t>
            </a:r>
          </a:p>
          <a:p>
            <a:pPr>
              <a:buFontTx/>
              <a:buNone/>
            </a:pPr>
            <a:endParaRPr lang="en-US" b="1">
              <a:latin typeface="Comic Sans MS" pitchFamily="66" charset="0"/>
            </a:endParaRPr>
          </a:p>
          <a:p>
            <a:pPr>
              <a:buFontTx/>
              <a:buNone/>
            </a:pPr>
            <a:endParaRPr lang="en-US" b="1">
              <a:latin typeface="Comic Sans MS" pitchFamily="66" charset="0"/>
            </a:endParaRPr>
          </a:p>
          <a:p>
            <a:pPr>
              <a:buFontTx/>
              <a:buNone/>
            </a:pPr>
            <a:endParaRPr lang="en-US" b="1">
              <a:latin typeface="Comic Sans MS" pitchFamily="66" charset="0"/>
            </a:endParaRPr>
          </a:p>
          <a:p>
            <a:pPr>
              <a:buFontTx/>
              <a:buNone/>
            </a:pPr>
            <a:endParaRPr lang="en-US" b="1">
              <a:latin typeface="Comic Sans MS" pitchFamily="66" charset="0"/>
            </a:endParaRPr>
          </a:p>
          <a:p>
            <a:pPr>
              <a:buFontTx/>
              <a:buNone/>
            </a:pPr>
            <a:r>
              <a:rPr lang="en-US" b="1">
                <a:latin typeface="Comic Sans MS" pitchFamily="66" charset="0"/>
              </a:rPr>
              <a:t>		Body Transport		No Object</a:t>
            </a:r>
          </a:p>
        </p:txBody>
      </p:sp>
      <p:sp>
        <p:nvSpPr>
          <p:cNvPr id="7172" name="Line 4"/>
          <p:cNvSpPr>
            <a:spLocks noChangeShapeType="1"/>
          </p:cNvSpPr>
          <p:nvPr/>
        </p:nvSpPr>
        <p:spPr bwMode="auto">
          <a:xfrm>
            <a:off x="2819400" y="3124200"/>
            <a:ext cx="0" cy="2133600"/>
          </a:xfrm>
          <a:prstGeom prst="line">
            <a:avLst/>
          </a:prstGeom>
          <a:noFill/>
          <a:ln w="57150">
            <a:solidFill>
              <a:schemeClr val="tx1"/>
            </a:solidFill>
            <a:round/>
            <a:headEnd type="triangle" w="med" len="med"/>
            <a:tailEnd type="triangle" w="med" len="med"/>
          </a:ln>
          <a:effectLst/>
        </p:spPr>
        <p:txBody>
          <a:bodyPr wrap="none" anchor="ctr"/>
          <a:lstStyle/>
          <a:p>
            <a:endParaRPr lang="en-GB"/>
          </a:p>
        </p:txBody>
      </p:sp>
      <p:sp>
        <p:nvSpPr>
          <p:cNvPr id="7173" name="Line 5"/>
          <p:cNvSpPr>
            <a:spLocks noChangeShapeType="1"/>
          </p:cNvSpPr>
          <p:nvPr/>
        </p:nvSpPr>
        <p:spPr bwMode="auto">
          <a:xfrm>
            <a:off x="7010400" y="3124200"/>
            <a:ext cx="0" cy="2209800"/>
          </a:xfrm>
          <a:prstGeom prst="line">
            <a:avLst/>
          </a:prstGeom>
          <a:noFill/>
          <a:ln w="57150">
            <a:solidFill>
              <a:schemeClr val="tx1"/>
            </a:solidFill>
            <a:round/>
            <a:headEnd type="triangle" w="med" len="med"/>
            <a:tailEnd type="triangle" w="med" len="med"/>
          </a:ln>
          <a:effectLst/>
        </p:spPr>
        <p:txBody>
          <a:bodyPr wrap="none" anchor="ctr"/>
          <a:lstStyle/>
          <a:p>
            <a:endParaRPr lang="en-GB"/>
          </a:p>
        </p:txBody>
      </p:sp>
      <p:sp>
        <p:nvSpPr>
          <p:cNvPr id="7174" name="Text Box 6"/>
          <p:cNvSpPr txBox="1">
            <a:spLocks noChangeArrowheads="1"/>
          </p:cNvSpPr>
          <p:nvPr/>
        </p:nvSpPr>
        <p:spPr bwMode="auto">
          <a:xfrm>
            <a:off x="3429000" y="1905000"/>
            <a:ext cx="3962400" cy="587375"/>
          </a:xfrm>
          <a:prstGeom prst="rect">
            <a:avLst/>
          </a:prstGeom>
          <a:noFill/>
          <a:ln w="9525">
            <a:noFill/>
            <a:miter lim="800000"/>
            <a:headEnd/>
            <a:tailEnd/>
          </a:ln>
          <a:effectLst/>
        </p:spPr>
        <p:txBody>
          <a:bodyPr>
            <a:spAutoFit/>
          </a:bodyPr>
          <a:lstStyle/>
          <a:p>
            <a:pPr>
              <a:spcBef>
                <a:spcPct val="50000"/>
              </a:spcBef>
            </a:pPr>
            <a:r>
              <a:rPr lang="en-US" sz="2800" b="1">
                <a:latin typeface="Comic Sans MS" pitchFamily="66" charset="0"/>
              </a:rPr>
              <a:t>   FUNCTION</a:t>
            </a:r>
            <a:endParaRPr lang="en-US" b="1">
              <a:latin typeface="Comic Sans MS" pitchFamily="66" charset="0"/>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4"/>
          <p:cNvSpPr>
            <a:spLocks noChangeArrowheads="1"/>
          </p:cNvSpPr>
          <p:nvPr/>
        </p:nvSpPr>
        <p:spPr bwMode="auto">
          <a:xfrm>
            <a:off x="685800" y="609600"/>
            <a:ext cx="7772400" cy="1143000"/>
          </a:xfrm>
          <a:prstGeom prst="rect">
            <a:avLst/>
          </a:prstGeom>
          <a:noFill/>
          <a:ln w="9525">
            <a:noFill/>
            <a:miter lim="800000"/>
            <a:headEnd/>
            <a:tailEnd/>
          </a:ln>
          <a:effectLst/>
        </p:spPr>
        <p:txBody>
          <a:bodyPr anchor="ctr"/>
          <a:lstStyle/>
          <a:p>
            <a:pPr algn="ctr"/>
            <a:r>
              <a:rPr lang="en-US" sz="4400">
                <a:solidFill>
                  <a:schemeClr val="folHlink"/>
                </a:solidFill>
                <a:latin typeface="Comic Sans MS" pitchFamily="66" charset="0"/>
              </a:rPr>
              <a:t>Two-Dimensional Classification</a:t>
            </a:r>
          </a:p>
        </p:txBody>
      </p:sp>
      <p:sp>
        <p:nvSpPr>
          <p:cNvPr id="8197" name="Rectangle 5"/>
          <p:cNvSpPr>
            <a:spLocks noChangeArrowheads="1"/>
          </p:cNvSpPr>
          <p:nvPr/>
        </p:nvSpPr>
        <p:spPr bwMode="auto">
          <a:xfrm>
            <a:off x="685800" y="2143116"/>
            <a:ext cx="7772400" cy="4071966"/>
          </a:xfrm>
          <a:prstGeom prst="rect">
            <a:avLst/>
          </a:prstGeom>
          <a:noFill/>
          <a:ln w="9525">
            <a:noFill/>
            <a:miter lim="800000"/>
            <a:headEnd/>
            <a:tailEnd/>
          </a:ln>
          <a:effectLst/>
        </p:spPr>
        <p:txBody>
          <a:bodyPr/>
          <a:lstStyle/>
          <a:p>
            <a:r>
              <a:rPr lang="en-US" sz="2800" dirty="0">
                <a:latin typeface="Comic Sans MS" pitchFamily="66" charset="0"/>
              </a:rPr>
              <a:t>				</a:t>
            </a:r>
            <a:endParaRPr lang="en-US" dirty="0">
              <a:latin typeface="Comic Sans MS" pitchFamily="66" charset="0"/>
            </a:endParaRPr>
          </a:p>
          <a:p>
            <a:endParaRPr lang="en-US" dirty="0">
              <a:latin typeface="Comic Sans MS" pitchFamily="66" charset="0"/>
            </a:endParaRPr>
          </a:p>
          <a:p>
            <a:r>
              <a:rPr lang="en-US" sz="2800" dirty="0">
                <a:latin typeface="Comic Sans MS" pitchFamily="66" charset="0"/>
              </a:rPr>
              <a:t>Stationary</a:t>
            </a:r>
            <a:r>
              <a:rPr lang="en-US" dirty="0">
                <a:latin typeface="Comic Sans MS" pitchFamily="66" charset="0"/>
              </a:rPr>
              <a:t>				  	  </a:t>
            </a:r>
            <a:r>
              <a:rPr lang="en-US" sz="2800" dirty="0">
                <a:latin typeface="Comic Sans MS" pitchFamily="66" charset="0"/>
              </a:rPr>
              <a:t>Motion</a:t>
            </a:r>
          </a:p>
          <a:p>
            <a:endParaRPr lang="en-US" sz="2000" dirty="0">
              <a:latin typeface="Comic Sans MS" pitchFamily="66" charset="0"/>
            </a:endParaRPr>
          </a:p>
          <a:p>
            <a:r>
              <a:rPr lang="en-US" sz="2800" dirty="0">
                <a:latin typeface="Comic Sans MS" pitchFamily="66" charset="0"/>
              </a:rPr>
              <a:t>No variability</a:t>
            </a:r>
            <a:r>
              <a:rPr lang="en-US" dirty="0">
                <a:latin typeface="Comic Sans MS" pitchFamily="66" charset="0"/>
              </a:rPr>
              <a:t>				 </a:t>
            </a:r>
            <a:r>
              <a:rPr lang="en-US" sz="2800" dirty="0" err="1">
                <a:latin typeface="Comic Sans MS" pitchFamily="66" charset="0"/>
              </a:rPr>
              <a:t>Variability</a:t>
            </a:r>
            <a:endParaRPr lang="en-US" sz="2800" dirty="0">
              <a:latin typeface="Comic Sans MS" pitchFamily="66" charset="0"/>
            </a:endParaRPr>
          </a:p>
        </p:txBody>
      </p:sp>
      <p:sp>
        <p:nvSpPr>
          <p:cNvPr id="8198" name="Line 6"/>
          <p:cNvSpPr>
            <a:spLocks noChangeShapeType="1"/>
          </p:cNvSpPr>
          <p:nvPr/>
        </p:nvSpPr>
        <p:spPr bwMode="auto">
          <a:xfrm>
            <a:off x="838200" y="3429000"/>
            <a:ext cx="7162800" cy="0"/>
          </a:xfrm>
          <a:prstGeom prst="line">
            <a:avLst/>
          </a:prstGeom>
          <a:noFill/>
          <a:ln w="57150">
            <a:solidFill>
              <a:schemeClr val="tx1"/>
            </a:solidFill>
            <a:round/>
            <a:headEnd type="triangle" w="med" len="med"/>
            <a:tailEnd type="triangle" w="med" len="med"/>
          </a:ln>
          <a:effectLst/>
        </p:spPr>
        <p:txBody>
          <a:bodyPr wrap="none" anchor="ctr"/>
          <a:lstStyle/>
          <a:p>
            <a:endParaRPr lang="en-GB"/>
          </a:p>
        </p:txBody>
      </p:sp>
      <p:sp>
        <p:nvSpPr>
          <p:cNvPr id="8199" name="Line 7"/>
          <p:cNvSpPr>
            <a:spLocks noChangeShapeType="1"/>
          </p:cNvSpPr>
          <p:nvPr/>
        </p:nvSpPr>
        <p:spPr bwMode="auto">
          <a:xfrm>
            <a:off x="762000" y="4343400"/>
            <a:ext cx="7315200" cy="0"/>
          </a:xfrm>
          <a:prstGeom prst="line">
            <a:avLst/>
          </a:prstGeom>
          <a:noFill/>
          <a:ln w="57150">
            <a:solidFill>
              <a:schemeClr val="tx1"/>
            </a:solidFill>
            <a:round/>
            <a:headEnd type="triangle" w="med" len="med"/>
            <a:tailEnd type="triangle" w="med" len="med"/>
          </a:ln>
          <a:effectLst/>
        </p:spPr>
        <p:txBody>
          <a:bodyPr wrap="none" anchor="ctr"/>
          <a:lstStyle/>
          <a:p>
            <a:endParaRPr lang="en-GB"/>
          </a:p>
        </p:txBody>
      </p:sp>
      <p:sp>
        <p:nvSpPr>
          <p:cNvPr id="8200" name="Text Box 8"/>
          <p:cNvSpPr txBox="1">
            <a:spLocks noChangeArrowheads="1"/>
          </p:cNvSpPr>
          <p:nvPr/>
        </p:nvSpPr>
        <p:spPr bwMode="auto">
          <a:xfrm>
            <a:off x="0" y="2514600"/>
            <a:ext cx="457200" cy="3559175"/>
          </a:xfrm>
          <a:prstGeom prst="rect">
            <a:avLst/>
          </a:prstGeom>
          <a:noFill/>
          <a:ln w="9525">
            <a:noFill/>
            <a:miter lim="800000"/>
            <a:headEnd/>
            <a:tailEnd/>
          </a:ln>
          <a:effectLst/>
        </p:spPr>
        <p:txBody>
          <a:bodyPr>
            <a:spAutoFit/>
          </a:bodyPr>
          <a:lstStyle/>
          <a:p>
            <a:pPr>
              <a:spcBef>
                <a:spcPct val="50000"/>
              </a:spcBef>
            </a:pPr>
            <a:r>
              <a:rPr lang="en-US" sz="2800" b="1">
                <a:latin typeface="Comic Sans MS" pitchFamily="66" charset="0"/>
              </a:rPr>
              <a:t>CONTEXT</a:t>
            </a:r>
            <a:endParaRPr lang="en-US" b="1">
              <a:latin typeface="Comic Sans MS" pitchFamily="66" charset="0"/>
            </a:endParaRPr>
          </a:p>
        </p:txBody>
      </p:sp>
      <p:sp>
        <p:nvSpPr>
          <p:cNvPr id="8201" name="Rectangle 9"/>
          <p:cNvSpPr>
            <a:spLocks noChangeArrowheads="1"/>
          </p:cNvSpPr>
          <p:nvPr/>
        </p:nvSpPr>
        <p:spPr bwMode="auto">
          <a:xfrm>
            <a:off x="1763713" y="2341562"/>
            <a:ext cx="5726112" cy="3256276"/>
          </a:xfrm>
          <a:prstGeom prst="rect">
            <a:avLst/>
          </a:prstGeom>
          <a:noFill/>
          <a:ln w="9525">
            <a:noFill/>
            <a:miter lim="800000"/>
            <a:headEnd/>
            <a:tailEnd/>
          </a:ln>
          <a:effectLst/>
        </p:spPr>
        <p:txBody>
          <a:bodyPr wrap="square">
            <a:spAutoFit/>
          </a:bodyPr>
          <a:lstStyle/>
          <a:p>
            <a:pPr eaLnBrk="1" hangingPunct="1">
              <a:spcBef>
                <a:spcPct val="20000"/>
              </a:spcBef>
            </a:pPr>
            <a:r>
              <a:rPr lang="en-US" sz="2800" dirty="0">
                <a:latin typeface="Comic Sans MS" pitchFamily="66" charset="0"/>
              </a:rPr>
              <a:t>Body Stability	          Object</a:t>
            </a:r>
            <a:endParaRPr lang="en-US" sz="3200" dirty="0">
              <a:latin typeface="Comic Sans MS" pitchFamily="66" charset="0"/>
            </a:endParaRPr>
          </a:p>
          <a:p>
            <a:pPr eaLnBrk="1" hangingPunct="1">
              <a:spcBef>
                <a:spcPct val="20000"/>
              </a:spcBef>
            </a:pPr>
            <a:endParaRPr lang="en-US" sz="3200" dirty="0">
              <a:latin typeface="Comic Sans MS" pitchFamily="66" charset="0"/>
            </a:endParaRPr>
          </a:p>
          <a:p>
            <a:pPr eaLnBrk="1" hangingPunct="1">
              <a:spcBef>
                <a:spcPct val="20000"/>
              </a:spcBef>
            </a:pPr>
            <a:endParaRPr lang="en-US" sz="3200" dirty="0">
              <a:latin typeface="Comic Sans MS" pitchFamily="66" charset="0"/>
            </a:endParaRPr>
          </a:p>
          <a:p>
            <a:pPr eaLnBrk="1" hangingPunct="1">
              <a:spcBef>
                <a:spcPct val="20000"/>
              </a:spcBef>
            </a:pPr>
            <a:endParaRPr lang="en-US" sz="3200" dirty="0">
              <a:latin typeface="Comic Sans MS" pitchFamily="66" charset="0"/>
            </a:endParaRPr>
          </a:p>
          <a:p>
            <a:pPr eaLnBrk="1" hangingPunct="1">
              <a:spcBef>
                <a:spcPct val="20000"/>
              </a:spcBef>
            </a:pPr>
            <a:endParaRPr lang="en-US" sz="2000" dirty="0">
              <a:latin typeface="Comic Sans MS" pitchFamily="66" charset="0"/>
            </a:endParaRPr>
          </a:p>
          <a:p>
            <a:pPr eaLnBrk="1" hangingPunct="1">
              <a:spcBef>
                <a:spcPct val="20000"/>
              </a:spcBef>
            </a:pPr>
            <a:r>
              <a:rPr lang="en-US" sz="2800" dirty="0">
                <a:latin typeface="Comic Sans MS" pitchFamily="66" charset="0"/>
              </a:rPr>
              <a:t>Body Transport</a:t>
            </a:r>
            <a:r>
              <a:rPr lang="en-US" sz="3200" dirty="0">
                <a:latin typeface="Comic Sans MS" pitchFamily="66" charset="0"/>
              </a:rPr>
              <a:t>	  	 </a:t>
            </a:r>
            <a:r>
              <a:rPr lang="en-US" sz="2800" dirty="0">
                <a:latin typeface="Comic Sans MS" pitchFamily="66" charset="0"/>
              </a:rPr>
              <a:t>No Object</a:t>
            </a:r>
            <a:endParaRPr lang="en-US" sz="3200" dirty="0">
              <a:latin typeface="Comic Sans MS" pitchFamily="66" charset="0"/>
            </a:endParaRPr>
          </a:p>
        </p:txBody>
      </p:sp>
      <p:sp>
        <p:nvSpPr>
          <p:cNvPr id="8202" name="Line 10"/>
          <p:cNvSpPr>
            <a:spLocks noChangeShapeType="1"/>
          </p:cNvSpPr>
          <p:nvPr/>
        </p:nvSpPr>
        <p:spPr bwMode="auto">
          <a:xfrm flipH="1">
            <a:off x="3428992" y="2971800"/>
            <a:ext cx="8" cy="2028836"/>
          </a:xfrm>
          <a:prstGeom prst="line">
            <a:avLst/>
          </a:prstGeom>
          <a:noFill/>
          <a:ln w="57150">
            <a:solidFill>
              <a:schemeClr val="tx1"/>
            </a:solidFill>
            <a:round/>
            <a:headEnd type="triangle" w="med" len="med"/>
            <a:tailEnd type="triangle" w="med" len="med"/>
          </a:ln>
          <a:effectLst/>
        </p:spPr>
        <p:txBody>
          <a:bodyPr wrap="none" anchor="ctr"/>
          <a:lstStyle/>
          <a:p>
            <a:endParaRPr lang="en-GB"/>
          </a:p>
        </p:txBody>
      </p:sp>
      <p:sp>
        <p:nvSpPr>
          <p:cNvPr id="8203" name="Line 11"/>
          <p:cNvSpPr>
            <a:spLocks noChangeShapeType="1"/>
          </p:cNvSpPr>
          <p:nvPr/>
        </p:nvSpPr>
        <p:spPr bwMode="auto">
          <a:xfrm flipH="1">
            <a:off x="6143636" y="2971800"/>
            <a:ext cx="28564" cy="1957398"/>
          </a:xfrm>
          <a:prstGeom prst="line">
            <a:avLst/>
          </a:prstGeom>
          <a:noFill/>
          <a:ln w="57150">
            <a:solidFill>
              <a:schemeClr val="tx1"/>
            </a:solidFill>
            <a:round/>
            <a:headEnd type="triangle" w="med" len="med"/>
            <a:tailEnd type="triangle" w="med" len="med"/>
          </a:ln>
          <a:effectLst/>
        </p:spPr>
        <p:txBody>
          <a:bodyPr wrap="none" anchor="ctr"/>
          <a:lstStyle/>
          <a:p>
            <a:endParaRPr lang="en-GB"/>
          </a:p>
        </p:txBody>
      </p:sp>
      <p:sp>
        <p:nvSpPr>
          <p:cNvPr id="8204" name="Text Box 12"/>
          <p:cNvSpPr txBox="1">
            <a:spLocks noChangeArrowheads="1"/>
          </p:cNvSpPr>
          <p:nvPr/>
        </p:nvSpPr>
        <p:spPr bwMode="auto">
          <a:xfrm>
            <a:off x="2438400" y="6096000"/>
            <a:ext cx="3733800" cy="1225550"/>
          </a:xfrm>
          <a:prstGeom prst="rect">
            <a:avLst/>
          </a:prstGeom>
          <a:noFill/>
          <a:ln w="9525">
            <a:noFill/>
            <a:miter lim="800000"/>
            <a:headEnd/>
            <a:tailEnd/>
          </a:ln>
          <a:effectLst/>
        </p:spPr>
        <p:txBody>
          <a:bodyPr>
            <a:spAutoFit/>
          </a:bodyPr>
          <a:lstStyle/>
          <a:p>
            <a:pPr>
              <a:spcBef>
                <a:spcPct val="50000"/>
              </a:spcBef>
            </a:pPr>
            <a:r>
              <a:rPr lang="en-US" sz="2800">
                <a:latin typeface="Comic Sans MS" pitchFamily="66" charset="0"/>
              </a:rPr>
              <a:t>	</a:t>
            </a:r>
            <a:r>
              <a:rPr lang="en-US" sz="2800" b="1">
                <a:latin typeface="Comic Sans MS" pitchFamily="66" charset="0"/>
              </a:rPr>
              <a:t>FUNCTION</a:t>
            </a:r>
            <a:endParaRPr lang="en-US">
              <a:latin typeface="Comic Sans MS" pitchFamily="66" charset="0"/>
            </a:endParaRPr>
          </a:p>
          <a:p>
            <a:pPr>
              <a:spcBef>
                <a:spcPct val="50000"/>
              </a:spcBef>
            </a:pPr>
            <a:endParaRPr lang="en-US">
              <a:latin typeface="Comic Sans MS" pitchFamily="66"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252</TotalTime>
  <Words>1872</Words>
  <Application>Microsoft Office PowerPoint</Application>
  <PresentationFormat>On-screen Show (4:3)</PresentationFormat>
  <Paragraphs>452</Paragraphs>
  <Slides>63</Slides>
  <Notes>3</Notes>
  <HiddenSlides>0</HiddenSlides>
  <MMClips>0</MMClips>
  <ScaleCrop>false</ScaleCrop>
  <HeadingPairs>
    <vt:vector size="4" baseType="variant">
      <vt:variant>
        <vt:lpstr>Theme</vt:lpstr>
      </vt:variant>
      <vt:variant>
        <vt:i4>1</vt:i4>
      </vt:variant>
      <vt:variant>
        <vt:lpstr>Slide Titles</vt:lpstr>
      </vt:variant>
      <vt:variant>
        <vt:i4>63</vt:i4>
      </vt:variant>
    </vt:vector>
  </HeadingPairs>
  <TitlesOfParts>
    <vt:vector size="64" baseType="lpstr">
      <vt:lpstr>Office Theme</vt:lpstr>
      <vt:lpstr>Slide 1</vt:lpstr>
      <vt:lpstr>Aims:</vt:lpstr>
      <vt:lpstr>Slide 3</vt:lpstr>
      <vt:lpstr>‘SKILL IS THE LEARNED ABILITY TO BRING ABOUT PREDETERMINED RESULTS WITH MAXIMUM CERTAINTY, OFTEN WITH THE MINIMUM AMOUNT OF TIME OR ENERGY OR BOTH’    B.KNAPP</vt:lpstr>
      <vt:lpstr>Slide 5</vt:lpstr>
      <vt:lpstr>Slide 6</vt:lpstr>
      <vt:lpstr>What are Motor Skills?</vt:lpstr>
      <vt:lpstr>Definitions</vt:lpstr>
      <vt:lpstr>What are Motor Skills?</vt:lpstr>
      <vt:lpstr>What are Motor Skills cont.</vt:lpstr>
      <vt:lpstr>Skill vs Ability</vt:lpstr>
      <vt:lpstr>SKILL VERSUS ABILITY</vt:lpstr>
      <vt:lpstr>The Terms Ability and Motor Ability</vt:lpstr>
      <vt:lpstr>Slide 14</vt:lpstr>
      <vt:lpstr>ABILITIES</vt:lpstr>
      <vt:lpstr>Abilities as Individual Difference Variables</vt:lpstr>
      <vt:lpstr>Identifying Motor Abilities</vt:lpstr>
      <vt:lpstr>Perceptual Motor Abilities</vt:lpstr>
      <vt:lpstr>Physical Proficiency Abilities</vt:lpstr>
      <vt:lpstr>Additional Physical Motor Abilities</vt:lpstr>
      <vt:lpstr>Important Assumptions of Taxonomy of Motor Abilities</vt:lpstr>
      <vt:lpstr>Relating Motor Abilities to Motor Skill Performance</vt:lpstr>
      <vt:lpstr>What Abilities do you need?</vt:lpstr>
      <vt:lpstr>Slide 24</vt:lpstr>
      <vt:lpstr>Slide 25</vt:lpstr>
      <vt:lpstr>DEVELOPING SKILLS</vt:lpstr>
      <vt:lpstr>Slide 27</vt:lpstr>
      <vt:lpstr>Characteristics of Skill</vt:lpstr>
      <vt:lpstr>Types of Skill</vt:lpstr>
      <vt:lpstr>TYPES OF SKILL</vt:lpstr>
      <vt:lpstr>3 Motor Skill Categories</vt:lpstr>
      <vt:lpstr>Locomotor Skills</vt:lpstr>
      <vt:lpstr>Nonlocomotor or Body Management Skills</vt:lpstr>
      <vt:lpstr>Manipulative Skills</vt:lpstr>
      <vt:lpstr>Slide 35</vt:lpstr>
      <vt:lpstr>Slide 36</vt:lpstr>
      <vt:lpstr>Slide 37</vt:lpstr>
      <vt:lpstr>Slide 38</vt:lpstr>
      <vt:lpstr>Lateralisation Activities</vt:lpstr>
      <vt:lpstr>Slide 40</vt:lpstr>
      <vt:lpstr>Classification of motor skills. </vt:lpstr>
      <vt:lpstr>One-Dimensional Classifications</vt:lpstr>
      <vt:lpstr>Slide 43</vt:lpstr>
      <vt:lpstr>Discrete, Continuous and Serial skills: </vt:lpstr>
      <vt:lpstr>One-Dimensional Classifications</vt:lpstr>
      <vt:lpstr>Slide 46</vt:lpstr>
      <vt:lpstr>The Pacing Continuum</vt:lpstr>
      <vt:lpstr>One-Dimensional Classifications</vt:lpstr>
      <vt:lpstr>Slide 49</vt:lpstr>
      <vt:lpstr>Gross and fine skills: </vt:lpstr>
      <vt:lpstr>One-Dimensional Classifications</vt:lpstr>
      <vt:lpstr>Slide 52</vt:lpstr>
      <vt:lpstr>Open and Closed skill</vt:lpstr>
      <vt:lpstr>Slide 54</vt:lpstr>
      <vt:lpstr>MOTOR SKILL CONTINUUM</vt:lpstr>
      <vt:lpstr>Assess a skill</vt:lpstr>
      <vt:lpstr>MOTOR SKILL CONTINUUM</vt:lpstr>
      <vt:lpstr>Perceptual Motor Abilities</vt:lpstr>
      <vt:lpstr>MOTOR SKILL CONTINUUM</vt:lpstr>
      <vt:lpstr>Two-Dimensional Classification</vt:lpstr>
      <vt:lpstr>Slide 61</vt:lpstr>
      <vt:lpstr>Two-Dimensional Classification</vt:lpstr>
      <vt:lpstr>Slide 63</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Steven Osborne</dc:creator>
  <cp:lastModifiedBy>Steven Osborne</cp:lastModifiedBy>
  <cp:revision>25</cp:revision>
  <dcterms:created xsi:type="dcterms:W3CDTF">2010-02-18T16:20:08Z</dcterms:created>
  <dcterms:modified xsi:type="dcterms:W3CDTF">2010-11-23T08:15:02Z</dcterms:modified>
</cp:coreProperties>
</file>