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6" r:id="rId1"/>
  </p:sldMasterIdLst>
  <p:notesMasterIdLst>
    <p:notesMasterId r:id="rId17"/>
  </p:notesMasterIdLst>
  <p:sldIdLst>
    <p:sldId id="256" r:id="rId2"/>
    <p:sldId id="271" r:id="rId3"/>
    <p:sldId id="257" r:id="rId4"/>
    <p:sldId id="258" r:id="rId5"/>
    <p:sldId id="259" r:id="rId6"/>
    <p:sldId id="260" r:id="rId7"/>
    <p:sldId id="261" r:id="rId8"/>
    <p:sldId id="264" r:id="rId9"/>
    <p:sldId id="265" r:id="rId10"/>
    <p:sldId id="266" r:id="rId11"/>
    <p:sldId id="267" r:id="rId12"/>
    <p:sldId id="262" r:id="rId13"/>
    <p:sldId id="263" r:id="rId14"/>
    <p:sldId id="270"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060" autoAdjust="0"/>
  </p:normalViewPr>
  <p:slideViewPr>
    <p:cSldViewPr>
      <p:cViewPr varScale="1">
        <p:scale>
          <a:sx n="60" d="100"/>
          <a:sy n="60" d="100"/>
        </p:scale>
        <p:origin x="-1656"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B50E8E-02BE-490E-93D5-19A695924C1B}" type="datetimeFigureOut">
              <a:rPr lang="en-GB" smtClean="0"/>
              <a:t>18/08/2020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048BE8-42D0-4060-A382-7A774BC50092}" type="slidenum">
              <a:rPr lang="en-GB" smtClean="0"/>
              <a:t>‹#›</a:t>
            </a:fld>
            <a:endParaRPr lang="en-GB"/>
          </a:p>
        </p:txBody>
      </p:sp>
    </p:spTree>
    <p:extLst>
      <p:ext uri="{BB962C8B-B14F-4D97-AF65-F5344CB8AC3E}">
        <p14:creationId xmlns:p14="http://schemas.microsoft.com/office/powerpoint/2010/main" val="1172765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91115086-969F-4FED-900A-17A07E6AC990}" type="datetimeFigureOut">
              <a:rPr lang="en-GB" smtClean="0"/>
              <a:t>18/08/2020</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3D59FDD0-C664-4FCD-B670-C294649DCAC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91115086-969F-4FED-900A-17A07E6AC990}" type="datetimeFigureOut">
              <a:rPr lang="en-GB" smtClean="0"/>
              <a:t>18/08/2020</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3D59FDD0-C664-4FCD-B670-C294649DCAC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91115086-969F-4FED-900A-17A07E6AC990}" type="datetimeFigureOut">
              <a:rPr lang="en-GB" smtClean="0"/>
              <a:t>18/08/2020</a:t>
            </a:fld>
            <a:endParaRPr lang="en-GB"/>
          </a:p>
        </p:txBody>
      </p:sp>
      <p:sp>
        <p:nvSpPr>
          <p:cNvPr id="5" name="Footer Placeholder 4"/>
          <p:cNvSpPr>
            <a:spLocks noGrp="1"/>
          </p:cNvSpPr>
          <p:nvPr>
            <p:ph type="ftr" sz="quarter" idx="11"/>
          </p:nvPr>
        </p:nvSpPr>
        <p:spPr>
          <a:xfrm>
            <a:off x="2619376" y="6480969"/>
            <a:ext cx="4260056" cy="300831"/>
          </a:xfrm>
        </p:spPr>
        <p:txBody>
          <a:bodyPr/>
          <a:lstStyle/>
          <a:p>
            <a:endParaRPr lang="en-GB"/>
          </a:p>
        </p:txBody>
      </p:sp>
      <p:sp>
        <p:nvSpPr>
          <p:cNvPr id="6" name="Slide Number Placeholder 5"/>
          <p:cNvSpPr>
            <a:spLocks noGrp="1"/>
          </p:cNvSpPr>
          <p:nvPr>
            <p:ph type="sldNum" sz="quarter" idx="12"/>
          </p:nvPr>
        </p:nvSpPr>
        <p:spPr>
          <a:xfrm>
            <a:off x="8451056" y="809624"/>
            <a:ext cx="502920" cy="300831"/>
          </a:xfrm>
        </p:spPr>
        <p:txBody>
          <a:bodyPr/>
          <a:lstStyle/>
          <a:p>
            <a:fld id="{3D59FDD0-C664-4FCD-B670-C294649DCAC0}" type="slidenum">
              <a:rPr lang="en-GB" smtClean="0"/>
              <a:t>‹#›</a:t>
            </a:fld>
            <a:endParaRPr lang="en-GB"/>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91115086-969F-4FED-900A-17A07E6AC990}" type="datetimeFigureOut">
              <a:rPr lang="en-GB" smtClean="0"/>
              <a:t>18/08/2020</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3D59FDD0-C664-4FCD-B670-C294649DCAC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91115086-969F-4FED-900A-17A07E6AC990}" type="datetimeFigureOut">
              <a:rPr lang="en-GB" smtClean="0"/>
              <a:t>18/08/2020</a:t>
            </a:fld>
            <a:endParaRPr lang="en-GB"/>
          </a:p>
        </p:txBody>
      </p:sp>
      <p:sp>
        <p:nvSpPr>
          <p:cNvPr id="8" name="Footer Placeholder 7"/>
          <p:cNvSpPr>
            <a:spLocks noGrp="1"/>
          </p:cNvSpPr>
          <p:nvPr>
            <p:ph type="ftr" sz="quarter" idx="11"/>
          </p:nvPr>
        </p:nvSpPr>
        <p:spPr>
          <a:xfrm>
            <a:off x="457200" y="6480969"/>
            <a:ext cx="4261104" cy="301752"/>
          </a:xfrm>
        </p:spPr>
        <p:txBody>
          <a:bodyPr/>
          <a:lstStyle/>
          <a:p>
            <a:endParaRPr lang="en-GB"/>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3D59FDD0-C664-4FCD-B670-C294649DCAC0}"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1115086-969F-4FED-900A-17A07E6AC990}" type="datetimeFigureOut">
              <a:rPr lang="en-GB" smtClean="0"/>
              <a:t>18/08/2020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59FDD0-C664-4FCD-B670-C294649DCAC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91115086-969F-4FED-900A-17A07E6AC990}" type="datetimeFigureOut">
              <a:rPr lang="en-GB" smtClean="0"/>
              <a:t>18/08/2020</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3D59FDD0-C664-4FCD-B670-C294649DCAC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91115086-969F-4FED-900A-17A07E6AC990}" type="datetimeFigureOut">
              <a:rPr lang="en-GB" smtClean="0"/>
              <a:t>18/08/2020</a:t>
            </a:fld>
            <a:endParaRPr lang="en-GB"/>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3D59FDD0-C664-4FCD-B670-C294649DCAC0}"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91115086-969F-4FED-900A-17A07E6AC990}" type="datetimeFigureOut">
              <a:rPr lang="en-GB" smtClean="0"/>
              <a:t>18/08/2020</a:t>
            </a:fld>
            <a:endParaRPr lang="en-GB"/>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3D59FDD0-C664-4FCD-B670-C294649DCAC0}"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1115086-969F-4FED-900A-17A07E6AC990}" type="datetimeFigureOut">
              <a:rPr lang="en-GB" smtClean="0"/>
              <a:t>18/08/2020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9FDD0-C664-4FCD-B670-C294649DCAC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1115086-969F-4FED-900A-17A07E6AC990}" type="datetimeFigureOut">
              <a:rPr lang="en-GB" smtClean="0"/>
              <a:t>18/08/2020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9FDD0-C664-4FCD-B670-C294649DCAC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91115086-969F-4FED-900A-17A07E6AC990}" type="datetimeFigureOut">
              <a:rPr lang="en-GB" smtClean="0"/>
              <a:t>18/08/2020</a:t>
            </a:fld>
            <a:endParaRPr lang="en-GB"/>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GB"/>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3D59FDD0-C664-4FCD-B670-C294649DCAC0}"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4177" r:id="rId1"/>
    <p:sldLayoutId id="2147484178" r:id="rId2"/>
    <p:sldLayoutId id="2147484179" r:id="rId3"/>
    <p:sldLayoutId id="2147484180" r:id="rId4"/>
    <p:sldLayoutId id="2147484181" r:id="rId5"/>
    <p:sldLayoutId id="2147484182" r:id="rId6"/>
    <p:sldLayoutId id="2147484183" r:id="rId7"/>
    <p:sldLayoutId id="2147484184" r:id="rId8"/>
    <p:sldLayoutId id="2147484185" r:id="rId9"/>
    <p:sldLayoutId id="2147484186" r:id="rId10"/>
    <p:sldLayoutId id="2147484187"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wav"/><Relationship Id="rId1" Type="http://schemas.microsoft.com/office/2007/relationships/media" Target="../media/media3.wav"/><Relationship Id="rId5" Type="http://schemas.openxmlformats.org/officeDocument/2006/relationships/image" Target="../media/image3.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wav"/><Relationship Id="rId1" Type="http://schemas.microsoft.com/office/2007/relationships/media" Target="../media/media4.wav"/><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wav"/><Relationship Id="rId1" Type="http://schemas.microsoft.com/office/2007/relationships/media" Target="../media/media5.wav"/><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wav"/><Relationship Id="rId1" Type="http://schemas.microsoft.com/office/2007/relationships/media" Target="../media/media6.wav"/><Relationship Id="rId5" Type="http://schemas.openxmlformats.org/officeDocument/2006/relationships/image" Target="../media/image3.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wav"/><Relationship Id="rId1" Type="http://schemas.microsoft.com/office/2007/relationships/media" Target="../media/media7.wav"/><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wav"/><Relationship Id="rId1" Type="http://schemas.microsoft.com/office/2007/relationships/media" Target="../media/media8.wav"/><Relationship Id="rId5" Type="http://schemas.openxmlformats.org/officeDocument/2006/relationships/image" Target="../media/image3.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wav"/><Relationship Id="rId1" Type="http://schemas.microsoft.com/office/2007/relationships/media" Target="../media/media9.wav"/><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wav"/><Relationship Id="rId1" Type="http://schemas.microsoft.com/office/2007/relationships/media" Target="../media/media10.wav"/><Relationship Id="rId5" Type="http://schemas.openxmlformats.org/officeDocument/2006/relationships/image" Target="../media/image3.pn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wav"/><Relationship Id="rId1" Type="http://schemas.microsoft.com/office/2007/relationships/media" Target="../media/media11.wav"/><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wav"/><Relationship Id="rId1" Type="http://schemas.microsoft.com/office/2007/relationships/media" Target="../media/media12.wav"/><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wav"/><Relationship Id="rId1" Type="http://schemas.microsoft.com/office/2007/relationships/media" Target="../media/media13.wav"/><Relationship Id="rId5" Type="http://schemas.openxmlformats.org/officeDocument/2006/relationships/image" Target="../media/image3.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wav"/><Relationship Id="rId1" Type="http://schemas.microsoft.com/office/2007/relationships/media" Target="../media/media14.wav"/><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wav"/><Relationship Id="rId1" Type="http://schemas.microsoft.com/office/2007/relationships/media" Target="../media/media15.wav"/><Relationship Id="rId5" Type="http://schemas.openxmlformats.org/officeDocument/2006/relationships/image" Target="../media/image3.png"/><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776288"/>
            <a:ext cx="9144000" cy="1470025"/>
          </a:xfrm>
        </p:spPr>
        <p:txBody>
          <a:bodyPr>
            <a:normAutofit/>
          </a:bodyPr>
          <a:lstStyle/>
          <a:p>
            <a:pPr algn="ctr"/>
            <a:r>
              <a:rPr lang="en-GB" sz="3600" dirty="0" smtClean="0">
                <a:latin typeface="Adobe Fan Heiti Std B" pitchFamily="34" charset="-128"/>
                <a:ea typeface="Adobe Fan Heiti Std B" pitchFamily="34" charset="-128"/>
              </a:rPr>
              <a:t>Aunty MA’s</a:t>
            </a:r>
            <a:br>
              <a:rPr lang="en-GB" sz="3600" dirty="0" smtClean="0">
                <a:latin typeface="Adobe Fan Heiti Std B" pitchFamily="34" charset="-128"/>
                <a:ea typeface="Adobe Fan Heiti Std B" pitchFamily="34" charset="-128"/>
              </a:rPr>
            </a:br>
            <a:r>
              <a:rPr lang="en-GB" sz="3600" dirty="0" smtClean="0">
                <a:latin typeface="Adobe Fan Heiti Std B" pitchFamily="34" charset="-128"/>
                <a:ea typeface="Adobe Fan Heiti Std B" pitchFamily="34" charset="-128"/>
              </a:rPr>
              <a:t> Cafe Business Model Canvas</a:t>
            </a:r>
            <a:endParaRPr lang="en-GB" sz="3600" dirty="0">
              <a:latin typeface="Adobe Fan Heiti Std B" pitchFamily="34" charset="-128"/>
              <a:ea typeface="Adobe Fan Heiti Std B" pitchFamily="34" charset="-128"/>
            </a:endParaRPr>
          </a:p>
        </p:txBody>
      </p:sp>
      <p:sp>
        <p:nvSpPr>
          <p:cNvPr id="3" name="Subtitle 2"/>
          <p:cNvSpPr>
            <a:spLocks noGrp="1"/>
          </p:cNvSpPr>
          <p:nvPr>
            <p:ph type="subTitle" idx="1"/>
          </p:nvPr>
        </p:nvSpPr>
        <p:spPr>
          <a:xfrm>
            <a:off x="540544" y="2492895"/>
            <a:ext cx="8062912" cy="2088233"/>
          </a:xfrm>
        </p:spPr>
        <p:txBody>
          <a:bodyPr>
            <a:normAutofit fontScale="92500" lnSpcReduction="10000"/>
          </a:bodyPr>
          <a:lstStyle/>
          <a:p>
            <a:pPr algn="ctr"/>
            <a:r>
              <a:rPr lang="en-GB" b="1" dirty="0" smtClean="0">
                <a:solidFill>
                  <a:schemeClr val="accent1">
                    <a:lumMod val="75000"/>
                  </a:schemeClr>
                </a:solidFill>
              </a:rPr>
              <a:t>By </a:t>
            </a:r>
          </a:p>
          <a:p>
            <a:endParaRPr lang="en-GB" b="1" dirty="0" smtClean="0">
              <a:solidFill>
                <a:schemeClr val="bg1"/>
              </a:solidFill>
            </a:endParaRPr>
          </a:p>
          <a:p>
            <a:r>
              <a:rPr lang="en-GB" b="1" dirty="0" smtClean="0">
                <a:solidFill>
                  <a:schemeClr val="bg1"/>
                </a:solidFill>
              </a:rPr>
              <a:t>Minnie Finney (1706973)</a:t>
            </a:r>
          </a:p>
          <a:p>
            <a:endParaRPr lang="en-GB" b="1" dirty="0" smtClean="0">
              <a:solidFill>
                <a:schemeClr val="bg1"/>
              </a:solidFill>
            </a:endParaRPr>
          </a:p>
          <a:p>
            <a:r>
              <a:rPr lang="en-GB" b="1" dirty="0" smtClean="0">
                <a:solidFill>
                  <a:schemeClr val="bg1"/>
                </a:solidFill>
              </a:rPr>
              <a:t>Digital </a:t>
            </a:r>
            <a:r>
              <a:rPr lang="en-GB" b="1" dirty="0" err="1">
                <a:solidFill>
                  <a:schemeClr val="bg1"/>
                </a:solidFill>
              </a:rPr>
              <a:t>Enterpreneurship</a:t>
            </a:r>
            <a:r>
              <a:rPr lang="en-GB" b="1" dirty="0">
                <a:solidFill>
                  <a:schemeClr val="bg1"/>
                </a:solidFill>
              </a:rPr>
              <a:t> </a:t>
            </a:r>
          </a:p>
          <a:p>
            <a:endParaRPr lang="en-GB" b="1" dirty="0" smtClean="0">
              <a:solidFill>
                <a:schemeClr val="bg1"/>
              </a:solidFill>
            </a:endParaRPr>
          </a:p>
          <a:p>
            <a:endParaRPr lang="en-GB" b="1" dirty="0">
              <a:solidFill>
                <a:schemeClr val="bg1"/>
              </a:solidFill>
            </a:endParaRPr>
          </a:p>
        </p:txBody>
      </p:sp>
      <p:pic>
        <p:nvPicPr>
          <p:cNvPr id="1026" name="Picture 2" descr="The best icecream around! - Review of Ela's Icecream &amp; More, Split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353" y="4941167"/>
            <a:ext cx="2299415" cy="1823941"/>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Summer Ice Cream Delivery Van: Amazon.co.uk: Appstore for Androi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Summer Ice Cream Delivery Van: Amazon.co.uk: Appstore for Android"/>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Summer Ice Cream Delivery Van: Amazon.co.uk: Appstore for Android"/>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0" descr="Ice Cream Shop - Luis Jurado"/>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4636098"/>
      </p:ext>
    </p:extLst>
  </p:cSld>
  <p:clrMapOvr>
    <a:masterClrMapping/>
  </p:clrMapOvr>
  <mc:AlternateContent xmlns:mc="http://schemas.openxmlformats.org/markup-compatibility/2006">
    <mc:Choice xmlns:p14="http://schemas.microsoft.com/office/powerpoint/2010/main" Requires="p14">
      <p:transition spd="slow" p14:dur="1600" advTm="14766">
        <p14:prism isContent="1" isInverted="1"/>
      </p:transition>
    </mc:Choice>
    <mc:Fallback>
      <p:transition spd="slow" advTm="147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424936" cy="6463308"/>
          </a:xfrm>
          <a:prstGeom prst="rect">
            <a:avLst/>
          </a:prstGeom>
        </p:spPr>
        <p:txBody>
          <a:bodyPr wrap="square">
            <a:spAutoFit/>
          </a:bodyPr>
          <a:lstStyle/>
          <a:p>
            <a:pPr algn="just"/>
            <a:r>
              <a:rPr lang="en-GB" dirty="0" err="1"/>
              <a:t>Recker</a:t>
            </a:r>
            <a:r>
              <a:rPr lang="en-GB" dirty="0"/>
              <a:t> et al. (2009) argues that a business model provides conceptual strategy execution and the alignment of strategies to business processes</a:t>
            </a:r>
            <a:r>
              <a:rPr lang="en-GB" dirty="0" smtClean="0"/>
              <a:t>.</a:t>
            </a:r>
          </a:p>
          <a:p>
            <a:pPr algn="just"/>
            <a:endParaRPr lang="en-GB" dirty="0"/>
          </a:p>
          <a:p>
            <a:pPr algn="just"/>
            <a:r>
              <a:rPr lang="en-GB" dirty="0" smtClean="0"/>
              <a:t>Business </a:t>
            </a:r>
            <a:r>
              <a:rPr lang="en-GB" dirty="0"/>
              <a:t>model provides a logical insight about the methods and procedures that the enterprises use for creating value to the customers (Linder &amp; Cantrell, 2000; </a:t>
            </a:r>
            <a:r>
              <a:rPr lang="en-GB" dirty="0" err="1"/>
              <a:t>Petrovic</a:t>
            </a:r>
            <a:r>
              <a:rPr lang="en-GB" dirty="0"/>
              <a:t> et al., 2001; </a:t>
            </a:r>
            <a:r>
              <a:rPr lang="en-GB" dirty="0" err="1"/>
              <a:t>Magretta</a:t>
            </a:r>
            <a:r>
              <a:rPr lang="en-GB" dirty="0"/>
              <a:t>, 2002</a:t>
            </a:r>
            <a:r>
              <a:rPr lang="en-GB" dirty="0" smtClean="0"/>
              <a:t>).</a:t>
            </a:r>
          </a:p>
          <a:p>
            <a:pPr algn="just"/>
            <a:endParaRPr lang="en-GB" dirty="0"/>
          </a:p>
          <a:p>
            <a:pPr algn="just"/>
            <a:r>
              <a:rPr lang="en-GB" dirty="0" smtClean="0"/>
              <a:t>The </a:t>
            </a:r>
            <a:r>
              <a:rPr lang="en-GB" dirty="0"/>
              <a:t>business model canvas helps </a:t>
            </a:r>
            <a:r>
              <a:rPr lang="en-GB" dirty="0" smtClean="0"/>
              <a:t>organisations </a:t>
            </a:r>
            <a:r>
              <a:rPr lang="en-GB" dirty="0"/>
              <a:t>by providing in-depth analysis of business processes. </a:t>
            </a:r>
            <a:endParaRPr lang="en-GB" dirty="0" smtClean="0"/>
          </a:p>
          <a:p>
            <a:pPr algn="just"/>
            <a:endParaRPr lang="en-GB" dirty="0"/>
          </a:p>
          <a:p>
            <a:pPr algn="just"/>
            <a:r>
              <a:rPr lang="en-GB" dirty="0" smtClean="0"/>
              <a:t>The </a:t>
            </a:r>
            <a:r>
              <a:rPr lang="en-GB" dirty="0"/>
              <a:t>organizations use the business canvas model to find the work activities and ordering of work in a systematic manner. The major challenge for the companies today is to attain a sustainable competitive advantage. </a:t>
            </a:r>
            <a:r>
              <a:rPr lang="en-GB" dirty="0" smtClean="0"/>
              <a:t>The </a:t>
            </a:r>
            <a:r>
              <a:rPr lang="en-GB" dirty="0"/>
              <a:t>business model canvas provides an insight for successful strategy formulation, implementation and execution</a:t>
            </a:r>
            <a:r>
              <a:rPr lang="en-GB" dirty="0" smtClean="0"/>
              <a:t>.</a:t>
            </a:r>
          </a:p>
          <a:p>
            <a:pPr algn="just"/>
            <a:endParaRPr lang="en-GB" dirty="0"/>
          </a:p>
          <a:p>
            <a:pPr algn="just"/>
            <a:r>
              <a:rPr lang="en-GB" dirty="0"/>
              <a:t>Business model canvas has nine building blocks which are key partners, key activities, key resources, value proposition, customer relationships, channels, customer segmentation, cost structure and revenue streams. The information provided by the canvas regarding the products, services, resources and the partners of the company helps in the analysis of the processes and functions for the achievement of </a:t>
            </a:r>
            <a:r>
              <a:rPr lang="en-GB" dirty="0" smtClean="0"/>
              <a:t>organisational </a:t>
            </a:r>
            <a:r>
              <a:rPr lang="en-GB" dirty="0"/>
              <a:t>goals and objectives. </a:t>
            </a:r>
          </a:p>
        </p:txBody>
      </p:sp>
      <p:sp>
        <p:nvSpPr>
          <p:cNvPr id="3" name="Slide Number Placeholder 2"/>
          <p:cNvSpPr>
            <a:spLocks noGrp="1"/>
          </p:cNvSpPr>
          <p:nvPr>
            <p:ph type="sldNum" sz="quarter" idx="12"/>
          </p:nvPr>
        </p:nvSpPr>
        <p:spPr/>
        <p:txBody>
          <a:bodyPr/>
          <a:lstStyle/>
          <a:p>
            <a:fld id="{3D59FDD0-C664-4FCD-B670-C294649DCAC0}" type="slidenum">
              <a:rPr lang="en-GB" smtClean="0"/>
              <a:t>2</a:t>
            </a:fld>
            <a:endParaRPr lang="en-GB"/>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69273731"/>
      </p:ext>
    </p:extLst>
  </p:cSld>
  <p:clrMapOvr>
    <a:masterClrMapping/>
  </p:clrMapOvr>
  <mc:AlternateContent xmlns:mc="http://schemas.openxmlformats.org/markup-compatibility/2006">
    <mc:Choice xmlns:p14="http://schemas.microsoft.com/office/powerpoint/2010/main" Requires="p14">
      <p:transition spd="slow" p14:dur="2000" advTm="109669"/>
    </mc:Choice>
    <mc:Fallback>
      <p:transition spd="slow" advTm="109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332656"/>
            <a:ext cx="8568952" cy="4662815"/>
          </a:xfrm>
          <a:prstGeom prst="rect">
            <a:avLst/>
          </a:prstGeom>
          <a:noFill/>
        </p:spPr>
        <p:txBody>
          <a:bodyPr wrap="square" rtlCol="0">
            <a:spAutoFit/>
          </a:bodyPr>
          <a:lstStyle/>
          <a:p>
            <a:pPr algn="ctr"/>
            <a:r>
              <a:rPr lang="en-GB" b="1" i="1" dirty="0" smtClean="0">
                <a:latin typeface="Adobe Garamond Pro Bold" pitchFamily="18" charset="0"/>
                <a:ea typeface="Adobe Fan Heiti Std B" pitchFamily="34" charset="-128"/>
              </a:rPr>
              <a:t>Mission &amp;Vision </a:t>
            </a:r>
          </a:p>
          <a:p>
            <a:pPr algn="ctr"/>
            <a:endParaRPr lang="en-GB" b="1" i="1" dirty="0">
              <a:latin typeface="Adobe Garamond Pro Bold" pitchFamily="18" charset="0"/>
              <a:ea typeface="Adobe Fan Heiti Std B" pitchFamily="34" charset="-128"/>
            </a:endParaRPr>
          </a:p>
          <a:p>
            <a:pPr algn="just">
              <a:lnSpc>
                <a:spcPct val="150000"/>
              </a:lnSpc>
            </a:pPr>
            <a:r>
              <a:rPr lang="en-GB" dirty="0" smtClean="0">
                <a:latin typeface="Adobe Fan Heiti Std B" pitchFamily="34" charset="-128"/>
                <a:ea typeface="Adobe Fan Heiti Std B" pitchFamily="34" charset="-128"/>
              </a:rPr>
              <a:t>Aunty MA’s  Café is a private  company selling  all kinds  of ice cream for eat in , takeaway and events.</a:t>
            </a:r>
          </a:p>
          <a:p>
            <a:pPr algn="just">
              <a:lnSpc>
                <a:spcPct val="150000"/>
              </a:lnSpc>
            </a:pPr>
            <a:r>
              <a:rPr lang="en-GB" dirty="0" smtClean="0">
                <a:latin typeface="Adobe Fan Heiti Std B" pitchFamily="34" charset="-128"/>
                <a:ea typeface="Adobe Fan Heiti Std B" pitchFamily="34" charset="-128"/>
              </a:rPr>
              <a:t>Our Mission is to use the best products for an ice cream and add fruits to make it healthier</a:t>
            </a:r>
          </a:p>
          <a:p>
            <a:pPr algn="just">
              <a:lnSpc>
                <a:spcPct val="150000"/>
              </a:lnSpc>
            </a:pPr>
            <a:endParaRPr lang="en-GB" dirty="0">
              <a:latin typeface="Adobe Fan Heiti Std B" pitchFamily="34" charset="-128"/>
              <a:ea typeface="Adobe Fan Heiti Std B" pitchFamily="34" charset="-128"/>
            </a:endParaRPr>
          </a:p>
          <a:p>
            <a:pPr algn="just">
              <a:lnSpc>
                <a:spcPct val="150000"/>
              </a:lnSpc>
            </a:pPr>
            <a:r>
              <a:rPr lang="en-GB" dirty="0" smtClean="0">
                <a:latin typeface="Adobe Fan Heiti Std B" pitchFamily="34" charset="-128"/>
                <a:ea typeface="Adobe Fan Heiti Std B" pitchFamily="34" charset="-128"/>
              </a:rPr>
              <a:t>Our Vision is to be the most recognised and respectable Ice cream  company </a:t>
            </a:r>
          </a:p>
          <a:p>
            <a:pPr algn="just">
              <a:lnSpc>
                <a:spcPct val="150000"/>
              </a:lnSpc>
            </a:pPr>
            <a:endParaRPr lang="en-GB" dirty="0">
              <a:latin typeface="Adobe Fan Heiti Std B" pitchFamily="34" charset="-128"/>
              <a:ea typeface="Adobe Fan Heiti Std B" pitchFamily="34" charset="-128"/>
            </a:endParaRPr>
          </a:p>
          <a:p>
            <a:pPr algn="just">
              <a:lnSpc>
                <a:spcPct val="150000"/>
              </a:lnSpc>
            </a:pPr>
            <a:endParaRPr lang="en-GB" i="1" dirty="0" smtClean="0">
              <a:latin typeface="Adobe Garamond Pro Bold" pitchFamily="18" charset="0"/>
              <a:ea typeface="Adobe Fan Heiti Std B" pitchFamily="34" charset="-128"/>
            </a:endParaRPr>
          </a:p>
          <a:p>
            <a:pPr algn="ctr"/>
            <a:endParaRPr lang="en-GB" dirty="0"/>
          </a:p>
          <a:p>
            <a:pPr algn="just">
              <a:lnSpc>
                <a:spcPct val="150000"/>
              </a:lnSpc>
            </a:pPr>
            <a:endParaRPr lang="en-GB" dirty="0"/>
          </a:p>
        </p:txBody>
      </p:sp>
      <p:pic>
        <p:nvPicPr>
          <p:cNvPr id="3074" name="Picture 2" descr="Artisanal ice cream in India: New brands bring quality to the gam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79712" y="4149080"/>
            <a:ext cx="4320480" cy="2500248"/>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339145980"/>
      </p:ext>
    </p:extLst>
  </p:cSld>
  <p:clrMapOvr>
    <a:masterClrMapping/>
  </p:clrMapOvr>
  <mc:AlternateContent xmlns:mc="http://schemas.openxmlformats.org/markup-compatibility/2006">
    <mc:Choice xmlns:p14="http://schemas.microsoft.com/office/powerpoint/2010/main" Requires="p14">
      <p:transition spd="slow" p14:dur="2000" advTm="29024"/>
    </mc:Choice>
    <mc:Fallback>
      <p:transition spd="slow" advTm="29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7927" y="404664"/>
            <a:ext cx="8496944" cy="1200329"/>
          </a:xfrm>
          <a:prstGeom prst="rect">
            <a:avLst/>
          </a:prstGeom>
          <a:noFill/>
        </p:spPr>
        <p:txBody>
          <a:bodyPr wrap="square" rtlCol="0">
            <a:spAutoFit/>
          </a:bodyPr>
          <a:lstStyle/>
          <a:p>
            <a:pPr algn="ctr"/>
            <a:r>
              <a:rPr lang="en-GB" dirty="0" smtClean="0"/>
              <a:t>Business Model Canvas</a:t>
            </a:r>
          </a:p>
          <a:p>
            <a:pPr algn="ctr"/>
            <a:endParaRPr lang="en-GB" dirty="0"/>
          </a:p>
          <a:p>
            <a:pPr algn="ctr"/>
            <a:endParaRPr lang="en-GB" dirty="0"/>
          </a:p>
          <a:p>
            <a:pPr algn="ct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2748580013"/>
              </p:ext>
            </p:extLst>
          </p:nvPr>
        </p:nvGraphicFramePr>
        <p:xfrm>
          <a:off x="359443" y="188640"/>
          <a:ext cx="8525428" cy="5023481"/>
        </p:xfrm>
        <a:graphic>
          <a:graphicData uri="http://schemas.openxmlformats.org/drawingml/2006/table">
            <a:tbl>
              <a:tblPr firstRow="1" bandRow="1">
                <a:tableStyleId>{5C22544A-7EE6-4342-B048-85BDC9FD1C3A}</a:tableStyleId>
              </a:tblPr>
              <a:tblGrid>
                <a:gridCol w="1548261"/>
                <a:gridCol w="1561929"/>
                <a:gridCol w="2027581"/>
                <a:gridCol w="2243138"/>
                <a:gridCol w="1144519"/>
              </a:tblGrid>
              <a:tr h="2798441">
                <a:tc row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Key Partners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Fruit Store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Ice</a:t>
                      </a:r>
                      <a:r>
                        <a:rPr lang="en-GB" sz="1400" baseline="0" dirty="0" smtClean="0"/>
                        <a:t> cream</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Ingredients Store</a:t>
                      </a:r>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400" dirty="0" smtClean="0"/>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Investors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Funding People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School</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Hotels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Restaurants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smtClean="0"/>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Key Activities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400" dirty="0" smtClean="0"/>
                    </a:p>
                    <a:p>
                      <a:pPr marL="285750" indent="-285750">
                        <a:buFont typeface="Arial" panose="020B0604020202020204" pitchFamily="34" charset="0"/>
                        <a:buChar char="•"/>
                      </a:pPr>
                      <a:r>
                        <a:rPr lang="en-GB" sz="1400" dirty="0" smtClean="0"/>
                        <a:t>Events</a:t>
                      </a:r>
                    </a:p>
                    <a:p>
                      <a:pPr marL="285750" indent="-285750">
                        <a:buFont typeface="Arial" panose="020B0604020202020204" pitchFamily="34" charset="0"/>
                        <a:buChar char="•"/>
                      </a:pPr>
                      <a:r>
                        <a:rPr lang="en-GB" sz="1400" dirty="0" smtClean="0"/>
                        <a:t>Celebrations</a:t>
                      </a:r>
                    </a:p>
                    <a:p>
                      <a:pPr marL="285750" indent="-285750">
                        <a:buFont typeface="Arial" panose="020B0604020202020204" pitchFamily="34" charset="0"/>
                        <a:buChar char="•"/>
                      </a:pPr>
                      <a:r>
                        <a:rPr lang="en-GB" sz="1400" dirty="0" smtClean="0"/>
                        <a:t>Ceremonies</a:t>
                      </a:r>
                    </a:p>
                    <a:p>
                      <a:pPr marL="285750" indent="-285750">
                        <a:buFont typeface="Arial" panose="020B0604020202020204" pitchFamily="34" charset="0"/>
                        <a:buChar char="•"/>
                      </a:pPr>
                      <a:r>
                        <a:rPr lang="en-GB" sz="1400" dirty="0" smtClean="0"/>
                        <a:t>Festivals</a:t>
                      </a:r>
                    </a:p>
                    <a:p>
                      <a:pPr marL="0" indent="0">
                        <a:buFont typeface="Arial" panose="020B0604020202020204" pitchFamily="34" charset="0"/>
                        <a:buNone/>
                      </a:pPr>
                      <a:endParaRPr lang="en-GB" sz="1400" dirty="0" smtClean="0"/>
                    </a:p>
                    <a:p>
                      <a:pPr marL="0" indent="0">
                        <a:buFont typeface="Arial" panose="020B0604020202020204" pitchFamily="34" charset="0"/>
                        <a:buNone/>
                      </a:pPr>
                      <a:endParaRPr lang="en-GB" sz="1400" dirty="0" smtClean="0"/>
                    </a:p>
                    <a:p>
                      <a:pPr marL="0" indent="0">
                        <a:buFont typeface="Arial" panose="020B0604020202020204" pitchFamily="34" charset="0"/>
                        <a:buNone/>
                      </a:pPr>
                      <a:endParaRPr lang="en-GB" sz="1400" dirty="0" smtClean="0"/>
                    </a:p>
                    <a:p>
                      <a:pPr marL="0" indent="0">
                        <a:buFont typeface="Arial" panose="020B0604020202020204" pitchFamily="34" charset="0"/>
                        <a:buNone/>
                      </a:pPr>
                      <a:endParaRPr lang="en-GB" sz="1400" dirty="0" smtClean="0"/>
                    </a:p>
                    <a:p>
                      <a:pPr marL="0" indent="0">
                        <a:buFont typeface="Arial" panose="020B0604020202020204" pitchFamily="34" charset="0"/>
                        <a:buNone/>
                      </a:pPr>
                      <a:endParaRPr lang="en-GB" sz="1400" dirty="0"/>
                    </a:p>
                  </a:txBody>
                  <a:tcPr>
                    <a:lnB w="12700" cap="flat" cmpd="sng" algn="ctr">
                      <a:solidFill>
                        <a:schemeClr val="tx1"/>
                      </a:solidFill>
                      <a:prstDash val="solid"/>
                      <a:round/>
                      <a:headEnd type="none" w="med" len="med"/>
                      <a:tailEnd type="none" w="med" len="med"/>
                    </a:lnB>
                  </a:tcPr>
                </a:tc>
                <a:tc row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Value Proposition</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An</a:t>
                      </a:r>
                      <a:r>
                        <a:rPr lang="en-GB" sz="1400" baseline="0" dirty="0" smtClean="0"/>
                        <a:t> App where you can design your own ice cream</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smtClean="0"/>
                        <a:t>Custom Made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smtClean="0"/>
                        <a:t>The best service in the bakery shop</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smtClean="0"/>
                        <a:t>More affordable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smtClean="0"/>
                    </a:p>
                    <a:p>
                      <a:endParaRPr lang="en-GB" sz="1400" dirty="0"/>
                    </a:p>
                  </a:txBody>
                  <a:tcPr/>
                </a:tc>
                <a:tc row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Customer Relationships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Trust</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Politeness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Honesty</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Service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smtClean="0"/>
                        <a:t>Dedicated</a:t>
                      </a:r>
                      <a:r>
                        <a:rPr lang="en-GB" sz="1400" baseline="0" dirty="0" smtClean="0"/>
                        <a:t> Assistance</a:t>
                      </a:r>
                      <a:endParaRPr lang="en-GB" sz="140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sz="1400" dirty="0" smtClean="0"/>
                    </a:p>
                    <a:p>
                      <a:endParaRPr lang="en-GB" dirty="0"/>
                    </a:p>
                  </a:txBody>
                  <a:tcPr>
                    <a:lnB w="12700" cap="flat" cmpd="sng" algn="ctr">
                      <a:solidFill>
                        <a:schemeClr val="tx1"/>
                      </a:solidFill>
                      <a:prstDash val="solid"/>
                      <a:round/>
                      <a:headEnd type="none" w="med" len="med"/>
                      <a:tailEnd type="none" w="med" len="med"/>
                    </a:lnB>
                  </a:tcPr>
                </a:tc>
                <a:tc row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Customer</a:t>
                      </a:r>
                      <a:r>
                        <a:rPr lang="en-GB" sz="1400" baseline="0" dirty="0" smtClean="0"/>
                        <a:t> Segments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smtClean="0"/>
                        <a:t>Children</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smtClean="0"/>
                        <a:t>Teenagers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smtClean="0"/>
                        <a:t>Young urban Adults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smtClean="0"/>
                        <a:t>Parents</a:t>
                      </a:r>
                    </a:p>
                    <a:p>
                      <a:endParaRPr lang="en-GB" sz="1400" dirty="0"/>
                    </a:p>
                  </a:txBody>
                  <a:tcPr/>
                </a:tc>
              </a:tr>
              <a:tr h="152400">
                <a:tc vMerge="1">
                  <a:txBody>
                    <a:bodyPr/>
                    <a:lstStyle/>
                    <a:p>
                      <a:endParaRPr lang="en-GB"/>
                    </a:p>
                  </a:txBody>
                  <a:tcPr/>
                </a:tc>
                <a:tc rowSpan="2">
                  <a:txBody>
                    <a:bodyPr/>
                    <a:lstStyle/>
                    <a:p>
                      <a:pPr marL="0" indent="0">
                        <a:buFont typeface="Arial" panose="020B0604020202020204" pitchFamily="34" charset="0"/>
                        <a:buNone/>
                      </a:pPr>
                      <a:r>
                        <a:rPr lang="en-GB" sz="1400" dirty="0" smtClean="0"/>
                        <a:t>Key Resources</a:t>
                      </a:r>
                    </a:p>
                    <a:p>
                      <a:pPr marL="285750" indent="-285750">
                        <a:buFont typeface="Arial" panose="020B0604020202020204" pitchFamily="34" charset="0"/>
                        <a:buChar char="•"/>
                      </a:pPr>
                      <a:r>
                        <a:rPr lang="en-GB" sz="1400" dirty="0" smtClean="0"/>
                        <a:t>Skilled &amp; innovative staff</a:t>
                      </a:r>
                    </a:p>
                    <a:p>
                      <a:pPr marL="285750" indent="-285750">
                        <a:buFont typeface="Arial" panose="020B0604020202020204" pitchFamily="34" charset="0"/>
                        <a:buChar char="•"/>
                      </a:pPr>
                      <a:r>
                        <a:rPr lang="en-GB" sz="1400" dirty="0" smtClean="0"/>
                        <a:t>High </a:t>
                      </a:r>
                      <a:r>
                        <a:rPr lang="en-GB" sz="1400" dirty="0" err="1" smtClean="0"/>
                        <a:t>quqlity</a:t>
                      </a:r>
                      <a:r>
                        <a:rPr lang="en-GB" sz="1400" dirty="0" smtClean="0"/>
                        <a:t> </a:t>
                      </a:r>
                      <a:r>
                        <a:rPr lang="en-GB" sz="1400" dirty="0" err="1" smtClean="0"/>
                        <a:t>icecream</a:t>
                      </a:r>
                      <a:r>
                        <a:rPr lang="en-GB" sz="1400" dirty="0" smtClean="0"/>
                        <a:t> &amp; Sweets</a:t>
                      </a:r>
                    </a:p>
                    <a:p>
                      <a:pPr marL="285750" indent="-285750">
                        <a:buFont typeface="Arial" panose="020B0604020202020204" pitchFamily="34" charset="0"/>
                        <a:buChar char="•"/>
                      </a:pPr>
                      <a:r>
                        <a:rPr lang="en-GB" sz="1400" dirty="0" smtClean="0"/>
                        <a:t>Service</a:t>
                      </a:r>
                    </a:p>
                    <a:p>
                      <a:pPr marL="285750" indent="-285750">
                        <a:buFont typeface="Arial" panose="020B0604020202020204" pitchFamily="34" charset="0"/>
                        <a:buChar char="•"/>
                      </a:pPr>
                      <a:r>
                        <a:rPr lang="en-GB" sz="1400" dirty="0" smtClean="0"/>
                        <a:t>Web</a:t>
                      </a:r>
                      <a:r>
                        <a:rPr lang="en-GB" sz="1400" baseline="0" dirty="0" smtClean="0"/>
                        <a:t> Page</a:t>
                      </a:r>
                    </a:p>
                    <a:p>
                      <a:pPr marL="0" indent="0">
                        <a:buFont typeface="Arial" panose="020B0604020202020204" pitchFamily="34" charset="0"/>
                        <a:buNone/>
                      </a:pPr>
                      <a:endParaRPr lang="en-GB" sz="1400" baseline="0" dirty="0" smtClean="0"/>
                    </a:p>
                  </a:txBody>
                  <a:tcPr>
                    <a:lnT w="12700" cap="flat" cmpd="sng" algn="ctr">
                      <a:solidFill>
                        <a:schemeClr val="tx1"/>
                      </a:solidFill>
                      <a:prstDash val="solid"/>
                      <a:round/>
                      <a:headEnd type="none" w="med" len="med"/>
                      <a:tailEnd type="none" w="med" len="med"/>
                    </a:lnT>
                  </a:tcPr>
                </a:tc>
                <a:tc vMerge="1">
                  <a:txBody>
                    <a:bodyPr/>
                    <a:lstStyle/>
                    <a:p>
                      <a:endParaRPr lang="en-GB"/>
                    </a:p>
                  </a:txBody>
                  <a:tcPr/>
                </a:tc>
                <a:tc vMerge="1">
                  <a:txBody>
                    <a:bodyPr/>
                    <a:lstStyle/>
                    <a:p>
                      <a:endParaRPr lang="en-GB"/>
                    </a:p>
                  </a:txBody>
                  <a:tcPr/>
                </a:tc>
                <a:tc vMerge="1">
                  <a:txBody>
                    <a:bodyPr/>
                    <a:lstStyle/>
                    <a:p>
                      <a:endParaRPr lang="en-GB"/>
                    </a:p>
                  </a:txBody>
                  <a:tcPr/>
                </a:tc>
              </a:tr>
              <a:tr h="1873696">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r>
                        <a:rPr lang="en-GB" sz="1400" dirty="0" smtClean="0"/>
                        <a:t>Channels</a:t>
                      </a:r>
                    </a:p>
                    <a:p>
                      <a:pPr marL="285750" indent="-285750">
                        <a:buFont typeface="Arial" panose="020B0604020202020204" pitchFamily="34" charset="0"/>
                        <a:buChar char="•"/>
                      </a:pPr>
                      <a:r>
                        <a:rPr lang="en-GB" sz="1400" dirty="0" smtClean="0"/>
                        <a:t>Awareness</a:t>
                      </a:r>
                    </a:p>
                    <a:p>
                      <a:pPr marL="285750" indent="-285750">
                        <a:buFont typeface="Arial" panose="020B0604020202020204" pitchFamily="34" charset="0"/>
                        <a:buChar char="•"/>
                      </a:pPr>
                      <a:r>
                        <a:rPr lang="en-GB" sz="1400" dirty="0" smtClean="0"/>
                        <a:t>Evaluation</a:t>
                      </a:r>
                    </a:p>
                    <a:p>
                      <a:pPr marL="285750" indent="-285750">
                        <a:buFont typeface="Arial" panose="020B0604020202020204" pitchFamily="34" charset="0"/>
                        <a:buChar char="•"/>
                      </a:pPr>
                      <a:r>
                        <a:rPr lang="en-GB" sz="1400" dirty="0" err="1" smtClean="0"/>
                        <a:t>Youtube</a:t>
                      </a:r>
                      <a:endParaRPr lang="en-GB" sz="1400" dirty="0" smtClean="0"/>
                    </a:p>
                    <a:p>
                      <a:pPr marL="285750" indent="-285750">
                        <a:buFont typeface="Arial" panose="020B0604020202020204" pitchFamily="34" charset="0"/>
                        <a:buChar char="•"/>
                      </a:pPr>
                      <a:r>
                        <a:rPr lang="en-GB" sz="1400" dirty="0" smtClean="0"/>
                        <a:t>After sales</a:t>
                      </a:r>
                    </a:p>
                    <a:p>
                      <a:pPr marL="285750" indent="-285750">
                        <a:buFont typeface="Arial" panose="020B0604020202020204" pitchFamily="34" charset="0"/>
                        <a:buChar char="•"/>
                      </a:pPr>
                      <a:r>
                        <a:rPr lang="en-GB" sz="1400" dirty="0" smtClean="0"/>
                        <a:t>Feedback</a:t>
                      </a:r>
                    </a:p>
                    <a:p>
                      <a:pPr marL="285750" indent="-285750">
                        <a:buFont typeface="Arial" panose="020B0604020202020204" pitchFamily="34" charset="0"/>
                        <a:buChar char="•"/>
                      </a:pPr>
                      <a:r>
                        <a:rPr lang="en-GB" sz="1400" dirty="0" smtClean="0"/>
                        <a:t>Delivery</a:t>
                      </a:r>
                    </a:p>
                    <a:p>
                      <a:pPr marL="285750" indent="-285750">
                        <a:buFont typeface="Arial" panose="020B0604020202020204" pitchFamily="34" charset="0"/>
                        <a:buChar char="•"/>
                      </a:pPr>
                      <a:r>
                        <a:rPr lang="en-GB" sz="1400" dirty="0" smtClean="0"/>
                        <a:t>Vehicle</a:t>
                      </a:r>
                      <a:endParaRPr lang="en-GB" sz="1400" dirty="0"/>
                    </a:p>
                  </a:txBody>
                  <a:tcPr>
                    <a:lnT w="12700" cap="flat" cmpd="sng" algn="ctr">
                      <a:solidFill>
                        <a:schemeClr val="tx1"/>
                      </a:solidFill>
                      <a:prstDash val="solid"/>
                      <a:round/>
                      <a:headEnd type="none" w="med" len="med"/>
                      <a:tailEnd type="none" w="med" len="med"/>
                    </a:lnT>
                  </a:tcPr>
                </a:tc>
                <a:tc vMerge="1">
                  <a:txBody>
                    <a:bodyPr/>
                    <a:lstStyle/>
                    <a:p>
                      <a:endParaRPr lang="en-GB"/>
                    </a:p>
                  </a:txBody>
                  <a:tcPr/>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3203292409"/>
              </p:ext>
            </p:extLst>
          </p:nvPr>
        </p:nvGraphicFramePr>
        <p:xfrm>
          <a:off x="387927" y="5193513"/>
          <a:ext cx="8481928" cy="1656968"/>
        </p:xfrm>
        <a:graphic>
          <a:graphicData uri="http://schemas.openxmlformats.org/drawingml/2006/table">
            <a:tbl>
              <a:tblPr firstRow="1" bandRow="1">
                <a:tableStyleId>{5C22544A-7EE6-4342-B048-85BDC9FD1C3A}</a:tableStyleId>
              </a:tblPr>
              <a:tblGrid>
                <a:gridCol w="4007646"/>
                <a:gridCol w="4474282"/>
              </a:tblGrid>
              <a:tr h="1656968">
                <a:tc>
                  <a:txBody>
                    <a:bodyPr/>
                    <a:lstStyle/>
                    <a:p>
                      <a:r>
                        <a:rPr lang="en-GB" sz="1400" dirty="0" smtClean="0"/>
                        <a:t>Cost Structure</a:t>
                      </a:r>
                    </a:p>
                    <a:p>
                      <a:pPr marL="285750" indent="-285750">
                        <a:buFont typeface="Arial" panose="020B0604020202020204" pitchFamily="34" charset="0"/>
                        <a:buChar char="•"/>
                      </a:pPr>
                      <a:r>
                        <a:rPr lang="en-GB" sz="1400" dirty="0" smtClean="0"/>
                        <a:t>Machinery </a:t>
                      </a:r>
                    </a:p>
                    <a:p>
                      <a:pPr marL="285750" indent="-285750">
                        <a:buFont typeface="Arial" panose="020B0604020202020204" pitchFamily="34" charset="0"/>
                        <a:buChar char="•"/>
                      </a:pPr>
                      <a:r>
                        <a:rPr lang="en-GB" sz="1400" dirty="0" smtClean="0"/>
                        <a:t>Advertisement</a:t>
                      </a:r>
                    </a:p>
                    <a:p>
                      <a:pPr marL="285750" indent="-285750">
                        <a:buFont typeface="Arial" panose="020B0604020202020204" pitchFamily="34" charset="0"/>
                        <a:buChar char="•"/>
                      </a:pPr>
                      <a:r>
                        <a:rPr lang="en-GB" sz="1400" dirty="0" smtClean="0"/>
                        <a:t>Supplies of food and decorations</a:t>
                      </a:r>
                    </a:p>
                    <a:p>
                      <a:pPr marL="285750" indent="-285750">
                        <a:buFont typeface="Arial" panose="020B0604020202020204" pitchFamily="34" charset="0"/>
                        <a:buChar char="•"/>
                      </a:pPr>
                      <a:r>
                        <a:rPr lang="en-GB" sz="1400" dirty="0" smtClean="0"/>
                        <a:t>Employers</a:t>
                      </a:r>
                    </a:p>
                    <a:p>
                      <a:pPr marL="285750" indent="-285750">
                        <a:buFont typeface="Arial" panose="020B0604020202020204" pitchFamily="34" charset="0"/>
                        <a:buChar char="•"/>
                      </a:pPr>
                      <a:r>
                        <a:rPr lang="en-GB" sz="1400" dirty="0" smtClean="0"/>
                        <a:t>Vehicles</a:t>
                      </a:r>
                      <a:endParaRPr lang="en-GB" sz="1400" dirty="0"/>
                    </a:p>
                  </a:txBody>
                  <a:tcPr/>
                </a:tc>
                <a:tc>
                  <a:txBody>
                    <a:bodyPr/>
                    <a:lstStyle/>
                    <a:p>
                      <a:r>
                        <a:rPr lang="en-GB" sz="1400" dirty="0" smtClean="0"/>
                        <a:t>Revenue  Streams </a:t>
                      </a:r>
                    </a:p>
                    <a:p>
                      <a:pPr marL="285750" indent="-285750">
                        <a:buFont typeface="Arial" panose="020B0604020202020204" pitchFamily="34" charset="0"/>
                        <a:buChar char="•"/>
                      </a:pPr>
                      <a:r>
                        <a:rPr lang="en-GB" sz="1400" dirty="0" smtClean="0"/>
                        <a:t>Events</a:t>
                      </a:r>
                    </a:p>
                    <a:p>
                      <a:pPr marL="285750" indent="-285750">
                        <a:buFont typeface="Arial" panose="020B0604020202020204" pitchFamily="34" charset="0"/>
                        <a:buChar char="•"/>
                      </a:pPr>
                      <a:r>
                        <a:rPr lang="en-GB" sz="1400" dirty="0" smtClean="0"/>
                        <a:t>Chef Classes</a:t>
                      </a:r>
                    </a:p>
                    <a:p>
                      <a:pPr marL="285750" indent="-285750">
                        <a:buFont typeface="Arial" panose="020B0604020202020204" pitchFamily="34" charset="0"/>
                        <a:buChar char="•"/>
                      </a:pPr>
                      <a:r>
                        <a:rPr lang="en-GB" sz="1400" dirty="0" smtClean="0"/>
                        <a:t>Social Media</a:t>
                      </a:r>
                    </a:p>
                    <a:p>
                      <a:pPr marL="285750" indent="-285750">
                        <a:buFont typeface="Arial" panose="020B0604020202020204" pitchFamily="34" charset="0"/>
                        <a:buChar char="•"/>
                      </a:pPr>
                      <a:r>
                        <a:rPr lang="en-GB" sz="1400" dirty="0" smtClean="0"/>
                        <a:t>Cakes</a:t>
                      </a:r>
                    </a:p>
                    <a:p>
                      <a:pPr marL="285750" indent="-285750">
                        <a:buFont typeface="Arial" panose="020B0604020202020204" pitchFamily="34" charset="0"/>
                        <a:buChar char="•"/>
                      </a:pPr>
                      <a:r>
                        <a:rPr lang="en-GB" sz="1400" dirty="0" smtClean="0"/>
                        <a:t>Drinks</a:t>
                      </a:r>
                      <a:endParaRPr lang="en-GB" sz="1400" dirty="0"/>
                    </a:p>
                  </a:txBody>
                  <a:tcPr/>
                </a:tc>
              </a:tr>
            </a:tbl>
          </a:graphicData>
        </a:graphic>
      </p:graphicFrame>
      <p:pic>
        <p:nvPicPr>
          <p:cNvPr id="21" name="Audio 2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502044724"/>
      </p:ext>
    </p:extLst>
  </p:cSld>
  <p:clrMapOvr>
    <a:masterClrMapping/>
  </p:clrMapOvr>
  <mc:AlternateContent xmlns:mc="http://schemas.openxmlformats.org/markup-compatibility/2006">
    <mc:Choice xmlns:p14="http://schemas.microsoft.com/office/powerpoint/2010/main" Requires="p14">
      <p:transition spd="slow" p14:dur="2000" advTm="101774"/>
    </mc:Choice>
    <mc:Fallback>
      <p:transition spd="slow" advTm="101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352928" cy="2862322"/>
          </a:xfrm>
          <a:prstGeom prst="rect">
            <a:avLst/>
          </a:prstGeom>
          <a:noFill/>
        </p:spPr>
        <p:txBody>
          <a:bodyPr wrap="square" rtlCol="0">
            <a:spAutoFit/>
          </a:bodyPr>
          <a:lstStyle/>
          <a:p>
            <a:pPr algn="ctr"/>
            <a:r>
              <a:rPr lang="en-GB" b="1" dirty="0" smtClean="0"/>
              <a:t>Key Partners</a:t>
            </a:r>
          </a:p>
          <a:p>
            <a:pPr marL="285750" indent="-285750" algn="just">
              <a:lnSpc>
                <a:spcPct val="150000"/>
              </a:lnSpc>
              <a:buFont typeface="Wingdings" panose="05000000000000000000" pitchFamily="2" charset="2"/>
              <a:buChar char="Ø"/>
            </a:pPr>
            <a:r>
              <a:rPr lang="en-GB" dirty="0" smtClean="0"/>
              <a:t>If we don’t have a great ice cream suppliers, partnerships with schools or community organisations, we’re going to have a hard time existing. </a:t>
            </a:r>
          </a:p>
          <a:p>
            <a:pPr marL="285750" indent="-285750" algn="just">
              <a:lnSpc>
                <a:spcPct val="150000"/>
              </a:lnSpc>
              <a:buFont typeface="Wingdings" panose="05000000000000000000" pitchFamily="2" charset="2"/>
              <a:buChar char="Ø"/>
            </a:pPr>
            <a:r>
              <a:rPr lang="en-GB" dirty="0" smtClean="0"/>
              <a:t>Stores</a:t>
            </a:r>
          </a:p>
          <a:p>
            <a:pPr marL="285750" indent="-285750" algn="just">
              <a:lnSpc>
                <a:spcPct val="150000"/>
              </a:lnSpc>
              <a:buFont typeface="Wingdings" panose="05000000000000000000" pitchFamily="2" charset="2"/>
              <a:buChar char="Ø"/>
            </a:pPr>
            <a:r>
              <a:rPr lang="en-GB" dirty="0" smtClean="0"/>
              <a:t>Schools, Hotels and Restaurants</a:t>
            </a:r>
          </a:p>
          <a:p>
            <a:pPr marL="285750" indent="-285750" algn="just">
              <a:lnSpc>
                <a:spcPct val="150000"/>
              </a:lnSpc>
              <a:buFont typeface="Wingdings" panose="05000000000000000000" pitchFamily="2" charset="2"/>
              <a:buChar char="Ø"/>
            </a:pPr>
            <a:r>
              <a:rPr lang="en-GB" dirty="0" smtClean="0"/>
              <a:t>Good relationship with all of these stake holders will enable trust and support from the community.</a:t>
            </a:r>
          </a:p>
        </p:txBody>
      </p:sp>
      <p:sp>
        <p:nvSpPr>
          <p:cNvPr id="3" name="AutoShape 2" descr="Ice Cream Shop - Luis Jurad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Ice Cream Shop - Luis Jurado"/>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86228920"/>
      </p:ext>
    </p:extLst>
  </p:cSld>
  <p:clrMapOvr>
    <a:masterClrMapping/>
  </p:clrMapOvr>
  <mc:AlternateContent xmlns:mc="http://schemas.openxmlformats.org/markup-compatibility/2006">
    <mc:Choice xmlns:p14="http://schemas.microsoft.com/office/powerpoint/2010/main" Requires="p14">
      <p:transition spd="slow" p14:dur="2000" advTm="22126"/>
    </mc:Choice>
    <mc:Fallback>
      <p:transition spd="slow" advTm="22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00" name="Picture 8" descr="Ice Cream Shop - Luis Jurad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5496" y="2165010"/>
            <a:ext cx="5052928" cy="42322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1520" y="332656"/>
            <a:ext cx="8568952" cy="5078313"/>
          </a:xfrm>
          <a:prstGeom prst="rect">
            <a:avLst/>
          </a:prstGeom>
          <a:noFill/>
        </p:spPr>
        <p:txBody>
          <a:bodyPr wrap="square" rtlCol="0">
            <a:spAutoFit/>
          </a:bodyPr>
          <a:lstStyle/>
          <a:p>
            <a:pPr algn="ctr"/>
            <a:r>
              <a:rPr lang="en-GB" dirty="0" smtClean="0"/>
              <a:t>Key Activities</a:t>
            </a:r>
          </a:p>
          <a:p>
            <a:pPr algn="ctr"/>
            <a:endParaRPr lang="en-GB" dirty="0"/>
          </a:p>
          <a:p>
            <a:pPr marL="285750" indent="-285750">
              <a:lnSpc>
                <a:spcPct val="150000"/>
              </a:lnSpc>
              <a:buFont typeface="Wingdings" panose="05000000000000000000" pitchFamily="2" charset="2"/>
              <a:buChar char="Ø"/>
            </a:pPr>
            <a:r>
              <a:rPr lang="en-GB" dirty="0" smtClean="0"/>
              <a:t>We will spend most of our time making and serving ice cream but also being active in our community to ensure our partnerships are always active.</a:t>
            </a:r>
          </a:p>
          <a:p>
            <a:pPr marL="285750" indent="-285750">
              <a:lnSpc>
                <a:spcPct val="150000"/>
              </a:lnSpc>
              <a:buFont typeface="Wingdings" panose="05000000000000000000" pitchFamily="2" charset="2"/>
              <a:buChar char="Ø"/>
            </a:pPr>
            <a:r>
              <a:rPr lang="en-GB" dirty="0" smtClean="0"/>
              <a:t>Normal Celebrations</a:t>
            </a:r>
          </a:p>
          <a:p>
            <a:pPr marL="285750" indent="-285750">
              <a:lnSpc>
                <a:spcPct val="150000"/>
              </a:lnSpc>
              <a:buFont typeface="Wingdings" panose="05000000000000000000" pitchFamily="2" charset="2"/>
              <a:buChar char="Ø"/>
            </a:pPr>
            <a:r>
              <a:rPr lang="en-GB" dirty="0" smtClean="0"/>
              <a:t>Events &amp; Festivals</a:t>
            </a:r>
          </a:p>
          <a:p>
            <a:pPr marL="285750" indent="-285750">
              <a:lnSpc>
                <a:spcPct val="150000"/>
              </a:lnSpc>
              <a:buFont typeface="Wingdings" panose="05000000000000000000" pitchFamily="2" charset="2"/>
              <a:buChar char="Ø"/>
            </a:pPr>
            <a:r>
              <a:rPr lang="en-GB" dirty="0" smtClean="0"/>
              <a:t>Producing</a:t>
            </a:r>
          </a:p>
          <a:p>
            <a:pPr marL="285750" indent="-285750">
              <a:lnSpc>
                <a:spcPct val="150000"/>
              </a:lnSpc>
              <a:buFont typeface="Wingdings" panose="05000000000000000000" pitchFamily="2" charset="2"/>
              <a:buChar char="Ø"/>
            </a:pPr>
            <a:r>
              <a:rPr lang="en-GB" dirty="0" smtClean="0"/>
              <a:t>Distributing</a:t>
            </a:r>
          </a:p>
          <a:p>
            <a:pPr marL="285750" indent="-285750">
              <a:lnSpc>
                <a:spcPct val="150000"/>
              </a:lnSpc>
              <a:buFont typeface="Wingdings" panose="05000000000000000000" pitchFamily="2" charset="2"/>
              <a:buChar char="Ø"/>
            </a:pPr>
            <a:r>
              <a:rPr lang="en-GB" dirty="0" smtClean="0"/>
              <a:t>Packaging</a:t>
            </a:r>
          </a:p>
          <a:p>
            <a:pPr marL="285750" indent="-285750">
              <a:lnSpc>
                <a:spcPct val="150000"/>
              </a:lnSpc>
              <a:buFont typeface="Wingdings" panose="05000000000000000000" pitchFamily="2" charset="2"/>
              <a:buChar char="Ø"/>
            </a:pPr>
            <a:endParaRPr lang="en-GB" dirty="0" smtClean="0"/>
          </a:p>
          <a:p>
            <a:pPr marL="285750" indent="-285750">
              <a:lnSpc>
                <a:spcPct val="150000"/>
              </a:lnSpc>
              <a:buFont typeface="Wingdings" panose="05000000000000000000" pitchFamily="2" charset="2"/>
              <a:buChar char="Ø"/>
            </a:pPr>
            <a:endParaRPr lang="en-GB" dirty="0" smtClean="0"/>
          </a:p>
          <a:p>
            <a:pPr algn="ctr"/>
            <a:endParaRPr lang="en-GB" dirty="0"/>
          </a:p>
        </p:txBody>
      </p:sp>
      <p:sp>
        <p:nvSpPr>
          <p:cNvPr id="3" name="AutoShape 2" descr="Ice Cream Shop - Luis Jurad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Ice Cream Shop - Luis Jurado"/>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ce Cream Shop - Luis Jurado"/>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49751633"/>
      </p:ext>
    </p:extLst>
  </p:cSld>
  <p:clrMapOvr>
    <a:masterClrMapping/>
  </p:clrMapOvr>
  <mc:AlternateContent xmlns:mc="http://schemas.openxmlformats.org/markup-compatibility/2006">
    <mc:Choice xmlns:p14="http://schemas.microsoft.com/office/powerpoint/2010/main" Requires="p14">
      <p:transition spd="slow" p14:dur="2000" advTm="19720"/>
    </mc:Choice>
    <mc:Fallback>
      <p:transition spd="slow" advTm="19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8280920" cy="5493812"/>
          </a:xfrm>
          <a:prstGeom prst="rect">
            <a:avLst/>
          </a:prstGeom>
          <a:noFill/>
        </p:spPr>
        <p:txBody>
          <a:bodyPr wrap="square" rtlCol="0">
            <a:spAutoFit/>
          </a:bodyPr>
          <a:lstStyle/>
          <a:p>
            <a:pPr algn="ctr"/>
            <a:r>
              <a:rPr lang="en-GB" b="1" dirty="0" smtClean="0"/>
              <a:t>Key Resources</a:t>
            </a:r>
          </a:p>
          <a:p>
            <a:pPr algn="ctr"/>
            <a:endParaRPr lang="en-GB" dirty="0" smtClean="0"/>
          </a:p>
          <a:p>
            <a:pPr marL="285750" indent="-285750">
              <a:lnSpc>
                <a:spcPct val="150000"/>
              </a:lnSpc>
              <a:buFont typeface="Wingdings" panose="05000000000000000000" pitchFamily="2" charset="2"/>
              <a:buChar char="Ø"/>
            </a:pPr>
            <a:r>
              <a:rPr lang="en-GB" dirty="0" smtClean="0"/>
              <a:t>Financing</a:t>
            </a:r>
          </a:p>
          <a:p>
            <a:pPr marL="285750" indent="-285750">
              <a:lnSpc>
                <a:spcPct val="150000"/>
              </a:lnSpc>
              <a:buFont typeface="Wingdings" panose="05000000000000000000" pitchFamily="2" charset="2"/>
              <a:buChar char="Ø"/>
            </a:pPr>
            <a:r>
              <a:rPr lang="en-GB" dirty="0" smtClean="0"/>
              <a:t>If we’re an ice cream shop, we are going to assume that we can’t hire college graduates full time at a competitive wage to just serve ice cream.</a:t>
            </a:r>
          </a:p>
          <a:p>
            <a:pPr>
              <a:lnSpc>
                <a:spcPct val="150000"/>
              </a:lnSpc>
            </a:pPr>
            <a:endParaRPr lang="en-GB" dirty="0"/>
          </a:p>
          <a:p>
            <a:pPr marL="285750" indent="-285750">
              <a:lnSpc>
                <a:spcPct val="150000"/>
              </a:lnSpc>
              <a:buFont typeface="Wingdings" panose="05000000000000000000" pitchFamily="2" charset="2"/>
              <a:buChar char="Ø"/>
            </a:pPr>
            <a:r>
              <a:rPr lang="en-GB" dirty="0" smtClean="0"/>
              <a:t>We will need the top talent out of the high schools and colleges to help us be the best local ice cream shop.</a:t>
            </a:r>
          </a:p>
          <a:p>
            <a:pPr>
              <a:lnSpc>
                <a:spcPct val="150000"/>
              </a:lnSpc>
            </a:pPr>
            <a:endParaRPr lang="en-GB" dirty="0"/>
          </a:p>
          <a:p>
            <a:pPr marL="285750" indent="-285750">
              <a:lnSpc>
                <a:spcPct val="150000"/>
              </a:lnSpc>
              <a:buFont typeface="Wingdings" panose="05000000000000000000" pitchFamily="2" charset="2"/>
              <a:buChar char="Ø"/>
            </a:pPr>
            <a:r>
              <a:rPr lang="en-GB" dirty="0" smtClean="0"/>
              <a:t>If we don’t have the top talent of those places, it will be tough for us to have a successful ice cream shop.</a:t>
            </a:r>
          </a:p>
          <a:p>
            <a:pPr marL="285750" indent="-285750">
              <a:lnSpc>
                <a:spcPct val="150000"/>
              </a:lnSpc>
              <a:buFont typeface="Wingdings" panose="05000000000000000000" pitchFamily="2" charset="2"/>
              <a:buChar char="Ø"/>
            </a:pPr>
            <a:r>
              <a:rPr lang="en-GB" dirty="0" smtClean="0"/>
              <a:t>Ice cream Equipment &amp; Accessories</a:t>
            </a:r>
          </a:p>
          <a:p>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24811402"/>
      </p:ext>
    </p:extLst>
  </p:cSld>
  <p:clrMapOvr>
    <a:masterClrMapping/>
  </p:clrMapOvr>
  <mc:AlternateContent xmlns:mc="http://schemas.openxmlformats.org/markup-compatibility/2006">
    <mc:Choice xmlns:p14="http://schemas.microsoft.com/office/powerpoint/2010/main" Requires="p14">
      <p:transition spd="slow" p14:dur="2000" advTm="33356"/>
    </mc:Choice>
    <mc:Fallback>
      <p:transition spd="slow" advTm="33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332656"/>
            <a:ext cx="8568952" cy="6047809"/>
          </a:xfrm>
          <a:prstGeom prst="rect">
            <a:avLst/>
          </a:prstGeom>
          <a:noFill/>
        </p:spPr>
        <p:txBody>
          <a:bodyPr wrap="square" rtlCol="0">
            <a:spAutoFit/>
          </a:bodyPr>
          <a:lstStyle/>
          <a:p>
            <a:pPr algn="ctr"/>
            <a:r>
              <a:rPr lang="en-GB" b="1" dirty="0" smtClean="0"/>
              <a:t>Value Proposition</a:t>
            </a:r>
          </a:p>
          <a:p>
            <a:pPr algn="ctr"/>
            <a:endParaRPr lang="en-GB" dirty="0"/>
          </a:p>
          <a:p>
            <a:pPr marL="285750" indent="-285750" algn="just">
              <a:lnSpc>
                <a:spcPct val="150000"/>
              </a:lnSpc>
              <a:buFont typeface="Wingdings" panose="05000000000000000000" pitchFamily="2" charset="2"/>
              <a:buChar char="Ø"/>
            </a:pPr>
            <a:r>
              <a:rPr lang="en-GB" dirty="0" smtClean="0"/>
              <a:t>Since we have four customer segments, we need at least four value propositions. We made three of them.</a:t>
            </a:r>
          </a:p>
          <a:p>
            <a:pPr marL="285750" indent="-285750" algn="just">
              <a:lnSpc>
                <a:spcPct val="150000"/>
              </a:lnSpc>
              <a:buFont typeface="Wingdings" panose="05000000000000000000" pitchFamily="2" charset="2"/>
              <a:buChar char="Ø"/>
            </a:pPr>
            <a:r>
              <a:rPr lang="en-GB" dirty="0" smtClean="0"/>
              <a:t>Our value propositions are entertainment for family, a plate for family to celebrate and hang out and a safe place for children, young adult and teens to hangout.</a:t>
            </a:r>
          </a:p>
          <a:p>
            <a:pPr marL="285750" indent="-285750" algn="just">
              <a:lnSpc>
                <a:spcPct val="150000"/>
              </a:lnSpc>
              <a:buFont typeface="Wingdings" panose="05000000000000000000" pitchFamily="2" charset="2"/>
              <a:buChar char="Ø"/>
            </a:pPr>
            <a:r>
              <a:rPr lang="en-GB" dirty="0" smtClean="0"/>
              <a:t>As you probably see, we made four value propositions for the young families and one for teens.</a:t>
            </a:r>
          </a:p>
          <a:p>
            <a:pPr marL="285750" indent="-285750" algn="just">
              <a:lnSpc>
                <a:spcPct val="150000"/>
              </a:lnSpc>
              <a:buFont typeface="Wingdings" panose="05000000000000000000" pitchFamily="2" charset="2"/>
              <a:buChar char="Ø"/>
            </a:pPr>
            <a:r>
              <a:rPr lang="en-GB" dirty="0" smtClean="0"/>
              <a:t>For families, we assume that families with typically come after won a game or they are coming as a family when they don’t have sporting events and wants to have quality time together and for children’s treats.</a:t>
            </a:r>
          </a:p>
          <a:p>
            <a:pPr marL="285750" indent="-285750" algn="just">
              <a:lnSpc>
                <a:spcPct val="150000"/>
              </a:lnSpc>
              <a:buFont typeface="Wingdings" panose="05000000000000000000" pitchFamily="2" charset="2"/>
              <a:buChar char="Ø"/>
            </a:pPr>
            <a:r>
              <a:rPr lang="en-GB" dirty="0" smtClean="0"/>
              <a:t>For teens, they might struggle with parents to get out of their house but will  it might be bearable to hangout with them in a safe place.</a:t>
            </a:r>
          </a:p>
          <a:p>
            <a:pPr marL="285750" indent="-285750" algn="just">
              <a:lnSpc>
                <a:spcPct val="150000"/>
              </a:lnSpc>
              <a:buFont typeface="Wingdings" panose="05000000000000000000" pitchFamily="2" charset="2"/>
              <a:buChar char="Ø"/>
            </a:pPr>
            <a:r>
              <a:rPr lang="en-GB" dirty="0" smtClean="0"/>
              <a:t>Cheaper Price &amp; quality</a:t>
            </a:r>
            <a:endParaRPr lang="en-GB" dirty="0"/>
          </a:p>
        </p:txBody>
      </p:sp>
      <p:pic>
        <p:nvPicPr>
          <p:cNvPr id="6146" name="Picture 2" descr="The staff at Juke N Jive Creamery. Serving the best ice cream in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09957" y="5805264"/>
            <a:ext cx="2808312" cy="1052736"/>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07955369"/>
      </p:ext>
    </p:extLst>
  </p:cSld>
  <p:clrMapOvr>
    <a:masterClrMapping/>
  </p:clrMapOvr>
  <mc:AlternateContent xmlns:mc="http://schemas.openxmlformats.org/markup-compatibility/2006">
    <mc:Choice xmlns:p14="http://schemas.microsoft.com/office/powerpoint/2010/main" Requires="p14">
      <p:transition spd="slow" p14:dur="2000" advTm="53876"/>
    </mc:Choice>
    <mc:Fallback>
      <p:transition spd="slow" advTm="53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20688"/>
            <a:ext cx="8352928" cy="4524315"/>
          </a:xfrm>
          <a:prstGeom prst="rect">
            <a:avLst/>
          </a:prstGeom>
          <a:noFill/>
        </p:spPr>
        <p:txBody>
          <a:bodyPr wrap="square" rtlCol="0">
            <a:spAutoFit/>
          </a:bodyPr>
          <a:lstStyle/>
          <a:p>
            <a:pPr algn="ctr"/>
            <a:r>
              <a:rPr lang="en-GB" b="1" dirty="0" smtClean="0"/>
              <a:t>Customer  Relationships</a:t>
            </a:r>
          </a:p>
          <a:p>
            <a:pPr algn="ctr"/>
            <a:endParaRPr lang="en-GB" dirty="0"/>
          </a:p>
          <a:p>
            <a:pPr marL="285750" indent="-285750">
              <a:buFont typeface="Wingdings" panose="05000000000000000000" pitchFamily="2" charset="2"/>
              <a:buChar char="Ø"/>
            </a:pPr>
            <a:r>
              <a:rPr lang="en-GB" dirty="0" smtClean="0"/>
              <a:t>As we are a local shop, community needs to trust us for us to be successful.</a:t>
            </a:r>
          </a:p>
          <a:p>
            <a:pPr marL="285750" indent="-285750">
              <a:lnSpc>
                <a:spcPct val="150000"/>
              </a:lnSpc>
              <a:buFont typeface="Wingdings" panose="05000000000000000000" pitchFamily="2" charset="2"/>
              <a:buChar char="Ø"/>
            </a:pPr>
            <a:r>
              <a:rPr lang="en-GB" dirty="0" smtClean="0"/>
              <a:t>Personal relationship with customers is the key. </a:t>
            </a:r>
          </a:p>
          <a:p>
            <a:pPr marL="285750" indent="-285750">
              <a:lnSpc>
                <a:spcPct val="150000"/>
              </a:lnSpc>
              <a:buFont typeface="Wingdings" panose="05000000000000000000" pitchFamily="2" charset="2"/>
              <a:buChar char="Ø"/>
            </a:pPr>
            <a:r>
              <a:rPr lang="en-GB" dirty="0" smtClean="0"/>
              <a:t>If try to automate the relationships, people will lose their trust as they won’t know who we are.</a:t>
            </a:r>
          </a:p>
          <a:p>
            <a:pPr marL="285750" indent="-285750">
              <a:lnSpc>
                <a:spcPct val="150000"/>
              </a:lnSpc>
              <a:buFont typeface="Wingdings" panose="05000000000000000000" pitchFamily="2" charset="2"/>
              <a:buChar char="Ø"/>
            </a:pPr>
            <a:r>
              <a:rPr lang="en-GB" dirty="0" smtClean="0"/>
              <a:t>Business Cards</a:t>
            </a:r>
          </a:p>
          <a:p>
            <a:pPr marL="285750" indent="-285750">
              <a:lnSpc>
                <a:spcPct val="150000"/>
              </a:lnSpc>
              <a:buFont typeface="Wingdings" panose="05000000000000000000" pitchFamily="2" charset="2"/>
              <a:buChar char="Ø"/>
            </a:pPr>
            <a:r>
              <a:rPr lang="en-GB" dirty="0" smtClean="0"/>
              <a:t>Fast Service &amp; Discounts</a:t>
            </a:r>
          </a:p>
          <a:p>
            <a:pPr marL="285750" indent="-285750">
              <a:lnSpc>
                <a:spcPct val="150000"/>
              </a:lnSpc>
              <a:buFont typeface="Wingdings" panose="05000000000000000000" pitchFamily="2" charset="2"/>
              <a:buChar char="Ø"/>
            </a:pPr>
            <a:r>
              <a:rPr lang="en-GB" dirty="0" smtClean="0"/>
              <a:t>We are not a national brand that can assume they have trust from families.</a:t>
            </a:r>
          </a:p>
          <a:p>
            <a:pPr marL="285750" indent="-285750">
              <a:lnSpc>
                <a:spcPct val="150000"/>
              </a:lnSpc>
              <a:buFont typeface="Wingdings" panose="05000000000000000000" pitchFamily="2" charset="2"/>
              <a:buChar char="Ø"/>
            </a:pPr>
            <a:r>
              <a:rPr lang="en-GB" dirty="0" smtClean="0"/>
              <a:t>Customer care Website</a:t>
            </a:r>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921160563"/>
      </p:ext>
    </p:extLst>
  </p:cSld>
  <p:clrMapOvr>
    <a:masterClrMapping/>
  </p:clrMapOvr>
  <mc:AlternateContent xmlns:mc="http://schemas.openxmlformats.org/markup-compatibility/2006">
    <mc:Choice xmlns:p14="http://schemas.microsoft.com/office/powerpoint/2010/main" Requires="p14">
      <p:transition spd="slow" p14:dur="2000" advTm="32791"/>
    </mc:Choice>
    <mc:Fallback>
      <p:transition spd="slow" advTm="32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332656"/>
            <a:ext cx="8568952" cy="3416320"/>
          </a:xfrm>
          <a:prstGeom prst="rect">
            <a:avLst/>
          </a:prstGeom>
          <a:noFill/>
        </p:spPr>
        <p:txBody>
          <a:bodyPr wrap="square" rtlCol="0">
            <a:spAutoFit/>
          </a:bodyPr>
          <a:lstStyle/>
          <a:p>
            <a:pPr algn="ctr">
              <a:lnSpc>
                <a:spcPct val="150000"/>
              </a:lnSpc>
            </a:pPr>
            <a:r>
              <a:rPr lang="en-GB" dirty="0" smtClean="0"/>
              <a:t>Channels</a:t>
            </a:r>
          </a:p>
          <a:p>
            <a:pPr marL="285750" indent="-285750">
              <a:lnSpc>
                <a:spcPct val="150000"/>
              </a:lnSpc>
              <a:buFont typeface="Wingdings" panose="05000000000000000000" pitchFamily="2" charset="2"/>
              <a:buChar char="Ø"/>
            </a:pPr>
            <a:r>
              <a:rPr lang="en-GB" dirty="0" smtClean="0"/>
              <a:t>We assume we are using three main channels to gain customers, community partnerships and sponsorships, Social medias – Facebook, Instagram, and local Public Relations.</a:t>
            </a:r>
          </a:p>
          <a:p>
            <a:pPr marL="285750" indent="-285750">
              <a:lnSpc>
                <a:spcPct val="150000"/>
              </a:lnSpc>
              <a:buFont typeface="Wingdings" panose="05000000000000000000" pitchFamily="2" charset="2"/>
              <a:buChar char="Ø"/>
            </a:pPr>
            <a:r>
              <a:rPr lang="en-GB" dirty="0" smtClean="0"/>
              <a:t>Direct Sales</a:t>
            </a:r>
          </a:p>
          <a:p>
            <a:pPr marL="285750" indent="-285750">
              <a:lnSpc>
                <a:spcPct val="150000"/>
              </a:lnSpc>
              <a:buFont typeface="Wingdings" panose="05000000000000000000" pitchFamily="2" charset="2"/>
              <a:buChar char="Ø"/>
            </a:pPr>
            <a:r>
              <a:rPr lang="en-GB" dirty="0" smtClean="0"/>
              <a:t>Entertainments &amp; Celebrations</a:t>
            </a:r>
          </a:p>
          <a:p>
            <a:pPr marL="285750" indent="-285750">
              <a:lnSpc>
                <a:spcPct val="150000"/>
              </a:lnSpc>
              <a:buFont typeface="Wingdings" panose="05000000000000000000" pitchFamily="2" charset="2"/>
              <a:buChar char="Ø"/>
            </a:pPr>
            <a:r>
              <a:rPr lang="en-GB" dirty="0" smtClean="0"/>
              <a:t>Nothing too fancy with these channels.</a:t>
            </a:r>
          </a:p>
          <a:p>
            <a:pPr>
              <a:lnSpc>
                <a:spcPct val="150000"/>
              </a:lnSpc>
            </a:pPr>
            <a:endParaRPr lang="en-GB" dirty="0"/>
          </a:p>
        </p:txBody>
      </p:sp>
      <p:pic>
        <p:nvPicPr>
          <p:cNvPr id="2050" name="Picture 2" descr="10 Best-Loved Ice Cream Brands In The World | Cariloca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680" y="3573016"/>
            <a:ext cx="5292588" cy="2938467"/>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78810053"/>
      </p:ext>
    </p:extLst>
  </p:cSld>
  <p:clrMapOvr>
    <a:masterClrMapping/>
  </p:clrMapOvr>
  <mc:AlternateContent xmlns:mc="http://schemas.openxmlformats.org/markup-compatibility/2006">
    <mc:Choice xmlns:p14="http://schemas.microsoft.com/office/powerpoint/2010/main" Requires="p14">
      <p:transition spd="slow" p14:dur="2000" advTm="22701"/>
    </mc:Choice>
    <mc:Fallback>
      <p:transition spd="slow" advTm="22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8424936" cy="3416320"/>
          </a:xfrm>
          <a:prstGeom prst="rect">
            <a:avLst/>
          </a:prstGeom>
          <a:noFill/>
        </p:spPr>
        <p:txBody>
          <a:bodyPr wrap="square" rtlCol="0">
            <a:spAutoFit/>
          </a:bodyPr>
          <a:lstStyle/>
          <a:p>
            <a:pPr algn="ctr">
              <a:lnSpc>
                <a:spcPct val="150000"/>
              </a:lnSpc>
            </a:pPr>
            <a:r>
              <a:rPr lang="en-GB" b="1" dirty="0" smtClean="0"/>
              <a:t>Customer Segments</a:t>
            </a:r>
          </a:p>
          <a:p>
            <a:pPr marL="285750" indent="-285750">
              <a:lnSpc>
                <a:spcPct val="150000"/>
              </a:lnSpc>
              <a:buFont typeface="Wingdings" panose="05000000000000000000" pitchFamily="2" charset="2"/>
              <a:buChar char="Ø"/>
            </a:pPr>
            <a:r>
              <a:rPr lang="en-GB" dirty="0" smtClean="0"/>
              <a:t>For a local ice cream shop, we assume that there are  four main customer segments, young families that participate in Youth Sports , children, young urban adults and local teenagers looking to get away from their parents when they can.</a:t>
            </a:r>
          </a:p>
          <a:p>
            <a:pPr marL="285750" indent="-285750">
              <a:lnSpc>
                <a:spcPct val="150000"/>
              </a:lnSpc>
              <a:buFont typeface="Wingdings" panose="05000000000000000000" pitchFamily="2" charset="2"/>
              <a:buChar char="Ø"/>
            </a:pPr>
            <a:r>
              <a:rPr lang="en-GB" dirty="0" smtClean="0"/>
              <a:t>These segments might still be broad, so if we actually had an ice cream shop in a small town, we might narrow this down a bit more.</a:t>
            </a:r>
          </a:p>
          <a:p>
            <a:pPr marL="285750" indent="-285750">
              <a:lnSpc>
                <a:spcPct val="150000"/>
              </a:lnSpc>
              <a:buFont typeface="Wingdings" panose="05000000000000000000" pitchFamily="2" charset="2"/>
              <a:buChar char="Ø"/>
            </a:pPr>
            <a:r>
              <a:rPr lang="en-GB" dirty="0" smtClean="0"/>
              <a:t>You can group segments together.</a:t>
            </a:r>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375721168"/>
      </p:ext>
    </p:extLst>
  </p:cSld>
  <p:clrMapOvr>
    <a:masterClrMapping/>
  </p:clrMapOvr>
  <mc:AlternateContent xmlns:mc="http://schemas.openxmlformats.org/markup-compatibility/2006">
    <mc:Choice xmlns:p14="http://schemas.microsoft.com/office/powerpoint/2010/main" Requires="p14">
      <p:transition spd="slow" p14:dur="2000" advTm="30804"/>
    </mc:Choice>
    <mc:Fallback>
      <p:transition spd="slow" advTm="30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04664"/>
            <a:ext cx="8496944" cy="3970318"/>
          </a:xfrm>
          <a:prstGeom prst="rect">
            <a:avLst/>
          </a:prstGeom>
          <a:noFill/>
        </p:spPr>
        <p:txBody>
          <a:bodyPr wrap="square" rtlCol="0">
            <a:spAutoFit/>
          </a:bodyPr>
          <a:lstStyle/>
          <a:p>
            <a:pPr algn="ctr"/>
            <a:r>
              <a:rPr lang="en-GB" b="1" dirty="0" smtClean="0"/>
              <a:t>Cost Structure</a:t>
            </a:r>
          </a:p>
          <a:p>
            <a:endParaRPr lang="en-GB" dirty="0"/>
          </a:p>
          <a:p>
            <a:pPr marL="285750" indent="-285750">
              <a:lnSpc>
                <a:spcPct val="150000"/>
              </a:lnSpc>
              <a:buFont typeface="Wingdings" panose="05000000000000000000" pitchFamily="2" charset="2"/>
              <a:buChar char="Ø"/>
            </a:pPr>
            <a:r>
              <a:rPr lang="en-GB" dirty="0" smtClean="0"/>
              <a:t>In terms of percentages of revenue, the majority of our costs will be with ice cream supplies, our team and potentially space depending on where the ice cream shop is located. </a:t>
            </a:r>
          </a:p>
          <a:p>
            <a:pPr marL="285750" indent="-285750">
              <a:lnSpc>
                <a:spcPct val="150000"/>
              </a:lnSpc>
              <a:buFont typeface="Wingdings" panose="05000000000000000000" pitchFamily="2" charset="2"/>
              <a:buChar char="Ø"/>
            </a:pPr>
            <a:r>
              <a:rPr lang="en-GB" dirty="0" smtClean="0"/>
              <a:t>Rental Fee</a:t>
            </a:r>
          </a:p>
          <a:p>
            <a:pPr marL="285750" indent="-285750">
              <a:lnSpc>
                <a:spcPct val="150000"/>
              </a:lnSpc>
              <a:buFont typeface="Wingdings" panose="05000000000000000000" pitchFamily="2" charset="2"/>
              <a:buChar char="Ø"/>
            </a:pPr>
            <a:r>
              <a:rPr lang="en-GB" dirty="0" smtClean="0"/>
              <a:t>Advertising – webpages</a:t>
            </a:r>
          </a:p>
          <a:p>
            <a:pPr marL="285750" indent="-285750">
              <a:lnSpc>
                <a:spcPct val="150000"/>
              </a:lnSpc>
              <a:buFont typeface="Wingdings" panose="05000000000000000000" pitchFamily="2" charset="2"/>
              <a:buChar char="Ø"/>
            </a:pPr>
            <a:r>
              <a:rPr lang="en-GB" dirty="0" smtClean="0"/>
              <a:t>Salaries for employers and chefs</a:t>
            </a:r>
          </a:p>
          <a:p>
            <a:pPr marL="285750" indent="-285750">
              <a:lnSpc>
                <a:spcPct val="150000"/>
              </a:lnSpc>
              <a:buFont typeface="Wingdings" panose="05000000000000000000" pitchFamily="2" charset="2"/>
              <a:buChar char="Ø"/>
            </a:pPr>
            <a:r>
              <a:rPr lang="en-GB" dirty="0" smtClean="0"/>
              <a:t>Machines and Material</a:t>
            </a:r>
          </a:p>
          <a:p>
            <a:pPr marL="285750" indent="-285750">
              <a:lnSpc>
                <a:spcPct val="150000"/>
              </a:lnSpc>
              <a:buFont typeface="Wingdings" panose="05000000000000000000" pitchFamily="2" charset="2"/>
              <a:buChar char="Ø"/>
            </a:pPr>
            <a:r>
              <a:rPr lang="en-GB" dirty="0" smtClean="0"/>
              <a:t>Vehicles</a:t>
            </a:r>
            <a:endParaRPr lang="en-GB" dirty="0"/>
          </a:p>
        </p:txBody>
      </p:sp>
      <p:pic>
        <p:nvPicPr>
          <p:cNvPr id="5122" name="Picture 2" descr="https://encrypted-tbn0.gstatic.com/images?q=tbn%3AANd9GcT5MqHT3MBgf6TsPwfD1hw9yRMK5ROXLXd5K4x_9c6tX6PAsKCNbYC8Swz2kclFTd-7WPdcUKo&amp;usqp=CA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00" y="4894125"/>
            <a:ext cx="1866900" cy="186690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ommercial Ice Cream Machine, Soft Ice Cream Making Yogurt Cone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9592" y="4771742"/>
            <a:ext cx="2304256" cy="2060848"/>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300664375"/>
      </p:ext>
    </p:extLst>
  </p:cSld>
  <p:clrMapOvr>
    <a:masterClrMapping/>
  </p:clrMapOvr>
  <mc:AlternateContent xmlns:mc="http://schemas.openxmlformats.org/markup-compatibility/2006">
    <mc:Choice xmlns:p14="http://schemas.microsoft.com/office/powerpoint/2010/main" Requires="p14">
      <p:transition spd="slow" p14:dur="2000" advTm="24369"/>
    </mc:Choice>
    <mc:Fallback>
      <p:transition spd="slow" advTm="24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332656"/>
            <a:ext cx="8640960" cy="3970318"/>
          </a:xfrm>
          <a:prstGeom prst="rect">
            <a:avLst/>
          </a:prstGeom>
          <a:noFill/>
        </p:spPr>
        <p:txBody>
          <a:bodyPr wrap="square" rtlCol="0">
            <a:spAutoFit/>
          </a:bodyPr>
          <a:lstStyle/>
          <a:p>
            <a:pPr algn="ctr"/>
            <a:r>
              <a:rPr lang="en-GB" b="1" dirty="0" smtClean="0"/>
              <a:t>Revenue Stream</a:t>
            </a:r>
          </a:p>
          <a:p>
            <a:pPr algn="ctr"/>
            <a:endParaRPr lang="en-GB" dirty="0"/>
          </a:p>
          <a:p>
            <a:pPr marL="285750" indent="-285750" algn="just">
              <a:lnSpc>
                <a:spcPct val="150000"/>
              </a:lnSpc>
              <a:buFont typeface="Wingdings" panose="05000000000000000000" pitchFamily="2" charset="2"/>
              <a:buChar char="Ø"/>
            </a:pPr>
            <a:r>
              <a:rPr lang="en-GB" dirty="0" smtClean="0"/>
              <a:t>Just like channels, nothing too special here. Our main sources of revenue would be serving ice cream, cartons of ice creams, and special events such as sports events that we might cater, birthdays and weddings.</a:t>
            </a:r>
          </a:p>
          <a:p>
            <a:pPr marL="285750" indent="-285750" algn="just">
              <a:lnSpc>
                <a:spcPct val="150000"/>
              </a:lnSpc>
              <a:buFont typeface="Wingdings" panose="05000000000000000000" pitchFamily="2" charset="2"/>
              <a:buChar char="Ø"/>
            </a:pPr>
            <a:r>
              <a:rPr lang="en-GB" dirty="0" smtClean="0"/>
              <a:t>Delivery Charge</a:t>
            </a:r>
          </a:p>
          <a:p>
            <a:pPr marL="285750" indent="-285750" algn="just">
              <a:lnSpc>
                <a:spcPct val="150000"/>
              </a:lnSpc>
              <a:buFont typeface="Wingdings" panose="05000000000000000000" pitchFamily="2" charset="2"/>
              <a:buChar char="Ø"/>
            </a:pPr>
            <a:r>
              <a:rPr lang="en-GB" dirty="0" smtClean="0"/>
              <a:t>Take away charge</a:t>
            </a:r>
          </a:p>
          <a:p>
            <a:pPr marL="285750" indent="-285750" algn="just">
              <a:lnSpc>
                <a:spcPct val="150000"/>
              </a:lnSpc>
              <a:buFont typeface="Wingdings" panose="05000000000000000000" pitchFamily="2" charset="2"/>
              <a:buChar char="Ø"/>
            </a:pPr>
            <a:endParaRPr lang="en-GB" dirty="0"/>
          </a:p>
          <a:p>
            <a:pPr algn="just">
              <a:lnSpc>
                <a:spcPct val="150000"/>
              </a:lnSpc>
            </a:pPr>
            <a:endParaRPr lang="en-GB" dirty="0" smtClean="0"/>
          </a:p>
          <a:p>
            <a:pPr algn="just">
              <a:lnSpc>
                <a:spcPct val="150000"/>
              </a:lnSpc>
            </a:pPr>
            <a:endParaRPr lang="en-GB" dirty="0"/>
          </a:p>
        </p:txBody>
      </p:sp>
      <p:pic>
        <p:nvPicPr>
          <p:cNvPr id="4098" name="Picture 2" descr="https://images-eu.ssl-images-amazon.com/images/I/81hQsYURWLL.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2040" y="3140968"/>
            <a:ext cx="3856780" cy="3312368"/>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566329425"/>
      </p:ext>
    </p:extLst>
  </p:cSld>
  <p:clrMapOvr>
    <a:masterClrMapping/>
  </p:clrMapOvr>
  <mc:AlternateContent xmlns:mc="http://schemas.openxmlformats.org/markup-compatibility/2006">
    <mc:Choice xmlns:p14="http://schemas.microsoft.com/office/powerpoint/2010/main" Requires="p14">
      <p:transition spd="slow" p14:dur="2000" advTm="19588"/>
    </mc:Choice>
    <mc:Fallback>
      <p:transition spd="slow" advTm="19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185"/>
            <a:ext cx="8229600" cy="1073274"/>
          </a:xfrm>
        </p:spPr>
        <p:txBody>
          <a:bodyPr/>
          <a:lstStyle/>
          <a:p>
            <a:pPr algn="ctr"/>
            <a:r>
              <a:rPr lang="en-GB" dirty="0" smtClean="0"/>
              <a:t>References</a:t>
            </a:r>
            <a:endParaRPr lang="en-GB" dirty="0"/>
          </a:p>
        </p:txBody>
      </p:sp>
      <p:sp>
        <p:nvSpPr>
          <p:cNvPr id="3" name="Content Placeholder 2"/>
          <p:cNvSpPr>
            <a:spLocks noGrp="1"/>
          </p:cNvSpPr>
          <p:nvPr>
            <p:ph idx="1"/>
          </p:nvPr>
        </p:nvSpPr>
        <p:spPr>
          <a:xfrm>
            <a:off x="467544" y="764704"/>
            <a:ext cx="8229600" cy="5258056"/>
          </a:xfrm>
        </p:spPr>
        <p:txBody>
          <a:bodyPr>
            <a:noAutofit/>
          </a:bodyPr>
          <a:lstStyle/>
          <a:p>
            <a:pPr algn="just"/>
            <a:r>
              <a:rPr lang="en-GB" sz="1600" dirty="0">
                <a:latin typeface="+mj-lt"/>
              </a:rPr>
              <a:t>Linder, J. &amp; Cantrell, S. (2000). Changing business models surveying the landscape, working paper. Institute for Strategic Change, Accenture , 1015-9.</a:t>
            </a:r>
          </a:p>
          <a:p>
            <a:pPr algn="just"/>
            <a:r>
              <a:rPr lang="en-GB" sz="1600" dirty="0" err="1">
                <a:latin typeface="+mj-lt"/>
              </a:rPr>
              <a:t>Magretta</a:t>
            </a:r>
            <a:r>
              <a:rPr lang="en-GB" sz="1600" dirty="0">
                <a:latin typeface="+mj-lt"/>
              </a:rPr>
              <a:t>, J. (2002). Why business models matters. Harvard Business Review , 80 (5), 86-92.</a:t>
            </a:r>
          </a:p>
          <a:p>
            <a:pPr algn="just">
              <a:lnSpc>
                <a:spcPct val="150000"/>
              </a:lnSpc>
            </a:pPr>
            <a:r>
              <a:rPr lang="en-GB" sz="1600" dirty="0">
                <a:latin typeface="+mj-lt"/>
              </a:rPr>
              <a:t>Miles, E. &amp; Snow, C. (1994). Fit, failure and hall of fame. New York: Free Press.</a:t>
            </a:r>
          </a:p>
          <a:p>
            <a:pPr algn="just">
              <a:lnSpc>
                <a:spcPct val="150000"/>
              </a:lnSpc>
            </a:pPr>
            <a:r>
              <a:rPr lang="en-GB" sz="1600" dirty="0">
                <a:latin typeface="+mj-lt"/>
              </a:rPr>
              <a:t>Mullins, J. &amp; </a:t>
            </a:r>
            <a:r>
              <a:rPr lang="en-GB" sz="1600" dirty="0" err="1">
                <a:latin typeface="+mj-lt"/>
              </a:rPr>
              <a:t>Komisar</a:t>
            </a:r>
            <a:r>
              <a:rPr lang="en-GB" sz="1600" dirty="0">
                <a:latin typeface="+mj-lt"/>
              </a:rPr>
              <a:t>, R. (2009). Getting to Plan B: Breaking through a Better Business Model. Amazon: Kindle Edition.</a:t>
            </a:r>
          </a:p>
          <a:p>
            <a:pPr algn="just"/>
            <a:r>
              <a:rPr lang="en-GB" sz="1600" dirty="0" err="1">
                <a:latin typeface="+mj-lt"/>
              </a:rPr>
              <a:t>Petrovic</a:t>
            </a:r>
            <a:r>
              <a:rPr lang="en-GB" sz="1600" dirty="0">
                <a:latin typeface="+mj-lt"/>
              </a:rPr>
              <a:t>, O. </a:t>
            </a:r>
            <a:r>
              <a:rPr lang="en-GB" sz="1600" dirty="0" err="1">
                <a:latin typeface="+mj-lt"/>
              </a:rPr>
              <a:t>Kittl</a:t>
            </a:r>
            <a:r>
              <a:rPr lang="en-GB" sz="1600" dirty="0">
                <a:latin typeface="+mj-lt"/>
              </a:rPr>
              <a:t>, C. &amp; </a:t>
            </a:r>
            <a:r>
              <a:rPr lang="en-GB" sz="1600" dirty="0" err="1">
                <a:latin typeface="+mj-lt"/>
              </a:rPr>
              <a:t>Teksten</a:t>
            </a:r>
            <a:r>
              <a:rPr lang="en-GB" sz="1600" dirty="0">
                <a:latin typeface="+mj-lt"/>
              </a:rPr>
              <a:t>, R. (2001). Developing business models for </a:t>
            </a:r>
            <a:r>
              <a:rPr lang="en-GB" sz="1600" dirty="0" err="1">
                <a:latin typeface="+mj-lt"/>
              </a:rPr>
              <a:t>eBusiness</a:t>
            </a:r>
            <a:r>
              <a:rPr lang="en-GB" sz="1600" dirty="0">
                <a:latin typeface="+mj-lt"/>
              </a:rPr>
              <a:t>. Proceedings of the International Conference on Electronic Commerce, Vienna, Austria</a:t>
            </a:r>
          </a:p>
          <a:p>
            <a:pPr algn="just"/>
            <a:r>
              <a:rPr lang="en-GB" sz="1600" dirty="0">
                <a:latin typeface="+mj-lt"/>
              </a:rPr>
              <a:t> </a:t>
            </a:r>
            <a:r>
              <a:rPr lang="en-GB" sz="1600" dirty="0" err="1">
                <a:latin typeface="+mj-lt"/>
              </a:rPr>
              <a:t>Pignerur</a:t>
            </a:r>
            <a:r>
              <a:rPr lang="en-GB" sz="1600" dirty="0">
                <a:latin typeface="+mj-lt"/>
              </a:rPr>
              <a:t>, A 2012, </a:t>
            </a:r>
            <a:r>
              <a:rPr lang="en-GB" sz="1600" i="1" dirty="0">
                <a:latin typeface="+mj-lt"/>
              </a:rPr>
              <a:t>Business model Generation. A Handbook for </a:t>
            </a:r>
            <a:r>
              <a:rPr lang="en-GB" sz="1600" i="1" dirty="0" err="1">
                <a:latin typeface="+mj-lt"/>
              </a:rPr>
              <a:t>visinories</a:t>
            </a:r>
            <a:r>
              <a:rPr lang="en-GB" sz="1600" i="1" dirty="0">
                <a:latin typeface="+mj-lt"/>
              </a:rPr>
              <a:t>, Game changers, and </a:t>
            </a:r>
            <a:r>
              <a:rPr lang="en-GB" sz="1600" i="1" dirty="0" err="1">
                <a:latin typeface="+mj-lt"/>
              </a:rPr>
              <a:t>challegers</a:t>
            </a:r>
            <a:r>
              <a:rPr lang="en-GB" sz="1600" i="1" dirty="0">
                <a:latin typeface="+mj-lt"/>
              </a:rPr>
              <a:t>.</a:t>
            </a:r>
            <a:r>
              <a:rPr lang="en-GB" sz="1600" dirty="0">
                <a:latin typeface="+mj-lt"/>
              </a:rPr>
              <a:t> John Wiley &amp; Sons, New York</a:t>
            </a:r>
          </a:p>
          <a:p>
            <a:pPr algn="just"/>
            <a:r>
              <a:rPr lang="en-GB" sz="1600" dirty="0" err="1">
                <a:latin typeface="+mj-lt"/>
              </a:rPr>
              <a:t>Pigneru</a:t>
            </a:r>
            <a:r>
              <a:rPr lang="en-GB" sz="1600" dirty="0">
                <a:latin typeface="+mj-lt"/>
              </a:rPr>
              <a:t>, A 2012, M</a:t>
            </a:r>
            <a:r>
              <a:rPr lang="en-GB" sz="1600" i="1" dirty="0">
                <a:latin typeface="+mj-lt"/>
              </a:rPr>
              <a:t>anaging creativity and innovation.</a:t>
            </a:r>
            <a:r>
              <a:rPr lang="en-GB" sz="1600" dirty="0">
                <a:latin typeface="+mj-lt"/>
              </a:rPr>
              <a:t> New </a:t>
            </a:r>
            <a:r>
              <a:rPr lang="en-GB" sz="1600" dirty="0" err="1">
                <a:latin typeface="+mj-lt"/>
              </a:rPr>
              <a:t>york</a:t>
            </a:r>
            <a:r>
              <a:rPr lang="en-GB" sz="1600" dirty="0">
                <a:latin typeface="+mj-lt"/>
              </a:rPr>
              <a:t>: John Wiley &amp; Sons.</a:t>
            </a:r>
          </a:p>
          <a:p>
            <a:pPr algn="just"/>
            <a:r>
              <a:rPr lang="en-GB" sz="1600" dirty="0" err="1">
                <a:latin typeface="+mj-lt"/>
              </a:rPr>
              <a:t>Recker</a:t>
            </a:r>
            <a:r>
              <a:rPr lang="en-GB" sz="1600" dirty="0">
                <a:latin typeface="+mj-lt"/>
              </a:rPr>
              <a:t>, J .C., </a:t>
            </a:r>
            <a:r>
              <a:rPr lang="en-GB" sz="1600" dirty="0" err="1">
                <a:latin typeface="+mj-lt"/>
              </a:rPr>
              <a:t>Indulska</a:t>
            </a:r>
            <a:r>
              <a:rPr lang="en-GB" sz="1600" dirty="0">
                <a:latin typeface="+mj-lt"/>
              </a:rPr>
              <a:t>, M., </a:t>
            </a:r>
            <a:r>
              <a:rPr lang="en-GB" sz="1600" dirty="0" err="1">
                <a:latin typeface="+mj-lt"/>
              </a:rPr>
              <a:t>Rosemann</a:t>
            </a:r>
            <a:r>
              <a:rPr lang="en-GB" sz="1600" dirty="0">
                <a:latin typeface="+mj-lt"/>
              </a:rPr>
              <a:t>, M. &amp; Green, P. (2009). Business process </a:t>
            </a:r>
            <a:r>
              <a:rPr lang="en-GB" sz="1600" dirty="0" err="1">
                <a:latin typeface="+mj-lt"/>
              </a:rPr>
              <a:t>modeling</a:t>
            </a:r>
            <a:r>
              <a:rPr lang="en-GB" sz="1600" dirty="0">
                <a:latin typeface="+mj-lt"/>
              </a:rPr>
              <a:t>: a comparative analysis. Journal of Association of Information Systems , 10 (4), 333-63.</a:t>
            </a:r>
          </a:p>
          <a:p>
            <a:pPr algn="just"/>
            <a:r>
              <a:rPr lang="en-GB" sz="1600" dirty="0">
                <a:latin typeface="+mj-lt"/>
              </a:rPr>
              <a:t>Shaw, J 2011, </a:t>
            </a:r>
            <a:r>
              <a:rPr lang="en-GB" sz="1600" i="1" dirty="0">
                <a:latin typeface="+mj-lt"/>
              </a:rPr>
              <a:t>Business Model Canvas.</a:t>
            </a:r>
            <a:r>
              <a:rPr lang="en-GB" sz="1600" dirty="0">
                <a:latin typeface="+mj-lt"/>
              </a:rPr>
              <a:t> Web.</a:t>
            </a:r>
          </a:p>
          <a:p>
            <a:pPr algn="just"/>
            <a:r>
              <a:rPr lang="en-GB" sz="1600" dirty="0" err="1">
                <a:latin typeface="+mj-lt"/>
              </a:rPr>
              <a:t>Spinellli</a:t>
            </a:r>
            <a:r>
              <a:rPr lang="en-GB" sz="1600" dirty="0">
                <a:latin typeface="+mj-lt"/>
              </a:rPr>
              <a:t>, J, 2012, </a:t>
            </a:r>
            <a:r>
              <a:rPr lang="en-GB" sz="1600" i="1" dirty="0">
                <a:latin typeface="+mj-lt"/>
              </a:rPr>
              <a:t>New venture creation -Entrepreneurship for the 21th century.</a:t>
            </a:r>
            <a:r>
              <a:rPr lang="en-GB" sz="1600" dirty="0">
                <a:latin typeface="+mj-lt"/>
              </a:rPr>
              <a:t> Mc </a:t>
            </a:r>
            <a:r>
              <a:rPr lang="en-GB" sz="1600" dirty="0" err="1">
                <a:latin typeface="+mj-lt"/>
              </a:rPr>
              <a:t>Graw</a:t>
            </a:r>
            <a:r>
              <a:rPr lang="en-GB" sz="1600" dirty="0">
                <a:latin typeface="+mj-lt"/>
              </a:rPr>
              <a:t> Hill, New York</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599717228"/>
      </p:ext>
    </p:extLst>
  </p:cSld>
  <p:clrMapOvr>
    <a:masterClrMapping/>
  </p:clrMapOvr>
  <mc:AlternateContent xmlns:mc="http://schemas.openxmlformats.org/markup-compatibility/2006">
    <mc:Choice xmlns:p14="http://schemas.microsoft.com/office/powerpoint/2010/main" Requires="p14">
      <p:transition spd="slow" p14:dur="2000" advTm="2539"/>
    </mc:Choice>
    <mc:Fallback>
      <p:transition spd="slow" advTm="2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Thank You!</a:t>
            </a:r>
            <a:br>
              <a:rPr lang="en-GB" dirty="0" smtClean="0"/>
            </a:br>
            <a:r>
              <a:rPr lang="en-GB" dirty="0"/>
              <a:t/>
            </a:r>
            <a:br>
              <a:rPr lang="en-GB" dirty="0"/>
            </a:br>
            <a:r>
              <a:rPr lang="en-GB" dirty="0" smtClean="0"/>
              <a:t>Any Questions?</a:t>
            </a:r>
            <a:endParaRPr lang="en-GB" dirty="0"/>
          </a:p>
        </p:txBody>
      </p:sp>
      <p:pic>
        <p:nvPicPr>
          <p:cNvPr id="9218" name="Picture 2" descr="https://portsoyicecream.co.uk/site/wp-content/uploads/sorbet-6-400x40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4416896"/>
            <a:ext cx="3312368" cy="2441104"/>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525004236"/>
      </p:ext>
    </p:extLst>
  </p:cSld>
  <p:clrMapOvr>
    <a:masterClrMapping/>
  </p:clrMapOvr>
  <mc:AlternateContent xmlns:mc="http://schemas.openxmlformats.org/markup-compatibility/2006">
    <mc:Choice xmlns:p14="http://schemas.microsoft.com/office/powerpoint/2010/main" Requires="p14">
      <p:transition spd="slow" p14:dur="2000" advTm="19563"/>
    </mc:Choice>
    <mc:Fallback>
      <p:transition spd="slow" advTm="19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385</TotalTime>
  <Words>1136</Words>
  <Application>Microsoft Office PowerPoint</Application>
  <PresentationFormat>On-screen Show (4:3)</PresentationFormat>
  <Paragraphs>167</Paragraphs>
  <Slides>15</Slides>
  <Notes>0</Notes>
  <HiddenSlides>0</HiddenSlides>
  <MMClips>15</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Verve</vt:lpstr>
      <vt:lpstr>Aunty MA’s  Cafe Business Model Canvas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        Thank You!  Any 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Gemini Cafe Business Model Canvas</dc:title>
  <dc:creator>shania</dc:creator>
  <cp:lastModifiedBy>shania</cp:lastModifiedBy>
  <cp:revision>33</cp:revision>
  <dcterms:created xsi:type="dcterms:W3CDTF">2020-08-18T12:38:55Z</dcterms:created>
  <dcterms:modified xsi:type="dcterms:W3CDTF">2020-08-18T19:04:49Z</dcterms:modified>
</cp:coreProperties>
</file>