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50"/>
  </p:notesMasterIdLst>
  <p:sldIdLst>
    <p:sldId id="266" r:id="rId7"/>
    <p:sldId id="257" r:id="rId8"/>
    <p:sldId id="258" r:id="rId9"/>
    <p:sldId id="267" r:id="rId10"/>
    <p:sldId id="259" r:id="rId11"/>
    <p:sldId id="268" r:id="rId12"/>
    <p:sldId id="269" r:id="rId13"/>
    <p:sldId id="270" r:id="rId14"/>
    <p:sldId id="271" r:id="rId15"/>
    <p:sldId id="261" r:id="rId16"/>
    <p:sldId id="262" r:id="rId17"/>
    <p:sldId id="280" r:id="rId18"/>
    <p:sldId id="273" r:id="rId19"/>
    <p:sldId id="263" r:id="rId20"/>
    <p:sldId id="260" r:id="rId21"/>
    <p:sldId id="264" r:id="rId22"/>
    <p:sldId id="274" r:id="rId23"/>
    <p:sldId id="279" r:id="rId24"/>
    <p:sldId id="277" r:id="rId25"/>
    <p:sldId id="278" r:id="rId26"/>
    <p:sldId id="291" r:id="rId27"/>
    <p:sldId id="292" r:id="rId28"/>
    <p:sldId id="286" r:id="rId29"/>
    <p:sldId id="315" r:id="rId30"/>
    <p:sldId id="293" r:id="rId31"/>
    <p:sldId id="290" r:id="rId32"/>
    <p:sldId id="316" r:id="rId33"/>
    <p:sldId id="324" r:id="rId34"/>
    <p:sldId id="325" r:id="rId35"/>
    <p:sldId id="294" r:id="rId36"/>
    <p:sldId id="318" r:id="rId37"/>
    <p:sldId id="321" r:id="rId38"/>
    <p:sldId id="319" r:id="rId39"/>
    <p:sldId id="317" r:id="rId40"/>
    <p:sldId id="289" r:id="rId41"/>
    <p:sldId id="285" r:id="rId42"/>
    <p:sldId id="276" r:id="rId43"/>
    <p:sldId id="287" r:id="rId44"/>
    <p:sldId id="284" r:id="rId45"/>
    <p:sldId id="282" r:id="rId46"/>
    <p:sldId id="283" r:id="rId47"/>
    <p:sldId id="288" r:id="rId48"/>
    <p:sldId id="265"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36"/>
    <p:restoredTop sz="96327"/>
  </p:normalViewPr>
  <p:slideViewPr>
    <p:cSldViewPr snapToGrid="0" snapToObjects="1">
      <p:cViewPr varScale="1">
        <p:scale>
          <a:sx n="85" d="100"/>
          <a:sy n="85" d="100"/>
        </p:scale>
        <p:origin x="60"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diagrams/_rels/data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8FE3554-7E29-4481-BE7C-507CB75A3D8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B82F243-E610-480A-86BE-B688F227FFAD}">
      <dgm:prSet/>
      <dgm:spPr/>
      <dgm:t>
        <a:bodyPr/>
        <a:lstStyle/>
        <a:p>
          <a:r>
            <a:rPr lang="en-GB" b="1"/>
            <a:t>1. </a:t>
          </a:r>
          <a:r>
            <a:rPr lang="en-GB"/>
            <a:t>Clinician and Patient Encounters- Clinicians document patient interactions during care encounters, recording observations and treatments.</a:t>
          </a:r>
          <a:endParaRPr lang="en-US"/>
        </a:p>
      </dgm:t>
    </dgm:pt>
    <dgm:pt modelId="{A37FC8DC-A738-4E26-A021-E80D6F27CD23}" type="parTrans" cxnId="{4862B403-8776-468C-96F0-59DD25C5E47A}">
      <dgm:prSet/>
      <dgm:spPr/>
      <dgm:t>
        <a:bodyPr/>
        <a:lstStyle/>
        <a:p>
          <a:endParaRPr lang="en-US"/>
        </a:p>
      </dgm:t>
    </dgm:pt>
    <dgm:pt modelId="{7E3C2CBA-92AC-4F0D-98D4-A974FA45CB3D}" type="sibTrans" cxnId="{4862B403-8776-468C-96F0-59DD25C5E47A}">
      <dgm:prSet/>
      <dgm:spPr/>
      <dgm:t>
        <a:bodyPr/>
        <a:lstStyle/>
        <a:p>
          <a:endParaRPr lang="en-US"/>
        </a:p>
      </dgm:t>
    </dgm:pt>
    <dgm:pt modelId="{A5831B45-715D-44D7-A159-72422DE33952}">
      <dgm:prSet/>
      <dgm:spPr/>
      <dgm:t>
        <a:bodyPr/>
        <a:lstStyle/>
        <a:p>
          <a:r>
            <a:rPr lang="en-GB" b="1"/>
            <a:t>2. </a:t>
          </a:r>
          <a:r>
            <a:rPr lang="en-GB"/>
            <a:t>Data Captured in EHR Systems- Patient data from encounters are collected and stored within Electronic Health Records (EHRs). This includes structured data like vital signs, medications, and medical history.</a:t>
          </a:r>
          <a:endParaRPr lang="en-US"/>
        </a:p>
      </dgm:t>
    </dgm:pt>
    <dgm:pt modelId="{B44FD808-7D96-4B0A-9176-5F7F31CD9354}" type="parTrans" cxnId="{F796D037-0154-49BE-A04F-F1999AED2993}">
      <dgm:prSet/>
      <dgm:spPr/>
      <dgm:t>
        <a:bodyPr/>
        <a:lstStyle/>
        <a:p>
          <a:endParaRPr lang="en-US"/>
        </a:p>
      </dgm:t>
    </dgm:pt>
    <dgm:pt modelId="{0EE31D54-C0FD-46D1-A348-25014838FE42}" type="sibTrans" cxnId="{F796D037-0154-49BE-A04F-F1999AED2993}">
      <dgm:prSet/>
      <dgm:spPr/>
      <dgm:t>
        <a:bodyPr/>
        <a:lstStyle/>
        <a:p>
          <a:endParaRPr lang="en-US"/>
        </a:p>
      </dgm:t>
    </dgm:pt>
    <dgm:pt modelId="{79A8D0FA-1887-4C9A-969A-8C5828F11B6C}">
      <dgm:prSet/>
      <dgm:spPr/>
      <dgm:t>
        <a:bodyPr/>
        <a:lstStyle/>
        <a:p>
          <a:r>
            <a:rPr lang="en-GB" b="1"/>
            <a:t>3. </a:t>
          </a:r>
          <a:r>
            <a:rPr lang="en-GB"/>
            <a:t>Data Processed into Data Warehouse- The EHR data are then processed overnight, meaning the system takes the data and transfers it into a larger storage facility, known as the EPIC Clarity Data Warehouse.</a:t>
          </a:r>
          <a:endParaRPr lang="en-US"/>
        </a:p>
      </dgm:t>
    </dgm:pt>
    <dgm:pt modelId="{F93B363F-E049-4655-86CF-0991279BE3DD}" type="parTrans" cxnId="{99AAF6A9-B0AB-49C1-88CF-80D0AC22875F}">
      <dgm:prSet/>
      <dgm:spPr/>
      <dgm:t>
        <a:bodyPr/>
        <a:lstStyle/>
        <a:p>
          <a:endParaRPr lang="en-US"/>
        </a:p>
      </dgm:t>
    </dgm:pt>
    <dgm:pt modelId="{C1993E56-35DA-4648-8753-57E1015FB12A}" type="sibTrans" cxnId="{99AAF6A9-B0AB-49C1-88CF-80D0AC22875F}">
      <dgm:prSet/>
      <dgm:spPr/>
      <dgm:t>
        <a:bodyPr/>
        <a:lstStyle/>
        <a:p>
          <a:endParaRPr lang="en-US"/>
        </a:p>
      </dgm:t>
    </dgm:pt>
    <dgm:pt modelId="{65F7D7FA-2476-458B-831B-52E287E90754}">
      <dgm:prSet/>
      <dgm:spPr/>
      <dgm:t>
        <a:bodyPr/>
        <a:lstStyle/>
        <a:p>
          <a:r>
            <a:rPr lang="en-GB" b="1"/>
            <a:t>4. </a:t>
          </a:r>
          <a:r>
            <a:rPr lang="en-GB"/>
            <a:t>Automated Extraction, Transformation, and Loading (ETL)In this step, data from the warehouse are further processed through an ETL system (Extraction, Transformation, Loading), which ensures the data is ready for analysis by cleaning, formatting, and integrating it.</a:t>
          </a:r>
          <a:endParaRPr lang="en-US"/>
        </a:p>
      </dgm:t>
    </dgm:pt>
    <dgm:pt modelId="{36F5F2AA-B75D-494C-AFE5-115ACD43D4A3}" type="parTrans" cxnId="{AFD9AA95-E1AC-44C9-93A2-E417CC351895}">
      <dgm:prSet/>
      <dgm:spPr/>
      <dgm:t>
        <a:bodyPr/>
        <a:lstStyle/>
        <a:p>
          <a:endParaRPr lang="en-US"/>
        </a:p>
      </dgm:t>
    </dgm:pt>
    <dgm:pt modelId="{76601416-1667-4CF3-AD65-E7DF7B5ED884}" type="sibTrans" cxnId="{AFD9AA95-E1AC-44C9-93A2-E417CC351895}">
      <dgm:prSet/>
      <dgm:spPr/>
      <dgm:t>
        <a:bodyPr/>
        <a:lstStyle/>
        <a:p>
          <a:endParaRPr lang="en-US"/>
        </a:p>
      </dgm:t>
    </dgm:pt>
    <dgm:pt modelId="{B98C1729-0DDB-44E5-884D-37E10F753F43}" type="pres">
      <dgm:prSet presAssocID="{38FE3554-7E29-4481-BE7C-507CB75A3D83}" presName="root" presStyleCnt="0">
        <dgm:presLayoutVars>
          <dgm:dir/>
          <dgm:resizeHandles val="exact"/>
        </dgm:presLayoutVars>
      </dgm:prSet>
      <dgm:spPr/>
    </dgm:pt>
    <dgm:pt modelId="{F4C6E397-31E3-4F92-A9EB-E414AF0863F7}" type="pres">
      <dgm:prSet presAssocID="{2B82F243-E610-480A-86BE-B688F227FFAD}" presName="compNode" presStyleCnt="0"/>
      <dgm:spPr/>
    </dgm:pt>
    <dgm:pt modelId="{9B21CE6A-DE20-441B-84B9-01464B662BD1}" type="pres">
      <dgm:prSet presAssocID="{2B82F243-E610-480A-86BE-B688F227FFAD}" presName="bgRect" presStyleLbl="bgShp" presStyleIdx="0" presStyleCnt="4"/>
      <dgm:spPr/>
    </dgm:pt>
    <dgm:pt modelId="{7BCA9ED5-5C10-4142-BED4-C77DB62EDDE4}" type="pres">
      <dgm:prSet presAssocID="{2B82F243-E610-480A-86BE-B688F227FFA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09F6B233-E7B5-40B3-8B6B-3BCE8D86F605}" type="pres">
      <dgm:prSet presAssocID="{2B82F243-E610-480A-86BE-B688F227FFAD}" presName="spaceRect" presStyleCnt="0"/>
      <dgm:spPr/>
    </dgm:pt>
    <dgm:pt modelId="{B6D146E9-F5BD-4B80-8B38-C83ECD85C9A4}" type="pres">
      <dgm:prSet presAssocID="{2B82F243-E610-480A-86BE-B688F227FFAD}" presName="parTx" presStyleLbl="revTx" presStyleIdx="0" presStyleCnt="4">
        <dgm:presLayoutVars>
          <dgm:chMax val="0"/>
          <dgm:chPref val="0"/>
        </dgm:presLayoutVars>
      </dgm:prSet>
      <dgm:spPr/>
    </dgm:pt>
    <dgm:pt modelId="{F13C0676-6165-43B2-8CCB-CB509D0CB128}" type="pres">
      <dgm:prSet presAssocID="{7E3C2CBA-92AC-4F0D-98D4-A974FA45CB3D}" presName="sibTrans" presStyleCnt="0"/>
      <dgm:spPr/>
    </dgm:pt>
    <dgm:pt modelId="{D9C37088-6CF5-479F-B9AD-E17CBD7B2F74}" type="pres">
      <dgm:prSet presAssocID="{A5831B45-715D-44D7-A159-72422DE33952}" presName="compNode" presStyleCnt="0"/>
      <dgm:spPr/>
    </dgm:pt>
    <dgm:pt modelId="{98D828CA-13EC-4AD5-AFD9-A384197DDBA6}" type="pres">
      <dgm:prSet presAssocID="{A5831B45-715D-44D7-A159-72422DE33952}" presName="bgRect" presStyleLbl="bgShp" presStyleIdx="1" presStyleCnt="4"/>
      <dgm:spPr/>
    </dgm:pt>
    <dgm:pt modelId="{1D7368F9-5FA0-4BA1-B8C9-8C121D01EC4C}" type="pres">
      <dgm:prSet presAssocID="{A5831B45-715D-44D7-A159-72422DE3395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cessor"/>
        </a:ext>
      </dgm:extLst>
    </dgm:pt>
    <dgm:pt modelId="{74D8E8D2-6245-4DFE-B875-911606849FD5}" type="pres">
      <dgm:prSet presAssocID="{A5831B45-715D-44D7-A159-72422DE33952}" presName="spaceRect" presStyleCnt="0"/>
      <dgm:spPr/>
    </dgm:pt>
    <dgm:pt modelId="{6AA51189-AD86-45EA-B956-3955313B49CF}" type="pres">
      <dgm:prSet presAssocID="{A5831B45-715D-44D7-A159-72422DE33952}" presName="parTx" presStyleLbl="revTx" presStyleIdx="1" presStyleCnt="4">
        <dgm:presLayoutVars>
          <dgm:chMax val="0"/>
          <dgm:chPref val="0"/>
        </dgm:presLayoutVars>
      </dgm:prSet>
      <dgm:spPr/>
    </dgm:pt>
    <dgm:pt modelId="{585D2BE0-3C64-4900-BB94-34D8A5FE9C25}" type="pres">
      <dgm:prSet presAssocID="{0EE31D54-C0FD-46D1-A348-25014838FE42}" presName="sibTrans" presStyleCnt="0"/>
      <dgm:spPr/>
    </dgm:pt>
    <dgm:pt modelId="{4816C7F8-D5B4-4B4B-8777-6920E847D3FD}" type="pres">
      <dgm:prSet presAssocID="{79A8D0FA-1887-4C9A-969A-8C5828F11B6C}" presName="compNode" presStyleCnt="0"/>
      <dgm:spPr/>
    </dgm:pt>
    <dgm:pt modelId="{8839690D-B356-48D0-AB50-87B074CE4415}" type="pres">
      <dgm:prSet presAssocID="{79A8D0FA-1887-4C9A-969A-8C5828F11B6C}" presName="bgRect" presStyleLbl="bgShp" presStyleIdx="2" presStyleCnt="4"/>
      <dgm:spPr/>
    </dgm:pt>
    <dgm:pt modelId="{E99D3F24-4F8B-4D56-A92F-428905406826}" type="pres">
      <dgm:prSet presAssocID="{79A8D0FA-1887-4C9A-969A-8C5828F11B6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tabase"/>
        </a:ext>
      </dgm:extLst>
    </dgm:pt>
    <dgm:pt modelId="{CAE4B044-BCB2-49B9-8F11-8E8F11913D43}" type="pres">
      <dgm:prSet presAssocID="{79A8D0FA-1887-4C9A-969A-8C5828F11B6C}" presName="spaceRect" presStyleCnt="0"/>
      <dgm:spPr/>
    </dgm:pt>
    <dgm:pt modelId="{D298C983-8C37-4149-9BBB-D3C7EE5B296F}" type="pres">
      <dgm:prSet presAssocID="{79A8D0FA-1887-4C9A-969A-8C5828F11B6C}" presName="parTx" presStyleLbl="revTx" presStyleIdx="2" presStyleCnt="4">
        <dgm:presLayoutVars>
          <dgm:chMax val="0"/>
          <dgm:chPref val="0"/>
        </dgm:presLayoutVars>
      </dgm:prSet>
      <dgm:spPr/>
    </dgm:pt>
    <dgm:pt modelId="{BFA12607-375A-4E16-8F49-F51A80C1C3E7}" type="pres">
      <dgm:prSet presAssocID="{C1993E56-35DA-4648-8753-57E1015FB12A}" presName="sibTrans" presStyleCnt="0"/>
      <dgm:spPr/>
    </dgm:pt>
    <dgm:pt modelId="{FBCB6A03-F0CE-4555-A7E2-874EF002E3D4}" type="pres">
      <dgm:prSet presAssocID="{65F7D7FA-2476-458B-831B-52E287E90754}" presName="compNode" presStyleCnt="0"/>
      <dgm:spPr/>
    </dgm:pt>
    <dgm:pt modelId="{540FACA9-22E9-48AF-9B56-C4C6289A5865}" type="pres">
      <dgm:prSet presAssocID="{65F7D7FA-2476-458B-831B-52E287E90754}" presName="bgRect" presStyleLbl="bgShp" presStyleIdx="3" presStyleCnt="4"/>
      <dgm:spPr/>
    </dgm:pt>
    <dgm:pt modelId="{6BBA2CF1-7466-44C4-9D41-A471CCFDCD9A}" type="pres">
      <dgm:prSet presAssocID="{65F7D7FA-2476-458B-831B-52E287E9075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grammer"/>
        </a:ext>
      </dgm:extLst>
    </dgm:pt>
    <dgm:pt modelId="{B97D4EEE-DBC4-4157-B0BA-9C8E8DF1AE3C}" type="pres">
      <dgm:prSet presAssocID="{65F7D7FA-2476-458B-831B-52E287E90754}" presName="spaceRect" presStyleCnt="0"/>
      <dgm:spPr/>
    </dgm:pt>
    <dgm:pt modelId="{EBD9849F-D473-4E4D-AF77-DC53B4E6ED99}" type="pres">
      <dgm:prSet presAssocID="{65F7D7FA-2476-458B-831B-52E287E90754}" presName="parTx" presStyleLbl="revTx" presStyleIdx="3" presStyleCnt="4">
        <dgm:presLayoutVars>
          <dgm:chMax val="0"/>
          <dgm:chPref val="0"/>
        </dgm:presLayoutVars>
      </dgm:prSet>
      <dgm:spPr/>
    </dgm:pt>
  </dgm:ptLst>
  <dgm:cxnLst>
    <dgm:cxn modelId="{4862B403-8776-468C-96F0-59DD25C5E47A}" srcId="{38FE3554-7E29-4481-BE7C-507CB75A3D83}" destId="{2B82F243-E610-480A-86BE-B688F227FFAD}" srcOrd="0" destOrd="0" parTransId="{A37FC8DC-A738-4E26-A021-E80D6F27CD23}" sibTransId="{7E3C2CBA-92AC-4F0D-98D4-A974FA45CB3D}"/>
    <dgm:cxn modelId="{F796D037-0154-49BE-A04F-F1999AED2993}" srcId="{38FE3554-7E29-4481-BE7C-507CB75A3D83}" destId="{A5831B45-715D-44D7-A159-72422DE33952}" srcOrd="1" destOrd="0" parTransId="{B44FD808-7D96-4B0A-9176-5F7F31CD9354}" sibTransId="{0EE31D54-C0FD-46D1-A348-25014838FE42}"/>
    <dgm:cxn modelId="{AFD9AA95-E1AC-44C9-93A2-E417CC351895}" srcId="{38FE3554-7E29-4481-BE7C-507CB75A3D83}" destId="{65F7D7FA-2476-458B-831B-52E287E90754}" srcOrd="3" destOrd="0" parTransId="{36F5F2AA-B75D-494C-AFE5-115ACD43D4A3}" sibTransId="{76601416-1667-4CF3-AD65-E7DF7B5ED884}"/>
    <dgm:cxn modelId="{99AAF6A9-B0AB-49C1-88CF-80D0AC22875F}" srcId="{38FE3554-7E29-4481-BE7C-507CB75A3D83}" destId="{79A8D0FA-1887-4C9A-969A-8C5828F11B6C}" srcOrd="2" destOrd="0" parTransId="{F93B363F-E049-4655-86CF-0991279BE3DD}" sibTransId="{C1993E56-35DA-4648-8753-57E1015FB12A}"/>
    <dgm:cxn modelId="{EECC13C1-ED73-4A20-9D16-FE94355BB9B6}" type="presOf" srcId="{38FE3554-7E29-4481-BE7C-507CB75A3D83}" destId="{B98C1729-0DDB-44E5-884D-37E10F753F43}" srcOrd="0" destOrd="0" presId="urn:microsoft.com/office/officeart/2018/2/layout/IconVerticalSolidList"/>
    <dgm:cxn modelId="{7C8DAFC4-2BDD-4752-9239-F89489281296}" type="presOf" srcId="{A5831B45-715D-44D7-A159-72422DE33952}" destId="{6AA51189-AD86-45EA-B956-3955313B49CF}" srcOrd="0" destOrd="0" presId="urn:microsoft.com/office/officeart/2018/2/layout/IconVerticalSolidList"/>
    <dgm:cxn modelId="{3EDE27C6-EB05-488D-9CB4-0530856F2DEC}" type="presOf" srcId="{2B82F243-E610-480A-86BE-B688F227FFAD}" destId="{B6D146E9-F5BD-4B80-8B38-C83ECD85C9A4}" srcOrd="0" destOrd="0" presId="urn:microsoft.com/office/officeart/2018/2/layout/IconVerticalSolidList"/>
    <dgm:cxn modelId="{58D28ADB-0D18-4445-81B0-68450BCB6462}" type="presOf" srcId="{79A8D0FA-1887-4C9A-969A-8C5828F11B6C}" destId="{D298C983-8C37-4149-9BBB-D3C7EE5B296F}" srcOrd="0" destOrd="0" presId="urn:microsoft.com/office/officeart/2018/2/layout/IconVerticalSolidList"/>
    <dgm:cxn modelId="{FB74D4EA-9D74-4EE9-AD3F-562C147493D9}" type="presOf" srcId="{65F7D7FA-2476-458B-831B-52E287E90754}" destId="{EBD9849F-D473-4E4D-AF77-DC53B4E6ED99}" srcOrd="0" destOrd="0" presId="urn:microsoft.com/office/officeart/2018/2/layout/IconVerticalSolidList"/>
    <dgm:cxn modelId="{EB846173-0DD6-4106-953E-6343E8AB68A7}" type="presParOf" srcId="{B98C1729-0DDB-44E5-884D-37E10F753F43}" destId="{F4C6E397-31E3-4F92-A9EB-E414AF0863F7}" srcOrd="0" destOrd="0" presId="urn:microsoft.com/office/officeart/2018/2/layout/IconVerticalSolidList"/>
    <dgm:cxn modelId="{70F31CA3-905B-4A38-A0A5-1DD9BB25A990}" type="presParOf" srcId="{F4C6E397-31E3-4F92-A9EB-E414AF0863F7}" destId="{9B21CE6A-DE20-441B-84B9-01464B662BD1}" srcOrd="0" destOrd="0" presId="urn:microsoft.com/office/officeart/2018/2/layout/IconVerticalSolidList"/>
    <dgm:cxn modelId="{181AD4AB-96D8-4D3D-A36F-4A3C1B0C06C1}" type="presParOf" srcId="{F4C6E397-31E3-4F92-A9EB-E414AF0863F7}" destId="{7BCA9ED5-5C10-4142-BED4-C77DB62EDDE4}" srcOrd="1" destOrd="0" presId="urn:microsoft.com/office/officeart/2018/2/layout/IconVerticalSolidList"/>
    <dgm:cxn modelId="{72F154C6-D7A8-4BAD-A63E-E39DB2B8D884}" type="presParOf" srcId="{F4C6E397-31E3-4F92-A9EB-E414AF0863F7}" destId="{09F6B233-E7B5-40B3-8B6B-3BCE8D86F605}" srcOrd="2" destOrd="0" presId="urn:microsoft.com/office/officeart/2018/2/layout/IconVerticalSolidList"/>
    <dgm:cxn modelId="{74FD0C8D-3355-4475-BAF3-A54BA2366C38}" type="presParOf" srcId="{F4C6E397-31E3-4F92-A9EB-E414AF0863F7}" destId="{B6D146E9-F5BD-4B80-8B38-C83ECD85C9A4}" srcOrd="3" destOrd="0" presId="urn:microsoft.com/office/officeart/2018/2/layout/IconVerticalSolidList"/>
    <dgm:cxn modelId="{35053CC7-14EC-4DD7-B1CB-2C467062A998}" type="presParOf" srcId="{B98C1729-0DDB-44E5-884D-37E10F753F43}" destId="{F13C0676-6165-43B2-8CCB-CB509D0CB128}" srcOrd="1" destOrd="0" presId="urn:microsoft.com/office/officeart/2018/2/layout/IconVerticalSolidList"/>
    <dgm:cxn modelId="{2E126279-3500-4B8F-AF23-46EB5E3190EA}" type="presParOf" srcId="{B98C1729-0DDB-44E5-884D-37E10F753F43}" destId="{D9C37088-6CF5-479F-B9AD-E17CBD7B2F74}" srcOrd="2" destOrd="0" presId="urn:microsoft.com/office/officeart/2018/2/layout/IconVerticalSolidList"/>
    <dgm:cxn modelId="{86352A7D-9B18-48CE-9D32-D2551DDAADFA}" type="presParOf" srcId="{D9C37088-6CF5-479F-B9AD-E17CBD7B2F74}" destId="{98D828CA-13EC-4AD5-AFD9-A384197DDBA6}" srcOrd="0" destOrd="0" presId="urn:microsoft.com/office/officeart/2018/2/layout/IconVerticalSolidList"/>
    <dgm:cxn modelId="{5A0C0799-558C-4567-AC88-37437D9F8981}" type="presParOf" srcId="{D9C37088-6CF5-479F-B9AD-E17CBD7B2F74}" destId="{1D7368F9-5FA0-4BA1-B8C9-8C121D01EC4C}" srcOrd="1" destOrd="0" presId="urn:microsoft.com/office/officeart/2018/2/layout/IconVerticalSolidList"/>
    <dgm:cxn modelId="{0AC36EE0-93CF-43BB-AB87-C29128F4544A}" type="presParOf" srcId="{D9C37088-6CF5-479F-B9AD-E17CBD7B2F74}" destId="{74D8E8D2-6245-4DFE-B875-911606849FD5}" srcOrd="2" destOrd="0" presId="urn:microsoft.com/office/officeart/2018/2/layout/IconVerticalSolidList"/>
    <dgm:cxn modelId="{A50F4F66-3E2F-4B0D-9043-6253769FBAB3}" type="presParOf" srcId="{D9C37088-6CF5-479F-B9AD-E17CBD7B2F74}" destId="{6AA51189-AD86-45EA-B956-3955313B49CF}" srcOrd="3" destOrd="0" presId="urn:microsoft.com/office/officeart/2018/2/layout/IconVerticalSolidList"/>
    <dgm:cxn modelId="{C639AA38-A3AB-4A26-95B8-00A37734AF17}" type="presParOf" srcId="{B98C1729-0DDB-44E5-884D-37E10F753F43}" destId="{585D2BE0-3C64-4900-BB94-34D8A5FE9C25}" srcOrd="3" destOrd="0" presId="urn:microsoft.com/office/officeart/2018/2/layout/IconVerticalSolidList"/>
    <dgm:cxn modelId="{4C13D8F7-8EB3-429F-87F1-48C49929E710}" type="presParOf" srcId="{B98C1729-0DDB-44E5-884D-37E10F753F43}" destId="{4816C7F8-D5B4-4B4B-8777-6920E847D3FD}" srcOrd="4" destOrd="0" presId="urn:microsoft.com/office/officeart/2018/2/layout/IconVerticalSolidList"/>
    <dgm:cxn modelId="{1F31F759-6755-41BB-BB07-A2E85895F466}" type="presParOf" srcId="{4816C7F8-D5B4-4B4B-8777-6920E847D3FD}" destId="{8839690D-B356-48D0-AB50-87B074CE4415}" srcOrd="0" destOrd="0" presId="urn:microsoft.com/office/officeart/2018/2/layout/IconVerticalSolidList"/>
    <dgm:cxn modelId="{5A4AC83C-50C2-4E1B-8B8C-DB1AD619C7FB}" type="presParOf" srcId="{4816C7F8-D5B4-4B4B-8777-6920E847D3FD}" destId="{E99D3F24-4F8B-4D56-A92F-428905406826}" srcOrd="1" destOrd="0" presId="urn:microsoft.com/office/officeart/2018/2/layout/IconVerticalSolidList"/>
    <dgm:cxn modelId="{56A52355-BBC7-4411-B45F-5F2F02A046F0}" type="presParOf" srcId="{4816C7F8-D5B4-4B4B-8777-6920E847D3FD}" destId="{CAE4B044-BCB2-49B9-8F11-8E8F11913D43}" srcOrd="2" destOrd="0" presId="urn:microsoft.com/office/officeart/2018/2/layout/IconVerticalSolidList"/>
    <dgm:cxn modelId="{8A29A2E3-F9D6-4B20-9A2C-F6FEDCC0A814}" type="presParOf" srcId="{4816C7F8-D5B4-4B4B-8777-6920E847D3FD}" destId="{D298C983-8C37-4149-9BBB-D3C7EE5B296F}" srcOrd="3" destOrd="0" presId="urn:microsoft.com/office/officeart/2018/2/layout/IconVerticalSolidList"/>
    <dgm:cxn modelId="{FF3D0471-4036-440B-8A1B-F2124C3E6449}" type="presParOf" srcId="{B98C1729-0DDB-44E5-884D-37E10F753F43}" destId="{BFA12607-375A-4E16-8F49-F51A80C1C3E7}" srcOrd="5" destOrd="0" presId="urn:microsoft.com/office/officeart/2018/2/layout/IconVerticalSolidList"/>
    <dgm:cxn modelId="{CBBB3ABC-4FC1-4A87-A93D-74240316FD0C}" type="presParOf" srcId="{B98C1729-0DDB-44E5-884D-37E10F753F43}" destId="{FBCB6A03-F0CE-4555-A7E2-874EF002E3D4}" srcOrd="6" destOrd="0" presId="urn:microsoft.com/office/officeart/2018/2/layout/IconVerticalSolidList"/>
    <dgm:cxn modelId="{93FA7019-3E8D-4466-93B1-CD2F3A97851C}" type="presParOf" srcId="{FBCB6A03-F0CE-4555-A7E2-874EF002E3D4}" destId="{540FACA9-22E9-48AF-9B56-C4C6289A5865}" srcOrd="0" destOrd="0" presId="urn:microsoft.com/office/officeart/2018/2/layout/IconVerticalSolidList"/>
    <dgm:cxn modelId="{1986014B-A61E-48E6-8D6C-4801660F3904}" type="presParOf" srcId="{FBCB6A03-F0CE-4555-A7E2-874EF002E3D4}" destId="{6BBA2CF1-7466-44C4-9D41-A471CCFDCD9A}" srcOrd="1" destOrd="0" presId="urn:microsoft.com/office/officeart/2018/2/layout/IconVerticalSolidList"/>
    <dgm:cxn modelId="{1E3AEA06-B86A-47B1-A5CB-A180A6089439}" type="presParOf" srcId="{FBCB6A03-F0CE-4555-A7E2-874EF002E3D4}" destId="{B97D4EEE-DBC4-4157-B0BA-9C8E8DF1AE3C}" srcOrd="2" destOrd="0" presId="urn:microsoft.com/office/officeart/2018/2/layout/IconVerticalSolidList"/>
    <dgm:cxn modelId="{562C8071-DCEE-488D-8780-AD546443D76B}" type="presParOf" srcId="{FBCB6A03-F0CE-4555-A7E2-874EF002E3D4}" destId="{EBD9849F-D473-4E4D-AF77-DC53B4E6ED9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A3C933-90DF-489F-9746-43EB6F6D2A1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802D6C8-6DD1-4762-B650-F99814F7712C}">
      <dgm:prSet/>
      <dgm:spPr/>
      <dgm:t>
        <a:bodyPr/>
        <a:lstStyle/>
        <a:p>
          <a:r>
            <a:rPr lang="en-GB" b="0" dirty="0"/>
            <a:t>5. Data Stored in PostgreSQL Database- The processed data is stored in a PostgreSQL database, a       structured database optimized for fast querying, auditing, and generating reports.</a:t>
          </a:r>
          <a:endParaRPr lang="en-US" b="0" dirty="0"/>
        </a:p>
      </dgm:t>
    </dgm:pt>
    <dgm:pt modelId="{3512CEAE-9D87-42FC-B3EB-9379CC21B3B1}" type="parTrans" cxnId="{7BFDCEE1-5A12-45A6-A3C0-FC8F7EF89505}">
      <dgm:prSet/>
      <dgm:spPr/>
      <dgm:t>
        <a:bodyPr/>
        <a:lstStyle/>
        <a:p>
          <a:endParaRPr lang="en-US"/>
        </a:p>
      </dgm:t>
    </dgm:pt>
    <dgm:pt modelId="{482F1859-CEDD-497C-B0DD-7D3BE459FBAE}" type="sibTrans" cxnId="{7BFDCEE1-5A12-45A6-A3C0-FC8F7EF89505}">
      <dgm:prSet/>
      <dgm:spPr/>
      <dgm:t>
        <a:bodyPr/>
        <a:lstStyle/>
        <a:p>
          <a:endParaRPr lang="en-US"/>
        </a:p>
      </dgm:t>
    </dgm:pt>
    <dgm:pt modelId="{63A7E35F-81EC-45E7-A316-C83E202FE60D}">
      <dgm:prSet/>
      <dgm:spPr/>
      <dgm:t>
        <a:bodyPr/>
        <a:lstStyle/>
        <a:p>
          <a:r>
            <a:rPr lang="en-GB" b="0" dirty="0"/>
            <a:t>6. API and Data Request Handling- Requests for this data are handled by an API (Application Programming Interface) built using Python. It interacts with the PostgreSQL database and prepares the data in a format suitable for web applications.</a:t>
          </a:r>
          <a:endParaRPr lang="en-US" b="0" dirty="0"/>
        </a:p>
      </dgm:t>
    </dgm:pt>
    <dgm:pt modelId="{9E3AE79A-2C0C-4892-8BB4-409BC0E5FAB0}" type="parTrans" cxnId="{74AFD424-451C-4F79-B401-EA33651513FE}">
      <dgm:prSet/>
      <dgm:spPr/>
      <dgm:t>
        <a:bodyPr/>
        <a:lstStyle/>
        <a:p>
          <a:endParaRPr lang="en-US"/>
        </a:p>
      </dgm:t>
    </dgm:pt>
    <dgm:pt modelId="{4AF19187-F09A-4179-9D9C-ACCAE16E346C}" type="sibTrans" cxnId="{74AFD424-451C-4F79-B401-EA33651513FE}">
      <dgm:prSet/>
      <dgm:spPr/>
      <dgm:t>
        <a:bodyPr/>
        <a:lstStyle/>
        <a:p>
          <a:endParaRPr lang="en-US"/>
        </a:p>
      </dgm:t>
    </dgm:pt>
    <dgm:pt modelId="{3FBC194C-7D94-498D-850A-BD04E1FFCEC8}">
      <dgm:prSet/>
      <dgm:spPr/>
      <dgm:t>
        <a:bodyPr/>
        <a:lstStyle/>
        <a:p>
          <a:r>
            <a:rPr lang="en-GB" b="0" dirty="0"/>
            <a:t>7. Data Access Through Web Applications- Health providers and other users can access this data through a LAMP (Linux, Apache, MySQL, PHP/Perl/Python) stack, which is a suite of software used to run and deliver applications.</a:t>
          </a:r>
          <a:endParaRPr lang="en-US" b="0" dirty="0"/>
        </a:p>
      </dgm:t>
    </dgm:pt>
    <dgm:pt modelId="{4E75243F-1FD9-4199-B93C-0827115C5AAC}" type="parTrans" cxnId="{47CD16D9-06EB-4228-A85C-27D2DDC276EF}">
      <dgm:prSet/>
      <dgm:spPr/>
      <dgm:t>
        <a:bodyPr/>
        <a:lstStyle/>
        <a:p>
          <a:endParaRPr lang="en-US"/>
        </a:p>
      </dgm:t>
    </dgm:pt>
    <dgm:pt modelId="{DCE38140-5158-427D-A0FB-62418FB3020D}" type="sibTrans" cxnId="{47CD16D9-06EB-4228-A85C-27D2DDC276EF}">
      <dgm:prSet/>
      <dgm:spPr/>
      <dgm:t>
        <a:bodyPr/>
        <a:lstStyle/>
        <a:p>
          <a:endParaRPr lang="en-US"/>
        </a:p>
      </dgm:t>
    </dgm:pt>
    <dgm:pt modelId="{92C108CE-8BA8-41A6-94A1-A26AB811768D}">
      <dgm:prSet/>
      <dgm:spPr/>
      <dgm:t>
        <a:bodyPr/>
        <a:lstStyle/>
        <a:p>
          <a:r>
            <a:rPr lang="en-GB" b="0" dirty="0"/>
            <a:t>8. Data Visualization- Finally, the system presents the data in an easy-to-understand format using Google Charts or </a:t>
          </a:r>
          <a:r>
            <a:rPr lang="en-GB" b="0" dirty="0" err="1"/>
            <a:t>DataTables</a:t>
          </a:r>
          <a:r>
            <a:rPr lang="en-GB" b="0" dirty="0"/>
            <a:t>, which allow healthcare professionals to visualize the data, such as through graphs, dashboards, and reports.</a:t>
          </a:r>
          <a:endParaRPr lang="en-US" b="0" dirty="0"/>
        </a:p>
      </dgm:t>
    </dgm:pt>
    <dgm:pt modelId="{D216C407-1E78-4E51-BA6A-E7E8F5B48D4F}" type="parTrans" cxnId="{67E045E4-C8AF-4733-8C39-D77BB06B247A}">
      <dgm:prSet/>
      <dgm:spPr/>
      <dgm:t>
        <a:bodyPr/>
        <a:lstStyle/>
        <a:p>
          <a:endParaRPr lang="en-US"/>
        </a:p>
      </dgm:t>
    </dgm:pt>
    <dgm:pt modelId="{6C44079A-0C98-47F6-AA24-FCCB211C4490}" type="sibTrans" cxnId="{67E045E4-C8AF-4733-8C39-D77BB06B247A}">
      <dgm:prSet/>
      <dgm:spPr/>
      <dgm:t>
        <a:bodyPr/>
        <a:lstStyle/>
        <a:p>
          <a:endParaRPr lang="en-US"/>
        </a:p>
      </dgm:t>
    </dgm:pt>
    <dgm:pt modelId="{211DBEA4-A7BF-4AD2-A06E-BA56C8C675C7}" type="pres">
      <dgm:prSet presAssocID="{AAA3C933-90DF-489F-9746-43EB6F6D2A1D}" presName="root" presStyleCnt="0">
        <dgm:presLayoutVars>
          <dgm:dir/>
          <dgm:resizeHandles val="exact"/>
        </dgm:presLayoutVars>
      </dgm:prSet>
      <dgm:spPr/>
    </dgm:pt>
    <dgm:pt modelId="{FBB807AB-E558-425F-BB32-CAB3D085C749}" type="pres">
      <dgm:prSet presAssocID="{4802D6C8-6DD1-4762-B650-F99814F7712C}" presName="compNode" presStyleCnt="0"/>
      <dgm:spPr/>
    </dgm:pt>
    <dgm:pt modelId="{56702A42-1D2E-4091-813A-57A968B597C5}" type="pres">
      <dgm:prSet presAssocID="{4802D6C8-6DD1-4762-B650-F99814F7712C}" presName="bgRect" presStyleLbl="bgShp" presStyleIdx="0" presStyleCnt="4"/>
      <dgm:spPr/>
    </dgm:pt>
    <dgm:pt modelId="{FD36A5B5-F3BC-44BF-93A8-0E641398C623}" type="pres">
      <dgm:prSet presAssocID="{4802D6C8-6DD1-4762-B650-F99814F7712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D9443758-888F-4B79-A041-169ADA5F3AC7}" type="pres">
      <dgm:prSet presAssocID="{4802D6C8-6DD1-4762-B650-F99814F7712C}" presName="spaceRect" presStyleCnt="0"/>
      <dgm:spPr/>
    </dgm:pt>
    <dgm:pt modelId="{CDBD8FD3-EB6A-4941-9CD6-B20C94E5FEE1}" type="pres">
      <dgm:prSet presAssocID="{4802D6C8-6DD1-4762-B650-F99814F7712C}" presName="parTx" presStyleLbl="revTx" presStyleIdx="0" presStyleCnt="4">
        <dgm:presLayoutVars>
          <dgm:chMax val="0"/>
          <dgm:chPref val="0"/>
        </dgm:presLayoutVars>
      </dgm:prSet>
      <dgm:spPr/>
    </dgm:pt>
    <dgm:pt modelId="{0C3D1B2C-AF49-42E2-BCF0-1389F98753BC}" type="pres">
      <dgm:prSet presAssocID="{482F1859-CEDD-497C-B0DD-7D3BE459FBAE}" presName="sibTrans" presStyleCnt="0"/>
      <dgm:spPr/>
    </dgm:pt>
    <dgm:pt modelId="{5FF28D6F-66B1-45BC-8076-9CC638B33F8B}" type="pres">
      <dgm:prSet presAssocID="{63A7E35F-81EC-45E7-A316-C83E202FE60D}" presName="compNode" presStyleCnt="0"/>
      <dgm:spPr/>
    </dgm:pt>
    <dgm:pt modelId="{FE41EC97-C064-416F-ACDC-7052EC7DB302}" type="pres">
      <dgm:prSet presAssocID="{63A7E35F-81EC-45E7-A316-C83E202FE60D}" presName="bgRect" presStyleLbl="bgShp" presStyleIdx="1" presStyleCnt="4"/>
      <dgm:spPr/>
    </dgm:pt>
    <dgm:pt modelId="{24D6DC8C-BB8A-4F58-9FD8-B570BCD220DF}" type="pres">
      <dgm:prSet presAssocID="{63A7E35F-81EC-45E7-A316-C83E202FE60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grammer"/>
        </a:ext>
      </dgm:extLst>
    </dgm:pt>
    <dgm:pt modelId="{1984F530-07BE-44CD-9BD2-F8E3AE89CB47}" type="pres">
      <dgm:prSet presAssocID="{63A7E35F-81EC-45E7-A316-C83E202FE60D}" presName="spaceRect" presStyleCnt="0"/>
      <dgm:spPr/>
    </dgm:pt>
    <dgm:pt modelId="{E355783B-3241-4F57-B7F5-B0CA14A378F1}" type="pres">
      <dgm:prSet presAssocID="{63A7E35F-81EC-45E7-A316-C83E202FE60D}" presName="parTx" presStyleLbl="revTx" presStyleIdx="1" presStyleCnt="4">
        <dgm:presLayoutVars>
          <dgm:chMax val="0"/>
          <dgm:chPref val="0"/>
        </dgm:presLayoutVars>
      </dgm:prSet>
      <dgm:spPr/>
    </dgm:pt>
    <dgm:pt modelId="{1CCAB540-E2E7-4818-B29D-472661429D70}" type="pres">
      <dgm:prSet presAssocID="{4AF19187-F09A-4179-9D9C-ACCAE16E346C}" presName="sibTrans" presStyleCnt="0"/>
      <dgm:spPr/>
    </dgm:pt>
    <dgm:pt modelId="{7770B278-054F-4878-9825-2435FD6C8C72}" type="pres">
      <dgm:prSet presAssocID="{3FBC194C-7D94-498D-850A-BD04E1FFCEC8}" presName="compNode" presStyleCnt="0"/>
      <dgm:spPr/>
    </dgm:pt>
    <dgm:pt modelId="{82D6FE4A-C4A4-43D2-9ABA-B89F0021238E}" type="pres">
      <dgm:prSet presAssocID="{3FBC194C-7D94-498D-850A-BD04E1FFCEC8}" presName="bgRect" presStyleLbl="bgShp" presStyleIdx="2" presStyleCnt="4"/>
      <dgm:spPr/>
    </dgm:pt>
    <dgm:pt modelId="{9A4AF238-1963-4F80-895C-BC5430F82854}" type="pres">
      <dgm:prSet presAssocID="{3FBC194C-7D94-498D-850A-BD04E1FFCEC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erver"/>
        </a:ext>
      </dgm:extLst>
    </dgm:pt>
    <dgm:pt modelId="{2D4FB6A8-F88C-424E-A4D4-1883B1D95817}" type="pres">
      <dgm:prSet presAssocID="{3FBC194C-7D94-498D-850A-BD04E1FFCEC8}" presName="spaceRect" presStyleCnt="0"/>
      <dgm:spPr/>
    </dgm:pt>
    <dgm:pt modelId="{A721D9D4-CD69-4C74-81BA-F4012C84D645}" type="pres">
      <dgm:prSet presAssocID="{3FBC194C-7D94-498D-850A-BD04E1FFCEC8}" presName="parTx" presStyleLbl="revTx" presStyleIdx="2" presStyleCnt="4">
        <dgm:presLayoutVars>
          <dgm:chMax val="0"/>
          <dgm:chPref val="0"/>
        </dgm:presLayoutVars>
      </dgm:prSet>
      <dgm:spPr/>
    </dgm:pt>
    <dgm:pt modelId="{00962603-BB6E-4AF1-8176-215C8B72D7EE}" type="pres">
      <dgm:prSet presAssocID="{DCE38140-5158-427D-A0FB-62418FB3020D}" presName="sibTrans" presStyleCnt="0"/>
      <dgm:spPr/>
    </dgm:pt>
    <dgm:pt modelId="{8CCC0246-3258-4AF0-AEE7-E64D15D7B79F}" type="pres">
      <dgm:prSet presAssocID="{92C108CE-8BA8-41A6-94A1-A26AB811768D}" presName="compNode" presStyleCnt="0"/>
      <dgm:spPr/>
    </dgm:pt>
    <dgm:pt modelId="{02406765-5F94-49EE-96C1-E4FED7928058}" type="pres">
      <dgm:prSet presAssocID="{92C108CE-8BA8-41A6-94A1-A26AB811768D}" presName="bgRect" presStyleLbl="bgShp" presStyleIdx="3" presStyleCnt="4"/>
      <dgm:spPr/>
    </dgm:pt>
    <dgm:pt modelId="{1598DA68-1A6F-4DA8-AEF7-CF13225D43F8}" type="pres">
      <dgm:prSet presAssocID="{92C108CE-8BA8-41A6-94A1-A26AB811768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atistics"/>
        </a:ext>
      </dgm:extLst>
    </dgm:pt>
    <dgm:pt modelId="{CE5AA61C-CDEB-4C58-9688-167289AF192B}" type="pres">
      <dgm:prSet presAssocID="{92C108CE-8BA8-41A6-94A1-A26AB811768D}" presName="spaceRect" presStyleCnt="0"/>
      <dgm:spPr/>
    </dgm:pt>
    <dgm:pt modelId="{E45623DC-246E-473B-9F65-64EE4925E431}" type="pres">
      <dgm:prSet presAssocID="{92C108CE-8BA8-41A6-94A1-A26AB811768D}" presName="parTx" presStyleLbl="revTx" presStyleIdx="3" presStyleCnt="4">
        <dgm:presLayoutVars>
          <dgm:chMax val="0"/>
          <dgm:chPref val="0"/>
        </dgm:presLayoutVars>
      </dgm:prSet>
      <dgm:spPr/>
    </dgm:pt>
  </dgm:ptLst>
  <dgm:cxnLst>
    <dgm:cxn modelId="{42C5860D-433C-4BA4-AD49-D2B923DAD6F6}" type="presOf" srcId="{92C108CE-8BA8-41A6-94A1-A26AB811768D}" destId="{E45623DC-246E-473B-9F65-64EE4925E431}" srcOrd="0" destOrd="0" presId="urn:microsoft.com/office/officeart/2018/2/layout/IconVerticalSolidList"/>
    <dgm:cxn modelId="{74AFD424-451C-4F79-B401-EA33651513FE}" srcId="{AAA3C933-90DF-489F-9746-43EB6F6D2A1D}" destId="{63A7E35F-81EC-45E7-A316-C83E202FE60D}" srcOrd="1" destOrd="0" parTransId="{9E3AE79A-2C0C-4892-8BB4-409BC0E5FAB0}" sibTransId="{4AF19187-F09A-4179-9D9C-ACCAE16E346C}"/>
    <dgm:cxn modelId="{C8105F5B-98E6-4D11-AD16-94203C3E76F6}" type="presOf" srcId="{AAA3C933-90DF-489F-9746-43EB6F6D2A1D}" destId="{211DBEA4-A7BF-4AD2-A06E-BA56C8C675C7}" srcOrd="0" destOrd="0" presId="urn:microsoft.com/office/officeart/2018/2/layout/IconVerticalSolidList"/>
    <dgm:cxn modelId="{B5F89467-A9E0-468A-886B-F5657BF20FBB}" type="presOf" srcId="{63A7E35F-81EC-45E7-A316-C83E202FE60D}" destId="{E355783B-3241-4F57-B7F5-B0CA14A378F1}" srcOrd="0" destOrd="0" presId="urn:microsoft.com/office/officeart/2018/2/layout/IconVerticalSolidList"/>
    <dgm:cxn modelId="{2F8DB84E-A4B3-46DB-A9E2-B29090764D38}" type="presOf" srcId="{4802D6C8-6DD1-4762-B650-F99814F7712C}" destId="{CDBD8FD3-EB6A-4941-9CD6-B20C94E5FEE1}" srcOrd="0" destOrd="0" presId="urn:microsoft.com/office/officeart/2018/2/layout/IconVerticalSolidList"/>
    <dgm:cxn modelId="{82628F9D-AB71-47A2-A3AC-F94D9A205D11}" type="presOf" srcId="{3FBC194C-7D94-498D-850A-BD04E1FFCEC8}" destId="{A721D9D4-CD69-4C74-81BA-F4012C84D645}" srcOrd="0" destOrd="0" presId="urn:microsoft.com/office/officeart/2018/2/layout/IconVerticalSolidList"/>
    <dgm:cxn modelId="{47CD16D9-06EB-4228-A85C-27D2DDC276EF}" srcId="{AAA3C933-90DF-489F-9746-43EB6F6D2A1D}" destId="{3FBC194C-7D94-498D-850A-BD04E1FFCEC8}" srcOrd="2" destOrd="0" parTransId="{4E75243F-1FD9-4199-B93C-0827115C5AAC}" sibTransId="{DCE38140-5158-427D-A0FB-62418FB3020D}"/>
    <dgm:cxn modelId="{7BFDCEE1-5A12-45A6-A3C0-FC8F7EF89505}" srcId="{AAA3C933-90DF-489F-9746-43EB6F6D2A1D}" destId="{4802D6C8-6DD1-4762-B650-F99814F7712C}" srcOrd="0" destOrd="0" parTransId="{3512CEAE-9D87-42FC-B3EB-9379CC21B3B1}" sibTransId="{482F1859-CEDD-497C-B0DD-7D3BE459FBAE}"/>
    <dgm:cxn modelId="{67E045E4-C8AF-4733-8C39-D77BB06B247A}" srcId="{AAA3C933-90DF-489F-9746-43EB6F6D2A1D}" destId="{92C108CE-8BA8-41A6-94A1-A26AB811768D}" srcOrd="3" destOrd="0" parTransId="{D216C407-1E78-4E51-BA6A-E7E8F5B48D4F}" sibTransId="{6C44079A-0C98-47F6-AA24-FCCB211C4490}"/>
    <dgm:cxn modelId="{22D7ADBB-E7EE-4E0E-A890-1CE7B43D33E1}" type="presParOf" srcId="{211DBEA4-A7BF-4AD2-A06E-BA56C8C675C7}" destId="{FBB807AB-E558-425F-BB32-CAB3D085C749}" srcOrd="0" destOrd="0" presId="urn:microsoft.com/office/officeart/2018/2/layout/IconVerticalSolidList"/>
    <dgm:cxn modelId="{CEA13394-56FB-4461-BCD9-C776E14311C8}" type="presParOf" srcId="{FBB807AB-E558-425F-BB32-CAB3D085C749}" destId="{56702A42-1D2E-4091-813A-57A968B597C5}" srcOrd="0" destOrd="0" presId="urn:microsoft.com/office/officeart/2018/2/layout/IconVerticalSolidList"/>
    <dgm:cxn modelId="{3C3F89DE-0F8A-476F-A61D-539F3C60B3E4}" type="presParOf" srcId="{FBB807AB-E558-425F-BB32-CAB3D085C749}" destId="{FD36A5B5-F3BC-44BF-93A8-0E641398C623}" srcOrd="1" destOrd="0" presId="urn:microsoft.com/office/officeart/2018/2/layout/IconVerticalSolidList"/>
    <dgm:cxn modelId="{E0671E61-08E2-4DF8-BF68-403DEA44C19A}" type="presParOf" srcId="{FBB807AB-E558-425F-BB32-CAB3D085C749}" destId="{D9443758-888F-4B79-A041-169ADA5F3AC7}" srcOrd="2" destOrd="0" presId="urn:microsoft.com/office/officeart/2018/2/layout/IconVerticalSolidList"/>
    <dgm:cxn modelId="{61EF67F6-F46B-4AEE-B98B-B575A9BCAD28}" type="presParOf" srcId="{FBB807AB-E558-425F-BB32-CAB3D085C749}" destId="{CDBD8FD3-EB6A-4941-9CD6-B20C94E5FEE1}" srcOrd="3" destOrd="0" presId="urn:microsoft.com/office/officeart/2018/2/layout/IconVerticalSolidList"/>
    <dgm:cxn modelId="{C72FE0E6-2103-4F63-B88E-B093B449F397}" type="presParOf" srcId="{211DBEA4-A7BF-4AD2-A06E-BA56C8C675C7}" destId="{0C3D1B2C-AF49-42E2-BCF0-1389F98753BC}" srcOrd="1" destOrd="0" presId="urn:microsoft.com/office/officeart/2018/2/layout/IconVerticalSolidList"/>
    <dgm:cxn modelId="{F8C2D82F-B8D6-417E-93C8-06387A782B36}" type="presParOf" srcId="{211DBEA4-A7BF-4AD2-A06E-BA56C8C675C7}" destId="{5FF28D6F-66B1-45BC-8076-9CC638B33F8B}" srcOrd="2" destOrd="0" presId="urn:microsoft.com/office/officeart/2018/2/layout/IconVerticalSolidList"/>
    <dgm:cxn modelId="{8D980B11-50FE-4A91-B530-E0CC6E73810A}" type="presParOf" srcId="{5FF28D6F-66B1-45BC-8076-9CC638B33F8B}" destId="{FE41EC97-C064-416F-ACDC-7052EC7DB302}" srcOrd="0" destOrd="0" presId="urn:microsoft.com/office/officeart/2018/2/layout/IconVerticalSolidList"/>
    <dgm:cxn modelId="{10379C29-5185-4C28-B450-64C63DFECF05}" type="presParOf" srcId="{5FF28D6F-66B1-45BC-8076-9CC638B33F8B}" destId="{24D6DC8C-BB8A-4F58-9FD8-B570BCD220DF}" srcOrd="1" destOrd="0" presId="urn:microsoft.com/office/officeart/2018/2/layout/IconVerticalSolidList"/>
    <dgm:cxn modelId="{507F15C3-6ABF-4D6F-8CAD-8BD61B313F3E}" type="presParOf" srcId="{5FF28D6F-66B1-45BC-8076-9CC638B33F8B}" destId="{1984F530-07BE-44CD-9BD2-F8E3AE89CB47}" srcOrd="2" destOrd="0" presId="urn:microsoft.com/office/officeart/2018/2/layout/IconVerticalSolidList"/>
    <dgm:cxn modelId="{F5A1E8FC-AD56-486C-BE5C-E4A856DEE329}" type="presParOf" srcId="{5FF28D6F-66B1-45BC-8076-9CC638B33F8B}" destId="{E355783B-3241-4F57-B7F5-B0CA14A378F1}" srcOrd="3" destOrd="0" presId="urn:microsoft.com/office/officeart/2018/2/layout/IconVerticalSolidList"/>
    <dgm:cxn modelId="{2B7B1989-90CB-4DA1-854D-4166D0B609ED}" type="presParOf" srcId="{211DBEA4-A7BF-4AD2-A06E-BA56C8C675C7}" destId="{1CCAB540-E2E7-4818-B29D-472661429D70}" srcOrd="3" destOrd="0" presId="urn:microsoft.com/office/officeart/2018/2/layout/IconVerticalSolidList"/>
    <dgm:cxn modelId="{D45F3398-D84C-4199-8B68-A2D73C121D8E}" type="presParOf" srcId="{211DBEA4-A7BF-4AD2-A06E-BA56C8C675C7}" destId="{7770B278-054F-4878-9825-2435FD6C8C72}" srcOrd="4" destOrd="0" presId="urn:microsoft.com/office/officeart/2018/2/layout/IconVerticalSolidList"/>
    <dgm:cxn modelId="{4D9FF528-ECEE-494A-8632-A2916E6B07B0}" type="presParOf" srcId="{7770B278-054F-4878-9825-2435FD6C8C72}" destId="{82D6FE4A-C4A4-43D2-9ABA-B89F0021238E}" srcOrd="0" destOrd="0" presId="urn:microsoft.com/office/officeart/2018/2/layout/IconVerticalSolidList"/>
    <dgm:cxn modelId="{03C1AD34-9514-4FF9-9A28-63D59BD73D92}" type="presParOf" srcId="{7770B278-054F-4878-9825-2435FD6C8C72}" destId="{9A4AF238-1963-4F80-895C-BC5430F82854}" srcOrd="1" destOrd="0" presId="urn:microsoft.com/office/officeart/2018/2/layout/IconVerticalSolidList"/>
    <dgm:cxn modelId="{F2C4A57E-317C-4619-8E45-51F57DB2C590}" type="presParOf" srcId="{7770B278-054F-4878-9825-2435FD6C8C72}" destId="{2D4FB6A8-F88C-424E-A4D4-1883B1D95817}" srcOrd="2" destOrd="0" presId="urn:microsoft.com/office/officeart/2018/2/layout/IconVerticalSolidList"/>
    <dgm:cxn modelId="{0F921914-D6DF-421F-82FB-A9C2D342E1B8}" type="presParOf" srcId="{7770B278-054F-4878-9825-2435FD6C8C72}" destId="{A721D9D4-CD69-4C74-81BA-F4012C84D645}" srcOrd="3" destOrd="0" presId="urn:microsoft.com/office/officeart/2018/2/layout/IconVerticalSolidList"/>
    <dgm:cxn modelId="{C668CF93-C8D0-41C0-8C4D-C8CAE40F13D4}" type="presParOf" srcId="{211DBEA4-A7BF-4AD2-A06E-BA56C8C675C7}" destId="{00962603-BB6E-4AF1-8176-215C8B72D7EE}" srcOrd="5" destOrd="0" presId="urn:microsoft.com/office/officeart/2018/2/layout/IconVerticalSolidList"/>
    <dgm:cxn modelId="{D3E32A93-D166-4EF9-A045-736B736F0832}" type="presParOf" srcId="{211DBEA4-A7BF-4AD2-A06E-BA56C8C675C7}" destId="{8CCC0246-3258-4AF0-AEE7-E64D15D7B79F}" srcOrd="6" destOrd="0" presId="urn:microsoft.com/office/officeart/2018/2/layout/IconVerticalSolidList"/>
    <dgm:cxn modelId="{67E58CE5-9933-4B16-8587-3D71FF51856A}" type="presParOf" srcId="{8CCC0246-3258-4AF0-AEE7-E64D15D7B79F}" destId="{02406765-5F94-49EE-96C1-E4FED7928058}" srcOrd="0" destOrd="0" presId="urn:microsoft.com/office/officeart/2018/2/layout/IconVerticalSolidList"/>
    <dgm:cxn modelId="{6A290222-6D3A-4B22-B8DD-771D8801A01A}" type="presParOf" srcId="{8CCC0246-3258-4AF0-AEE7-E64D15D7B79F}" destId="{1598DA68-1A6F-4DA8-AEF7-CF13225D43F8}" srcOrd="1" destOrd="0" presId="urn:microsoft.com/office/officeart/2018/2/layout/IconVerticalSolidList"/>
    <dgm:cxn modelId="{E447AB65-9D58-48D1-B882-567BEAE1FF20}" type="presParOf" srcId="{8CCC0246-3258-4AF0-AEE7-E64D15D7B79F}" destId="{CE5AA61C-CDEB-4C58-9688-167289AF192B}" srcOrd="2" destOrd="0" presId="urn:microsoft.com/office/officeart/2018/2/layout/IconVerticalSolidList"/>
    <dgm:cxn modelId="{F4BB91E8-A5CC-4453-94E1-7E8B85F9318B}" type="presParOf" srcId="{8CCC0246-3258-4AF0-AEE7-E64D15D7B79F}" destId="{E45623DC-246E-473B-9F65-64EE4925E43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1CE6A-DE20-441B-84B9-01464B662BD1}">
      <dsp:nvSpPr>
        <dsp:cNvPr id="0" name=""/>
        <dsp:cNvSpPr/>
      </dsp:nvSpPr>
      <dsp:spPr>
        <a:xfrm>
          <a:off x="0" y="2297"/>
          <a:ext cx="6900512" cy="116453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CA9ED5-5C10-4142-BED4-C77DB62EDDE4}">
      <dsp:nvSpPr>
        <dsp:cNvPr id="0" name=""/>
        <dsp:cNvSpPr/>
      </dsp:nvSpPr>
      <dsp:spPr>
        <a:xfrm>
          <a:off x="352272" y="264318"/>
          <a:ext cx="640494" cy="6404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D146E9-F5BD-4B80-8B38-C83ECD85C9A4}">
      <dsp:nvSpPr>
        <dsp:cNvPr id="0" name=""/>
        <dsp:cNvSpPr/>
      </dsp:nvSpPr>
      <dsp:spPr>
        <a:xfrm>
          <a:off x="1345038" y="229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666750">
            <a:lnSpc>
              <a:spcPct val="90000"/>
            </a:lnSpc>
            <a:spcBef>
              <a:spcPct val="0"/>
            </a:spcBef>
            <a:spcAft>
              <a:spcPct val="35000"/>
            </a:spcAft>
            <a:buNone/>
          </a:pPr>
          <a:r>
            <a:rPr lang="en-GB" sz="1500" b="1" kern="1200"/>
            <a:t>1. </a:t>
          </a:r>
          <a:r>
            <a:rPr lang="en-GB" sz="1500" kern="1200"/>
            <a:t>Clinician and Patient Encounters- Clinicians document patient interactions during care encounters, recording observations and treatments.</a:t>
          </a:r>
          <a:endParaRPr lang="en-US" sz="1500" kern="1200"/>
        </a:p>
      </dsp:txBody>
      <dsp:txXfrm>
        <a:off x="1345038" y="2297"/>
        <a:ext cx="5555473" cy="1164535"/>
      </dsp:txXfrm>
    </dsp:sp>
    <dsp:sp modelId="{98D828CA-13EC-4AD5-AFD9-A384197DDBA6}">
      <dsp:nvSpPr>
        <dsp:cNvPr id="0" name=""/>
        <dsp:cNvSpPr/>
      </dsp:nvSpPr>
      <dsp:spPr>
        <a:xfrm>
          <a:off x="0" y="1457967"/>
          <a:ext cx="6900512" cy="116453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7368F9-5FA0-4BA1-B8C9-8C121D01EC4C}">
      <dsp:nvSpPr>
        <dsp:cNvPr id="0" name=""/>
        <dsp:cNvSpPr/>
      </dsp:nvSpPr>
      <dsp:spPr>
        <a:xfrm>
          <a:off x="352272" y="1719988"/>
          <a:ext cx="640494" cy="6404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A51189-AD86-45EA-B956-3955313B49CF}">
      <dsp:nvSpPr>
        <dsp:cNvPr id="0" name=""/>
        <dsp:cNvSpPr/>
      </dsp:nvSpPr>
      <dsp:spPr>
        <a:xfrm>
          <a:off x="1345038" y="145796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666750">
            <a:lnSpc>
              <a:spcPct val="90000"/>
            </a:lnSpc>
            <a:spcBef>
              <a:spcPct val="0"/>
            </a:spcBef>
            <a:spcAft>
              <a:spcPct val="35000"/>
            </a:spcAft>
            <a:buNone/>
          </a:pPr>
          <a:r>
            <a:rPr lang="en-GB" sz="1500" b="1" kern="1200"/>
            <a:t>2. </a:t>
          </a:r>
          <a:r>
            <a:rPr lang="en-GB" sz="1500" kern="1200"/>
            <a:t>Data Captured in EHR Systems- Patient data from encounters are collected and stored within Electronic Health Records (EHRs). This includes structured data like vital signs, medications, and medical history.</a:t>
          </a:r>
          <a:endParaRPr lang="en-US" sz="1500" kern="1200"/>
        </a:p>
      </dsp:txBody>
      <dsp:txXfrm>
        <a:off x="1345038" y="1457967"/>
        <a:ext cx="5555473" cy="1164535"/>
      </dsp:txXfrm>
    </dsp:sp>
    <dsp:sp modelId="{8839690D-B356-48D0-AB50-87B074CE4415}">
      <dsp:nvSpPr>
        <dsp:cNvPr id="0" name=""/>
        <dsp:cNvSpPr/>
      </dsp:nvSpPr>
      <dsp:spPr>
        <a:xfrm>
          <a:off x="0" y="2913637"/>
          <a:ext cx="6900512" cy="116453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D3F24-4F8B-4D56-A92F-428905406826}">
      <dsp:nvSpPr>
        <dsp:cNvPr id="0" name=""/>
        <dsp:cNvSpPr/>
      </dsp:nvSpPr>
      <dsp:spPr>
        <a:xfrm>
          <a:off x="352272" y="3175658"/>
          <a:ext cx="640494" cy="6404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98C983-8C37-4149-9BBB-D3C7EE5B296F}">
      <dsp:nvSpPr>
        <dsp:cNvPr id="0" name=""/>
        <dsp:cNvSpPr/>
      </dsp:nvSpPr>
      <dsp:spPr>
        <a:xfrm>
          <a:off x="1345038" y="291363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666750">
            <a:lnSpc>
              <a:spcPct val="90000"/>
            </a:lnSpc>
            <a:spcBef>
              <a:spcPct val="0"/>
            </a:spcBef>
            <a:spcAft>
              <a:spcPct val="35000"/>
            </a:spcAft>
            <a:buNone/>
          </a:pPr>
          <a:r>
            <a:rPr lang="en-GB" sz="1500" b="1" kern="1200"/>
            <a:t>3. </a:t>
          </a:r>
          <a:r>
            <a:rPr lang="en-GB" sz="1500" kern="1200"/>
            <a:t>Data Processed into Data Warehouse- The EHR data are then processed overnight, meaning the system takes the data and transfers it into a larger storage facility, known as the EPIC Clarity Data Warehouse.</a:t>
          </a:r>
          <a:endParaRPr lang="en-US" sz="1500" kern="1200"/>
        </a:p>
      </dsp:txBody>
      <dsp:txXfrm>
        <a:off x="1345038" y="2913637"/>
        <a:ext cx="5555473" cy="1164535"/>
      </dsp:txXfrm>
    </dsp:sp>
    <dsp:sp modelId="{540FACA9-22E9-48AF-9B56-C4C6289A5865}">
      <dsp:nvSpPr>
        <dsp:cNvPr id="0" name=""/>
        <dsp:cNvSpPr/>
      </dsp:nvSpPr>
      <dsp:spPr>
        <a:xfrm>
          <a:off x="0" y="4369307"/>
          <a:ext cx="6900512" cy="116453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BA2CF1-7466-44C4-9D41-A471CCFDCD9A}">
      <dsp:nvSpPr>
        <dsp:cNvPr id="0" name=""/>
        <dsp:cNvSpPr/>
      </dsp:nvSpPr>
      <dsp:spPr>
        <a:xfrm>
          <a:off x="352272" y="4631327"/>
          <a:ext cx="640494" cy="6404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D9849F-D473-4E4D-AF77-DC53B4E6ED99}">
      <dsp:nvSpPr>
        <dsp:cNvPr id="0" name=""/>
        <dsp:cNvSpPr/>
      </dsp:nvSpPr>
      <dsp:spPr>
        <a:xfrm>
          <a:off x="1345038" y="4369307"/>
          <a:ext cx="5555473" cy="11645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247" tIns="123247" rIns="123247" bIns="123247" numCol="1" spcCol="1270" anchor="ctr" anchorCtr="0">
          <a:noAutofit/>
        </a:bodyPr>
        <a:lstStyle/>
        <a:p>
          <a:pPr marL="0" lvl="0" indent="0" algn="l" defTabSz="666750">
            <a:lnSpc>
              <a:spcPct val="90000"/>
            </a:lnSpc>
            <a:spcBef>
              <a:spcPct val="0"/>
            </a:spcBef>
            <a:spcAft>
              <a:spcPct val="35000"/>
            </a:spcAft>
            <a:buNone/>
          </a:pPr>
          <a:r>
            <a:rPr lang="en-GB" sz="1500" b="1" kern="1200"/>
            <a:t>4. </a:t>
          </a:r>
          <a:r>
            <a:rPr lang="en-GB" sz="1500" kern="1200"/>
            <a:t>Automated Extraction, Transformation, and Loading (ETL)In this step, data from the warehouse are further processed through an ETL system (Extraction, Transformation, Loading), which ensures the data is ready for analysis by cleaning, formatting, and integrating it.</a:t>
          </a:r>
          <a:endParaRPr lang="en-US" sz="1500" kern="1200"/>
        </a:p>
      </dsp:txBody>
      <dsp:txXfrm>
        <a:off x="1345038" y="4369307"/>
        <a:ext cx="5555473" cy="1164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702A42-1D2E-4091-813A-57A968B597C5}">
      <dsp:nvSpPr>
        <dsp:cNvPr id="0" name=""/>
        <dsp:cNvSpPr/>
      </dsp:nvSpPr>
      <dsp:spPr>
        <a:xfrm>
          <a:off x="0" y="1902"/>
          <a:ext cx="10506456" cy="96445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36A5B5-F3BC-44BF-93A8-0E641398C623}">
      <dsp:nvSpPr>
        <dsp:cNvPr id="0" name=""/>
        <dsp:cNvSpPr/>
      </dsp:nvSpPr>
      <dsp:spPr>
        <a:xfrm>
          <a:off x="291746" y="218904"/>
          <a:ext cx="530447" cy="5304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BD8FD3-EB6A-4941-9CD6-B20C94E5FEE1}">
      <dsp:nvSpPr>
        <dsp:cNvPr id="0" name=""/>
        <dsp:cNvSpPr/>
      </dsp:nvSpPr>
      <dsp:spPr>
        <a:xfrm>
          <a:off x="1113940" y="190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b="0" kern="1200" dirty="0"/>
            <a:t>5. Data Stored in PostgreSQL Database- The processed data is stored in a PostgreSQL database, a       structured database optimized for fast querying, auditing, and generating reports.</a:t>
          </a:r>
          <a:endParaRPr lang="en-US" sz="1800" b="0" kern="1200" dirty="0"/>
        </a:p>
      </dsp:txBody>
      <dsp:txXfrm>
        <a:off x="1113940" y="1902"/>
        <a:ext cx="9392515" cy="964450"/>
      </dsp:txXfrm>
    </dsp:sp>
    <dsp:sp modelId="{FE41EC97-C064-416F-ACDC-7052EC7DB302}">
      <dsp:nvSpPr>
        <dsp:cNvPr id="0" name=""/>
        <dsp:cNvSpPr/>
      </dsp:nvSpPr>
      <dsp:spPr>
        <a:xfrm>
          <a:off x="0" y="1207466"/>
          <a:ext cx="10506456" cy="96445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D6DC8C-BB8A-4F58-9FD8-B570BCD220DF}">
      <dsp:nvSpPr>
        <dsp:cNvPr id="0" name=""/>
        <dsp:cNvSpPr/>
      </dsp:nvSpPr>
      <dsp:spPr>
        <a:xfrm>
          <a:off x="291746" y="1424467"/>
          <a:ext cx="530447" cy="5304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55783B-3241-4F57-B7F5-B0CA14A378F1}">
      <dsp:nvSpPr>
        <dsp:cNvPr id="0" name=""/>
        <dsp:cNvSpPr/>
      </dsp:nvSpPr>
      <dsp:spPr>
        <a:xfrm>
          <a:off x="1113940" y="1207466"/>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b="0" kern="1200" dirty="0"/>
            <a:t>6. API and Data Request Handling- Requests for this data are handled by an API (Application Programming Interface) built using Python. It interacts with the PostgreSQL database and prepares the data in a format suitable for web applications.</a:t>
          </a:r>
          <a:endParaRPr lang="en-US" sz="1800" b="0" kern="1200" dirty="0"/>
        </a:p>
      </dsp:txBody>
      <dsp:txXfrm>
        <a:off x="1113940" y="1207466"/>
        <a:ext cx="9392515" cy="964450"/>
      </dsp:txXfrm>
    </dsp:sp>
    <dsp:sp modelId="{82D6FE4A-C4A4-43D2-9ABA-B89F0021238E}">
      <dsp:nvSpPr>
        <dsp:cNvPr id="0" name=""/>
        <dsp:cNvSpPr/>
      </dsp:nvSpPr>
      <dsp:spPr>
        <a:xfrm>
          <a:off x="0" y="2413029"/>
          <a:ext cx="10506456" cy="96445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4AF238-1963-4F80-895C-BC5430F82854}">
      <dsp:nvSpPr>
        <dsp:cNvPr id="0" name=""/>
        <dsp:cNvSpPr/>
      </dsp:nvSpPr>
      <dsp:spPr>
        <a:xfrm>
          <a:off x="291746" y="2630030"/>
          <a:ext cx="530447" cy="5304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21D9D4-CD69-4C74-81BA-F4012C84D645}">
      <dsp:nvSpPr>
        <dsp:cNvPr id="0" name=""/>
        <dsp:cNvSpPr/>
      </dsp:nvSpPr>
      <dsp:spPr>
        <a:xfrm>
          <a:off x="1113940" y="2413029"/>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b="0" kern="1200" dirty="0"/>
            <a:t>7. Data Access Through Web Applications- Health providers and other users can access this data through a LAMP (Linux, Apache, MySQL, PHP/Perl/Python) stack, which is a suite of software used to run and deliver applications.</a:t>
          </a:r>
          <a:endParaRPr lang="en-US" sz="1800" b="0" kern="1200" dirty="0"/>
        </a:p>
      </dsp:txBody>
      <dsp:txXfrm>
        <a:off x="1113940" y="2413029"/>
        <a:ext cx="9392515" cy="964450"/>
      </dsp:txXfrm>
    </dsp:sp>
    <dsp:sp modelId="{02406765-5F94-49EE-96C1-E4FED7928058}">
      <dsp:nvSpPr>
        <dsp:cNvPr id="0" name=""/>
        <dsp:cNvSpPr/>
      </dsp:nvSpPr>
      <dsp:spPr>
        <a:xfrm>
          <a:off x="0" y="3618592"/>
          <a:ext cx="10506456" cy="96445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98DA68-1A6F-4DA8-AEF7-CF13225D43F8}">
      <dsp:nvSpPr>
        <dsp:cNvPr id="0" name=""/>
        <dsp:cNvSpPr/>
      </dsp:nvSpPr>
      <dsp:spPr>
        <a:xfrm>
          <a:off x="291746" y="3835593"/>
          <a:ext cx="530447" cy="5304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5623DC-246E-473B-9F65-64EE4925E431}">
      <dsp:nvSpPr>
        <dsp:cNvPr id="0" name=""/>
        <dsp:cNvSpPr/>
      </dsp:nvSpPr>
      <dsp:spPr>
        <a:xfrm>
          <a:off x="1113940" y="3618592"/>
          <a:ext cx="9392515" cy="964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071" tIns="102071" rIns="102071" bIns="102071" numCol="1" spcCol="1270" anchor="ctr" anchorCtr="0">
          <a:noAutofit/>
        </a:bodyPr>
        <a:lstStyle/>
        <a:p>
          <a:pPr marL="0" lvl="0" indent="0" algn="l" defTabSz="800100">
            <a:lnSpc>
              <a:spcPct val="90000"/>
            </a:lnSpc>
            <a:spcBef>
              <a:spcPct val="0"/>
            </a:spcBef>
            <a:spcAft>
              <a:spcPct val="35000"/>
            </a:spcAft>
            <a:buNone/>
          </a:pPr>
          <a:r>
            <a:rPr lang="en-GB" sz="1800" b="0" kern="1200" dirty="0"/>
            <a:t>8. Data Visualization- Finally, the system presents the data in an easy-to-understand format using Google Charts or </a:t>
          </a:r>
          <a:r>
            <a:rPr lang="en-GB" sz="1800" b="0" kern="1200" dirty="0" err="1"/>
            <a:t>DataTables</a:t>
          </a:r>
          <a:r>
            <a:rPr lang="en-GB" sz="1800" b="0" kern="1200" dirty="0"/>
            <a:t>, which allow healthcare professionals to visualize the data, such as through graphs, dashboards, and reports.</a:t>
          </a:r>
          <a:endParaRPr lang="en-US" sz="1800" b="0" kern="1200" dirty="0"/>
        </a:p>
      </dsp:txBody>
      <dsp:txXfrm>
        <a:off x="1113940" y="3618592"/>
        <a:ext cx="9392515" cy="9644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166328-DB5D-435D-BB31-B3A77A663FDE}" type="datetimeFigureOut">
              <a:rPr lang="en-GB" smtClean="0"/>
              <a:t>09/01/2025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8BF4BB-06DA-404D-97FF-6F5BB279AE4A}" type="slidenum">
              <a:rPr lang="en-GB" smtClean="0"/>
              <a:t>‹#›</a:t>
            </a:fld>
            <a:endParaRPr lang="en-GB"/>
          </a:p>
        </p:txBody>
      </p:sp>
    </p:spTree>
    <p:extLst>
      <p:ext uri="{BB962C8B-B14F-4D97-AF65-F5344CB8AC3E}">
        <p14:creationId xmlns:p14="http://schemas.microsoft.com/office/powerpoint/2010/main" val="1882465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Expected answers- </a:t>
            </a:r>
          </a:p>
          <a:p>
            <a:pPr marL="228600" indent="-228600">
              <a:buAutoNum type="arabicPeriod"/>
            </a:pPr>
            <a:r>
              <a:rPr lang="en-GB" dirty="0"/>
              <a:t>Telemedicine, assistive technologies, AI-driven tools, wearable devices, smart home systems, etc</a:t>
            </a:r>
          </a:p>
          <a:p>
            <a:pPr marL="228600" indent="-228600">
              <a:buAutoNum type="arabicPeriod"/>
            </a:pPr>
            <a:r>
              <a:rPr lang="en-GB" sz="1800" dirty="0">
                <a:effectLst/>
                <a:latin typeface="Aptos" panose="020B0004020202020204" pitchFamily="34" charset="0"/>
                <a:ea typeface="DengXian" panose="02010600030101010101" pitchFamily="2" charset="-122"/>
                <a:cs typeface="Arial" panose="020B0604020202020204" pitchFamily="34" charset="0"/>
              </a:rPr>
              <a:t>Increased access to healthcare, reduced need for travel, more regular monitoring, cost-effectiveness, etc.)</a:t>
            </a:r>
          </a:p>
          <a:p>
            <a:pPr marL="228600" indent="-228600">
              <a:buAutoNum type="arabicPeriod"/>
            </a:pPr>
            <a:r>
              <a:rPr lang="en-GB" dirty="0"/>
              <a:t>Digital literacy, cost, resistance to change, complexity, lack of access, etc.</a:t>
            </a:r>
          </a:p>
          <a:p>
            <a:pPr marL="228600" indent="-228600">
              <a:buAutoNum type="arabicPeriod"/>
            </a:pPr>
            <a:r>
              <a:rPr lang="en-GB" dirty="0"/>
              <a:t>AI for diagnostics, companion robots, fall detection systems, etc.</a:t>
            </a:r>
          </a:p>
          <a:p>
            <a:pPr marL="228600" indent="-228600">
              <a:buAutoNum type="arabicPeriod"/>
            </a:pPr>
            <a:r>
              <a:rPr lang="en-GB" dirty="0"/>
              <a:t>Privacy concerns, autonomy vs. safety, human interaction vs. technology, data security, dignity, etc.)</a:t>
            </a:r>
          </a:p>
        </p:txBody>
      </p:sp>
      <p:sp>
        <p:nvSpPr>
          <p:cNvPr id="4" name="Slide Number Placeholder 3"/>
          <p:cNvSpPr>
            <a:spLocks noGrp="1"/>
          </p:cNvSpPr>
          <p:nvPr>
            <p:ph type="sldNum" sz="quarter" idx="5"/>
          </p:nvPr>
        </p:nvSpPr>
        <p:spPr/>
        <p:txBody>
          <a:bodyPr/>
          <a:lstStyle/>
          <a:p>
            <a:fld id="{518BF4BB-06DA-404D-97FF-6F5BB279AE4A}" type="slidenum">
              <a:rPr lang="en-GB" smtClean="0"/>
              <a:t>3</a:t>
            </a:fld>
            <a:endParaRPr lang="en-GB"/>
          </a:p>
        </p:txBody>
      </p:sp>
    </p:spTree>
    <p:extLst>
      <p:ext uri="{BB962C8B-B14F-4D97-AF65-F5344CB8AC3E}">
        <p14:creationId xmlns:p14="http://schemas.microsoft.com/office/powerpoint/2010/main" val="1708698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 Conclusion- </a:t>
            </a:r>
            <a:r>
              <a:rPr lang="en-GB" dirty="0"/>
              <a:t>Technologies in elderly care provide significant benefits, from enhancing independence and safety to improving access to healthcare and reducing costs. While these solutions offer promising results, it’s essential to also consider the limitations and ethical issues, which will be covered in the next section.</a:t>
            </a:r>
            <a:endParaRPr lang="en-GB" b="1" dirty="0"/>
          </a:p>
        </p:txBody>
      </p:sp>
      <p:sp>
        <p:nvSpPr>
          <p:cNvPr id="4" name="Slide Number Placeholder 3"/>
          <p:cNvSpPr>
            <a:spLocks noGrp="1"/>
          </p:cNvSpPr>
          <p:nvPr>
            <p:ph type="sldNum" sz="quarter" idx="5"/>
          </p:nvPr>
        </p:nvSpPr>
        <p:spPr/>
        <p:txBody>
          <a:bodyPr/>
          <a:lstStyle/>
          <a:p>
            <a:fld id="{518BF4BB-06DA-404D-97FF-6F5BB279AE4A}" type="slidenum">
              <a:rPr lang="en-GB" smtClean="0"/>
              <a:t>9</a:t>
            </a:fld>
            <a:endParaRPr lang="en-GB"/>
          </a:p>
        </p:txBody>
      </p:sp>
    </p:spTree>
    <p:extLst>
      <p:ext uri="{BB962C8B-B14F-4D97-AF65-F5344CB8AC3E}">
        <p14:creationId xmlns:p14="http://schemas.microsoft.com/office/powerpoint/2010/main" val="3853496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case study presents Barbara's experience with telemedicine, illustrating the benefits and challenges she faces. It can be used to explore discussions on accessibility, quality of care, digital literacy, and the ethical implications of relying on telemedicine in elderly care</a:t>
            </a:r>
          </a:p>
        </p:txBody>
      </p:sp>
      <p:sp>
        <p:nvSpPr>
          <p:cNvPr id="4" name="Slide Number Placeholder 3"/>
          <p:cNvSpPr>
            <a:spLocks noGrp="1"/>
          </p:cNvSpPr>
          <p:nvPr>
            <p:ph type="sldNum" sz="quarter" idx="5"/>
          </p:nvPr>
        </p:nvSpPr>
        <p:spPr/>
        <p:txBody>
          <a:bodyPr/>
          <a:lstStyle/>
          <a:p>
            <a:fld id="{518BF4BB-06DA-404D-97FF-6F5BB279AE4A}" type="slidenum">
              <a:rPr lang="en-GB" smtClean="0"/>
              <a:t>15</a:t>
            </a:fld>
            <a:endParaRPr lang="en-GB"/>
          </a:p>
        </p:txBody>
      </p:sp>
    </p:spTree>
    <p:extLst>
      <p:ext uri="{BB962C8B-B14F-4D97-AF65-F5344CB8AC3E}">
        <p14:creationId xmlns:p14="http://schemas.microsoft.com/office/powerpoint/2010/main" val="2365437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several types of dementia</a:t>
            </a:r>
          </a:p>
          <a:p>
            <a:r>
              <a:rPr lang="en-GB" dirty="0"/>
              <a:t>We will just have a look at a few of these, as an example.</a:t>
            </a:r>
          </a:p>
          <a:p>
            <a:endParaRPr lang="en-GB" dirty="0"/>
          </a:p>
        </p:txBody>
      </p:sp>
      <p:sp>
        <p:nvSpPr>
          <p:cNvPr id="4" name="Slide Number Placeholder 3"/>
          <p:cNvSpPr>
            <a:spLocks noGrp="1"/>
          </p:cNvSpPr>
          <p:nvPr>
            <p:ph type="sldNum" sz="quarter" idx="5"/>
          </p:nvPr>
        </p:nvSpPr>
        <p:spPr/>
        <p:txBody>
          <a:bodyPr/>
          <a:lstStyle/>
          <a:p>
            <a:fld id="{518BF4BB-06DA-404D-97FF-6F5BB279AE4A}" type="slidenum">
              <a:rPr lang="en-GB" smtClean="0"/>
              <a:t>25</a:t>
            </a:fld>
            <a:endParaRPr lang="en-GB"/>
          </a:p>
        </p:txBody>
      </p:sp>
    </p:spTree>
    <p:extLst>
      <p:ext uri="{BB962C8B-B14F-4D97-AF65-F5344CB8AC3E}">
        <p14:creationId xmlns:p14="http://schemas.microsoft.com/office/powerpoint/2010/main" val="9194398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steps could health professionals take to account for sensory impairments and natural ageing when assessing for dementia?</a:t>
            </a:r>
          </a:p>
        </p:txBody>
      </p:sp>
      <p:sp>
        <p:nvSpPr>
          <p:cNvPr id="4" name="Slide Number Placeholder 3"/>
          <p:cNvSpPr>
            <a:spLocks noGrp="1"/>
          </p:cNvSpPr>
          <p:nvPr>
            <p:ph type="sldNum" sz="quarter" idx="5"/>
          </p:nvPr>
        </p:nvSpPr>
        <p:spPr/>
        <p:txBody>
          <a:bodyPr/>
          <a:lstStyle/>
          <a:p>
            <a:fld id="{518BF4BB-06DA-404D-97FF-6F5BB279AE4A}" type="slidenum">
              <a:rPr lang="en-GB" smtClean="0"/>
              <a:t>28</a:t>
            </a:fld>
            <a:endParaRPr lang="en-GB"/>
          </a:p>
        </p:txBody>
      </p:sp>
    </p:spTree>
    <p:extLst>
      <p:ext uri="{BB962C8B-B14F-4D97-AF65-F5344CB8AC3E}">
        <p14:creationId xmlns:p14="http://schemas.microsoft.com/office/powerpoint/2010/main" val="3116145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steps could health professionals take to account for sensory impairments and natural ageing when assessing for dementia?</a:t>
            </a:r>
          </a:p>
        </p:txBody>
      </p:sp>
      <p:sp>
        <p:nvSpPr>
          <p:cNvPr id="4" name="Slide Number Placeholder 3"/>
          <p:cNvSpPr>
            <a:spLocks noGrp="1"/>
          </p:cNvSpPr>
          <p:nvPr>
            <p:ph type="sldNum" sz="quarter" idx="5"/>
          </p:nvPr>
        </p:nvSpPr>
        <p:spPr/>
        <p:txBody>
          <a:bodyPr/>
          <a:lstStyle/>
          <a:p>
            <a:fld id="{518BF4BB-06DA-404D-97FF-6F5BB279AE4A}" type="slidenum">
              <a:rPr lang="en-GB" smtClean="0"/>
              <a:t>29</a:t>
            </a:fld>
            <a:endParaRPr lang="en-GB"/>
          </a:p>
        </p:txBody>
      </p:sp>
    </p:spTree>
    <p:extLst>
      <p:ext uri="{BB962C8B-B14F-4D97-AF65-F5344CB8AC3E}">
        <p14:creationId xmlns:p14="http://schemas.microsoft.com/office/powerpoint/2010/main" val="4189344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case study presents Barbara's experience with telemedicine, illustrating the benefits and challenges she faces. It can be used to explore discussions on accessibility, quality of care, digital literacy, and the ethical implications of relying on telemedicine in elderly care</a:t>
            </a:r>
          </a:p>
        </p:txBody>
      </p:sp>
      <p:sp>
        <p:nvSpPr>
          <p:cNvPr id="4" name="Slide Number Placeholder 3"/>
          <p:cNvSpPr>
            <a:spLocks noGrp="1"/>
          </p:cNvSpPr>
          <p:nvPr>
            <p:ph type="sldNum" sz="quarter" idx="5"/>
          </p:nvPr>
        </p:nvSpPr>
        <p:spPr/>
        <p:txBody>
          <a:bodyPr/>
          <a:lstStyle/>
          <a:p>
            <a:fld id="{518BF4BB-06DA-404D-97FF-6F5BB279AE4A}" type="slidenum">
              <a:rPr lang="en-GB" smtClean="0"/>
              <a:t>39</a:t>
            </a:fld>
            <a:endParaRPr lang="en-GB"/>
          </a:p>
        </p:txBody>
      </p:sp>
    </p:spTree>
    <p:extLst>
      <p:ext uri="{BB962C8B-B14F-4D97-AF65-F5344CB8AC3E}">
        <p14:creationId xmlns:p14="http://schemas.microsoft.com/office/powerpoint/2010/main" val="909172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5E5F9C6-3D3E-4621-9E28-5B0185DE06E8}" type="datetimeFigureOut">
              <a:rPr lang="en-GB" smtClean="0"/>
              <a:t>09/01/2025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2E3723E-0CB6-4A87-8851-CB264D5D1591}" type="slidenum">
              <a:rPr lang="en-GB" smtClean="0"/>
              <a:t>‹#›</a:t>
            </a:fld>
            <a:endParaRPr lang="en-GB"/>
          </a:p>
        </p:txBody>
      </p:sp>
    </p:spTree>
    <p:extLst>
      <p:ext uri="{BB962C8B-B14F-4D97-AF65-F5344CB8AC3E}">
        <p14:creationId xmlns:p14="http://schemas.microsoft.com/office/powerpoint/2010/main" val="1298523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1/9/2025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1.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www.ageuk.org.uk/globalassets/age-uk/documents/reports-and-publications/reports-and-briefings/active-communities/internet-use-statistics-june-2024.pdf"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3" Type="http://schemas.openxmlformats.org/officeDocument/2006/relationships/hyperlink" Target="https://news.joindementiaresearch.nihr.ac.uk/study-explores-value-new-technology-locate-missing-people-dementia/" TargetMode="External"/><Relationship Id="rId2" Type="http://schemas.openxmlformats.org/officeDocument/2006/relationships/hyperlink" Target="https://www.alzint.org/resource/world-alzheimer-report-2023/" TargetMode="External"/><Relationship Id="rId1" Type="http://schemas.openxmlformats.org/officeDocument/2006/relationships/slideLayout" Target="../slideLayouts/slideLayout4.xml"/><Relationship Id="rId6" Type="http://schemas.openxmlformats.org/officeDocument/2006/relationships/hyperlink" Target="https://www.who.int/news-room/fact-sheets/detail/dementia" TargetMode="External"/><Relationship Id="rId5" Type="http://schemas.openxmlformats.org/officeDocument/2006/relationships/hyperlink" Target="https://www.ons.gov.uk/businessindustryandtrade/itandinternetindustry/bulletins/internetusers/2020" TargetMode="External"/><Relationship Id="rId4" Type="http://schemas.openxmlformats.org/officeDocument/2006/relationships/hyperlink" Target="https://www.nhs.uk/conditions/dementia/about/#:~:text=What%20is%20dementia,between%20Alzheimer's%20disease%20and%20dement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9A1B45-6B37-A4AF-E127-B1CC37E0A4F4}"/>
              </a:ext>
            </a:extLst>
          </p:cNvPr>
          <p:cNvSpPr txBox="1"/>
          <p:nvPr/>
        </p:nvSpPr>
        <p:spPr>
          <a:xfrm>
            <a:off x="686287" y="831916"/>
            <a:ext cx="12044855" cy="3416320"/>
          </a:xfrm>
          <a:prstGeom prst="rect">
            <a:avLst/>
          </a:prstGeom>
          <a:noFill/>
        </p:spPr>
        <p:txBody>
          <a:bodyPr wrap="square">
            <a:spAutoFit/>
          </a:bodyPr>
          <a:lstStyle/>
          <a:p>
            <a:r>
              <a:rPr lang="en-GB" sz="5400" b="1" dirty="0">
                <a:solidFill>
                  <a:schemeClr val="bg1"/>
                </a:solidFill>
              </a:rPr>
              <a:t>BMHP6027_BIRM:</a:t>
            </a:r>
          </a:p>
          <a:p>
            <a:r>
              <a:rPr lang="en-GB" sz="5400" b="1" dirty="0">
                <a:solidFill>
                  <a:schemeClr val="bg1"/>
                </a:solidFill>
              </a:rPr>
              <a:t>Empowering the Older Person</a:t>
            </a:r>
          </a:p>
          <a:p>
            <a:r>
              <a:rPr lang="en-GB" sz="5400" b="1">
                <a:solidFill>
                  <a:schemeClr val="bg1"/>
                </a:solidFill>
              </a:rPr>
              <a:t>Week 8- </a:t>
            </a:r>
            <a:r>
              <a:rPr lang="en-GB" sz="5400" b="1" dirty="0">
                <a:solidFill>
                  <a:schemeClr val="bg1"/>
                </a:solidFill>
              </a:rPr>
              <a:t>Critical Evaluation of </a:t>
            </a:r>
            <a:r>
              <a:rPr lang="en-GB" sz="5400" b="1">
                <a:solidFill>
                  <a:schemeClr val="bg1"/>
                </a:solidFill>
              </a:rPr>
              <a:t>Technological   Solutions-  </a:t>
            </a:r>
            <a:r>
              <a:rPr lang="en-GB" sz="5400" b="1" dirty="0">
                <a:solidFill>
                  <a:schemeClr val="bg1"/>
                </a:solidFill>
              </a:rPr>
              <a:t>Dementia</a:t>
            </a:r>
          </a:p>
        </p:txBody>
      </p:sp>
    </p:spTree>
    <p:extLst>
      <p:ext uri="{BB962C8B-B14F-4D97-AF65-F5344CB8AC3E}">
        <p14:creationId xmlns:p14="http://schemas.microsoft.com/office/powerpoint/2010/main" val="3542310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pPr algn="ctr"/>
            <a:r>
              <a:rPr lang="en-GB" sz="4800" b="1" dirty="0">
                <a:latin typeface="+mn-lt"/>
              </a:rPr>
              <a:t>Learning Objectives for this Session</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8219" y="1825625"/>
            <a:ext cx="11760209" cy="3575934"/>
          </a:xfrm>
        </p:spPr>
        <p:txBody>
          <a:bodyPr/>
          <a:lstStyle/>
          <a:p>
            <a:r>
              <a:rPr lang="en-GB" dirty="0"/>
              <a:t>Evaluate the benefits and limitations of technological solutions in elderly care.</a:t>
            </a:r>
          </a:p>
          <a:p>
            <a:endParaRPr lang="en-GB" dirty="0"/>
          </a:p>
          <a:p>
            <a:r>
              <a:rPr lang="en-GB" dirty="0"/>
              <a:t>Discuss ethical concerns, including autonomy, privacy, and dignity.</a:t>
            </a:r>
          </a:p>
          <a:p>
            <a:endParaRPr lang="en-GB" dirty="0"/>
          </a:p>
          <a:p>
            <a:r>
              <a:rPr lang="en-GB" dirty="0"/>
              <a:t>Engage in debates regarding the ethical use of technology in the care of older adults.</a:t>
            </a:r>
          </a:p>
        </p:txBody>
      </p:sp>
    </p:spTree>
    <p:extLst>
      <p:ext uri="{BB962C8B-B14F-4D97-AF65-F5344CB8AC3E}">
        <p14:creationId xmlns:p14="http://schemas.microsoft.com/office/powerpoint/2010/main" val="3920723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pPr algn="ctr"/>
            <a:r>
              <a:rPr lang="en-GB" sz="4800" b="1" dirty="0">
                <a:latin typeface="+mn-lt"/>
              </a:rPr>
              <a:t>Recap from Last Session</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1934" y="1655982"/>
            <a:ext cx="11481847" cy="3944554"/>
          </a:xfrm>
        </p:spPr>
        <p:txBody>
          <a:bodyPr>
            <a:normAutofit lnSpcReduction="10000"/>
          </a:bodyPr>
          <a:lstStyle/>
          <a:p>
            <a:r>
              <a:rPr lang="en-GB" dirty="0"/>
              <a:t>What are some key types of technologies used in elderly care?</a:t>
            </a:r>
          </a:p>
          <a:p>
            <a:r>
              <a:rPr lang="en-GB" dirty="0"/>
              <a:t>How does telemedicine benefit elderly patients, especially those in rural or remote areas?</a:t>
            </a:r>
          </a:p>
          <a:p>
            <a:r>
              <a:rPr lang="en-GB" dirty="0"/>
              <a:t>What are some challenges older adults may face when using assistive technologies like wearable devices or smart home systems?</a:t>
            </a:r>
          </a:p>
          <a:p>
            <a:r>
              <a:rPr lang="en-GB" dirty="0"/>
              <a:t>Can you name an example of an AI-driven solution in elderly care? What role does it play?</a:t>
            </a:r>
          </a:p>
          <a:p>
            <a:r>
              <a:rPr lang="en-GB" dirty="0"/>
              <a:t>What are some of the ethical considerations we discussed regarding the use of technology in elderly care?</a:t>
            </a:r>
          </a:p>
        </p:txBody>
      </p:sp>
      <p:pic>
        <p:nvPicPr>
          <p:cNvPr id="7" name="Graphic 6" descr="Lightbulb and gear with solid fill">
            <a:extLst>
              <a:ext uri="{FF2B5EF4-FFF2-40B4-BE49-F238E27FC236}">
                <a16:creationId xmlns:a16="http://schemas.microsoft.com/office/drawing/2014/main" id="{A1BAEAA6-144C-A102-3537-CB12A38F09D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62492" y="365124"/>
            <a:ext cx="1423181" cy="1423181"/>
          </a:xfrm>
          <a:prstGeom prst="rect">
            <a:avLst/>
          </a:prstGeom>
        </p:spPr>
      </p:pic>
    </p:spTree>
    <p:extLst>
      <p:ext uri="{BB962C8B-B14F-4D97-AF65-F5344CB8AC3E}">
        <p14:creationId xmlns:p14="http://schemas.microsoft.com/office/powerpoint/2010/main" val="2668734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pPr algn="ctr"/>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242605" y="1750575"/>
            <a:ext cx="11481847" cy="4070678"/>
          </a:xfrm>
        </p:spPr>
        <p:txBody>
          <a:bodyPr>
            <a:normAutofit fontScale="92500"/>
          </a:bodyPr>
          <a:lstStyle/>
          <a:p>
            <a:pPr marL="0" indent="0">
              <a:buNone/>
            </a:pPr>
            <a:r>
              <a:rPr lang="en-GB" sz="3000" b="1" dirty="0">
                <a:solidFill>
                  <a:srgbClr val="0070C0"/>
                </a:solidFill>
              </a:rPr>
              <a:t>Increased Independence for Older Adults</a:t>
            </a:r>
          </a:p>
          <a:p>
            <a:r>
              <a:rPr lang="en-GB" dirty="0"/>
              <a:t>Technologies such as wearable health devices, fall detection systems, and smart home technologies enable older adults to live more independently.</a:t>
            </a:r>
          </a:p>
          <a:p>
            <a:pPr marL="0" indent="0">
              <a:buNone/>
            </a:pPr>
            <a:r>
              <a:rPr lang="en-GB" b="1" dirty="0">
                <a:solidFill>
                  <a:srgbClr val="0070C0"/>
                </a:solidFill>
              </a:rPr>
              <a:t>Examples</a:t>
            </a:r>
          </a:p>
          <a:p>
            <a:r>
              <a:rPr lang="en-GB" dirty="0"/>
              <a:t>Wearables like </a:t>
            </a:r>
            <a:r>
              <a:rPr lang="en-GB" b="1" dirty="0">
                <a:solidFill>
                  <a:srgbClr val="0070C0"/>
                </a:solidFill>
              </a:rPr>
              <a:t>Fitbit</a:t>
            </a:r>
            <a:r>
              <a:rPr lang="en-GB" dirty="0"/>
              <a:t> or </a:t>
            </a:r>
            <a:r>
              <a:rPr lang="en-GB" b="1" dirty="0">
                <a:solidFill>
                  <a:srgbClr val="0070C0"/>
                </a:solidFill>
              </a:rPr>
              <a:t>Apple Watch </a:t>
            </a:r>
            <a:r>
              <a:rPr lang="en-GB" dirty="0"/>
              <a:t>track heart rate, steps, and sleep patterns.</a:t>
            </a:r>
          </a:p>
          <a:p>
            <a:r>
              <a:rPr lang="en-GB" dirty="0"/>
              <a:t>Smart home systems such as Amazon </a:t>
            </a:r>
            <a:r>
              <a:rPr lang="en-GB" b="1" dirty="0">
                <a:solidFill>
                  <a:srgbClr val="0070C0"/>
                </a:solidFill>
              </a:rPr>
              <a:t>Alexa</a:t>
            </a:r>
            <a:r>
              <a:rPr lang="en-GB" dirty="0"/>
              <a:t> remind users to take medication, lock doors, or adjust the thermostat without assistance.</a:t>
            </a:r>
          </a:p>
          <a:p>
            <a:pPr marL="0" indent="0">
              <a:buNone/>
            </a:pPr>
            <a:r>
              <a:rPr lang="en-GB" dirty="0"/>
              <a:t>The </a:t>
            </a:r>
            <a:r>
              <a:rPr lang="en-GB" b="1" dirty="0">
                <a:solidFill>
                  <a:srgbClr val="0070C0"/>
                </a:solidFill>
              </a:rPr>
              <a:t>benefit</a:t>
            </a:r>
            <a:r>
              <a:rPr lang="en-GB" b="1" dirty="0"/>
              <a:t> </a:t>
            </a:r>
            <a:r>
              <a:rPr lang="en-GB" dirty="0"/>
              <a:t>is that these technologies reduce the need for constant caregiver oversight, giving older adults more autonomy while ensuring safety.</a:t>
            </a:r>
          </a:p>
        </p:txBody>
      </p:sp>
    </p:spTree>
    <p:extLst>
      <p:ext uri="{BB962C8B-B14F-4D97-AF65-F5344CB8AC3E}">
        <p14:creationId xmlns:p14="http://schemas.microsoft.com/office/powerpoint/2010/main" val="62419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pPr algn="ctr"/>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5076" y="1708533"/>
            <a:ext cx="11836924" cy="4133741"/>
          </a:xfrm>
        </p:spPr>
        <p:txBody>
          <a:bodyPr>
            <a:normAutofit fontScale="92500" lnSpcReduction="10000"/>
          </a:bodyPr>
          <a:lstStyle/>
          <a:p>
            <a:pPr marL="0" indent="0">
              <a:buNone/>
            </a:pPr>
            <a:r>
              <a:rPr lang="en-GB" sz="3000" b="1" dirty="0">
                <a:solidFill>
                  <a:srgbClr val="0070C0"/>
                </a:solidFill>
              </a:rPr>
              <a:t>Enhanced Safety and Monitoring</a:t>
            </a:r>
          </a:p>
          <a:p>
            <a:r>
              <a:rPr lang="en-GB" dirty="0"/>
              <a:t>Continuous monitoring systems improve safety by detecting falls or abnormal health patterns and alerting caregivers or emergency services.</a:t>
            </a:r>
          </a:p>
          <a:p>
            <a:pPr marL="0" indent="0">
              <a:buNone/>
            </a:pPr>
            <a:r>
              <a:rPr lang="en-GB" b="1" dirty="0">
                <a:solidFill>
                  <a:srgbClr val="0070C0"/>
                </a:solidFill>
              </a:rPr>
              <a:t>Examples</a:t>
            </a:r>
          </a:p>
          <a:p>
            <a:r>
              <a:rPr lang="en-GB" b="1" dirty="0">
                <a:solidFill>
                  <a:srgbClr val="0070C0"/>
                </a:solidFill>
              </a:rPr>
              <a:t>Fall detection sensors </a:t>
            </a:r>
            <a:r>
              <a:rPr lang="en-GB" dirty="0"/>
              <a:t>integrated into wearables like Life Alert can automatically contact emergency services if the wearer falls.</a:t>
            </a:r>
          </a:p>
          <a:p>
            <a:r>
              <a:rPr lang="en-GB" b="1" dirty="0">
                <a:solidFill>
                  <a:srgbClr val="0070C0"/>
                </a:solidFill>
              </a:rPr>
              <a:t>Remote health monitoring </a:t>
            </a:r>
            <a:r>
              <a:rPr lang="en-GB" dirty="0"/>
              <a:t>tools allow healthcare providers to keep track of patients' vitals from a distance, reducing the need for frequent in-person visits.</a:t>
            </a:r>
          </a:p>
          <a:p>
            <a:pPr marL="0" indent="0">
              <a:buNone/>
            </a:pPr>
            <a:r>
              <a:rPr lang="en-GB" dirty="0"/>
              <a:t>The </a:t>
            </a:r>
            <a:r>
              <a:rPr lang="en-GB" b="1" dirty="0">
                <a:solidFill>
                  <a:srgbClr val="0070C0"/>
                </a:solidFill>
              </a:rPr>
              <a:t>benefit</a:t>
            </a:r>
            <a:r>
              <a:rPr lang="en-GB" b="1" dirty="0"/>
              <a:t> </a:t>
            </a:r>
            <a:r>
              <a:rPr lang="en-GB" dirty="0"/>
              <a:t>is that these systems ensure timely intervention in emergencies, potentially saving lives and reducing hospitalisation rates.</a:t>
            </a:r>
          </a:p>
        </p:txBody>
      </p:sp>
    </p:spTree>
    <p:extLst>
      <p:ext uri="{BB962C8B-B14F-4D97-AF65-F5344CB8AC3E}">
        <p14:creationId xmlns:p14="http://schemas.microsoft.com/office/powerpoint/2010/main" val="3698887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pPr algn="ctr"/>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5076" y="1708533"/>
            <a:ext cx="11836924" cy="4133741"/>
          </a:xfrm>
        </p:spPr>
        <p:txBody>
          <a:bodyPr>
            <a:normAutofit fontScale="92500" lnSpcReduction="20000"/>
          </a:bodyPr>
          <a:lstStyle/>
          <a:p>
            <a:pPr marL="0" indent="0">
              <a:buNone/>
            </a:pPr>
            <a:r>
              <a:rPr lang="en-GB" sz="3000" b="1" dirty="0">
                <a:solidFill>
                  <a:srgbClr val="0070C0"/>
                </a:solidFill>
              </a:rPr>
              <a:t>Improved Access to Healthcare via Telemedicine</a:t>
            </a:r>
          </a:p>
          <a:p>
            <a:r>
              <a:rPr lang="en-GB" dirty="0"/>
              <a:t>Telemedicine expands access to healthcare services for older adults, especially those living in rural or remote areas with limited healthcare facilities.</a:t>
            </a:r>
          </a:p>
          <a:p>
            <a:pPr marL="0" indent="0">
              <a:buNone/>
            </a:pPr>
            <a:r>
              <a:rPr lang="en-GB" b="1" dirty="0">
                <a:solidFill>
                  <a:srgbClr val="0070C0"/>
                </a:solidFill>
              </a:rPr>
              <a:t>Examples</a:t>
            </a:r>
          </a:p>
          <a:p>
            <a:r>
              <a:rPr lang="en-GB" b="1" dirty="0">
                <a:solidFill>
                  <a:srgbClr val="0070C0"/>
                </a:solidFill>
              </a:rPr>
              <a:t>Video consultations </a:t>
            </a:r>
            <a:r>
              <a:rPr lang="en-GB" dirty="0"/>
              <a:t>with doctors through platforms like </a:t>
            </a:r>
            <a:r>
              <a:rPr lang="en-GB" b="1" dirty="0">
                <a:solidFill>
                  <a:srgbClr val="0070C0"/>
                </a:solidFill>
              </a:rPr>
              <a:t>Zoom</a:t>
            </a:r>
            <a:r>
              <a:rPr lang="en-GB" dirty="0"/>
              <a:t> or Microsoft </a:t>
            </a:r>
            <a:r>
              <a:rPr lang="en-GB" b="1" dirty="0">
                <a:solidFill>
                  <a:srgbClr val="0070C0"/>
                </a:solidFill>
              </a:rPr>
              <a:t>Teams</a:t>
            </a:r>
            <a:r>
              <a:rPr lang="en-GB" dirty="0"/>
              <a:t> allow patients to receive medical advice from the comfort of their home.</a:t>
            </a:r>
          </a:p>
          <a:p>
            <a:r>
              <a:rPr lang="en-GB" b="1" dirty="0">
                <a:solidFill>
                  <a:srgbClr val="0070C0"/>
                </a:solidFill>
              </a:rPr>
              <a:t>Remote diagnostic tools </a:t>
            </a:r>
            <a:r>
              <a:rPr lang="en-GB" dirty="0"/>
              <a:t>help doctors monitor patient vitals and send prescriptions without the need for a physical visit.</a:t>
            </a:r>
          </a:p>
          <a:p>
            <a:pPr marL="0" indent="0">
              <a:buNone/>
            </a:pPr>
            <a:r>
              <a:rPr lang="en-GB" dirty="0"/>
              <a:t>The </a:t>
            </a:r>
            <a:r>
              <a:rPr lang="en-GB" b="1" dirty="0">
                <a:solidFill>
                  <a:srgbClr val="0070C0"/>
                </a:solidFill>
              </a:rPr>
              <a:t>benefit</a:t>
            </a:r>
            <a:r>
              <a:rPr lang="en-GB" b="1" dirty="0"/>
              <a:t> </a:t>
            </a:r>
            <a:r>
              <a:rPr lang="en-GB" dirty="0"/>
              <a:t>is that this reduces the burden of travel, which is particularly useful for elderly individuals who may have mobility issues, while providing timely medical intervention.</a:t>
            </a:r>
          </a:p>
        </p:txBody>
      </p:sp>
    </p:spTree>
    <p:extLst>
      <p:ext uri="{BB962C8B-B14F-4D97-AF65-F5344CB8AC3E}">
        <p14:creationId xmlns:p14="http://schemas.microsoft.com/office/powerpoint/2010/main" val="1437531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pPr algn="ctr"/>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5076" y="1708533"/>
            <a:ext cx="11836924" cy="4133741"/>
          </a:xfrm>
        </p:spPr>
        <p:txBody>
          <a:bodyPr>
            <a:normAutofit fontScale="92500" lnSpcReduction="10000"/>
          </a:bodyPr>
          <a:lstStyle/>
          <a:p>
            <a:pPr marL="0" indent="0">
              <a:buNone/>
            </a:pPr>
            <a:r>
              <a:rPr lang="en-GB" sz="3000" b="1" dirty="0">
                <a:solidFill>
                  <a:srgbClr val="0070C0"/>
                </a:solidFill>
              </a:rPr>
              <a:t>Cost Efficiency</a:t>
            </a:r>
          </a:p>
          <a:p>
            <a:r>
              <a:rPr lang="en-GB" dirty="0"/>
              <a:t>Many technological solutions reduce the overall cost of care by decreasing hospital readmissions, reducing the need for in-home caregivers, and facilitating preventative care.</a:t>
            </a:r>
          </a:p>
          <a:p>
            <a:pPr marL="0" indent="0">
              <a:buNone/>
            </a:pPr>
            <a:r>
              <a:rPr lang="en-GB" b="1" dirty="0">
                <a:solidFill>
                  <a:srgbClr val="0070C0"/>
                </a:solidFill>
              </a:rPr>
              <a:t>Examples</a:t>
            </a:r>
          </a:p>
          <a:p>
            <a:r>
              <a:rPr lang="en-GB" dirty="0"/>
              <a:t>Telemedicine consultations are often less expensive than in-person visits.</a:t>
            </a:r>
          </a:p>
          <a:p>
            <a:r>
              <a:rPr lang="en-GB" dirty="0"/>
              <a:t>Preventative health monitoring through wearable devices helps detect health issues early, avoiding costly emergency treatments.</a:t>
            </a:r>
          </a:p>
          <a:p>
            <a:pPr marL="0" indent="0">
              <a:buNone/>
            </a:pPr>
            <a:r>
              <a:rPr lang="en-GB" dirty="0"/>
              <a:t>The </a:t>
            </a:r>
            <a:r>
              <a:rPr lang="en-GB" b="1" dirty="0">
                <a:solidFill>
                  <a:srgbClr val="0070C0"/>
                </a:solidFill>
              </a:rPr>
              <a:t>benefit</a:t>
            </a:r>
            <a:r>
              <a:rPr lang="en-GB" b="1" dirty="0"/>
              <a:t> </a:t>
            </a:r>
            <a:r>
              <a:rPr lang="en-GB" dirty="0"/>
              <a:t>is that Technology provides a cost-effective way for elderly care facilities and families to ensure the well-being of older adults without sacrificing quality.</a:t>
            </a:r>
          </a:p>
        </p:txBody>
      </p:sp>
    </p:spTree>
    <p:extLst>
      <p:ext uri="{BB962C8B-B14F-4D97-AF65-F5344CB8AC3E}">
        <p14:creationId xmlns:p14="http://schemas.microsoft.com/office/powerpoint/2010/main" val="2159992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5076" y="1708533"/>
            <a:ext cx="11836924" cy="4133741"/>
          </a:xfrm>
        </p:spPr>
        <p:txBody>
          <a:bodyPr>
            <a:normAutofit fontScale="92500" lnSpcReduction="10000"/>
          </a:bodyPr>
          <a:lstStyle/>
          <a:p>
            <a:pPr marL="0" indent="0">
              <a:buNone/>
            </a:pPr>
            <a:r>
              <a:rPr lang="en-GB" sz="3000" b="1" dirty="0">
                <a:solidFill>
                  <a:srgbClr val="0070C0"/>
                </a:solidFill>
              </a:rPr>
              <a:t>Social Connectivity and Emotional Support</a:t>
            </a:r>
          </a:p>
          <a:p>
            <a:r>
              <a:rPr lang="en-GB" dirty="0"/>
              <a:t>Companion robots and social apps combat loneliness and isolation, which are common issues among older adults.</a:t>
            </a:r>
          </a:p>
          <a:p>
            <a:pPr marL="0" indent="0">
              <a:buNone/>
            </a:pPr>
            <a:r>
              <a:rPr lang="en-GB" b="1" dirty="0">
                <a:solidFill>
                  <a:srgbClr val="0070C0"/>
                </a:solidFill>
              </a:rPr>
              <a:t>Examples</a:t>
            </a:r>
          </a:p>
          <a:p>
            <a:r>
              <a:rPr lang="en-GB" dirty="0"/>
              <a:t>Robots like Paro (a therapeutic robot designed to comfort older adults) and Pepper (a humanoid robot) engage with patients to alleviate loneliness.</a:t>
            </a:r>
          </a:p>
          <a:p>
            <a:r>
              <a:rPr lang="en-GB" dirty="0"/>
              <a:t>Social platforms like Facebook or WhatsApp allow elderly individuals to maintain contact with family and friends, reducing feelings of isolation.</a:t>
            </a:r>
          </a:p>
          <a:p>
            <a:pPr marL="0" indent="0">
              <a:buNone/>
            </a:pPr>
            <a:r>
              <a:rPr lang="en-GB" dirty="0"/>
              <a:t>The </a:t>
            </a:r>
            <a:r>
              <a:rPr lang="en-GB" b="1" dirty="0">
                <a:solidFill>
                  <a:srgbClr val="0070C0"/>
                </a:solidFill>
              </a:rPr>
              <a:t>benefit</a:t>
            </a:r>
            <a:r>
              <a:rPr lang="en-GB" b="1" dirty="0"/>
              <a:t> </a:t>
            </a:r>
            <a:r>
              <a:rPr lang="en-GB" dirty="0"/>
              <a:t>is that these technologies enhance mental well-being by providing older adults with companionship and maintaining their social networks.</a:t>
            </a:r>
          </a:p>
        </p:txBody>
      </p:sp>
    </p:spTree>
    <p:extLst>
      <p:ext uri="{BB962C8B-B14F-4D97-AF65-F5344CB8AC3E}">
        <p14:creationId xmlns:p14="http://schemas.microsoft.com/office/powerpoint/2010/main" val="2799648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Autofit/>
          </a:bodyPr>
          <a:lstStyle/>
          <a:p>
            <a:r>
              <a:rPr lang="en-GB" sz="4800" b="1" dirty="0">
                <a:latin typeface="+mn-lt"/>
              </a:rPr>
              <a:t>Key Benefits of Technological Solutions in Elderly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5076" y="1708533"/>
            <a:ext cx="11836924" cy="4133741"/>
          </a:xfrm>
        </p:spPr>
        <p:txBody>
          <a:bodyPr>
            <a:normAutofit fontScale="92500" lnSpcReduction="10000"/>
          </a:bodyPr>
          <a:lstStyle/>
          <a:p>
            <a:pPr marL="0" indent="0">
              <a:buNone/>
            </a:pPr>
            <a:r>
              <a:rPr lang="en-GB" sz="3000" b="1" dirty="0">
                <a:solidFill>
                  <a:srgbClr val="0070C0"/>
                </a:solidFill>
              </a:rPr>
              <a:t>Improved Quality of Life </a:t>
            </a:r>
          </a:p>
          <a:p>
            <a:r>
              <a:rPr lang="en-GB" dirty="0"/>
              <a:t>Technology not only supports the physical health of older adults but also improves their overall quality of life by addressing mental and emotional needs.</a:t>
            </a:r>
          </a:p>
          <a:p>
            <a:pPr marL="0" indent="0">
              <a:buNone/>
            </a:pPr>
            <a:r>
              <a:rPr lang="en-GB" b="1" dirty="0">
                <a:solidFill>
                  <a:srgbClr val="0070C0"/>
                </a:solidFill>
              </a:rPr>
              <a:t>Examples</a:t>
            </a:r>
          </a:p>
          <a:p>
            <a:r>
              <a:rPr lang="en-GB" dirty="0"/>
              <a:t>Digital platforms for cognitive training (e.g., brain games) help maintain cognitive function in older adults.</a:t>
            </a:r>
          </a:p>
          <a:p>
            <a:r>
              <a:rPr lang="en-GB" dirty="0"/>
              <a:t>Music therapy apps and platforms that stream personalized content bring joy and emotional stimulation.</a:t>
            </a:r>
          </a:p>
          <a:p>
            <a:pPr marL="0" indent="0">
              <a:buNone/>
            </a:pPr>
            <a:r>
              <a:rPr lang="en-GB" dirty="0"/>
              <a:t>The </a:t>
            </a:r>
            <a:r>
              <a:rPr lang="en-GB" b="1" dirty="0">
                <a:solidFill>
                  <a:srgbClr val="0070C0"/>
                </a:solidFill>
              </a:rPr>
              <a:t>benefit</a:t>
            </a:r>
            <a:r>
              <a:rPr lang="en-GB" b="1" dirty="0"/>
              <a:t> </a:t>
            </a:r>
            <a:r>
              <a:rPr lang="en-GB" dirty="0"/>
              <a:t>is that by improving mental and emotional health, these technologies contribute to a more holistic approach to elderly care.</a:t>
            </a:r>
          </a:p>
        </p:txBody>
      </p:sp>
    </p:spTree>
    <p:extLst>
      <p:ext uri="{BB962C8B-B14F-4D97-AF65-F5344CB8AC3E}">
        <p14:creationId xmlns:p14="http://schemas.microsoft.com/office/powerpoint/2010/main" val="2169460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solidFill>
                  <a:srgbClr val="FF0000"/>
                </a:solidFill>
                <a:latin typeface="+mn-lt"/>
              </a:rPr>
              <a:t>Limitations of Technological Solutions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p:txBody>
          <a:bodyPr/>
          <a:lstStyle/>
          <a:p>
            <a:pPr marL="0" indent="0">
              <a:buNone/>
            </a:pPr>
            <a:r>
              <a:rPr lang="en-GB" b="1" dirty="0">
                <a:solidFill>
                  <a:srgbClr val="FF0000"/>
                </a:solidFill>
              </a:rPr>
              <a:t>Key Limitations</a:t>
            </a:r>
          </a:p>
          <a:p>
            <a:r>
              <a:rPr lang="en-GB" dirty="0">
                <a:solidFill>
                  <a:srgbClr val="FF0000"/>
                </a:solidFill>
              </a:rPr>
              <a:t>Digital literacy barriers for older adults.</a:t>
            </a:r>
          </a:p>
          <a:p>
            <a:r>
              <a:rPr lang="en-GB" dirty="0">
                <a:solidFill>
                  <a:srgbClr val="FF0000"/>
                </a:solidFill>
              </a:rPr>
              <a:t>Over-reliance on technology can reduce human interaction.</a:t>
            </a:r>
          </a:p>
          <a:p>
            <a:r>
              <a:rPr lang="en-GB" dirty="0">
                <a:solidFill>
                  <a:srgbClr val="FF0000"/>
                </a:solidFill>
              </a:rPr>
              <a:t>High costs of advanced technologies (e.g., companion robots, wearable devices).</a:t>
            </a:r>
          </a:p>
          <a:p>
            <a:pPr marL="0" indent="0">
              <a:buNone/>
            </a:pPr>
            <a:r>
              <a:rPr lang="en-GB" dirty="0">
                <a:solidFill>
                  <a:srgbClr val="FF0000"/>
                </a:solidFill>
              </a:rPr>
              <a:t>How do we ensure older adults are not excluded from care because of technology?</a:t>
            </a:r>
          </a:p>
        </p:txBody>
      </p:sp>
    </p:spTree>
    <p:extLst>
      <p:ext uri="{BB962C8B-B14F-4D97-AF65-F5344CB8AC3E}">
        <p14:creationId xmlns:p14="http://schemas.microsoft.com/office/powerpoint/2010/main" val="1353674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Digital Inclusion in Older People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p:txBody>
          <a:bodyPr>
            <a:normAutofit fontScale="92500" lnSpcReduction="10000"/>
          </a:bodyPr>
          <a:lstStyle/>
          <a:p>
            <a:pPr marL="0" indent="0">
              <a:buNone/>
            </a:pPr>
            <a:r>
              <a:rPr lang="en-GB" sz="4700" dirty="0"/>
              <a:t>Please look at the Age UK Briefing </a:t>
            </a:r>
          </a:p>
          <a:p>
            <a:r>
              <a:rPr lang="en-GB" sz="3900" dirty="0"/>
              <a:t>Facts and figures about digital inclusion and older people</a:t>
            </a:r>
          </a:p>
          <a:p>
            <a:pPr marL="0" indent="0">
              <a:buNone/>
            </a:pPr>
            <a:r>
              <a:rPr lang="en-GB" sz="2600" dirty="0"/>
              <a:t>(you can access this below or through Moodle)</a:t>
            </a:r>
          </a:p>
          <a:p>
            <a:pPr marL="0" indent="0">
              <a:buNone/>
            </a:pPr>
            <a:r>
              <a:rPr lang="en-GB" sz="2800" dirty="0">
                <a:hlinkClick r:id="rId2"/>
              </a:rPr>
              <a:t>https-//www.ageuk.org.uk/globalassets/age-uk/documents/reports-and-publications/reports-and-briefings/active-communities/internet-use-statistics-june-2024.pdf</a:t>
            </a:r>
            <a:endParaRPr lang="en-GB" sz="2800" dirty="0"/>
          </a:p>
          <a:p>
            <a:pPr marL="0" indent="0">
              <a:buNone/>
            </a:pPr>
            <a:r>
              <a:rPr lang="en-GB" sz="3000" dirty="0"/>
              <a:t>What does this tell you about digital inclusion/exclusion in the older population?</a:t>
            </a:r>
          </a:p>
          <a:p>
            <a:pPr marL="0" indent="0">
              <a:buNone/>
            </a:pPr>
            <a:endParaRPr lang="en-GB" dirty="0"/>
          </a:p>
        </p:txBody>
      </p:sp>
    </p:spTree>
    <p:extLst>
      <p:ext uri="{BB962C8B-B14F-4D97-AF65-F5344CB8AC3E}">
        <p14:creationId xmlns:p14="http://schemas.microsoft.com/office/powerpoint/2010/main" val="839660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Digital Exclusion in Older People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p:txBody>
          <a:bodyPr/>
          <a:lstStyle/>
          <a:p>
            <a:pPr marL="0" indent="0">
              <a:buNone/>
            </a:pPr>
            <a:r>
              <a:rPr lang="en-GB" dirty="0">
                <a:solidFill>
                  <a:srgbClr val="0070C0"/>
                </a:solidFill>
              </a:rPr>
              <a:t>65-70 </a:t>
            </a:r>
            <a:r>
              <a:rPr lang="en-GB" dirty="0"/>
              <a:t>Year Olds</a:t>
            </a:r>
          </a:p>
          <a:p>
            <a:r>
              <a:rPr lang="en-GB" dirty="0"/>
              <a:t>16.3% of people with disabilities have </a:t>
            </a:r>
            <a:r>
              <a:rPr lang="en-GB" b="1" dirty="0"/>
              <a:t>never </a:t>
            </a:r>
            <a:r>
              <a:rPr lang="en-GB" dirty="0"/>
              <a:t>used the internet</a:t>
            </a:r>
          </a:p>
          <a:p>
            <a:r>
              <a:rPr lang="en-GB" dirty="0"/>
              <a:t>8.7% of people without disabilities have </a:t>
            </a:r>
            <a:r>
              <a:rPr lang="en-GB" b="1" dirty="0"/>
              <a:t>never </a:t>
            </a:r>
            <a:r>
              <a:rPr lang="en-GB" dirty="0"/>
              <a:t>used the internet</a:t>
            </a:r>
          </a:p>
          <a:p>
            <a:pPr marL="0" indent="0">
              <a:buNone/>
            </a:pPr>
            <a:r>
              <a:rPr lang="en-GB" dirty="0"/>
              <a:t>Over </a:t>
            </a:r>
            <a:r>
              <a:rPr lang="en-GB" b="1" dirty="0">
                <a:solidFill>
                  <a:srgbClr val="0070C0"/>
                </a:solidFill>
              </a:rPr>
              <a:t>75’s</a:t>
            </a:r>
          </a:p>
          <a:p>
            <a:r>
              <a:rPr lang="en-GB" dirty="0"/>
              <a:t>44.6% of people with disabilities have never used the internet</a:t>
            </a:r>
          </a:p>
          <a:p>
            <a:r>
              <a:rPr lang="en-GB" dirty="0"/>
              <a:t>32.2% of people without disabilities have never used the internet</a:t>
            </a:r>
          </a:p>
          <a:p>
            <a:pPr marL="0" indent="0">
              <a:buNone/>
            </a:pPr>
            <a:r>
              <a:rPr lang="en-GB" dirty="0"/>
              <a:t>(ONS, 2021)</a:t>
            </a:r>
          </a:p>
        </p:txBody>
      </p:sp>
      <p:pic>
        <p:nvPicPr>
          <p:cNvPr id="5" name="Graphic 4" descr="Man with cane outline">
            <a:extLst>
              <a:ext uri="{FF2B5EF4-FFF2-40B4-BE49-F238E27FC236}">
                <a16:creationId xmlns:a16="http://schemas.microsoft.com/office/drawing/2014/main" id="{DDFA8EAC-D006-9912-5CE1-12A224FB4AC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394732" y="480847"/>
            <a:ext cx="1550275" cy="1550275"/>
          </a:xfrm>
          <a:prstGeom prst="rect">
            <a:avLst/>
          </a:prstGeom>
        </p:spPr>
      </p:pic>
    </p:spTree>
    <p:extLst>
      <p:ext uri="{BB962C8B-B14F-4D97-AF65-F5344CB8AC3E}">
        <p14:creationId xmlns:p14="http://schemas.microsoft.com/office/powerpoint/2010/main" val="3639386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358219" y="207470"/>
            <a:ext cx="11481847" cy="1325563"/>
          </a:xfrm>
        </p:spPr>
        <p:txBody>
          <a:bodyPr/>
          <a:lstStyle/>
          <a:p>
            <a:pPr algn="ctr"/>
            <a:r>
              <a:rPr lang="en-GB" b="1" dirty="0">
                <a:latin typeface="+mn-lt"/>
              </a:rPr>
              <a:t>Limitations of Technological Solutions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446852" y="870251"/>
            <a:ext cx="11393214" cy="3575934"/>
          </a:xfrm>
        </p:spPr>
        <p:txBody>
          <a:bodyPr>
            <a:noAutofit/>
          </a:bodyPr>
          <a:lstStyle/>
          <a:p>
            <a:pPr marL="0" indent="0">
              <a:buNone/>
            </a:pPr>
            <a:endParaRPr lang="en-GB" b="1" dirty="0"/>
          </a:p>
          <a:p>
            <a:r>
              <a:rPr lang="en-GB" dirty="0"/>
              <a:t>Digital literacy barriers and accessibility for older adults.</a:t>
            </a:r>
          </a:p>
          <a:p>
            <a:r>
              <a:rPr lang="en-GB" dirty="0"/>
              <a:t>High costs of advanced technologies (e.g., companion robots, wearable devices).</a:t>
            </a:r>
          </a:p>
          <a:p>
            <a:r>
              <a:rPr lang="en-GB" dirty="0"/>
              <a:t>Over-reliance on technology can reduce human interaction.</a:t>
            </a:r>
          </a:p>
          <a:p>
            <a:r>
              <a:rPr lang="en-GB" dirty="0"/>
              <a:t>Privacy and security concerns.</a:t>
            </a:r>
          </a:p>
          <a:p>
            <a:r>
              <a:rPr lang="en-GB" dirty="0"/>
              <a:t>Technological Failures and Reliability Issues.</a:t>
            </a:r>
          </a:p>
          <a:p>
            <a:r>
              <a:rPr lang="en-GB" dirty="0"/>
              <a:t>Ethical Concerns- Autonomy vs. Safety</a:t>
            </a:r>
          </a:p>
          <a:p>
            <a:pPr marL="0" indent="0">
              <a:buNone/>
            </a:pPr>
            <a:r>
              <a:rPr lang="en-GB" b="1" dirty="0">
                <a:solidFill>
                  <a:srgbClr val="7030A0"/>
                </a:solidFill>
              </a:rPr>
              <a:t>How do we ensure older adults are not excluded from care because of technology?</a:t>
            </a:r>
          </a:p>
        </p:txBody>
      </p:sp>
    </p:spTree>
    <p:extLst>
      <p:ext uri="{BB962C8B-B14F-4D97-AF65-F5344CB8AC3E}">
        <p14:creationId xmlns:p14="http://schemas.microsoft.com/office/powerpoint/2010/main" val="2391378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r>
              <a:rPr lang="en-GB" sz="4800" b="1" dirty="0">
                <a:latin typeface="+mn-lt"/>
              </a:rPr>
              <a:t>Limitations- Digital Literacy and Accessibility</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p:txBody>
          <a:bodyPr>
            <a:normAutofit lnSpcReduction="10000"/>
          </a:bodyPr>
          <a:lstStyle/>
          <a:p>
            <a:r>
              <a:rPr lang="en-GB" dirty="0"/>
              <a:t>Many older adults face challenges when it comes to using new technologies due to a lack of digital literacy. While younger generations may be comfortable with smartphones, tablets, and digital health tools, a significant portion of the elderly population has little to no experience using these devices.</a:t>
            </a:r>
          </a:p>
          <a:p>
            <a:r>
              <a:rPr lang="en-GB" dirty="0"/>
              <a:t>This digital divide means that the elderly, especially those in rural or low-income areas, may struggle to fully benefit from technological solutions.</a:t>
            </a:r>
          </a:p>
          <a:p>
            <a:r>
              <a:rPr lang="en-GB" b="1" dirty="0">
                <a:solidFill>
                  <a:srgbClr val="7030A0"/>
                </a:solidFill>
              </a:rPr>
              <a:t>Possible Solutions- </a:t>
            </a:r>
            <a:r>
              <a:rPr lang="en-GB" dirty="0"/>
              <a:t>Digital literacy training programs for older adults, simplified user interfaces, and devices designed with elderly users in mind.</a:t>
            </a:r>
          </a:p>
        </p:txBody>
      </p:sp>
    </p:spTree>
    <p:extLst>
      <p:ext uri="{BB962C8B-B14F-4D97-AF65-F5344CB8AC3E}">
        <p14:creationId xmlns:p14="http://schemas.microsoft.com/office/powerpoint/2010/main" val="3220344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pPr algn="ctr"/>
            <a:r>
              <a:rPr lang="en-GB" sz="4800" b="1" dirty="0">
                <a:latin typeface="+mn-lt"/>
              </a:rPr>
              <a:t>Case Study 1 – Telemedicine in Rural Areas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1209557" y="1690688"/>
            <a:ext cx="9080069" cy="3575934"/>
          </a:xfrm>
        </p:spPr>
        <p:txBody>
          <a:bodyPr/>
          <a:lstStyle/>
          <a:p>
            <a:pPr marL="0" indent="0">
              <a:buNone/>
            </a:pPr>
            <a:r>
              <a:rPr lang="en-GB" b="1" dirty="0"/>
              <a:t>Class Activity- Group Discussion</a:t>
            </a:r>
          </a:p>
          <a:p>
            <a:pPr marL="0" indent="0">
              <a:buNone/>
            </a:pPr>
            <a:endParaRPr lang="en-GB" dirty="0"/>
          </a:p>
          <a:p>
            <a:r>
              <a:rPr lang="en-GB" dirty="0"/>
              <a:t>We will all read Barbra’s Case Study on Moodle and answer the questions provided together.</a:t>
            </a:r>
          </a:p>
        </p:txBody>
      </p:sp>
    </p:spTree>
    <p:extLst>
      <p:ext uri="{BB962C8B-B14F-4D97-AF65-F5344CB8AC3E}">
        <p14:creationId xmlns:p14="http://schemas.microsoft.com/office/powerpoint/2010/main" val="20501189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sz="4400" b="1" dirty="0">
                <a:latin typeface="+mn-lt"/>
              </a:rPr>
              <a:t>Limitations- High Costs and Affordability</a:t>
            </a:r>
            <a:endParaRPr lang="en-GB" dirty="0"/>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662585" y="1545020"/>
            <a:ext cx="10866829" cy="4183117"/>
          </a:xfrm>
        </p:spPr>
        <p:txBody>
          <a:bodyPr>
            <a:normAutofit fontScale="92500" lnSpcReduction="20000"/>
          </a:bodyPr>
          <a:lstStyle/>
          <a:p>
            <a:r>
              <a:rPr lang="en-GB" dirty="0"/>
              <a:t>Many advanced technological solutions, such as AI-driven diagnostic tools, robotic companions, and smart home systems, come with high upfront costs, making them inaccessible to a significant portion of the elderly population.</a:t>
            </a:r>
          </a:p>
          <a:p>
            <a:r>
              <a:rPr lang="en-GB" dirty="0"/>
              <a:t>Robotic companions like Paro (a therapeutic robot) and Pepper can cost thousands of pounds, while installing smart home systems with sensors and voice-activated assistants can also require substantial financial investment.</a:t>
            </a:r>
          </a:p>
          <a:p>
            <a:r>
              <a:rPr lang="en-GB" dirty="0"/>
              <a:t>Impact- Low-income elderly individuals, especially those without financial support from family or government schemes, may be unable to afford these technologies, creating inequalities in access to care.</a:t>
            </a:r>
          </a:p>
          <a:p>
            <a:r>
              <a:rPr lang="en-GB" b="1" dirty="0">
                <a:solidFill>
                  <a:srgbClr val="7030A0"/>
                </a:solidFill>
              </a:rPr>
              <a:t>Possible Solutions- </a:t>
            </a:r>
            <a:r>
              <a:rPr lang="en-GB" dirty="0"/>
              <a:t>Subsidies, government grants, and public-private partnerships could help reduce the cost burden, ensuring that these technologies are accessible to more people.</a:t>
            </a:r>
          </a:p>
        </p:txBody>
      </p:sp>
    </p:spTree>
    <p:extLst>
      <p:ext uri="{BB962C8B-B14F-4D97-AF65-F5344CB8AC3E}">
        <p14:creationId xmlns:p14="http://schemas.microsoft.com/office/powerpoint/2010/main" val="3900434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Limitations- Over-reliance on Technology and Reduced Human Interaction</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215895" y="1900895"/>
            <a:ext cx="11760209" cy="3953367"/>
          </a:xfrm>
        </p:spPr>
        <p:txBody>
          <a:bodyPr>
            <a:normAutofit fontScale="85000" lnSpcReduction="20000"/>
          </a:bodyPr>
          <a:lstStyle/>
          <a:p>
            <a:pPr marL="0" indent="0">
              <a:buNone/>
            </a:pPr>
            <a:r>
              <a:rPr lang="en-GB" dirty="0"/>
              <a:t>While technology can support care, there is a growing concern that it could lead to an over-reliance on machines, diminishing the role of human interaction in elderly care.</a:t>
            </a:r>
          </a:p>
          <a:p>
            <a:r>
              <a:rPr lang="en-GB" dirty="0"/>
              <a:t>Companion robots can provide emotional support, but they lack the ability to truly understand and empathise with an elderly person in the way a human caregiver can. </a:t>
            </a:r>
          </a:p>
          <a:p>
            <a:r>
              <a:rPr lang="en-GB" dirty="0"/>
              <a:t>Telemedicine may provide convenience, but it cannot replace the reassurance and rapport built during in-person doctor visits.</a:t>
            </a:r>
          </a:p>
          <a:p>
            <a:r>
              <a:rPr lang="en-GB" dirty="0"/>
              <a:t>Elderly individuals who already feel isolated may experience greater emotional and social disconnection if they rely too heavily on technology for their care.</a:t>
            </a:r>
          </a:p>
          <a:p>
            <a:pPr marL="0" indent="0">
              <a:buNone/>
            </a:pPr>
            <a:r>
              <a:rPr lang="en-GB" b="1" dirty="0">
                <a:solidFill>
                  <a:srgbClr val="7030A0"/>
                </a:solidFill>
              </a:rPr>
              <a:t>Possible Solutions- </a:t>
            </a:r>
            <a:r>
              <a:rPr lang="en-GB" dirty="0"/>
              <a:t>Care strategies should balance the use of technology with human-centred approaches. </a:t>
            </a:r>
            <a:r>
              <a:rPr lang="en-GB" dirty="0" err="1"/>
              <a:t>Encourageing</a:t>
            </a:r>
            <a:r>
              <a:rPr lang="en-GB" dirty="0"/>
              <a:t> frequent in-person visits, caregiver check-ins, and creating community support networks can ensure that technology supplements, rather than replaces, human care.</a:t>
            </a:r>
          </a:p>
        </p:txBody>
      </p:sp>
    </p:spTree>
    <p:extLst>
      <p:ext uri="{BB962C8B-B14F-4D97-AF65-F5344CB8AC3E}">
        <p14:creationId xmlns:p14="http://schemas.microsoft.com/office/powerpoint/2010/main" val="3604626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Limitations- Privacy and Security Concerns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1934" y="1583886"/>
            <a:ext cx="11481847" cy="3892003"/>
          </a:xfrm>
        </p:spPr>
        <p:txBody>
          <a:bodyPr>
            <a:normAutofit fontScale="85000" lnSpcReduction="20000"/>
          </a:bodyPr>
          <a:lstStyle/>
          <a:p>
            <a:pPr marL="0" indent="0">
              <a:buNone/>
            </a:pPr>
            <a:r>
              <a:rPr lang="en-GB" dirty="0"/>
              <a:t>The collection, storage, and transmission of sensitive health data could make elderly patients vulnerable to data breaches, hacking, or misuse of personal information.</a:t>
            </a:r>
          </a:p>
          <a:p>
            <a:r>
              <a:rPr lang="en-GB" dirty="0"/>
              <a:t>There have been a number of  reports of major healthcare data breaches in the UK which compromised the medical records of over 1 million patients, including elderly individuals. Personal health information was exposed, raising concerns about the security of telemedicine platforms and health monitoring systems.</a:t>
            </a:r>
          </a:p>
          <a:p>
            <a:r>
              <a:rPr lang="en-GB" dirty="0"/>
              <a:t>Older adults may be particularly vulnerable to identity theft and fraud if their health data is accessed by unauthorised individuals. Moreover, the fear of compromised privacy may discourage some elderly individuals from adopting digital health tools.</a:t>
            </a:r>
          </a:p>
          <a:p>
            <a:pPr marL="0" indent="0">
              <a:buNone/>
            </a:pPr>
            <a:r>
              <a:rPr lang="en-GB" b="1" dirty="0">
                <a:solidFill>
                  <a:srgbClr val="7030A0"/>
                </a:solidFill>
              </a:rPr>
              <a:t>Possible Solutions- </a:t>
            </a:r>
            <a:r>
              <a:rPr lang="en-GB" dirty="0"/>
              <a:t>Stronger data protection measures, stricter regulations, and clearer consent policies are needed to safeguard elderly patients' health data. Healthcare providers must ensure that the digital platforms they use meet the highest security standards.</a:t>
            </a:r>
          </a:p>
        </p:txBody>
      </p:sp>
    </p:spTree>
    <p:extLst>
      <p:ext uri="{BB962C8B-B14F-4D97-AF65-F5344CB8AC3E}">
        <p14:creationId xmlns:p14="http://schemas.microsoft.com/office/powerpoint/2010/main" val="1339217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Limitations- Technological Failures and Reliability Issues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6285" y="1825624"/>
            <a:ext cx="11833781" cy="4133741"/>
          </a:xfrm>
        </p:spPr>
        <p:txBody>
          <a:bodyPr>
            <a:normAutofit fontScale="85000" lnSpcReduction="10000"/>
          </a:bodyPr>
          <a:lstStyle/>
          <a:p>
            <a:pPr marL="0" indent="0">
              <a:buNone/>
            </a:pPr>
            <a:r>
              <a:rPr lang="en-GB" dirty="0"/>
              <a:t>Internet connectivity and stable power sources may not always be reliable, particularly in rural or underdeveloped areas. Also, technologies can malfunction, leaving elderly users without access to critical care or support when they need it most.</a:t>
            </a:r>
          </a:p>
          <a:p>
            <a:r>
              <a:rPr lang="en-GB" dirty="0"/>
              <a:t>In areas with poor internet connectivity, telemedicine consultations can be disrupted, or remote health monitoring devices may fail to transmit vital data to healthcare providers. </a:t>
            </a:r>
          </a:p>
          <a:p>
            <a:r>
              <a:rPr lang="en-GB" dirty="0"/>
              <a:t>Technological failures can have serious consequences, especially for elderly individuals who rely on these tools for monitoring chronic conditions. In emergencies, a malfunctioning fall detection system or a glitchy telemedicine consultation can delay medical assistance.</a:t>
            </a:r>
          </a:p>
          <a:p>
            <a:pPr marL="0" indent="0">
              <a:buNone/>
            </a:pPr>
            <a:r>
              <a:rPr lang="en-GB" b="1" dirty="0">
                <a:solidFill>
                  <a:srgbClr val="7030A0"/>
                </a:solidFill>
              </a:rPr>
              <a:t>Possible Solutions- </a:t>
            </a:r>
            <a:r>
              <a:rPr lang="en-GB" dirty="0"/>
              <a:t>Backup systems and fail-safes should be integrated into care technologies to ensure that they remain operational during outages or system failures. Additionally, regular maintenance and technical support should be made readily available to elderly users.</a:t>
            </a:r>
          </a:p>
        </p:txBody>
      </p:sp>
    </p:spTree>
    <p:extLst>
      <p:ext uri="{BB962C8B-B14F-4D97-AF65-F5344CB8AC3E}">
        <p14:creationId xmlns:p14="http://schemas.microsoft.com/office/powerpoint/2010/main" val="11562705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71026" y="365125"/>
            <a:ext cx="12334052" cy="1325563"/>
          </a:xfrm>
        </p:spPr>
        <p:txBody>
          <a:bodyPr/>
          <a:lstStyle/>
          <a:p>
            <a:pPr algn="ctr"/>
            <a:r>
              <a:rPr lang="en-GB" b="1" dirty="0">
                <a:latin typeface="+mn-lt"/>
              </a:rPr>
              <a:t>Limitations- Ethical Concerns- Autonomy vs. Safety</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442302" y="1690688"/>
            <a:ext cx="11140098" cy="3835518"/>
          </a:xfrm>
        </p:spPr>
        <p:txBody>
          <a:bodyPr>
            <a:normAutofit fontScale="85000" lnSpcReduction="20000"/>
          </a:bodyPr>
          <a:lstStyle/>
          <a:p>
            <a:pPr marL="0" indent="0">
              <a:buNone/>
            </a:pPr>
            <a:r>
              <a:rPr lang="en-GB" dirty="0"/>
              <a:t>Technologies like GPS tracking and remote monitoring can ensure the safety of elderly individuals, especially those with cognitive impairments, but they also raise ethical concerns around autonomy and privacy.</a:t>
            </a:r>
          </a:p>
          <a:p>
            <a:r>
              <a:rPr lang="en-GB" dirty="0"/>
              <a:t>In the case of dementia patients, GPS tracking can prevent wandering and potential harm, but it may also infringe on the individual's sense of autonomy and freedom.</a:t>
            </a:r>
          </a:p>
          <a:p>
            <a:r>
              <a:rPr lang="en-GB" dirty="0"/>
              <a:t>Families and caregivers often face difficult decisions about whether to prioritize safety over autonomy, particularly when using monitoring technologies. Elderly individuals may feel that their independence is being compromised, which could lead to feelings of resentment or a loss of dignity.</a:t>
            </a:r>
          </a:p>
          <a:p>
            <a:pPr marL="0" indent="0">
              <a:buNone/>
            </a:pPr>
            <a:r>
              <a:rPr lang="en-GB" b="1" dirty="0">
                <a:solidFill>
                  <a:srgbClr val="7030A0"/>
                </a:solidFill>
              </a:rPr>
              <a:t>Possible Solutions- </a:t>
            </a:r>
            <a:r>
              <a:rPr lang="en-GB" dirty="0"/>
              <a:t>Ethical frameworks must guide the use of these technologies, ensuring that the elderly have a say in their own care and that technology is implemented in a way that respects their autonomy while ensuring their safety.</a:t>
            </a:r>
          </a:p>
        </p:txBody>
      </p:sp>
    </p:spTree>
    <p:extLst>
      <p:ext uri="{BB962C8B-B14F-4D97-AF65-F5344CB8AC3E}">
        <p14:creationId xmlns:p14="http://schemas.microsoft.com/office/powerpoint/2010/main" val="405624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Understanding Dementia and Its Impact on Care Needs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746668" y="1708534"/>
            <a:ext cx="10698664" cy="3575934"/>
          </a:xfrm>
        </p:spPr>
        <p:txBody>
          <a:bodyPr/>
          <a:lstStyle/>
          <a:p>
            <a:pPr marL="0" indent="0">
              <a:buNone/>
            </a:pPr>
            <a:r>
              <a:rPr lang="en-GB" b="1" dirty="0">
                <a:solidFill>
                  <a:srgbClr val="7030A0"/>
                </a:solidFill>
              </a:rPr>
              <a:t>What is Dementia?</a:t>
            </a:r>
          </a:p>
          <a:p>
            <a:pPr marL="0" indent="0">
              <a:buNone/>
            </a:pPr>
            <a:r>
              <a:rPr lang="en-GB" dirty="0"/>
              <a:t>What do you think?</a:t>
            </a:r>
          </a:p>
          <a:p>
            <a:pPr marL="0" indent="0">
              <a:buNone/>
            </a:pPr>
            <a:r>
              <a:rPr lang="en-GB" dirty="0"/>
              <a:t>Think about this and come up with some definitions</a:t>
            </a:r>
          </a:p>
          <a:p>
            <a:pPr marL="0" indent="0">
              <a:buNone/>
            </a:pPr>
            <a:endParaRPr lang="en-GB" dirty="0"/>
          </a:p>
          <a:p>
            <a:pPr marL="0" indent="0">
              <a:buNone/>
            </a:pPr>
            <a:r>
              <a:rPr lang="en-GB" sz="3200" b="1" i="1" dirty="0">
                <a:solidFill>
                  <a:srgbClr val="0070C0"/>
                </a:solidFill>
              </a:rPr>
              <a:t>Feedback…</a:t>
            </a:r>
          </a:p>
          <a:p>
            <a:pPr marL="0" indent="0">
              <a:buNone/>
            </a:pPr>
            <a:endParaRPr lang="en-GB" dirty="0"/>
          </a:p>
        </p:txBody>
      </p:sp>
    </p:spTree>
    <p:extLst>
      <p:ext uri="{BB962C8B-B14F-4D97-AF65-F5344CB8AC3E}">
        <p14:creationId xmlns:p14="http://schemas.microsoft.com/office/powerpoint/2010/main" val="4286986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Understanding Dementia and Its Impact on Care Needs</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746668" y="1708534"/>
            <a:ext cx="10698664" cy="3575934"/>
          </a:xfrm>
        </p:spPr>
        <p:txBody>
          <a:bodyPr/>
          <a:lstStyle/>
          <a:p>
            <a:pPr marL="0" indent="0">
              <a:buNone/>
            </a:pPr>
            <a:r>
              <a:rPr lang="en-GB" b="1" dirty="0">
                <a:solidFill>
                  <a:srgbClr val="7030A0"/>
                </a:solidFill>
              </a:rPr>
              <a:t>What is Dementia?</a:t>
            </a:r>
          </a:p>
          <a:p>
            <a:r>
              <a:rPr lang="en-GB" dirty="0"/>
              <a:t>Dementia is a syndrome in which there is deterioration in cognitive function beyond what might be expected from the usual consequences of biological ageing.                              (WHO, 2022)</a:t>
            </a:r>
          </a:p>
          <a:p>
            <a:endParaRPr lang="en-GB" dirty="0"/>
          </a:p>
          <a:p>
            <a:r>
              <a:rPr lang="en-GB" dirty="0"/>
              <a:t>Dementia is a syndrome (a group of related symptoms) associated with an ongoing decline of brain functioning.                 (NHS, 2020)</a:t>
            </a:r>
          </a:p>
          <a:p>
            <a:pPr marL="0" indent="0">
              <a:buNone/>
            </a:pPr>
            <a:endParaRPr lang="en-GB" dirty="0"/>
          </a:p>
        </p:txBody>
      </p:sp>
    </p:spTree>
    <p:extLst>
      <p:ext uri="{BB962C8B-B14F-4D97-AF65-F5344CB8AC3E}">
        <p14:creationId xmlns:p14="http://schemas.microsoft.com/office/powerpoint/2010/main" val="1098877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pPr algn="ctr"/>
            <a:r>
              <a:rPr lang="en-GB" sz="5400" b="1" dirty="0">
                <a:latin typeface="+mn-lt"/>
              </a:rPr>
              <a:t>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962130" y="1654027"/>
            <a:ext cx="10267740" cy="3782449"/>
          </a:xfrm>
        </p:spPr>
        <p:txBody>
          <a:bodyPr>
            <a:normAutofit/>
          </a:bodyPr>
          <a:lstStyle/>
          <a:p>
            <a:r>
              <a:rPr lang="en-GB" dirty="0"/>
              <a:t>There are more than 100 types or causes of dementia </a:t>
            </a:r>
          </a:p>
          <a:p>
            <a:r>
              <a:rPr lang="en-GB" dirty="0"/>
              <a:t>Alzheimer’s Disease makes up 60-70% of all dementias </a:t>
            </a:r>
          </a:p>
          <a:p>
            <a:r>
              <a:rPr lang="en-GB" dirty="0"/>
              <a:t>Dementia is a terminal, progressive chronic illness</a:t>
            </a:r>
          </a:p>
          <a:p>
            <a:r>
              <a:rPr lang="en-GB" dirty="0"/>
              <a:t>There is no cure, although there is some treatment for certain types</a:t>
            </a:r>
          </a:p>
          <a:p>
            <a:r>
              <a:rPr lang="en-GB" dirty="0"/>
              <a:t>The medical model of care not appropriate for early-stage dementia</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1F2B078F-EA23-9BFF-8E19-D0C076C79042}"/>
              </a:ext>
            </a:extLst>
          </p:cNvPr>
          <p:cNvPicPr>
            <a:picLocks noChangeAspect="1"/>
          </p:cNvPicPr>
          <p:nvPr/>
        </p:nvPicPr>
        <p:blipFill>
          <a:blip r:embed="rId2"/>
          <a:stretch>
            <a:fillRect/>
          </a:stretch>
        </p:blipFill>
        <p:spPr>
          <a:xfrm>
            <a:off x="8137993" y="5274918"/>
            <a:ext cx="3840813" cy="323116"/>
          </a:xfrm>
          <a:prstGeom prst="rect">
            <a:avLst/>
          </a:prstGeom>
        </p:spPr>
      </p:pic>
    </p:spTree>
    <p:extLst>
      <p:ext uri="{BB962C8B-B14F-4D97-AF65-F5344CB8AC3E}">
        <p14:creationId xmlns:p14="http://schemas.microsoft.com/office/powerpoint/2010/main" val="11847878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5268" y="680121"/>
            <a:ext cx="8995988" cy="1325563"/>
          </a:xfrm>
        </p:spPr>
        <p:txBody>
          <a:bodyPr/>
          <a:lstStyle/>
          <a:p>
            <a:r>
              <a:rPr lang="en-GB" b="1" dirty="0">
                <a:latin typeface="Arial" panose="020B0604020202020204" pitchFamily="34" charset="0"/>
                <a:cs typeface="Arial" panose="020B0604020202020204" pitchFamily="34" charset="0"/>
              </a:rPr>
              <a:t>Dementia Causes Changes in…</a:t>
            </a:r>
          </a:p>
        </p:txBody>
      </p:sp>
      <p:sp>
        <p:nvSpPr>
          <p:cNvPr id="3" name="Content Placeholder 2"/>
          <p:cNvSpPr>
            <a:spLocks noGrp="1"/>
          </p:cNvSpPr>
          <p:nvPr>
            <p:ph sz="half" idx="1"/>
          </p:nvPr>
        </p:nvSpPr>
        <p:spPr>
          <a:xfrm>
            <a:off x="1574020" y="2860945"/>
            <a:ext cx="4718304" cy="3013762"/>
          </a:xfrm>
        </p:spPr>
        <p:txBody>
          <a:bodyPr/>
          <a:lstStyle/>
          <a:p>
            <a:r>
              <a:rPr lang="en-GB" dirty="0">
                <a:latin typeface="Arial" panose="020B0604020202020204" pitchFamily="34" charset="0"/>
                <a:cs typeface="Arial" panose="020B0604020202020204" pitchFamily="34" charset="0"/>
              </a:rPr>
              <a:t>Memory</a:t>
            </a:r>
          </a:p>
          <a:p>
            <a:r>
              <a:rPr lang="en-GB" dirty="0">
                <a:latin typeface="Arial" panose="020B0604020202020204" pitchFamily="34" charset="0"/>
                <a:cs typeface="Arial" panose="020B0604020202020204" pitchFamily="34" charset="0"/>
              </a:rPr>
              <a:t>Language</a:t>
            </a:r>
          </a:p>
          <a:p>
            <a:r>
              <a:rPr lang="en-GB" dirty="0">
                <a:latin typeface="Arial" panose="020B0604020202020204" pitchFamily="34" charset="0"/>
                <a:cs typeface="Arial" panose="020B0604020202020204" pitchFamily="34" charset="0"/>
              </a:rPr>
              <a:t>Thought</a:t>
            </a:r>
          </a:p>
          <a:p>
            <a:r>
              <a:rPr lang="en-GB" dirty="0">
                <a:latin typeface="Arial" panose="020B0604020202020204" pitchFamily="34" charset="0"/>
                <a:cs typeface="Arial" panose="020B0604020202020204" pitchFamily="34" charset="0"/>
              </a:rPr>
              <a:t>Physical health</a:t>
            </a:r>
          </a:p>
        </p:txBody>
      </p:sp>
      <p:sp>
        <p:nvSpPr>
          <p:cNvPr id="4" name="Content Placeholder 3"/>
          <p:cNvSpPr>
            <a:spLocks noGrp="1"/>
          </p:cNvSpPr>
          <p:nvPr>
            <p:ph sz="half" idx="2"/>
          </p:nvPr>
        </p:nvSpPr>
        <p:spPr>
          <a:xfrm>
            <a:off x="6707438" y="2860945"/>
            <a:ext cx="4718304" cy="3310128"/>
          </a:xfrm>
        </p:spPr>
        <p:txBody>
          <a:bodyPr/>
          <a:lstStyle/>
          <a:p>
            <a:r>
              <a:rPr lang="en-GB" dirty="0">
                <a:latin typeface="Arial" panose="020B0604020202020204" pitchFamily="34" charset="0"/>
                <a:cs typeface="Arial" panose="020B0604020202020204" pitchFamily="34" charset="0"/>
              </a:rPr>
              <a:t>Navigation</a:t>
            </a:r>
          </a:p>
          <a:p>
            <a:r>
              <a:rPr lang="en-GB" dirty="0">
                <a:latin typeface="Arial" panose="020B0604020202020204" pitchFamily="34" charset="0"/>
                <a:cs typeface="Arial" panose="020B0604020202020204" pitchFamily="34" charset="0"/>
              </a:rPr>
              <a:t>Mobility</a:t>
            </a:r>
          </a:p>
          <a:p>
            <a:r>
              <a:rPr lang="en-GB" dirty="0">
                <a:latin typeface="Arial" panose="020B0604020202020204" pitchFamily="34" charset="0"/>
                <a:cs typeface="Arial" panose="020B0604020202020204" pitchFamily="34" charset="0"/>
              </a:rPr>
              <a:t>Behaviour</a:t>
            </a:r>
          </a:p>
          <a:p>
            <a:r>
              <a:rPr lang="en-GB" dirty="0">
                <a:latin typeface="Arial" panose="020B0604020202020204" pitchFamily="34" charset="0"/>
                <a:cs typeface="Arial" panose="020B0604020202020204" pitchFamily="34" charset="0"/>
              </a:rPr>
              <a:t>Personality / Mood </a:t>
            </a:r>
          </a:p>
        </p:txBody>
      </p:sp>
      <p:sp>
        <p:nvSpPr>
          <p:cNvPr id="5" name="TextBox 4"/>
          <p:cNvSpPr txBox="1"/>
          <p:nvPr/>
        </p:nvSpPr>
        <p:spPr>
          <a:xfrm>
            <a:off x="8689060" y="5894074"/>
            <a:ext cx="295614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(Brooker and </a:t>
            </a:r>
            <a:r>
              <a:rPr lang="en-GB" sz="1200" dirty="0" err="1">
                <a:latin typeface="Arial" panose="020B0604020202020204" pitchFamily="34" charset="0"/>
                <a:cs typeface="Arial" panose="020B0604020202020204" pitchFamily="34" charset="0"/>
              </a:rPr>
              <a:t>Lillyman</a:t>
            </a:r>
            <a:r>
              <a:rPr lang="en-GB" sz="1200" dirty="0">
                <a:latin typeface="Arial" panose="020B0604020202020204" pitchFamily="34" charset="0"/>
                <a:cs typeface="Arial" panose="020B0604020202020204" pitchFamily="34" charset="0"/>
              </a:rPr>
              <a:t>, 2013)</a:t>
            </a:r>
          </a:p>
        </p:txBody>
      </p:sp>
    </p:spTree>
    <p:extLst>
      <p:ext uri="{BB962C8B-B14F-4D97-AF65-F5344CB8AC3E}">
        <p14:creationId xmlns:p14="http://schemas.microsoft.com/office/powerpoint/2010/main" val="204029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221585" y="123387"/>
            <a:ext cx="11481847" cy="738461"/>
          </a:xfrm>
        </p:spPr>
        <p:txBody>
          <a:bodyPr/>
          <a:lstStyle/>
          <a:p>
            <a:pPr algn="ctr"/>
            <a:r>
              <a:rPr lang="en-GB" b="1" dirty="0">
                <a:latin typeface="+mn-lt"/>
              </a:rPr>
              <a:t>Types of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725214" y="1061545"/>
            <a:ext cx="10978217" cy="4340014"/>
          </a:xfrm>
        </p:spPr>
        <p:txBody>
          <a:bodyPr>
            <a:normAutofit fontScale="92500" lnSpcReduction="10000"/>
          </a:bodyPr>
          <a:lstStyle/>
          <a:p>
            <a:r>
              <a:rPr lang="en-GB" dirty="0">
                <a:latin typeface="Arial" panose="020B0604020202020204" pitchFamily="34" charset="0"/>
                <a:cs typeface="Arial" panose="020B0604020202020204" pitchFamily="34" charset="0"/>
              </a:rPr>
              <a:t>Alzheimer’s Disease (the most common around 60%)</a:t>
            </a:r>
          </a:p>
          <a:p>
            <a:r>
              <a:rPr lang="en-GB" dirty="0">
                <a:latin typeface="Arial" panose="020B0604020202020204" pitchFamily="34" charset="0"/>
                <a:cs typeface="Arial" panose="020B0604020202020204" pitchFamily="34" charset="0"/>
              </a:rPr>
              <a:t>Vascular Dementia (caused by reduced blood flow to the brain. It's estimated to affect around 150,000 people in the UK)</a:t>
            </a:r>
          </a:p>
          <a:p>
            <a:r>
              <a:rPr lang="en-GB" dirty="0" err="1">
                <a:latin typeface="Arial" panose="020B0604020202020204" pitchFamily="34" charset="0"/>
                <a:cs typeface="Arial" panose="020B0604020202020204" pitchFamily="34" charset="0"/>
              </a:rPr>
              <a:t>Fronto</a:t>
            </a:r>
            <a:r>
              <a:rPr lang="en-GB" dirty="0">
                <a:latin typeface="Arial" panose="020B0604020202020204" pitchFamily="34" charset="0"/>
                <a:cs typeface="Arial" panose="020B0604020202020204" pitchFamily="34" charset="0"/>
              </a:rPr>
              <a:t>-temporal Dementia (Begins earlier and progresses faster  than Alzheimer’s)</a:t>
            </a:r>
          </a:p>
          <a:p>
            <a:r>
              <a:rPr lang="en-GB" dirty="0">
                <a:latin typeface="Arial" panose="020B0604020202020204" pitchFamily="34" charset="0"/>
                <a:cs typeface="Arial" panose="020B0604020202020204" pitchFamily="34" charset="0"/>
              </a:rPr>
              <a:t>Dementia due to Parkinson’s / Lewy Bodies (20-40% also have dementia)</a:t>
            </a:r>
          </a:p>
          <a:p>
            <a:r>
              <a:rPr lang="en-GB" dirty="0">
                <a:latin typeface="Arial" panose="020B0604020202020204" pitchFamily="34" charset="0"/>
                <a:cs typeface="Arial" panose="020B0604020202020204" pitchFamily="34" charset="0"/>
              </a:rPr>
              <a:t>Alcohol-induced Persisting Dementia (this can be partially reversed through abstinence and high doses of thiamine)</a:t>
            </a:r>
          </a:p>
          <a:p>
            <a:r>
              <a:rPr lang="en-GB" dirty="0">
                <a:latin typeface="Arial" panose="020B0604020202020204" pitchFamily="34" charset="0"/>
                <a:cs typeface="Arial" panose="020B0604020202020204" pitchFamily="34" charset="0"/>
              </a:rPr>
              <a:t>Mixed Dementias (Alzheimer’s Disease and another type of dementia can exist at the same time)</a:t>
            </a:r>
          </a:p>
          <a:p>
            <a:endParaRPr lang="en-GB"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078567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625506" y="1690688"/>
            <a:ext cx="3693276" cy="1325563"/>
          </a:xfrm>
        </p:spPr>
        <p:txBody>
          <a:bodyPr>
            <a:normAutofit fontScale="90000"/>
          </a:bodyPr>
          <a:lstStyle/>
          <a:p>
            <a:pPr algn="ctr"/>
            <a:r>
              <a:rPr lang="en-US" sz="4400" dirty="0"/>
              <a:t> </a:t>
            </a:r>
            <a:r>
              <a:rPr lang="en-US" sz="4900" b="1" dirty="0">
                <a:latin typeface="Arial" panose="020B0604020202020204" pitchFamily="34" charset="0"/>
                <a:cs typeface="Arial" panose="020B0604020202020204" pitchFamily="34" charset="0"/>
              </a:rPr>
              <a:t>Ten</a:t>
            </a:r>
            <a:br>
              <a:rPr lang="en-US" sz="4900" b="1" dirty="0">
                <a:latin typeface="Arial" panose="020B0604020202020204" pitchFamily="34" charset="0"/>
                <a:cs typeface="Arial" panose="020B0604020202020204" pitchFamily="34" charset="0"/>
              </a:rPr>
            </a:br>
            <a:r>
              <a:rPr lang="en-US" sz="4900" b="1" dirty="0">
                <a:latin typeface="Arial" panose="020B0604020202020204" pitchFamily="34" charset="0"/>
                <a:cs typeface="Arial" panose="020B0604020202020204" pitchFamily="34" charset="0"/>
              </a:rPr>
              <a:t>Dementia </a:t>
            </a:r>
            <a:r>
              <a:rPr lang="en-US" sz="4900" b="1" dirty="0">
                <a:solidFill>
                  <a:srgbClr val="FF0000"/>
                </a:solidFill>
                <a:latin typeface="Arial" panose="020B0604020202020204" pitchFamily="34" charset="0"/>
                <a:cs typeface="Arial" panose="020B0604020202020204" pitchFamily="34" charset="0"/>
              </a:rPr>
              <a:t>WARNING SIGNS</a:t>
            </a:r>
            <a:endParaRPr lang="en-GB" sz="4900" b="1" dirty="0">
              <a:latin typeface="+mn-lt"/>
            </a:endParaRPr>
          </a:p>
        </p:txBody>
      </p:sp>
      <p:pic>
        <p:nvPicPr>
          <p:cNvPr id="4" name="Content Placeholder 3">
            <a:extLst>
              <a:ext uri="{FF2B5EF4-FFF2-40B4-BE49-F238E27FC236}">
                <a16:creationId xmlns:a16="http://schemas.microsoft.com/office/drawing/2014/main" id="{CB7869A6-5F59-697C-ED0A-AF5AD566AB77}"/>
              </a:ext>
            </a:extLst>
          </p:cNvPr>
          <p:cNvPicPr>
            <a:picLocks noGrp="1" noChangeAspect="1"/>
          </p:cNvPicPr>
          <p:nvPr>
            <p:ph idx="1"/>
          </p:nvPr>
        </p:nvPicPr>
        <p:blipFill>
          <a:blip r:embed="rId2"/>
          <a:srcRect l="11722" r="8947"/>
          <a:stretch/>
        </p:blipFill>
        <p:spPr>
          <a:xfrm>
            <a:off x="4459458" y="106536"/>
            <a:ext cx="7244863" cy="5567181"/>
          </a:xfrm>
          <a:prstGeom prst="rect">
            <a:avLst/>
          </a:prstGeom>
        </p:spPr>
      </p:pic>
    </p:spTree>
    <p:extLst>
      <p:ext uri="{BB962C8B-B14F-4D97-AF65-F5344CB8AC3E}">
        <p14:creationId xmlns:p14="http://schemas.microsoft.com/office/powerpoint/2010/main" val="6011949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Diagnosing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8219" y="1502979"/>
            <a:ext cx="11481847" cy="4213607"/>
          </a:xfrm>
        </p:spPr>
        <p:txBody>
          <a:bodyPr>
            <a:normAutofit fontScale="70000" lnSpcReduction="20000"/>
          </a:bodyPr>
          <a:lstStyle/>
          <a:p>
            <a:pPr marL="0" indent="0">
              <a:buNone/>
            </a:pPr>
            <a:r>
              <a:rPr lang="en-GB" b="1" dirty="0">
                <a:solidFill>
                  <a:srgbClr val="7030A0"/>
                </a:solidFill>
              </a:rPr>
              <a:t>Initial Screening-Medical History-</a:t>
            </a:r>
          </a:p>
          <a:p>
            <a:pPr marL="0" indent="0">
              <a:buNone/>
            </a:pPr>
            <a:r>
              <a:rPr lang="en-GB" dirty="0"/>
              <a:t>Gathering details about symptoms, medical background, and family history.</a:t>
            </a:r>
          </a:p>
          <a:p>
            <a:pPr marL="0" indent="0">
              <a:buNone/>
            </a:pPr>
            <a:r>
              <a:rPr lang="en-GB" dirty="0"/>
              <a:t>Physical and Neurological Exams- Testing for reflexes, coordination, and physical signs that may signal other health issues.</a:t>
            </a:r>
          </a:p>
          <a:p>
            <a:pPr marL="0" indent="0">
              <a:buNone/>
            </a:pPr>
            <a:r>
              <a:rPr lang="en-GB" b="1" dirty="0">
                <a:solidFill>
                  <a:srgbClr val="7030A0"/>
                </a:solidFill>
              </a:rPr>
              <a:t>Cognitive Assessments- </a:t>
            </a:r>
          </a:p>
          <a:p>
            <a:pPr marL="0" indent="0">
              <a:buNone/>
            </a:pPr>
            <a:r>
              <a:rPr lang="en-GB" dirty="0"/>
              <a:t>Mini-Mental State Examination (MMSE)- Measures memory, attention, language, and other cognitive functions.</a:t>
            </a:r>
          </a:p>
          <a:p>
            <a:pPr marL="0" indent="0">
              <a:buNone/>
            </a:pPr>
            <a:r>
              <a:rPr lang="en-GB" dirty="0"/>
              <a:t>Montreal Cognitive Assessment (MoCA)- Screens for mild cognitive impairment and dementia.</a:t>
            </a:r>
          </a:p>
          <a:p>
            <a:pPr marL="0" indent="0">
              <a:buNone/>
            </a:pPr>
            <a:r>
              <a:rPr lang="en-GB" b="1" dirty="0">
                <a:solidFill>
                  <a:srgbClr val="7030A0"/>
                </a:solidFill>
              </a:rPr>
              <a:t>Brain </a:t>
            </a:r>
            <a:r>
              <a:rPr lang="en-GB" b="1" dirty="0" err="1">
                <a:solidFill>
                  <a:srgbClr val="7030A0"/>
                </a:solidFill>
              </a:rPr>
              <a:t>Imageing</a:t>
            </a:r>
            <a:r>
              <a:rPr lang="en-GB" b="1" dirty="0">
                <a:solidFill>
                  <a:srgbClr val="7030A0"/>
                </a:solidFill>
              </a:rPr>
              <a:t>-MRI and CT Scans- </a:t>
            </a:r>
            <a:r>
              <a:rPr lang="en-GB" dirty="0"/>
              <a:t>Detect brain abnormalities, strokes, or </a:t>
            </a:r>
            <a:r>
              <a:rPr lang="en-GB" dirty="0" err="1"/>
              <a:t>tumors</a:t>
            </a:r>
            <a:r>
              <a:rPr lang="en-GB" dirty="0"/>
              <a:t> that may contribute to dementia symptoms.</a:t>
            </a:r>
          </a:p>
          <a:p>
            <a:pPr marL="0" indent="0">
              <a:buNone/>
            </a:pPr>
            <a:r>
              <a:rPr lang="en-GB" b="1" dirty="0">
                <a:solidFill>
                  <a:srgbClr val="7030A0"/>
                </a:solidFill>
              </a:rPr>
              <a:t>PET Scans- </a:t>
            </a:r>
            <a:r>
              <a:rPr lang="en-GB" dirty="0"/>
              <a:t>Identifies amyloid plaques or tau tangles in the brain, markers associated with Alzheimer’s disease.</a:t>
            </a:r>
          </a:p>
          <a:p>
            <a:pPr marL="0" indent="0">
              <a:buNone/>
            </a:pPr>
            <a:r>
              <a:rPr lang="en-GB" b="1" dirty="0">
                <a:solidFill>
                  <a:srgbClr val="7030A0"/>
                </a:solidFill>
              </a:rPr>
              <a:t>Blood and Lab Tests- </a:t>
            </a:r>
            <a:r>
              <a:rPr lang="en-GB" dirty="0"/>
              <a:t>Rules out conditions like vitamin deficiencies, infections, or hormonal imbalances that can mimic dementia.</a:t>
            </a:r>
          </a:p>
        </p:txBody>
      </p:sp>
    </p:spTree>
    <p:extLst>
      <p:ext uri="{BB962C8B-B14F-4D97-AF65-F5344CB8AC3E}">
        <p14:creationId xmlns:p14="http://schemas.microsoft.com/office/powerpoint/2010/main" val="3018976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208093" y="273269"/>
            <a:ext cx="11481847" cy="1325563"/>
          </a:xfrm>
        </p:spPr>
        <p:txBody>
          <a:bodyPr/>
          <a:lstStyle/>
          <a:p>
            <a:pPr algn="ctr"/>
            <a:r>
              <a:rPr lang="en-GB" b="1" dirty="0">
                <a:latin typeface="+mn-lt"/>
              </a:rPr>
              <a:t>Challenges in Diagnosing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656896" y="1631730"/>
            <a:ext cx="10878207" cy="4971393"/>
          </a:xfrm>
        </p:spPr>
        <p:txBody>
          <a:bodyPr>
            <a:normAutofit/>
          </a:bodyPr>
          <a:lstStyle/>
          <a:p>
            <a:pPr marL="0" indent="0">
              <a:buNone/>
            </a:pPr>
            <a:r>
              <a:rPr lang="en-GB" b="1" dirty="0">
                <a:solidFill>
                  <a:srgbClr val="7030A0"/>
                </a:solidFill>
              </a:rPr>
              <a:t>Normal Ageing vs. Dementia- </a:t>
            </a:r>
            <a:r>
              <a:rPr lang="en-GB" dirty="0"/>
              <a:t>Mild forgetfulness and slower information processing are common in ageing but do not severely impact daily life.</a:t>
            </a:r>
          </a:p>
          <a:p>
            <a:pPr marL="0" indent="0">
              <a:buNone/>
            </a:pPr>
            <a:r>
              <a:rPr lang="en-GB" dirty="0"/>
              <a:t>Signs Overlooked as ageing- Symptoms like repetitive questioning or getting lost in familiar places are often mistaken for normal ageing, delaying diagnosis.</a:t>
            </a:r>
          </a:p>
          <a:p>
            <a:pPr marL="0" indent="0">
              <a:buNone/>
            </a:pPr>
            <a:r>
              <a:rPr lang="en-GB" b="1" dirty="0">
                <a:solidFill>
                  <a:srgbClr val="C00000"/>
                </a:solidFill>
              </a:rPr>
              <a:t>Critical Point- </a:t>
            </a:r>
            <a:r>
              <a:rPr lang="en-GB" dirty="0"/>
              <a:t>Older adults may not report symptoms or may attribute them to “just getting older,” complicating early identification.</a:t>
            </a:r>
          </a:p>
        </p:txBody>
      </p:sp>
    </p:spTree>
    <p:extLst>
      <p:ext uri="{BB962C8B-B14F-4D97-AF65-F5344CB8AC3E}">
        <p14:creationId xmlns:p14="http://schemas.microsoft.com/office/powerpoint/2010/main" val="13809126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169033" y="119609"/>
            <a:ext cx="11481847" cy="1325563"/>
          </a:xfrm>
        </p:spPr>
        <p:txBody>
          <a:bodyPr/>
          <a:lstStyle/>
          <a:p>
            <a:pPr algn="ctr"/>
            <a:r>
              <a:rPr lang="en-GB" b="1" dirty="0">
                <a:latin typeface="+mn-lt"/>
              </a:rPr>
              <a:t>Challenges in Diagnosing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657058" y="1445172"/>
            <a:ext cx="10683603" cy="4971393"/>
          </a:xfrm>
        </p:spPr>
        <p:txBody>
          <a:bodyPr>
            <a:normAutofit/>
          </a:bodyPr>
          <a:lstStyle/>
          <a:p>
            <a:pPr marL="0" indent="0">
              <a:buNone/>
            </a:pPr>
            <a:r>
              <a:rPr lang="en-GB" sz="2200" b="1" dirty="0">
                <a:solidFill>
                  <a:srgbClr val="7030A0"/>
                </a:solidFill>
              </a:rPr>
              <a:t>Sensory Impairments-</a:t>
            </a:r>
          </a:p>
          <a:p>
            <a:r>
              <a:rPr lang="en-GB" sz="2200" dirty="0"/>
              <a:t>Hearing Loss- Miscommunication due to hearing impairment can be mistaken for cognitive decline; hearing issues often worsen isolation and confusion.</a:t>
            </a:r>
          </a:p>
          <a:p>
            <a:r>
              <a:rPr lang="en-GB" sz="2200" dirty="0"/>
              <a:t>Vision Loss- Visual impairment may cause misinterpretations of surroundings, disorientation, or increased dependence on others, masking cognitive symptoms.</a:t>
            </a:r>
          </a:p>
          <a:p>
            <a:pPr marL="0" indent="0">
              <a:buNone/>
            </a:pPr>
            <a:r>
              <a:rPr lang="en-GB" sz="2200" b="1" dirty="0"/>
              <a:t>Standard cognitive tests rely on clear auditory and visual input, so sensory impairments can lead to inaccurate results.</a:t>
            </a:r>
          </a:p>
          <a:p>
            <a:pPr marL="0" indent="0">
              <a:buNone/>
            </a:pPr>
            <a:r>
              <a:rPr lang="en-GB" sz="2200" b="1" dirty="0">
                <a:solidFill>
                  <a:srgbClr val="7030A0"/>
                </a:solidFill>
              </a:rPr>
              <a:t>Comorbidities and Medication Effects- </a:t>
            </a:r>
            <a:r>
              <a:rPr lang="en-GB" sz="2200" dirty="0"/>
              <a:t>Other Health Conditions- Conditions like depression, anxiety, or medication side effects can produce dementia-like symptoms.</a:t>
            </a:r>
          </a:p>
          <a:p>
            <a:pPr marL="0" indent="0">
              <a:buNone/>
            </a:pPr>
            <a:r>
              <a:rPr lang="en-GB" sz="2200" b="1" dirty="0">
                <a:solidFill>
                  <a:srgbClr val="7030A0"/>
                </a:solidFill>
              </a:rPr>
              <a:t>Medication- Polypharmacy </a:t>
            </a:r>
            <a:r>
              <a:rPr lang="en-GB" sz="2200" dirty="0"/>
              <a:t>(use of multiple medications) in older adults can cause confusion, dizziness, or memory issues, complicating diagnosis.</a:t>
            </a:r>
          </a:p>
        </p:txBody>
      </p:sp>
    </p:spTree>
    <p:extLst>
      <p:ext uri="{BB962C8B-B14F-4D97-AF65-F5344CB8AC3E}">
        <p14:creationId xmlns:p14="http://schemas.microsoft.com/office/powerpoint/2010/main" val="2955460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Treatment for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852205" y="1825625"/>
            <a:ext cx="10835298" cy="3575934"/>
          </a:xfrm>
        </p:spPr>
        <p:txBody>
          <a:bodyPr/>
          <a:lstStyle/>
          <a:p>
            <a:r>
              <a:rPr lang="en-GB" dirty="0"/>
              <a:t>There is currently no cure but certain medical treatments and lifestyle interventions can help manage symptoms and slow disease progression, particularly in early stages. </a:t>
            </a:r>
          </a:p>
          <a:p>
            <a:r>
              <a:rPr lang="en-GB" dirty="0"/>
              <a:t>Treatment approaches vary based on the type of dementia, with Alzheimer's disease being the most common focus of treatment options.</a:t>
            </a:r>
          </a:p>
        </p:txBody>
      </p:sp>
    </p:spTree>
    <p:extLst>
      <p:ext uri="{BB962C8B-B14F-4D97-AF65-F5344CB8AC3E}">
        <p14:creationId xmlns:p14="http://schemas.microsoft.com/office/powerpoint/2010/main" val="24776528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Treatment for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358219" y="1825625"/>
            <a:ext cx="11329284" cy="3575934"/>
          </a:xfrm>
        </p:spPr>
        <p:txBody>
          <a:bodyPr>
            <a:normAutofit fontScale="77500" lnSpcReduction="20000"/>
          </a:bodyPr>
          <a:lstStyle/>
          <a:p>
            <a:pPr marL="0" indent="0">
              <a:buNone/>
            </a:pPr>
            <a:r>
              <a:rPr lang="en-GB" sz="3300" b="1" dirty="0"/>
              <a:t>Medications for Behavioural and Psychological Symptoms-</a:t>
            </a:r>
          </a:p>
          <a:p>
            <a:pPr marL="0" indent="0">
              <a:buNone/>
            </a:pPr>
            <a:r>
              <a:rPr lang="en-GB" b="1" dirty="0">
                <a:solidFill>
                  <a:srgbClr val="7030A0"/>
                </a:solidFill>
              </a:rPr>
              <a:t>Antidepressants and Anti-anxiety Medications- </a:t>
            </a:r>
            <a:r>
              <a:rPr lang="en-GB" dirty="0"/>
              <a:t>Can help manage mood swings, depression, and anxiety, which are common in dementia. </a:t>
            </a:r>
          </a:p>
          <a:p>
            <a:pPr marL="0" indent="0">
              <a:buNone/>
            </a:pPr>
            <a:r>
              <a:rPr lang="en-GB" b="1" dirty="0">
                <a:solidFill>
                  <a:srgbClr val="7030A0"/>
                </a:solidFill>
              </a:rPr>
              <a:t>Antipsychotics- </a:t>
            </a:r>
            <a:r>
              <a:rPr lang="en-GB" dirty="0"/>
              <a:t>Sometimes used to address severe agitation, hallucinations, or aggression, though they carry risks and are generally used cautiously.</a:t>
            </a:r>
          </a:p>
          <a:p>
            <a:pPr marL="0" indent="0">
              <a:buNone/>
            </a:pPr>
            <a:r>
              <a:rPr lang="en-GB" b="1" dirty="0">
                <a:solidFill>
                  <a:srgbClr val="7030A0"/>
                </a:solidFill>
              </a:rPr>
              <a:t>Emerging Therapies-Amyloid and Tau-Targeting Drugs- </a:t>
            </a:r>
            <a:r>
              <a:rPr lang="en-GB" dirty="0"/>
              <a:t>Recent drug developments, such as aducanumab for Alzheimer’s, target amyloid plaques in the brain. </a:t>
            </a:r>
          </a:p>
          <a:p>
            <a:pPr marL="0" indent="0">
              <a:buNone/>
            </a:pPr>
            <a:r>
              <a:rPr lang="en-GB" dirty="0"/>
              <a:t>These are currently under research and review and have shown mixed but promising results in slowing disease progression.</a:t>
            </a:r>
          </a:p>
          <a:p>
            <a:pPr marL="0" indent="0">
              <a:buNone/>
            </a:pPr>
            <a:r>
              <a:rPr lang="en-GB" b="1" dirty="0">
                <a:solidFill>
                  <a:srgbClr val="7030A0"/>
                </a:solidFill>
              </a:rPr>
              <a:t>Clinical Trials- </a:t>
            </a:r>
            <a:r>
              <a:rPr lang="en-GB" dirty="0"/>
              <a:t>Many experimental treatments are being tested, including those targeting inflammation and other underlying processes in the brain.</a:t>
            </a:r>
          </a:p>
        </p:txBody>
      </p:sp>
    </p:spTree>
    <p:extLst>
      <p:ext uri="{BB962C8B-B14F-4D97-AF65-F5344CB8AC3E}">
        <p14:creationId xmlns:p14="http://schemas.microsoft.com/office/powerpoint/2010/main" val="42598585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Treatment for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546538" y="1825625"/>
            <a:ext cx="11140965" cy="3575934"/>
          </a:xfrm>
        </p:spPr>
        <p:txBody>
          <a:bodyPr>
            <a:normAutofit fontScale="92500"/>
          </a:bodyPr>
          <a:lstStyle/>
          <a:p>
            <a:pPr marL="0" indent="0">
              <a:buNone/>
            </a:pPr>
            <a:r>
              <a:rPr lang="en-GB" sz="3000" b="1" dirty="0"/>
              <a:t>Medications for Cognitive Symptoms-</a:t>
            </a:r>
          </a:p>
          <a:p>
            <a:pPr marL="0" indent="0">
              <a:buNone/>
            </a:pPr>
            <a:r>
              <a:rPr lang="en-GB" b="1" dirty="0">
                <a:solidFill>
                  <a:srgbClr val="7030A0"/>
                </a:solidFill>
              </a:rPr>
              <a:t>Cholinesterase Inhibitors- </a:t>
            </a:r>
            <a:r>
              <a:rPr lang="en-GB" dirty="0"/>
              <a:t>Drugs like donepezil, rivastigmine, and galantamine increase levels of acetylcholine, a chemical that supports memory and learning, and are commonly prescribed for mild to moderate Alzheimer’s disease.</a:t>
            </a:r>
          </a:p>
          <a:p>
            <a:pPr marL="0" indent="0">
              <a:buNone/>
            </a:pPr>
            <a:r>
              <a:rPr lang="en-GB" b="1" dirty="0">
                <a:solidFill>
                  <a:srgbClr val="7030A0"/>
                </a:solidFill>
              </a:rPr>
              <a:t>Memantine-</a:t>
            </a:r>
            <a:r>
              <a:rPr lang="en-GB" dirty="0"/>
              <a:t> This medication regulates glutamate, a chemical involved in learning and memory, and is often used in moderate to severe cases of Alzheimer’s.</a:t>
            </a:r>
          </a:p>
          <a:p>
            <a:pPr marL="0" indent="0">
              <a:buNone/>
            </a:pPr>
            <a:r>
              <a:rPr lang="en-GB" b="1" dirty="0">
                <a:solidFill>
                  <a:srgbClr val="C00000"/>
                </a:solidFill>
              </a:rPr>
              <a:t>Limitations- </a:t>
            </a:r>
            <a:r>
              <a:rPr lang="en-GB" dirty="0"/>
              <a:t>These drugs do not stop the progression of dementia but may help improve cognitive function and slow symptom worsening.</a:t>
            </a:r>
          </a:p>
        </p:txBody>
      </p:sp>
    </p:spTree>
    <p:extLst>
      <p:ext uri="{BB962C8B-B14F-4D97-AF65-F5344CB8AC3E}">
        <p14:creationId xmlns:p14="http://schemas.microsoft.com/office/powerpoint/2010/main" val="20405690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Treatment for Dementia</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484343" y="1641033"/>
            <a:ext cx="10835298" cy="3575934"/>
          </a:xfrm>
        </p:spPr>
        <p:txBody>
          <a:bodyPr>
            <a:normAutofit fontScale="92500" lnSpcReduction="10000"/>
          </a:bodyPr>
          <a:lstStyle/>
          <a:p>
            <a:pPr marL="0" indent="0">
              <a:buNone/>
            </a:pPr>
            <a:r>
              <a:rPr lang="en-GB" sz="3000" b="1" dirty="0"/>
              <a:t>Non-Pharmacological Interventions</a:t>
            </a:r>
          </a:p>
          <a:p>
            <a:pPr marL="0" indent="0">
              <a:buNone/>
            </a:pPr>
            <a:r>
              <a:rPr lang="en-GB" dirty="0"/>
              <a:t>Non-drug approaches are also essential in </a:t>
            </a:r>
            <a:r>
              <a:rPr lang="en-GB" dirty="0" err="1"/>
              <a:t>manageing</a:t>
            </a:r>
            <a:r>
              <a:rPr lang="en-GB" dirty="0"/>
              <a:t> dementia symptoms and improving quality of life, including-</a:t>
            </a:r>
          </a:p>
          <a:p>
            <a:pPr marL="0" indent="0">
              <a:buNone/>
            </a:pPr>
            <a:r>
              <a:rPr lang="en-GB" b="1" dirty="0">
                <a:solidFill>
                  <a:srgbClr val="7030A0"/>
                </a:solidFill>
              </a:rPr>
              <a:t>Cognitive Stimulation Therapy- </a:t>
            </a:r>
            <a:r>
              <a:rPr lang="en-GB" dirty="0" err="1"/>
              <a:t>Engageing</a:t>
            </a:r>
            <a:r>
              <a:rPr lang="en-GB" dirty="0"/>
              <a:t> in memory exercises and social activities can help improve mental functioning.</a:t>
            </a:r>
          </a:p>
          <a:p>
            <a:pPr marL="0" indent="0">
              <a:buNone/>
            </a:pPr>
            <a:r>
              <a:rPr lang="en-GB" b="1" dirty="0">
                <a:solidFill>
                  <a:srgbClr val="7030A0"/>
                </a:solidFill>
              </a:rPr>
              <a:t>Occupational Therapy- </a:t>
            </a:r>
            <a:r>
              <a:rPr lang="en-GB" dirty="0"/>
              <a:t>Supports daily functioning by helping individuals adapt to memory loss and cognitive challenges.</a:t>
            </a:r>
          </a:p>
          <a:p>
            <a:pPr marL="0" indent="0">
              <a:buNone/>
            </a:pPr>
            <a:r>
              <a:rPr lang="en-GB" b="1" dirty="0">
                <a:solidFill>
                  <a:srgbClr val="7030A0"/>
                </a:solidFill>
              </a:rPr>
              <a:t>Lifestyle Adjustments- </a:t>
            </a:r>
            <a:r>
              <a:rPr lang="en-GB" dirty="0"/>
              <a:t>A healthy diet, regular physical exercise, and social engagement may slow cognitive decline and improve overall well-being</a:t>
            </a:r>
          </a:p>
          <a:p>
            <a:pPr marL="0" indent="0">
              <a:buNone/>
            </a:pPr>
            <a:endParaRPr lang="en-GB" i="1" dirty="0"/>
          </a:p>
        </p:txBody>
      </p:sp>
    </p:spTree>
    <p:extLst>
      <p:ext uri="{BB962C8B-B14F-4D97-AF65-F5344CB8AC3E}">
        <p14:creationId xmlns:p14="http://schemas.microsoft.com/office/powerpoint/2010/main" val="17425582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a:bodyPr>
          <a:lstStyle/>
          <a:p>
            <a:pPr algn="ctr"/>
            <a:r>
              <a:rPr lang="en-GB" sz="6000" b="1" dirty="0">
                <a:latin typeface="+mn-lt"/>
              </a:rPr>
              <a:t>However…</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1072922" y="1690688"/>
            <a:ext cx="9447933" cy="3575934"/>
          </a:xfrm>
        </p:spPr>
        <p:txBody>
          <a:bodyPr/>
          <a:lstStyle/>
          <a:p>
            <a:pPr marL="0" indent="0">
              <a:buNone/>
            </a:pPr>
            <a:r>
              <a:rPr lang="en-GB" dirty="0"/>
              <a:t>Changes in the knowledge and attitude of the population of the UK may be the most effective </a:t>
            </a:r>
            <a:r>
              <a:rPr lang="en-GB" b="1" dirty="0"/>
              <a:t>treatment </a:t>
            </a:r>
            <a:r>
              <a:rPr lang="en-GB" dirty="0"/>
              <a:t>for dementia.</a:t>
            </a:r>
          </a:p>
          <a:p>
            <a:pPr marL="0" indent="0">
              <a:buNone/>
            </a:pPr>
            <a:endParaRPr lang="en-GB" sz="3200" b="1" i="1" dirty="0">
              <a:solidFill>
                <a:srgbClr val="7030A0"/>
              </a:solidFill>
            </a:endParaRPr>
          </a:p>
          <a:p>
            <a:pPr marL="0" indent="0">
              <a:buNone/>
            </a:pPr>
            <a:r>
              <a:rPr lang="en-GB" sz="3200" b="1" i="1" dirty="0">
                <a:solidFill>
                  <a:srgbClr val="7030A0"/>
                </a:solidFill>
              </a:rPr>
              <a:t>                             What do you think?</a:t>
            </a:r>
          </a:p>
        </p:txBody>
      </p:sp>
    </p:spTree>
    <p:extLst>
      <p:ext uri="{BB962C8B-B14F-4D97-AF65-F5344CB8AC3E}">
        <p14:creationId xmlns:p14="http://schemas.microsoft.com/office/powerpoint/2010/main" val="3651156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The Use of GPS Tracking in Dementia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852205" y="1825625"/>
            <a:ext cx="9447933" cy="3575934"/>
          </a:xfrm>
        </p:spPr>
        <p:txBody>
          <a:bodyPr/>
          <a:lstStyle/>
          <a:p>
            <a:pPr marL="0" indent="0">
              <a:buNone/>
            </a:pPr>
            <a:r>
              <a:rPr lang="en-GB" sz="3200" b="1" dirty="0"/>
              <a:t>What is GPS Tracking?</a:t>
            </a:r>
          </a:p>
          <a:p>
            <a:r>
              <a:rPr lang="en-GB" b="1" dirty="0">
                <a:solidFill>
                  <a:srgbClr val="7030A0"/>
                </a:solidFill>
              </a:rPr>
              <a:t>GPS</a:t>
            </a:r>
            <a:r>
              <a:rPr lang="en-GB" dirty="0"/>
              <a:t> (Global Positioning System) tracking is a technology used to monitor the real-time location of an individual or object. </a:t>
            </a:r>
          </a:p>
          <a:p>
            <a:r>
              <a:rPr lang="en-GB" dirty="0"/>
              <a:t>For dementia patients, </a:t>
            </a:r>
            <a:r>
              <a:rPr lang="en-GB" b="1" dirty="0">
                <a:solidFill>
                  <a:srgbClr val="7030A0"/>
                </a:solidFill>
              </a:rPr>
              <a:t>wearable devices </a:t>
            </a:r>
            <a:r>
              <a:rPr lang="en-GB" dirty="0"/>
              <a:t>(e.g., watches, bracelets) equipped with GPS allow caregivers to track their movements</a:t>
            </a:r>
          </a:p>
        </p:txBody>
      </p:sp>
    </p:spTree>
    <p:extLst>
      <p:ext uri="{BB962C8B-B14F-4D97-AF65-F5344CB8AC3E}">
        <p14:creationId xmlns:p14="http://schemas.microsoft.com/office/powerpoint/2010/main" val="26345801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The Use of GPS Tracking in Dementia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p:txBody>
          <a:bodyPr/>
          <a:lstStyle/>
          <a:p>
            <a:pPr marL="0" indent="0">
              <a:buNone/>
            </a:pPr>
            <a:r>
              <a:rPr lang="en-GB" b="1" dirty="0"/>
              <a:t>GPS Tracking – Purpose in Dementia Care</a:t>
            </a:r>
          </a:p>
          <a:p>
            <a:pPr marL="0" indent="0">
              <a:buNone/>
            </a:pPr>
            <a:r>
              <a:rPr lang="en-GB" b="1" dirty="0">
                <a:solidFill>
                  <a:srgbClr val="7030A0"/>
                </a:solidFill>
              </a:rPr>
              <a:t>Safety- </a:t>
            </a:r>
            <a:r>
              <a:rPr lang="en-GB" dirty="0"/>
              <a:t>GPS tracking is used primarily to ensure the safety of people with dementia who may wander and become lost, a common behaviour associated with dementia as it becomes more advanced.</a:t>
            </a:r>
          </a:p>
          <a:p>
            <a:pPr marL="0" indent="0">
              <a:buNone/>
            </a:pPr>
            <a:r>
              <a:rPr lang="en-GB" b="1" dirty="0">
                <a:solidFill>
                  <a:srgbClr val="7030A0"/>
                </a:solidFill>
              </a:rPr>
              <a:t>Real-time Alerts- </a:t>
            </a:r>
            <a:r>
              <a:rPr lang="en-GB" dirty="0"/>
              <a:t>Caregivers can set "safe zones" and receive alerts if the person leaves the designated area.</a:t>
            </a:r>
          </a:p>
        </p:txBody>
      </p:sp>
    </p:spTree>
    <p:extLst>
      <p:ext uri="{BB962C8B-B14F-4D97-AF65-F5344CB8AC3E}">
        <p14:creationId xmlns:p14="http://schemas.microsoft.com/office/powerpoint/2010/main" val="608223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The Use of GPS Tracking in Dementia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705061" y="1690688"/>
            <a:ext cx="10541009" cy="3575934"/>
          </a:xfrm>
        </p:spPr>
        <p:txBody>
          <a:bodyPr>
            <a:normAutofit/>
          </a:bodyPr>
          <a:lstStyle/>
          <a:p>
            <a:pPr marL="0" indent="0">
              <a:buNone/>
            </a:pPr>
            <a:r>
              <a:rPr lang="en-GB" b="1" dirty="0"/>
              <a:t>Benefits- </a:t>
            </a:r>
          </a:p>
          <a:p>
            <a:pPr marL="0" indent="0">
              <a:buNone/>
            </a:pPr>
            <a:r>
              <a:rPr lang="en-GB" b="1" dirty="0">
                <a:solidFill>
                  <a:srgbClr val="7030A0"/>
                </a:solidFill>
              </a:rPr>
              <a:t>Improved Safety- </a:t>
            </a:r>
            <a:r>
              <a:rPr lang="en-GB" dirty="0"/>
              <a:t>Enables quick intervention if a patient is at risk, reducing incidents of wandering and the danger of injury or getting lost.</a:t>
            </a:r>
          </a:p>
          <a:p>
            <a:pPr marL="0" indent="0">
              <a:buNone/>
            </a:pPr>
            <a:r>
              <a:rPr lang="en-GB" b="1" dirty="0">
                <a:solidFill>
                  <a:srgbClr val="7030A0"/>
                </a:solidFill>
              </a:rPr>
              <a:t>Peace of Mind for Families- </a:t>
            </a:r>
            <a:r>
              <a:rPr lang="en-GB" dirty="0"/>
              <a:t>Families and caregivers are reassured knowing they can monitor the patient's movements remotely.</a:t>
            </a:r>
          </a:p>
          <a:p>
            <a:pPr marL="0" indent="0">
              <a:buNone/>
            </a:pPr>
            <a:r>
              <a:rPr lang="en-GB" b="1" dirty="0">
                <a:solidFill>
                  <a:srgbClr val="7030A0"/>
                </a:solidFill>
              </a:rPr>
              <a:t>Increased Independence- </a:t>
            </a:r>
            <a:r>
              <a:rPr lang="en-GB" dirty="0"/>
              <a:t>Allows people with dementia more freedom to move within monitored areas rather than being physically restricted.</a:t>
            </a:r>
          </a:p>
        </p:txBody>
      </p:sp>
    </p:spTree>
    <p:extLst>
      <p:ext uri="{BB962C8B-B14F-4D97-AF65-F5344CB8AC3E}">
        <p14:creationId xmlns:p14="http://schemas.microsoft.com/office/powerpoint/2010/main" val="10562512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lstStyle/>
          <a:p>
            <a:pPr algn="ctr"/>
            <a:r>
              <a:rPr lang="en-GB" b="1" dirty="0">
                <a:latin typeface="+mn-lt"/>
              </a:rPr>
              <a:t>The Use of GPS Tracking in Dementia Care</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705061" y="1690688"/>
            <a:ext cx="10541009" cy="3575934"/>
          </a:xfrm>
        </p:spPr>
        <p:txBody>
          <a:bodyPr>
            <a:normAutofit lnSpcReduction="10000"/>
          </a:bodyPr>
          <a:lstStyle/>
          <a:p>
            <a:pPr marL="0" indent="0">
              <a:buNone/>
            </a:pPr>
            <a:r>
              <a:rPr lang="en-GB" b="1" dirty="0"/>
              <a:t>Ethical Concerns</a:t>
            </a:r>
          </a:p>
          <a:p>
            <a:pPr marL="0" indent="0">
              <a:buNone/>
            </a:pPr>
            <a:r>
              <a:rPr lang="en-GB" b="1" dirty="0">
                <a:solidFill>
                  <a:srgbClr val="7030A0"/>
                </a:solidFill>
              </a:rPr>
              <a:t>Autonomy vs. Safety- </a:t>
            </a:r>
            <a:r>
              <a:rPr lang="en-GB" dirty="0"/>
              <a:t>Is it ethical to track someone without their explicit consent? Does the technology infringe on the patient's freedom?</a:t>
            </a:r>
          </a:p>
          <a:p>
            <a:pPr marL="0" indent="0">
              <a:buNone/>
            </a:pPr>
            <a:r>
              <a:rPr lang="en-GB" b="1" dirty="0">
                <a:solidFill>
                  <a:srgbClr val="7030A0"/>
                </a:solidFill>
              </a:rPr>
              <a:t>Privacy- </a:t>
            </a:r>
            <a:r>
              <a:rPr lang="en-GB" dirty="0"/>
              <a:t>Continuous monitoring raises concerns about the right to privacy for patients who may not fully understand the technology.</a:t>
            </a:r>
          </a:p>
          <a:p>
            <a:pPr marL="0" indent="0">
              <a:buNone/>
            </a:pPr>
            <a:r>
              <a:rPr lang="en-GB" b="1" dirty="0">
                <a:solidFill>
                  <a:srgbClr val="7030A0"/>
                </a:solidFill>
              </a:rPr>
              <a:t>Informed Consent- </a:t>
            </a:r>
            <a:r>
              <a:rPr lang="en-GB" dirty="0"/>
              <a:t>Can dementia patients truly give consent to be tracked, or should the decision be made by caregivers and family members?</a:t>
            </a:r>
          </a:p>
        </p:txBody>
      </p:sp>
    </p:spTree>
    <p:extLst>
      <p:ext uri="{BB962C8B-B14F-4D97-AF65-F5344CB8AC3E}">
        <p14:creationId xmlns:p14="http://schemas.microsoft.com/office/powerpoint/2010/main" val="26499603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p:txBody>
          <a:bodyPr>
            <a:normAutofit fontScale="90000"/>
          </a:bodyPr>
          <a:lstStyle/>
          <a:p>
            <a:pPr algn="ctr"/>
            <a:r>
              <a:rPr lang="en-GB" sz="4800" b="1" dirty="0">
                <a:latin typeface="+mn-lt"/>
              </a:rPr>
              <a:t>Activity 2  –Ethical Considerations of GPS Tracking for People with Dementia </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463322" y="1783803"/>
            <a:ext cx="11203161" cy="3575934"/>
          </a:xfrm>
        </p:spPr>
        <p:txBody>
          <a:bodyPr>
            <a:normAutofit fontScale="92500" lnSpcReduction="10000"/>
          </a:bodyPr>
          <a:lstStyle/>
          <a:p>
            <a:pPr marL="0" indent="0">
              <a:buNone/>
            </a:pPr>
            <a:r>
              <a:rPr lang="en-GB" b="1" dirty="0">
                <a:solidFill>
                  <a:srgbClr val="7030A0"/>
                </a:solidFill>
              </a:rPr>
              <a:t>Around 40,000 people with dementia go missing annually in the UK, which can be very stressful for families. </a:t>
            </a:r>
          </a:p>
          <a:p>
            <a:pPr marL="0" indent="0">
              <a:buNone/>
            </a:pPr>
            <a:r>
              <a:rPr lang="en-GB" b="1" dirty="0">
                <a:solidFill>
                  <a:srgbClr val="7030A0"/>
                </a:solidFill>
              </a:rPr>
              <a:t>The main reason for this is because dementia causes short-term memory loss. This leads to people getting lost and confused while they are walking, meaning they are unable to find their way home. Those who are not found within 24 hours are more likely to be at risk of serious injury or death </a:t>
            </a:r>
            <a:r>
              <a:rPr lang="en-GB" dirty="0"/>
              <a:t>(JDR, 2024).</a:t>
            </a:r>
          </a:p>
          <a:p>
            <a:pPr marL="0" indent="0">
              <a:buNone/>
            </a:pPr>
            <a:r>
              <a:rPr lang="en-GB" sz="3500" b="1" dirty="0"/>
              <a:t>Group Activity- </a:t>
            </a:r>
          </a:p>
          <a:p>
            <a:pPr marL="0" indent="0">
              <a:buNone/>
            </a:pPr>
            <a:r>
              <a:rPr lang="en-GB" dirty="0"/>
              <a:t>Please read the case study </a:t>
            </a:r>
            <a:r>
              <a:rPr lang="en-GB" b="1" dirty="0"/>
              <a:t> Alice’s Experience with GPS Tracking </a:t>
            </a:r>
            <a:r>
              <a:rPr lang="en-GB" dirty="0"/>
              <a:t>on the Moodle page and follow the instructions given.</a:t>
            </a:r>
            <a:r>
              <a:rPr lang="en-GB" b="1" dirty="0"/>
              <a:t> </a:t>
            </a:r>
            <a:endParaRPr lang="en-GB" dirty="0"/>
          </a:p>
        </p:txBody>
      </p:sp>
    </p:spTree>
    <p:extLst>
      <p:ext uri="{BB962C8B-B14F-4D97-AF65-F5344CB8AC3E}">
        <p14:creationId xmlns:p14="http://schemas.microsoft.com/office/powerpoint/2010/main" val="12947645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358219" y="-191923"/>
            <a:ext cx="11481847" cy="1325563"/>
          </a:xfrm>
        </p:spPr>
        <p:txBody>
          <a:bodyPr>
            <a:normAutofit/>
          </a:bodyPr>
          <a:lstStyle/>
          <a:p>
            <a:pPr algn="ctr"/>
            <a:r>
              <a:rPr lang="en-GB" sz="3200" b="1" dirty="0">
                <a:latin typeface="+mn-lt"/>
              </a:rPr>
              <a:t>The Flow of Health Data from Devices to Healthcare Providers. </a:t>
            </a:r>
          </a:p>
        </p:txBody>
      </p:sp>
      <p:pic>
        <p:nvPicPr>
          <p:cNvPr id="6" name="Content Placeholder 5">
            <a:extLst>
              <a:ext uri="{FF2B5EF4-FFF2-40B4-BE49-F238E27FC236}">
                <a16:creationId xmlns:a16="http://schemas.microsoft.com/office/drawing/2014/main" id="{6AB13184-B079-C04A-E701-A5D50A523970}"/>
              </a:ext>
            </a:extLst>
          </p:cNvPr>
          <p:cNvPicPr>
            <a:picLocks noGrp="1" noChangeAspect="1"/>
          </p:cNvPicPr>
          <p:nvPr>
            <p:ph idx="1"/>
          </p:nvPr>
        </p:nvPicPr>
        <p:blipFill rotWithShape="1">
          <a:blip r:embed="rId2"/>
          <a:srcRect l="44356" t="28444" r="42779" b="19222"/>
          <a:stretch/>
        </p:blipFill>
        <p:spPr>
          <a:xfrm>
            <a:off x="0" y="641131"/>
            <a:ext cx="12192000" cy="6329409"/>
          </a:xfrm>
        </p:spPr>
      </p:pic>
    </p:spTree>
    <p:extLst>
      <p:ext uri="{BB962C8B-B14F-4D97-AF65-F5344CB8AC3E}">
        <p14:creationId xmlns:p14="http://schemas.microsoft.com/office/powerpoint/2010/main" val="12451163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635000" y="640823"/>
            <a:ext cx="3418659" cy="5583148"/>
          </a:xfrm>
        </p:spPr>
        <p:txBody>
          <a:bodyPr vert="horz" lIns="91440" tIns="45720" rIns="91440" bIns="45720" rtlCol="0" anchor="ctr">
            <a:normAutofit/>
          </a:bodyPr>
          <a:lstStyle/>
          <a:p>
            <a:r>
              <a:rPr lang="en-US" sz="5400" b="1" kern="1200" dirty="0">
                <a:solidFill>
                  <a:schemeClr val="tx1"/>
                </a:solidFill>
                <a:latin typeface="+mn-lt"/>
                <a:ea typeface="+mj-ea"/>
                <a:cs typeface="+mj-cs"/>
              </a:rPr>
              <a:t>The Flow of Health Data from Devices to Healthcare Providers.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DA58AC8-68DC-FDB0-795A-813796516182}"/>
              </a:ext>
            </a:extLst>
          </p:cNvPr>
          <p:cNvGraphicFramePr>
            <a:graphicFrameLocks noGrp="1"/>
          </p:cNvGraphicFramePr>
          <p:nvPr>
            <p:ph idx="1"/>
            <p:extLst>
              <p:ext uri="{D42A27DB-BD31-4B8C-83A1-F6EECF244321}">
                <p14:modId xmlns:p14="http://schemas.microsoft.com/office/powerpoint/2010/main" val="3514328299"/>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6279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128016" y="251312"/>
            <a:ext cx="12063984" cy="1010264"/>
          </a:xfrm>
        </p:spPr>
        <p:txBody>
          <a:bodyPr vert="horz" lIns="91440" tIns="45720" rIns="91440" bIns="45720" rtlCol="0" anchor="ctr">
            <a:noAutofit/>
          </a:bodyPr>
          <a:lstStyle/>
          <a:p>
            <a:r>
              <a:rPr lang="en-US" sz="3600" b="1" kern="1200" dirty="0">
                <a:solidFill>
                  <a:schemeClr val="tx1"/>
                </a:solidFill>
                <a:latin typeface="+mn-lt"/>
                <a:ea typeface="+mj-ea"/>
                <a:cs typeface="+mj-cs"/>
              </a:rPr>
              <a:t>The Flow of Health Data from Devices to Healthcare Providers. </a:t>
            </a:r>
          </a:p>
        </p:txBody>
      </p:sp>
      <p:sp>
        <p:nvSpPr>
          <p:cNvPr id="11" name="Rectangle 10">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6075C17-6AB0-2623-C037-7FA1D29A6EE3}"/>
              </a:ext>
            </a:extLst>
          </p:cNvPr>
          <p:cNvGraphicFramePr>
            <a:graphicFrameLocks noGrp="1"/>
          </p:cNvGraphicFramePr>
          <p:nvPr>
            <p:ph idx="1"/>
            <p:extLst>
              <p:ext uri="{D42A27DB-BD31-4B8C-83A1-F6EECF244321}">
                <p14:modId xmlns:p14="http://schemas.microsoft.com/office/powerpoint/2010/main" val="143609582"/>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14985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40E8C-B25B-4471-C998-A4CFF59F1998}"/>
              </a:ext>
            </a:extLst>
          </p:cNvPr>
          <p:cNvSpPr>
            <a:spLocks noGrp="1"/>
          </p:cNvSpPr>
          <p:nvPr>
            <p:ph type="title"/>
          </p:nvPr>
        </p:nvSpPr>
        <p:spPr>
          <a:xfrm>
            <a:off x="232094" y="0"/>
            <a:ext cx="11481847" cy="1325563"/>
          </a:xfrm>
        </p:spPr>
        <p:txBody>
          <a:bodyPr/>
          <a:lstStyle/>
          <a:p>
            <a:r>
              <a:rPr lang="en-GB" b="1" dirty="0">
                <a:latin typeface="+mn-lt"/>
              </a:rPr>
              <a:t>Reference List</a:t>
            </a:r>
          </a:p>
        </p:txBody>
      </p:sp>
      <p:sp>
        <p:nvSpPr>
          <p:cNvPr id="3" name="Content Placeholder 2">
            <a:extLst>
              <a:ext uri="{FF2B5EF4-FFF2-40B4-BE49-F238E27FC236}">
                <a16:creationId xmlns:a16="http://schemas.microsoft.com/office/drawing/2014/main" id="{CC0CF25D-2CCA-719C-6DDF-9948BD414816}"/>
              </a:ext>
            </a:extLst>
          </p:cNvPr>
          <p:cNvSpPr>
            <a:spLocks noGrp="1"/>
          </p:cNvSpPr>
          <p:nvPr>
            <p:ph idx="1"/>
          </p:nvPr>
        </p:nvSpPr>
        <p:spPr>
          <a:xfrm>
            <a:off x="232093" y="1114096"/>
            <a:ext cx="11481847" cy="4287462"/>
          </a:xfrm>
        </p:spPr>
        <p:txBody>
          <a:bodyPr>
            <a:normAutofit fontScale="77500" lnSpcReduction="20000"/>
          </a:bodyPr>
          <a:lstStyle/>
          <a:p>
            <a:r>
              <a:rPr lang="en-GB" dirty="0"/>
              <a:t>Alzheimer’s Disease International (2023) </a:t>
            </a:r>
            <a:r>
              <a:rPr lang="en-GB" i="1" dirty="0"/>
              <a:t>World Alzheimer Report 2023 </a:t>
            </a:r>
            <a:r>
              <a:rPr lang="en-GB" dirty="0"/>
              <a:t>Available at-      </a:t>
            </a:r>
            <a:r>
              <a:rPr lang="en-GB" dirty="0">
                <a:hlinkClick r:id="rId2"/>
              </a:rPr>
              <a:t>https-//www.alzint.org/resource/world-alzheimer-report-2023/</a:t>
            </a:r>
            <a:r>
              <a:rPr lang="en-GB" dirty="0"/>
              <a:t>  (Accessed 31 May 2024).</a:t>
            </a:r>
          </a:p>
          <a:p>
            <a:r>
              <a:rPr lang="en-GB" dirty="0"/>
              <a:t>JDR (2024) </a:t>
            </a:r>
            <a:r>
              <a:rPr lang="en-GB" i="1" dirty="0"/>
              <a:t>Study explores views on new technology to locate missing people with dementia </a:t>
            </a:r>
            <a:r>
              <a:rPr lang="en-GB" dirty="0"/>
              <a:t>Available at- </a:t>
            </a:r>
            <a:r>
              <a:rPr lang="en-GB" dirty="0">
                <a:hlinkClick r:id="rId3"/>
              </a:rPr>
              <a:t>https-//news.joindementiaresearch.nihr.ac.uk/study-explores-value-new-technology-locate-missing-people-dementia/</a:t>
            </a:r>
            <a:r>
              <a:rPr lang="en-GB" dirty="0"/>
              <a:t> (Accessed- 5 October 2024).</a:t>
            </a:r>
          </a:p>
          <a:p>
            <a:r>
              <a:rPr lang="en-GB" dirty="0"/>
              <a:t>NHS (2020) </a:t>
            </a:r>
            <a:r>
              <a:rPr lang="en-GB" i="1" dirty="0"/>
              <a:t>About Dementia </a:t>
            </a:r>
            <a:r>
              <a:rPr lang="en-GB" dirty="0"/>
              <a:t>Available at- </a:t>
            </a:r>
            <a:r>
              <a:rPr lang="en-GB" dirty="0">
                <a:hlinkClick r:id="rId4"/>
              </a:rPr>
              <a:t>https-//www.nhs.uk/conditions/dementia/about/#-~-text=What%20is%20dementia,between%20Alzheimer's%20disease%20and%20dementia</a:t>
            </a:r>
            <a:r>
              <a:rPr lang="en-GB" dirty="0"/>
              <a:t>.  (Accessed- 7 October 2024).</a:t>
            </a:r>
          </a:p>
          <a:p>
            <a:r>
              <a:rPr lang="en-GB" dirty="0"/>
              <a:t>ONS (2021) </a:t>
            </a:r>
            <a:r>
              <a:rPr lang="en-GB" i="1" dirty="0"/>
              <a:t>Dataset- Internet Users </a:t>
            </a:r>
            <a:r>
              <a:rPr lang="en-GB" dirty="0"/>
              <a:t>Available at- </a:t>
            </a:r>
            <a:r>
              <a:rPr lang="en-GB" dirty="0">
                <a:hlinkClick r:id="rId5"/>
              </a:rPr>
              <a:t>https-//www.ons.gov.uk/businessindustryandtrade/itandinternetindustry/bulletins/internetusers/2020</a:t>
            </a:r>
            <a:r>
              <a:rPr lang="en-GB" dirty="0"/>
              <a:t> (Accessed- 4 October 2024).</a:t>
            </a:r>
          </a:p>
          <a:p>
            <a:r>
              <a:rPr lang="en-GB" dirty="0"/>
              <a:t>WHO (2022) </a:t>
            </a:r>
            <a:r>
              <a:rPr lang="en-GB" i="1" dirty="0"/>
              <a:t>Dementia </a:t>
            </a:r>
            <a:r>
              <a:rPr lang="en-GB" dirty="0"/>
              <a:t>Available at- </a:t>
            </a:r>
            <a:r>
              <a:rPr lang="en-GB" dirty="0">
                <a:hlinkClick r:id="rId6"/>
              </a:rPr>
              <a:t>https-//www.who.int/news-room/fact-sheets/detail/dementia</a:t>
            </a:r>
            <a:r>
              <a:rPr lang="en-GB" dirty="0"/>
              <a:t>  (Accessed- 28 September 2024).</a:t>
            </a:r>
          </a:p>
          <a:p>
            <a:endParaRPr lang="en-GB" i="1" dirty="0"/>
          </a:p>
        </p:txBody>
      </p:sp>
    </p:spTree>
    <p:extLst>
      <p:ext uri="{BB962C8B-B14F-4D97-AF65-F5344CB8AC3E}">
        <p14:creationId xmlns:p14="http://schemas.microsoft.com/office/powerpoint/2010/main" val="3577409637"/>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4031</Words>
  <Application>Microsoft Office PowerPoint</Application>
  <PresentationFormat>Widescreen</PresentationFormat>
  <Paragraphs>261</Paragraphs>
  <Slides>43</Slides>
  <Notes>7</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43</vt:i4>
      </vt:variant>
    </vt:vector>
  </HeadingPairs>
  <TitlesOfParts>
    <vt:vector size="50" baseType="lpstr">
      <vt:lpstr>Aptos</vt:lpstr>
      <vt:lpstr>Arial</vt:lpstr>
      <vt:lpstr>Calibri</vt:lpstr>
      <vt:lpstr>Calibri Light</vt:lpstr>
      <vt:lpstr>UWTSD Holding Page</vt:lpstr>
      <vt:lpstr>UWTSD Text 2</vt:lpstr>
      <vt:lpstr>UWTSD Logo Variations place image in Background</vt:lpstr>
      <vt:lpstr>PowerPoint Presentation</vt:lpstr>
      <vt:lpstr>Learning Objectives for this Session</vt:lpstr>
      <vt:lpstr>Recap from Last Session</vt:lpstr>
      <vt:lpstr>Key Benefits of Technological Solutions in Elderly Care</vt:lpstr>
      <vt:lpstr>Key Benefits of Technological Solutions in Elderly Care</vt:lpstr>
      <vt:lpstr>Key Benefits of Technological Solutions in Elderly Care</vt:lpstr>
      <vt:lpstr>Key Benefits of Technological Solutions in Elderly Care</vt:lpstr>
      <vt:lpstr>Key Benefits of Technological Solutions in Elderly Care</vt:lpstr>
      <vt:lpstr>Key Benefits of Technological Solutions in Elderly Care</vt:lpstr>
      <vt:lpstr>Limitations of Technological Solutions</vt:lpstr>
      <vt:lpstr>Digital Inclusion in Older People</vt:lpstr>
      <vt:lpstr>Digital Exclusion in Older People</vt:lpstr>
      <vt:lpstr>Limitations of Technological Solutions</vt:lpstr>
      <vt:lpstr>Limitations- Digital Literacy and Accessibility</vt:lpstr>
      <vt:lpstr>Case Study 1 – Telemedicine in Rural Areas</vt:lpstr>
      <vt:lpstr>Limitations- High Costs and Affordability</vt:lpstr>
      <vt:lpstr>Limitations- Over-reliance on Technology and Reduced Human Interaction</vt:lpstr>
      <vt:lpstr>Limitations- Privacy and Security Concerns</vt:lpstr>
      <vt:lpstr>Limitations- Technological Failures and Reliability Issues</vt:lpstr>
      <vt:lpstr>Limitations- Ethical Concerns- Autonomy vs. Safety</vt:lpstr>
      <vt:lpstr>Understanding Dementia and Its Impact on Care Needs</vt:lpstr>
      <vt:lpstr>Understanding Dementia and Its Impact on Care Needs</vt:lpstr>
      <vt:lpstr>Dementia</vt:lpstr>
      <vt:lpstr>Dementia Causes Changes in…</vt:lpstr>
      <vt:lpstr>Types of Dementia</vt:lpstr>
      <vt:lpstr> Ten Dementia WARNING SIGNS</vt:lpstr>
      <vt:lpstr>Diagnosing Dementia</vt:lpstr>
      <vt:lpstr>Challenges in Diagnosing Dementia</vt:lpstr>
      <vt:lpstr>Challenges in Diagnosing Dementia</vt:lpstr>
      <vt:lpstr>Treatment for Dementia</vt:lpstr>
      <vt:lpstr>Treatment for Dementia</vt:lpstr>
      <vt:lpstr>Treatment for Dementia</vt:lpstr>
      <vt:lpstr>Treatment for Dementia</vt:lpstr>
      <vt:lpstr>However…</vt:lpstr>
      <vt:lpstr>The Use of GPS Tracking in Dementia Care</vt:lpstr>
      <vt:lpstr>The Use of GPS Tracking in Dementia Care</vt:lpstr>
      <vt:lpstr>The Use of GPS Tracking in Dementia Care</vt:lpstr>
      <vt:lpstr>The Use of GPS Tracking in Dementia Care</vt:lpstr>
      <vt:lpstr>Activity 2  –Ethical Considerations of GPS Tracking for People with Dementia </vt:lpstr>
      <vt:lpstr>The Flow of Health Data from Devices to Healthcare Providers. </vt:lpstr>
      <vt:lpstr>The Flow of Health Data from Devices to Healthcare Providers. </vt:lpstr>
      <vt:lpstr>The Flow of Health Data from Devices to Healthcare Providers.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Joanne Davies (Yr Athrofa)</cp:lastModifiedBy>
  <cp:revision>27</cp:revision>
  <dcterms:created xsi:type="dcterms:W3CDTF">2021-03-09T15:35:42Z</dcterms:created>
  <dcterms:modified xsi:type="dcterms:W3CDTF">2025-01-09T10:02:41Z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