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282" r:id="rId2"/>
    <p:sldId id="298" r:id="rId3"/>
    <p:sldId id="260" r:id="rId4"/>
    <p:sldId id="299" r:id="rId5"/>
    <p:sldId id="300" r:id="rId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08A0BF-80CA-430E-A6B0-5815AB272155}" v="2" dt="2023-05-10T23:04:39.4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18" autoAdjust="0"/>
    <p:restoredTop sz="94576" autoAdjust="0"/>
  </p:normalViewPr>
  <p:slideViewPr>
    <p:cSldViewPr>
      <p:cViewPr varScale="1">
        <p:scale>
          <a:sx n="97" d="100"/>
          <a:sy n="97" d="100"/>
        </p:scale>
        <p:origin x="918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ti Chitsazan" userId="6948b48b-ec33-407f-99c1-338c0d17402f" providerId="ADAL" clId="{7608A0BF-80CA-430E-A6B0-5815AB272155}"/>
    <pc:docChg chg="modSld">
      <pc:chgData name="Hasti Chitsazan" userId="6948b48b-ec33-407f-99c1-338c0d17402f" providerId="ADAL" clId="{7608A0BF-80CA-430E-A6B0-5815AB272155}" dt="2023-05-10T23:17:27.045" v="57" actId="20577"/>
      <pc:docMkLst>
        <pc:docMk/>
      </pc:docMkLst>
      <pc:sldChg chg="modSp mod">
        <pc:chgData name="Hasti Chitsazan" userId="6948b48b-ec33-407f-99c1-338c0d17402f" providerId="ADAL" clId="{7608A0BF-80CA-430E-A6B0-5815AB272155}" dt="2023-05-10T23:04:59.980" v="27" actId="207"/>
        <pc:sldMkLst>
          <pc:docMk/>
          <pc:sldMk cId="2331259765" sldId="256"/>
        </pc:sldMkLst>
        <pc:spChg chg="mod">
          <ac:chgData name="Hasti Chitsazan" userId="6948b48b-ec33-407f-99c1-338c0d17402f" providerId="ADAL" clId="{7608A0BF-80CA-430E-A6B0-5815AB272155}" dt="2023-05-10T23:04:59.980" v="27" actId="207"/>
          <ac:spMkLst>
            <pc:docMk/>
            <pc:sldMk cId="2331259765" sldId="256"/>
            <ac:spMk id="2049" creationId="{0B0DF6F4-BB94-2943-BBE9-6A6EF958CBE8}"/>
          </ac:spMkLst>
        </pc:spChg>
      </pc:sldChg>
      <pc:sldChg chg="modSp mod">
        <pc:chgData name="Hasti Chitsazan" userId="6948b48b-ec33-407f-99c1-338c0d17402f" providerId="ADAL" clId="{7608A0BF-80CA-430E-A6B0-5815AB272155}" dt="2023-05-10T23:16:46.288" v="51" actId="20577"/>
        <pc:sldMkLst>
          <pc:docMk/>
          <pc:sldMk cId="1264947245" sldId="292"/>
        </pc:sldMkLst>
        <pc:spChg chg="mod">
          <ac:chgData name="Hasti Chitsazan" userId="6948b48b-ec33-407f-99c1-338c0d17402f" providerId="ADAL" clId="{7608A0BF-80CA-430E-A6B0-5815AB272155}" dt="2023-05-10T23:16:46.288" v="51" actId="20577"/>
          <ac:spMkLst>
            <pc:docMk/>
            <pc:sldMk cId="1264947245" sldId="292"/>
            <ac:spMk id="19458" creationId="{B0D74AC5-8202-124D-9023-2FDCF4DCDDA6}"/>
          </ac:spMkLst>
        </pc:spChg>
      </pc:sldChg>
      <pc:sldChg chg="modSp mod">
        <pc:chgData name="Hasti Chitsazan" userId="6948b48b-ec33-407f-99c1-338c0d17402f" providerId="ADAL" clId="{7608A0BF-80CA-430E-A6B0-5815AB272155}" dt="2023-05-10T23:17:27.045" v="57" actId="20577"/>
        <pc:sldMkLst>
          <pc:docMk/>
          <pc:sldMk cId="3065209035" sldId="293"/>
        </pc:sldMkLst>
        <pc:spChg chg="mod">
          <ac:chgData name="Hasti Chitsazan" userId="6948b48b-ec33-407f-99c1-338c0d17402f" providerId="ADAL" clId="{7608A0BF-80CA-430E-A6B0-5815AB272155}" dt="2023-05-10T23:17:27.045" v="57" actId="20577"/>
          <ac:spMkLst>
            <pc:docMk/>
            <pc:sldMk cId="3065209035" sldId="293"/>
            <ac:spMk id="20481" creationId="{6E58B609-D9BC-7249-9D5B-915AF7F29CA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83012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>
            <a:extLst>
              <a:ext uri="{FF2B5EF4-FFF2-40B4-BE49-F238E27FC236}">
                <a16:creationId xmlns:a16="http://schemas.microsoft.com/office/drawing/2014/main" id="{1F75D452-2AEC-9B48-9D2A-5A595C212E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Activity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7E9C0E-AC07-7BEA-3BAC-7A3897DFE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225"/>
            <a:ext cx="8229600" cy="2980927"/>
          </a:xfrm>
        </p:spPr>
        <p:txBody>
          <a:bodyPr/>
          <a:lstStyle/>
          <a:p>
            <a:r>
              <a:rPr lang="en-GB" dirty="0"/>
              <a:t>Alpha company is a food product manufacturing company.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and orders tables of Alpha Company are as follows.</a:t>
            </a:r>
          </a:p>
        </p:txBody>
      </p:sp>
    </p:spTree>
    <p:extLst>
      <p:ext uri="{BB962C8B-B14F-4D97-AF65-F5344CB8AC3E}">
        <p14:creationId xmlns:p14="http://schemas.microsoft.com/office/powerpoint/2010/main" val="1050240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03EEE0-C8F5-DF63-D275-82B6CBCF5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11/05/2023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CC9CFD-37A4-8435-E9CB-3B5F29B1F0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B6A057E-714B-9972-F300-5665A0005E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1143140"/>
              </p:ext>
            </p:extLst>
          </p:nvPr>
        </p:nvGraphicFramePr>
        <p:xfrm>
          <a:off x="457200" y="1052736"/>
          <a:ext cx="8363272" cy="1440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58416">
                  <a:extLst>
                    <a:ext uri="{9D8B030D-6E8A-4147-A177-3AD203B41FA5}">
                      <a16:colId xmlns:a16="http://schemas.microsoft.com/office/drawing/2014/main" val="4250140264"/>
                    </a:ext>
                  </a:extLst>
                </a:gridCol>
                <a:gridCol w="669922">
                  <a:extLst>
                    <a:ext uri="{9D8B030D-6E8A-4147-A177-3AD203B41FA5}">
                      <a16:colId xmlns:a16="http://schemas.microsoft.com/office/drawing/2014/main" val="422021638"/>
                    </a:ext>
                  </a:extLst>
                </a:gridCol>
                <a:gridCol w="438969">
                  <a:extLst>
                    <a:ext uri="{9D8B030D-6E8A-4147-A177-3AD203B41FA5}">
                      <a16:colId xmlns:a16="http://schemas.microsoft.com/office/drawing/2014/main" val="735787802"/>
                    </a:ext>
                  </a:extLst>
                </a:gridCol>
                <a:gridCol w="1008257">
                  <a:extLst>
                    <a:ext uri="{9D8B030D-6E8A-4147-A177-3AD203B41FA5}">
                      <a16:colId xmlns:a16="http://schemas.microsoft.com/office/drawing/2014/main" val="3855861974"/>
                    </a:ext>
                  </a:extLst>
                </a:gridCol>
                <a:gridCol w="795631">
                  <a:extLst>
                    <a:ext uri="{9D8B030D-6E8A-4147-A177-3AD203B41FA5}">
                      <a16:colId xmlns:a16="http://schemas.microsoft.com/office/drawing/2014/main" val="3215849635"/>
                    </a:ext>
                  </a:extLst>
                </a:gridCol>
                <a:gridCol w="850502">
                  <a:extLst>
                    <a:ext uri="{9D8B030D-6E8A-4147-A177-3AD203B41FA5}">
                      <a16:colId xmlns:a16="http://schemas.microsoft.com/office/drawing/2014/main" val="2058915985"/>
                    </a:ext>
                  </a:extLst>
                </a:gridCol>
                <a:gridCol w="759051">
                  <a:extLst>
                    <a:ext uri="{9D8B030D-6E8A-4147-A177-3AD203B41FA5}">
                      <a16:colId xmlns:a16="http://schemas.microsoft.com/office/drawing/2014/main" val="1562488810"/>
                    </a:ext>
                  </a:extLst>
                </a:gridCol>
                <a:gridCol w="768196">
                  <a:extLst>
                    <a:ext uri="{9D8B030D-6E8A-4147-A177-3AD203B41FA5}">
                      <a16:colId xmlns:a16="http://schemas.microsoft.com/office/drawing/2014/main" val="836495682"/>
                    </a:ext>
                  </a:extLst>
                </a:gridCol>
                <a:gridCol w="813921">
                  <a:extLst>
                    <a:ext uri="{9D8B030D-6E8A-4147-A177-3AD203B41FA5}">
                      <a16:colId xmlns:a16="http://schemas.microsoft.com/office/drawing/2014/main" val="1535904207"/>
                    </a:ext>
                  </a:extLst>
                </a:gridCol>
                <a:gridCol w="438969">
                  <a:extLst>
                    <a:ext uri="{9D8B030D-6E8A-4147-A177-3AD203B41FA5}">
                      <a16:colId xmlns:a16="http://schemas.microsoft.com/office/drawing/2014/main" val="2845646674"/>
                    </a:ext>
                  </a:extLst>
                </a:gridCol>
                <a:gridCol w="1161438">
                  <a:extLst>
                    <a:ext uri="{9D8B030D-6E8A-4147-A177-3AD203B41FA5}">
                      <a16:colId xmlns:a16="http://schemas.microsoft.com/office/drawing/2014/main" val="274032614"/>
                    </a:ext>
                  </a:extLst>
                </a:gridCol>
              </a:tblGrid>
              <a:tr h="252891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Customer ID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First Name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Last Name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Email Address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Phone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Address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City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County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Postcode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Country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Notes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extLst>
                  <a:ext uri="{0D108BD9-81ED-4DB2-BD59-A6C34878D82A}">
                    <a16:rowId xmlns:a16="http://schemas.microsoft.com/office/drawing/2014/main" val="2627311886"/>
                  </a:ext>
                </a:extLst>
              </a:tr>
              <a:tr h="252891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1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Sara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Fisch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Sara.fisch@gmail.com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956-557-4170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123 New Street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Coventry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Leicestershire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CV3 1DA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Uk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Very demanding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extLst>
                  <a:ext uri="{0D108BD9-81ED-4DB2-BD59-A6C34878D82A}">
                    <a16:rowId xmlns:a16="http://schemas.microsoft.com/office/drawing/2014/main" val="1742421361"/>
                  </a:ext>
                </a:extLst>
              </a:tr>
              <a:tr h="272595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2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John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Davis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john.D@yahoo.com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801-583-3652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3215 Riverside Lane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Coventry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Leicestershire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CV2 3BA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UK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Friendly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extLst>
                  <a:ext uri="{0D108BD9-81ED-4DB2-BD59-A6C34878D82A}">
                    <a16:rowId xmlns:a16="http://schemas.microsoft.com/office/drawing/2014/main" val="1506025175"/>
                  </a:ext>
                </a:extLst>
              </a:tr>
              <a:tr h="1362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3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Alex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Shresta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Shresta@gmail.com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920-339-6259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4660 Lake Road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Leicester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Leicestershire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LE1 2FA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UK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Orders a lot!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extLst>
                  <a:ext uri="{0D108BD9-81ED-4DB2-BD59-A6C34878D82A}">
                    <a16:rowId xmlns:a16="http://schemas.microsoft.com/office/drawing/2014/main" val="389451294"/>
                  </a:ext>
                </a:extLst>
              </a:tr>
              <a:tr h="252891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4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Ileen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Ahmed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ileen@gmail.com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947-766-7690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1521 Redbud Drive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>
                          <a:effectLst/>
                        </a:rPr>
                        <a:t>Nottingham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Leicestershire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NG1 2BD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UK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New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extLst>
                  <a:ext uri="{0D108BD9-81ED-4DB2-BD59-A6C34878D82A}">
                    <a16:rowId xmlns:a16="http://schemas.microsoft.com/office/drawing/2014/main" val="1155300363"/>
                  </a:ext>
                </a:extLst>
              </a:tr>
              <a:tr h="272595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effectLst/>
                        </a:rPr>
                        <a:t>5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Emily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Momtaz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E.Momtaz@yahoo.com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975-655-2909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2217 Lonely Oak Drive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Nottingham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Leicestershire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NG2 5HJ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UK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>
                          <a:effectLst/>
                        </a:rPr>
                        <a:t>New customer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53" marR="6753" marT="6753" marB="0" anchor="b"/>
                </a:tc>
                <a:extLst>
                  <a:ext uri="{0D108BD9-81ED-4DB2-BD59-A6C34878D82A}">
                    <a16:rowId xmlns:a16="http://schemas.microsoft.com/office/drawing/2014/main" val="69427797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3E85B15-BA8A-762D-8824-27977C7ED4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009809"/>
              </p:ext>
            </p:extLst>
          </p:nvPr>
        </p:nvGraphicFramePr>
        <p:xfrm>
          <a:off x="1187625" y="3053744"/>
          <a:ext cx="6840759" cy="18154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3009">
                  <a:extLst>
                    <a:ext uri="{9D8B030D-6E8A-4147-A177-3AD203B41FA5}">
                      <a16:colId xmlns:a16="http://schemas.microsoft.com/office/drawing/2014/main" val="219923010"/>
                    </a:ext>
                  </a:extLst>
                </a:gridCol>
                <a:gridCol w="1043784">
                  <a:extLst>
                    <a:ext uri="{9D8B030D-6E8A-4147-A177-3AD203B41FA5}">
                      <a16:colId xmlns:a16="http://schemas.microsoft.com/office/drawing/2014/main" val="3428729503"/>
                    </a:ext>
                  </a:extLst>
                </a:gridCol>
                <a:gridCol w="1005242">
                  <a:extLst>
                    <a:ext uri="{9D8B030D-6E8A-4147-A177-3AD203B41FA5}">
                      <a16:colId xmlns:a16="http://schemas.microsoft.com/office/drawing/2014/main" val="353869219"/>
                    </a:ext>
                  </a:extLst>
                </a:gridCol>
                <a:gridCol w="1120042">
                  <a:extLst>
                    <a:ext uri="{9D8B030D-6E8A-4147-A177-3AD203B41FA5}">
                      <a16:colId xmlns:a16="http://schemas.microsoft.com/office/drawing/2014/main" val="4174545296"/>
                    </a:ext>
                  </a:extLst>
                </a:gridCol>
                <a:gridCol w="796981">
                  <a:extLst>
                    <a:ext uri="{9D8B030D-6E8A-4147-A177-3AD203B41FA5}">
                      <a16:colId xmlns:a16="http://schemas.microsoft.com/office/drawing/2014/main" val="3551661953"/>
                    </a:ext>
                  </a:extLst>
                </a:gridCol>
                <a:gridCol w="1039573">
                  <a:extLst>
                    <a:ext uri="{9D8B030D-6E8A-4147-A177-3AD203B41FA5}">
                      <a16:colId xmlns:a16="http://schemas.microsoft.com/office/drawing/2014/main" val="1643858488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3034577707"/>
                    </a:ext>
                  </a:extLst>
                </a:gridCol>
              </a:tblGrid>
              <a:tr h="4825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Order ID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Customer ID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Order Date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Number of orders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Revenue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Order Filled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Revenue Per unit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94638697"/>
                  </a:ext>
                </a:extLst>
              </a:tr>
              <a:tr h="26658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23/01/2023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80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$240.00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84649119"/>
                  </a:ext>
                </a:extLst>
              </a:tr>
              <a:tr h="26658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01/02/2023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200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$300.00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44025702"/>
                  </a:ext>
                </a:extLst>
              </a:tr>
              <a:tr h="26658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03/02/2023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100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$300.00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69688775"/>
                  </a:ext>
                </a:extLst>
              </a:tr>
              <a:tr h="26658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11/02/2023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80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$240.00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No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15003174"/>
                  </a:ext>
                </a:extLst>
              </a:tr>
              <a:tr h="266581"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01/02/2023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200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$410.00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Yes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658895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6684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5">
            <a:extLst>
              <a:ext uri="{FF2B5EF4-FFF2-40B4-BE49-F238E27FC236}">
                <a16:creationId xmlns:a16="http://schemas.microsoft.com/office/drawing/2014/main" id="{3926D4D4-E06C-AE4A-95BE-2EB45208C1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766445"/>
            <a:ext cx="7776864" cy="461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dirty="0"/>
              <a:t>1. Create these tables in MS Access and enter      tables information</a:t>
            </a:r>
          </a:p>
          <a:p>
            <a:pPr marL="742950" indent="-742950" eaLnBrk="1" hangingPunct="1">
              <a:buAutoNum type="arabicPeriod"/>
            </a:pPr>
            <a:endParaRPr lang="en-US" altLang="en-US" sz="2800" dirty="0"/>
          </a:p>
          <a:p>
            <a:pPr marL="571500" indent="-571500" eaLnBrk="1" hangingPunct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altLang="en-US" sz="2800" dirty="0"/>
              <a:t>Customers table</a:t>
            </a:r>
          </a:p>
          <a:p>
            <a:pPr marL="571500" indent="-571500" eaLnBrk="1" hangingPunct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altLang="en-US" sz="2800" dirty="0"/>
              <a:t>Orders table</a:t>
            </a:r>
          </a:p>
          <a:p>
            <a:pPr marL="571500" indent="-571500" eaLnBrk="1" hangingPunct="1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altLang="en-US" sz="2800" dirty="0"/>
          </a:p>
          <a:p>
            <a:pPr eaLnBrk="1" hangingPunct="1"/>
            <a:r>
              <a:rPr lang="en-US" altLang="en-US" sz="2800" dirty="0"/>
              <a:t>Remember to set the primary key and save your tables</a:t>
            </a:r>
          </a:p>
          <a:p>
            <a:pPr marL="742950" indent="-742950" eaLnBrk="1" hangingPunct="1">
              <a:buAutoNum type="arabicPeriod"/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24231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5">
            <a:extLst>
              <a:ext uri="{FF2B5EF4-FFF2-40B4-BE49-F238E27FC236}">
                <a16:creationId xmlns:a16="http://schemas.microsoft.com/office/drawing/2014/main" id="{3926D4D4-E06C-AE4A-95BE-2EB45208C1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1183392"/>
            <a:ext cx="7776864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dirty="0"/>
              <a:t>2. Link the two tables together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/>
              <a:t>3. Create an order form and design it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471107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5">
            <a:extLst>
              <a:ext uri="{FF2B5EF4-FFF2-40B4-BE49-F238E27FC236}">
                <a16:creationId xmlns:a16="http://schemas.microsoft.com/office/drawing/2014/main" id="{3926D4D4-E06C-AE4A-95BE-2EB45208C1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766445"/>
            <a:ext cx="777686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dirty="0"/>
              <a:t>4. Run this query:</a:t>
            </a:r>
          </a:p>
          <a:p>
            <a:pPr eaLnBrk="1" hangingPunct="1"/>
            <a:r>
              <a:rPr lang="en-US" altLang="en-US" sz="2800" dirty="0"/>
              <a:t>Create query to determine all the orders that haven’t been filled yet.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/>
              <a:t>5. Create a report for this query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8603429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259</Words>
  <Application>Microsoft Office PowerPoint</Application>
  <PresentationFormat>On-screen Show (4:3)</PresentationFormat>
  <Paragraphs>127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Myriad Pro</vt:lpstr>
      <vt:lpstr>Arial</vt:lpstr>
      <vt:lpstr>Calibri</vt:lpstr>
      <vt:lpstr>Verdana</vt:lpstr>
      <vt:lpstr>Wingdings</vt:lpstr>
      <vt:lpstr>20140311PresentationUWTSDTemplate</vt:lpstr>
      <vt:lpstr>Activity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Hasti Chitsazan</cp:lastModifiedBy>
  <cp:revision>56</cp:revision>
  <cp:lastPrinted>2018-07-09T15:27:01Z</cp:lastPrinted>
  <dcterms:created xsi:type="dcterms:W3CDTF">2002-10-07T19:43:58Z</dcterms:created>
  <dcterms:modified xsi:type="dcterms:W3CDTF">2023-05-11T13:59:27Z</dcterms:modified>
</cp:coreProperties>
</file>