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87" r:id="rId3"/>
    <p:sldId id="298" r:id="rId4"/>
    <p:sldId id="299" r:id="rId5"/>
    <p:sldId id="300" r:id="rId6"/>
    <p:sldId id="301" r:id="rId7"/>
    <p:sldId id="302" r:id="rId8"/>
    <p:sldId id="303" r:id="rId9"/>
    <p:sldId id="304" r:id="rId10"/>
    <p:sldId id="305" r:id="rId11"/>
    <p:sldId id="306" r:id="rId12"/>
    <p:sldId id="307" r:id="rId13"/>
    <p:sldId id="308" r:id="rId14"/>
    <p:sldId id="309" r:id="rId15"/>
    <p:sldId id="310" r:id="rId16"/>
    <p:sldId id="311" r:id="rId17"/>
    <p:sldId id="297" r:id="rId1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333" autoAdjust="0"/>
  </p:normalViewPr>
  <p:slideViewPr>
    <p:cSldViewPr>
      <p:cViewPr varScale="1">
        <p:scale>
          <a:sx n="67" d="100"/>
          <a:sy n="67" d="100"/>
        </p:scale>
        <p:origin x="744"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26/09/2020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26/09/2020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26/09/2020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26/09/2020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26/09/2020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dirty="0"/>
              <a:t>BMSW5105</a:t>
            </a:r>
            <a:endParaRPr lang="en-GB" altLang="en-US" b="1" dirty="0">
              <a:solidFill>
                <a:schemeClr val="accent2"/>
              </a:solidFill>
            </a:endParaRPr>
          </a:p>
        </p:txBody>
      </p:sp>
      <p:sp>
        <p:nvSpPr>
          <p:cNvPr id="6147" name="Subtitle 4"/>
          <p:cNvSpPr>
            <a:spLocks noGrp="1"/>
          </p:cNvSpPr>
          <p:nvPr>
            <p:ph type="subTitle" idx="1"/>
          </p:nvPr>
        </p:nvSpPr>
        <p:spPr>
          <a:xfrm>
            <a:off x="479376" y="1928802"/>
            <a:ext cx="11449272" cy="3732445"/>
          </a:xfrm>
        </p:spPr>
        <p:txBody>
          <a:bodyPr/>
          <a:lstStyle/>
          <a:p>
            <a:pPr eaLnBrk="1" hangingPunct="1"/>
            <a:endParaRPr lang="en-GB" sz="3600" dirty="0">
              <a:highlight>
                <a:srgbClr val="FFFF00"/>
              </a:highlight>
            </a:endParaRPr>
          </a:p>
          <a:p>
            <a:pPr eaLnBrk="1" hangingPunct="1"/>
            <a:r>
              <a:rPr lang="en-GB" sz="3600" dirty="0"/>
              <a:t>Workplace Culture and its impact on Organisation Efficiency</a:t>
            </a:r>
            <a:endParaRPr lang="en-GB" altLang="en-US" sz="3600" b="1" dirty="0">
              <a:solidFill>
                <a:schemeClr val="accent2"/>
              </a:solidFill>
            </a:endParaRPr>
          </a:p>
          <a:p>
            <a:pPr eaLnBrk="1" hangingPunct="1"/>
            <a:r>
              <a:rPr lang="en-GB" altLang="en-US" sz="4800" b="1" dirty="0">
                <a:solidFill>
                  <a:schemeClr val="accent2"/>
                </a:solidFill>
              </a:rPr>
              <a:t>Week 2: </a:t>
            </a:r>
            <a:r>
              <a:rPr lang="en-GB" sz="4800" dirty="0"/>
              <a:t>Dimensions of culture: a case study of Hofstede and GLOBE project.</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5BD16-7373-4B95-8FA0-DFF557446375}"/>
              </a:ext>
            </a:extLst>
          </p:cNvPr>
          <p:cNvSpPr>
            <a:spLocks noGrp="1"/>
          </p:cNvSpPr>
          <p:nvPr>
            <p:ph type="title"/>
          </p:nvPr>
        </p:nvSpPr>
        <p:spPr>
          <a:xfrm>
            <a:off x="609600" y="0"/>
            <a:ext cx="10972800" cy="692696"/>
          </a:xfrm>
        </p:spPr>
        <p:txBody>
          <a:bodyPr/>
          <a:lstStyle/>
          <a:p>
            <a:r>
              <a:rPr lang="en-GB" dirty="0"/>
              <a:t>Learning outcomes</a:t>
            </a:r>
          </a:p>
        </p:txBody>
      </p:sp>
      <p:sp>
        <p:nvSpPr>
          <p:cNvPr id="3" name="Content Placeholder 2">
            <a:extLst>
              <a:ext uri="{FF2B5EF4-FFF2-40B4-BE49-F238E27FC236}">
                <a16:creationId xmlns:a16="http://schemas.microsoft.com/office/drawing/2014/main" id="{0E4ACC55-1FC2-44CF-9242-8BA63138668F}"/>
              </a:ext>
            </a:extLst>
          </p:cNvPr>
          <p:cNvSpPr>
            <a:spLocks noGrp="1"/>
          </p:cNvSpPr>
          <p:nvPr>
            <p:ph idx="1"/>
          </p:nvPr>
        </p:nvSpPr>
        <p:spPr>
          <a:xfrm>
            <a:off x="0" y="692696"/>
            <a:ext cx="12000656" cy="5112568"/>
          </a:xfrm>
        </p:spPr>
        <p:txBody>
          <a:bodyPr/>
          <a:lstStyle/>
          <a:p>
            <a:r>
              <a:rPr lang="en-GB" dirty="0"/>
              <a:t>After the studies, the student is expected to understand the following:</a:t>
            </a:r>
          </a:p>
          <a:p>
            <a:r>
              <a:rPr lang="en-GB" dirty="0"/>
              <a:t>Understand the concept of cultural dimensions. </a:t>
            </a:r>
          </a:p>
          <a:p>
            <a:r>
              <a:rPr lang="en-GB" dirty="0"/>
              <a:t>Be familiar, in particular, with the five-dimensional model developed by Hofstede as</a:t>
            </a:r>
          </a:p>
          <a:p>
            <a:r>
              <a:rPr lang="en-GB" dirty="0"/>
              <a:t>well as the culture construct definitions of more recent research by the GLOBE project. </a:t>
            </a:r>
          </a:p>
          <a:p>
            <a:r>
              <a:rPr lang="en-GB" dirty="0"/>
              <a:t>Have an understanding of the relationship between societal values and practices and the culture of organisations working within a society. </a:t>
            </a:r>
          </a:p>
        </p:txBody>
      </p:sp>
      <p:sp>
        <p:nvSpPr>
          <p:cNvPr id="4" name="Date Placeholder 3">
            <a:extLst>
              <a:ext uri="{FF2B5EF4-FFF2-40B4-BE49-F238E27FC236}">
                <a16:creationId xmlns:a16="http://schemas.microsoft.com/office/drawing/2014/main" id="{03AFDF9D-C5AD-4136-AF10-29FAC3371E80}"/>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D24615A1-B78B-48AB-A15E-E439B6B6362B}"/>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038156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B8E3F-CCCC-4F4A-B184-6C97D22D3B16}"/>
              </a:ext>
            </a:extLst>
          </p:cNvPr>
          <p:cNvSpPr>
            <a:spLocks noGrp="1"/>
          </p:cNvSpPr>
          <p:nvPr>
            <p:ph type="title"/>
          </p:nvPr>
        </p:nvSpPr>
        <p:spPr>
          <a:xfrm>
            <a:off x="608335" y="136524"/>
            <a:ext cx="10972800" cy="720502"/>
          </a:xfrm>
        </p:spPr>
        <p:txBody>
          <a:bodyPr/>
          <a:lstStyle/>
          <a:p>
            <a:r>
              <a:rPr lang="en-GB" sz="3200" dirty="0"/>
              <a:t>Hofstede’s national cultural dimensions – An introduction</a:t>
            </a:r>
            <a:r>
              <a:rPr lang="en-GB" dirty="0"/>
              <a:t>. </a:t>
            </a:r>
          </a:p>
        </p:txBody>
      </p:sp>
      <p:sp>
        <p:nvSpPr>
          <p:cNvPr id="3" name="Content Placeholder 2">
            <a:extLst>
              <a:ext uri="{FF2B5EF4-FFF2-40B4-BE49-F238E27FC236}">
                <a16:creationId xmlns:a16="http://schemas.microsoft.com/office/drawing/2014/main" id="{523DF755-2931-483B-BF72-A567CCC9C754}"/>
              </a:ext>
            </a:extLst>
          </p:cNvPr>
          <p:cNvSpPr>
            <a:spLocks noGrp="1"/>
          </p:cNvSpPr>
          <p:nvPr>
            <p:ph idx="1"/>
          </p:nvPr>
        </p:nvSpPr>
        <p:spPr>
          <a:xfrm>
            <a:off x="191344" y="836712"/>
            <a:ext cx="11881320" cy="4680521"/>
          </a:xfrm>
        </p:spPr>
        <p:txBody>
          <a:bodyPr/>
          <a:lstStyle/>
          <a:p>
            <a:r>
              <a:rPr lang="en-GB" sz="2800" dirty="0"/>
              <a:t>Pioneer research in the area of culture and management. </a:t>
            </a:r>
          </a:p>
          <a:p>
            <a:r>
              <a:rPr lang="en-GB" sz="2800" dirty="0"/>
              <a:t>Hofstede work involved cross-cultural comparisons across countries and evaluates how management is affected by differences between cultural groupings.</a:t>
            </a:r>
          </a:p>
          <a:p>
            <a:r>
              <a:rPr lang="en-GB" sz="2800" dirty="0"/>
              <a:t>Hofstede conducted extensive studies into national cultural differences, the first being across employees working in subsidiaries of a multinational corporation (IBM) in 64 countries.</a:t>
            </a:r>
          </a:p>
          <a:p>
            <a:r>
              <a:rPr lang="en-GB" sz="2800" dirty="0"/>
              <a:t>This original research and the methodology adopted has been applied in other industries and projects. </a:t>
            </a:r>
          </a:p>
        </p:txBody>
      </p:sp>
      <p:sp>
        <p:nvSpPr>
          <p:cNvPr id="4" name="Date Placeholder 3">
            <a:extLst>
              <a:ext uri="{FF2B5EF4-FFF2-40B4-BE49-F238E27FC236}">
                <a16:creationId xmlns:a16="http://schemas.microsoft.com/office/drawing/2014/main" id="{D13CB3DD-FB7B-48E0-BEC6-8A9B6F8558B3}"/>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15E2D628-35FE-445F-9D65-BB1575ADD28C}"/>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170008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3A2E-3B3B-4D7A-B0E4-79091BCE6828}"/>
              </a:ext>
            </a:extLst>
          </p:cNvPr>
          <p:cNvSpPr>
            <a:spLocks noGrp="1"/>
          </p:cNvSpPr>
          <p:nvPr>
            <p:ph type="title"/>
          </p:nvPr>
        </p:nvSpPr>
        <p:spPr>
          <a:xfrm>
            <a:off x="609600" y="114300"/>
            <a:ext cx="10972800" cy="621384"/>
          </a:xfrm>
        </p:spPr>
        <p:txBody>
          <a:bodyPr/>
          <a:lstStyle/>
          <a:p>
            <a:r>
              <a:rPr lang="en-GB" dirty="0"/>
              <a:t>Hofstede’s Findings – Five Dimensions. </a:t>
            </a:r>
          </a:p>
        </p:txBody>
      </p:sp>
      <p:sp>
        <p:nvSpPr>
          <p:cNvPr id="3" name="Content Placeholder 2">
            <a:extLst>
              <a:ext uri="{FF2B5EF4-FFF2-40B4-BE49-F238E27FC236}">
                <a16:creationId xmlns:a16="http://schemas.microsoft.com/office/drawing/2014/main" id="{0951B895-7549-4DFF-995D-2C542251B6AF}"/>
              </a:ext>
            </a:extLst>
          </p:cNvPr>
          <p:cNvSpPr>
            <a:spLocks noGrp="1"/>
          </p:cNvSpPr>
          <p:nvPr>
            <p:ph idx="1"/>
          </p:nvPr>
        </p:nvSpPr>
        <p:spPr>
          <a:xfrm>
            <a:off x="119336" y="735684"/>
            <a:ext cx="11881320" cy="4997572"/>
          </a:xfrm>
        </p:spPr>
        <p:txBody>
          <a:bodyPr/>
          <a:lstStyle/>
          <a:p>
            <a:r>
              <a:rPr lang="en-GB" sz="2800" dirty="0"/>
              <a:t>Power distance (high/low) : attitudes to authority, the distance between individuals in a hierarchy. </a:t>
            </a:r>
          </a:p>
          <a:p>
            <a:r>
              <a:rPr lang="en-GB" sz="2800" dirty="0"/>
              <a:t>Uncertainty avoidance (high/low) : the degree of tolerance for uncertainty or instability. </a:t>
            </a:r>
          </a:p>
          <a:p>
            <a:r>
              <a:rPr lang="en-GB" sz="2800" dirty="0"/>
              <a:t>Individual versus group orientation : independence and interdependence, the loyalty towards oneself and towards a group. </a:t>
            </a:r>
          </a:p>
          <a:p>
            <a:r>
              <a:rPr lang="en-GB" sz="2800" dirty="0"/>
              <a:t>Masculine versus feminine orientation : importance of work goals (earnings, advancement) compared with personal goals (co-operation, relationships). </a:t>
            </a:r>
          </a:p>
          <a:p>
            <a:r>
              <a:rPr lang="en-GB" sz="2800" dirty="0"/>
              <a:t>Short-term versus long-term orientation : fostering virtues related to the past and present or virtues related to the future.</a:t>
            </a:r>
          </a:p>
        </p:txBody>
      </p:sp>
      <p:sp>
        <p:nvSpPr>
          <p:cNvPr id="4" name="Date Placeholder 3">
            <a:extLst>
              <a:ext uri="{FF2B5EF4-FFF2-40B4-BE49-F238E27FC236}">
                <a16:creationId xmlns:a16="http://schemas.microsoft.com/office/drawing/2014/main" id="{EE21E9FA-5F8C-4C28-B2AE-FED7C9F07DF0}"/>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EA19556C-79B8-4CDF-B6F7-A0FB88A1470A}"/>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598129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E3421-AD44-442F-8118-57C47C550AC0}"/>
              </a:ext>
            </a:extLst>
          </p:cNvPr>
          <p:cNvSpPr>
            <a:spLocks noGrp="1"/>
          </p:cNvSpPr>
          <p:nvPr>
            <p:ph type="title"/>
          </p:nvPr>
        </p:nvSpPr>
        <p:spPr>
          <a:xfrm>
            <a:off x="609600" y="136524"/>
            <a:ext cx="10972800" cy="772196"/>
          </a:xfrm>
        </p:spPr>
        <p:txBody>
          <a:bodyPr/>
          <a:lstStyle/>
          <a:p>
            <a:r>
              <a:rPr lang="en-GB" dirty="0"/>
              <a:t>Low/high power distance</a:t>
            </a:r>
          </a:p>
        </p:txBody>
      </p:sp>
      <p:sp>
        <p:nvSpPr>
          <p:cNvPr id="3" name="Content Placeholder 2">
            <a:extLst>
              <a:ext uri="{FF2B5EF4-FFF2-40B4-BE49-F238E27FC236}">
                <a16:creationId xmlns:a16="http://schemas.microsoft.com/office/drawing/2014/main" id="{3EADC5BA-BDDB-48BF-A7C6-A09A684F021E}"/>
              </a:ext>
            </a:extLst>
          </p:cNvPr>
          <p:cNvSpPr>
            <a:spLocks noGrp="1"/>
          </p:cNvSpPr>
          <p:nvPr>
            <p:ph idx="1"/>
          </p:nvPr>
        </p:nvSpPr>
        <p:spPr>
          <a:xfrm>
            <a:off x="0" y="908720"/>
            <a:ext cx="11582400" cy="4608513"/>
          </a:xfrm>
        </p:spPr>
        <p:txBody>
          <a:bodyPr/>
          <a:lstStyle/>
          <a:p>
            <a:r>
              <a:rPr lang="en-GB" sz="2800" dirty="0"/>
              <a:t>Power distance’ refers to the extent to which members of a culture expect and accept that power is unequally distributed in that society.</a:t>
            </a:r>
          </a:p>
          <a:p>
            <a:r>
              <a:rPr lang="en-GB" sz="2800" dirty="0"/>
              <a:t>In high power distance cultures, managers are essentially benevolent autocrats who are focused on the task. They are inaccessible and enjoy privileges their power gives them. If things go wrong, the subordinates – who are dependent on their superiors – are usually to blame. </a:t>
            </a:r>
          </a:p>
          <a:p>
            <a:r>
              <a:rPr lang="en-GB" sz="2800" dirty="0"/>
              <a:t>In low power distance cultures, effective managers are more oriented towards the people in an organisation and allow them to participate more in making decisions.</a:t>
            </a:r>
          </a:p>
        </p:txBody>
      </p:sp>
      <p:sp>
        <p:nvSpPr>
          <p:cNvPr id="4" name="Date Placeholder 3">
            <a:extLst>
              <a:ext uri="{FF2B5EF4-FFF2-40B4-BE49-F238E27FC236}">
                <a16:creationId xmlns:a16="http://schemas.microsoft.com/office/drawing/2014/main" id="{0DE38955-ECA2-4C91-90B9-530CBB6E3222}"/>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640B7432-BD25-4EF9-B34B-15D6B6EB3DB3}"/>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176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B928E-6A22-4EEB-AC43-C9F4A49596CD}"/>
              </a:ext>
            </a:extLst>
          </p:cNvPr>
          <p:cNvSpPr>
            <a:spLocks noGrp="1"/>
          </p:cNvSpPr>
          <p:nvPr>
            <p:ph type="title"/>
          </p:nvPr>
        </p:nvSpPr>
        <p:spPr>
          <a:xfrm>
            <a:off x="609600" y="136524"/>
            <a:ext cx="10972800" cy="700188"/>
          </a:xfrm>
        </p:spPr>
        <p:txBody>
          <a:bodyPr/>
          <a:lstStyle/>
          <a:p>
            <a:r>
              <a:rPr lang="en-GB" dirty="0"/>
              <a:t>Individualism/collectivism</a:t>
            </a:r>
          </a:p>
        </p:txBody>
      </p:sp>
      <p:sp>
        <p:nvSpPr>
          <p:cNvPr id="3" name="Content Placeholder 2">
            <a:extLst>
              <a:ext uri="{FF2B5EF4-FFF2-40B4-BE49-F238E27FC236}">
                <a16:creationId xmlns:a16="http://schemas.microsoft.com/office/drawing/2014/main" id="{BF08DD3A-DE8A-4171-A47F-54D8FE6374E4}"/>
              </a:ext>
            </a:extLst>
          </p:cNvPr>
          <p:cNvSpPr>
            <a:spLocks noGrp="1"/>
          </p:cNvSpPr>
          <p:nvPr>
            <p:ph idx="1"/>
          </p:nvPr>
        </p:nvSpPr>
        <p:spPr>
          <a:xfrm>
            <a:off x="191344" y="836712"/>
            <a:ext cx="11665296" cy="4680521"/>
          </a:xfrm>
        </p:spPr>
        <p:txBody>
          <a:bodyPr/>
          <a:lstStyle/>
          <a:p>
            <a:r>
              <a:rPr lang="en-GB" dirty="0"/>
              <a:t>This dimension evaluates the relationship between individuals and the group. </a:t>
            </a:r>
          </a:p>
          <a:p>
            <a:r>
              <a:rPr lang="en-GB" dirty="0"/>
              <a:t>It specifically evaluates the extent to which individuals in society autonomous as opposed to the extent to which they are embedded in the group.</a:t>
            </a:r>
          </a:p>
          <a:p>
            <a:r>
              <a:rPr lang="en-GB" dirty="0"/>
              <a:t>The findings suggests that while some cultures place more importance on personal relationships rather than the task to be performed in others collective achievement is the focus, rather than the attainment of individual goals and careers.</a:t>
            </a:r>
          </a:p>
          <a:p>
            <a:endParaRPr lang="en-GB" dirty="0"/>
          </a:p>
        </p:txBody>
      </p:sp>
      <p:sp>
        <p:nvSpPr>
          <p:cNvPr id="4" name="Date Placeholder 3">
            <a:extLst>
              <a:ext uri="{FF2B5EF4-FFF2-40B4-BE49-F238E27FC236}">
                <a16:creationId xmlns:a16="http://schemas.microsoft.com/office/drawing/2014/main" id="{E5E6ADCE-A431-4AD5-94CC-5CB1A06BE015}"/>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30102337-77B8-481C-A505-096B7F738935}"/>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044407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75D78-7441-4F7D-8F16-D36E0A018DA4}"/>
              </a:ext>
            </a:extLst>
          </p:cNvPr>
          <p:cNvSpPr>
            <a:spLocks noGrp="1"/>
          </p:cNvSpPr>
          <p:nvPr>
            <p:ph type="title"/>
          </p:nvPr>
        </p:nvSpPr>
        <p:spPr>
          <a:xfrm>
            <a:off x="609600" y="136524"/>
            <a:ext cx="10972800" cy="772196"/>
          </a:xfrm>
        </p:spPr>
        <p:txBody>
          <a:bodyPr/>
          <a:lstStyle/>
          <a:p>
            <a:r>
              <a:rPr lang="en-GB" dirty="0"/>
              <a:t>Masculinity/femininity</a:t>
            </a:r>
          </a:p>
        </p:txBody>
      </p:sp>
      <p:sp>
        <p:nvSpPr>
          <p:cNvPr id="3" name="Content Placeholder 2">
            <a:extLst>
              <a:ext uri="{FF2B5EF4-FFF2-40B4-BE49-F238E27FC236}">
                <a16:creationId xmlns:a16="http://schemas.microsoft.com/office/drawing/2014/main" id="{1F36097A-20FF-49F0-9B54-9DAD3882FAD0}"/>
              </a:ext>
            </a:extLst>
          </p:cNvPr>
          <p:cNvSpPr>
            <a:spLocks noGrp="1"/>
          </p:cNvSpPr>
          <p:nvPr>
            <p:ph idx="1"/>
          </p:nvPr>
        </p:nvSpPr>
        <p:spPr>
          <a:xfrm>
            <a:off x="119336" y="908720"/>
            <a:ext cx="11881320" cy="4608513"/>
          </a:xfrm>
        </p:spPr>
        <p:txBody>
          <a:bodyPr/>
          <a:lstStyle/>
          <a:p>
            <a:r>
              <a:rPr lang="en-GB" dirty="0"/>
              <a:t>Hofstede argued that certain societies are either assertive and competitive (masculine) or more caring in nature (feminine).</a:t>
            </a:r>
          </a:p>
          <a:p>
            <a:r>
              <a:rPr lang="en-GB" dirty="0"/>
              <a:t>Highly masculine cultures see work as a challenge, off </a:t>
            </a:r>
            <a:r>
              <a:rPr lang="en-GB" dirty="0" err="1"/>
              <a:t>ering</a:t>
            </a:r>
            <a:r>
              <a:rPr lang="en-GB" dirty="0"/>
              <a:t> the possibility of high rewards and recognition. Th e stress is on performance, on competing with others to achieve goals. </a:t>
            </a:r>
          </a:p>
          <a:p>
            <a:r>
              <a:rPr lang="en-GB" dirty="0"/>
              <a:t>Highly feminine cultures give more attention to the broader picture, particularly to relationships with others in the workplace.</a:t>
            </a:r>
          </a:p>
        </p:txBody>
      </p:sp>
      <p:sp>
        <p:nvSpPr>
          <p:cNvPr id="4" name="Date Placeholder 3">
            <a:extLst>
              <a:ext uri="{FF2B5EF4-FFF2-40B4-BE49-F238E27FC236}">
                <a16:creationId xmlns:a16="http://schemas.microsoft.com/office/drawing/2014/main" id="{AD231D6D-5239-4764-A27E-7701481A63D6}"/>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D3AA8A03-C4BD-408B-9F8F-BFC833F82EA9}"/>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730064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E7146-7E13-4B5E-8EE6-32DB834AE7CA}"/>
              </a:ext>
            </a:extLst>
          </p:cNvPr>
          <p:cNvSpPr>
            <a:spLocks noGrp="1"/>
          </p:cNvSpPr>
          <p:nvPr>
            <p:ph type="title"/>
          </p:nvPr>
        </p:nvSpPr>
        <p:spPr>
          <a:xfrm>
            <a:off x="609600" y="0"/>
            <a:ext cx="10972800" cy="692696"/>
          </a:xfrm>
        </p:spPr>
        <p:txBody>
          <a:bodyPr/>
          <a:lstStyle/>
          <a:p>
            <a:r>
              <a:rPr lang="en-GB" dirty="0"/>
              <a:t>Uncertainty avoidance</a:t>
            </a:r>
          </a:p>
        </p:txBody>
      </p:sp>
      <p:sp>
        <p:nvSpPr>
          <p:cNvPr id="3" name="Content Placeholder 2">
            <a:extLst>
              <a:ext uri="{FF2B5EF4-FFF2-40B4-BE49-F238E27FC236}">
                <a16:creationId xmlns:a16="http://schemas.microsoft.com/office/drawing/2014/main" id="{A91529D3-F585-4B6F-B2B0-58376C93A32F}"/>
              </a:ext>
            </a:extLst>
          </p:cNvPr>
          <p:cNvSpPr>
            <a:spLocks noGrp="1"/>
          </p:cNvSpPr>
          <p:nvPr>
            <p:ph idx="1"/>
          </p:nvPr>
        </p:nvSpPr>
        <p:spPr>
          <a:xfrm>
            <a:off x="191344" y="692696"/>
            <a:ext cx="11809312" cy="5112568"/>
          </a:xfrm>
        </p:spPr>
        <p:txBody>
          <a:bodyPr/>
          <a:lstStyle/>
          <a:p>
            <a:r>
              <a:rPr lang="en-GB" sz="2800" dirty="0"/>
              <a:t>This measures the extent to which people of a certain culture are prone to want to avoid uncertainty and risk. </a:t>
            </a:r>
          </a:p>
          <a:p>
            <a:r>
              <a:rPr lang="en-GB" sz="2800" dirty="0"/>
              <a:t>Uncertainty-avoiding cultures perceive life as a battle against anxiety and stress. They may be willing to accept familiar risks but not the danger of the unknown. To that end they tend to resist innovation or anything that deviates from the known.</a:t>
            </a:r>
          </a:p>
          <a:p>
            <a:r>
              <a:rPr lang="en-GB" sz="2800" dirty="0"/>
              <a:t>Cultures with low uncertainty avoidance are not disconcerted by ambiguity, and tolerate differences generally.</a:t>
            </a:r>
          </a:p>
          <a:p>
            <a:r>
              <a:rPr lang="en-GB" sz="2800" dirty="0"/>
              <a:t>Managers in uncertainty-avoiding cultures would be expected to maintain the rules and regulations of an organisation, to have precise answers to questions and to give exact instructions</a:t>
            </a:r>
          </a:p>
          <a:p>
            <a:endParaRPr lang="en-GB" dirty="0"/>
          </a:p>
        </p:txBody>
      </p:sp>
      <p:sp>
        <p:nvSpPr>
          <p:cNvPr id="4" name="Date Placeholder 3">
            <a:extLst>
              <a:ext uri="{FF2B5EF4-FFF2-40B4-BE49-F238E27FC236}">
                <a16:creationId xmlns:a16="http://schemas.microsoft.com/office/drawing/2014/main" id="{75A862C5-9B39-46F0-8B31-DF6CFE44EB2A}"/>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34C4C86C-32B0-446C-9733-94C273FBECE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3962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2126F-A037-4AFE-91AA-9B074C7CF97D}"/>
              </a:ext>
            </a:extLst>
          </p:cNvPr>
          <p:cNvSpPr>
            <a:spLocks noGrp="1"/>
          </p:cNvSpPr>
          <p:nvPr>
            <p:ph type="title"/>
          </p:nvPr>
        </p:nvSpPr>
        <p:spPr>
          <a:xfrm>
            <a:off x="609600" y="114299"/>
            <a:ext cx="10972800" cy="866429"/>
          </a:xfrm>
        </p:spPr>
        <p:txBody>
          <a:bodyPr/>
          <a:lstStyle/>
          <a:p>
            <a:r>
              <a:rPr lang="en-GB" dirty="0"/>
              <a:t>Short-term versus long-term orientation</a:t>
            </a:r>
          </a:p>
        </p:txBody>
      </p:sp>
      <p:sp>
        <p:nvSpPr>
          <p:cNvPr id="3" name="Content Placeholder 2">
            <a:extLst>
              <a:ext uri="{FF2B5EF4-FFF2-40B4-BE49-F238E27FC236}">
                <a16:creationId xmlns:a16="http://schemas.microsoft.com/office/drawing/2014/main" id="{EF526A7D-BC35-42BA-84E0-D3D604DCDE63}"/>
              </a:ext>
            </a:extLst>
          </p:cNvPr>
          <p:cNvSpPr>
            <a:spLocks noGrp="1"/>
          </p:cNvSpPr>
          <p:nvPr>
            <p:ph idx="1"/>
          </p:nvPr>
        </p:nvSpPr>
        <p:spPr>
          <a:xfrm>
            <a:off x="191344" y="980728"/>
            <a:ext cx="11737304" cy="4536505"/>
          </a:xfrm>
        </p:spPr>
        <p:txBody>
          <a:bodyPr/>
          <a:lstStyle/>
          <a:p>
            <a:r>
              <a:rPr lang="en-GB" sz="2800" dirty="0"/>
              <a:t>According to Hofstede, values deemed short-term in nature are oriented towards the past and present and are more static; </a:t>
            </a:r>
          </a:p>
          <a:p>
            <a:r>
              <a:rPr lang="en-GB" sz="2800" dirty="0"/>
              <a:t>Values deemed to be long-term are oriented towards the future and are more dynamic.</a:t>
            </a:r>
          </a:p>
          <a:p>
            <a:r>
              <a:rPr lang="en-GB" sz="2800" dirty="0"/>
              <a:t>A short-term orientation includes fostering virtues related to past and present, especially respect for tradition, preservation of face and fulfilling social obligations. </a:t>
            </a:r>
          </a:p>
          <a:p>
            <a:r>
              <a:rPr lang="en-GB" sz="2800" dirty="0"/>
              <a:t>A long-term orientation includes fostering virtues oriented towards the future, especially perseverance and thrift , ordering relationships by status, and having a sense of shame.</a:t>
            </a:r>
          </a:p>
        </p:txBody>
      </p:sp>
      <p:sp>
        <p:nvSpPr>
          <p:cNvPr id="4" name="Date Placeholder 3">
            <a:extLst>
              <a:ext uri="{FF2B5EF4-FFF2-40B4-BE49-F238E27FC236}">
                <a16:creationId xmlns:a16="http://schemas.microsoft.com/office/drawing/2014/main" id="{EF6739E6-5696-4FF4-8106-AEC6D11E7439}"/>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68E529AA-8843-46E2-B7AE-BFF353E4FA09}"/>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305383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7A89E-CAB1-477E-AF36-F9A83738BE3D}"/>
              </a:ext>
            </a:extLst>
          </p:cNvPr>
          <p:cNvSpPr>
            <a:spLocks noGrp="1"/>
          </p:cNvSpPr>
          <p:nvPr>
            <p:ph type="title"/>
          </p:nvPr>
        </p:nvSpPr>
        <p:spPr>
          <a:xfrm>
            <a:off x="609600" y="136524"/>
            <a:ext cx="10972800" cy="599159"/>
          </a:xfrm>
        </p:spPr>
        <p:txBody>
          <a:bodyPr/>
          <a:lstStyle/>
          <a:p>
            <a:r>
              <a:rPr lang="en-GB" dirty="0"/>
              <a:t>Criticisms of Hofstede.</a:t>
            </a:r>
          </a:p>
        </p:txBody>
      </p:sp>
      <p:sp>
        <p:nvSpPr>
          <p:cNvPr id="3" name="Content Placeholder 2">
            <a:extLst>
              <a:ext uri="{FF2B5EF4-FFF2-40B4-BE49-F238E27FC236}">
                <a16:creationId xmlns:a16="http://schemas.microsoft.com/office/drawing/2014/main" id="{7C2501D1-3AB1-4972-B3DD-C3FB6B5AC85F}"/>
              </a:ext>
            </a:extLst>
          </p:cNvPr>
          <p:cNvSpPr>
            <a:spLocks noGrp="1"/>
          </p:cNvSpPr>
          <p:nvPr>
            <p:ph idx="1"/>
          </p:nvPr>
        </p:nvSpPr>
        <p:spPr>
          <a:xfrm>
            <a:off x="334433" y="735682"/>
            <a:ext cx="11594215" cy="4853557"/>
          </a:xfrm>
        </p:spPr>
        <p:txBody>
          <a:bodyPr/>
          <a:lstStyle/>
          <a:p>
            <a:r>
              <a:rPr lang="en-GB" sz="2800" dirty="0"/>
              <a:t>One criticism is that how can those who completed the questionnaire be considered representative of a national culture if they come from only one location in each country and from only one company (IBM) and its carefully selected employees?</a:t>
            </a:r>
          </a:p>
          <a:p>
            <a:r>
              <a:rPr lang="en-GB" sz="2800" dirty="0"/>
              <a:t>Assumption of homogeneity - another issue is how do we separate an organisational and occupational cultures from the national cultures present? (McSweeney, 2002) </a:t>
            </a:r>
          </a:p>
          <a:p>
            <a:r>
              <a:rPr lang="en-GB" sz="2800" dirty="0"/>
              <a:t>The IBM questionnaires produced responses within each country that were very different. What Hofstede did was to average the responses nationally and then compare them. The differences were then classified as national cultural differences.</a:t>
            </a:r>
          </a:p>
        </p:txBody>
      </p:sp>
      <p:sp>
        <p:nvSpPr>
          <p:cNvPr id="4" name="Date Placeholder 3">
            <a:extLst>
              <a:ext uri="{FF2B5EF4-FFF2-40B4-BE49-F238E27FC236}">
                <a16:creationId xmlns:a16="http://schemas.microsoft.com/office/drawing/2014/main" id="{0EBC3533-DA73-48D7-A6C3-55794878802B}"/>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1560A69E-C05C-4DAE-8329-709EB8F35124}"/>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56181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E9F72-383E-40A1-A779-4435F0EA6250}"/>
              </a:ext>
            </a:extLst>
          </p:cNvPr>
          <p:cNvSpPr>
            <a:spLocks noGrp="1"/>
          </p:cNvSpPr>
          <p:nvPr>
            <p:ph type="title"/>
          </p:nvPr>
        </p:nvSpPr>
        <p:spPr>
          <a:xfrm>
            <a:off x="609600" y="0"/>
            <a:ext cx="10972800" cy="980728"/>
          </a:xfrm>
        </p:spPr>
        <p:txBody>
          <a:bodyPr/>
          <a:lstStyle/>
          <a:p>
            <a:r>
              <a:rPr lang="en-GB" dirty="0"/>
              <a:t>Cultural dimensions according to GLOBE</a:t>
            </a:r>
          </a:p>
        </p:txBody>
      </p:sp>
      <p:sp>
        <p:nvSpPr>
          <p:cNvPr id="3" name="Content Placeholder 2">
            <a:extLst>
              <a:ext uri="{FF2B5EF4-FFF2-40B4-BE49-F238E27FC236}">
                <a16:creationId xmlns:a16="http://schemas.microsoft.com/office/drawing/2014/main" id="{71BF3508-DD22-401E-8D5B-8C2A591FBAD3}"/>
              </a:ext>
            </a:extLst>
          </p:cNvPr>
          <p:cNvSpPr>
            <a:spLocks noGrp="1"/>
          </p:cNvSpPr>
          <p:nvPr>
            <p:ph idx="1"/>
          </p:nvPr>
        </p:nvSpPr>
        <p:spPr>
          <a:xfrm>
            <a:off x="191344" y="836712"/>
            <a:ext cx="11391056" cy="4680521"/>
          </a:xfrm>
        </p:spPr>
        <p:txBody>
          <a:bodyPr/>
          <a:lstStyle/>
          <a:p>
            <a:r>
              <a:rPr lang="en-GB" dirty="0"/>
              <a:t>Global Leadership and Organizational Behaviour Effectiveness research programme, in short, the GLOBE project is a long-term programme that is divided into four phases, designed to conceptualise, operationalise, test and validate a cross-level integrated theory of the relationship between culture and societal, organisational and leadership effectiveness.</a:t>
            </a:r>
          </a:p>
          <a:p>
            <a:r>
              <a:rPr lang="en-GB" dirty="0"/>
              <a:t>An extension of this study examine the historical, social and economic development of 25 countries.</a:t>
            </a:r>
          </a:p>
        </p:txBody>
      </p:sp>
      <p:sp>
        <p:nvSpPr>
          <p:cNvPr id="4" name="Date Placeholder 3">
            <a:extLst>
              <a:ext uri="{FF2B5EF4-FFF2-40B4-BE49-F238E27FC236}">
                <a16:creationId xmlns:a16="http://schemas.microsoft.com/office/drawing/2014/main" id="{394FD9E6-3BC0-40FB-AC12-AC3F73BEA813}"/>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BCD39206-73B9-4813-A579-2884C59903F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884157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98C9E-9F0F-4CFF-B3FD-D0D8881A5CBF}"/>
              </a:ext>
            </a:extLst>
          </p:cNvPr>
          <p:cNvSpPr>
            <a:spLocks noGrp="1"/>
          </p:cNvSpPr>
          <p:nvPr>
            <p:ph type="title"/>
          </p:nvPr>
        </p:nvSpPr>
        <p:spPr/>
        <p:txBody>
          <a:bodyPr/>
          <a:lstStyle/>
          <a:p>
            <a:r>
              <a:rPr lang="en-GB" dirty="0"/>
              <a:t>Dimensions of societal cultural variation – Globe Project</a:t>
            </a:r>
          </a:p>
        </p:txBody>
      </p:sp>
      <p:sp>
        <p:nvSpPr>
          <p:cNvPr id="3" name="Content Placeholder 2">
            <a:extLst>
              <a:ext uri="{FF2B5EF4-FFF2-40B4-BE49-F238E27FC236}">
                <a16:creationId xmlns:a16="http://schemas.microsoft.com/office/drawing/2014/main" id="{53F85A63-3C9C-4D38-B4DD-3C2EB18EACAE}"/>
              </a:ext>
            </a:extLst>
          </p:cNvPr>
          <p:cNvSpPr>
            <a:spLocks noGrp="1"/>
          </p:cNvSpPr>
          <p:nvPr>
            <p:ph idx="1"/>
          </p:nvPr>
        </p:nvSpPr>
        <p:spPr>
          <a:xfrm>
            <a:off x="609600" y="1417638"/>
            <a:ext cx="10972800" cy="4099595"/>
          </a:xfrm>
        </p:spPr>
        <p:txBody>
          <a:bodyPr/>
          <a:lstStyle/>
          <a:p>
            <a:r>
              <a:rPr lang="en-GB" dirty="0"/>
              <a:t>Developed nine dimensions, six of which have their origins in those </a:t>
            </a:r>
            <a:r>
              <a:rPr lang="en-GB" dirty="0" err="1"/>
              <a:t>identifi</a:t>
            </a:r>
            <a:r>
              <a:rPr lang="en-GB" dirty="0"/>
              <a:t> ed by Hofstede, two are derived from Kluckhohn and </a:t>
            </a:r>
            <a:r>
              <a:rPr lang="en-GB" dirty="0" err="1"/>
              <a:t>Strodtbeck</a:t>
            </a:r>
            <a:r>
              <a:rPr lang="en-GB" dirty="0"/>
              <a:t> and one from McClelland (Performance orientation).</a:t>
            </a:r>
          </a:p>
          <a:p>
            <a:r>
              <a:rPr lang="en-GB" dirty="0"/>
              <a:t>Although a large number of respondents were involved in the project, multinational employees were excluded in the surveys in order to ensure that responses came only from representatives of the country in question.</a:t>
            </a:r>
          </a:p>
        </p:txBody>
      </p:sp>
      <p:sp>
        <p:nvSpPr>
          <p:cNvPr id="4" name="Date Placeholder 3">
            <a:extLst>
              <a:ext uri="{FF2B5EF4-FFF2-40B4-BE49-F238E27FC236}">
                <a16:creationId xmlns:a16="http://schemas.microsoft.com/office/drawing/2014/main" id="{6F834EE5-5A9C-4DB4-B823-4AA3F70CC6E1}"/>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A0491A59-2551-4445-AA89-C07CFCA24394}"/>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923205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5918E-E59D-413B-9711-5B28978AB3C0}"/>
              </a:ext>
            </a:extLst>
          </p:cNvPr>
          <p:cNvSpPr>
            <a:spLocks noGrp="1"/>
          </p:cNvSpPr>
          <p:nvPr>
            <p:ph type="title"/>
          </p:nvPr>
        </p:nvSpPr>
        <p:spPr>
          <a:xfrm>
            <a:off x="609600" y="114299"/>
            <a:ext cx="10972800" cy="722413"/>
          </a:xfrm>
        </p:spPr>
        <p:txBody>
          <a:bodyPr/>
          <a:lstStyle/>
          <a:p>
            <a:r>
              <a:rPr lang="en-GB" dirty="0"/>
              <a:t>Globe Project – Some findings. </a:t>
            </a:r>
          </a:p>
        </p:txBody>
      </p:sp>
      <p:sp>
        <p:nvSpPr>
          <p:cNvPr id="3" name="Content Placeholder 2">
            <a:extLst>
              <a:ext uri="{FF2B5EF4-FFF2-40B4-BE49-F238E27FC236}">
                <a16:creationId xmlns:a16="http://schemas.microsoft.com/office/drawing/2014/main" id="{1EFA117B-63BD-4E19-B8F1-818BC5BC5F22}"/>
              </a:ext>
            </a:extLst>
          </p:cNvPr>
          <p:cNvSpPr>
            <a:spLocks noGrp="1"/>
          </p:cNvSpPr>
          <p:nvPr>
            <p:ph idx="1"/>
          </p:nvPr>
        </p:nvSpPr>
        <p:spPr>
          <a:xfrm>
            <a:off x="119336" y="836712"/>
            <a:ext cx="11881320" cy="4896544"/>
          </a:xfrm>
        </p:spPr>
        <p:txBody>
          <a:bodyPr/>
          <a:lstStyle/>
          <a:p>
            <a:r>
              <a:rPr lang="en-GB" sz="2800" dirty="0"/>
              <a:t>All the societies covered, it appears, want more equality than there actually is.</a:t>
            </a:r>
          </a:p>
          <a:p>
            <a:r>
              <a:rPr lang="en-GB" sz="2800" dirty="0"/>
              <a:t>Although Chinese managers show themselves to be very tolerant of inequality of power in society, they consider that power should be spread more equally.</a:t>
            </a:r>
          </a:p>
          <a:p>
            <a:r>
              <a:rPr lang="en-GB" sz="2800" dirty="0"/>
              <a:t>Upholding traditional values entails superiors being held in great respect, which in turn can hold Chinese leaders back in their attempts to promote economic efficiency. </a:t>
            </a:r>
          </a:p>
          <a:p>
            <a:r>
              <a:rPr lang="en-GB" sz="2800" dirty="0"/>
              <a:t>Pressures from outside China, on the other hand, are forcing these leaders to become even more competitive, to consider merit rather than superiority of age or position.</a:t>
            </a:r>
          </a:p>
        </p:txBody>
      </p:sp>
      <p:sp>
        <p:nvSpPr>
          <p:cNvPr id="4" name="Date Placeholder 3">
            <a:extLst>
              <a:ext uri="{FF2B5EF4-FFF2-40B4-BE49-F238E27FC236}">
                <a16:creationId xmlns:a16="http://schemas.microsoft.com/office/drawing/2014/main" id="{118FEB6B-EC15-4A63-887C-F4A13DF6B877}"/>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E266BF8F-69AC-4559-8B40-003984C08BB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029166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E3AD7-C142-4E1F-8EF1-4144F59FA8F2}"/>
              </a:ext>
            </a:extLst>
          </p:cNvPr>
          <p:cNvSpPr>
            <a:spLocks noGrp="1"/>
          </p:cNvSpPr>
          <p:nvPr>
            <p:ph type="title"/>
          </p:nvPr>
        </p:nvSpPr>
        <p:spPr>
          <a:xfrm>
            <a:off x="609600" y="136524"/>
            <a:ext cx="10972800" cy="700188"/>
          </a:xfrm>
        </p:spPr>
        <p:txBody>
          <a:bodyPr/>
          <a:lstStyle/>
          <a:p>
            <a:r>
              <a:rPr lang="en-GB" dirty="0"/>
              <a:t>Globe Project – Some findings. </a:t>
            </a:r>
          </a:p>
        </p:txBody>
      </p:sp>
      <p:sp>
        <p:nvSpPr>
          <p:cNvPr id="3" name="Content Placeholder 2">
            <a:extLst>
              <a:ext uri="{FF2B5EF4-FFF2-40B4-BE49-F238E27FC236}">
                <a16:creationId xmlns:a16="http://schemas.microsoft.com/office/drawing/2014/main" id="{96C87FCB-4CB7-4B22-A599-1C4608AB9DFE}"/>
              </a:ext>
            </a:extLst>
          </p:cNvPr>
          <p:cNvSpPr>
            <a:spLocks noGrp="1"/>
          </p:cNvSpPr>
          <p:nvPr>
            <p:ph idx="1"/>
          </p:nvPr>
        </p:nvSpPr>
        <p:spPr>
          <a:xfrm>
            <a:off x="119336" y="836712"/>
            <a:ext cx="11881320" cy="4680521"/>
          </a:xfrm>
        </p:spPr>
        <p:txBody>
          <a:bodyPr/>
          <a:lstStyle/>
          <a:p>
            <a:r>
              <a:rPr lang="en-GB" sz="2800" dirty="0"/>
              <a:t>For three of the dimensions (performance orientation, gender egalitarianism and institutional collectivism) the Dutch scores are higher on values than practices, while uncertainty avoidance score is lower. </a:t>
            </a:r>
          </a:p>
          <a:p>
            <a:r>
              <a:rPr lang="en-GB" sz="2800" dirty="0"/>
              <a:t>Dutch middle managers seem to prefer an organisational culture more focused on effective performance as well as humane and collective orientation. </a:t>
            </a:r>
          </a:p>
          <a:p>
            <a:r>
              <a:rPr lang="en-GB" sz="2800" dirty="0"/>
              <a:t>Dutch societal and organisational culture, while maintaining its classical values, tends to attach more importance to individual performance and innovation. </a:t>
            </a:r>
          </a:p>
        </p:txBody>
      </p:sp>
      <p:sp>
        <p:nvSpPr>
          <p:cNvPr id="4" name="Date Placeholder 3">
            <a:extLst>
              <a:ext uri="{FF2B5EF4-FFF2-40B4-BE49-F238E27FC236}">
                <a16:creationId xmlns:a16="http://schemas.microsoft.com/office/drawing/2014/main" id="{F662F8EB-66FD-4FF8-A0B7-CD1973296CD8}"/>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3D54B7A9-69B7-4BDA-A832-178ED0ED75E1}"/>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197044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8F58B-D316-456B-9236-83E27248C862}"/>
              </a:ext>
            </a:extLst>
          </p:cNvPr>
          <p:cNvSpPr>
            <a:spLocks noGrp="1"/>
          </p:cNvSpPr>
          <p:nvPr>
            <p:ph type="title"/>
          </p:nvPr>
        </p:nvSpPr>
        <p:spPr/>
        <p:txBody>
          <a:bodyPr/>
          <a:lstStyle/>
          <a:p>
            <a:r>
              <a:rPr lang="en-GB" dirty="0"/>
              <a:t>From dimensions to clusters</a:t>
            </a:r>
          </a:p>
        </p:txBody>
      </p:sp>
      <p:sp>
        <p:nvSpPr>
          <p:cNvPr id="3" name="Content Placeholder 2">
            <a:extLst>
              <a:ext uri="{FF2B5EF4-FFF2-40B4-BE49-F238E27FC236}">
                <a16:creationId xmlns:a16="http://schemas.microsoft.com/office/drawing/2014/main" id="{7DFD203F-FAF8-4C22-8F52-519059140A1F}"/>
              </a:ext>
            </a:extLst>
          </p:cNvPr>
          <p:cNvSpPr>
            <a:spLocks noGrp="1"/>
          </p:cNvSpPr>
          <p:nvPr>
            <p:ph idx="1"/>
          </p:nvPr>
        </p:nvSpPr>
        <p:spPr>
          <a:xfrm>
            <a:off x="191344" y="1196752"/>
            <a:ext cx="11737304" cy="4320481"/>
          </a:xfrm>
        </p:spPr>
        <p:txBody>
          <a:bodyPr/>
          <a:lstStyle/>
          <a:p>
            <a:r>
              <a:rPr lang="en-GB" sz="2800" dirty="0"/>
              <a:t>Cultures can be clustered in terms of their similarities.</a:t>
            </a:r>
          </a:p>
          <a:p>
            <a:r>
              <a:rPr lang="en-GB" sz="2800" dirty="0"/>
              <a:t>Religion, languages, geography and ethnicity are considered relevant factors, as are work-related attitudes and values. Historical developments and economic similarities are also seen as playing a crucial role in the clustering. </a:t>
            </a:r>
          </a:p>
          <a:p>
            <a:r>
              <a:rPr lang="en-GB" sz="2800" dirty="0"/>
              <a:t>Common clusters includes Anglo, Latin Europe, Nordic Europe, Germanic Europe, Eastern Europe, Latin America, Sub-Saharan Africa, Middle East, Southern Asia, Confucian Asia</a:t>
            </a:r>
          </a:p>
        </p:txBody>
      </p:sp>
      <p:sp>
        <p:nvSpPr>
          <p:cNvPr id="4" name="Date Placeholder 3">
            <a:extLst>
              <a:ext uri="{FF2B5EF4-FFF2-40B4-BE49-F238E27FC236}">
                <a16:creationId xmlns:a16="http://schemas.microsoft.com/office/drawing/2014/main" id="{05FA9608-4C8D-4A93-A7D0-4663E222465E}"/>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C78E9252-25A7-4F0D-AB60-56915758DB46}"/>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231773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C70D7-3CE2-417C-B0D9-C3A1E59A313F}"/>
              </a:ext>
            </a:extLst>
          </p:cNvPr>
          <p:cNvSpPr>
            <a:spLocks noGrp="1"/>
          </p:cNvSpPr>
          <p:nvPr>
            <p:ph type="title"/>
          </p:nvPr>
        </p:nvSpPr>
        <p:spPr/>
        <p:txBody>
          <a:bodyPr/>
          <a:lstStyle/>
          <a:p>
            <a:r>
              <a:rPr lang="en-GB" dirty="0"/>
              <a:t>Conclusion and Points for Reflection</a:t>
            </a:r>
          </a:p>
        </p:txBody>
      </p:sp>
      <p:sp>
        <p:nvSpPr>
          <p:cNvPr id="3" name="Content Placeholder 2">
            <a:extLst>
              <a:ext uri="{FF2B5EF4-FFF2-40B4-BE49-F238E27FC236}">
                <a16:creationId xmlns:a16="http://schemas.microsoft.com/office/drawing/2014/main" id="{BFD79CC1-41AE-40A1-A127-A82E4210C7F1}"/>
              </a:ext>
            </a:extLst>
          </p:cNvPr>
          <p:cNvSpPr>
            <a:spLocks noGrp="1"/>
          </p:cNvSpPr>
          <p:nvPr>
            <p:ph idx="1"/>
          </p:nvPr>
        </p:nvSpPr>
        <p:spPr/>
        <p:txBody>
          <a:bodyPr/>
          <a:lstStyle/>
          <a:p>
            <a:r>
              <a:rPr lang="en-GB" dirty="0"/>
              <a:t>Cultural dimensions can give insight into differences between national cultures.</a:t>
            </a:r>
          </a:p>
          <a:p>
            <a:r>
              <a:rPr lang="en-GB" dirty="0"/>
              <a:t>Hofstede’s cultural dimensions were discussed in relation to the business environment. </a:t>
            </a:r>
          </a:p>
          <a:p>
            <a:r>
              <a:rPr lang="en-GB" dirty="0"/>
              <a:t>On the basis of the results of Hofstede’s project, the GLOBE project arranged the countries in 10 clusters. </a:t>
            </a:r>
          </a:p>
        </p:txBody>
      </p:sp>
      <p:sp>
        <p:nvSpPr>
          <p:cNvPr id="4" name="Date Placeholder 3">
            <a:extLst>
              <a:ext uri="{FF2B5EF4-FFF2-40B4-BE49-F238E27FC236}">
                <a16:creationId xmlns:a16="http://schemas.microsoft.com/office/drawing/2014/main" id="{64E2A573-A407-4F3F-805A-29B6D4E9CA75}"/>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176B142B-2696-474F-8EEC-4F846858250E}"/>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113675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46145-1179-426A-A83C-F2C03390D406}"/>
              </a:ext>
            </a:extLst>
          </p:cNvPr>
          <p:cNvSpPr>
            <a:spLocks noGrp="1"/>
          </p:cNvSpPr>
          <p:nvPr>
            <p:ph type="title"/>
          </p:nvPr>
        </p:nvSpPr>
        <p:spPr>
          <a:xfrm>
            <a:off x="609600" y="114299"/>
            <a:ext cx="10972800" cy="578397"/>
          </a:xfrm>
        </p:spPr>
        <p:txBody>
          <a:bodyPr/>
          <a:lstStyle/>
          <a:p>
            <a:r>
              <a:rPr lang="en-GB" dirty="0"/>
              <a:t>References.</a:t>
            </a:r>
          </a:p>
        </p:txBody>
      </p:sp>
      <p:sp>
        <p:nvSpPr>
          <p:cNvPr id="3" name="Content Placeholder 2">
            <a:extLst>
              <a:ext uri="{FF2B5EF4-FFF2-40B4-BE49-F238E27FC236}">
                <a16:creationId xmlns:a16="http://schemas.microsoft.com/office/drawing/2014/main" id="{BF89E757-72B7-4427-B752-745CB064D84E}"/>
              </a:ext>
            </a:extLst>
          </p:cNvPr>
          <p:cNvSpPr>
            <a:spLocks noGrp="1"/>
          </p:cNvSpPr>
          <p:nvPr>
            <p:ph idx="1"/>
          </p:nvPr>
        </p:nvSpPr>
        <p:spPr>
          <a:xfrm>
            <a:off x="119336" y="692696"/>
            <a:ext cx="12072663" cy="4824537"/>
          </a:xfrm>
        </p:spPr>
        <p:txBody>
          <a:bodyPr/>
          <a:lstStyle/>
          <a:p>
            <a:r>
              <a:rPr lang="en-GB" sz="2800" dirty="0"/>
              <a:t>McSweeney, B. (2002) ‘Hofstede’s model of national cultural differences and their consequences: a triumph of faith – a failure of analysis’, Human Relations , 55(1): 89–118.</a:t>
            </a:r>
          </a:p>
          <a:p>
            <a:r>
              <a:rPr lang="en-GB" sz="2800" dirty="0"/>
              <a:t>Hofstede, G. and Hofstede, G.J. (2005) Cultures and Organizations: Software of the Mind, 2nd edition, London: McGraw-Hill.</a:t>
            </a:r>
          </a:p>
          <a:p>
            <a:r>
              <a:rPr lang="en-GB" sz="2800" dirty="0"/>
              <a:t>House, R.J., </a:t>
            </a:r>
            <a:r>
              <a:rPr lang="en-GB" sz="2800" dirty="0" err="1"/>
              <a:t>Hanges</a:t>
            </a:r>
            <a:r>
              <a:rPr lang="en-GB" sz="2800" dirty="0"/>
              <a:t>, P.J., </a:t>
            </a:r>
            <a:r>
              <a:rPr lang="en-GB" sz="2800" dirty="0" err="1"/>
              <a:t>Javidan</a:t>
            </a:r>
            <a:r>
              <a:rPr lang="en-GB" sz="2800" dirty="0"/>
              <a:t>, M., Dorfman, P.W. and Gupta, V. (eds) (2004) Leadership, Culture and Organizations: the GLOBE Study of 62 Societies, Thousand Oaks, CA: Sage. </a:t>
            </a:r>
          </a:p>
          <a:p>
            <a:r>
              <a:rPr lang="en-GB" sz="2800" dirty="0" err="1"/>
              <a:t>Chhokar</a:t>
            </a:r>
            <a:r>
              <a:rPr lang="en-GB" sz="2800" dirty="0"/>
              <a:t>, J.S., </a:t>
            </a:r>
            <a:r>
              <a:rPr lang="en-GB" sz="2800" dirty="0" err="1"/>
              <a:t>Brodbeck</a:t>
            </a:r>
            <a:r>
              <a:rPr lang="en-GB" sz="2800" dirty="0"/>
              <a:t>, F.C. and House, R.J. (eds) (2008) Culture and Leadership Across the World: the GLOBE Book of In-Depth Studies of 25 Societies, New York, NY: Lawrence Erlbaum Associates.</a:t>
            </a:r>
            <a:endParaRPr lang="en-GB" sz="2800" dirty="0">
              <a:highlight>
                <a:srgbClr val="FFFF00"/>
              </a:highlight>
            </a:endParaRPr>
          </a:p>
          <a:p>
            <a:endParaRPr lang="en-GB" dirty="0"/>
          </a:p>
        </p:txBody>
      </p:sp>
      <p:sp>
        <p:nvSpPr>
          <p:cNvPr id="4" name="Date Placeholder 3">
            <a:extLst>
              <a:ext uri="{FF2B5EF4-FFF2-40B4-BE49-F238E27FC236}">
                <a16:creationId xmlns:a16="http://schemas.microsoft.com/office/drawing/2014/main" id="{49CBC5E9-80C0-4EC0-878A-0ED840EC9560}"/>
              </a:ext>
            </a:extLst>
          </p:cNvPr>
          <p:cNvSpPr>
            <a:spLocks noGrp="1"/>
          </p:cNvSpPr>
          <p:nvPr>
            <p:ph type="dt" sz="half" idx="10"/>
          </p:nvPr>
        </p:nvSpPr>
        <p:spPr/>
        <p:txBody>
          <a:bodyPr/>
          <a:lstStyle/>
          <a:p>
            <a:pPr>
              <a:defRPr/>
            </a:pPr>
            <a:fld id="{2303D31F-598B-47EE-BA37-93F097A3D676}" type="datetime1">
              <a:rPr lang="en-GB" altLang="en-US" smtClean="0"/>
              <a:pPr>
                <a:defRPr/>
              </a:pPr>
              <a:t>27/09/2020</a:t>
            </a:fld>
            <a:endParaRPr lang="en-GB" altLang="en-US"/>
          </a:p>
        </p:txBody>
      </p:sp>
      <p:sp>
        <p:nvSpPr>
          <p:cNvPr id="5" name="Slide Number Placeholder 4">
            <a:extLst>
              <a:ext uri="{FF2B5EF4-FFF2-40B4-BE49-F238E27FC236}">
                <a16:creationId xmlns:a16="http://schemas.microsoft.com/office/drawing/2014/main" id="{196004E8-8E81-49D0-A902-B855BF470F33}"/>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40224253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3181</TotalTime>
  <Words>1528</Words>
  <Application>Microsoft Office PowerPoint</Application>
  <PresentationFormat>Widescreen</PresentationFormat>
  <Paragraphs>108</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Myriad Pro</vt:lpstr>
      <vt:lpstr>Verdana</vt:lpstr>
      <vt:lpstr>20140311PresentationUWTSDTemplate</vt:lpstr>
      <vt:lpstr>BMSW5105</vt:lpstr>
      <vt:lpstr>Learning outcomes</vt:lpstr>
      <vt:lpstr>Hofstede’s national cultural dimensions – An introduction. </vt:lpstr>
      <vt:lpstr>Hofstede’s Findings – Five Dimensions. </vt:lpstr>
      <vt:lpstr>Low/high power distance</vt:lpstr>
      <vt:lpstr>Individualism/collectivism</vt:lpstr>
      <vt:lpstr>Masculinity/femininity</vt:lpstr>
      <vt:lpstr>Uncertainty avoidance</vt:lpstr>
      <vt:lpstr>Short-term versus long-term orientation</vt:lpstr>
      <vt:lpstr>Criticisms of Hofstede.</vt:lpstr>
      <vt:lpstr>Cultural dimensions according to GLOBE</vt:lpstr>
      <vt:lpstr>Dimensions of societal cultural variation – Globe Project</vt:lpstr>
      <vt:lpstr>Globe Project – Some findings. </vt:lpstr>
      <vt:lpstr>Globe Project – Some findings. </vt:lpstr>
      <vt:lpstr>From dimensions to clusters</vt:lpstr>
      <vt:lpstr>Conclusion and Points for Reflection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Security</cp:lastModifiedBy>
  <cp:revision>180</cp:revision>
  <cp:lastPrinted>2018-07-09T15:27:01Z</cp:lastPrinted>
  <dcterms:created xsi:type="dcterms:W3CDTF">2002-10-07T19:43:58Z</dcterms:created>
  <dcterms:modified xsi:type="dcterms:W3CDTF">2020-09-27T01:50:14Z</dcterms:modified>
</cp:coreProperties>
</file>