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58" r:id="rId12"/>
    <p:sldId id="260" r:id="rId13"/>
    <p:sldId id="263" r:id="rId14"/>
    <p:sldId id="266" r:id="rId15"/>
    <p:sldId id="273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-10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8FB55FA-5ACC-F444-A80B-8DA86E8CF148}" type="datetimeFigureOut">
              <a:rPr lang="en-US" smtClean="0"/>
              <a:t>28/04/16</a:t>
            </a:fld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15B678-041B-D24F-90D4-8355C0F4C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B55FA-5ACC-F444-A80B-8DA86E8CF148}" type="datetimeFigureOut">
              <a:rPr lang="en-US" smtClean="0"/>
              <a:t>28/04/16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5B678-041B-D24F-90D4-8355C0F4C51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B55FA-5ACC-F444-A80B-8DA86E8CF148}" type="datetimeFigureOut">
              <a:rPr lang="en-US" smtClean="0"/>
              <a:t>28/04/16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5B678-041B-D24F-90D4-8355C0F4C51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B55FA-5ACC-F444-A80B-8DA86E8CF148}" type="datetimeFigureOut">
              <a:rPr lang="en-US" smtClean="0"/>
              <a:t>28/04/16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5B678-041B-D24F-90D4-8355C0F4C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B55FA-5ACC-F444-A80B-8DA86E8CF148}" type="datetimeFigureOut">
              <a:rPr lang="en-US" smtClean="0"/>
              <a:t>28/04/16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5B678-041B-D24F-90D4-8355C0F4C51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B55FA-5ACC-F444-A80B-8DA86E8CF148}" type="datetimeFigureOut">
              <a:rPr lang="en-US" smtClean="0"/>
              <a:t>28/04/16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5B678-041B-D24F-90D4-8355C0F4C51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B55FA-5ACC-F444-A80B-8DA86E8CF148}" type="datetimeFigureOut">
              <a:rPr lang="en-US" smtClean="0"/>
              <a:t>28/04/16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5B678-041B-D24F-90D4-8355C0F4C51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B55FA-5ACC-F444-A80B-8DA86E8CF148}" type="datetimeFigureOut">
              <a:rPr lang="en-US" smtClean="0"/>
              <a:t>28/04/16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5B678-041B-D24F-90D4-8355C0F4C51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B55FA-5ACC-F444-A80B-8DA86E8CF148}" type="datetimeFigureOut">
              <a:rPr lang="en-US" smtClean="0"/>
              <a:t>28/04/16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5B678-041B-D24F-90D4-8355C0F4C51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B55FA-5ACC-F444-A80B-8DA86E8CF148}" type="datetimeFigureOut">
              <a:rPr lang="en-US" smtClean="0"/>
              <a:t>28/04/16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5B678-041B-D24F-90D4-8355C0F4C51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B55FA-5ACC-F444-A80B-8DA86E8CF148}" type="datetimeFigureOut">
              <a:rPr lang="en-US" smtClean="0"/>
              <a:t>28/04/16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5B678-041B-D24F-90D4-8355C0F4C51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8FB55FA-5ACC-F444-A80B-8DA86E8CF148}" type="datetimeFigureOut">
              <a:rPr lang="en-US" smtClean="0"/>
              <a:t>28/04/16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C15B678-041B-D24F-90D4-8355C0F4C51E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Relationship Id="rId3" Type="http://schemas.openxmlformats.org/officeDocument/2006/relationships/image" Target="../media/image4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Relationship Id="rId3" Type="http://schemas.openxmlformats.org/officeDocument/2006/relationships/image" Target="../media/image7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Alternative </a:t>
            </a:r>
            <a:r>
              <a:rPr lang="en-US" dirty="0" smtClean="0"/>
              <a:t>Spiritualities</a:t>
            </a:r>
            <a:r>
              <a:rPr lang="en-US" dirty="0" smtClean="0"/>
              <a:t>	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TRRS5008</a:t>
            </a:r>
            <a:endParaRPr lang="en-US" dirty="0"/>
          </a:p>
        </p:txBody>
      </p:sp>
      <p:pic>
        <p:nvPicPr>
          <p:cNvPr id="5" name="Content Placeholder 3" descr="tree-hugging-now-scientifically-validated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79" b="9879"/>
          <a:stretch>
            <a:fillRect/>
          </a:stretch>
        </p:blipFill>
        <p:spPr bwMode="auto">
          <a:xfrm>
            <a:off x="2098387" y="140990"/>
            <a:ext cx="4783202" cy="2476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</p:pic>
    </p:spTree>
    <p:extLst>
      <p:ext uri="{BB962C8B-B14F-4D97-AF65-F5344CB8AC3E}">
        <p14:creationId xmlns:p14="http://schemas.microsoft.com/office/powerpoint/2010/main" val="1175805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7226" y="427613"/>
            <a:ext cx="4742892" cy="868183"/>
          </a:xfrm>
        </p:spPr>
        <p:txBody>
          <a:bodyPr>
            <a:noAutofit/>
          </a:bodyPr>
          <a:lstStyle/>
          <a:p>
            <a:r>
              <a:rPr lang="en-US" sz="2800" dirty="0" smtClean="0"/>
              <a:t>New Age/</a:t>
            </a:r>
            <a:br>
              <a:rPr lang="en-US" sz="2800" dirty="0" smtClean="0"/>
            </a:br>
            <a:r>
              <a:rPr lang="en-US" sz="2800" dirty="0" smtClean="0"/>
              <a:t>Alternative </a:t>
            </a:r>
            <a:r>
              <a:rPr lang="en-US" sz="2800" dirty="0" smtClean="0"/>
              <a:t>Spiritualities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399460"/>
            <a:ext cx="6777317" cy="4433169"/>
          </a:xfrm>
        </p:spPr>
        <p:txBody>
          <a:bodyPr/>
          <a:lstStyle/>
          <a:p>
            <a:r>
              <a:rPr lang="en-US" dirty="0" smtClean="0"/>
              <a:t>Current expressions of religious or spiritual belief and practice.  </a:t>
            </a:r>
          </a:p>
          <a:p>
            <a:r>
              <a:rPr lang="en-US" dirty="0" smtClean="0"/>
              <a:t>What was, what is and what might be.</a:t>
            </a:r>
          </a:p>
          <a:p>
            <a:r>
              <a:rPr lang="en-US" dirty="0" smtClean="0"/>
              <a:t>All against a backdrop of secularity and pluralism, decline and growth.</a:t>
            </a:r>
          </a:p>
          <a:p>
            <a:endParaRPr lang="en-US" dirty="0"/>
          </a:p>
          <a:p>
            <a:r>
              <a:rPr lang="en-US" dirty="0"/>
              <a:t>Grace Davie (2015) – the situation is complex with numerous factors to take into account when trying to understand the role, </a:t>
            </a:r>
            <a:r>
              <a:rPr lang="en-US" dirty="0"/>
              <a:t>etc</a:t>
            </a:r>
            <a:r>
              <a:rPr lang="en-US" dirty="0"/>
              <a:t>, of religion in the twenty-first century.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352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686772"/>
            <a:ext cx="6777317" cy="5145857"/>
          </a:xfrm>
        </p:spPr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en-US" dirty="0" smtClean="0"/>
              <a:t>Davie’s factors:</a:t>
            </a:r>
          </a:p>
          <a:p>
            <a:pPr marL="68580" indent="0">
              <a:buNone/>
            </a:pPr>
            <a:endParaRPr lang="en-US" dirty="0"/>
          </a:p>
          <a:p>
            <a:pPr marL="525780" lvl="0" indent="-457200">
              <a:buFont typeface="+mj-ea"/>
              <a:buAutoNum type="circleNumDbPlain"/>
            </a:pPr>
            <a:r>
              <a:rPr lang="en-GB" dirty="0"/>
              <a:t>How historic churches have shaped culture in Britain</a:t>
            </a:r>
          </a:p>
          <a:p>
            <a:pPr marL="525780" lvl="0" indent="-457200">
              <a:buFont typeface="+mj-ea"/>
              <a:buAutoNum type="circleNumDbPlain"/>
            </a:pPr>
            <a:r>
              <a:rPr lang="en-GB" dirty="0"/>
              <a:t>That these churches still have a role to play, at specific times, even if they have no role beyond that.</a:t>
            </a:r>
          </a:p>
          <a:p>
            <a:pPr marL="525780" lvl="0" indent="-457200">
              <a:buFont typeface="+mj-ea"/>
              <a:buAutoNum type="circleNumDbPlain"/>
            </a:pPr>
            <a:r>
              <a:rPr lang="en-GB" dirty="0"/>
              <a:t>That religious belonging is now through choice and not obligation.</a:t>
            </a:r>
          </a:p>
          <a:p>
            <a:pPr marL="525780" lvl="0" indent="-457200">
              <a:buFont typeface="+mj-ea"/>
              <a:buAutoNum type="circleNumDbPlain"/>
            </a:pPr>
            <a:r>
              <a:rPr lang="en-GB" dirty="0"/>
              <a:t>The moving in to Britain of people from other parts of the world who follow a religion that </a:t>
            </a:r>
            <a:r>
              <a:rPr lang="en-GB" dirty="0" smtClean="0"/>
              <a:t>is not </a:t>
            </a:r>
            <a:r>
              <a:rPr lang="en-GB" dirty="0"/>
              <a:t>Christianity.</a:t>
            </a:r>
          </a:p>
          <a:p>
            <a:pPr marL="525780" lvl="0" indent="-457200">
              <a:buFont typeface="+mj-ea"/>
              <a:buAutoNum type="circleNumDbPlain"/>
            </a:pPr>
            <a:r>
              <a:rPr lang="en-GB" dirty="0"/>
              <a:t>How the secular responds to the continued importance of religion.</a:t>
            </a:r>
          </a:p>
          <a:p>
            <a:pPr marL="525780" lvl="0" indent="-457200">
              <a:buFont typeface="+mj-ea"/>
              <a:buAutoNum type="circleNumDbPlain"/>
            </a:pPr>
            <a:r>
              <a:rPr lang="en-GB" dirty="0"/>
              <a:t>The realisation that Europe (includes Britain) is different from the rest of the world.  </a:t>
            </a:r>
          </a:p>
          <a:p>
            <a:pPr marL="6858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7901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390" y="1438334"/>
            <a:ext cx="8138078" cy="4394296"/>
          </a:xfrm>
        </p:spPr>
        <p:txBody>
          <a:bodyPr>
            <a:normAutofit/>
          </a:bodyPr>
          <a:lstStyle/>
          <a:p>
            <a:pPr marL="68580" lvl="0" indent="0">
              <a:buNone/>
            </a:pPr>
            <a:r>
              <a:rPr lang="en-GB" dirty="0"/>
              <a:t>Christianity shaped British culture (time and space).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calendar, weeks and </a:t>
            </a:r>
            <a:r>
              <a:rPr lang="en-GB" dirty="0" smtClean="0"/>
              <a:t>years.  </a:t>
            </a:r>
          </a:p>
          <a:p>
            <a:r>
              <a:rPr lang="en-GB" dirty="0"/>
              <a:t>T</a:t>
            </a:r>
            <a:r>
              <a:rPr lang="en-GB" dirty="0" smtClean="0"/>
              <a:t>here </a:t>
            </a:r>
            <a:r>
              <a:rPr lang="en-GB" dirty="0"/>
              <a:t>is still something distinctive about </a:t>
            </a:r>
            <a:r>
              <a:rPr lang="en-GB" dirty="0" smtClean="0"/>
              <a:t>Sundays.  </a:t>
            </a:r>
          </a:p>
          <a:p>
            <a:r>
              <a:rPr lang="en-GB" dirty="0" smtClean="0"/>
              <a:t>Britain </a:t>
            </a:r>
            <a:r>
              <a:rPr lang="en-GB" dirty="0"/>
              <a:t>is full of churches and divided into parishes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‘</a:t>
            </a:r>
            <a:r>
              <a:rPr lang="en-GB" dirty="0"/>
              <a:t>…the legacies of the past remain deeply embedded in both the physical and </a:t>
            </a:r>
            <a:r>
              <a:rPr lang="en-GB" dirty="0" smtClean="0"/>
              <a:t>cultural </a:t>
            </a:r>
            <a:r>
              <a:rPr lang="en-GB" dirty="0"/>
              <a:t>environment’ (Davie, 2015, 4).  </a:t>
            </a: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05389" y="790437"/>
            <a:ext cx="8138079" cy="764520"/>
          </a:xfrm>
        </p:spPr>
        <p:txBody>
          <a:bodyPr>
            <a:noAutofit/>
          </a:bodyPr>
          <a:lstStyle/>
          <a:p>
            <a:r>
              <a:rPr lang="en-GB" sz="2000" dirty="0"/>
              <a:t>How historic churches have shaped culture in Britain</a:t>
            </a:r>
            <a:r>
              <a:rPr lang="en-GB" sz="2800" dirty="0"/>
              <a:t/>
            </a:r>
            <a:br>
              <a:rPr lang="en-GB" sz="2800" dirty="0"/>
            </a:b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39887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842268"/>
            <a:ext cx="7024744" cy="842268"/>
          </a:xfrm>
        </p:spPr>
        <p:txBody>
          <a:bodyPr>
            <a:normAutofit fontScale="90000"/>
          </a:bodyPr>
          <a:lstStyle/>
          <a:p>
            <a:pPr lvl="0"/>
            <a:r>
              <a:rPr lang="en-GB" sz="2000" dirty="0"/>
              <a:t>That these churches still have a role to play, at specific times, even if they have no role beyond that.</a:t>
            </a:r>
            <a:br>
              <a:rPr lang="en-GB" sz="2000" dirty="0"/>
            </a:b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66" y="1438334"/>
            <a:ext cx="8021451" cy="4394296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Churches continue to exist and even though they do not have the same role as they used to, </a:t>
            </a:r>
            <a:r>
              <a:rPr lang="en-GB" dirty="0"/>
              <a:t>ie</a:t>
            </a:r>
            <a:r>
              <a:rPr lang="en-GB" dirty="0"/>
              <a:t> </a:t>
            </a:r>
            <a:r>
              <a:rPr lang="en-GB" dirty="0" smtClean="0"/>
              <a:t>no longer a </a:t>
            </a:r>
            <a:r>
              <a:rPr lang="en-GB" dirty="0"/>
              <a:t>‘hands-on role’ (Davie, 2015, 5</a:t>
            </a:r>
            <a:r>
              <a:rPr lang="en-GB" dirty="0" smtClean="0"/>
              <a:t>).</a:t>
            </a:r>
          </a:p>
          <a:p>
            <a:pPr lvl="0"/>
            <a:r>
              <a:rPr lang="en-GB" dirty="0" smtClean="0"/>
              <a:t>From ‘believing </a:t>
            </a:r>
            <a:r>
              <a:rPr lang="en-GB" dirty="0"/>
              <a:t>without belonging’ </a:t>
            </a:r>
            <a:r>
              <a:rPr lang="en-GB" dirty="0" smtClean="0"/>
              <a:t>to ‘</a:t>
            </a:r>
            <a:r>
              <a:rPr lang="en-GB" dirty="0"/>
              <a:t>vicarious religion’ (2015, 4).  </a:t>
            </a:r>
            <a:endParaRPr lang="en-GB" dirty="0" smtClean="0"/>
          </a:p>
          <a:p>
            <a:pPr lvl="0"/>
            <a:r>
              <a:rPr lang="en-GB" dirty="0" smtClean="0"/>
              <a:t>Religiosity </a:t>
            </a:r>
            <a:r>
              <a:rPr lang="en-GB" dirty="0"/>
              <a:t>is </a:t>
            </a:r>
            <a:r>
              <a:rPr lang="en-GB" dirty="0" smtClean="0"/>
              <a:t>measured </a:t>
            </a:r>
            <a:r>
              <a:rPr lang="en-GB" dirty="0"/>
              <a:t>through looking at religion in a traditional way – </a:t>
            </a:r>
            <a:r>
              <a:rPr lang="en-GB" dirty="0"/>
              <a:t>ie</a:t>
            </a:r>
            <a:r>
              <a:rPr lang="en-GB" dirty="0"/>
              <a:t> how many people attend church and how many people have </a:t>
            </a:r>
            <a:r>
              <a:rPr lang="en-GB" dirty="0" smtClean="0"/>
              <a:t>Christian </a:t>
            </a:r>
            <a:r>
              <a:rPr lang="en-GB" dirty="0"/>
              <a:t>beliefs.  </a:t>
            </a:r>
            <a:r>
              <a:rPr lang="en-GB" dirty="0" smtClean="0"/>
              <a:t>So, a </a:t>
            </a:r>
            <a:r>
              <a:rPr lang="en-GB" dirty="0"/>
              <a:t>decline in the traditional and the obvious, but not on belief in the less rigid interpretation. </a:t>
            </a:r>
            <a:r>
              <a:rPr lang="en-GB" dirty="0" smtClean="0"/>
              <a:t>Belief </a:t>
            </a:r>
            <a:r>
              <a:rPr lang="en-GB" dirty="0"/>
              <a:t>and belonging can be ‘hard’ or ‘soft’ (Davie, 2015, 6).  </a:t>
            </a:r>
            <a:endParaRPr lang="en-GB" dirty="0" smtClean="0"/>
          </a:p>
          <a:p>
            <a:pPr lvl="0"/>
            <a:r>
              <a:rPr lang="en-GB" dirty="0" smtClean="0"/>
              <a:t>‘Vicarious </a:t>
            </a:r>
            <a:r>
              <a:rPr lang="en-GB" dirty="0"/>
              <a:t>religion’ means religious belief and practice undertaken by the minority on behalf of the </a:t>
            </a:r>
            <a:r>
              <a:rPr lang="en-GB" dirty="0" smtClean="0"/>
              <a:t>majority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8048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829309"/>
            <a:ext cx="7024744" cy="1166217"/>
          </a:xfrm>
        </p:spPr>
        <p:txBody>
          <a:bodyPr>
            <a:normAutofit fontScale="90000"/>
          </a:bodyPr>
          <a:lstStyle/>
          <a:p>
            <a:pPr lvl="0"/>
            <a:r>
              <a:rPr lang="en-GB" sz="2200" dirty="0"/>
              <a:t>That religious belonging is now through choice and not obligation.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3144" y="1658620"/>
            <a:ext cx="8008490" cy="4174010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From obligation to choice or consumption. </a:t>
            </a:r>
            <a:endParaRPr lang="en-GB" dirty="0" smtClean="0"/>
          </a:p>
          <a:p>
            <a:pPr lvl="0"/>
            <a:r>
              <a:rPr lang="en-GB" dirty="0" smtClean="0"/>
              <a:t>Adult </a:t>
            </a:r>
            <a:r>
              <a:rPr lang="en-GB" dirty="0"/>
              <a:t>baptism rather than baptism of babies.  </a:t>
            </a:r>
            <a:endParaRPr lang="en-GB" dirty="0" smtClean="0"/>
          </a:p>
          <a:p>
            <a:pPr lvl="0"/>
            <a:r>
              <a:rPr lang="en-GB" dirty="0" smtClean="0"/>
              <a:t>Two </a:t>
            </a:r>
            <a:r>
              <a:rPr lang="en-GB" dirty="0"/>
              <a:t>strands growing (Davie, 2015, 8) charismatic churches and cathedrals or city-centre churches.  </a:t>
            </a:r>
            <a:endParaRPr lang="en-GB" dirty="0" smtClean="0"/>
          </a:p>
          <a:p>
            <a:pPr lvl="0"/>
            <a:r>
              <a:rPr lang="en-GB" dirty="0" smtClean="0"/>
              <a:t>Experiential </a:t>
            </a:r>
            <a:r>
              <a:rPr lang="en-GB" dirty="0"/>
              <a:t>– although different. </a:t>
            </a:r>
            <a:endParaRPr lang="en-GB" dirty="0" smtClean="0"/>
          </a:p>
          <a:p>
            <a:pPr lvl="0"/>
            <a:r>
              <a:rPr lang="en-GB" dirty="0" smtClean="0"/>
              <a:t>‘</a:t>
            </a:r>
            <a:r>
              <a:rPr lang="en-GB" dirty="0"/>
              <a:t>…an almost infinite range of possibilities spreading along a continuum, which creeps incrementally from the religious or spiritual at one end to the more rather than less secular at the other’ (Davie, 2015, 8).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18014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2020" y="920015"/>
            <a:ext cx="7446216" cy="790437"/>
          </a:xfrm>
        </p:spPr>
        <p:txBody>
          <a:bodyPr>
            <a:noAutofit/>
          </a:bodyPr>
          <a:lstStyle/>
          <a:p>
            <a:pPr lvl="0"/>
            <a:r>
              <a:rPr lang="en-GB" sz="2000" dirty="0" smtClean="0"/>
              <a:t>The </a:t>
            </a:r>
            <a:r>
              <a:rPr lang="en-GB" sz="2000" dirty="0"/>
              <a:t>moving in to Britain of people from other parts of the </a:t>
            </a:r>
            <a:r>
              <a:rPr lang="en-GB" sz="2000" dirty="0" smtClean="0"/>
              <a:t>world </a:t>
            </a:r>
            <a:r>
              <a:rPr lang="en-GB" sz="2000" dirty="0"/>
              <a:t>who follow a religion that is not Christianity.</a:t>
            </a:r>
            <a:br>
              <a:rPr lang="en-GB" sz="2000" dirty="0"/>
            </a:b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2020" y="1710452"/>
            <a:ext cx="7891862" cy="4122178"/>
          </a:xfrm>
        </p:spPr>
        <p:txBody>
          <a:bodyPr/>
          <a:lstStyle/>
          <a:p>
            <a:pPr lvl="0"/>
            <a:r>
              <a:rPr lang="en-GB" dirty="0"/>
              <a:t>Other </a:t>
            </a:r>
            <a:r>
              <a:rPr lang="en-GB" dirty="0" smtClean="0"/>
              <a:t>faiths.  Jewish then Sikh, Hindu, Muslim, latterly eastern European.  </a:t>
            </a:r>
          </a:p>
          <a:p>
            <a:pPr lvl="0"/>
            <a:r>
              <a:rPr lang="en-GB" dirty="0" smtClean="0"/>
              <a:t>Cheap labour</a:t>
            </a:r>
          </a:p>
          <a:p>
            <a:pPr lvl="0"/>
            <a:r>
              <a:rPr lang="en-GB" dirty="0" smtClean="0"/>
              <a:t>End </a:t>
            </a:r>
            <a:r>
              <a:rPr lang="en-GB" dirty="0"/>
              <a:t>of </a:t>
            </a:r>
            <a:r>
              <a:rPr lang="en-GB" dirty="0" smtClean="0"/>
              <a:t>Empire.</a:t>
            </a:r>
          </a:p>
          <a:p>
            <a:pPr lvl="0"/>
            <a:r>
              <a:rPr lang="en-GB" dirty="0" smtClean="0"/>
              <a:t>Immigrants’ religions did not die out. </a:t>
            </a:r>
          </a:p>
          <a:p>
            <a:pPr lvl="0"/>
            <a:r>
              <a:rPr lang="en-GB" dirty="0" smtClean="0"/>
              <a:t>Davie </a:t>
            </a:r>
            <a:r>
              <a:rPr lang="en-GB" dirty="0"/>
              <a:t>notes (2015, 9) the results depend on the immigrants and on the nature of the host society (</a:t>
            </a:r>
            <a:r>
              <a:rPr lang="en-GB" dirty="0" smtClean="0"/>
              <a:t>its </a:t>
            </a:r>
            <a:r>
              <a:rPr lang="en-GB" dirty="0"/>
              <a:t>history, </a:t>
            </a:r>
            <a:r>
              <a:rPr lang="en-GB" dirty="0"/>
              <a:t>etc</a:t>
            </a:r>
            <a:r>
              <a:rPr lang="en-GB" dirty="0"/>
              <a:t>).  Challenge to the status quo – </a:t>
            </a:r>
            <a:r>
              <a:rPr lang="en-GB" dirty="0"/>
              <a:t>eg</a:t>
            </a:r>
            <a:r>
              <a:rPr lang="en-GB" dirty="0"/>
              <a:t> in education but also in law.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499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sz="2200" dirty="0"/>
              <a:t>How the secular responds to the continued importance of religion.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390" y="2323652"/>
            <a:ext cx="8073286" cy="3508977"/>
          </a:xfrm>
        </p:spPr>
        <p:txBody>
          <a:bodyPr/>
          <a:lstStyle/>
          <a:p>
            <a:pPr lvl="0"/>
            <a:r>
              <a:rPr lang="en-GB" dirty="0"/>
              <a:t>There is secularity, </a:t>
            </a:r>
            <a:r>
              <a:rPr lang="en-GB" dirty="0" smtClean="0"/>
              <a:t>there are secular </a:t>
            </a:r>
            <a:r>
              <a:rPr lang="en-GB" dirty="0"/>
              <a:t>people, secular institutions and they have to be looked at when we look at religion. </a:t>
            </a:r>
            <a:endParaRPr lang="en-GB" dirty="0" smtClean="0"/>
          </a:p>
          <a:p>
            <a:pPr lvl="0"/>
            <a:r>
              <a:rPr lang="en-GB" dirty="0" smtClean="0"/>
              <a:t>Outspoken</a:t>
            </a:r>
          </a:p>
          <a:p>
            <a:pPr lvl="0"/>
            <a:r>
              <a:rPr lang="en-GB" dirty="0" smtClean="0"/>
              <a:t>Dawkins’ publications </a:t>
            </a:r>
            <a:r>
              <a:rPr lang="en-GB" dirty="0"/>
              <a:t>sell in the millions</a:t>
            </a:r>
            <a:r>
              <a:rPr lang="en-GB" dirty="0" smtClean="0"/>
              <a:t>.</a:t>
            </a:r>
          </a:p>
          <a:p>
            <a:pPr lvl="0"/>
            <a:r>
              <a:rPr lang="en-GB" dirty="0" smtClean="0"/>
              <a:t>Not </a:t>
            </a:r>
            <a:r>
              <a:rPr lang="en-GB" dirty="0"/>
              <a:t>toleration but countered – implications.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1191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sz="2200" dirty="0"/>
              <a:t>The realisation that Europe (includes Britain) is different from the rest of the world.  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7225" y="2323652"/>
            <a:ext cx="8008491" cy="3508977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How is </a:t>
            </a:r>
            <a:r>
              <a:rPr lang="en-GB" dirty="0" smtClean="0"/>
              <a:t>Europe (including Britain) different?</a:t>
            </a:r>
          </a:p>
          <a:p>
            <a:pPr lvl="0"/>
            <a:r>
              <a:rPr lang="en-GB" dirty="0" smtClean="0"/>
              <a:t>Ask what </a:t>
            </a:r>
            <a:r>
              <a:rPr lang="en-GB" dirty="0"/>
              <a:t>Europe is </a:t>
            </a:r>
            <a:r>
              <a:rPr lang="en-GB" dirty="0">
                <a:solidFill>
                  <a:srgbClr val="FF0000"/>
                </a:solidFill>
              </a:rPr>
              <a:t>not</a:t>
            </a:r>
            <a:r>
              <a:rPr lang="en-GB" dirty="0"/>
              <a:t> rather than what Europe </a:t>
            </a:r>
            <a:r>
              <a:rPr lang="en-GB" dirty="0">
                <a:solidFill>
                  <a:srgbClr val="FF0000"/>
                </a:solidFill>
              </a:rPr>
              <a:t>is</a:t>
            </a:r>
            <a:r>
              <a:rPr lang="en-GB" dirty="0" smtClean="0"/>
              <a:t>.</a:t>
            </a:r>
          </a:p>
          <a:p>
            <a:pPr lvl="0"/>
            <a:r>
              <a:rPr lang="en-GB" dirty="0" smtClean="0"/>
              <a:t>It </a:t>
            </a:r>
            <a:r>
              <a:rPr lang="en-GB" dirty="0"/>
              <a:t>is not the same as the </a:t>
            </a:r>
            <a:r>
              <a:rPr lang="en-GB" dirty="0" smtClean="0"/>
              <a:t>United States.</a:t>
            </a:r>
          </a:p>
          <a:p>
            <a:pPr lvl="0"/>
            <a:r>
              <a:rPr lang="en-GB" dirty="0" smtClean="0"/>
              <a:t>Christianity </a:t>
            </a:r>
            <a:r>
              <a:rPr lang="en-GB" dirty="0"/>
              <a:t>is not growing as it is in </a:t>
            </a:r>
            <a:r>
              <a:rPr lang="en-GB" dirty="0" smtClean="0"/>
              <a:t>South America.  </a:t>
            </a:r>
          </a:p>
          <a:p>
            <a:pPr lvl="0"/>
            <a:r>
              <a:rPr lang="en-GB" dirty="0" smtClean="0"/>
              <a:t>It </a:t>
            </a:r>
            <a:r>
              <a:rPr lang="en-GB" dirty="0"/>
              <a:t>is not ‘run’ by another faith such as Islam.  </a:t>
            </a:r>
            <a:endParaRPr lang="en-GB" dirty="0" smtClean="0"/>
          </a:p>
          <a:p>
            <a:pPr lvl="0"/>
            <a:r>
              <a:rPr lang="en-GB" dirty="0" smtClean="0"/>
              <a:t>Not </a:t>
            </a:r>
            <a:r>
              <a:rPr lang="en-GB" dirty="0"/>
              <a:t>so much religious violence, partly as not linked to political arena. </a:t>
            </a:r>
            <a:endParaRPr lang="en-GB" dirty="0" smtClean="0"/>
          </a:p>
          <a:p>
            <a:pPr lvl="0"/>
            <a:r>
              <a:rPr lang="en-GB" dirty="0" smtClean="0"/>
              <a:t>Education</a:t>
            </a:r>
            <a:r>
              <a:rPr lang="en-GB" dirty="0"/>
              <a:t>, social sciences (atheism/methodological agnosticism/phenomenology) conferences…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1329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751060"/>
            <a:ext cx="7024744" cy="553207"/>
          </a:xfrm>
        </p:spPr>
        <p:txBody>
          <a:bodyPr>
            <a:normAutofit/>
          </a:bodyPr>
          <a:lstStyle/>
          <a:p>
            <a:r>
              <a:rPr lang="en-US" sz="2000" dirty="0" smtClean="0"/>
              <a:t>Factors in the Development of New Age </a:t>
            </a: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7225" y="1412418"/>
            <a:ext cx="8008491" cy="44202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Baby-boomers</a:t>
            </a:r>
            <a:r>
              <a:rPr lang="en-GB" dirty="0"/>
              <a:t>, education, </a:t>
            </a:r>
            <a:r>
              <a:rPr lang="en-GB" dirty="0" smtClean="0"/>
              <a:t>communication, travel, politics, racial inequality, fear of nuclear war,  environmentalism and ecology, LSD, the Pill, Vietnam, psychology, eastern traditions, secularisation theory. </a:t>
            </a:r>
          </a:p>
          <a:p>
            <a:r>
              <a:rPr lang="en-GB" dirty="0" smtClean="0"/>
              <a:t>Greater </a:t>
            </a:r>
            <a:r>
              <a:rPr lang="en-GB" dirty="0"/>
              <a:t>variety than previous </a:t>
            </a:r>
            <a:r>
              <a:rPr lang="en-GB" dirty="0" smtClean="0"/>
              <a:t>centuries.</a:t>
            </a:r>
          </a:p>
          <a:p>
            <a:r>
              <a:rPr lang="en-GB" dirty="0" smtClean="0"/>
              <a:t>NRMs: rigid </a:t>
            </a:r>
            <a:r>
              <a:rPr lang="en-GB" dirty="0"/>
              <a:t>doctrine, charismatic leadership, membership, physical community, rules and regulations</a:t>
            </a:r>
            <a:r>
              <a:rPr lang="en-GB" dirty="0" smtClean="0"/>
              <a:t>.</a:t>
            </a:r>
            <a:r>
              <a:rPr lang="en-GB" dirty="0"/>
              <a:t> </a:t>
            </a:r>
          </a:p>
          <a:p>
            <a:r>
              <a:rPr lang="en-GB" dirty="0" smtClean="0"/>
              <a:t>Decline of NRMs.</a:t>
            </a:r>
            <a:r>
              <a:rPr lang="en-GB" dirty="0"/>
              <a:t> </a:t>
            </a:r>
          </a:p>
          <a:p>
            <a:r>
              <a:rPr lang="en-GB" dirty="0" smtClean="0"/>
              <a:t>Strict New Age – the core </a:t>
            </a:r>
            <a:endParaRPr lang="en-GB" dirty="0"/>
          </a:p>
          <a:p>
            <a:r>
              <a:rPr lang="en-GB" dirty="0" smtClean="0"/>
              <a:t>General New Age – the fringe…the mainstream</a:t>
            </a:r>
            <a:endParaRPr lang="en-GB" dirty="0"/>
          </a:p>
          <a:p>
            <a:pPr marL="6858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234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223" y="401698"/>
            <a:ext cx="3388394" cy="803393"/>
          </a:xfrm>
        </p:spPr>
        <p:txBody>
          <a:bodyPr>
            <a:noAutofit/>
          </a:bodyPr>
          <a:lstStyle/>
          <a:p>
            <a:r>
              <a:rPr lang="en-US" sz="2800" dirty="0" smtClean="0"/>
              <a:t>Definitions and Approaches</a:t>
            </a:r>
            <a:endParaRPr lang="en-US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86812" y="1205091"/>
            <a:ext cx="7865946" cy="511839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So, we began by looking at definitions of ‘New Age’ – from scholars, from those we might call New Agers (Bloom, holism, Kumar) and from various types of critics (Christian</a:t>
            </a:r>
            <a:r>
              <a:rPr lang="en-GB" dirty="0" smtClean="0"/>
              <a:t>/sceptics/</a:t>
            </a:r>
            <a:r>
              <a:rPr lang="en-GB" dirty="0"/>
              <a:t>even practitioners who won’t like the label) (narcissistic, void, individuals, anti-Christian). 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Look at local studies/decline and census/publications/website/twitter</a:t>
            </a:r>
          </a:p>
          <a:p>
            <a:r>
              <a:rPr lang="en-GB" dirty="0"/>
              <a:t> </a:t>
            </a:r>
          </a:p>
          <a:p>
            <a:r>
              <a:rPr lang="en-GB" dirty="0" smtClean="0"/>
              <a:t>Interconnectedness</a:t>
            </a:r>
            <a:endParaRPr lang="en-GB" dirty="0"/>
          </a:p>
          <a:p>
            <a:r>
              <a:rPr lang="en-GB" dirty="0"/>
              <a:t>Mind, body, spirit</a:t>
            </a:r>
          </a:p>
          <a:p>
            <a:r>
              <a:rPr lang="en-GB" dirty="0"/>
              <a:t>Diffuse</a:t>
            </a:r>
          </a:p>
          <a:p>
            <a:r>
              <a:rPr lang="en-GB" dirty="0"/>
              <a:t>Decentralised </a:t>
            </a:r>
          </a:p>
          <a:p>
            <a:r>
              <a:rPr lang="en-GB" dirty="0"/>
              <a:t>Fragmented</a:t>
            </a:r>
          </a:p>
          <a:p>
            <a:r>
              <a:rPr lang="en-GB" dirty="0"/>
              <a:t>A label and a phenomenon</a:t>
            </a:r>
          </a:p>
          <a:p>
            <a:r>
              <a:rPr lang="en-GB" dirty="0"/>
              <a:t>New Age – a positive and a negative</a:t>
            </a:r>
          </a:p>
          <a:p>
            <a:r>
              <a:rPr lang="en-GB" dirty="0"/>
              <a:t>Age of Aquarius – cannot be avoided (how we feel, think and behave).  Bloom, Crowley</a:t>
            </a:r>
          </a:p>
          <a:p>
            <a:r>
              <a:rPr lang="en-GB" dirty="0"/>
              <a:t>Huge variety</a:t>
            </a:r>
          </a:p>
          <a:p>
            <a:r>
              <a:rPr lang="en-GB" dirty="0"/>
              <a:t>New Age as old age.</a:t>
            </a:r>
          </a:p>
          <a:p>
            <a:r>
              <a:rPr lang="en-GB" dirty="0"/>
              <a:t>Strict (1950s) and general (1970s)</a:t>
            </a:r>
          </a:p>
          <a:p>
            <a:r>
              <a:rPr lang="en-GB" dirty="0"/>
              <a:t>Commitment or ease of belonging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319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181" y="403327"/>
            <a:ext cx="3427270" cy="488417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Paganism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523" y="1005734"/>
            <a:ext cx="5396996" cy="4826896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An umbrella term.  Possibly a new religious movement or at least a collection of movements not true NRMs like the standard NRMs.  Wicca, Druidry, shamanism, Radical Faeries, solitary practitioners</a:t>
            </a:r>
          </a:p>
          <a:p>
            <a:r>
              <a:rPr lang="en-GB" dirty="0"/>
              <a:t>Some key figures, like CLs – Aleister Crowley and Gerald Gardner and Wicca – but different.</a:t>
            </a:r>
          </a:p>
          <a:p>
            <a:r>
              <a:rPr lang="en-GB" dirty="0"/>
              <a:t>Nature and revering/worshipping/equality with nature as living being and humanity not </a:t>
            </a:r>
            <a:r>
              <a:rPr lang="en-GB" dirty="0" smtClean="0"/>
              <a:t>superior.  </a:t>
            </a:r>
            <a:r>
              <a:rPr lang="en-GB" dirty="0"/>
              <a:t>Goddess.</a:t>
            </a:r>
          </a:p>
          <a:p>
            <a:r>
              <a:rPr lang="en-GB" dirty="0"/>
              <a:t>Tied with ecology.  </a:t>
            </a:r>
          </a:p>
          <a:p>
            <a:r>
              <a:rPr lang="en-GB" dirty="0"/>
              <a:t>Pre-Christian</a:t>
            </a:r>
          </a:p>
          <a:p>
            <a:r>
              <a:rPr lang="en-GB" dirty="0"/>
              <a:t>Practice more than belief - rituals</a:t>
            </a:r>
          </a:p>
          <a:p>
            <a:r>
              <a:rPr lang="en-GB" dirty="0"/>
              <a:t>Tied to the seasons – festivals and celebrations</a:t>
            </a:r>
          </a:p>
          <a:p>
            <a:r>
              <a:rPr lang="en-GB" dirty="0"/>
              <a:t>Urban shamanism</a:t>
            </a:r>
          </a:p>
          <a:p>
            <a:r>
              <a:rPr lang="en-GB" dirty="0"/>
              <a:t>Problems with definitions – Paganism as New Age </a:t>
            </a:r>
          </a:p>
          <a:p>
            <a:r>
              <a:rPr lang="en-GB" dirty="0"/>
              <a:t>Paganism as Satanism</a:t>
            </a:r>
          </a:p>
          <a:p>
            <a:endParaRPr lang="en-US" dirty="0"/>
          </a:p>
        </p:txBody>
      </p:sp>
      <p:pic>
        <p:nvPicPr>
          <p:cNvPr id="4" name="Content Placeholder 3" descr="the_wheel_of_the_year_by_trish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4974" r="-74974"/>
          <a:stretch>
            <a:fillRect/>
          </a:stretch>
        </p:blipFill>
        <p:spPr>
          <a:xfrm>
            <a:off x="4146792" y="173079"/>
            <a:ext cx="6777037" cy="3508375"/>
          </a:xfrm>
          <a:prstGeom prst="rect">
            <a:avLst/>
          </a:prstGeom>
        </p:spPr>
      </p:pic>
      <p:pic>
        <p:nvPicPr>
          <p:cNvPr id="5" name="Picture 4" descr="radical 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7211" y="4629312"/>
            <a:ext cx="2771800" cy="207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9342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9223" y="423126"/>
            <a:ext cx="3362476" cy="553207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Ecology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6571" r="-46571"/>
          <a:stretch>
            <a:fillRect/>
          </a:stretch>
        </p:blipFill>
        <p:spPr>
          <a:xfrm>
            <a:off x="4150821" y="222026"/>
            <a:ext cx="4751824" cy="246027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Box 4"/>
          <p:cNvSpPr txBox="1"/>
          <p:nvPr/>
        </p:nvSpPr>
        <p:spPr>
          <a:xfrm>
            <a:off x="499223" y="1645661"/>
            <a:ext cx="354389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James Lovelock’s Gaia and the revenge of Gaia.</a:t>
            </a:r>
          </a:p>
          <a:p>
            <a:r>
              <a:rPr lang="en-GB" dirty="0"/>
              <a:t>Deep ecology</a:t>
            </a:r>
          </a:p>
          <a:p>
            <a:r>
              <a:rPr lang="en-GB" dirty="0"/>
              <a:t>What religions of the world are saying about ecology</a:t>
            </a:r>
          </a:p>
          <a:p>
            <a:r>
              <a:rPr lang="en-GB" dirty="0"/>
              <a:t>Green is everywhere but why?</a:t>
            </a:r>
          </a:p>
          <a:p>
            <a:r>
              <a:rPr lang="en-GB" dirty="0"/>
              <a:t>Less alternative now</a:t>
            </a:r>
          </a:p>
          <a:p>
            <a:r>
              <a:rPr lang="en-GB" dirty="0"/>
              <a:t>Eco-feminism</a:t>
            </a:r>
          </a:p>
          <a:p>
            <a:r>
              <a:rPr lang="en-GB" dirty="0"/>
              <a:t>Small is beautiful</a:t>
            </a:r>
          </a:p>
          <a:p>
            <a:r>
              <a:rPr lang="en-GB" dirty="0"/>
              <a:t>Christian exploitation</a:t>
            </a:r>
          </a:p>
          <a:p>
            <a:r>
              <a:rPr lang="en-GB" dirty="0"/>
              <a:t>World’s religions on ecology</a:t>
            </a:r>
          </a:p>
          <a:p>
            <a:r>
              <a:rPr lang="en-GB" dirty="0"/>
              <a:t>Green Bible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9124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976" y="483429"/>
            <a:ext cx="2157315" cy="643913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Healing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2314" r="-22314"/>
          <a:stretch>
            <a:fillRect/>
          </a:stretch>
        </p:blipFill>
        <p:spPr>
          <a:xfrm>
            <a:off x="6739538" y="172631"/>
            <a:ext cx="2519689" cy="130457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73853" y="1365031"/>
            <a:ext cx="7788194" cy="4801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Paganism and ecology but also CAM</a:t>
            </a:r>
          </a:p>
          <a:p>
            <a:r>
              <a:rPr lang="en-GB" dirty="0"/>
              <a:t>The here-and-now if no afterlife (other than maybe back to the earth)</a:t>
            </a:r>
          </a:p>
          <a:p>
            <a:r>
              <a:rPr lang="en-GB" dirty="0"/>
              <a:t>Not just healthy but super</a:t>
            </a:r>
            <a:r>
              <a:rPr lang="en-GB" dirty="0" smtClean="0"/>
              <a:t>-healthy </a:t>
            </a:r>
            <a:r>
              <a:rPr lang="en-GB" dirty="0"/>
              <a:t>optimum performance.  We can’t put up with anything.</a:t>
            </a:r>
          </a:p>
          <a:p>
            <a:r>
              <a:rPr lang="en-GB" dirty="0"/>
              <a:t>HPM in the past but now more CAM.</a:t>
            </a:r>
          </a:p>
          <a:p>
            <a:r>
              <a:rPr lang="en-GB" dirty="0"/>
              <a:t>Moving away from western bio-medicine.  Great but problems too.  Ideas of failure.  </a:t>
            </a:r>
          </a:p>
          <a:p>
            <a:r>
              <a:rPr lang="en-GB" dirty="0"/>
              <a:t>Holistic – the whole person.  Same as the whole earth and nature, etc.  </a:t>
            </a:r>
          </a:p>
          <a:p>
            <a:r>
              <a:rPr lang="en-GB" dirty="0"/>
              <a:t>CAM more mainstream</a:t>
            </a:r>
          </a:p>
          <a:p>
            <a:r>
              <a:rPr lang="en-GB" dirty="0"/>
              <a:t>Types of healers</a:t>
            </a:r>
          </a:p>
          <a:p>
            <a:r>
              <a:rPr lang="en-GB" dirty="0"/>
              <a:t>Audience and client</a:t>
            </a:r>
          </a:p>
          <a:p>
            <a:r>
              <a:rPr lang="en-GB" dirty="0"/>
              <a:t>Teacher and guide</a:t>
            </a:r>
          </a:p>
          <a:p>
            <a:r>
              <a:rPr lang="en-GB" dirty="0"/>
              <a:t>Many different types of healing – hands on and hands off</a:t>
            </a:r>
          </a:p>
          <a:p>
            <a:r>
              <a:rPr lang="en-GB" dirty="0"/>
              <a:t>Narcissism, won’t grow up, vulnerability</a:t>
            </a:r>
          </a:p>
          <a:p>
            <a:endParaRPr lang="en-US" dirty="0"/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4449" r="-104449"/>
          <a:stretch>
            <a:fillRect/>
          </a:stretch>
        </p:blipFill>
        <p:spPr>
          <a:xfrm>
            <a:off x="7432143" y="5383036"/>
            <a:ext cx="2520157" cy="1304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2781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059" y="400694"/>
            <a:ext cx="3414311" cy="605039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Higher Beings</a:t>
            </a:r>
            <a:endParaRPr lang="en-US" dirty="0"/>
          </a:p>
        </p:txBody>
      </p:sp>
      <p:pic>
        <p:nvPicPr>
          <p:cNvPr id="4" name="Content Placeholder 3" descr="faeries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428" r="-9428"/>
          <a:stretch>
            <a:fillRect/>
          </a:stretch>
        </p:blipFill>
        <p:spPr>
          <a:xfrm>
            <a:off x="4429410" y="4098893"/>
            <a:ext cx="4972364" cy="25744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94152" y="1684535"/>
            <a:ext cx="645681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Channelling knowledge from higher beings or inner self?</a:t>
            </a:r>
          </a:p>
          <a:p>
            <a:r>
              <a:rPr lang="en-GB" dirty="0"/>
              <a:t>Hidden knowledge</a:t>
            </a:r>
          </a:p>
          <a:p>
            <a:r>
              <a:rPr lang="en-GB" dirty="0"/>
              <a:t>Reaching out</a:t>
            </a:r>
          </a:p>
          <a:p>
            <a:r>
              <a:rPr lang="en-GB" dirty="0"/>
              <a:t>Guidance</a:t>
            </a:r>
          </a:p>
          <a:p>
            <a:r>
              <a:rPr lang="en-GB" dirty="0"/>
              <a:t>Guardian Angels</a:t>
            </a:r>
          </a:p>
          <a:p>
            <a:r>
              <a:rPr lang="en-GB" dirty="0"/>
              <a:t>Fairies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9522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Austin.thmx</Template>
  <TotalTime>84</TotalTime>
  <Words>1155</Words>
  <Application>Microsoft Macintosh PowerPoint</Application>
  <PresentationFormat>On-screen Show (4:3)</PresentationFormat>
  <Paragraphs>118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Austin</vt:lpstr>
      <vt:lpstr>Alternative Spiritualities </vt:lpstr>
      <vt:lpstr>New Age/ Alternative Spiritualities</vt:lpstr>
      <vt:lpstr>PowerPoint Presentation</vt:lpstr>
      <vt:lpstr>How historic churches have shaped culture in Britain </vt:lpstr>
      <vt:lpstr>That these churches still have a role to play, at specific times, even if they have no role beyond that. </vt:lpstr>
      <vt:lpstr>That religious belonging is now through choice and not obligation. </vt:lpstr>
      <vt:lpstr>The moving in to Britain of people from other parts of the world who follow a religion that is not Christianity. </vt:lpstr>
      <vt:lpstr>How the secular responds to the continued importance of religion. </vt:lpstr>
      <vt:lpstr>The realisation that Europe (includes Britain) is different from the rest of the world.   </vt:lpstr>
      <vt:lpstr>Factors in the Development of New Age </vt:lpstr>
      <vt:lpstr>Definitions and Approaches</vt:lpstr>
      <vt:lpstr>Paganism</vt:lpstr>
      <vt:lpstr>Ecology</vt:lpstr>
      <vt:lpstr>Healing</vt:lpstr>
      <vt:lpstr>Higher Beings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</dc:creator>
  <cp:lastModifiedBy>Sarah</cp:lastModifiedBy>
  <cp:revision>10</cp:revision>
  <dcterms:created xsi:type="dcterms:W3CDTF">2016-04-28T21:28:54Z</dcterms:created>
  <dcterms:modified xsi:type="dcterms:W3CDTF">2016-04-28T22:53:09Z</dcterms:modified>
</cp:coreProperties>
</file>