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4" r:id="rId1"/>
  </p:sldMasterIdLst>
  <p:notesMasterIdLst>
    <p:notesMasterId r:id="rId10"/>
  </p:notesMasterIdLst>
  <p:sldIdLst>
    <p:sldId id="256" r:id="rId2"/>
    <p:sldId id="258" r:id="rId3"/>
    <p:sldId id="257" r:id="rId4"/>
    <p:sldId id="265" r:id="rId5"/>
    <p:sldId id="266" r:id="rId6"/>
    <p:sldId id="263" r:id="rId7"/>
    <p:sldId id="264" r:id="rId8"/>
    <p:sldId id="26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7413"/>
    <p:restoredTop sz="53231"/>
  </p:normalViewPr>
  <p:slideViewPr>
    <p:cSldViewPr snapToGrid="0" snapToObjects="1">
      <p:cViewPr varScale="1">
        <p:scale>
          <a:sx n="35" d="100"/>
          <a:sy n="35" d="100"/>
        </p:scale>
        <p:origin x="176"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F37DB0-2581-FD49-8CAE-E0A2A47B5733}" type="datetimeFigureOut">
              <a:rPr lang="en-US" smtClean="0"/>
              <a:t>1/14/22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4534B6-3E01-FD45-9A36-59024665FE20}" type="slidenum">
              <a:rPr lang="en-US" smtClean="0"/>
              <a:t>‹#›</a:t>
            </a:fld>
            <a:endParaRPr lang="en-US"/>
          </a:p>
        </p:txBody>
      </p:sp>
    </p:spTree>
    <p:extLst>
      <p:ext uri="{BB962C8B-B14F-4D97-AF65-F5344CB8AC3E}">
        <p14:creationId xmlns:p14="http://schemas.microsoft.com/office/powerpoint/2010/main" val="2615259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1</a:t>
            </a:fld>
            <a:endParaRPr lang="en-US"/>
          </a:p>
        </p:txBody>
      </p:sp>
    </p:spTree>
    <p:extLst>
      <p:ext uri="{BB962C8B-B14F-4D97-AF65-F5344CB8AC3E}">
        <p14:creationId xmlns:p14="http://schemas.microsoft.com/office/powerpoint/2010/main" val="2629946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algn="just"/>
            <a:r>
              <a:rPr lang="en-US" sz="1200" dirty="0"/>
              <a:t>Jean Piaget was born in Switzerland in August 1896. He was the first born child. By the time Piaget was in his teens, his research papers were already being published. After high school, he went on to study zoology at the university of Neuchâtel, where he received his PHD. Piaget also studied psychology under Car Jung and Paul Eugen Bleuler for a short time.</a:t>
            </a:r>
          </a:p>
          <a:p>
            <a:pPr algn="just"/>
            <a:endParaRPr lang="en-US" sz="1200" dirty="0"/>
          </a:p>
          <a:p>
            <a:pPr algn="just"/>
            <a:r>
              <a:rPr lang="en-US" sz="1200" dirty="0"/>
              <a:t>The Swiss psychologist was the first to develop research obtaining the understanding of children. </a:t>
            </a:r>
          </a:p>
          <a:p>
            <a:pPr algn="just"/>
            <a:r>
              <a:rPr lang="en-US" sz="1200" dirty="0"/>
              <a:t>He believed there are 4 stages to child development including the aspect of nature vs nurture.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Piaget had a personal reason for this cognitive development plan. His theory was inspired by his own niece, nephew and daughter. Piaget was one of the first to realize that children are not just small adults but their thinking is widely different. He soon realized children were not less intelligent than adults, they just think differently.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2</a:t>
            </a:fld>
            <a:endParaRPr lang="en-US"/>
          </a:p>
        </p:txBody>
      </p:sp>
    </p:spTree>
    <p:extLst>
      <p:ext uri="{BB962C8B-B14F-4D97-AF65-F5344CB8AC3E}">
        <p14:creationId xmlns:p14="http://schemas.microsoft.com/office/powerpoint/2010/main" val="1558440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facilitates developing skills and knowledge by allowing children to develop in stages. Encouraging a child to learn in smaller gapped stages will allow them to learn with a pace, and will reduce the chances of a person developing educational related stress or even potentially a learning difficulty.  </a:t>
            </a:r>
          </a:p>
          <a:p>
            <a:r>
              <a:rPr lang="en-US" dirty="0"/>
              <a:t>In regards to a learning difficulty, enabling someone to learn at a pace that works for them rather than expecting something specific might allow learning difficulties to become apparent sooner or even be avoided. </a:t>
            </a:r>
          </a:p>
          <a:p>
            <a:endParaRPr lang="en-US" dirty="0"/>
          </a:p>
          <a:p>
            <a:pPr algn="just">
              <a:spcBef>
                <a:spcPts val="0"/>
              </a:spcBef>
            </a:pPr>
            <a:r>
              <a:rPr lang="en-US" sz="1200" dirty="0"/>
              <a:t>Jean Piaget studied the theory of cognitive development in children. His theory explains the understanding of how children acquire knowledge and understanding the nature of intelligence. The 4 stages of Piaget’s theory are:</a:t>
            </a:r>
          </a:p>
          <a:p>
            <a:pPr marL="342900" indent="-342900" algn="just">
              <a:spcBef>
                <a:spcPts val="0"/>
              </a:spcBef>
              <a:buAutoNum type="arabicPeriod"/>
            </a:pPr>
            <a:r>
              <a:rPr lang="en-US" sz="1200" dirty="0"/>
              <a:t>Sensorimotor stage – birth to 2 years</a:t>
            </a:r>
          </a:p>
          <a:p>
            <a:pPr marL="342900" indent="-342900" algn="just">
              <a:spcBef>
                <a:spcPts val="0"/>
              </a:spcBef>
              <a:buAutoNum type="arabicPeriod"/>
            </a:pPr>
            <a:r>
              <a:rPr lang="en-US" sz="1200" dirty="0"/>
              <a:t>Preoperational stage – 2 to 7 years</a:t>
            </a:r>
          </a:p>
          <a:p>
            <a:pPr marL="342900" indent="-342900" algn="just">
              <a:spcBef>
                <a:spcPts val="0"/>
              </a:spcBef>
              <a:buAutoNum type="arabicPeriod"/>
            </a:pPr>
            <a:r>
              <a:rPr lang="en-US" sz="1200" dirty="0"/>
              <a:t>Concrete operational stage – 7 to 11 years</a:t>
            </a:r>
          </a:p>
          <a:p>
            <a:pPr marL="342900" indent="-342900" algn="just">
              <a:spcBef>
                <a:spcPts val="0"/>
              </a:spcBef>
              <a:buAutoNum type="arabicPeriod"/>
            </a:pPr>
            <a:r>
              <a:rPr lang="en-US" sz="1200" dirty="0"/>
              <a:t>Formal operational stage – 12+</a:t>
            </a:r>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3</a:t>
            </a:fld>
            <a:endParaRPr lang="en-US"/>
          </a:p>
        </p:txBody>
      </p:sp>
    </p:spTree>
    <p:extLst>
      <p:ext uri="{BB962C8B-B14F-4D97-AF65-F5344CB8AC3E}">
        <p14:creationId xmlns:p14="http://schemas.microsoft.com/office/powerpoint/2010/main" val="1378766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During the Autumn of 2017, the Welsh Government Education Policy stated they'd like to introduce a ‘national approach to reduce infant class sizes’. This links in with Piaget’s theory nicely as allot of the criticism towards the method stated that class sizes were too large to identify a training method to meet all paces suitably. By Autumn 2018, the Welsh Government pledged to ‘</a:t>
            </a:r>
            <a:r>
              <a:rPr lang="en-GB" sz="1200" b="0" kern="1200" dirty="0">
                <a:solidFill>
                  <a:schemeClr val="tx1"/>
                </a:solidFill>
                <a:effectLst/>
                <a:latin typeface="+mn-lt"/>
                <a:ea typeface="+mn-ea"/>
                <a:cs typeface="+mn-cs"/>
              </a:rPr>
              <a:t>Work with partners, in Wales and beyond, on effective measurements of learner well-being’. Paget's theory could potentially be developed from here to establish the true difference in how less fortunate learners take on to particular methods. </a:t>
            </a:r>
          </a:p>
          <a:p>
            <a:endParaRPr lang="en-US" dirty="0"/>
          </a:p>
          <a:p>
            <a:r>
              <a:rPr lang="en-US" dirty="0"/>
              <a:t>To prove elements of Piaget’s theory works, Christchurch C.P. School’s ESTYN report has given a breakdown of how smaller classrooms can work especially in the scenario where there are behavioral difficulties in the class. </a:t>
            </a:r>
          </a:p>
          <a:p>
            <a:r>
              <a:rPr lang="en-US" dirty="0"/>
              <a:t>The school identified specific behavior issues and established the ‘Sunflower Behavior Group’. The groups aim to to target the problems in the classroom and see what can be done to ‘fix’ them. The classrooms were set up to be warm and welcoming with a dark area and sensory zone. Specific pupils were able to use the recourses and have smaller group sessions to review their work within the hole class environment the following mornings. </a:t>
            </a:r>
          </a:p>
          <a:p>
            <a:endParaRPr lang="en-US" dirty="0"/>
          </a:p>
          <a:p>
            <a:r>
              <a:rPr lang="en-GB" sz="1200" b="0" i="1" u="none" strike="noStrike" kern="1200" dirty="0">
                <a:solidFill>
                  <a:schemeClr val="tx1"/>
                </a:solidFill>
                <a:effectLst/>
                <a:latin typeface="+mn-lt"/>
                <a:ea typeface="+mn-ea"/>
                <a:cs typeface="+mn-cs"/>
              </a:rPr>
              <a:t>‘Utilising the Pupil Deprivation Grant, the school appointed two Learning Mentors, a Wellbeing and Learning Mentor and a teaching assistant with specific responsibilities for EAL.  The school created four new teaching environments that met the needs of different groups of learners.  Each mentor has a very different focus linked to their own area of expertise.  These include:</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a behaviour and nurture group</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three nurture and wellbeing groups across both phases</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cross phase speech and language therapy (SALT) provision</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literacy and numeracy focus groups</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cross phase EAL provision’</a:t>
            </a:r>
          </a:p>
          <a:p>
            <a:pPr marL="171450" indent="-171450">
              <a:buFont typeface="Wingdings" pitchFamily="2" charset="2"/>
              <a:buChar char="§"/>
            </a:pPr>
            <a:endParaRPr lang="en-GB" sz="1200" b="1" i="0" u="none" strike="noStrike"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‘All of the pupils who have been involved in the nurture provision have showed a significant improvement from their baseline scores.  This is evident in their day-to-day behaviour in school.’</a:t>
            </a:r>
          </a:p>
          <a:p>
            <a:br>
              <a:rPr lang="en-GB" dirty="0"/>
            </a:br>
            <a:endParaRPr lang="en-GB" sz="1200" b="0" i="1"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4</a:t>
            </a:fld>
            <a:endParaRPr lang="en-US"/>
          </a:p>
        </p:txBody>
      </p:sp>
    </p:spTree>
    <p:extLst>
      <p:ext uri="{BB962C8B-B14F-4D97-AF65-F5344CB8AC3E}">
        <p14:creationId xmlns:p14="http://schemas.microsoft.com/office/powerpoint/2010/main" val="1820299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Jean Piaget was a psychologist most influential in the 20</a:t>
            </a:r>
            <a:r>
              <a:rPr lang="en-US" baseline="30000" dirty="0"/>
              <a:t>th</a:t>
            </a:r>
            <a:r>
              <a:rPr lang="en-US" dirty="0"/>
              <a:t> century. Today his theory can still be used in the classroom.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Between ages 2 and 7, children are egocentric and have trouble understanding different viewpoints or empathizing with others. They classify objects by a single characteristic, such as colour or shape, without acknowledging other qualities. From ages 7 to 11, children are capable of logical thought about objects or events. They classify objects by several different characteristics. Young people over the age of 11 are able to think abstractly and hypothetically. They feel more concern for ideological and moral issues, not just concrete reality.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Guiding students is imperative! Piaget always recommended that teachers take a more active role in mentoring students. Instead if pushing information and forcing students to all take it in the same way, at the same pace, encourage activeness and engagement. Respect your learners as well as their ideas, suggestions and opinions. Substitute traditional learning ways with relevant and hands-on classroom activities that let students experience the content for themselves in their own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Allowing students to learn from each other will help them learn to listen.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Piaget believed that students learn from their mistakes. He understood that children learn through trial and error so, allowing room for mistakes will help them grow and develop knowing what they did wrong and how to fix it themselves. While doing this modelling patience and guide the student down a different path of problem solving rather than trying to get them to understand your particular understanding.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Focusing on the process as well as the result will help you understand a student or body of but also help understand how they landed to a certain finished conclusion. </a:t>
            </a:r>
            <a:r>
              <a:rPr lang="en-GB" sz="1200" b="0" i="1" u="none" strike="noStrike" kern="1200" dirty="0">
                <a:solidFill>
                  <a:schemeClr val="tx1"/>
                </a:solidFill>
                <a:effectLst/>
                <a:latin typeface="+mn-lt"/>
                <a:ea typeface="+mn-ea"/>
                <a:cs typeface="+mn-cs"/>
              </a:rPr>
              <a:t>For instance, during an art lesson ask the students to notice the different ways they create a painting. Some may start at the bottom edge of the easel while others begin at the middle.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Respect each student's individual interests, abilities and limits. Different children reach developmental stages at different times. Rather than pressuring every child to adapt to one learning style, pay attention to each child's developmental stages and adapt the lessons accordingly. Piaget encouraged independent, hands-on learning and opportunities for discovery. Plan a variety of classroom activities that accommodate different learning styles, such as visual or auditory.</a:t>
            </a:r>
            <a:endParaRPr lang="en-US" i="1" dirty="0"/>
          </a:p>
        </p:txBody>
      </p:sp>
      <p:sp>
        <p:nvSpPr>
          <p:cNvPr id="4" name="Slide Number Placeholder 3"/>
          <p:cNvSpPr>
            <a:spLocks noGrp="1"/>
          </p:cNvSpPr>
          <p:nvPr>
            <p:ph type="sldNum" sz="quarter" idx="5"/>
          </p:nvPr>
        </p:nvSpPr>
        <p:spPr/>
        <p:txBody>
          <a:bodyPr/>
          <a:lstStyle/>
          <a:p>
            <a:fld id="{404534B6-3E01-FD45-9A36-59024665FE20}" type="slidenum">
              <a:rPr lang="en-US" smtClean="0"/>
              <a:t>5</a:t>
            </a:fld>
            <a:endParaRPr lang="en-US"/>
          </a:p>
        </p:txBody>
      </p:sp>
    </p:spTree>
    <p:extLst>
      <p:ext uri="{BB962C8B-B14F-4D97-AF65-F5344CB8AC3E}">
        <p14:creationId xmlns:p14="http://schemas.microsoft.com/office/powerpoint/2010/main" val="1455160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assumes that all children develop within the same sequence but at different paces. A complication with using this level of theory means that teachers will need to maintain their classrooms in smaller groups of people within the same area of capabilities. This could I time cause stress on a teacher.</a:t>
            </a:r>
          </a:p>
          <a:p>
            <a:endParaRPr lang="en-US" dirty="0"/>
          </a:p>
          <a:p>
            <a:r>
              <a:rPr lang="en-US" dirty="0"/>
              <a:t>Piaget based most of his research within his theory around children in his family including his own 3. This means he didn’t do wide enough research to support his theory against a wider population of people from different backgrounds and upbringings also.  He also based his research around a small group of well educated professionals of high socioeconomic status. This means using his theory in todays age of society can become troublesome as there is more research into backgrounds affecting education and stages of development. </a:t>
            </a:r>
          </a:p>
          <a:p>
            <a:endParaRPr lang="en-US" dirty="0"/>
          </a:p>
          <a:p>
            <a:r>
              <a:rPr lang="en-US" dirty="0"/>
              <a:t>Lev Vygotsky, a Russian psychologist established a theory that social interaction was the influence to cognitive growth. He thought that learning through social interaction with others was how people learnt best in general. As a form of method to this theory he thought that by encouraging more interactive activities to promote cognitive growth for example, discussions, feedback and collaboration with others. Culture in the classroom was also a big part of his theory to wider learning.  Perhaps if this theory was used alongside Piaget’s cognitive development method, the classroom environment would be softer and easier to control as people would communicate. The 20</a:t>
            </a:r>
            <a:r>
              <a:rPr lang="en-US" baseline="30000" dirty="0"/>
              <a:t>th</a:t>
            </a:r>
            <a:r>
              <a:rPr lang="en-US" dirty="0"/>
              <a:t> century has brought a lot of culture to the classroom, meaning that children learn alongside each other in general by talking and asking questions. </a:t>
            </a:r>
          </a:p>
        </p:txBody>
      </p:sp>
      <p:sp>
        <p:nvSpPr>
          <p:cNvPr id="4" name="Slide Number Placeholder 3"/>
          <p:cNvSpPr>
            <a:spLocks noGrp="1"/>
          </p:cNvSpPr>
          <p:nvPr>
            <p:ph type="sldNum" sz="quarter" idx="5"/>
          </p:nvPr>
        </p:nvSpPr>
        <p:spPr/>
        <p:txBody>
          <a:bodyPr/>
          <a:lstStyle/>
          <a:p>
            <a:fld id="{404534B6-3E01-FD45-9A36-59024665FE20}" type="slidenum">
              <a:rPr lang="en-US" smtClean="0"/>
              <a:t>6</a:t>
            </a:fld>
            <a:endParaRPr lang="en-US"/>
          </a:p>
        </p:txBody>
      </p:sp>
    </p:spTree>
    <p:extLst>
      <p:ext uri="{BB962C8B-B14F-4D97-AF65-F5344CB8AC3E}">
        <p14:creationId xmlns:p14="http://schemas.microsoft.com/office/powerpoint/2010/main" val="1877507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Jean Piaget’s studies are purely based on a small group of people, inducing his own family and children. Looking into Piaget’s theory and what the government has promised since 2018, I think that the teaching methods are both very relevant and outdated. Piaget’s theory can be used to identify why and were children are struggling but some of the methods used to do so are a potential cause to more stress and problems in the environment. Although Piaget’s theory is all about learning at different paces, his methods still don’t justify how to make these paces possible, classes have to be small and of a similar developmental stage. </a:t>
            </a:r>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7</a:t>
            </a:fld>
            <a:endParaRPr lang="en-US"/>
          </a:p>
        </p:txBody>
      </p:sp>
    </p:spTree>
    <p:extLst>
      <p:ext uri="{BB962C8B-B14F-4D97-AF65-F5344CB8AC3E}">
        <p14:creationId xmlns:p14="http://schemas.microsoft.com/office/powerpoint/2010/main" val="33479279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074B8A9-970C-854E-9B7C-35D7D164612C}" type="datetimeFigureOut">
              <a:rPr lang="en-US" smtClean="0"/>
              <a:t>1/14/22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06165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4B8A9-970C-854E-9B7C-35D7D164612C}" type="datetimeFigureOut">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678923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074B8A9-970C-854E-9B7C-35D7D164612C}" type="datetimeFigureOut">
              <a:rPr lang="en-US" smtClean="0"/>
              <a:t>1/14/22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556496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67822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074B8A9-970C-854E-9B7C-35D7D164612C}" type="datetimeFigureOut">
              <a:rPr lang="en-US" smtClean="0"/>
              <a:t>1/14/22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80291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074B8A9-970C-854E-9B7C-35D7D164612C}" type="datetimeFigureOut">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672725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74B8A9-970C-854E-9B7C-35D7D164612C}" type="datetimeFigureOut">
              <a:rPr lang="en-US" smtClean="0"/>
              <a:t>1/14/22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557882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013034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42090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4267981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251935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11819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074B8A9-970C-854E-9B7C-35D7D164612C}" type="datetimeFigureOut">
              <a:rPr lang="en-US" smtClean="0"/>
              <a:t>1/14/22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24926077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074B8A9-970C-854E-9B7C-35D7D164612C}" type="datetimeFigureOut">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241029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074B8A9-970C-854E-9B7C-35D7D164612C}" type="datetimeFigureOut">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379564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4B8A9-970C-854E-9B7C-35D7D164612C}" type="datetimeFigureOut">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2199489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C074B8A9-970C-854E-9B7C-35D7D164612C}" type="datetimeFigureOut">
              <a:rPr lang="en-US" smtClean="0"/>
              <a:t>1/14/22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72698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074B8A9-970C-854E-9B7C-35D7D164612C}" type="datetimeFigureOut">
              <a:rPr lang="en-US" smtClean="0"/>
              <a:t>1/14/22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421356A-715B-E149-B307-262A129BED93}" type="slidenum">
              <a:rPr lang="en-US" smtClean="0"/>
              <a:t>‹#›</a:t>
            </a:fld>
            <a:endParaRPr lang="en-US"/>
          </a:p>
        </p:txBody>
      </p:sp>
    </p:spTree>
    <p:extLst>
      <p:ext uri="{BB962C8B-B14F-4D97-AF65-F5344CB8AC3E}">
        <p14:creationId xmlns:p14="http://schemas.microsoft.com/office/powerpoint/2010/main" val="1278678484"/>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 id="214748389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hyperlink" Target="https://en.wikipedia.org/wiki/University_of_Michiga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hyperlink" Target="https://en.wikipedia.org/wiki/University_of_Michiga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A36E2B-8C76-6A47-9EE8-4B3DA0A1E5A4}"/>
              </a:ext>
            </a:extLst>
          </p:cNvPr>
          <p:cNvSpPr txBox="1"/>
          <p:nvPr/>
        </p:nvSpPr>
        <p:spPr>
          <a:xfrm>
            <a:off x="1302327" y="1465768"/>
            <a:ext cx="6040582" cy="1384995"/>
          </a:xfrm>
          <a:prstGeom prst="rect">
            <a:avLst/>
          </a:prstGeom>
          <a:noFill/>
        </p:spPr>
        <p:txBody>
          <a:bodyPr wrap="square" rtlCol="0">
            <a:spAutoFit/>
          </a:bodyPr>
          <a:lstStyle/>
          <a:p>
            <a:r>
              <a:rPr lang="en-US" sz="2800" dirty="0"/>
              <a:t>Natasha Schoeman – </a:t>
            </a:r>
            <a:r>
              <a:rPr lang="en-GB" sz="2800" dirty="0"/>
              <a:t>2100964</a:t>
            </a:r>
          </a:p>
          <a:p>
            <a:r>
              <a:rPr lang="en-GB" sz="2800" dirty="0"/>
              <a:t>Daniel </a:t>
            </a:r>
            <a:r>
              <a:rPr lang="en-GB" sz="2800" dirty="0" err="1"/>
              <a:t>Ashbey</a:t>
            </a:r>
            <a:r>
              <a:rPr lang="en-GB" sz="2800" dirty="0"/>
              <a:t> – 2114240</a:t>
            </a:r>
          </a:p>
          <a:p>
            <a:r>
              <a:rPr lang="en-GB" sz="2800" dirty="0"/>
              <a:t>Shannon </a:t>
            </a:r>
            <a:r>
              <a:rPr lang="en-GB" sz="2800" dirty="0" err="1"/>
              <a:t>gravelle</a:t>
            </a:r>
            <a:r>
              <a:rPr lang="en-GB" sz="2800" dirty="0"/>
              <a:t> - 2114260</a:t>
            </a:r>
            <a:endParaRPr lang="en-US" sz="2800" dirty="0"/>
          </a:p>
        </p:txBody>
      </p:sp>
      <p:sp>
        <p:nvSpPr>
          <p:cNvPr id="5" name="TextBox 4">
            <a:extLst>
              <a:ext uri="{FF2B5EF4-FFF2-40B4-BE49-F238E27FC236}">
                <a16:creationId xmlns:a16="http://schemas.microsoft.com/office/drawing/2014/main" id="{94C84911-E41E-5948-B2D5-F2D9CE732E43}"/>
              </a:ext>
            </a:extLst>
          </p:cNvPr>
          <p:cNvSpPr txBox="1"/>
          <p:nvPr/>
        </p:nvSpPr>
        <p:spPr>
          <a:xfrm>
            <a:off x="249382" y="0"/>
            <a:ext cx="2105891" cy="369332"/>
          </a:xfrm>
          <a:prstGeom prst="rect">
            <a:avLst/>
          </a:prstGeom>
          <a:noFill/>
        </p:spPr>
        <p:txBody>
          <a:bodyPr wrap="square" rtlCol="0">
            <a:spAutoFit/>
          </a:bodyPr>
          <a:lstStyle/>
          <a:p>
            <a:r>
              <a:rPr lang="en-GB" b="1" dirty="0"/>
              <a:t>ECES4010</a:t>
            </a:r>
            <a:r>
              <a:rPr lang="en-GB" dirty="0"/>
              <a:t> </a:t>
            </a:r>
            <a:endParaRPr lang="en-US" dirty="0"/>
          </a:p>
        </p:txBody>
      </p:sp>
    </p:spTree>
    <p:extLst>
      <p:ext uri="{BB962C8B-B14F-4D97-AF65-F5344CB8AC3E}">
        <p14:creationId xmlns:p14="http://schemas.microsoft.com/office/powerpoint/2010/main" val="1602894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A6F6-C0A1-194F-ABDB-CCBA9E248A75}"/>
              </a:ext>
            </a:extLst>
          </p:cNvPr>
          <p:cNvSpPr>
            <a:spLocks noGrp="1"/>
          </p:cNvSpPr>
          <p:nvPr>
            <p:ph type="title"/>
          </p:nvPr>
        </p:nvSpPr>
        <p:spPr>
          <a:xfrm>
            <a:off x="4341811" y="-460910"/>
            <a:ext cx="5139073" cy="1832510"/>
          </a:xfrm>
        </p:spPr>
        <p:txBody>
          <a:bodyPr>
            <a:normAutofit/>
          </a:bodyPr>
          <a:lstStyle/>
          <a:p>
            <a:r>
              <a:rPr lang="en-US" sz="4800" dirty="0"/>
              <a:t>Who is Piaget</a:t>
            </a:r>
          </a:p>
        </p:txBody>
      </p:sp>
      <p:pic>
        <p:nvPicPr>
          <p:cNvPr id="2050" name="Picture 2" descr="Jean Piaget - Wikipedia">
            <a:extLst>
              <a:ext uri="{FF2B5EF4-FFF2-40B4-BE49-F238E27FC236}">
                <a16:creationId xmlns:a16="http://schemas.microsoft.com/office/drawing/2014/main" id="{453A2A4A-51F2-FE41-B998-8447B871A45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063687" y="1371600"/>
            <a:ext cx="2459935" cy="4114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07F08B6-74FE-DB41-B396-D371B0F9D613}"/>
              </a:ext>
            </a:extLst>
          </p:cNvPr>
          <p:cNvSpPr txBox="1"/>
          <p:nvPr/>
        </p:nvSpPr>
        <p:spPr>
          <a:xfrm>
            <a:off x="4341811" y="1685853"/>
            <a:ext cx="4914484" cy="2523768"/>
          </a:xfrm>
          <a:prstGeom prst="rect">
            <a:avLst/>
          </a:prstGeom>
          <a:noFill/>
        </p:spPr>
        <p:txBody>
          <a:bodyPr wrap="square" rtlCol="0">
            <a:spAutoFit/>
          </a:bodyPr>
          <a:lstStyle/>
          <a:p>
            <a:pPr marL="285750" indent="-285750">
              <a:buFont typeface="Wingdings" pitchFamily="2" charset="2"/>
              <a:buChar char="§"/>
            </a:pPr>
            <a:r>
              <a:rPr lang="en-US" sz="2800" dirty="0"/>
              <a:t>Jean Piaget</a:t>
            </a:r>
          </a:p>
          <a:p>
            <a:pPr marL="285750" indent="-285750">
              <a:buFont typeface="Wingdings" pitchFamily="2" charset="2"/>
              <a:buChar char="§"/>
            </a:pPr>
            <a:r>
              <a:rPr lang="en-US" sz="2800" dirty="0"/>
              <a:t>Born August 1896</a:t>
            </a:r>
          </a:p>
          <a:p>
            <a:pPr marL="285750" indent="-285750">
              <a:buFont typeface="Wingdings" pitchFamily="2" charset="2"/>
              <a:buChar char="§"/>
            </a:pPr>
            <a:r>
              <a:rPr lang="en-US" sz="2800" dirty="0"/>
              <a:t>Swiss background</a:t>
            </a:r>
          </a:p>
          <a:p>
            <a:pPr marL="285750" indent="-285750">
              <a:buFont typeface="Wingdings" pitchFamily="2" charset="2"/>
              <a:buChar char="§"/>
            </a:pPr>
            <a:r>
              <a:rPr lang="en-US" sz="2800" dirty="0"/>
              <a:t>First born child</a:t>
            </a:r>
          </a:p>
          <a:p>
            <a:pPr marL="285750" indent="-285750">
              <a:buFont typeface="Wingdings" pitchFamily="2" charset="2"/>
              <a:buChar char="§"/>
            </a:pPr>
            <a:r>
              <a:rPr lang="en-US" sz="2800" dirty="0"/>
              <a:t>Has 3 children of his own </a:t>
            </a:r>
          </a:p>
          <a:p>
            <a:endParaRPr lang="en-US" dirty="0"/>
          </a:p>
        </p:txBody>
      </p:sp>
      <p:sp>
        <p:nvSpPr>
          <p:cNvPr id="7" name="TextBox 6">
            <a:extLst>
              <a:ext uri="{FF2B5EF4-FFF2-40B4-BE49-F238E27FC236}">
                <a16:creationId xmlns:a16="http://schemas.microsoft.com/office/drawing/2014/main" id="{4F63678C-FF29-1C41-9326-640025D7A9F9}"/>
              </a:ext>
            </a:extLst>
          </p:cNvPr>
          <p:cNvSpPr txBox="1"/>
          <p:nvPr/>
        </p:nvSpPr>
        <p:spPr>
          <a:xfrm>
            <a:off x="1063686" y="4286071"/>
            <a:ext cx="2459935" cy="1200329"/>
          </a:xfrm>
          <a:prstGeom prst="rect">
            <a:avLst/>
          </a:prstGeom>
          <a:noFill/>
        </p:spPr>
        <p:txBody>
          <a:bodyPr wrap="square" rtlCol="0">
            <a:spAutoFit/>
          </a:bodyPr>
          <a:lstStyle/>
          <a:p>
            <a:r>
              <a:rPr lang="en-US" dirty="0">
                <a:solidFill>
                  <a:srgbClr val="FF0000"/>
                </a:solidFill>
              </a:rPr>
              <a:t>(</a:t>
            </a:r>
            <a:r>
              <a:rPr lang="en-GB" i="1" dirty="0">
                <a:solidFill>
                  <a:srgbClr val="FF0000"/>
                </a:solidFill>
              </a:rPr>
              <a:t>Piaget at the </a:t>
            </a:r>
            <a:r>
              <a:rPr lang="en-GB" i="1" dirty="0">
                <a:solidFill>
                  <a:srgbClr val="FF0000"/>
                </a:solidFill>
                <a:hlinkClick r:id="rId4" tooltip="University of Michigan">
                  <a:extLst>
                    <a:ext uri="{A12FA001-AC4F-418D-AE19-62706E023703}">
                      <ahyp:hlinkClr xmlns:ahyp="http://schemas.microsoft.com/office/drawing/2018/hyperlinkcolor" val="tx"/>
                    </a:ext>
                  </a:extLst>
                </a:hlinkClick>
              </a:rPr>
              <a:t>University of Michigan</a:t>
            </a:r>
            <a:r>
              <a:rPr lang="en-GB" i="1" dirty="0">
                <a:solidFill>
                  <a:srgbClr val="FF0000"/>
                </a:solidFill>
              </a:rPr>
              <a:t>, c. 1968 n.d.)</a:t>
            </a:r>
            <a:r>
              <a:rPr lang="en-GB" dirty="0">
                <a:solidFill>
                  <a:srgbClr val="FF0000"/>
                </a:solidFill>
              </a:rPr>
              <a:t> </a:t>
            </a:r>
            <a:endParaRPr lang="en-US" dirty="0">
              <a:solidFill>
                <a:srgbClr val="FF0000"/>
              </a:solidFill>
            </a:endParaRPr>
          </a:p>
        </p:txBody>
      </p:sp>
    </p:spTree>
    <p:extLst>
      <p:ext uri="{BB962C8B-B14F-4D97-AF65-F5344CB8AC3E}">
        <p14:creationId xmlns:p14="http://schemas.microsoft.com/office/powerpoint/2010/main" val="2124237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A22A6-2ACE-3D49-83E3-D816C2D24C68}"/>
              </a:ext>
            </a:extLst>
          </p:cNvPr>
          <p:cNvSpPr>
            <a:spLocks noGrp="1"/>
          </p:cNvSpPr>
          <p:nvPr>
            <p:ph type="title"/>
          </p:nvPr>
        </p:nvSpPr>
        <p:spPr>
          <a:xfrm>
            <a:off x="3939453" y="601544"/>
            <a:ext cx="4313093" cy="976312"/>
          </a:xfrm>
        </p:spPr>
        <p:txBody>
          <a:bodyPr>
            <a:normAutofit/>
          </a:bodyPr>
          <a:lstStyle/>
          <a:p>
            <a:r>
              <a:rPr lang="en-US" sz="3600" dirty="0"/>
              <a:t>Piaget’s Theory</a:t>
            </a:r>
          </a:p>
        </p:txBody>
      </p:sp>
      <p:pic>
        <p:nvPicPr>
          <p:cNvPr id="1026" name="Picture 2" descr="Piaget&amp;#39;s 4 Stages of Cognitive Development Explained">
            <a:extLst>
              <a:ext uri="{FF2B5EF4-FFF2-40B4-BE49-F238E27FC236}">
                <a16:creationId xmlns:a16="http://schemas.microsoft.com/office/drawing/2014/main" id="{274B9AE1-5E38-C444-97F9-44AC35BF315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839241" y="1577856"/>
            <a:ext cx="6510337" cy="48876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9F79748-E781-3F42-97CB-2DF014574315}"/>
              </a:ext>
            </a:extLst>
          </p:cNvPr>
          <p:cNvSpPr txBox="1"/>
          <p:nvPr/>
        </p:nvSpPr>
        <p:spPr>
          <a:xfrm>
            <a:off x="5656521" y="1577856"/>
            <a:ext cx="3693057" cy="369332"/>
          </a:xfrm>
          <a:prstGeom prst="rect">
            <a:avLst/>
          </a:prstGeom>
          <a:noFill/>
        </p:spPr>
        <p:txBody>
          <a:bodyPr wrap="square" rtlCol="0">
            <a:spAutoFit/>
          </a:bodyPr>
          <a:lstStyle/>
          <a:p>
            <a:r>
              <a:rPr lang="en-US" i="1" dirty="0" err="1"/>
              <a:t>Seong</a:t>
            </a:r>
            <a:r>
              <a:rPr lang="en-US" i="1" dirty="0"/>
              <a:t> (2020) Piaget’s theory</a:t>
            </a:r>
            <a:r>
              <a:rPr lang="en-GB" dirty="0"/>
              <a:t> </a:t>
            </a:r>
            <a:endParaRPr lang="en-US" dirty="0"/>
          </a:p>
        </p:txBody>
      </p:sp>
    </p:spTree>
    <p:extLst>
      <p:ext uri="{BB962C8B-B14F-4D97-AF65-F5344CB8AC3E}">
        <p14:creationId xmlns:p14="http://schemas.microsoft.com/office/powerpoint/2010/main" val="829666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54D18-57B5-DE40-8CDB-D17BF0C52AEF}"/>
              </a:ext>
            </a:extLst>
          </p:cNvPr>
          <p:cNvSpPr>
            <a:spLocks noGrp="1"/>
          </p:cNvSpPr>
          <p:nvPr>
            <p:ph type="title"/>
          </p:nvPr>
        </p:nvSpPr>
        <p:spPr>
          <a:xfrm>
            <a:off x="200526" y="2628899"/>
            <a:ext cx="5895474" cy="1600200"/>
          </a:xfrm>
        </p:spPr>
        <p:txBody>
          <a:bodyPr>
            <a:normAutofit fontScale="90000"/>
          </a:bodyPr>
          <a:lstStyle/>
          <a:p>
            <a:r>
              <a:rPr lang="en-US" dirty="0"/>
              <a:t>How PIAGET’S theory link's with the welsh government education policy</a:t>
            </a:r>
            <a:br>
              <a:rPr lang="en-US" dirty="0"/>
            </a:br>
            <a:br>
              <a:rPr lang="en-US" dirty="0"/>
            </a:br>
            <a:r>
              <a:rPr lang="en-US" dirty="0"/>
              <a:t>Estyn best practice report </a:t>
            </a:r>
          </a:p>
        </p:txBody>
      </p:sp>
      <p:pic>
        <p:nvPicPr>
          <p:cNvPr id="3074" name="Picture 2" descr="Our national mission | GOV.WALES">
            <a:extLst>
              <a:ext uri="{FF2B5EF4-FFF2-40B4-BE49-F238E27FC236}">
                <a16:creationId xmlns:a16="http://schemas.microsoft.com/office/drawing/2014/main" id="{4202FF7C-E618-AF4E-A281-D4D6064D1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0376" y="471487"/>
            <a:ext cx="4114800" cy="59150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695751-8CC3-6D44-BDE4-299EB8B0B1A3}"/>
              </a:ext>
            </a:extLst>
          </p:cNvPr>
          <p:cNvSpPr txBox="1"/>
          <p:nvPr/>
        </p:nvSpPr>
        <p:spPr>
          <a:xfrm>
            <a:off x="6440376" y="148321"/>
            <a:ext cx="3873205" cy="646331"/>
          </a:xfrm>
          <a:prstGeom prst="rect">
            <a:avLst/>
          </a:prstGeom>
          <a:noFill/>
        </p:spPr>
        <p:txBody>
          <a:bodyPr wrap="square" rtlCol="0">
            <a:spAutoFit/>
          </a:bodyPr>
          <a:lstStyle/>
          <a:p>
            <a:r>
              <a:rPr lang="en-GB" i="1" dirty="0"/>
              <a:t>(Our National Mission, Welsh Government n.d.)</a:t>
            </a:r>
            <a:r>
              <a:rPr lang="en-GB" dirty="0"/>
              <a:t> </a:t>
            </a:r>
            <a:endParaRPr lang="en-US" dirty="0"/>
          </a:p>
        </p:txBody>
      </p:sp>
      <p:pic>
        <p:nvPicPr>
          <p:cNvPr id="3076" name="Picture 4">
            <a:extLst>
              <a:ext uri="{FF2B5EF4-FFF2-40B4-BE49-F238E27FC236}">
                <a16:creationId xmlns:a16="http://schemas.microsoft.com/office/drawing/2014/main" id="{507FA21B-AA83-FD41-9925-2CC5068958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30920"/>
            <a:ext cx="6096000" cy="28829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9F0B1EB-6E84-FE4B-B8B2-B7FBB3D32628}"/>
              </a:ext>
            </a:extLst>
          </p:cNvPr>
          <p:cNvSpPr txBox="1"/>
          <p:nvPr/>
        </p:nvSpPr>
        <p:spPr>
          <a:xfrm>
            <a:off x="4079948" y="5504286"/>
            <a:ext cx="2360428" cy="369332"/>
          </a:xfrm>
          <a:prstGeom prst="rect">
            <a:avLst/>
          </a:prstGeom>
          <a:noFill/>
        </p:spPr>
        <p:txBody>
          <a:bodyPr wrap="square" rtlCol="0">
            <a:spAutoFit/>
          </a:bodyPr>
          <a:lstStyle/>
          <a:p>
            <a:r>
              <a:rPr lang="en-US" dirty="0"/>
              <a:t>(Estyn logo n.d.)</a:t>
            </a:r>
          </a:p>
        </p:txBody>
      </p:sp>
    </p:spTree>
    <p:extLst>
      <p:ext uri="{BB962C8B-B14F-4D97-AF65-F5344CB8AC3E}">
        <p14:creationId xmlns:p14="http://schemas.microsoft.com/office/powerpoint/2010/main" val="893266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C3A50-73EE-4E4C-9E38-DA7969E6C8ED}"/>
              </a:ext>
            </a:extLst>
          </p:cNvPr>
          <p:cNvSpPr>
            <a:spLocks noGrp="1"/>
          </p:cNvSpPr>
          <p:nvPr>
            <p:ph type="title"/>
          </p:nvPr>
        </p:nvSpPr>
        <p:spPr>
          <a:xfrm>
            <a:off x="175438" y="2628900"/>
            <a:ext cx="6097772" cy="1600200"/>
          </a:xfrm>
        </p:spPr>
        <p:txBody>
          <a:bodyPr>
            <a:normAutofit/>
          </a:bodyPr>
          <a:lstStyle/>
          <a:p>
            <a:r>
              <a:rPr lang="en-US" dirty="0"/>
              <a:t>How to use Piaget’s theory in the classroom </a:t>
            </a:r>
          </a:p>
        </p:txBody>
      </p:sp>
      <p:pic>
        <p:nvPicPr>
          <p:cNvPr id="4098" name="Picture 2" descr="Piaget thought cloud">
            <a:extLst>
              <a:ext uri="{FF2B5EF4-FFF2-40B4-BE49-F238E27FC236}">
                <a16:creationId xmlns:a16="http://schemas.microsoft.com/office/drawing/2014/main" id="{1DAB6D13-A6F4-C545-82CF-976FBAFF17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5163" y="0"/>
            <a:ext cx="644683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31F8FA-6E69-7D49-AC9C-2BC047910EDB}"/>
              </a:ext>
            </a:extLst>
          </p:cNvPr>
          <p:cNvSpPr txBox="1"/>
          <p:nvPr/>
        </p:nvSpPr>
        <p:spPr>
          <a:xfrm>
            <a:off x="5745163" y="6488668"/>
            <a:ext cx="1913861" cy="369332"/>
          </a:xfrm>
          <a:prstGeom prst="rect">
            <a:avLst/>
          </a:prstGeom>
          <a:noFill/>
        </p:spPr>
        <p:txBody>
          <a:bodyPr wrap="square" rtlCol="0">
            <a:spAutoFit/>
          </a:bodyPr>
          <a:lstStyle/>
          <a:p>
            <a:r>
              <a:rPr lang="en-GB" i="1" dirty="0"/>
              <a:t>Louis (2008) </a:t>
            </a:r>
            <a:endParaRPr lang="en-US" dirty="0"/>
          </a:p>
        </p:txBody>
      </p:sp>
    </p:spTree>
    <p:extLst>
      <p:ext uri="{BB962C8B-B14F-4D97-AF65-F5344CB8AC3E}">
        <p14:creationId xmlns:p14="http://schemas.microsoft.com/office/powerpoint/2010/main" val="315261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9726-E687-4F47-9595-7AAB27167F9C}"/>
              </a:ext>
            </a:extLst>
          </p:cNvPr>
          <p:cNvSpPr>
            <a:spLocks noGrp="1"/>
          </p:cNvSpPr>
          <p:nvPr>
            <p:ph type="title"/>
          </p:nvPr>
        </p:nvSpPr>
        <p:spPr/>
        <p:txBody>
          <a:bodyPr/>
          <a:lstStyle/>
          <a:p>
            <a:r>
              <a:rPr lang="en-US" dirty="0"/>
              <a:t>Future implications </a:t>
            </a:r>
          </a:p>
        </p:txBody>
      </p:sp>
      <p:pic>
        <p:nvPicPr>
          <p:cNvPr id="5122" name="Picture 2" descr="I&amp;#39;m a teacher and I struggle with my mental health – Willingness">
            <a:extLst>
              <a:ext uri="{FF2B5EF4-FFF2-40B4-BE49-F238E27FC236}">
                <a16:creationId xmlns:a16="http://schemas.microsoft.com/office/drawing/2014/main" id="{84E79E98-C66C-214D-ABF9-812D238A3F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9594" y="1300716"/>
            <a:ext cx="6946606" cy="36469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C34776-3F76-0541-BF0D-7039D499A20A}"/>
              </a:ext>
            </a:extLst>
          </p:cNvPr>
          <p:cNvSpPr txBox="1"/>
          <p:nvPr/>
        </p:nvSpPr>
        <p:spPr>
          <a:xfrm>
            <a:off x="8484781" y="1200834"/>
            <a:ext cx="3021419" cy="369332"/>
          </a:xfrm>
          <a:prstGeom prst="rect">
            <a:avLst/>
          </a:prstGeom>
          <a:noFill/>
        </p:spPr>
        <p:txBody>
          <a:bodyPr wrap="square" rtlCol="0">
            <a:spAutoFit/>
          </a:bodyPr>
          <a:lstStyle/>
          <a:p>
            <a:r>
              <a:rPr lang="en-US" dirty="0"/>
              <a:t>(Teacher struggling, n.d.)</a:t>
            </a:r>
          </a:p>
        </p:txBody>
      </p:sp>
      <p:sp>
        <p:nvSpPr>
          <p:cNvPr id="6" name="TextBox 5">
            <a:extLst>
              <a:ext uri="{FF2B5EF4-FFF2-40B4-BE49-F238E27FC236}">
                <a16:creationId xmlns:a16="http://schemas.microsoft.com/office/drawing/2014/main" id="{B0E784A6-23C0-6F4E-83D7-7A891A9CE2A0}"/>
              </a:ext>
            </a:extLst>
          </p:cNvPr>
          <p:cNvSpPr txBox="1"/>
          <p:nvPr/>
        </p:nvSpPr>
        <p:spPr>
          <a:xfrm>
            <a:off x="276447" y="3429000"/>
            <a:ext cx="4082902" cy="2585323"/>
          </a:xfrm>
          <a:prstGeom prst="rect">
            <a:avLst/>
          </a:prstGeom>
          <a:noFill/>
        </p:spPr>
        <p:txBody>
          <a:bodyPr wrap="square" rtlCol="0">
            <a:spAutoFit/>
          </a:bodyPr>
          <a:lstStyle/>
          <a:p>
            <a:pPr marL="285750" indent="-285750" algn="just">
              <a:buFont typeface="Courier New" panose="02070309020205020404" pitchFamily="49" charset="0"/>
              <a:buChar char="o"/>
            </a:pPr>
            <a:r>
              <a:rPr lang="en-US" dirty="0"/>
              <a:t>Small groups can be stressful for  class teacher</a:t>
            </a:r>
          </a:p>
          <a:p>
            <a:pPr marL="285750" indent="-285750" algn="just">
              <a:buFont typeface="Courier New" panose="02070309020205020404" pitchFamily="49" charset="0"/>
              <a:buChar char="o"/>
            </a:pPr>
            <a:r>
              <a:rPr lang="en-US" dirty="0"/>
              <a:t>Piaget’s theory was personal so different areas of learning weren’t covered, making it potentially harder for teachers to follow his theory in a classroom </a:t>
            </a:r>
          </a:p>
          <a:p>
            <a:endParaRPr lang="en-US" dirty="0"/>
          </a:p>
        </p:txBody>
      </p:sp>
    </p:spTree>
    <p:extLst>
      <p:ext uri="{BB962C8B-B14F-4D97-AF65-F5344CB8AC3E}">
        <p14:creationId xmlns:p14="http://schemas.microsoft.com/office/powerpoint/2010/main" val="3131897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013A0-9AE5-384A-AED7-E70DA3D49F33}"/>
              </a:ext>
            </a:extLst>
          </p:cNvPr>
          <p:cNvSpPr>
            <a:spLocks noGrp="1"/>
          </p:cNvSpPr>
          <p:nvPr>
            <p:ph type="title"/>
          </p:nvPr>
        </p:nvSpPr>
        <p:spPr/>
        <p:txBody>
          <a:bodyPr/>
          <a:lstStyle/>
          <a:p>
            <a:r>
              <a:rPr lang="en-US" dirty="0"/>
              <a:t>Conclusion </a:t>
            </a:r>
          </a:p>
        </p:txBody>
      </p:sp>
      <p:sp>
        <p:nvSpPr>
          <p:cNvPr id="4" name="Text Placeholder 3">
            <a:extLst>
              <a:ext uri="{FF2B5EF4-FFF2-40B4-BE49-F238E27FC236}">
                <a16:creationId xmlns:a16="http://schemas.microsoft.com/office/drawing/2014/main" id="{7C22A8A8-6D16-5947-AF0E-884A22E5263B}"/>
              </a:ext>
            </a:extLst>
          </p:cNvPr>
          <p:cNvSpPr>
            <a:spLocks noGrp="1"/>
          </p:cNvSpPr>
          <p:nvPr>
            <p:ph type="body" sz="half" idx="2"/>
          </p:nvPr>
        </p:nvSpPr>
        <p:spPr>
          <a:xfrm>
            <a:off x="5285678" y="960862"/>
            <a:ext cx="4114800" cy="3094485"/>
          </a:xfrm>
        </p:spPr>
        <p:txBody>
          <a:bodyPr/>
          <a:lstStyle/>
          <a:p>
            <a:r>
              <a:rPr lang="en-US" dirty="0"/>
              <a:t>(Conclusion n.d.)</a:t>
            </a:r>
          </a:p>
          <a:p>
            <a:endParaRPr lang="en-US" dirty="0"/>
          </a:p>
        </p:txBody>
      </p:sp>
      <p:pic>
        <p:nvPicPr>
          <p:cNvPr id="5" name="Picture 2" descr="74,094 BEST Conclusion IMAGES, STOCK PHOTOS &amp;amp; VECTORS | Adobe Stock">
            <a:extLst>
              <a:ext uri="{FF2B5EF4-FFF2-40B4-BE49-F238E27FC236}">
                <a16:creationId xmlns:a16="http://schemas.microsoft.com/office/drawing/2014/main" id="{84631843-2F73-EF4B-9FA7-47E049A6A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8063" y="1143000"/>
            <a:ext cx="6858000" cy="4572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474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DE399B-409C-374F-BA11-869D0E77A7F6}"/>
              </a:ext>
            </a:extLst>
          </p:cNvPr>
          <p:cNvSpPr txBox="1"/>
          <p:nvPr/>
        </p:nvSpPr>
        <p:spPr>
          <a:xfrm>
            <a:off x="2702422" y="1023758"/>
            <a:ext cx="7360920" cy="5355312"/>
          </a:xfrm>
          <a:prstGeom prst="rect">
            <a:avLst/>
          </a:prstGeom>
          <a:noFill/>
        </p:spPr>
        <p:txBody>
          <a:bodyPr wrap="square" rtlCol="0">
            <a:spAutoFit/>
          </a:bodyPr>
          <a:lstStyle/>
          <a:p>
            <a:r>
              <a:rPr lang="en-US" dirty="0"/>
              <a:t>Reference List:</a:t>
            </a:r>
          </a:p>
          <a:p>
            <a:r>
              <a:rPr lang="en-US" dirty="0"/>
              <a:t>Image for slide 1 – (</a:t>
            </a:r>
            <a:r>
              <a:rPr lang="en-GB" i="1" dirty="0"/>
              <a:t>Piaget at the </a:t>
            </a:r>
            <a:r>
              <a:rPr lang="en-GB" i="1" dirty="0">
                <a:hlinkClick r:id="rId2" tooltip="University of Michigan"/>
              </a:rPr>
              <a:t>University of Michigan</a:t>
            </a:r>
            <a:r>
              <a:rPr lang="en-GB" i="1" dirty="0"/>
              <a:t>, c. 1968 n.d.)</a:t>
            </a:r>
            <a:endParaRPr lang="en-GB" dirty="0"/>
          </a:p>
          <a:p>
            <a:r>
              <a:rPr lang="en-GB" dirty="0"/>
              <a:t>(</a:t>
            </a:r>
            <a:r>
              <a:rPr lang="en-GB" dirty="0" err="1"/>
              <a:t>Biography.com</a:t>
            </a:r>
            <a:r>
              <a:rPr lang="en-GB" dirty="0"/>
              <a:t> Editors , 2014) </a:t>
            </a:r>
          </a:p>
          <a:p>
            <a:endParaRPr lang="en-US" dirty="0"/>
          </a:p>
          <a:p>
            <a:r>
              <a:rPr lang="en-US" dirty="0"/>
              <a:t>Image for slide 2 – </a:t>
            </a:r>
            <a:r>
              <a:rPr lang="en-US" i="1" dirty="0" err="1"/>
              <a:t>Seong</a:t>
            </a:r>
            <a:r>
              <a:rPr lang="en-US" i="1" dirty="0"/>
              <a:t> (2020) Piaget’s theory</a:t>
            </a:r>
            <a:endParaRPr lang="en-GB" dirty="0"/>
          </a:p>
          <a:p>
            <a:endParaRPr lang="en-US" dirty="0"/>
          </a:p>
          <a:p>
            <a:r>
              <a:rPr lang="en-GB" dirty="0"/>
              <a:t>Image for slide 3 – </a:t>
            </a:r>
            <a:r>
              <a:rPr lang="en-GB" i="1" dirty="0"/>
              <a:t>(Our National Mission, Welsh Government n.d.)</a:t>
            </a:r>
            <a:endParaRPr lang="en-GB" dirty="0"/>
          </a:p>
          <a:p>
            <a:r>
              <a:rPr lang="en-GB" dirty="0"/>
              <a:t>Image for slide 3</a:t>
            </a:r>
            <a:r>
              <a:rPr lang="en-GB" i="1" dirty="0"/>
              <a:t> - </a:t>
            </a:r>
            <a:r>
              <a:rPr lang="en-US" i="1" dirty="0"/>
              <a:t>(Estyn logo n.d.)</a:t>
            </a:r>
            <a:endParaRPr lang="en-GB" dirty="0"/>
          </a:p>
          <a:p>
            <a:r>
              <a:rPr lang="en-GB" dirty="0"/>
              <a:t> (</a:t>
            </a:r>
            <a:r>
              <a:rPr lang="en-GB" dirty="0" err="1"/>
              <a:t>Gov.Wales</a:t>
            </a:r>
            <a:r>
              <a:rPr lang="en-GB" dirty="0"/>
              <a:t>, 2017-21) </a:t>
            </a:r>
          </a:p>
          <a:p>
            <a:endParaRPr lang="en-US" dirty="0"/>
          </a:p>
          <a:p>
            <a:r>
              <a:rPr lang="en-GB" dirty="0"/>
              <a:t>Image for slide 4 – </a:t>
            </a:r>
            <a:r>
              <a:rPr lang="en-GB" i="1" dirty="0"/>
              <a:t>Louis (2008) </a:t>
            </a:r>
            <a:endParaRPr lang="en-GB" dirty="0"/>
          </a:p>
          <a:p>
            <a:r>
              <a:rPr lang="en-GB" dirty="0"/>
              <a:t>(Sally Murphey, 2018) </a:t>
            </a:r>
          </a:p>
          <a:p>
            <a:endParaRPr lang="en-US" dirty="0"/>
          </a:p>
          <a:p>
            <a:r>
              <a:rPr lang="en-GB" dirty="0"/>
              <a:t>Image for slide 5 - </a:t>
            </a:r>
            <a:r>
              <a:rPr lang="en-US" i="1" dirty="0"/>
              <a:t>(Teacher struggling, n.d.)</a:t>
            </a:r>
            <a:endParaRPr lang="en-GB" dirty="0"/>
          </a:p>
          <a:p>
            <a:endParaRPr lang="en-US" dirty="0"/>
          </a:p>
          <a:p>
            <a:r>
              <a:rPr lang="en-GB" dirty="0"/>
              <a:t>Image for slide 6 - </a:t>
            </a:r>
            <a:r>
              <a:rPr lang="en-US" dirty="0"/>
              <a:t>(Conclusion n.d.)</a:t>
            </a:r>
            <a:endParaRPr lang="en-GB" dirty="0"/>
          </a:p>
          <a:p>
            <a:endParaRPr lang="en-US" dirty="0"/>
          </a:p>
        </p:txBody>
      </p:sp>
    </p:spTree>
    <p:extLst>
      <p:ext uri="{BB962C8B-B14F-4D97-AF65-F5344CB8AC3E}">
        <p14:creationId xmlns:p14="http://schemas.microsoft.com/office/powerpoint/2010/main" val="94509102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{BF4A3059-271B-8F4B-A310-307AFF891B63}tf10001079_mac</Template>
  <TotalTime>46018</TotalTime>
  <Words>1774</Words>
  <Application>Microsoft Macintosh PowerPoint</Application>
  <PresentationFormat>Widescreen</PresentationFormat>
  <Paragraphs>96</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Courier New</vt:lpstr>
      <vt:lpstr>Wingdings</vt:lpstr>
      <vt:lpstr>Vapor Trail</vt:lpstr>
      <vt:lpstr>PowerPoint Presentation</vt:lpstr>
      <vt:lpstr>Who is Piaget</vt:lpstr>
      <vt:lpstr>Piaget’s Theory</vt:lpstr>
      <vt:lpstr>How PIAGET’S theory link's with the welsh government education policy  Estyn best practice report </vt:lpstr>
      <vt:lpstr>How to use Piaget’s theory in the classroom </vt:lpstr>
      <vt:lpstr>Future implications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tasha sch</dc:creator>
  <cp:lastModifiedBy>tasha sch</cp:lastModifiedBy>
  <cp:revision>16</cp:revision>
  <dcterms:created xsi:type="dcterms:W3CDTF">2021-12-13T08:27:30Z</dcterms:created>
  <dcterms:modified xsi:type="dcterms:W3CDTF">2022-01-14T14:52:46Z</dcterms:modified>
</cp:coreProperties>
</file>