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5143500" cy="9144000"/>
  <p:embeddedFontLst>
    <p:embeddedFont>
      <p:font typeface="Anton" pitchFamily="2" charset="0"/>
      <p:regular r:id="rId17"/>
    </p:embeddedFont>
    <p:embeddedFont>
      <p:font typeface="Calibri" panose="020F0502020204030204" pitchFamily="34" charset="0"/>
      <p:regular r:id="rId18"/>
      <p:bold r:id="rId19"/>
      <p:italic r:id="rId20"/>
      <p:boldItalic r:id="rId21"/>
    </p:embeddedFont>
    <p:embeddedFont>
      <p:font typeface="Open Sans" panose="020B0606030504020204" pitchFamily="34"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6" roundtripDataSignature="AMtx7mgrL3Y6DZepEEvuCbk9t+bkFiFRP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81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customschemas.google.com/relationships/presentationmetadata" Target="meta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lvl1pPr>
            <a:lvl2pPr marR="0" lvl="1" algn="l" rtl="0">
              <a:spcBef>
                <a:spcPts val="0"/>
              </a:spcBef>
              <a:spcAft>
                <a:spcPts val="0"/>
              </a:spcAft>
              <a:buSzPts val="1400"/>
              <a:buNone/>
              <a:defRPr sz="1800" b="0" i="0" u="none" strike="noStrike" cap="none"/>
            </a:lvl2pPr>
            <a:lvl3pPr marR="0" lvl="2" algn="l" rtl="0">
              <a:spcBef>
                <a:spcPts val="0"/>
              </a:spcBef>
              <a:spcAft>
                <a:spcPts val="0"/>
              </a:spcAft>
              <a:buSzPts val="1400"/>
              <a:buNone/>
              <a:defRPr sz="1800" b="0" i="0" u="none" strike="noStrike" cap="none"/>
            </a:lvl3pPr>
            <a:lvl4pPr marR="0" lvl="3" algn="l" rtl="0">
              <a:spcBef>
                <a:spcPts val="0"/>
              </a:spcBef>
              <a:spcAft>
                <a:spcPts val="0"/>
              </a:spcAft>
              <a:buSzPts val="1400"/>
              <a:buNone/>
              <a:defRPr sz="1800" b="0" i="0" u="none" strike="noStrike" cap="none"/>
            </a:lvl4pPr>
            <a:lvl5pPr marR="0" lvl="4" algn="l" rtl="0">
              <a:spcBef>
                <a:spcPts val="0"/>
              </a:spcBef>
              <a:spcAft>
                <a:spcPts val="0"/>
              </a:spcAft>
              <a:buSzPts val="1400"/>
              <a:buNone/>
              <a:defRPr sz="1800" b="0" i="0" u="none" strike="noStrike" cap="none"/>
            </a:lvl5pPr>
            <a:lvl6pPr marR="0" lvl="5" algn="l" rtl="0">
              <a:spcBef>
                <a:spcPts val="0"/>
              </a:spcBef>
              <a:spcAft>
                <a:spcPts val="0"/>
              </a:spcAft>
              <a:buSzPts val="1400"/>
              <a:buNone/>
              <a:defRPr sz="1800" b="0" i="0" u="none" strike="noStrike" cap="none"/>
            </a:lvl6pPr>
            <a:lvl7pPr marR="0" lvl="6" algn="l" rtl="0">
              <a:spcBef>
                <a:spcPts val="0"/>
              </a:spcBef>
              <a:spcAft>
                <a:spcPts val="0"/>
              </a:spcAft>
              <a:buSzPts val="1400"/>
              <a:buNone/>
              <a:defRPr sz="1800" b="0" i="0" u="none" strike="noStrike" cap="none"/>
            </a:lvl7pPr>
            <a:lvl8pPr marR="0" lvl="7" algn="l" rtl="0">
              <a:spcBef>
                <a:spcPts val="0"/>
              </a:spcBef>
              <a:spcAft>
                <a:spcPts val="0"/>
              </a:spcAft>
              <a:buSzPts val="1400"/>
              <a:buNone/>
              <a:defRPr sz="1800" b="0" i="0" u="none" strike="noStrike" cap="none"/>
            </a:lvl8pPr>
            <a:lvl9pPr marR="0" lvl="8" algn="l" rtl="0">
              <a:spcBef>
                <a:spcPts val="0"/>
              </a:spcBef>
              <a:spcAft>
                <a:spcPts val="0"/>
              </a:spcAft>
              <a:buSzPts val="1400"/>
              <a:buNone/>
              <a:defRPr sz="1800" b="0" i="0" u="none" strike="noStrike" cap="none"/>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lvl1pPr>
            <a:lvl2pPr marR="0" lvl="1" algn="l" rtl="0">
              <a:spcBef>
                <a:spcPts val="0"/>
              </a:spcBef>
              <a:spcAft>
                <a:spcPts val="0"/>
              </a:spcAft>
              <a:buSzPts val="1400"/>
              <a:buNone/>
              <a:defRPr sz="1800" b="0" i="0" u="none" strike="noStrike" cap="none"/>
            </a:lvl2pPr>
            <a:lvl3pPr marR="0" lvl="2" algn="l" rtl="0">
              <a:spcBef>
                <a:spcPts val="0"/>
              </a:spcBef>
              <a:spcAft>
                <a:spcPts val="0"/>
              </a:spcAft>
              <a:buSzPts val="1400"/>
              <a:buNone/>
              <a:defRPr sz="1800" b="0" i="0" u="none" strike="noStrike" cap="none"/>
            </a:lvl3pPr>
            <a:lvl4pPr marR="0" lvl="3" algn="l" rtl="0">
              <a:spcBef>
                <a:spcPts val="0"/>
              </a:spcBef>
              <a:spcAft>
                <a:spcPts val="0"/>
              </a:spcAft>
              <a:buSzPts val="1400"/>
              <a:buNone/>
              <a:defRPr sz="1800" b="0" i="0" u="none" strike="noStrike" cap="none"/>
            </a:lvl4pPr>
            <a:lvl5pPr marR="0" lvl="4" algn="l" rtl="0">
              <a:spcBef>
                <a:spcPts val="0"/>
              </a:spcBef>
              <a:spcAft>
                <a:spcPts val="0"/>
              </a:spcAft>
              <a:buSzPts val="1400"/>
              <a:buNone/>
              <a:defRPr sz="1800" b="0" i="0" u="none" strike="noStrike" cap="none"/>
            </a:lvl5pPr>
            <a:lvl6pPr marR="0" lvl="5" algn="l" rtl="0">
              <a:spcBef>
                <a:spcPts val="0"/>
              </a:spcBef>
              <a:spcAft>
                <a:spcPts val="0"/>
              </a:spcAft>
              <a:buSzPts val="1400"/>
              <a:buNone/>
              <a:defRPr sz="1800" b="0" i="0" u="none" strike="noStrike" cap="none"/>
            </a:lvl6pPr>
            <a:lvl7pPr marR="0" lvl="6" algn="l" rtl="0">
              <a:spcBef>
                <a:spcPts val="0"/>
              </a:spcBef>
              <a:spcAft>
                <a:spcPts val="0"/>
              </a:spcAft>
              <a:buSzPts val="1400"/>
              <a:buNone/>
              <a:defRPr sz="1800" b="0" i="0" u="none" strike="noStrike" cap="none"/>
            </a:lvl7pPr>
            <a:lvl8pPr marR="0" lvl="7" algn="l" rtl="0">
              <a:spcBef>
                <a:spcPts val="0"/>
              </a:spcBef>
              <a:spcAft>
                <a:spcPts val="0"/>
              </a:spcAft>
              <a:buSzPts val="1400"/>
              <a:buNone/>
              <a:defRPr sz="1800" b="0" i="0" u="none" strike="noStrike" cap="none"/>
            </a:lvl8pPr>
            <a:lvl9pPr marR="0" lvl="8" algn="l" rtl="0">
              <a:spcBef>
                <a:spcPts val="0"/>
              </a:spcBef>
              <a:spcAft>
                <a:spcPts val="0"/>
              </a:spcAft>
              <a:buSzPts val="1400"/>
              <a:buNone/>
              <a:defRPr sz="1800" b="0" i="0" u="none" strike="noStrike" cap="none"/>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lvl1pPr>
            <a:lvl2pPr marR="0" lvl="1" algn="l" rtl="0">
              <a:spcBef>
                <a:spcPts val="0"/>
              </a:spcBef>
              <a:spcAft>
                <a:spcPts val="0"/>
              </a:spcAft>
              <a:buSzPts val="1400"/>
              <a:buNone/>
              <a:defRPr sz="1800" b="0" i="0" u="none" strike="noStrike" cap="none"/>
            </a:lvl2pPr>
            <a:lvl3pPr marR="0" lvl="2" algn="l" rtl="0">
              <a:spcBef>
                <a:spcPts val="0"/>
              </a:spcBef>
              <a:spcAft>
                <a:spcPts val="0"/>
              </a:spcAft>
              <a:buSzPts val="1400"/>
              <a:buNone/>
              <a:defRPr sz="1800" b="0" i="0" u="none" strike="noStrike" cap="none"/>
            </a:lvl3pPr>
            <a:lvl4pPr marR="0" lvl="3" algn="l" rtl="0">
              <a:spcBef>
                <a:spcPts val="0"/>
              </a:spcBef>
              <a:spcAft>
                <a:spcPts val="0"/>
              </a:spcAft>
              <a:buSzPts val="1400"/>
              <a:buNone/>
              <a:defRPr sz="1800" b="0" i="0" u="none" strike="noStrike" cap="none"/>
            </a:lvl4pPr>
            <a:lvl5pPr marR="0" lvl="4" algn="l" rtl="0">
              <a:spcBef>
                <a:spcPts val="0"/>
              </a:spcBef>
              <a:spcAft>
                <a:spcPts val="0"/>
              </a:spcAft>
              <a:buSzPts val="1400"/>
              <a:buNone/>
              <a:defRPr sz="1800" b="0" i="0" u="none" strike="noStrike" cap="none"/>
            </a:lvl5pPr>
            <a:lvl6pPr marR="0" lvl="5" algn="l" rtl="0">
              <a:spcBef>
                <a:spcPts val="0"/>
              </a:spcBef>
              <a:spcAft>
                <a:spcPts val="0"/>
              </a:spcAft>
              <a:buSzPts val="1400"/>
              <a:buNone/>
              <a:defRPr sz="1800" b="0" i="0" u="none" strike="noStrike" cap="none"/>
            </a:lvl6pPr>
            <a:lvl7pPr marR="0" lvl="6" algn="l" rtl="0">
              <a:spcBef>
                <a:spcPts val="0"/>
              </a:spcBef>
              <a:spcAft>
                <a:spcPts val="0"/>
              </a:spcAft>
              <a:buSzPts val="1400"/>
              <a:buNone/>
              <a:defRPr sz="1800" b="0" i="0" u="none" strike="noStrike" cap="none"/>
            </a:lvl7pPr>
            <a:lvl8pPr marR="0" lvl="7" algn="l" rtl="0">
              <a:spcBef>
                <a:spcPts val="0"/>
              </a:spcBef>
              <a:spcAft>
                <a:spcPts val="0"/>
              </a:spcAft>
              <a:buSzPts val="1400"/>
              <a:buNone/>
              <a:defRPr sz="1800" b="0" i="0" u="none" strike="noStrike" cap="none"/>
            </a:lvl8pPr>
            <a:lvl9pPr marR="0" lvl="8" algn="l" rtl="0">
              <a:spcBef>
                <a:spcPts val="0"/>
              </a:spcBef>
              <a:spcAft>
                <a:spcPts val="0"/>
              </a:spcAft>
              <a:buSzPts val="1400"/>
              <a:buNone/>
              <a:defRPr sz="1800" b="0" i="0" u="none" strike="noStrike" cap="none"/>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t>‹#›</a:t>
            </a:fld>
            <a:endParaRPr sz="1200" b="0" i="0" u="none" strike="noStrike" cap="non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 name="Google Shape;53;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0" name="Google Shape;60;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British Airways is one of the United Kingdom's largest airlines and is a member of the International Airlines Group (IAG). It is on a wide range of routes and is on par with companies like Ryanair, Emirates, Lufthansa, etc. British Airways annual reports state that the company has millions of customers and operates in one of the most. </a:t>
            </a:r>
            <a:endParaRPr>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The airline industry is unique in that it is heavily regulated, has high operating expenses and is subject to strong external pressures. The airlines also have to react promptly to changes in economic conditions, technological developments and customer expectations. </a:t>
            </a:r>
            <a:endParaRPr>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In some industries, sustainability-related transformations can be quite gradual, but the aviation industry is under pressure due to the high amount of carbon emissions it produces. So, the environmental performance of organisations is becoming an important factor in the perception of customers and stakeholders.</a:t>
            </a:r>
            <a:endParaRPr>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British Airways is therefore operating in an environment where they need to balance the need for profitability with social responsibility. </a:t>
            </a:r>
            <a:endParaRPr>
              <a:latin typeface="Times New Roman"/>
              <a:ea typeface="Times New Roman"/>
              <a:cs typeface="Times New Roman"/>
              <a:sym typeface="Times New Roman"/>
            </a:endParaRPr>
          </a:p>
          <a:p>
            <a:pPr marL="0" lvl="0" indent="0" algn="just" rtl="0">
              <a:lnSpc>
                <a:spcPct val="150000"/>
              </a:lnSpc>
              <a:spcBef>
                <a:spcPts val="1000"/>
              </a:spcBef>
              <a:spcAft>
                <a:spcPts val="1000"/>
              </a:spcAft>
              <a:buClr>
                <a:schemeClr val="dk1"/>
              </a:buClr>
              <a:buSzPts val="1100"/>
              <a:buFont typeface="Arial"/>
              <a:buNone/>
            </a:pPr>
            <a:r>
              <a:rPr lang="en-US">
                <a:latin typeface="Times New Roman"/>
                <a:ea typeface="Times New Roman"/>
                <a:cs typeface="Times New Roman"/>
                <a:sym typeface="Times New Roman"/>
              </a:rPr>
              <a:t>Reference: British Airways (2024); IAG (2024)</a:t>
            </a:r>
            <a:endParaRPr/>
          </a:p>
        </p:txBody>
      </p:sp>
      <p:sp>
        <p:nvSpPr>
          <p:cNvPr id="61" name="Google Shape;61;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0" name="Google Shape;80;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Sustainability can be described as meeting present needs without harming future generations, which was defined by the United Nations in 1987. </a:t>
            </a:r>
            <a:endParaRPr>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Traditionally, customers saw mostly the price, convenience and service quality of airlines when choosing their carrier. But the consumer behaviour has slowly changed. Peattie and Belz have found that more and more, environmental issues are becoming a major factor in marketing decisions and customer behaviour. </a:t>
            </a:r>
            <a:endParaRPr>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This implies that organisations now have to take into account their environmental performance as well as their financial performance. </a:t>
            </a:r>
            <a:endParaRPr>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For instance, it is becoming a growing concern for passengers whether an airline is cutting emissions, investing in greener technologies or demonstrating environmental responsibility. Hence, sustainability is becoming more and more a part of brand image and perceptions. </a:t>
            </a:r>
            <a:endParaRPr>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From a marketing point of view, this presents real change as organisations are no longer selling just a service or a product. The values and social responsibility are expected of them more and more. </a:t>
            </a:r>
            <a:endParaRPr>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Thus, sustainability is not just a change in how things are done; it also affects customer expectations and marketing strategies. </a:t>
            </a:r>
            <a:endParaRPr>
              <a:latin typeface="Times New Roman"/>
              <a:ea typeface="Times New Roman"/>
              <a:cs typeface="Times New Roman"/>
              <a:sym typeface="Times New Roman"/>
            </a:endParaRPr>
          </a:p>
          <a:p>
            <a:pPr marL="0" lvl="0" indent="0" algn="just" rtl="0">
              <a:lnSpc>
                <a:spcPct val="150000"/>
              </a:lnSpc>
              <a:spcBef>
                <a:spcPts val="1000"/>
              </a:spcBef>
              <a:spcAft>
                <a:spcPts val="1000"/>
              </a:spcAft>
              <a:buClr>
                <a:schemeClr val="dk1"/>
              </a:buClr>
              <a:buSzPts val="1100"/>
              <a:buFont typeface="Arial"/>
              <a:buNone/>
            </a:pPr>
            <a:r>
              <a:rPr lang="en-US" b="1">
                <a:latin typeface="Times New Roman"/>
                <a:ea typeface="Times New Roman"/>
                <a:cs typeface="Times New Roman"/>
                <a:sym typeface="Times New Roman"/>
              </a:rPr>
              <a:t>Reference: </a:t>
            </a:r>
            <a:r>
              <a:rPr lang="en-US">
                <a:latin typeface="Times New Roman"/>
                <a:ea typeface="Times New Roman"/>
                <a:cs typeface="Times New Roman"/>
                <a:sym typeface="Times New Roman"/>
              </a:rPr>
              <a:t>United Nations (1987); Peattie and Belz (2010).</a:t>
            </a:r>
            <a:endParaRPr/>
          </a:p>
        </p:txBody>
      </p:sp>
      <p:sp>
        <p:nvSpPr>
          <p:cNvPr id="81" name="Google Shape;81;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2" name="Google Shape;10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Firstly, aviation is a major source of carbon emissions, and thus, aviation is getting more and more attention from the public and the government. </a:t>
            </a:r>
            <a:endParaRPr>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Secondly, customers are increasingly demanding that organisations act responsibly and show their dedication to environmental issues. </a:t>
            </a:r>
            <a:endParaRPr>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Han, Hsu and Lee's research identified that environmental issues can impact customers' decision-making process in the travel industry. </a:t>
            </a:r>
            <a:endParaRPr>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This means that sustainability can directly impact customer trust, customer loyalty and customer purchasing behaviour.</a:t>
            </a:r>
            <a:endParaRPr>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If not addressed appropriately, there might be various dangers. Organisations can suffer loss of competitive advantage, decreased customer loyalty and damage to their reputation, for example. </a:t>
            </a:r>
            <a:endParaRPr>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Conversely, successful adaptation can result in benefits, including enhanced brand reputation, better customer relationships, and long-term strategic benefits. </a:t>
            </a:r>
            <a:endParaRPr>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Hence, sustainability poses opportunities as well as threats and demands organisations to make strategic choices on how to react to shifting expectations. </a:t>
            </a:r>
            <a:endParaRPr>
              <a:latin typeface="Times New Roman"/>
              <a:ea typeface="Times New Roman"/>
              <a:cs typeface="Times New Roman"/>
              <a:sym typeface="Times New Roman"/>
            </a:endParaRPr>
          </a:p>
          <a:p>
            <a:pPr marL="0" lvl="0" indent="0" algn="just" rtl="0">
              <a:lnSpc>
                <a:spcPct val="150000"/>
              </a:lnSpc>
              <a:spcBef>
                <a:spcPts val="1000"/>
              </a:spcBef>
              <a:spcAft>
                <a:spcPts val="1000"/>
              </a:spcAft>
              <a:buClr>
                <a:schemeClr val="dk1"/>
              </a:buClr>
              <a:buSzPts val="1100"/>
              <a:buFont typeface="Arial"/>
              <a:buNone/>
            </a:pPr>
            <a:r>
              <a:rPr lang="en-US" b="1">
                <a:latin typeface="Times New Roman"/>
                <a:ea typeface="Times New Roman"/>
                <a:cs typeface="Times New Roman"/>
                <a:sym typeface="Times New Roman"/>
              </a:rPr>
              <a:t>Reference:</a:t>
            </a:r>
            <a:r>
              <a:rPr lang="en-US">
                <a:latin typeface="Times New Roman"/>
                <a:ea typeface="Times New Roman"/>
                <a:cs typeface="Times New Roman"/>
                <a:sym typeface="Times New Roman"/>
              </a:rPr>
              <a:t> Han et al. (2009).</a:t>
            </a:r>
            <a:endParaRPr/>
          </a:p>
        </p:txBody>
      </p:sp>
      <p:sp>
        <p:nvSpPr>
          <p:cNvPr id="103" name="Google Shape;10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6" name="Google Shape;116;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We used the PESTLE framework to gain insight into the challenges of British Airways and looked specifically at those factors most closely related to sustainability. Politically, more and more governments are implementing environmental legislation, carbon reduction goals and sustainability policies. This puts more pressure on airlines to cut emissions and prove themselves to the environment. Socially, customer behaviour has now shifted, and customers are more demanding than ever that organisations will behave responsibly and openly around the environment. On the technological side, airlines are pressured to invest in sustainable aviation fuel, cleaner technology and more fuel-efficient aircraft. Johnson and others describe that external environmental factors have a strong impact on organisational strategy and decision-making. These factors represent the potential for innovation and operational and financial problems. </a:t>
            </a:r>
            <a:endParaRPr>
              <a:latin typeface="Times New Roman"/>
              <a:ea typeface="Times New Roman"/>
              <a:cs typeface="Times New Roman"/>
              <a:sym typeface="Times New Roman"/>
            </a:endParaRPr>
          </a:p>
          <a:p>
            <a:pPr marL="0" lvl="0" indent="0" algn="just" rtl="0">
              <a:lnSpc>
                <a:spcPct val="150000"/>
              </a:lnSpc>
              <a:spcBef>
                <a:spcPts val="1000"/>
              </a:spcBef>
              <a:spcAft>
                <a:spcPts val="1000"/>
              </a:spcAft>
              <a:buClr>
                <a:schemeClr val="dk1"/>
              </a:buClr>
              <a:buSzPts val="1100"/>
              <a:buFont typeface="Arial"/>
              <a:buNone/>
            </a:pPr>
            <a:r>
              <a:rPr lang="en-US">
                <a:latin typeface="Times New Roman"/>
                <a:ea typeface="Times New Roman"/>
                <a:cs typeface="Times New Roman"/>
                <a:sym typeface="Times New Roman"/>
              </a:rPr>
              <a:t>Reference: Johnson et al. (2020). </a:t>
            </a:r>
            <a:endParaRPr/>
          </a:p>
        </p:txBody>
      </p:sp>
      <p:sp>
        <p:nvSpPr>
          <p:cNvPr id="117" name="Google Shape;117;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4" name="Google Shape;13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Porter's Five Forces model was used to gain insight into the impact of sustainability on industry competition. Porter says that the more information and alternatives customers have, the higher their buyer power. Customers are now evaluating airline service in terms of environmental performance as well as on price and service quality. Competition is intensifying as sustainability is part of brand positioning. This is not only because of the competition between airlines in terms of pricing, but also because of their environmental performance and innovation. Then there's rail transportation, which poses a growing threat due to some customers' perception of its environmental responsibility. </a:t>
            </a:r>
            <a:endParaRPr>
              <a:latin typeface="Times New Roman"/>
              <a:ea typeface="Times New Roman"/>
              <a:cs typeface="Times New Roman"/>
              <a:sym typeface="Times New Roman"/>
            </a:endParaRPr>
          </a:p>
          <a:p>
            <a:pPr marL="0" lvl="0" indent="0" algn="just" rtl="0">
              <a:lnSpc>
                <a:spcPct val="150000"/>
              </a:lnSpc>
              <a:spcBef>
                <a:spcPts val="1000"/>
              </a:spcBef>
              <a:spcAft>
                <a:spcPts val="1000"/>
              </a:spcAft>
              <a:buClr>
                <a:schemeClr val="dk1"/>
              </a:buClr>
              <a:buSzPts val="1100"/>
              <a:buFont typeface="Arial"/>
              <a:buNone/>
            </a:pPr>
            <a:r>
              <a:rPr lang="en-US">
                <a:latin typeface="Times New Roman"/>
                <a:ea typeface="Times New Roman"/>
                <a:cs typeface="Times New Roman"/>
                <a:sym typeface="Times New Roman"/>
              </a:rPr>
              <a:t>Reference: Porter (1980). </a:t>
            </a:r>
            <a:endParaRPr/>
          </a:p>
        </p:txBody>
      </p:sp>
      <p:sp>
        <p:nvSpPr>
          <p:cNvPr id="135" name="Google Shape;135;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0" name="Google Shape;150;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algn="just">
              <a:lnSpc>
                <a:spcPct val="150000"/>
              </a:lnSpc>
              <a:spcBef>
                <a:spcPts val="1000"/>
              </a:spcBef>
              <a:spcAft>
                <a:spcPts val="1000"/>
              </a:spcAft>
            </a:pPr>
            <a:r>
              <a:rPr lang="en-US" sz="1800" dirty="0">
                <a:effectLst/>
                <a:latin typeface="Times New Roman" panose="02020603050405020304" pitchFamily="18" charset="0"/>
                <a:ea typeface="Times New Roman" panose="02020603050405020304" pitchFamily="18" charset="0"/>
              </a:rPr>
              <a:t>It is not just about saying sustainability poses problems, but it is also important to grasp cause-and-effect relationships. British Airways is under pressure to invest in environmental initiatives and new technologies as there is increased environmental awareness. These investments can enhance long-term competitiveness as customers might view the </a:t>
            </a:r>
            <a:r>
              <a:rPr lang="en-US" sz="1800" dirty="0" err="1">
                <a:effectLst/>
                <a:latin typeface="Times New Roman" panose="02020603050405020304" pitchFamily="18" charset="0"/>
                <a:ea typeface="Times New Roman" panose="02020603050405020304" pitchFamily="18" charset="0"/>
              </a:rPr>
              <a:t>organisation</a:t>
            </a:r>
            <a:r>
              <a:rPr lang="en-US" sz="1800" dirty="0">
                <a:effectLst/>
                <a:latin typeface="Times New Roman" panose="02020603050405020304" pitchFamily="18" charset="0"/>
                <a:ea typeface="Times New Roman" panose="02020603050405020304" pitchFamily="18" charset="0"/>
              </a:rPr>
              <a:t> as responsible and future-oriented. But there can be a lot of costs associated with these investments, and they can put pressure on profitability. If these are not acted upon effectively, the </a:t>
            </a:r>
            <a:r>
              <a:rPr lang="en-US" sz="1800" dirty="0" err="1">
                <a:effectLst/>
                <a:latin typeface="Times New Roman" panose="02020603050405020304" pitchFamily="18" charset="0"/>
                <a:ea typeface="Times New Roman" panose="02020603050405020304" pitchFamily="18" charset="0"/>
              </a:rPr>
              <a:t>organisations</a:t>
            </a:r>
            <a:r>
              <a:rPr lang="en-US" sz="1800" dirty="0">
                <a:effectLst/>
                <a:latin typeface="Times New Roman" panose="02020603050405020304" pitchFamily="18" charset="0"/>
                <a:ea typeface="Times New Roman" panose="02020603050405020304" pitchFamily="18" charset="0"/>
              </a:rPr>
              <a:t> that do not take appropriate actions can suffer from reputation loss and customer loyalty. British Airways thus has a strategic challenge: Investment decisions could have long-term environmental benefits, but</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1000"/>
              </a:spcBef>
              <a:spcAft>
                <a:spcPts val="1000"/>
              </a:spcAft>
            </a:pPr>
            <a:r>
              <a:rPr lang="en-US" sz="1800" dirty="0">
                <a:effectLst/>
                <a:latin typeface="Times New Roman" panose="02020603050405020304" pitchFamily="18" charset="0"/>
                <a:ea typeface="Times New Roman" panose="02020603050405020304" pitchFamily="18" charset="0"/>
              </a:rPr>
              <a:t>could also cause immediate financial difficulties. This shows that sustainability means more than an operational challenge, it is also a decision-making challenge. </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1000"/>
              </a:spcBef>
              <a:spcAft>
                <a:spcPts val="1000"/>
              </a:spcAft>
            </a:pPr>
            <a:r>
              <a:rPr lang="en-US" sz="1800" dirty="0">
                <a:effectLst/>
                <a:latin typeface="Times New Roman" panose="02020603050405020304" pitchFamily="18" charset="0"/>
                <a:ea typeface="Times New Roman" panose="02020603050405020304" pitchFamily="18" charset="0"/>
              </a:rPr>
              <a:t>Consequently, sustainability offers opportunities and challenges, and in the case of </a:t>
            </a:r>
            <a:r>
              <a:rPr lang="en-US" sz="1800" dirty="0" err="1">
                <a:effectLst/>
                <a:latin typeface="Times New Roman" panose="02020603050405020304" pitchFamily="18" charset="0"/>
                <a:ea typeface="Times New Roman" panose="02020603050405020304" pitchFamily="18" charset="0"/>
              </a:rPr>
              <a:t>organisations</a:t>
            </a:r>
            <a:r>
              <a:rPr lang="en-US" sz="1800" dirty="0">
                <a:effectLst/>
                <a:latin typeface="Times New Roman" panose="02020603050405020304" pitchFamily="18" charset="0"/>
                <a:ea typeface="Times New Roman" panose="02020603050405020304" pitchFamily="18" charset="0"/>
              </a:rPr>
              <a:t>, there is a need to reconcile customer needs, short-term performance and longer term strategic objectives. </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1000"/>
              </a:spcBef>
              <a:spcAft>
                <a:spcPts val="1000"/>
              </a:spcAft>
            </a:pPr>
            <a:r>
              <a:rPr lang="en-US" sz="1800" dirty="0">
                <a:effectLst/>
                <a:latin typeface="Times New Roman" panose="02020603050405020304" pitchFamily="18" charset="0"/>
                <a:ea typeface="Times New Roman" panose="02020603050405020304" pitchFamily="18" charset="0"/>
              </a:rPr>
              <a:t>Moreover, in certain sectors, like aviation, that are extremely competitive, it's impossible to operate just for the short-term. Ongoing investment and strategic changes could be required due to the possibility of changes in customer requirements and the environment. Thus, sustainability can more and more turn into a condition for competitiveness instead of a differentiator.</a:t>
            </a:r>
            <a:endParaRPr lang="en-US" sz="1800" dirty="0">
              <a:effectLst/>
              <a:latin typeface="Arial" panose="020B0604020202020204" pitchFamily="34" charset="0"/>
              <a:ea typeface="Arial" panose="020B0604020202020204" pitchFamily="34" charset="0"/>
            </a:endParaRPr>
          </a:p>
          <a:p>
            <a:pPr marL="0" lvl="0" indent="0" algn="just" rtl="0">
              <a:lnSpc>
                <a:spcPct val="150000"/>
              </a:lnSpc>
              <a:spcBef>
                <a:spcPts val="1000"/>
              </a:spcBef>
              <a:spcAft>
                <a:spcPts val="0"/>
              </a:spcAft>
              <a:buClr>
                <a:schemeClr val="dk1"/>
              </a:buClr>
              <a:buSzPts val="1100"/>
              <a:buFont typeface="Arial"/>
              <a:buNone/>
            </a:pPr>
            <a:endParaRPr dirty="0"/>
          </a:p>
        </p:txBody>
      </p:sp>
      <p:sp>
        <p:nvSpPr>
          <p:cNvPr id="151" name="Google Shape;151;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2" name="Google Shape;172;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British Airways (BA) has already implemented several programs under pressure for sustainability. These include investing in Sustainable Aviation Fuel (SAF), fleet modernisation and carbon reduction targets, company reports and IATA publications state. Modernisation of the fleet is important because newer aircraft tend to use less fuel and emit less pollution than older aircraft. Sustainable aviation fuel is also regarded as a key advancement, as it can help lower the environmental footprint of aviation fuel. These actions indicate that British Airways sees sustainability not just as a marketing activity, but also as a strategic issue. The organisation seems to be proactive, not reactive, to external pressures leading to changes. Strategically, early actions on sustainability issues can foster trust from the customer and enhance long-term competitiveness. But, early investment can also add to operational costs and implementation issues. </a:t>
            </a:r>
            <a:endParaRPr>
              <a:latin typeface="Times New Roman"/>
              <a:ea typeface="Times New Roman"/>
              <a:cs typeface="Times New Roman"/>
              <a:sym typeface="Times New Roman"/>
            </a:endParaRPr>
          </a:p>
          <a:p>
            <a:pPr marL="0" lvl="0" indent="0" algn="just" rtl="0">
              <a:lnSpc>
                <a:spcPct val="150000"/>
              </a:lnSpc>
              <a:spcBef>
                <a:spcPts val="1000"/>
              </a:spcBef>
              <a:spcAft>
                <a:spcPts val="1000"/>
              </a:spcAft>
              <a:buClr>
                <a:schemeClr val="dk1"/>
              </a:buClr>
              <a:buSzPts val="1100"/>
              <a:buFont typeface="Arial"/>
              <a:buNone/>
            </a:pPr>
            <a:r>
              <a:rPr lang="en-US">
                <a:latin typeface="Times New Roman"/>
                <a:ea typeface="Times New Roman"/>
                <a:cs typeface="Times New Roman"/>
                <a:sym typeface="Times New Roman"/>
              </a:rPr>
              <a:t>Reference: British Airways (2024); IATA (2024). </a:t>
            </a:r>
            <a:endParaRPr/>
          </a:p>
        </p:txBody>
      </p:sp>
      <p:sp>
        <p:nvSpPr>
          <p:cNvPr id="173" name="Google Shape;173;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8" name="Google Shape;188;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British Airways has a number of strengths and weaknesses when it comes to sustainability issues. The positive aspect of these is that they can help to enhance the brand image and increase the competitive advantage. Consumers have an increasing appreciation for good corporate conduct, so sustainability initiatives could serve to enhance customer confidence and the organisation's image. There are also some drawbacks, however. It takes a lot of money and resources to implement and is considered a large investment. According to Chen and Chang, unsupported environmental claims can lead to a loss of trust and greenwashing by customers. Greenwashing is when organisations make environmental claims, but the evidence or action is inadequate. Hence, organisations need to make sure that the environmental communication is not only a marketing message but that there are actual actions taken. Lack of transparency can harm customer trust as consumers are demanding more authenticity and proof beyond general environmental claims. </a:t>
            </a:r>
            <a:endParaRPr>
              <a:latin typeface="Times New Roman"/>
              <a:ea typeface="Times New Roman"/>
              <a:cs typeface="Times New Roman"/>
              <a:sym typeface="Times New Roman"/>
            </a:endParaRPr>
          </a:p>
          <a:p>
            <a:pPr marL="0" lvl="0" indent="0" algn="just" rtl="0">
              <a:lnSpc>
                <a:spcPct val="150000"/>
              </a:lnSpc>
              <a:spcBef>
                <a:spcPts val="1000"/>
              </a:spcBef>
              <a:spcAft>
                <a:spcPts val="1000"/>
              </a:spcAft>
              <a:buClr>
                <a:schemeClr val="dk1"/>
              </a:buClr>
              <a:buSzPts val="1100"/>
              <a:buFont typeface="Arial"/>
              <a:buNone/>
            </a:pPr>
            <a:r>
              <a:rPr lang="en-US">
                <a:latin typeface="Times New Roman"/>
                <a:ea typeface="Times New Roman"/>
                <a:cs typeface="Times New Roman"/>
                <a:sym typeface="Times New Roman"/>
              </a:rPr>
              <a:t>Reference: Chen and Chang (2013) </a:t>
            </a:r>
            <a:endParaRPr/>
          </a:p>
        </p:txBody>
      </p:sp>
      <p:sp>
        <p:nvSpPr>
          <p:cNvPr id="189" name="Google Shape;189;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4" name="Google Shape;204;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algn="just">
              <a:lnSpc>
                <a:spcPct val="150000"/>
              </a:lnSpc>
              <a:spcBef>
                <a:spcPts val="1000"/>
              </a:spcBef>
              <a:spcAft>
                <a:spcPts val="1000"/>
              </a:spcAft>
            </a:pPr>
            <a:r>
              <a:rPr lang="en-US" sz="1800" dirty="0">
                <a:effectLst/>
                <a:latin typeface="Times New Roman" panose="02020603050405020304" pitchFamily="18" charset="0"/>
                <a:ea typeface="Times New Roman" panose="02020603050405020304" pitchFamily="18" charset="0"/>
              </a:rPr>
              <a:t>Overall, British Airways seems to be proactively working towards sustainability. But just knowing about change is not the same as managing change. Although several initiatives</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1000"/>
              </a:spcBef>
              <a:spcAft>
                <a:spcPts val="1000"/>
              </a:spcAft>
            </a:pPr>
            <a:r>
              <a:rPr lang="en-US" sz="1800" dirty="0">
                <a:effectLst/>
                <a:latin typeface="Times New Roman" panose="02020603050405020304" pitchFamily="18" charset="0"/>
                <a:ea typeface="Times New Roman" panose="02020603050405020304" pitchFamily="18" charset="0"/>
              </a:rPr>
              <a:t>Some critics say that environmental efforts in the airline industry are still lagging behind the public's expectations despite the introduction of such steps. It can be tough since customers' expectations are swift and fast-changing, compared to organizational processes. Therefore, in the long-term, success will not only be about identifying change, it will also be about implementing change in the right way and ensuring that the sustainability </a:t>
            </a:r>
            <a:r>
              <a:rPr lang="en-US" sz="1800" dirty="0" err="1">
                <a:effectLst/>
                <a:latin typeface="Times New Roman" panose="02020603050405020304" pitchFamily="18" charset="0"/>
                <a:ea typeface="Times New Roman" panose="02020603050405020304" pitchFamily="18" charset="0"/>
              </a:rPr>
              <a:t>programmes</a:t>
            </a:r>
            <a:r>
              <a:rPr lang="en-US" sz="1800" dirty="0">
                <a:effectLst/>
                <a:latin typeface="Times New Roman" panose="02020603050405020304" pitchFamily="18" charset="0"/>
                <a:ea typeface="Times New Roman" panose="02020603050405020304" pitchFamily="18" charset="0"/>
              </a:rPr>
              <a:t> have an impact. Besides, in competitive markets, the </a:t>
            </a:r>
            <a:r>
              <a:rPr lang="en-US" sz="1800" dirty="0" err="1">
                <a:effectLst/>
                <a:latin typeface="Times New Roman" panose="02020603050405020304" pitchFamily="18" charset="0"/>
                <a:ea typeface="Times New Roman" panose="02020603050405020304" pitchFamily="18" charset="0"/>
              </a:rPr>
              <a:t>organisations</a:t>
            </a:r>
            <a:r>
              <a:rPr lang="en-US" sz="1800" dirty="0">
                <a:effectLst/>
                <a:latin typeface="Times New Roman" panose="02020603050405020304" pitchFamily="18" charset="0"/>
                <a:ea typeface="Times New Roman" panose="02020603050405020304" pitchFamily="18" charset="0"/>
              </a:rPr>
              <a:t> might not be able to consider sustainability as a success factor. If environmental projects result in real change of the business operation and the interaction with customers, they become a part of business competitiveness.</a:t>
            </a:r>
            <a:endParaRPr lang="en-US" sz="1800" dirty="0">
              <a:effectLst/>
              <a:latin typeface="Arial" panose="020B0604020202020204" pitchFamily="34" charset="0"/>
              <a:ea typeface="Arial" panose="020B0604020202020204" pitchFamily="34" charset="0"/>
            </a:endParaRPr>
          </a:p>
          <a:p>
            <a:pPr marL="0" lvl="0" indent="0" algn="just" rtl="0">
              <a:lnSpc>
                <a:spcPct val="150000"/>
              </a:lnSpc>
              <a:spcBef>
                <a:spcPts val="1000"/>
              </a:spcBef>
              <a:spcAft>
                <a:spcPts val="0"/>
              </a:spcAft>
              <a:buClr>
                <a:schemeClr val="dk1"/>
              </a:buClr>
              <a:buSzPts val="1100"/>
              <a:buFont typeface="Arial"/>
              <a:buNone/>
            </a:pPr>
            <a:endParaRPr dirty="0"/>
          </a:p>
        </p:txBody>
      </p:sp>
      <p:sp>
        <p:nvSpPr>
          <p:cNvPr id="205" name="Google Shape;205;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0" name="Google Shape;220;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defTabSz="914400" rtl="0" eaLnBrk="1" fontAlgn="auto" latinLnBrk="0" hangingPunct="1">
              <a:lnSpc>
                <a:spcPct val="150000"/>
              </a:lnSpc>
              <a:spcBef>
                <a:spcPts val="1000"/>
              </a:spcBef>
              <a:spcAft>
                <a:spcPts val="1000"/>
              </a:spcAft>
              <a:buClr>
                <a:schemeClr val="dk1"/>
              </a:buClr>
              <a:buSzPts val="1100"/>
              <a:buFont typeface="Arial"/>
              <a:buNone/>
              <a:tabLst/>
              <a:defRPr/>
            </a:pPr>
            <a:r>
              <a:rPr lang="en-US" sz="1800" dirty="0">
                <a:effectLst/>
                <a:latin typeface="Times New Roman" panose="02020603050405020304" pitchFamily="18" charset="0"/>
                <a:ea typeface="Times New Roman" panose="02020603050405020304" pitchFamily="18" charset="0"/>
              </a:rPr>
              <a:t>We have applied Kotter's Change Model to gain further understanding of how British Airways is dealing with the change. According to Kotter, there are certain elements to the successful organizational change as follows: Urgency, Vision and actions must be created to help implement change. The first piece is to create sense of urgency. Growing environmental concerns, changing customer needs and government and regulatory pressure appear to be forcing the UK airline, British Airways, to feel the urgency. </a:t>
            </a:r>
            <a:r>
              <a:rPr lang="en-US" sz="1800" dirty="0" err="1">
                <a:effectLst/>
                <a:latin typeface="Times New Roman" panose="02020603050405020304" pitchFamily="18" charset="0"/>
                <a:ea typeface="Times New Roman" panose="02020603050405020304" pitchFamily="18" charset="0"/>
              </a:rPr>
              <a:t>Organisations</a:t>
            </a:r>
            <a:r>
              <a:rPr lang="en-US" sz="1800" dirty="0">
                <a:effectLst/>
                <a:latin typeface="Times New Roman" panose="02020603050405020304" pitchFamily="18" charset="0"/>
                <a:ea typeface="Times New Roman" panose="02020603050405020304" pitchFamily="18" charset="0"/>
              </a:rPr>
              <a:t> may be reactive instead of proactive if they don't respond quickly enough. Second step is to develop a vision. British Airways has set itself a vision for sustainability in terms of commitments, carbon reduction targets and investment in cleaner technologies. Having a vision is critical since employees and stakeholders need to understand what the change is for and where they are headed. British Airways took actions such as investing in sustainable aviation fuel and fleet </a:t>
            </a:r>
            <a:r>
              <a:rPr lang="en-US" sz="1800" dirty="0" err="1">
                <a:effectLst/>
                <a:latin typeface="Times New Roman" panose="02020603050405020304" pitchFamily="18" charset="0"/>
                <a:ea typeface="Times New Roman" panose="02020603050405020304" pitchFamily="18" charset="0"/>
              </a:rPr>
              <a:t>modernisation</a:t>
            </a:r>
            <a:r>
              <a:rPr lang="en-US" sz="1800" dirty="0">
                <a:effectLst/>
                <a:latin typeface="Times New Roman" panose="02020603050405020304" pitchFamily="18" charset="0"/>
                <a:ea typeface="Times New Roman" panose="02020603050405020304" pitchFamily="18" charset="0"/>
              </a:rPr>
              <a:t>. These steps show how change is put into practice, but Kotter also outlines that in order to be successful with change, you need to keep the momentum going and to make change part of the </a:t>
            </a:r>
            <a:r>
              <a:rPr lang="en-US" sz="1800" dirty="0" err="1">
                <a:effectLst/>
                <a:latin typeface="Times New Roman" panose="02020603050405020304" pitchFamily="18" charset="0"/>
                <a:ea typeface="Times New Roman" panose="02020603050405020304" pitchFamily="18" charset="0"/>
              </a:rPr>
              <a:t>organisational</a:t>
            </a:r>
            <a:r>
              <a:rPr lang="en-US" sz="1800" dirty="0">
                <a:effectLst/>
                <a:latin typeface="Times New Roman" panose="02020603050405020304" pitchFamily="18" charset="0"/>
                <a:ea typeface="Times New Roman" panose="02020603050405020304" pitchFamily="18" charset="0"/>
              </a:rPr>
              <a:t> culture. Thus, merely introducing </a:t>
            </a:r>
            <a:r>
              <a:rPr lang="en-US" sz="1800" dirty="0" err="1">
                <a:effectLst/>
                <a:latin typeface="Times New Roman" panose="02020603050405020304" pitchFamily="18" charset="0"/>
                <a:ea typeface="Times New Roman" panose="02020603050405020304" pitchFamily="18" charset="0"/>
              </a:rPr>
              <a:t>programmes</a:t>
            </a:r>
            <a:r>
              <a:rPr lang="en-US" sz="1800" dirty="0">
                <a:effectLst/>
                <a:latin typeface="Times New Roman" panose="02020603050405020304" pitchFamily="18" charset="0"/>
                <a:ea typeface="Times New Roman" panose="02020603050405020304" pitchFamily="18" charset="0"/>
              </a:rPr>
              <a:t> isn't enough to ensure successful transformation. Reference: Kotter (1996).</a:t>
            </a:r>
            <a:endParaRPr lang="en-US" sz="1800" dirty="0">
              <a:effectLst/>
              <a:latin typeface="Arial" panose="020B0604020202020204" pitchFamily="34" charset="0"/>
              <a:ea typeface="Arial" panose="020B0604020202020204" pitchFamily="34" charset="0"/>
            </a:endParaRPr>
          </a:p>
          <a:p>
            <a:pPr marL="0" lvl="0" indent="0" algn="just" rtl="0">
              <a:lnSpc>
                <a:spcPct val="150000"/>
              </a:lnSpc>
              <a:spcBef>
                <a:spcPts val="1000"/>
              </a:spcBef>
              <a:spcAft>
                <a:spcPts val="1000"/>
              </a:spcAft>
              <a:buClr>
                <a:schemeClr val="dk1"/>
              </a:buClr>
              <a:buSzPts val="1100"/>
              <a:buFont typeface="Arial"/>
              <a:buNone/>
            </a:pPr>
            <a:endParaRPr dirty="0"/>
          </a:p>
        </p:txBody>
      </p:sp>
      <p:sp>
        <p:nvSpPr>
          <p:cNvPr id="221" name="Google Shape;221;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1" name="Google Shape;231;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defTabSz="914400" rtl="0" eaLnBrk="1" fontAlgn="auto" latinLnBrk="0" hangingPunct="1">
              <a:lnSpc>
                <a:spcPct val="150000"/>
              </a:lnSpc>
              <a:spcBef>
                <a:spcPts val="1000"/>
              </a:spcBef>
              <a:spcAft>
                <a:spcPts val="1000"/>
              </a:spcAft>
              <a:buClr>
                <a:schemeClr val="dk1"/>
              </a:buClr>
              <a:buSzPts val="1100"/>
              <a:buFont typeface="Arial"/>
              <a:buNone/>
              <a:tabLst/>
              <a:defRPr/>
            </a:pPr>
            <a:r>
              <a:rPr lang="en-US" sz="1800" dirty="0">
                <a:effectLst/>
                <a:latin typeface="Times New Roman" panose="02020603050405020304" pitchFamily="18" charset="0"/>
                <a:ea typeface="Times New Roman" panose="02020603050405020304" pitchFamily="18" charset="0"/>
              </a:rPr>
              <a:t>From the results, there are three recommendations to make for British Airways. Firstly, there is a need for British Airways to keep on investing in sustainable aviation fuel, as this could help to lower environmental impact in the longer-term. All this can be costly, but there could be long-term environmental and strategic benefits that make up for the short-term tough times. Secondly, there should be transparency in communication regarding British Airways' sustainability efforts in order to gain customers' trust. It is not just a matter of sustainability for customers, it's about proof and measurable results. Thirdly, British Airways needs to increase its customer engagement in initiatives that encourage people to take pro-ecological measures. These recommendations are aimed at improving the sustainability outcomes and long-term competitive position. These recommendations can also contribute to the long-term competitiveness, as </a:t>
            </a:r>
            <a:r>
              <a:rPr lang="en-US" sz="1800" dirty="0" err="1">
                <a:effectLst/>
                <a:latin typeface="Times New Roman" panose="02020603050405020304" pitchFamily="18" charset="0"/>
                <a:ea typeface="Times New Roman" panose="02020603050405020304" pitchFamily="18" charset="0"/>
              </a:rPr>
              <a:t>organisations</a:t>
            </a:r>
            <a:r>
              <a:rPr lang="en-US" sz="1800" dirty="0">
                <a:effectLst/>
                <a:latin typeface="Times New Roman" panose="02020603050405020304" pitchFamily="18" charset="0"/>
                <a:ea typeface="Times New Roman" panose="02020603050405020304" pitchFamily="18" charset="0"/>
              </a:rPr>
              <a:t> that are perceived to compete on organizational values, as well as on products and services, are becoming more and more common.</a:t>
            </a:r>
            <a:endParaRPr lang="en-US" sz="1800" dirty="0">
              <a:effectLst/>
              <a:latin typeface="Arial" panose="020B0604020202020204" pitchFamily="34" charset="0"/>
              <a:ea typeface="Arial" panose="020B0604020202020204" pitchFamily="34" charset="0"/>
            </a:endParaRPr>
          </a:p>
          <a:p>
            <a:pPr marL="0" lvl="0" indent="0" algn="just" rtl="0">
              <a:lnSpc>
                <a:spcPct val="150000"/>
              </a:lnSpc>
              <a:spcBef>
                <a:spcPts val="1000"/>
              </a:spcBef>
              <a:spcAft>
                <a:spcPts val="1000"/>
              </a:spcAft>
              <a:buClr>
                <a:schemeClr val="dk1"/>
              </a:buClr>
              <a:buSzPts val="1100"/>
              <a:buFont typeface="Arial"/>
              <a:buNone/>
            </a:pPr>
            <a:endParaRPr dirty="0"/>
          </a:p>
        </p:txBody>
      </p:sp>
      <p:sp>
        <p:nvSpPr>
          <p:cNvPr id="232" name="Google Shape;232;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8" name="Google Shape;258;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algn="just">
              <a:lnSpc>
                <a:spcPct val="150000"/>
              </a:lnSpc>
              <a:spcBef>
                <a:spcPts val="1000"/>
              </a:spcBef>
              <a:spcAft>
                <a:spcPts val="1000"/>
              </a:spcAft>
            </a:pPr>
            <a:r>
              <a:rPr lang="en-US" sz="1800" dirty="0">
                <a:effectLst/>
                <a:latin typeface="Times New Roman" panose="02020603050405020304" pitchFamily="18" charset="0"/>
                <a:ea typeface="Times New Roman" panose="02020603050405020304" pitchFamily="18" charset="0"/>
              </a:rPr>
              <a:t>Overall, sustainability is proving to be a key part in reshaping the airline marketing. Our analysis shows that British Airways has identified this problem and made a number of changes to tackle the problem. But sustainability brings opportunity and challenge; business and organizations have to find a balance between sustainability, customer expectations and financial returns. We identified that external pressures, customer </a:t>
            </a:r>
            <a:r>
              <a:rPr lang="en-US" sz="1800" dirty="0" err="1">
                <a:effectLst/>
                <a:latin typeface="Times New Roman" panose="02020603050405020304" pitchFamily="18" charset="0"/>
                <a:ea typeface="Times New Roman" panose="02020603050405020304" pitchFamily="18" charset="0"/>
              </a:rPr>
              <a:t>behaviour</a:t>
            </a:r>
            <a:r>
              <a:rPr lang="en-US" sz="1800" dirty="0">
                <a:effectLst/>
                <a:latin typeface="Times New Roman" panose="02020603050405020304" pitchFamily="18" charset="0"/>
                <a:ea typeface="Times New Roman" panose="02020603050405020304" pitchFamily="18" charset="0"/>
              </a:rPr>
              <a:t> and customer competition has an impact on the decision making of an </a:t>
            </a:r>
            <a:r>
              <a:rPr lang="en-US" sz="1800" dirty="0" err="1">
                <a:effectLst/>
                <a:latin typeface="Times New Roman" panose="02020603050405020304" pitchFamily="18" charset="0"/>
                <a:ea typeface="Times New Roman" panose="02020603050405020304" pitchFamily="18" charset="0"/>
              </a:rPr>
              <a:t>organisation</a:t>
            </a:r>
            <a:r>
              <a:rPr lang="en-US" sz="1800" dirty="0">
                <a:effectLst/>
                <a:latin typeface="Times New Roman" panose="02020603050405020304" pitchFamily="18" charset="0"/>
                <a:ea typeface="Times New Roman" panose="02020603050405020304" pitchFamily="18" charset="0"/>
              </a:rPr>
              <a:t>. Nowadays sustainable competitive advantage is more about innovation and the capacity of the </a:t>
            </a:r>
            <a:r>
              <a:rPr lang="en-US" sz="1800" dirty="0" err="1">
                <a:effectLst/>
                <a:latin typeface="Times New Roman" panose="02020603050405020304" pitchFamily="18" charset="0"/>
                <a:ea typeface="Times New Roman" panose="02020603050405020304" pitchFamily="18" charset="0"/>
              </a:rPr>
              <a:t>organisation</a:t>
            </a:r>
            <a:r>
              <a:rPr lang="en-US" sz="1800" dirty="0">
                <a:effectLst/>
                <a:latin typeface="Times New Roman" panose="02020603050405020304" pitchFamily="18" charset="0"/>
                <a:ea typeface="Times New Roman" panose="02020603050405020304" pitchFamily="18" charset="0"/>
              </a:rPr>
              <a:t> than in the past, says Grant. Moreover, sustainability will probably be more embedded in business strategy than just an environmental project. Flexible companies can gain increased customer confidence and sustainable competitive edge. Thanks for your attention.</a:t>
            </a:r>
            <a:endParaRPr lang="en-US" sz="1800" dirty="0">
              <a:effectLst/>
              <a:latin typeface="Arial" panose="020B0604020202020204" pitchFamily="34" charset="0"/>
              <a:ea typeface="Arial" panose="020B0604020202020204" pitchFamily="34" charset="0"/>
            </a:endParaRPr>
          </a:p>
          <a:p>
            <a:r>
              <a:rPr lang="en-US" sz="1800">
                <a:effectLst/>
                <a:latin typeface="Times New Roman" panose="02020603050405020304" pitchFamily="18" charset="0"/>
                <a:ea typeface="Times New Roman" panose="02020603050405020304" pitchFamily="18" charset="0"/>
              </a:rPr>
              <a:t>Reference: Grant (2019).</a:t>
            </a:r>
            <a:endParaRPr dirty="0"/>
          </a:p>
        </p:txBody>
      </p:sp>
      <p:sp>
        <p:nvSpPr>
          <p:cNvPr id="259" name="Google Shape;259;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g3e9d4279720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8" name="Google Shape;278;g3e9d4279720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9" name="Google Shape;279;g3e9d4279720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14</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lide 1 master">
  <p:cSld name="Slide 1 master">
    <p:bg>
      <p:bgPr>
        <a:solidFill>
          <a:srgbClr val="000000"/>
        </a:solidFill>
        <a:effectLst/>
      </p:bgPr>
    </p:bg>
    <p:spTree>
      <p:nvGrpSpPr>
        <p:cNvPr id="1" name="Shape 10"/>
        <p:cNvGrpSpPr/>
        <p:nvPr/>
      </p:nvGrpSpPr>
      <p:grpSpPr>
        <a:xfrm>
          <a:off x="0" y="0"/>
          <a:ext cx="0" cy="0"/>
          <a:chOff x="0" y="0"/>
          <a:chExt cx="0" cy="0"/>
        </a:xfrm>
      </p:grpSpPr>
      <p:sp>
        <p:nvSpPr>
          <p:cNvPr id="11" name="Google Shape;11;p15"/>
          <p:cNvSpPr/>
          <p:nvPr/>
        </p:nvSpPr>
        <p:spPr>
          <a:xfrm>
            <a:off x="0" y="0"/>
            <a:ext cx="9144000" cy="5143500"/>
          </a:xfrm>
          <a:prstGeom prst="rect">
            <a:avLst/>
          </a:prstGeom>
          <a:solidFill>
            <a:srgbClr val="C4E1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5"/>
          <p:cNvSpPr/>
          <p:nvPr/>
        </p:nvSpPr>
        <p:spPr>
          <a:xfrm>
            <a:off x="0" y="0"/>
            <a:ext cx="9144000" cy="5143500"/>
          </a:xfrm>
          <a:prstGeom prst="rect">
            <a:avLst/>
          </a:prstGeom>
          <a:solidFill>
            <a:srgbClr val="F7F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lide 2 master">
  <p:cSld name="Slide 2 master">
    <p:bg>
      <p:bgPr>
        <a:solidFill>
          <a:srgbClr val="000000"/>
        </a:solidFill>
        <a:effectLst/>
      </p:bgPr>
    </p:bg>
    <p:spTree>
      <p:nvGrpSpPr>
        <p:cNvPr id="1" name="Shape 13"/>
        <p:cNvGrpSpPr/>
        <p:nvPr/>
      </p:nvGrpSpPr>
      <p:grpSpPr>
        <a:xfrm>
          <a:off x="0" y="0"/>
          <a:ext cx="0" cy="0"/>
          <a:chOff x="0" y="0"/>
          <a:chExt cx="0" cy="0"/>
        </a:xfrm>
      </p:grpSpPr>
      <p:sp>
        <p:nvSpPr>
          <p:cNvPr id="14" name="Google Shape;14;p16"/>
          <p:cNvSpPr/>
          <p:nvPr/>
        </p:nvSpPr>
        <p:spPr>
          <a:xfrm>
            <a:off x="0" y="0"/>
            <a:ext cx="9144000" cy="5143500"/>
          </a:xfrm>
          <a:prstGeom prst="rect">
            <a:avLst/>
          </a:prstGeom>
          <a:solidFill>
            <a:srgbClr val="C4E1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16"/>
          <p:cNvSpPr/>
          <p:nvPr/>
        </p:nvSpPr>
        <p:spPr>
          <a:xfrm>
            <a:off x="0" y="0"/>
            <a:ext cx="9144000" cy="5143500"/>
          </a:xfrm>
          <a:prstGeom prst="rect">
            <a:avLst/>
          </a:prstGeom>
          <a:solidFill>
            <a:srgbClr val="F7F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lide 3 master">
  <p:cSld name="Slide 3 master">
    <p:bg>
      <p:bgPr>
        <a:solidFill>
          <a:srgbClr val="000000"/>
        </a:solidFill>
        <a:effectLst/>
      </p:bgPr>
    </p:bg>
    <p:spTree>
      <p:nvGrpSpPr>
        <p:cNvPr id="1" name="Shape 16"/>
        <p:cNvGrpSpPr/>
        <p:nvPr/>
      </p:nvGrpSpPr>
      <p:grpSpPr>
        <a:xfrm>
          <a:off x="0" y="0"/>
          <a:ext cx="0" cy="0"/>
          <a:chOff x="0" y="0"/>
          <a:chExt cx="0" cy="0"/>
        </a:xfrm>
      </p:grpSpPr>
      <p:sp>
        <p:nvSpPr>
          <p:cNvPr id="17" name="Google Shape;17;p17"/>
          <p:cNvSpPr/>
          <p:nvPr/>
        </p:nvSpPr>
        <p:spPr>
          <a:xfrm>
            <a:off x="0" y="0"/>
            <a:ext cx="9144000" cy="5143500"/>
          </a:xfrm>
          <a:prstGeom prst="rect">
            <a:avLst/>
          </a:prstGeom>
          <a:solidFill>
            <a:srgbClr val="C4E1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17"/>
          <p:cNvSpPr/>
          <p:nvPr/>
        </p:nvSpPr>
        <p:spPr>
          <a:xfrm>
            <a:off x="0" y="0"/>
            <a:ext cx="9144000" cy="5143500"/>
          </a:xfrm>
          <a:prstGeom prst="rect">
            <a:avLst/>
          </a:prstGeom>
          <a:solidFill>
            <a:srgbClr val="F7F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lide 4 master">
  <p:cSld name="Slide 4 master">
    <p:bg>
      <p:bgPr>
        <a:solidFill>
          <a:srgbClr val="000000"/>
        </a:solidFill>
        <a:effectLst/>
      </p:bgPr>
    </p:bg>
    <p:spTree>
      <p:nvGrpSpPr>
        <p:cNvPr id="1" name="Shape 19"/>
        <p:cNvGrpSpPr/>
        <p:nvPr/>
      </p:nvGrpSpPr>
      <p:grpSpPr>
        <a:xfrm>
          <a:off x="0" y="0"/>
          <a:ext cx="0" cy="0"/>
          <a:chOff x="0" y="0"/>
          <a:chExt cx="0" cy="0"/>
        </a:xfrm>
      </p:grpSpPr>
      <p:sp>
        <p:nvSpPr>
          <p:cNvPr id="20" name="Google Shape;20;p18"/>
          <p:cNvSpPr/>
          <p:nvPr/>
        </p:nvSpPr>
        <p:spPr>
          <a:xfrm>
            <a:off x="0" y="0"/>
            <a:ext cx="9144000" cy="5143500"/>
          </a:xfrm>
          <a:prstGeom prst="rect">
            <a:avLst/>
          </a:prstGeom>
          <a:solidFill>
            <a:srgbClr val="C4E1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18"/>
          <p:cNvSpPr/>
          <p:nvPr/>
        </p:nvSpPr>
        <p:spPr>
          <a:xfrm>
            <a:off x="0" y="0"/>
            <a:ext cx="9144000" cy="5143500"/>
          </a:xfrm>
          <a:prstGeom prst="rect">
            <a:avLst/>
          </a:prstGeom>
          <a:solidFill>
            <a:srgbClr val="F7F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lide 5 master">
  <p:cSld name="Slide 5 master">
    <p:bg>
      <p:bgPr>
        <a:solidFill>
          <a:srgbClr val="000000"/>
        </a:solidFill>
        <a:effectLst/>
      </p:bgPr>
    </p:bg>
    <p:spTree>
      <p:nvGrpSpPr>
        <p:cNvPr id="1" name="Shape 22"/>
        <p:cNvGrpSpPr/>
        <p:nvPr/>
      </p:nvGrpSpPr>
      <p:grpSpPr>
        <a:xfrm>
          <a:off x="0" y="0"/>
          <a:ext cx="0" cy="0"/>
          <a:chOff x="0" y="0"/>
          <a:chExt cx="0" cy="0"/>
        </a:xfrm>
      </p:grpSpPr>
      <p:sp>
        <p:nvSpPr>
          <p:cNvPr id="23" name="Google Shape;23;p19"/>
          <p:cNvSpPr/>
          <p:nvPr/>
        </p:nvSpPr>
        <p:spPr>
          <a:xfrm>
            <a:off x="0" y="0"/>
            <a:ext cx="9144000" cy="5143500"/>
          </a:xfrm>
          <a:prstGeom prst="rect">
            <a:avLst/>
          </a:prstGeom>
          <a:solidFill>
            <a:srgbClr val="C4E1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19"/>
          <p:cNvSpPr/>
          <p:nvPr/>
        </p:nvSpPr>
        <p:spPr>
          <a:xfrm>
            <a:off x="0" y="0"/>
            <a:ext cx="9144000" cy="5143500"/>
          </a:xfrm>
          <a:prstGeom prst="rect">
            <a:avLst/>
          </a:prstGeom>
          <a:solidFill>
            <a:srgbClr val="F7F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lide 6 master">
  <p:cSld name="Slide 6 master">
    <p:bg>
      <p:bgPr>
        <a:solidFill>
          <a:srgbClr val="000000"/>
        </a:solidFill>
        <a:effectLst/>
      </p:bgPr>
    </p:bg>
    <p:spTree>
      <p:nvGrpSpPr>
        <p:cNvPr id="1" name="Shape 25"/>
        <p:cNvGrpSpPr/>
        <p:nvPr/>
      </p:nvGrpSpPr>
      <p:grpSpPr>
        <a:xfrm>
          <a:off x="0" y="0"/>
          <a:ext cx="0" cy="0"/>
          <a:chOff x="0" y="0"/>
          <a:chExt cx="0" cy="0"/>
        </a:xfrm>
      </p:grpSpPr>
      <p:sp>
        <p:nvSpPr>
          <p:cNvPr id="26" name="Google Shape;26;p20"/>
          <p:cNvSpPr/>
          <p:nvPr/>
        </p:nvSpPr>
        <p:spPr>
          <a:xfrm>
            <a:off x="0" y="0"/>
            <a:ext cx="9144000" cy="5143500"/>
          </a:xfrm>
          <a:prstGeom prst="rect">
            <a:avLst/>
          </a:prstGeom>
          <a:solidFill>
            <a:srgbClr val="C4E1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0"/>
          <p:cNvSpPr/>
          <p:nvPr/>
        </p:nvSpPr>
        <p:spPr>
          <a:xfrm>
            <a:off x="0" y="0"/>
            <a:ext cx="9144000" cy="5143500"/>
          </a:xfrm>
          <a:prstGeom prst="rect">
            <a:avLst/>
          </a:prstGeom>
          <a:solidFill>
            <a:srgbClr val="F7F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lide 7 master">
  <p:cSld name="Slide 7 master">
    <p:bg>
      <p:bgPr>
        <a:solidFill>
          <a:srgbClr val="000000"/>
        </a:solidFill>
        <a:effectLst/>
      </p:bgPr>
    </p:bg>
    <p:spTree>
      <p:nvGrpSpPr>
        <p:cNvPr id="1" name="Shape 28"/>
        <p:cNvGrpSpPr/>
        <p:nvPr/>
      </p:nvGrpSpPr>
      <p:grpSpPr>
        <a:xfrm>
          <a:off x="0" y="0"/>
          <a:ext cx="0" cy="0"/>
          <a:chOff x="0" y="0"/>
          <a:chExt cx="0" cy="0"/>
        </a:xfrm>
      </p:grpSpPr>
      <p:sp>
        <p:nvSpPr>
          <p:cNvPr id="29" name="Google Shape;29;p21"/>
          <p:cNvSpPr/>
          <p:nvPr/>
        </p:nvSpPr>
        <p:spPr>
          <a:xfrm>
            <a:off x="0" y="0"/>
            <a:ext cx="9144000" cy="5143500"/>
          </a:xfrm>
          <a:prstGeom prst="rect">
            <a:avLst/>
          </a:prstGeom>
          <a:solidFill>
            <a:srgbClr val="C4E1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1"/>
          <p:cNvSpPr/>
          <p:nvPr/>
        </p:nvSpPr>
        <p:spPr>
          <a:xfrm>
            <a:off x="0" y="0"/>
            <a:ext cx="9144000" cy="5143500"/>
          </a:xfrm>
          <a:prstGeom prst="rect">
            <a:avLst/>
          </a:prstGeom>
          <a:solidFill>
            <a:srgbClr val="F7F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lide 8 master">
  <p:cSld name="Slide 8 master">
    <p:bg>
      <p:bgPr>
        <a:solidFill>
          <a:srgbClr val="000000"/>
        </a:solidFill>
        <a:effectLst/>
      </p:bgPr>
    </p:bg>
    <p:spTree>
      <p:nvGrpSpPr>
        <p:cNvPr id="1" name="Shape 31"/>
        <p:cNvGrpSpPr/>
        <p:nvPr/>
      </p:nvGrpSpPr>
      <p:grpSpPr>
        <a:xfrm>
          <a:off x="0" y="0"/>
          <a:ext cx="0" cy="0"/>
          <a:chOff x="0" y="0"/>
          <a:chExt cx="0" cy="0"/>
        </a:xfrm>
      </p:grpSpPr>
      <p:sp>
        <p:nvSpPr>
          <p:cNvPr id="32" name="Google Shape;32;p22"/>
          <p:cNvSpPr/>
          <p:nvPr/>
        </p:nvSpPr>
        <p:spPr>
          <a:xfrm>
            <a:off x="0" y="0"/>
            <a:ext cx="9144000" cy="5143500"/>
          </a:xfrm>
          <a:prstGeom prst="rect">
            <a:avLst/>
          </a:prstGeom>
          <a:solidFill>
            <a:srgbClr val="C4E1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2"/>
          <p:cNvSpPr/>
          <p:nvPr/>
        </p:nvSpPr>
        <p:spPr>
          <a:xfrm>
            <a:off x="0" y="0"/>
            <a:ext cx="9144000" cy="5143500"/>
          </a:xfrm>
          <a:prstGeom prst="rect">
            <a:avLst/>
          </a:prstGeom>
          <a:solidFill>
            <a:srgbClr val="F7F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lide 9 master">
  <p:cSld name="Slide 9 master">
    <p:bg>
      <p:bgPr>
        <a:solidFill>
          <a:srgbClr val="000000"/>
        </a:solidFill>
        <a:effectLst/>
      </p:bgPr>
    </p:bg>
    <p:spTree>
      <p:nvGrpSpPr>
        <p:cNvPr id="1" name="Shape 34"/>
        <p:cNvGrpSpPr/>
        <p:nvPr/>
      </p:nvGrpSpPr>
      <p:grpSpPr>
        <a:xfrm>
          <a:off x="0" y="0"/>
          <a:ext cx="0" cy="0"/>
          <a:chOff x="0" y="0"/>
          <a:chExt cx="0" cy="0"/>
        </a:xfrm>
      </p:grpSpPr>
      <p:sp>
        <p:nvSpPr>
          <p:cNvPr id="35" name="Google Shape;35;p23"/>
          <p:cNvSpPr/>
          <p:nvPr/>
        </p:nvSpPr>
        <p:spPr>
          <a:xfrm>
            <a:off x="0" y="0"/>
            <a:ext cx="9144000" cy="5143500"/>
          </a:xfrm>
          <a:prstGeom prst="rect">
            <a:avLst/>
          </a:prstGeom>
          <a:solidFill>
            <a:srgbClr val="C4E1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3"/>
          <p:cNvSpPr/>
          <p:nvPr/>
        </p:nvSpPr>
        <p:spPr>
          <a:xfrm>
            <a:off x="0" y="0"/>
            <a:ext cx="9144000" cy="5143500"/>
          </a:xfrm>
          <a:prstGeom prst="rect">
            <a:avLst/>
          </a:prstGeom>
          <a:solidFill>
            <a:srgbClr val="F7F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lide 10 master">
  <p:cSld name="Slide 10 master">
    <p:bg>
      <p:bgPr>
        <a:solidFill>
          <a:srgbClr val="000000"/>
        </a:solidFill>
        <a:effectLst/>
      </p:bgPr>
    </p:bg>
    <p:spTree>
      <p:nvGrpSpPr>
        <p:cNvPr id="1" name="Shape 37"/>
        <p:cNvGrpSpPr/>
        <p:nvPr/>
      </p:nvGrpSpPr>
      <p:grpSpPr>
        <a:xfrm>
          <a:off x="0" y="0"/>
          <a:ext cx="0" cy="0"/>
          <a:chOff x="0" y="0"/>
          <a:chExt cx="0" cy="0"/>
        </a:xfrm>
      </p:grpSpPr>
      <p:sp>
        <p:nvSpPr>
          <p:cNvPr id="38" name="Google Shape;38;p24"/>
          <p:cNvSpPr/>
          <p:nvPr/>
        </p:nvSpPr>
        <p:spPr>
          <a:xfrm>
            <a:off x="0" y="0"/>
            <a:ext cx="9144000" cy="5143500"/>
          </a:xfrm>
          <a:prstGeom prst="rect">
            <a:avLst/>
          </a:prstGeom>
          <a:solidFill>
            <a:srgbClr val="C4E1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4"/>
          <p:cNvSpPr/>
          <p:nvPr/>
        </p:nvSpPr>
        <p:spPr>
          <a:xfrm>
            <a:off x="0" y="0"/>
            <a:ext cx="9144000" cy="5143500"/>
          </a:xfrm>
          <a:prstGeom prst="rect">
            <a:avLst/>
          </a:prstGeom>
          <a:solidFill>
            <a:srgbClr val="F7F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lide 11 master">
  <p:cSld name="Slide 11 master">
    <p:bg>
      <p:bgPr>
        <a:solidFill>
          <a:srgbClr val="000000"/>
        </a:solidFill>
        <a:effectLst/>
      </p:bgPr>
    </p:bg>
    <p:spTree>
      <p:nvGrpSpPr>
        <p:cNvPr id="1" name="Shape 40"/>
        <p:cNvGrpSpPr/>
        <p:nvPr/>
      </p:nvGrpSpPr>
      <p:grpSpPr>
        <a:xfrm>
          <a:off x="0" y="0"/>
          <a:ext cx="0" cy="0"/>
          <a:chOff x="0" y="0"/>
          <a:chExt cx="0" cy="0"/>
        </a:xfrm>
      </p:grpSpPr>
      <p:sp>
        <p:nvSpPr>
          <p:cNvPr id="41" name="Google Shape;41;p25"/>
          <p:cNvSpPr/>
          <p:nvPr/>
        </p:nvSpPr>
        <p:spPr>
          <a:xfrm>
            <a:off x="0" y="0"/>
            <a:ext cx="9144000" cy="5143500"/>
          </a:xfrm>
          <a:prstGeom prst="rect">
            <a:avLst/>
          </a:prstGeom>
          <a:solidFill>
            <a:srgbClr val="C4E1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5"/>
          <p:cNvSpPr/>
          <p:nvPr/>
        </p:nvSpPr>
        <p:spPr>
          <a:xfrm>
            <a:off x="0" y="0"/>
            <a:ext cx="9144000" cy="5143500"/>
          </a:xfrm>
          <a:prstGeom prst="rect">
            <a:avLst/>
          </a:prstGeom>
          <a:solidFill>
            <a:srgbClr val="F7F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lide 12 master">
  <p:cSld name="Slide 12 master">
    <p:bg>
      <p:bgPr>
        <a:solidFill>
          <a:srgbClr val="000000"/>
        </a:solidFill>
        <a:effectLst/>
      </p:bgPr>
    </p:bg>
    <p:spTree>
      <p:nvGrpSpPr>
        <p:cNvPr id="1" name="Shape 43"/>
        <p:cNvGrpSpPr/>
        <p:nvPr/>
      </p:nvGrpSpPr>
      <p:grpSpPr>
        <a:xfrm>
          <a:off x="0" y="0"/>
          <a:ext cx="0" cy="0"/>
          <a:chOff x="0" y="0"/>
          <a:chExt cx="0" cy="0"/>
        </a:xfrm>
      </p:grpSpPr>
      <p:sp>
        <p:nvSpPr>
          <p:cNvPr id="44" name="Google Shape;44;p26"/>
          <p:cNvSpPr/>
          <p:nvPr/>
        </p:nvSpPr>
        <p:spPr>
          <a:xfrm>
            <a:off x="0" y="0"/>
            <a:ext cx="9144000" cy="5143500"/>
          </a:xfrm>
          <a:prstGeom prst="rect">
            <a:avLst/>
          </a:prstGeom>
          <a:solidFill>
            <a:srgbClr val="C4E1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6"/>
          <p:cNvSpPr/>
          <p:nvPr/>
        </p:nvSpPr>
        <p:spPr>
          <a:xfrm>
            <a:off x="0" y="0"/>
            <a:ext cx="9144000" cy="5143500"/>
          </a:xfrm>
          <a:prstGeom prst="rect">
            <a:avLst/>
          </a:prstGeom>
          <a:solidFill>
            <a:srgbClr val="F7F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lide 13 master">
  <p:cSld name="Slide 13 master">
    <p:bg>
      <p:bgPr>
        <a:solidFill>
          <a:srgbClr val="000000"/>
        </a:solidFill>
        <a:effectLst/>
      </p:bgPr>
    </p:bg>
    <p:spTree>
      <p:nvGrpSpPr>
        <p:cNvPr id="1" name="Shape 46"/>
        <p:cNvGrpSpPr/>
        <p:nvPr/>
      </p:nvGrpSpPr>
      <p:grpSpPr>
        <a:xfrm>
          <a:off x="0" y="0"/>
          <a:ext cx="0" cy="0"/>
          <a:chOff x="0" y="0"/>
          <a:chExt cx="0" cy="0"/>
        </a:xfrm>
      </p:grpSpPr>
      <p:sp>
        <p:nvSpPr>
          <p:cNvPr id="47" name="Google Shape;47;p27"/>
          <p:cNvSpPr/>
          <p:nvPr/>
        </p:nvSpPr>
        <p:spPr>
          <a:xfrm>
            <a:off x="0" y="0"/>
            <a:ext cx="9144000" cy="5143500"/>
          </a:xfrm>
          <a:prstGeom prst="rect">
            <a:avLst/>
          </a:prstGeom>
          <a:solidFill>
            <a:srgbClr val="C4E1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7"/>
          <p:cNvSpPr/>
          <p:nvPr/>
        </p:nvSpPr>
        <p:spPr>
          <a:xfrm>
            <a:off x="0" y="0"/>
            <a:ext cx="9144000" cy="5143500"/>
          </a:xfrm>
          <a:prstGeom prst="rect">
            <a:avLst/>
          </a:prstGeom>
          <a:solidFill>
            <a:srgbClr val="F7F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49"/>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Shape 9"/>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8.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0.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07/s10551-012-1360-0" TargetMode="External"/><Relationship Id="rId2" Type="http://schemas.openxmlformats.org/officeDocument/2006/relationships/notesSlide" Target="../notesSlides/notesSlide14.xml"/><Relationship Id="rId1" Type="http://schemas.openxmlformats.org/officeDocument/2006/relationships/slideLayout" Target="../slideLayouts/slideLayout13.xml"/><Relationship Id="rId5" Type="http://schemas.openxmlformats.org/officeDocument/2006/relationships/hyperlink" Target="https://doi.org/10.1007/s11621-010-0085-7" TargetMode="External"/><Relationship Id="rId4" Type="http://schemas.openxmlformats.org/officeDocument/2006/relationships/hyperlink" Target="https://doi.org/10.1016/j.tourman.2009.03.01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pic>
        <p:nvPicPr>
          <p:cNvPr id="55" name="Google Shape;55;p1" descr="preencoded.png"/>
          <p:cNvPicPr preferRelativeResize="0"/>
          <p:nvPr/>
        </p:nvPicPr>
        <p:blipFill rotWithShape="1">
          <a:blip r:embed="rId3">
            <a:alphaModFix/>
          </a:blip>
          <a:srcRect/>
          <a:stretch/>
        </p:blipFill>
        <p:spPr>
          <a:xfrm>
            <a:off x="5715000" y="0"/>
            <a:ext cx="3429000" cy="5143500"/>
          </a:xfrm>
          <a:prstGeom prst="rect">
            <a:avLst/>
          </a:prstGeom>
          <a:noFill/>
          <a:ln>
            <a:noFill/>
          </a:ln>
        </p:spPr>
      </p:pic>
      <p:sp>
        <p:nvSpPr>
          <p:cNvPr id="56" name="Google Shape;56;p1"/>
          <p:cNvSpPr/>
          <p:nvPr/>
        </p:nvSpPr>
        <p:spPr>
          <a:xfrm>
            <a:off x="542444" y="1340970"/>
            <a:ext cx="4722900" cy="1329000"/>
          </a:xfrm>
          <a:prstGeom prst="rect">
            <a:avLst/>
          </a:prstGeom>
          <a:noFill/>
          <a:ln>
            <a:noFill/>
          </a:ln>
        </p:spPr>
        <p:txBody>
          <a:bodyPr spcFirstLastPara="1" wrap="square" lIns="0" tIns="0" rIns="0" bIns="0" anchor="t" anchorCtr="0">
            <a:normAutofit/>
          </a:bodyPr>
          <a:lstStyle/>
          <a:p>
            <a:pPr marL="0" marR="0" lvl="0" indent="0" algn="l" rtl="0">
              <a:lnSpc>
                <a:spcPct val="104000"/>
              </a:lnSpc>
              <a:spcBef>
                <a:spcPts val="0"/>
              </a:spcBef>
              <a:spcAft>
                <a:spcPts val="0"/>
              </a:spcAft>
              <a:buClr>
                <a:srgbClr val="16599D"/>
              </a:buClr>
              <a:buSzPts val="2750"/>
              <a:buFont typeface="Anton"/>
              <a:buNone/>
            </a:pPr>
            <a:r>
              <a:rPr lang="en-US" sz="2750" b="1" i="0" u="none" strike="noStrike" cap="none" dirty="0">
                <a:solidFill>
                  <a:srgbClr val="16599D"/>
                </a:solidFill>
                <a:latin typeface="Times New Roman"/>
                <a:ea typeface="Times New Roman"/>
                <a:cs typeface="Times New Roman"/>
                <a:sym typeface="Times New Roman"/>
              </a:rPr>
              <a:t>The Impact of Sustainability as a Driver of Marketing Change: British Airways</a:t>
            </a:r>
            <a:endParaRPr sz="2750" i="0" u="none" strike="noStrike" cap="none" dirty="0">
              <a:latin typeface="Times New Roman"/>
              <a:ea typeface="Times New Roman"/>
              <a:cs typeface="Times New Roman"/>
              <a:sym typeface="Times New Roman"/>
            </a:endParaRPr>
          </a:p>
        </p:txBody>
      </p:sp>
      <p:sp>
        <p:nvSpPr>
          <p:cNvPr id="57" name="Google Shape;57;p1"/>
          <p:cNvSpPr/>
          <p:nvPr/>
        </p:nvSpPr>
        <p:spPr>
          <a:xfrm>
            <a:off x="542444" y="2882531"/>
            <a:ext cx="4722900" cy="453600"/>
          </a:xfrm>
          <a:prstGeom prst="rect">
            <a:avLst/>
          </a:prstGeom>
          <a:noFill/>
          <a:ln>
            <a:noFill/>
          </a:ln>
        </p:spPr>
        <p:txBody>
          <a:bodyPr spcFirstLastPara="1" wrap="square" lIns="0" tIns="0" rIns="0" bIns="0" anchor="t" anchorCtr="0">
            <a:normAutofit/>
          </a:bodyPr>
          <a:lstStyle/>
          <a:p>
            <a:pPr marL="0" marR="0" lvl="0" indent="0" algn="l" rtl="0">
              <a:lnSpc>
                <a:spcPct val="133000"/>
              </a:lnSpc>
              <a:spcBef>
                <a:spcPts val="0"/>
              </a:spcBef>
              <a:spcAft>
                <a:spcPts val="0"/>
              </a:spcAft>
              <a:buClr>
                <a:srgbClr val="000000"/>
              </a:buClr>
              <a:buSzPts val="1100"/>
              <a:buFont typeface="Open Sans"/>
              <a:buNone/>
            </a:pPr>
            <a:r>
              <a:rPr lang="en-US" sz="1100" i="0" u="none" strike="noStrike" cap="none">
                <a:solidFill>
                  <a:srgbClr val="000000"/>
                </a:solidFill>
                <a:latin typeface="Times New Roman"/>
                <a:ea typeface="Times New Roman"/>
                <a:cs typeface="Times New Roman"/>
                <a:sym typeface="Times New Roman"/>
              </a:rPr>
              <a:t>A critical analysis of how environmental pressures are reshaping strategy and marketing in the UK airline industry.</a:t>
            </a:r>
            <a:endParaRPr sz="1100" i="0" u="none" strike="noStrike" cap="none">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pic>
        <p:nvPicPr>
          <p:cNvPr id="63" name="Google Shape;63;p2" descr="preencoded.png"/>
          <p:cNvPicPr preferRelativeResize="0"/>
          <p:nvPr/>
        </p:nvPicPr>
        <p:blipFill rotWithShape="1">
          <a:blip r:embed="rId3">
            <a:alphaModFix/>
          </a:blip>
          <a:srcRect/>
          <a:stretch/>
        </p:blipFill>
        <p:spPr>
          <a:xfrm>
            <a:off x="0" y="0"/>
            <a:ext cx="3429000" cy="5143500"/>
          </a:xfrm>
          <a:prstGeom prst="rect">
            <a:avLst/>
          </a:prstGeom>
          <a:noFill/>
          <a:ln>
            <a:noFill/>
          </a:ln>
        </p:spPr>
      </p:pic>
      <p:sp>
        <p:nvSpPr>
          <p:cNvPr id="64" name="Google Shape;64;p2"/>
          <p:cNvSpPr/>
          <p:nvPr/>
        </p:nvSpPr>
        <p:spPr>
          <a:xfrm>
            <a:off x="3925119" y="475059"/>
            <a:ext cx="3887242" cy="37653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6599D"/>
              </a:buClr>
              <a:buSzPts val="2350"/>
              <a:buFont typeface="Anton"/>
              <a:buNone/>
            </a:pPr>
            <a:r>
              <a:rPr lang="en-US" sz="2350" b="1" i="0" u="none" strike="noStrike" cap="none">
                <a:solidFill>
                  <a:srgbClr val="16599D"/>
                </a:solidFill>
                <a:latin typeface="Times New Roman"/>
                <a:ea typeface="Times New Roman"/>
                <a:cs typeface="Times New Roman"/>
                <a:sym typeface="Times New Roman"/>
              </a:rPr>
              <a:t>British Airways: An Overview</a:t>
            </a:r>
            <a:endParaRPr sz="2350" i="0" u="none" strike="noStrike" cap="none">
              <a:latin typeface="Times New Roman"/>
              <a:ea typeface="Times New Roman"/>
              <a:cs typeface="Times New Roman"/>
              <a:sym typeface="Times New Roman"/>
            </a:endParaRPr>
          </a:p>
        </p:txBody>
      </p:sp>
      <p:sp>
        <p:nvSpPr>
          <p:cNvPr id="65" name="Google Shape;65;p2"/>
          <p:cNvSpPr/>
          <p:nvPr/>
        </p:nvSpPr>
        <p:spPr>
          <a:xfrm>
            <a:off x="3925119" y="1120378"/>
            <a:ext cx="2214414" cy="1076027"/>
          </a:xfrm>
          <a:prstGeom prst="roundRect">
            <a:avLst>
              <a:gd name="adj" fmla="val 4704"/>
            </a:avLst>
          </a:prstGeom>
          <a:solidFill>
            <a:srgbClr val="CCE6FF"/>
          </a:solidFill>
          <a:ln w="9525" cap="flat" cmpd="sng">
            <a:solidFill>
              <a:srgbClr val="B2CC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a:ea typeface="Times New Roman"/>
              <a:cs typeface="Times New Roman"/>
              <a:sym typeface="Times New Roman"/>
            </a:endParaRPr>
          </a:p>
        </p:txBody>
      </p:sp>
      <p:sp>
        <p:nvSpPr>
          <p:cNvPr id="66" name="Google Shape;66;p2"/>
          <p:cNvSpPr/>
          <p:nvPr/>
        </p:nvSpPr>
        <p:spPr>
          <a:xfrm>
            <a:off x="4050357" y="1245617"/>
            <a:ext cx="1506215" cy="188268"/>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150"/>
              <a:buFont typeface="Anton"/>
              <a:buNone/>
            </a:pPr>
            <a:r>
              <a:rPr lang="en-US" sz="1150" b="1" i="0" u="none" strike="noStrike" cap="none">
                <a:solidFill>
                  <a:srgbClr val="000000"/>
                </a:solidFill>
                <a:latin typeface="Times New Roman"/>
                <a:ea typeface="Times New Roman"/>
                <a:cs typeface="Times New Roman"/>
                <a:sym typeface="Times New Roman"/>
              </a:rPr>
              <a:t>Market Position</a:t>
            </a:r>
            <a:endParaRPr sz="1150" i="0" u="none" strike="noStrike" cap="none">
              <a:latin typeface="Times New Roman"/>
              <a:ea typeface="Times New Roman"/>
              <a:cs typeface="Times New Roman"/>
              <a:sym typeface="Times New Roman"/>
            </a:endParaRPr>
          </a:p>
        </p:txBody>
      </p:sp>
      <p:sp>
        <p:nvSpPr>
          <p:cNvPr id="67" name="Google Shape;67;p2"/>
          <p:cNvSpPr/>
          <p:nvPr/>
        </p:nvSpPr>
        <p:spPr>
          <a:xfrm>
            <a:off x="4050357" y="1536278"/>
            <a:ext cx="1963936" cy="534888"/>
          </a:xfrm>
          <a:prstGeom prst="rect">
            <a:avLst/>
          </a:prstGeom>
          <a:noFill/>
          <a:ln>
            <a:noFill/>
          </a:ln>
        </p:spPr>
        <p:txBody>
          <a:bodyPr spcFirstLastPara="1" wrap="square" lIns="0" tIns="0" rIns="0" bIns="0" anchor="t" anchorCtr="0">
            <a:normAutofit/>
          </a:bodyPr>
          <a:lstStyle/>
          <a:p>
            <a:pPr marL="0" marR="0" lvl="0" indent="0" algn="l" rtl="0">
              <a:lnSpc>
                <a:spcPct val="123000"/>
              </a:lnSpc>
              <a:spcBef>
                <a:spcPts val="0"/>
              </a:spcBef>
              <a:spcAft>
                <a:spcPts val="0"/>
              </a:spcAft>
              <a:buClr>
                <a:srgbClr val="000000"/>
              </a:buClr>
              <a:buSzPts val="900"/>
              <a:buFont typeface="Open Sans"/>
              <a:buNone/>
            </a:pPr>
            <a:r>
              <a:rPr lang="en-US" sz="900" i="0" u="none" strike="noStrike" cap="none">
                <a:solidFill>
                  <a:srgbClr val="000000"/>
                </a:solidFill>
                <a:latin typeface="Times New Roman"/>
                <a:ea typeface="Times New Roman"/>
                <a:cs typeface="Times New Roman"/>
                <a:sym typeface="Times New Roman"/>
              </a:rPr>
              <a:t>UK's largest full-service carrier; member of International Airlines Group (IAG)</a:t>
            </a:r>
            <a:endParaRPr sz="900" i="0" u="none" strike="noStrike" cap="none">
              <a:latin typeface="Times New Roman"/>
              <a:ea typeface="Times New Roman"/>
              <a:cs typeface="Times New Roman"/>
              <a:sym typeface="Times New Roman"/>
            </a:endParaRPr>
          </a:p>
        </p:txBody>
      </p:sp>
      <p:sp>
        <p:nvSpPr>
          <p:cNvPr id="68" name="Google Shape;68;p2"/>
          <p:cNvSpPr/>
          <p:nvPr/>
        </p:nvSpPr>
        <p:spPr>
          <a:xfrm>
            <a:off x="3925119" y="2298799"/>
            <a:ext cx="2214414" cy="1076027"/>
          </a:xfrm>
          <a:prstGeom prst="roundRect">
            <a:avLst>
              <a:gd name="adj" fmla="val 4704"/>
            </a:avLst>
          </a:prstGeom>
          <a:solidFill>
            <a:srgbClr val="CCE6FF"/>
          </a:solidFill>
          <a:ln w="9525" cap="flat" cmpd="sng">
            <a:solidFill>
              <a:srgbClr val="B2CC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4050357" y="2424038"/>
            <a:ext cx="1506215" cy="188268"/>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150"/>
              <a:buFont typeface="Anton"/>
              <a:buNone/>
            </a:pPr>
            <a:r>
              <a:rPr lang="en-US" sz="1150" b="1" i="0" u="none" strike="noStrike" cap="none">
                <a:solidFill>
                  <a:srgbClr val="000000"/>
                </a:solidFill>
                <a:latin typeface="Times New Roman"/>
                <a:ea typeface="Times New Roman"/>
                <a:cs typeface="Times New Roman"/>
                <a:sym typeface="Times New Roman"/>
              </a:rPr>
              <a:t>Operating Context</a:t>
            </a:r>
            <a:endParaRPr sz="1150" i="0" u="none" strike="noStrike" cap="none">
              <a:latin typeface="Times New Roman"/>
              <a:ea typeface="Times New Roman"/>
              <a:cs typeface="Times New Roman"/>
              <a:sym typeface="Times New Roman"/>
            </a:endParaRPr>
          </a:p>
        </p:txBody>
      </p:sp>
      <p:sp>
        <p:nvSpPr>
          <p:cNvPr id="70" name="Google Shape;70;p2"/>
          <p:cNvSpPr/>
          <p:nvPr/>
        </p:nvSpPr>
        <p:spPr>
          <a:xfrm>
            <a:off x="4050357" y="2714699"/>
            <a:ext cx="1963936" cy="534888"/>
          </a:xfrm>
          <a:prstGeom prst="rect">
            <a:avLst/>
          </a:prstGeom>
          <a:noFill/>
          <a:ln>
            <a:noFill/>
          </a:ln>
        </p:spPr>
        <p:txBody>
          <a:bodyPr spcFirstLastPara="1" wrap="square" lIns="0" tIns="0" rIns="0" bIns="0" anchor="t" anchorCtr="0">
            <a:normAutofit/>
          </a:bodyPr>
          <a:lstStyle/>
          <a:p>
            <a:pPr marL="0" marR="0" lvl="0" indent="0" algn="l" rtl="0">
              <a:lnSpc>
                <a:spcPct val="123000"/>
              </a:lnSpc>
              <a:spcBef>
                <a:spcPts val="0"/>
              </a:spcBef>
              <a:spcAft>
                <a:spcPts val="0"/>
              </a:spcAft>
              <a:buClr>
                <a:srgbClr val="000000"/>
              </a:buClr>
              <a:buSzPts val="900"/>
              <a:buFont typeface="Open Sans"/>
              <a:buNone/>
            </a:pPr>
            <a:r>
              <a:rPr lang="en-US" sz="900" i="0" u="none" strike="noStrike" cap="none">
                <a:solidFill>
                  <a:srgbClr val="000000"/>
                </a:solidFill>
                <a:latin typeface="Times New Roman"/>
                <a:ea typeface="Times New Roman"/>
                <a:cs typeface="Times New Roman"/>
                <a:sym typeface="Times New Roman"/>
              </a:rPr>
              <a:t>Heavily regulated, high cost base, intense competition from Ryanair, Emirates &amp; Lufthansa</a:t>
            </a:r>
            <a:endParaRPr sz="900" i="0" u="none" strike="noStrike" cap="none">
              <a:latin typeface="Times New Roman"/>
              <a:ea typeface="Times New Roman"/>
              <a:cs typeface="Times New Roman"/>
              <a:sym typeface="Times New Roman"/>
            </a:endParaRPr>
          </a:p>
        </p:txBody>
      </p:sp>
      <p:sp>
        <p:nvSpPr>
          <p:cNvPr id="71" name="Google Shape;71;p2"/>
          <p:cNvSpPr/>
          <p:nvPr/>
        </p:nvSpPr>
        <p:spPr>
          <a:xfrm>
            <a:off x="3925119" y="3477220"/>
            <a:ext cx="2214414" cy="1076027"/>
          </a:xfrm>
          <a:prstGeom prst="roundRect">
            <a:avLst>
              <a:gd name="adj" fmla="val 4704"/>
            </a:avLst>
          </a:prstGeom>
          <a:solidFill>
            <a:srgbClr val="CCE6FF"/>
          </a:solidFill>
          <a:ln w="9525" cap="flat" cmpd="sng">
            <a:solidFill>
              <a:srgbClr val="B2CC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4050357" y="3602459"/>
            <a:ext cx="1506215" cy="188268"/>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150"/>
              <a:buFont typeface="Anton"/>
              <a:buNone/>
            </a:pPr>
            <a:r>
              <a:rPr lang="en-US" sz="1150" b="1" i="0" u="none" strike="noStrike" cap="none">
                <a:solidFill>
                  <a:srgbClr val="000000"/>
                </a:solidFill>
                <a:latin typeface="Times New Roman"/>
                <a:ea typeface="Times New Roman"/>
                <a:cs typeface="Times New Roman"/>
                <a:sym typeface="Times New Roman"/>
              </a:rPr>
              <a:t>Strategic Tension</a:t>
            </a:r>
            <a:endParaRPr sz="1150" i="0" u="none" strike="noStrike" cap="none">
              <a:latin typeface="Times New Roman"/>
              <a:ea typeface="Times New Roman"/>
              <a:cs typeface="Times New Roman"/>
              <a:sym typeface="Times New Roman"/>
            </a:endParaRPr>
          </a:p>
        </p:txBody>
      </p:sp>
      <p:sp>
        <p:nvSpPr>
          <p:cNvPr id="73" name="Google Shape;73;p2"/>
          <p:cNvSpPr/>
          <p:nvPr/>
        </p:nvSpPr>
        <p:spPr>
          <a:xfrm>
            <a:off x="4050357" y="3893121"/>
            <a:ext cx="1963936" cy="534888"/>
          </a:xfrm>
          <a:prstGeom prst="rect">
            <a:avLst/>
          </a:prstGeom>
          <a:noFill/>
          <a:ln>
            <a:noFill/>
          </a:ln>
        </p:spPr>
        <p:txBody>
          <a:bodyPr spcFirstLastPara="1" wrap="square" lIns="0" tIns="0" rIns="0" bIns="0" anchor="t" anchorCtr="0">
            <a:normAutofit/>
          </a:bodyPr>
          <a:lstStyle/>
          <a:p>
            <a:pPr marL="0" marR="0" lvl="0" indent="0" algn="l" rtl="0">
              <a:lnSpc>
                <a:spcPct val="123000"/>
              </a:lnSpc>
              <a:spcBef>
                <a:spcPts val="0"/>
              </a:spcBef>
              <a:spcAft>
                <a:spcPts val="0"/>
              </a:spcAft>
              <a:buClr>
                <a:srgbClr val="000000"/>
              </a:buClr>
              <a:buSzPts val="900"/>
              <a:buFont typeface="Open Sans"/>
              <a:buNone/>
            </a:pPr>
            <a:r>
              <a:rPr lang="en-US" sz="900" i="0" u="none" strike="noStrike" cap="none">
                <a:solidFill>
                  <a:srgbClr val="000000"/>
                </a:solidFill>
                <a:latin typeface="Times New Roman"/>
                <a:ea typeface="Times New Roman"/>
                <a:cs typeface="Times New Roman"/>
                <a:sym typeface="Times New Roman"/>
              </a:rPr>
              <a:t>Balancing profitability with growing social &amp; environmental responsibility</a:t>
            </a:r>
            <a:endParaRPr sz="900" i="0" u="none" strike="noStrike" cap="none">
              <a:latin typeface="Times New Roman"/>
              <a:ea typeface="Times New Roman"/>
              <a:cs typeface="Times New Roman"/>
              <a:sym typeface="Times New Roman"/>
            </a:endParaRPr>
          </a:p>
        </p:txBody>
      </p:sp>
      <p:sp>
        <p:nvSpPr>
          <p:cNvPr id="74" name="Google Shape;74;p2"/>
          <p:cNvSpPr/>
          <p:nvPr/>
        </p:nvSpPr>
        <p:spPr>
          <a:xfrm>
            <a:off x="6438230" y="1120378"/>
            <a:ext cx="2214414" cy="997967"/>
          </a:xfrm>
          <a:prstGeom prst="roundRect">
            <a:avLst>
              <a:gd name="adj" fmla="val 5071"/>
            </a:avLst>
          </a:prstGeom>
          <a:solidFill>
            <a:srgbClr val="B6D6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75" name="Google Shape;75;p2" descr="preencoded.png"/>
          <p:cNvPicPr preferRelativeResize="0"/>
          <p:nvPr/>
        </p:nvPicPr>
        <p:blipFill rotWithShape="1">
          <a:blip r:embed="rId4">
            <a:alphaModFix/>
          </a:blip>
          <a:srcRect/>
          <a:stretch/>
        </p:blipFill>
        <p:spPr>
          <a:xfrm>
            <a:off x="6558707" y="1298823"/>
            <a:ext cx="150614" cy="120476"/>
          </a:xfrm>
          <a:prstGeom prst="rect">
            <a:avLst/>
          </a:prstGeom>
          <a:noFill/>
          <a:ln>
            <a:noFill/>
          </a:ln>
        </p:spPr>
      </p:pic>
      <p:sp>
        <p:nvSpPr>
          <p:cNvPr id="76" name="Google Shape;76;p2"/>
          <p:cNvSpPr/>
          <p:nvPr/>
        </p:nvSpPr>
        <p:spPr>
          <a:xfrm>
            <a:off x="6829797" y="1252835"/>
            <a:ext cx="1702371" cy="713184"/>
          </a:xfrm>
          <a:prstGeom prst="rect">
            <a:avLst/>
          </a:prstGeom>
          <a:noFill/>
          <a:ln>
            <a:noFill/>
          </a:ln>
        </p:spPr>
        <p:txBody>
          <a:bodyPr spcFirstLastPara="1" wrap="square" lIns="0" tIns="0" rIns="0" bIns="0" anchor="t" anchorCtr="0">
            <a:normAutofit/>
          </a:bodyPr>
          <a:lstStyle/>
          <a:p>
            <a:pPr marL="0" marR="0" lvl="0" indent="0" algn="l" rtl="0">
              <a:lnSpc>
                <a:spcPct val="123000"/>
              </a:lnSpc>
              <a:spcBef>
                <a:spcPts val="0"/>
              </a:spcBef>
              <a:spcAft>
                <a:spcPts val="0"/>
              </a:spcAft>
              <a:buClr>
                <a:srgbClr val="000000"/>
              </a:buClr>
              <a:buSzPts val="900"/>
              <a:buFont typeface="Open Sans"/>
              <a:buNone/>
            </a:pPr>
            <a:r>
              <a:rPr lang="en-US" sz="900" i="0" u="none" strike="noStrike" cap="none">
                <a:solidFill>
                  <a:srgbClr val="000000"/>
                </a:solidFill>
                <a:latin typeface="Times New Roman"/>
                <a:ea typeface="Times New Roman"/>
                <a:cs typeface="Times New Roman"/>
                <a:sym typeface="Times New Roman"/>
              </a:rPr>
              <a:t>Aviation faces uniquely high scrutiny — carbon emissions place airlines at the forefront of the sustainability debate.</a:t>
            </a:r>
            <a:endParaRPr sz="900" i="0" u="none" strike="noStrike" cap="none">
              <a:latin typeface="Times New Roman"/>
              <a:ea typeface="Times New Roman"/>
              <a:cs typeface="Times New Roman"/>
              <a:sym typeface="Times New Roman"/>
            </a:endParaRPr>
          </a:p>
        </p:txBody>
      </p:sp>
      <p:sp>
        <p:nvSpPr>
          <p:cNvPr id="77" name="Google Shape;77;p2"/>
          <p:cNvSpPr/>
          <p:nvPr/>
        </p:nvSpPr>
        <p:spPr>
          <a:xfrm>
            <a:off x="6438230" y="2233538"/>
            <a:ext cx="2214414" cy="983605"/>
          </a:xfrm>
          <a:prstGeom prst="rect">
            <a:avLst/>
          </a:prstGeom>
          <a:noFill/>
          <a:ln>
            <a:noFill/>
          </a:ln>
        </p:spPr>
        <p:txBody>
          <a:bodyPr spcFirstLastPara="1" wrap="square" lIns="0" tIns="0" rIns="0" bIns="0" anchor="t" anchorCtr="0">
            <a:normAutofit/>
          </a:bodyPr>
          <a:lstStyle/>
          <a:p>
            <a:pPr marL="0" marR="0" lvl="0" indent="0" algn="l" rtl="0">
              <a:lnSpc>
                <a:spcPct val="123000"/>
              </a:lnSpc>
              <a:spcBef>
                <a:spcPts val="0"/>
              </a:spcBef>
              <a:spcAft>
                <a:spcPts val="0"/>
              </a:spcAft>
              <a:buClr>
                <a:srgbClr val="000000"/>
              </a:buClr>
              <a:buSzPts val="900"/>
              <a:buFont typeface="Open Sans"/>
              <a:buNone/>
            </a:pPr>
            <a:r>
              <a:rPr lang="en-US" sz="900" i="0" u="none" strike="noStrike" cap="none">
                <a:solidFill>
                  <a:srgbClr val="000000"/>
                </a:solidFill>
                <a:latin typeface="Times New Roman"/>
                <a:ea typeface="Times New Roman"/>
                <a:cs typeface="Times New Roman"/>
                <a:sym typeface="Times New Roman"/>
              </a:rPr>
              <a:t>Environmental performance is now a </a:t>
            </a:r>
            <a:r>
              <a:rPr lang="en-US" sz="900" b="1" i="0" u="none" strike="noStrike" cap="none">
                <a:solidFill>
                  <a:srgbClr val="000000"/>
                </a:solidFill>
                <a:latin typeface="Times New Roman"/>
                <a:ea typeface="Times New Roman"/>
                <a:cs typeface="Times New Roman"/>
                <a:sym typeface="Times New Roman"/>
              </a:rPr>
              <a:t>key stakeholder metric</a:t>
            </a:r>
            <a:r>
              <a:rPr lang="en-US" sz="900" i="0" u="none" strike="noStrike" cap="none">
                <a:solidFill>
                  <a:srgbClr val="000000"/>
                </a:solidFill>
                <a:latin typeface="Times New Roman"/>
                <a:ea typeface="Times New Roman"/>
                <a:cs typeface="Times New Roman"/>
                <a:sym typeface="Times New Roman"/>
              </a:rPr>
              <a:t>, not merely a regulatory checkbox.</a:t>
            </a:r>
            <a:endParaRPr sz="900" i="0" u="none" strike="noStrike" cap="none">
              <a:latin typeface="Times New Roman"/>
              <a:ea typeface="Times New Roman"/>
              <a:cs typeface="Times New Roman"/>
              <a:sym typeface="Times New Roman"/>
            </a:endParaRPr>
          </a:p>
          <a:p>
            <a:pPr marL="0" marR="0" lvl="0" indent="0" algn="l" rtl="0">
              <a:lnSpc>
                <a:spcPct val="123000"/>
              </a:lnSpc>
              <a:spcBef>
                <a:spcPts val="700"/>
              </a:spcBef>
              <a:spcAft>
                <a:spcPts val="0"/>
              </a:spcAft>
              <a:buClr>
                <a:srgbClr val="000000"/>
              </a:buClr>
              <a:buSzPts val="900"/>
              <a:buFont typeface="Open Sans"/>
              <a:buNone/>
            </a:pPr>
            <a:r>
              <a:rPr lang="en-US" sz="900" i="1" u="none" strike="noStrike" cap="none">
                <a:solidFill>
                  <a:srgbClr val="000000"/>
                </a:solidFill>
                <a:latin typeface="Times New Roman"/>
                <a:ea typeface="Times New Roman"/>
                <a:cs typeface="Times New Roman"/>
                <a:sym typeface="Times New Roman"/>
              </a:rPr>
              <a:t>Source: British Airways (2024); IAG (2024)</a:t>
            </a:r>
            <a:endParaRPr sz="900" i="0" u="none" strike="noStrike" cap="none">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3"/>
          <p:cNvSpPr/>
          <p:nvPr/>
        </p:nvSpPr>
        <p:spPr>
          <a:xfrm>
            <a:off x="496119" y="466874"/>
            <a:ext cx="4977631" cy="398711"/>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6599D"/>
              </a:buClr>
              <a:buSzPts val="2500"/>
              <a:buFont typeface="Anton"/>
              <a:buNone/>
            </a:pPr>
            <a:r>
              <a:rPr lang="en-US" sz="2500" b="1" i="0" u="none" strike="noStrike" cap="none">
                <a:solidFill>
                  <a:srgbClr val="16599D"/>
                </a:solidFill>
                <a:latin typeface="Times New Roman"/>
                <a:ea typeface="Times New Roman"/>
                <a:cs typeface="Times New Roman"/>
                <a:sym typeface="Times New Roman"/>
              </a:rPr>
              <a:t>Sustainability as a Driver of Change</a:t>
            </a:r>
            <a:endParaRPr sz="2500" i="0" u="none" strike="noStrike" cap="none">
              <a:latin typeface="Times New Roman"/>
              <a:ea typeface="Times New Roman"/>
              <a:cs typeface="Times New Roman"/>
              <a:sym typeface="Times New Roman"/>
            </a:endParaRPr>
          </a:p>
        </p:txBody>
      </p:sp>
      <p:sp>
        <p:nvSpPr>
          <p:cNvPr id="84" name="Google Shape;84;p3"/>
          <p:cNvSpPr/>
          <p:nvPr/>
        </p:nvSpPr>
        <p:spPr>
          <a:xfrm>
            <a:off x="496119" y="1166961"/>
            <a:ext cx="4343400" cy="1179537"/>
          </a:xfrm>
          <a:prstGeom prst="roundRect">
            <a:avLst>
              <a:gd name="adj" fmla="val 5814"/>
            </a:avLst>
          </a:prstGeom>
          <a:solidFill>
            <a:srgbClr val="F7FBFF"/>
          </a:solidFill>
          <a:ln w="14275" cap="flat" cmpd="sng">
            <a:solidFill>
              <a:srgbClr val="B2CC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a:ea typeface="Times New Roman"/>
              <a:cs typeface="Times New Roman"/>
              <a:sym typeface="Times New Roman"/>
            </a:endParaRPr>
          </a:p>
        </p:txBody>
      </p:sp>
      <p:sp>
        <p:nvSpPr>
          <p:cNvPr id="85" name="Google Shape;85;p3"/>
          <p:cNvSpPr/>
          <p:nvPr/>
        </p:nvSpPr>
        <p:spPr>
          <a:xfrm>
            <a:off x="481831" y="1166961"/>
            <a:ext cx="57150" cy="1179537"/>
          </a:xfrm>
          <a:prstGeom prst="roundRect">
            <a:avLst>
              <a:gd name="adj" fmla="val 93767"/>
            </a:avLst>
          </a:prstGeom>
          <a:solidFill>
            <a:srgbClr val="AED7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3"/>
          <p:cNvSpPr/>
          <p:nvPr/>
        </p:nvSpPr>
        <p:spPr>
          <a:xfrm>
            <a:off x="680814" y="1308795"/>
            <a:ext cx="1800374" cy="199281"/>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250"/>
              <a:buFont typeface="Anton"/>
              <a:buNone/>
            </a:pPr>
            <a:r>
              <a:rPr lang="en-US" sz="1250" b="1" i="0" u="none" strike="noStrike" cap="none">
                <a:solidFill>
                  <a:srgbClr val="000000"/>
                </a:solidFill>
                <a:latin typeface="Times New Roman"/>
                <a:ea typeface="Times New Roman"/>
                <a:cs typeface="Times New Roman"/>
                <a:sym typeface="Times New Roman"/>
              </a:rPr>
              <a:t>Evolving Customer Priorities</a:t>
            </a:r>
            <a:endParaRPr sz="1250" i="0" u="none" strike="noStrike" cap="none">
              <a:latin typeface="Times New Roman"/>
              <a:ea typeface="Times New Roman"/>
              <a:cs typeface="Times New Roman"/>
              <a:sym typeface="Times New Roman"/>
            </a:endParaRPr>
          </a:p>
        </p:txBody>
      </p:sp>
      <p:sp>
        <p:nvSpPr>
          <p:cNvPr id="87" name="Google Shape;87;p3"/>
          <p:cNvSpPr/>
          <p:nvPr/>
        </p:nvSpPr>
        <p:spPr>
          <a:xfrm>
            <a:off x="680814" y="1764721"/>
            <a:ext cx="4017000" cy="581700"/>
          </a:xfrm>
          <a:prstGeom prst="rect">
            <a:avLst/>
          </a:prstGeom>
          <a:noFill/>
          <a:ln>
            <a:noFill/>
          </a:ln>
        </p:spPr>
        <p:txBody>
          <a:bodyPr spcFirstLastPara="1" wrap="square" lIns="0" tIns="0" rIns="0" bIns="0" anchor="t" anchorCtr="0">
            <a:normAutofit/>
          </a:bodyPr>
          <a:lstStyle/>
          <a:p>
            <a:pPr marL="0" marR="0" lvl="0" indent="0" algn="l" rtl="0">
              <a:lnSpc>
                <a:spcPct val="127000"/>
              </a:lnSpc>
              <a:spcBef>
                <a:spcPts val="0"/>
              </a:spcBef>
              <a:spcAft>
                <a:spcPts val="0"/>
              </a:spcAft>
              <a:buClr>
                <a:srgbClr val="000000"/>
              </a:buClr>
              <a:buSzPts val="1000"/>
              <a:buFont typeface="Open Sans"/>
              <a:buNone/>
            </a:pPr>
            <a:r>
              <a:rPr lang="en-US" sz="1000" i="0" u="none" strike="noStrike" cap="none" dirty="0">
                <a:solidFill>
                  <a:srgbClr val="000000"/>
                </a:solidFill>
                <a:latin typeface="Times New Roman"/>
                <a:ea typeface="Times New Roman"/>
                <a:cs typeface="Times New Roman"/>
                <a:sym typeface="Times New Roman"/>
              </a:rPr>
              <a:t>Price, convenience and service quality — once dominant — now share influence with environmental </a:t>
            </a:r>
            <a:r>
              <a:rPr lang="en-US" sz="1000" i="1" u="none" strike="noStrike" cap="none" dirty="0">
                <a:solidFill>
                  <a:srgbClr val="000000"/>
                </a:solidFill>
                <a:latin typeface="Times New Roman"/>
                <a:ea typeface="Times New Roman"/>
                <a:cs typeface="Times New Roman"/>
                <a:sym typeface="Times New Roman"/>
              </a:rPr>
              <a:t>responsibility (Peattie and  </a:t>
            </a:r>
            <a:r>
              <a:rPr lang="en-US" sz="1000" i="1" u="none" strike="noStrike" cap="none" dirty="0" err="1">
                <a:solidFill>
                  <a:srgbClr val="000000"/>
                </a:solidFill>
                <a:latin typeface="Times New Roman"/>
                <a:ea typeface="Times New Roman"/>
                <a:cs typeface="Times New Roman"/>
                <a:sym typeface="Times New Roman"/>
              </a:rPr>
              <a:t>Belz</a:t>
            </a:r>
            <a:r>
              <a:rPr lang="en-US" sz="1000" i="1" u="none" strike="noStrike" cap="none" dirty="0">
                <a:solidFill>
                  <a:srgbClr val="000000"/>
                </a:solidFill>
                <a:latin typeface="Times New Roman"/>
                <a:ea typeface="Times New Roman"/>
                <a:cs typeface="Times New Roman"/>
                <a:sym typeface="Times New Roman"/>
              </a:rPr>
              <a:t>, 2010)</a:t>
            </a:r>
            <a:endParaRPr sz="1000" i="1" u="none" strike="noStrike" cap="none" dirty="0">
              <a:latin typeface="Times New Roman"/>
              <a:ea typeface="Times New Roman"/>
              <a:cs typeface="Times New Roman"/>
              <a:sym typeface="Times New Roman"/>
            </a:endParaRPr>
          </a:p>
        </p:txBody>
      </p:sp>
      <p:sp>
        <p:nvSpPr>
          <p:cNvPr id="88" name="Google Shape;88;p3"/>
          <p:cNvSpPr/>
          <p:nvPr/>
        </p:nvSpPr>
        <p:spPr>
          <a:xfrm>
            <a:off x="496119" y="2461320"/>
            <a:ext cx="4343400" cy="985614"/>
          </a:xfrm>
          <a:prstGeom prst="roundRect">
            <a:avLst>
              <a:gd name="adj" fmla="val 6958"/>
            </a:avLst>
          </a:prstGeom>
          <a:solidFill>
            <a:srgbClr val="F7FBFF"/>
          </a:solidFill>
          <a:ln w="14275" cap="flat" cmpd="sng">
            <a:solidFill>
              <a:srgbClr val="B2CC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a:ea typeface="Times New Roman"/>
              <a:cs typeface="Times New Roman"/>
              <a:sym typeface="Times New Roman"/>
            </a:endParaRPr>
          </a:p>
        </p:txBody>
      </p:sp>
      <p:sp>
        <p:nvSpPr>
          <p:cNvPr id="89" name="Google Shape;89;p3"/>
          <p:cNvSpPr/>
          <p:nvPr/>
        </p:nvSpPr>
        <p:spPr>
          <a:xfrm>
            <a:off x="481831" y="2461320"/>
            <a:ext cx="57150" cy="985614"/>
          </a:xfrm>
          <a:prstGeom prst="roundRect">
            <a:avLst>
              <a:gd name="adj" fmla="val 93767"/>
            </a:avLst>
          </a:prstGeom>
          <a:solidFill>
            <a:srgbClr val="AED7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3"/>
          <p:cNvSpPr/>
          <p:nvPr/>
        </p:nvSpPr>
        <p:spPr>
          <a:xfrm>
            <a:off x="680814" y="2603153"/>
            <a:ext cx="1594842" cy="199281"/>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250"/>
              <a:buFont typeface="Anton"/>
              <a:buNone/>
            </a:pPr>
            <a:r>
              <a:rPr lang="en-US" sz="1250" b="1" i="0" u="none" strike="noStrike" cap="none">
                <a:solidFill>
                  <a:srgbClr val="000000"/>
                </a:solidFill>
                <a:latin typeface="Times New Roman"/>
                <a:ea typeface="Times New Roman"/>
                <a:cs typeface="Times New Roman"/>
                <a:sym typeface="Times New Roman"/>
              </a:rPr>
              <a:t>Brand Implications</a:t>
            </a:r>
            <a:endParaRPr sz="1250" i="0" u="none" strike="noStrike" cap="none">
              <a:latin typeface="Times New Roman"/>
              <a:ea typeface="Times New Roman"/>
              <a:cs typeface="Times New Roman"/>
              <a:sym typeface="Times New Roman"/>
            </a:endParaRPr>
          </a:p>
        </p:txBody>
      </p:sp>
      <p:sp>
        <p:nvSpPr>
          <p:cNvPr id="91" name="Google Shape;91;p3"/>
          <p:cNvSpPr/>
          <p:nvPr/>
        </p:nvSpPr>
        <p:spPr>
          <a:xfrm>
            <a:off x="680814" y="2917254"/>
            <a:ext cx="4016871" cy="387846"/>
          </a:xfrm>
          <a:prstGeom prst="rect">
            <a:avLst/>
          </a:prstGeom>
          <a:noFill/>
          <a:ln>
            <a:noFill/>
          </a:ln>
        </p:spPr>
        <p:txBody>
          <a:bodyPr spcFirstLastPara="1" wrap="square" lIns="0" tIns="0" rIns="0" bIns="0" anchor="t" anchorCtr="0">
            <a:normAutofit/>
          </a:bodyPr>
          <a:lstStyle/>
          <a:p>
            <a:pPr marL="0" marR="0" lvl="0" indent="0" algn="l" rtl="0">
              <a:lnSpc>
                <a:spcPct val="127000"/>
              </a:lnSpc>
              <a:spcBef>
                <a:spcPts val="0"/>
              </a:spcBef>
              <a:spcAft>
                <a:spcPts val="0"/>
              </a:spcAft>
              <a:buClr>
                <a:srgbClr val="000000"/>
              </a:buClr>
              <a:buSzPts val="1000"/>
              <a:buFont typeface="Open Sans"/>
              <a:buNone/>
            </a:pPr>
            <a:r>
              <a:rPr lang="en-US" sz="1000" i="0" u="none" strike="noStrike" cap="none">
                <a:solidFill>
                  <a:srgbClr val="000000"/>
                </a:solidFill>
                <a:latin typeface="Times New Roman"/>
                <a:ea typeface="Times New Roman"/>
                <a:cs typeface="Times New Roman"/>
                <a:sym typeface="Times New Roman"/>
              </a:rPr>
              <a:t>Sustainability is increasingly embedded in brand image — consumers expect </a:t>
            </a:r>
            <a:r>
              <a:rPr lang="en-US" sz="1000" b="1" i="0" u="none" strike="noStrike" cap="none">
                <a:solidFill>
                  <a:srgbClr val="000000"/>
                </a:solidFill>
                <a:latin typeface="Times New Roman"/>
                <a:ea typeface="Times New Roman"/>
                <a:cs typeface="Times New Roman"/>
                <a:sym typeface="Times New Roman"/>
              </a:rPr>
              <a:t>values</a:t>
            </a:r>
            <a:r>
              <a:rPr lang="en-US" sz="1000" i="0" u="none" strike="noStrike" cap="none">
                <a:solidFill>
                  <a:srgbClr val="000000"/>
                </a:solidFill>
                <a:latin typeface="Times New Roman"/>
                <a:ea typeface="Times New Roman"/>
                <a:cs typeface="Times New Roman"/>
                <a:sym typeface="Times New Roman"/>
              </a:rPr>
              <a:t>, not just services</a:t>
            </a:r>
            <a:endParaRPr sz="1000" i="0" u="none" strike="noStrike" cap="none">
              <a:latin typeface="Times New Roman"/>
              <a:ea typeface="Times New Roman"/>
              <a:cs typeface="Times New Roman"/>
              <a:sym typeface="Times New Roman"/>
            </a:endParaRPr>
          </a:p>
        </p:txBody>
      </p:sp>
      <p:sp>
        <p:nvSpPr>
          <p:cNvPr id="92" name="Google Shape;92;p3"/>
          <p:cNvSpPr/>
          <p:nvPr/>
        </p:nvSpPr>
        <p:spPr>
          <a:xfrm>
            <a:off x="496119" y="3561755"/>
            <a:ext cx="4343400" cy="985614"/>
          </a:xfrm>
          <a:prstGeom prst="roundRect">
            <a:avLst>
              <a:gd name="adj" fmla="val 6958"/>
            </a:avLst>
          </a:prstGeom>
          <a:solidFill>
            <a:srgbClr val="F7FBFF"/>
          </a:solidFill>
          <a:ln w="14275" cap="flat" cmpd="sng">
            <a:solidFill>
              <a:srgbClr val="B2CC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a:ea typeface="Times New Roman"/>
              <a:cs typeface="Times New Roman"/>
              <a:sym typeface="Times New Roman"/>
            </a:endParaRPr>
          </a:p>
        </p:txBody>
      </p:sp>
      <p:sp>
        <p:nvSpPr>
          <p:cNvPr id="93" name="Google Shape;93;p3"/>
          <p:cNvSpPr/>
          <p:nvPr/>
        </p:nvSpPr>
        <p:spPr>
          <a:xfrm>
            <a:off x="481831" y="3561755"/>
            <a:ext cx="57150" cy="985614"/>
          </a:xfrm>
          <a:prstGeom prst="roundRect">
            <a:avLst>
              <a:gd name="adj" fmla="val 93767"/>
            </a:avLst>
          </a:prstGeom>
          <a:solidFill>
            <a:srgbClr val="AED7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3"/>
          <p:cNvSpPr/>
          <p:nvPr/>
        </p:nvSpPr>
        <p:spPr>
          <a:xfrm>
            <a:off x="680814" y="3703588"/>
            <a:ext cx="1594842" cy="199281"/>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250"/>
              <a:buFont typeface="Anton"/>
              <a:buNone/>
            </a:pPr>
            <a:r>
              <a:rPr lang="en-US" sz="1250" b="1" i="0" u="none" strike="noStrike" cap="none">
                <a:solidFill>
                  <a:srgbClr val="000000"/>
                </a:solidFill>
                <a:latin typeface="Times New Roman"/>
                <a:ea typeface="Times New Roman"/>
                <a:cs typeface="Times New Roman"/>
                <a:sym typeface="Times New Roman"/>
              </a:rPr>
              <a:t>Strategic Shift</a:t>
            </a:r>
            <a:endParaRPr sz="1250" i="0" u="none" strike="noStrike" cap="none">
              <a:latin typeface="Times New Roman"/>
              <a:ea typeface="Times New Roman"/>
              <a:cs typeface="Times New Roman"/>
              <a:sym typeface="Times New Roman"/>
            </a:endParaRPr>
          </a:p>
        </p:txBody>
      </p:sp>
      <p:sp>
        <p:nvSpPr>
          <p:cNvPr id="95" name="Google Shape;95;p3"/>
          <p:cNvSpPr/>
          <p:nvPr/>
        </p:nvSpPr>
        <p:spPr>
          <a:xfrm>
            <a:off x="680814" y="4017690"/>
            <a:ext cx="4016871" cy="387846"/>
          </a:xfrm>
          <a:prstGeom prst="rect">
            <a:avLst/>
          </a:prstGeom>
          <a:noFill/>
          <a:ln>
            <a:noFill/>
          </a:ln>
        </p:spPr>
        <p:txBody>
          <a:bodyPr spcFirstLastPara="1" wrap="square" lIns="0" tIns="0" rIns="0" bIns="0" anchor="t" anchorCtr="0">
            <a:normAutofit/>
          </a:bodyPr>
          <a:lstStyle/>
          <a:p>
            <a:pPr marL="0" marR="0" lvl="0" indent="0" algn="l" rtl="0">
              <a:lnSpc>
                <a:spcPct val="127000"/>
              </a:lnSpc>
              <a:spcBef>
                <a:spcPts val="0"/>
              </a:spcBef>
              <a:spcAft>
                <a:spcPts val="0"/>
              </a:spcAft>
              <a:buClr>
                <a:srgbClr val="000000"/>
              </a:buClr>
              <a:buSzPts val="1000"/>
              <a:buFont typeface="Open Sans"/>
              <a:buNone/>
            </a:pPr>
            <a:r>
              <a:rPr lang="en-US" sz="1000" i="0" u="none" strike="noStrike" cap="none">
                <a:solidFill>
                  <a:srgbClr val="000000"/>
                </a:solidFill>
                <a:latin typeface="Times New Roman"/>
                <a:ea typeface="Times New Roman"/>
                <a:cs typeface="Times New Roman"/>
                <a:sym typeface="Times New Roman"/>
              </a:rPr>
              <a:t>Organisations are no longer selling products alone — social responsibility is now part of the proposition</a:t>
            </a:r>
            <a:endParaRPr sz="1000" i="0" u="none" strike="noStrike" cap="none">
              <a:latin typeface="Times New Roman"/>
              <a:ea typeface="Times New Roman"/>
              <a:cs typeface="Times New Roman"/>
              <a:sym typeface="Times New Roman"/>
            </a:endParaRPr>
          </a:p>
        </p:txBody>
      </p:sp>
      <p:sp>
        <p:nvSpPr>
          <p:cNvPr id="96" name="Google Shape;96;p3"/>
          <p:cNvSpPr/>
          <p:nvPr/>
        </p:nvSpPr>
        <p:spPr>
          <a:xfrm>
            <a:off x="5063654" y="1037779"/>
            <a:ext cx="3680743" cy="3638773"/>
          </a:xfrm>
          <a:prstGeom prst="roundRect">
            <a:avLst>
              <a:gd name="adj" fmla="val 2525"/>
            </a:avLst>
          </a:prstGeom>
          <a:solidFill>
            <a:srgbClr val="AED7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3"/>
          <p:cNvSpPr/>
          <p:nvPr/>
        </p:nvSpPr>
        <p:spPr>
          <a:xfrm>
            <a:off x="5382518" y="1166961"/>
            <a:ext cx="3234333" cy="387846"/>
          </a:xfrm>
          <a:prstGeom prst="rect">
            <a:avLst/>
          </a:prstGeom>
          <a:noFill/>
          <a:ln>
            <a:noFill/>
          </a:ln>
        </p:spPr>
        <p:txBody>
          <a:bodyPr spcFirstLastPara="1" wrap="square" lIns="0" tIns="0" rIns="0" bIns="0" anchor="t" anchorCtr="0">
            <a:normAutofit/>
          </a:bodyPr>
          <a:lstStyle/>
          <a:p>
            <a:pPr marL="0" marR="0" lvl="0" indent="0" algn="l" rtl="0">
              <a:lnSpc>
                <a:spcPct val="127000"/>
              </a:lnSpc>
              <a:spcBef>
                <a:spcPts val="0"/>
              </a:spcBef>
              <a:spcAft>
                <a:spcPts val="0"/>
              </a:spcAft>
              <a:buClr>
                <a:srgbClr val="000000"/>
              </a:buClr>
              <a:buSzPts val="1000"/>
              <a:buFont typeface="Open Sans"/>
              <a:buNone/>
            </a:pPr>
            <a:r>
              <a:rPr lang="en-US" sz="2600" i="0" u="none" strike="noStrike" cap="none">
                <a:solidFill>
                  <a:srgbClr val="000000"/>
                </a:solidFill>
                <a:latin typeface="Times New Roman"/>
                <a:ea typeface="Times New Roman"/>
                <a:cs typeface="Times New Roman"/>
                <a:sym typeface="Times New Roman"/>
              </a:rPr>
              <a:t>"Meeting present needs without compromising the ability of future generations to meet their own needs."</a:t>
            </a:r>
            <a:endParaRPr sz="2600" i="0" u="none" strike="noStrike" cap="none">
              <a:latin typeface="Times New Roman"/>
              <a:ea typeface="Times New Roman"/>
              <a:cs typeface="Times New Roman"/>
              <a:sym typeface="Times New Roman"/>
            </a:endParaRPr>
          </a:p>
        </p:txBody>
      </p:sp>
      <p:sp>
        <p:nvSpPr>
          <p:cNvPr id="98" name="Google Shape;98;p3"/>
          <p:cNvSpPr/>
          <p:nvPr/>
        </p:nvSpPr>
        <p:spPr>
          <a:xfrm>
            <a:off x="5191199" y="1166961"/>
            <a:ext cx="14288" cy="387846"/>
          </a:xfrm>
          <a:prstGeom prst="rect">
            <a:avLst/>
          </a:prstGeom>
          <a:solidFill>
            <a:srgbClr val="AED7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3"/>
          <p:cNvSpPr/>
          <p:nvPr/>
        </p:nvSpPr>
        <p:spPr>
          <a:xfrm>
            <a:off x="5063649" y="4405515"/>
            <a:ext cx="3654300" cy="193800"/>
          </a:xfrm>
          <a:prstGeom prst="rect">
            <a:avLst/>
          </a:prstGeom>
          <a:noFill/>
          <a:ln>
            <a:noFill/>
          </a:ln>
        </p:spPr>
        <p:txBody>
          <a:bodyPr spcFirstLastPara="1" wrap="square" lIns="0" tIns="0" rIns="0" bIns="0" anchor="t" anchorCtr="0">
            <a:noAutofit/>
          </a:bodyPr>
          <a:lstStyle/>
          <a:p>
            <a:pPr marL="0" marR="0" lvl="0" indent="0" algn="ctr" rtl="0">
              <a:lnSpc>
                <a:spcPct val="127000"/>
              </a:lnSpc>
              <a:spcBef>
                <a:spcPts val="0"/>
              </a:spcBef>
              <a:spcAft>
                <a:spcPts val="0"/>
              </a:spcAft>
              <a:buClr>
                <a:srgbClr val="000000"/>
              </a:buClr>
              <a:buSzPts val="1000"/>
              <a:buFont typeface="Open Sans"/>
              <a:buNone/>
            </a:pPr>
            <a:r>
              <a:rPr lang="en-US" sz="1000" b="0" i="1" u="none" strike="noStrike" cap="none">
                <a:solidFill>
                  <a:srgbClr val="000000"/>
                </a:solidFill>
                <a:latin typeface="Open Sans"/>
                <a:ea typeface="Open Sans"/>
                <a:cs typeface="Open Sans"/>
                <a:sym typeface="Open Sans"/>
              </a:rPr>
              <a:t>— United Nations, 1987</a:t>
            </a:r>
            <a:endParaRPr sz="1000" b="0" i="0" u="none" strike="noStrike" cap="none"/>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4"/>
          <p:cNvSpPr/>
          <p:nvPr/>
        </p:nvSpPr>
        <p:spPr>
          <a:xfrm>
            <a:off x="496126" y="775025"/>
            <a:ext cx="8151900" cy="443100"/>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16599D"/>
              </a:buClr>
              <a:buSzPts val="2750"/>
              <a:buFont typeface="Anton"/>
              <a:buNone/>
            </a:pPr>
            <a:r>
              <a:rPr lang="en-US" sz="2750" b="1" i="0" u="none" strike="noStrike" cap="none">
                <a:solidFill>
                  <a:srgbClr val="16599D"/>
                </a:solidFill>
                <a:latin typeface="Times New Roman"/>
                <a:ea typeface="Times New Roman"/>
                <a:cs typeface="Times New Roman"/>
                <a:sym typeface="Times New Roman"/>
              </a:rPr>
              <a:t>Why Sustainability Matters to British Airways</a:t>
            </a:r>
            <a:endParaRPr sz="2750" i="0" u="none" strike="noStrike" cap="none">
              <a:latin typeface="Times New Roman"/>
              <a:ea typeface="Times New Roman"/>
              <a:cs typeface="Times New Roman"/>
              <a:sym typeface="Times New Roman"/>
            </a:endParaRPr>
          </a:p>
        </p:txBody>
      </p:sp>
      <p:sp>
        <p:nvSpPr>
          <p:cNvPr id="106" name="Google Shape;106;p4"/>
          <p:cNvSpPr/>
          <p:nvPr/>
        </p:nvSpPr>
        <p:spPr>
          <a:xfrm>
            <a:off x="496119" y="2033067"/>
            <a:ext cx="1772022" cy="22145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350"/>
              <a:buFont typeface="Anton"/>
              <a:buNone/>
            </a:pPr>
            <a:r>
              <a:rPr lang="en-US" sz="1350" b="1" i="0" u="none" strike="noStrike" cap="none">
                <a:solidFill>
                  <a:srgbClr val="000000"/>
                </a:solidFill>
                <a:latin typeface="Times New Roman"/>
                <a:ea typeface="Times New Roman"/>
                <a:cs typeface="Times New Roman"/>
                <a:sym typeface="Times New Roman"/>
              </a:rPr>
              <a:t>Carbon Scrutiny</a:t>
            </a:r>
            <a:endParaRPr sz="1350" i="0" u="none" strike="noStrike" cap="none">
              <a:latin typeface="Times New Roman"/>
              <a:ea typeface="Times New Roman"/>
              <a:cs typeface="Times New Roman"/>
              <a:sym typeface="Times New Roman"/>
            </a:endParaRPr>
          </a:p>
        </p:txBody>
      </p:sp>
      <p:sp>
        <p:nvSpPr>
          <p:cNvPr id="107" name="Google Shape;107;p4"/>
          <p:cNvSpPr/>
          <p:nvPr/>
        </p:nvSpPr>
        <p:spPr>
          <a:xfrm>
            <a:off x="496119" y="2339578"/>
            <a:ext cx="3987254" cy="453628"/>
          </a:xfrm>
          <a:prstGeom prst="rect">
            <a:avLst/>
          </a:prstGeom>
          <a:noFill/>
          <a:ln>
            <a:noFill/>
          </a:ln>
        </p:spPr>
        <p:txBody>
          <a:bodyPr spcFirstLastPara="1" wrap="square" lIns="0" tIns="0" rIns="0" bIns="0" anchor="t" anchorCtr="0">
            <a:normAutofit/>
          </a:bodyPr>
          <a:lstStyle/>
          <a:p>
            <a:pPr marL="0" marR="0" lvl="0" indent="0" algn="l" rtl="0">
              <a:lnSpc>
                <a:spcPct val="133000"/>
              </a:lnSpc>
              <a:spcBef>
                <a:spcPts val="0"/>
              </a:spcBef>
              <a:spcAft>
                <a:spcPts val="0"/>
              </a:spcAft>
              <a:buClr>
                <a:srgbClr val="000000"/>
              </a:buClr>
              <a:buSzPts val="1100"/>
              <a:buFont typeface="Open Sans"/>
              <a:buNone/>
            </a:pPr>
            <a:r>
              <a:rPr lang="en-US" sz="1100" i="0" u="none" strike="noStrike" cap="none">
                <a:solidFill>
                  <a:srgbClr val="000000"/>
                </a:solidFill>
                <a:latin typeface="Times New Roman"/>
                <a:ea typeface="Times New Roman"/>
                <a:cs typeface="Times New Roman"/>
                <a:sym typeface="Times New Roman"/>
              </a:rPr>
              <a:t>Aviation is a significant source of CO₂ — under growing pressure from governments and civil society</a:t>
            </a:r>
            <a:endParaRPr sz="1100" i="0" u="none" strike="noStrike" cap="none">
              <a:latin typeface="Times New Roman"/>
              <a:ea typeface="Times New Roman"/>
              <a:cs typeface="Times New Roman"/>
              <a:sym typeface="Times New Roman"/>
            </a:endParaRPr>
          </a:p>
        </p:txBody>
      </p:sp>
      <p:sp>
        <p:nvSpPr>
          <p:cNvPr id="108" name="Google Shape;108;p4"/>
          <p:cNvSpPr/>
          <p:nvPr/>
        </p:nvSpPr>
        <p:spPr>
          <a:xfrm>
            <a:off x="4660553" y="2033067"/>
            <a:ext cx="1772022" cy="22145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350"/>
              <a:buFont typeface="Anton"/>
              <a:buNone/>
            </a:pPr>
            <a:r>
              <a:rPr lang="en-US" sz="1350" b="1" i="0" u="none" strike="noStrike" cap="none">
                <a:solidFill>
                  <a:srgbClr val="000000"/>
                </a:solidFill>
                <a:latin typeface="Times New Roman"/>
                <a:ea typeface="Times New Roman"/>
                <a:cs typeface="Times New Roman"/>
                <a:sym typeface="Times New Roman"/>
              </a:rPr>
              <a:t>Customer Trust</a:t>
            </a:r>
            <a:endParaRPr sz="1350" i="0" u="none" strike="noStrike" cap="none">
              <a:latin typeface="Times New Roman"/>
              <a:ea typeface="Times New Roman"/>
              <a:cs typeface="Times New Roman"/>
              <a:sym typeface="Times New Roman"/>
            </a:endParaRPr>
          </a:p>
        </p:txBody>
      </p:sp>
      <p:sp>
        <p:nvSpPr>
          <p:cNvPr id="109" name="Google Shape;109;p4"/>
          <p:cNvSpPr/>
          <p:nvPr/>
        </p:nvSpPr>
        <p:spPr>
          <a:xfrm>
            <a:off x="4660553" y="2339578"/>
            <a:ext cx="3987329" cy="453628"/>
          </a:xfrm>
          <a:prstGeom prst="rect">
            <a:avLst/>
          </a:prstGeom>
          <a:noFill/>
          <a:ln>
            <a:noFill/>
          </a:ln>
        </p:spPr>
        <p:txBody>
          <a:bodyPr spcFirstLastPara="1" wrap="square" lIns="0" tIns="0" rIns="0" bIns="0" anchor="t" anchorCtr="0">
            <a:normAutofit/>
          </a:bodyPr>
          <a:lstStyle/>
          <a:p>
            <a:pPr marL="0" marR="0" lvl="0" indent="0" algn="l" rtl="0">
              <a:lnSpc>
                <a:spcPct val="133000"/>
              </a:lnSpc>
              <a:spcBef>
                <a:spcPts val="0"/>
              </a:spcBef>
              <a:spcAft>
                <a:spcPts val="0"/>
              </a:spcAft>
              <a:buClr>
                <a:srgbClr val="000000"/>
              </a:buClr>
              <a:buSzPts val="1100"/>
              <a:buFont typeface="Open Sans"/>
              <a:buNone/>
            </a:pPr>
            <a:r>
              <a:rPr lang="en-US" sz="1100" i="0" u="none" strike="noStrike" cap="none">
                <a:solidFill>
                  <a:srgbClr val="000000"/>
                </a:solidFill>
                <a:latin typeface="Times New Roman"/>
                <a:ea typeface="Times New Roman"/>
                <a:cs typeface="Times New Roman"/>
                <a:sym typeface="Times New Roman"/>
              </a:rPr>
              <a:t>Han </a:t>
            </a:r>
            <a:r>
              <a:rPr lang="en-US" sz="1100" i="1" u="none" strike="noStrike" cap="none">
                <a:solidFill>
                  <a:srgbClr val="000000"/>
                </a:solidFill>
                <a:latin typeface="Times New Roman"/>
                <a:ea typeface="Times New Roman"/>
                <a:cs typeface="Times New Roman"/>
                <a:sym typeface="Times New Roman"/>
              </a:rPr>
              <a:t>et al.</a:t>
            </a:r>
            <a:r>
              <a:rPr lang="en-US" sz="1100" i="0" u="none" strike="noStrike" cap="none">
                <a:solidFill>
                  <a:srgbClr val="000000"/>
                </a:solidFill>
                <a:latin typeface="Times New Roman"/>
                <a:ea typeface="Times New Roman"/>
                <a:cs typeface="Times New Roman"/>
                <a:sym typeface="Times New Roman"/>
              </a:rPr>
              <a:t> (2009) confirm that environmental concerns directly influence travel purchasing decisions</a:t>
            </a:r>
            <a:endParaRPr sz="1100" i="0" u="none" strike="noStrike" cap="none">
              <a:latin typeface="Times New Roman"/>
              <a:ea typeface="Times New Roman"/>
              <a:cs typeface="Times New Roman"/>
              <a:sym typeface="Times New Roman"/>
            </a:endParaRPr>
          </a:p>
        </p:txBody>
      </p:sp>
      <p:sp>
        <p:nvSpPr>
          <p:cNvPr id="110" name="Google Shape;110;p4"/>
          <p:cNvSpPr/>
          <p:nvPr/>
        </p:nvSpPr>
        <p:spPr>
          <a:xfrm>
            <a:off x="496119" y="3608263"/>
            <a:ext cx="1772022" cy="22145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350"/>
              <a:buFont typeface="Anton"/>
              <a:buNone/>
            </a:pPr>
            <a:r>
              <a:rPr lang="en-US" sz="1350" b="1" i="0" u="none" strike="noStrike" cap="none">
                <a:solidFill>
                  <a:srgbClr val="000000"/>
                </a:solidFill>
                <a:latin typeface="Times New Roman"/>
                <a:ea typeface="Times New Roman"/>
                <a:cs typeface="Times New Roman"/>
                <a:sym typeface="Times New Roman"/>
              </a:rPr>
              <a:t>Risks of Inaction</a:t>
            </a:r>
            <a:endParaRPr sz="1350" i="0" u="none" strike="noStrike" cap="none">
              <a:latin typeface="Times New Roman"/>
              <a:ea typeface="Times New Roman"/>
              <a:cs typeface="Times New Roman"/>
              <a:sym typeface="Times New Roman"/>
            </a:endParaRPr>
          </a:p>
        </p:txBody>
      </p:sp>
      <p:sp>
        <p:nvSpPr>
          <p:cNvPr id="111" name="Google Shape;111;p4"/>
          <p:cNvSpPr/>
          <p:nvPr/>
        </p:nvSpPr>
        <p:spPr>
          <a:xfrm>
            <a:off x="496119" y="3914775"/>
            <a:ext cx="3987254" cy="453628"/>
          </a:xfrm>
          <a:prstGeom prst="rect">
            <a:avLst/>
          </a:prstGeom>
          <a:noFill/>
          <a:ln>
            <a:noFill/>
          </a:ln>
        </p:spPr>
        <p:txBody>
          <a:bodyPr spcFirstLastPara="1" wrap="square" lIns="0" tIns="0" rIns="0" bIns="0" anchor="t" anchorCtr="0">
            <a:normAutofit/>
          </a:bodyPr>
          <a:lstStyle/>
          <a:p>
            <a:pPr marL="0" marR="0" lvl="0" indent="0" algn="l" rtl="0">
              <a:lnSpc>
                <a:spcPct val="133000"/>
              </a:lnSpc>
              <a:spcBef>
                <a:spcPts val="0"/>
              </a:spcBef>
              <a:spcAft>
                <a:spcPts val="0"/>
              </a:spcAft>
              <a:buClr>
                <a:srgbClr val="000000"/>
              </a:buClr>
              <a:buSzPts val="1100"/>
              <a:buFont typeface="Open Sans"/>
              <a:buNone/>
            </a:pPr>
            <a:r>
              <a:rPr lang="en-US" sz="1100" i="0" u="none" strike="noStrike" cap="none">
                <a:solidFill>
                  <a:srgbClr val="000000"/>
                </a:solidFill>
                <a:latin typeface="Times New Roman"/>
                <a:ea typeface="Times New Roman"/>
                <a:cs typeface="Times New Roman"/>
                <a:sym typeface="Times New Roman"/>
              </a:rPr>
              <a:t>Reputational damage, erosion of customer loyalty and loss of competitive advantage</a:t>
            </a:r>
            <a:endParaRPr sz="1100" i="0" u="none" strike="noStrike" cap="none">
              <a:latin typeface="Times New Roman"/>
              <a:ea typeface="Times New Roman"/>
              <a:cs typeface="Times New Roman"/>
              <a:sym typeface="Times New Roman"/>
            </a:endParaRPr>
          </a:p>
        </p:txBody>
      </p:sp>
      <p:sp>
        <p:nvSpPr>
          <p:cNvPr id="112" name="Google Shape;112;p4"/>
          <p:cNvSpPr/>
          <p:nvPr/>
        </p:nvSpPr>
        <p:spPr>
          <a:xfrm>
            <a:off x="4660553" y="3608263"/>
            <a:ext cx="1772022" cy="22145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350"/>
              <a:buFont typeface="Anton"/>
              <a:buNone/>
            </a:pPr>
            <a:r>
              <a:rPr lang="en-US" sz="1350" b="1" i="0" u="none" strike="noStrike" cap="none">
                <a:solidFill>
                  <a:srgbClr val="000000"/>
                </a:solidFill>
                <a:latin typeface="Times New Roman"/>
                <a:ea typeface="Times New Roman"/>
                <a:cs typeface="Times New Roman"/>
                <a:sym typeface="Times New Roman"/>
              </a:rPr>
              <a:t>Strategic Opportunity</a:t>
            </a:r>
            <a:endParaRPr sz="1350" i="0" u="none" strike="noStrike" cap="none">
              <a:latin typeface="Times New Roman"/>
              <a:ea typeface="Times New Roman"/>
              <a:cs typeface="Times New Roman"/>
              <a:sym typeface="Times New Roman"/>
            </a:endParaRPr>
          </a:p>
        </p:txBody>
      </p:sp>
      <p:sp>
        <p:nvSpPr>
          <p:cNvPr id="113" name="Google Shape;113;p4"/>
          <p:cNvSpPr/>
          <p:nvPr/>
        </p:nvSpPr>
        <p:spPr>
          <a:xfrm>
            <a:off x="4660553" y="3914775"/>
            <a:ext cx="3987329" cy="453628"/>
          </a:xfrm>
          <a:prstGeom prst="rect">
            <a:avLst/>
          </a:prstGeom>
          <a:noFill/>
          <a:ln>
            <a:noFill/>
          </a:ln>
        </p:spPr>
        <p:txBody>
          <a:bodyPr spcFirstLastPara="1" wrap="square" lIns="0" tIns="0" rIns="0" bIns="0" anchor="t" anchorCtr="0">
            <a:normAutofit/>
          </a:bodyPr>
          <a:lstStyle/>
          <a:p>
            <a:pPr marL="0" marR="0" lvl="0" indent="0" algn="l" rtl="0">
              <a:lnSpc>
                <a:spcPct val="133000"/>
              </a:lnSpc>
              <a:spcBef>
                <a:spcPts val="0"/>
              </a:spcBef>
              <a:spcAft>
                <a:spcPts val="0"/>
              </a:spcAft>
              <a:buClr>
                <a:srgbClr val="000000"/>
              </a:buClr>
              <a:buSzPts val="1100"/>
              <a:buFont typeface="Open Sans"/>
              <a:buNone/>
            </a:pPr>
            <a:r>
              <a:rPr lang="en-US" sz="1100" i="0" u="none" strike="noStrike" cap="none">
                <a:solidFill>
                  <a:srgbClr val="000000"/>
                </a:solidFill>
                <a:latin typeface="Times New Roman"/>
                <a:ea typeface="Times New Roman"/>
                <a:cs typeface="Times New Roman"/>
                <a:sym typeface="Times New Roman"/>
              </a:rPr>
              <a:t>Proactive adaptation can yield stronger brand equity and long-term competitive positioning</a:t>
            </a:r>
            <a:endParaRPr sz="1100" i="0" u="none" strike="noStrike" cap="none">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5"/>
          <p:cNvSpPr/>
          <p:nvPr/>
        </p:nvSpPr>
        <p:spPr>
          <a:xfrm>
            <a:off x="4658400" y="380261"/>
            <a:ext cx="4237500" cy="469200"/>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16599D"/>
              </a:buClr>
              <a:buSzPts val="1350"/>
              <a:buFont typeface="Anton"/>
              <a:buNone/>
            </a:pPr>
            <a:r>
              <a:rPr lang="en-US" sz="2050" b="1" i="0" u="none" strike="noStrike" cap="none">
                <a:solidFill>
                  <a:srgbClr val="16599D"/>
                </a:solidFill>
                <a:latin typeface="Times New Roman"/>
                <a:ea typeface="Times New Roman"/>
                <a:cs typeface="Times New Roman"/>
                <a:sym typeface="Times New Roman"/>
              </a:rPr>
              <a:t>PESTLE Analysis: Key Sustainability Pressures</a:t>
            </a:r>
            <a:endParaRPr sz="2050" i="0" u="none" strike="noStrike" cap="none">
              <a:latin typeface="Times New Roman"/>
              <a:ea typeface="Times New Roman"/>
              <a:cs typeface="Times New Roman"/>
              <a:sym typeface="Times New Roman"/>
            </a:endParaRPr>
          </a:p>
        </p:txBody>
      </p:sp>
      <p:pic>
        <p:nvPicPr>
          <p:cNvPr id="120" name="Google Shape;120;p5" descr="preencoded.png"/>
          <p:cNvPicPr preferRelativeResize="0"/>
          <p:nvPr/>
        </p:nvPicPr>
        <p:blipFill rotWithShape="1">
          <a:blip r:embed="rId3">
            <a:alphaModFix/>
          </a:blip>
          <a:srcRect/>
          <a:stretch/>
        </p:blipFill>
        <p:spPr>
          <a:xfrm>
            <a:off x="248022" y="509290"/>
            <a:ext cx="4237509" cy="4237509"/>
          </a:xfrm>
          <a:prstGeom prst="rect">
            <a:avLst/>
          </a:prstGeom>
          <a:noFill/>
          <a:ln>
            <a:noFill/>
          </a:ln>
        </p:spPr>
      </p:pic>
      <p:pic>
        <p:nvPicPr>
          <p:cNvPr id="121" name="Google Shape;121;p5" descr="preencoded.png"/>
          <p:cNvPicPr preferRelativeResize="0"/>
          <p:nvPr/>
        </p:nvPicPr>
        <p:blipFill rotWithShape="1">
          <a:blip r:embed="rId4">
            <a:alphaModFix/>
          </a:blip>
          <a:srcRect/>
          <a:stretch/>
        </p:blipFill>
        <p:spPr>
          <a:xfrm>
            <a:off x="248022" y="509290"/>
            <a:ext cx="4237509" cy="4237509"/>
          </a:xfrm>
          <a:prstGeom prst="rect">
            <a:avLst/>
          </a:prstGeom>
          <a:noFill/>
          <a:ln>
            <a:noFill/>
          </a:ln>
        </p:spPr>
      </p:pic>
      <p:sp>
        <p:nvSpPr>
          <p:cNvPr id="122" name="Google Shape;122;p5"/>
          <p:cNvSpPr/>
          <p:nvPr/>
        </p:nvSpPr>
        <p:spPr>
          <a:xfrm>
            <a:off x="4658400" y="1245023"/>
            <a:ext cx="4237500" cy="11334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550"/>
              <a:buFont typeface="Open Sans"/>
              <a:buNone/>
            </a:pPr>
            <a:r>
              <a:rPr lang="en-US" sz="1800" i="0" u="none" strike="noStrike" cap="none" dirty="0">
                <a:solidFill>
                  <a:srgbClr val="000000"/>
                </a:solidFill>
                <a:latin typeface="Times New Roman"/>
                <a:ea typeface="Times New Roman"/>
                <a:cs typeface="Times New Roman"/>
                <a:sym typeface="Times New Roman"/>
              </a:rPr>
              <a:t>Johnson et al. (2020) confirm that macro-environmental forces </a:t>
            </a:r>
            <a:r>
              <a:rPr lang="en-US" sz="1800" b="1" i="0" u="none" strike="noStrike" cap="none" dirty="0">
                <a:solidFill>
                  <a:srgbClr val="000000"/>
                </a:solidFill>
                <a:latin typeface="Times New Roman"/>
                <a:ea typeface="Times New Roman"/>
                <a:cs typeface="Times New Roman"/>
                <a:sym typeface="Times New Roman"/>
              </a:rPr>
              <a:t>directly shape </a:t>
            </a:r>
            <a:r>
              <a:rPr lang="en-US" sz="1800" b="1" i="0" u="none" strike="noStrike" cap="none" dirty="0" err="1">
                <a:solidFill>
                  <a:srgbClr val="000000"/>
                </a:solidFill>
                <a:latin typeface="Times New Roman"/>
                <a:ea typeface="Times New Roman"/>
                <a:cs typeface="Times New Roman"/>
                <a:sym typeface="Times New Roman"/>
              </a:rPr>
              <a:t>organisational</a:t>
            </a:r>
            <a:r>
              <a:rPr lang="en-US" sz="1800" b="1" i="0" u="none" strike="noStrike" cap="none" dirty="0">
                <a:solidFill>
                  <a:srgbClr val="000000"/>
                </a:solidFill>
                <a:latin typeface="Times New Roman"/>
                <a:ea typeface="Times New Roman"/>
                <a:cs typeface="Times New Roman"/>
                <a:sym typeface="Times New Roman"/>
              </a:rPr>
              <a:t> strategy</a:t>
            </a:r>
            <a:r>
              <a:rPr lang="en-US" sz="1800" i="0" u="none" strike="noStrike" cap="none" dirty="0">
                <a:solidFill>
                  <a:srgbClr val="000000"/>
                </a:solidFill>
                <a:latin typeface="Times New Roman"/>
                <a:ea typeface="Times New Roman"/>
                <a:cs typeface="Times New Roman"/>
                <a:sym typeface="Times New Roman"/>
              </a:rPr>
              <a:t>.</a:t>
            </a:r>
            <a:endParaRPr sz="1800" i="0" u="none" strike="noStrike" cap="none" dirty="0">
              <a:latin typeface="Times New Roman"/>
              <a:ea typeface="Times New Roman"/>
              <a:cs typeface="Times New Roman"/>
              <a:sym typeface="Times New Roman"/>
            </a:endParaRPr>
          </a:p>
          <a:p>
            <a:pPr marL="0" marR="0" lvl="0" indent="0" algn="l" rtl="0">
              <a:lnSpc>
                <a:spcPct val="100000"/>
              </a:lnSpc>
              <a:spcBef>
                <a:spcPts val="250"/>
              </a:spcBef>
              <a:spcAft>
                <a:spcPts val="0"/>
              </a:spcAft>
              <a:buClr>
                <a:srgbClr val="000000"/>
              </a:buClr>
              <a:buSzPts val="550"/>
              <a:buFont typeface="Open Sans"/>
              <a:buNone/>
            </a:pPr>
            <a:r>
              <a:rPr lang="en-US" sz="1800" i="1" u="none" strike="noStrike" cap="none" dirty="0">
                <a:solidFill>
                  <a:srgbClr val="000000"/>
                </a:solidFill>
                <a:latin typeface="Times New Roman"/>
                <a:ea typeface="Times New Roman"/>
                <a:cs typeface="Times New Roman"/>
                <a:sym typeface="Times New Roman"/>
              </a:rPr>
              <a:t>Source: </a:t>
            </a:r>
            <a:r>
              <a:rPr lang="en-US" sz="1800" u="none" strike="noStrike" cap="none" dirty="0">
                <a:solidFill>
                  <a:srgbClr val="000000"/>
                </a:solidFill>
                <a:latin typeface="Times New Roman"/>
                <a:ea typeface="Times New Roman"/>
                <a:cs typeface="Times New Roman"/>
                <a:sym typeface="Times New Roman"/>
              </a:rPr>
              <a:t>Johnson </a:t>
            </a:r>
            <a:r>
              <a:rPr lang="en-US" sz="1800" i="1" u="none" strike="noStrike" cap="none" dirty="0">
                <a:solidFill>
                  <a:srgbClr val="000000"/>
                </a:solidFill>
                <a:latin typeface="Times New Roman"/>
                <a:ea typeface="Times New Roman"/>
                <a:cs typeface="Times New Roman"/>
                <a:sym typeface="Times New Roman"/>
              </a:rPr>
              <a:t>et al. </a:t>
            </a:r>
            <a:r>
              <a:rPr lang="en-US" sz="1800" u="none" strike="noStrike" cap="none" dirty="0">
                <a:solidFill>
                  <a:srgbClr val="000000"/>
                </a:solidFill>
                <a:latin typeface="Times New Roman"/>
                <a:ea typeface="Times New Roman"/>
                <a:cs typeface="Times New Roman"/>
                <a:sym typeface="Times New Roman"/>
              </a:rPr>
              <a:t>(2020)</a:t>
            </a:r>
            <a:endParaRPr sz="1800" u="none" strike="noStrike" cap="none" dirty="0">
              <a:latin typeface="Times New Roman"/>
              <a:ea typeface="Times New Roman"/>
              <a:cs typeface="Times New Roman"/>
              <a:sym typeface="Times New Roman"/>
            </a:endParaRPr>
          </a:p>
        </p:txBody>
      </p:sp>
      <p:sp>
        <p:nvSpPr>
          <p:cNvPr id="123" name="Google Shape;123;p5"/>
          <p:cNvSpPr/>
          <p:nvPr/>
        </p:nvSpPr>
        <p:spPr>
          <a:xfrm>
            <a:off x="4576413" y="2576599"/>
            <a:ext cx="29400" cy="550500"/>
          </a:xfrm>
          <a:prstGeom prst="rect">
            <a:avLst/>
          </a:prstGeom>
          <a:solidFill>
            <a:srgbClr val="AED7FF"/>
          </a:solidFill>
          <a:ln>
            <a:noFill/>
          </a:ln>
        </p:spPr>
        <p:txBody>
          <a:bodyPr spcFirstLastPara="1" wrap="square" lIns="140525" tIns="140525" rIns="140525" bIns="140525" anchor="ctr" anchorCtr="0">
            <a:noAutofit/>
          </a:bodyPr>
          <a:lstStyle/>
          <a:p>
            <a:pPr marL="0" lvl="0" indent="0" algn="l" rtl="0">
              <a:spcBef>
                <a:spcPts val="0"/>
              </a:spcBef>
              <a:spcAft>
                <a:spcPts val="0"/>
              </a:spcAft>
              <a:buNone/>
            </a:pPr>
            <a:endParaRPr sz="1600"/>
          </a:p>
        </p:txBody>
      </p:sp>
      <p:sp>
        <p:nvSpPr>
          <p:cNvPr id="124" name="Google Shape;124;p5"/>
          <p:cNvSpPr/>
          <p:nvPr/>
        </p:nvSpPr>
        <p:spPr>
          <a:xfrm>
            <a:off x="4729234" y="2598800"/>
            <a:ext cx="1361700" cy="2580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999"/>
              <a:buFont typeface="Anton"/>
              <a:buNone/>
            </a:pPr>
            <a:r>
              <a:rPr lang="en-US" sz="1199" b="1" i="0" u="none" strike="noStrike" cap="none">
                <a:solidFill>
                  <a:srgbClr val="000000"/>
                </a:solidFill>
                <a:latin typeface="Times New Roman"/>
                <a:ea typeface="Times New Roman"/>
                <a:cs typeface="Times New Roman"/>
                <a:sym typeface="Times New Roman"/>
              </a:rPr>
              <a:t>Political</a:t>
            </a:r>
            <a:endParaRPr sz="1199" i="0" u="none" strike="noStrike" cap="none">
              <a:latin typeface="Times New Roman"/>
              <a:ea typeface="Times New Roman"/>
              <a:cs typeface="Times New Roman"/>
              <a:sym typeface="Times New Roman"/>
            </a:endParaRPr>
          </a:p>
        </p:txBody>
      </p:sp>
      <p:sp>
        <p:nvSpPr>
          <p:cNvPr id="125" name="Google Shape;125;p5"/>
          <p:cNvSpPr/>
          <p:nvPr/>
        </p:nvSpPr>
        <p:spPr>
          <a:xfrm>
            <a:off x="4729234" y="2906313"/>
            <a:ext cx="4247700" cy="1989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845"/>
              <a:buFont typeface="Open Sans"/>
              <a:buNone/>
            </a:pPr>
            <a:r>
              <a:rPr lang="en-US" sz="1045" i="0" u="none" strike="noStrike" cap="none">
                <a:solidFill>
                  <a:srgbClr val="000000"/>
                </a:solidFill>
                <a:latin typeface="Times New Roman"/>
                <a:ea typeface="Times New Roman"/>
                <a:cs typeface="Times New Roman"/>
                <a:sym typeface="Times New Roman"/>
              </a:rPr>
              <a:t>Carbon taxes, net-zero legislation, international climate agreements</a:t>
            </a:r>
            <a:endParaRPr sz="1045" i="0" u="none" strike="noStrike" cap="none">
              <a:latin typeface="Times New Roman"/>
              <a:ea typeface="Times New Roman"/>
              <a:cs typeface="Times New Roman"/>
              <a:sym typeface="Times New Roman"/>
            </a:endParaRPr>
          </a:p>
        </p:txBody>
      </p:sp>
      <p:sp>
        <p:nvSpPr>
          <p:cNvPr id="126" name="Google Shape;126;p5"/>
          <p:cNvSpPr/>
          <p:nvPr/>
        </p:nvSpPr>
        <p:spPr>
          <a:xfrm>
            <a:off x="4576445" y="3375337"/>
            <a:ext cx="29400" cy="550500"/>
          </a:xfrm>
          <a:prstGeom prst="rect">
            <a:avLst/>
          </a:prstGeom>
          <a:solidFill>
            <a:srgbClr val="AED7FF"/>
          </a:solidFill>
          <a:ln>
            <a:noFill/>
          </a:ln>
        </p:spPr>
        <p:txBody>
          <a:bodyPr spcFirstLastPara="1" wrap="square" lIns="140575" tIns="140575" rIns="140575" bIns="140575" anchor="ctr" anchorCtr="0">
            <a:noAutofit/>
          </a:bodyPr>
          <a:lstStyle/>
          <a:p>
            <a:pPr marL="0" lvl="0" indent="0" algn="l" rtl="0">
              <a:spcBef>
                <a:spcPts val="0"/>
              </a:spcBef>
              <a:spcAft>
                <a:spcPts val="0"/>
              </a:spcAft>
              <a:buNone/>
            </a:pPr>
            <a:endParaRPr sz="1600"/>
          </a:p>
        </p:txBody>
      </p:sp>
      <p:sp>
        <p:nvSpPr>
          <p:cNvPr id="127" name="Google Shape;127;p5"/>
          <p:cNvSpPr/>
          <p:nvPr/>
        </p:nvSpPr>
        <p:spPr>
          <a:xfrm>
            <a:off x="4729297" y="3397543"/>
            <a:ext cx="1362000" cy="2580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999"/>
              <a:buFont typeface="Anton"/>
              <a:buNone/>
            </a:pPr>
            <a:r>
              <a:rPr lang="en-US" sz="1199" b="1" i="0" u="none" strike="noStrike" cap="none">
                <a:solidFill>
                  <a:srgbClr val="000000"/>
                </a:solidFill>
                <a:latin typeface="Times New Roman"/>
                <a:ea typeface="Times New Roman"/>
                <a:cs typeface="Times New Roman"/>
                <a:sym typeface="Times New Roman"/>
              </a:rPr>
              <a:t>Social</a:t>
            </a:r>
            <a:endParaRPr sz="1199" i="0" u="none" strike="noStrike" cap="none">
              <a:latin typeface="Times New Roman"/>
              <a:ea typeface="Times New Roman"/>
              <a:cs typeface="Times New Roman"/>
              <a:sym typeface="Times New Roman"/>
            </a:endParaRPr>
          </a:p>
        </p:txBody>
      </p:sp>
      <p:sp>
        <p:nvSpPr>
          <p:cNvPr id="128" name="Google Shape;128;p5"/>
          <p:cNvSpPr/>
          <p:nvPr/>
        </p:nvSpPr>
        <p:spPr>
          <a:xfrm>
            <a:off x="4729297" y="3705119"/>
            <a:ext cx="4248600" cy="1989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846"/>
              <a:buFont typeface="Open Sans"/>
              <a:buNone/>
            </a:pPr>
            <a:r>
              <a:rPr lang="en-US" sz="1046" i="0" u="none" strike="noStrike" cap="none">
                <a:solidFill>
                  <a:srgbClr val="000000"/>
                </a:solidFill>
                <a:latin typeface="Times New Roman"/>
                <a:ea typeface="Times New Roman"/>
                <a:cs typeface="Times New Roman"/>
                <a:sym typeface="Times New Roman"/>
              </a:rPr>
              <a:t>Rising consumer environmentalism; demand for corporate transparency</a:t>
            </a:r>
            <a:endParaRPr sz="1046" i="0" u="none" strike="noStrike" cap="none">
              <a:latin typeface="Times New Roman"/>
              <a:ea typeface="Times New Roman"/>
              <a:cs typeface="Times New Roman"/>
              <a:sym typeface="Times New Roman"/>
            </a:endParaRPr>
          </a:p>
        </p:txBody>
      </p:sp>
      <p:sp>
        <p:nvSpPr>
          <p:cNvPr id="129" name="Google Shape;129;p5"/>
          <p:cNvSpPr/>
          <p:nvPr/>
        </p:nvSpPr>
        <p:spPr>
          <a:xfrm>
            <a:off x="4576447" y="4196290"/>
            <a:ext cx="29400" cy="550500"/>
          </a:xfrm>
          <a:prstGeom prst="rect">
            <a:avLst/>
          </a:prstGeom>
          <a:solidFill>
            <a:srgbClr val="AED7FF"/>
          </a:solidFill>
          <a:ln>
            <a:noFill/>
          </a:ln>
        </p:spPr>
        <p:txBody>
          <a:bodyPr spcFirstLastPara="1" wrap="square" lIns="140575" tIns="140575" rIns="140575" bIns="140575" anchor="ctr" anchorCtr="0">
            <a:noAutofit/>
          </a:bodyPr>
          <a:lstStyle/>
          <a:p>
            <a:pPr marL="0" lvl="0" indent="0" algn="l" rtl="0">
              <a:spcBef>
                <a:spcPts val="0"/>
              </a:spcBef>
              <a:spcAft>
                <a:spcPts val="0"/>
              </a:spcAft>
              <a:buNone/>
            </a:pPr>
            <a:endParaRPr sz="1600"/>
          </a:p>
        </p:txBody>
      </p:sp>
      <p:sp>
        <p:nvSpPr>
          <p:cNvPr id="130" name="Google Shape;130;p5"/>
          <p:cNvSpPr/>
          <p:nvPr/>
        </p:nvSpPr>
        <p:spPr>
          <a:xfrm>
            <a:off x="4729297" y="4218495"/>
            <a:ext cx="1362000" cy="2580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999"/>
              <a:buFont typeface="Anton"/>
              <a:buNone/>
            </a:pPr>
            <a:r>
              <a:rPr lang="en-US" sz="1199" b="1" i="0" u="none" strike="noStrike" cap="none">
                <a:solidFill>
                  <a:srgbClr val="000000"/>
                </a:solidFill>
                <a:latin typeface="Times New Roman"/>
                <a:ea typeface="Times New Roman"/>
                <a:cs typeface="Times New Roman"/>
                <a:sym typeface="Times New Roman"/>
              </a:rPr>
              <a:t>Technological</a:t>
            </a:r>
            <a:endParaRPr sz="1199" i="0" u="none" strike="noStrike" cap="none">
              <a:latin typeface="Times New Roman"/>
              <a:ea typeface="Times New Roman"/>
              <a:cs typeface="Times New Roman"/>
              <a:sym typeface="Times New Roman"/>
            </a:endParaRPr>
          </a:p>
        </p:txBody>
      </p:sp>
      <p:sp>
        <p:nvSpPr>
          <p:cNvPr id="131" name="Google Shape;131;p5"/>
          <p:cNvSpPr/>
          <p:nvPr/>
        </p:nvSpPr>
        <p:spPr>
          <a:xfrm>
            <a:off x="4729297" y="4526071"/>
            <a:ext cx="4248600" cy="1989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846"/>
              <a:buFont typeface="Open Sans"/>
              <a:buNone/>
            </a:pPr>
            <a:r>
              <a:rPr lang="en-US" sz="1046" i="0" u="none" strike="noStrike" cap="none">
                <a:solidFill>
                  <a:srgbClr val="000000"/>
                </a:solidFill>
                <a:latin typeface="Times New Roman"/>
                <a:ea typeface="Times New Roman"/>
                <a:cs typeface="Times New Roman"/>
                <a:sym typeface="Times New Roman"/>
              </a:rPr>
              <a:t>SAF development, fleet efficiency, electrification research</a:t>
            </a:r>
            <a:endParaRPr sz="1046" i="0" u="none" strike="noStrike" cap="none">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6"/>
          <p:cNvSpPr/>
          <p:nvPr/>
        </p:nvSpPr>
        <p:spPr>
          <a:xfrm>
            <a:off x="317825" y="249700"/>
            <a:ext cx="4369800" cy="1078500"/>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16599D"/>
              </a:buClr>
              <a:buSzPts val="1750"/>
              <a:buFont typeface="Anton"/>
              <a:buNone/>
            </a:pPr>
            <a:r>
              <a:rPr lang="en-US" sz="2350" b="1" i="0" u="none" strike="noStrike" cap="none">
                <a:solidFill>
                  <a:srgbClr val="16599D"/>
                </a:solidFill>
                <a:latin typeface="Times New Roman"/>
                <a:ea typeface="Times New Roman"/>
                <a:cs typeface="Times New Roman"/>
                <a:sym typeface="Times New Roman"/>
              </a:rPr>
              <a:t>Porter's Five Forces: Competitive Implications</a:t>
            </a:r>
            <a:endParaRPr sz="2350" i="0" u="none" strike="noStrike" cap="none">
              <a:latin typeface="Times New Roman"/>
              <a:ea typeface="Times New Roman"/>
              <a:cs typeface="Times New Roman"/>
              <a:sym typeface="Times New Roman"/>
            </a:endParaRPr>
          </a:p>
        </p:txBody>
      </p:sp>
      <p:sp>
        <p:nvSpPr>
          <p:cNvPr id="138" name="Google Shape;138;p6"/>
          <p:cNvSpPr/>
          <p:nvPr/>
        </p:nvSpPr>
        <p:spPr>
          <a:xfrm>
            <a:off x="317825" y="1328349"/>
            <a:ext cx="1592400" cy="2958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6599D"/>
              </a:buClr>
              <a:buSzPts val="850"/>
              <a:buFont typeface="Anton"/>
              <a:buNone/>
            </a:pPr>
            <a:r>
              <a:rPr lang="en-US" sz="1450" b="1" i="0" u="none" strike="noStrike" cap="none">
                <a:solidFill>
                  <a:srgbClr val="16599D"/>
                </a:solidFill>
                <a:latin typeface="Times New Roman"/>
                <a:ea typeface="Times New Roman"/>
                <a:cs typeface="Times New Roman"/>
                <a:sym typeface="Times New Roman"/>
              </a:rPr>
              <a:t>Buyer Power</a:t>
            </a:r>
            <a:endParaRPr sz="1450" i="0" u="none" strike="noStrike" cap="none">
              <a:latin typeface="Times New Roman"/>
              <a:ea typeface="Times New Roman"/>
              <a:cs typeface="Times New Roman"/>
              <a:sym typeface="Times New Roman"/>
            </a:endParaRPr>
          </a:p>
        </p:txBody>
      </p:sp>
      <p:sp>
        <p:nvSpPr>
          <p:cNvPr id="139" name="Google Shape;139;p6"/>
          <p:cNvSpPr/>
          <p:nvPr/>
        </p:nvSpPr>
        <p:spPr>
          <a:xfrm>
            <a:off x="317825" y="1624151"/>
            <a:ext cx="4143600" cy="617100"/>
          </a:xfrm>
          <a:prstGeom prst="rect">
            <a:avLst/>
          </a:prstGeom>
          <a:noFill/>
          <a:ln>
            <a:noFill/>
          </a:ln>
        </p:spPr>
        <p:txBody>
          <a:bodyPr spcFirstLastPara="1" wrap="square" lIns="0" tIns="0" rIns="0" bIns="0" anchor="t" anchorCtr="0">
            <a:normAutofit lnSpcReduction="10000"/>
          </a:bodyPr>
          <a:lstStyle/>
          <a:p>
            <a:pPr marL="0" marR="0" lvl="0" indent="0" algn="l" rtl="0">
              <a:lnSpc>
                <a:spcPct val="109000"/>
              </a:lnSpc>
              <a:spcBef>
                <a:spcPts val="0"/>
              </a:spcBef>
              <a:spcAft>
                <a:spcPts val="0"/>
              </a:spcAft>
              <a:buClr>
                <a:srgbClr val="000000"/>
              </a:buClr>
              <a:buSzPts val="700"/>
              <a:buFont typeface="Open Sans"/>
              <a:buNone/>
            </a:pPr>
            <a:r>
              <a:rPr lang="en-US" sz="1300" i="0" u="none" strike="noStrike" cap="none" dirty="0">
                <a:solidFill>
                  <a:srgbClr val="000000"/>
                </a:solidFill>
                <a:latin typeface="Times New Roman"/>
                <a:ea typeface="Times New Roman"/>
                <a:cs typeface="Times New Roman"/>
                <a:sym typeface="Times New Roman"/>
              </a:rPr>
              <a:t>Customers now evaluate carriers on </a:t>
            </a:r>
            <a:r>
              <a:rPr lang="en-US" sz="1300" b="1" i="0" u="none" strike="noStrike" cap="none" dirty="0">
                <a:solidFill>
                  <a:srgbClr val="000000"/>
                </a:solidFill>
                <a:latin typeface="Times New Roman"/>
                <a:ea typeface="Times New Roman"/>
                <a:cs typeface="Times New Roman"/>
                <a:sym typeface="Times New Roman"/>
              </a:rPr>
              <a:t>environmental performance</a:t>
            </a:r>
            <a:r>
              <a:rPr lang="en-US" sz="1300" i="0" u="none" strike="noStrike" cap="none" dirty="0">
                <a:solidFill>
                  <a:srgbClr val="000000"/>
                </a:solidFill>
                <a:latin typeface="Times New Roman"/>
                <a:ea typeface="Times New Roman"/>
                <a:cs typeface="Times New Roman"/>
                <a:sym typeface="Times New Roman"/>
              </a:rPr>
              <a:t> alongside price and service — bargaining power increases as alternatives grow </a:t>
            </a:r>
            <a:r>
              <a:rPr lang="en-US" sz="1300" u="none" strike="noStrike" cap="none" dirty="0">
                <a:solidFill>
                  <a:srgbClr val="000000"/>
                </a:solidFill>
                <a:latin typeface="Times New Roman"/>
                <a:ea typeface="Times New Roman"/>
                <a:cs typeface="Times New Roman"/>
                <a:sym typeface="Times New Roman"/>
              </a:rPr>
              <a:t>(Porter, 1980)</a:t>
            </a:r>
            <a:endParaRPr sz="1300" u="none" strike="noStrike" cap="none" dirty="0">
              <a:latin typeface="Times New Roman"/>
              <a:ea typeface="Times New Roman"/>
              <a:cs typeface="Times New Roman"/>
              <a:sym typeface="Times New Roman"/>
            </a:endParaRPr>
          </a:p>
        </p:txBody>
      </p:sp>
      <p:sp>
        <p:nvSpPr>
          <p:cNvPr id="140" name="Google Shape;140;p6"/>
          <p:cNvSpPr/>
          <p:nvPr/>
        </p:nvSpPr>
        <p:spPr>
          <a:xfrm>
            <a:off x="317825" y="2664241"/>
            <a:ext cx="4143600" cy="14400"/>
          </a:xfrm>
          <a:prstGeom prst="rect">
            <a:avLst/>
          </a:prstGeom>
          <a:solidFill>
            <a:srgbClr val="000000">
              <a:alpha val="50196"/>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Times New Roman"/>
              <a:ea typeface="Times New Roman"/>
              <a:cs typeface="Times New Roman"/>
              <a:sym typeface="Times New Roman"/>
            </a:endParaRPr>
          </a:p>
        </p:txBody>
      </p:sp>
      <p:sp>
        <p:nvSpPr>
          <p:cNvPr id="141" name="Google Shape;141;p6"/>
          <p:cNvSpPr/>
          <p:nvPr/>
        </p:nvSpPr>
        <p:spPr>
          <a:xfrm>
            <a:off x="317825" y="2805876"/>
            <a:ext cx="2694000" cy="2838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6599D"/>
              </a:buClr>
              <a:buSzPts val="850"/>
              <a:buFont typeface="Anton"/>
              <a:buNone/>
            </a:pPr>
            <a:r>
              <a:rPr lang="en-US" sz="1450" b="1" i="0" u="none" strike="noStrike" cap="none">
                <a:solidFill>
                  <a:srgbClr val="16599D"/>
                </a:solidFill>
                <a:latin typeface="Times New Roman"/>
                <a:ea typeface="Times New Roman"/>
                <a:cs typeface="Times New Roman"/>
                <a:sym typeface="Times New Roman"/>
              </a:rPr>
              <a:t>Competitive Rivalry</a:t>
            </a:r>
            <a:endParaRPr sz="1450" i="0" u="none" strike="noStrike" cap="none">
              <a:latin typeface="Times New Roman"/>
              <a:ea typeface="Times New Roman"/>
              <a:cs typeface="Times New Roman"/>
              <a:sym typeface="Times New Roman"/>
            </a:endParaRPr>
          </a:p>
        </p:txBody>
      </p:sp>
      <p:sp>
        <p:nvSpPr>
          <p:cNvPr id="142" name="Google Shape;142;p6"/>
          <p:cNvSpPr/>
          <p:nvPr/>
        </p:nvSpPr>
        <p:spPr>
          <a:xfrm>
            <a:off x="317825" y="3187387"/>
            <a:ext cx="4143600" cy="496200"/>
          </a:xfrm>
          <a:prstGeom prst="rect">
            <a:avLst/>
          </a:prstGeom>
          <a:noFill/>
          <a:ln>
            <a:noFill/>
          </a:ln>
        </p:spPr>
        <p:txBody>
          <a:bodyPr spcFirstLastPara="1" wrap="square" lIns="0" tIns="0" rIns="0" bIns="0" anchor="t" anchorCtr="0">
            <a:normAutofit/>
          </a:bodyPr>
          <a:lstStyle/>
          <a:p>
            <a:pPr marL="0" marR="0" lvl="0" indent="0" algn="l" rtl="0">
              <a:lnSpc>
                <a:spcPct val="109000"/>
              </a:lnSpc>
              <a:spcBef>
                <a:spcPts val="0"/>
              </a:spcBef>
              <a:spcAft>
                <a:spcPts val="0"/>
              </a:spcAft>
              <a:buClr>
                <a:srgbClr val="000000"/>
              </a:buClr>
              <a:buSzPts val="700"/>
              <a:buFont typeface="Open Sans"/>
              <a:buNone/>
            </a:pPr>
            <a:r>
              <a:rPr lang="en-US" sz="1300" i="0" u="none" strike="noStrike" cap="none">
                <a:solidFill>
                  <a:srgbClr val="000000"/>
                </a:solidFill>
                <a:latin typeface="Times New Roman"/>
                <a:ea typeface="Times New Roman"/>
                <a:cs typeface="Times New Roman"/>
                <a:sym typeface="Times New Roman"/>
              </a:rPr>
              <a:t>Sustainability is becoming a </a:t>
            </a:r>
            <a:r>
              <a:rPr lang="en-US" sz="1300" b="1" i="0" u="none" strike="noStrike" cap="none">
                <a:solidFill>
                  <a:srgbClr val="000000"/>
                </a:solidFill>
                <a:latin typeface="Times New Roman"/>
                <a:ea typeface="Times New Roman"/>
                <a:cs typeface="Times New Roman"/>
                <a:sym typeface="Times New Roman"/>
              </a:rPr>
              <a:t>brand differentiator</a:t>
            </a:r>
            <a:r>
              <a:rPr lang="en-US" sz="1300" i="0" u="none" strike="noStrike" cap="none">
                <a:solidFill>
                  <a:srgbClr val="000000"/>
                </a:solidFill>
                <a:latin typeface="Times New Roman"/>
                <a:ea typeface="Times New Roman"/>
                <a:cs typeface="Times New Roman"/>
                <a:sym typeface="Times New Roman"/>
              </a:rPr>
              <a:t> — airlines compete on carbon credentials, not just cost</a:t>
            </a:r>
            <a:endParaRPr sz="1300" i="0" u="none" strike="noStrike" cap="none">
              <a:latin typeface="Times New Roman"/>
              <a:ea typeface="Times New Roman"/>
              <a:cs typeface="Times New Roman"/>
              <a:sym typeface="Times New Roman"/>
            </a:endParaRPr>
          </a:p>
        </p:txBody>
      </p:sp>
      <p:sp>
        <p:nvSpPr>
          <p:cNvPr id="143" name="Google Shape;143;p6"/>
          <p:cNvSpPr/>
          <p:nvPr/>
        </p:nvSpPr>
        <p:spPr>
          <a:xfrm>
            <a:off x="317825" y="3781310"/>
            <a:ext cx="4143600" cy="14400"/>
          </a:xfrm>
          <a:prstGeom prst="rect">
            <a:avLst/>
          </a:prstGeom>
          <a:solidFill>
            <a:srgbClr val="000000">
              <a:alpha val="50196"/>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000">
              <a:latin typeface="Times New Roman"/>
              <a:ea typeface="Times New Roman"/>
              <a:cs typeface="Times New Roman"/>
              <a:sym typeface="Times New Roman"/>
            </a:endParaRPr>
          </a:p>
        </p:txBody>
      </p:sp>
      <p:sp>
        <p:nvSpPr>
          <p:cNvPr id="144" name="Google Shape;144;p6"/>
          <p:cNvSpPr/>
          <p:nvPr/>
        </p:nvSpPr>
        <p:spPr>
          <a:xfrm>
            <a:off x="317825" y="3979125"/>
            <a:ext cx="3018600" cy="2958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6599D"/>
              </a:buClr>
              <a:buSzPts val="850"/>
              <a:buFont typeface="Anton"/>
              <a:buNone/>
            </a:pPr>
            <a:r>
              <a:rPr lang="en-US" sz="1450" b="1" i="0" u="none" strike="noStrike" cap="none">
                <a:solidFill>
                  <a:srgbClr val="16599D"/>
                </a:solidFill>
                <a:latin typeface="Times New Roman"/>
                <a:ea typeface="Times New Roman"/>
                <a:cs typeface="Times New Roman"/>
                <a:sym typeface="Times New Roman"/>
              </a:rPr>
              <a:t>Threat of Substitutes</a:t>
            </a:r>
            <a:endParaRPr sz="1450" i="0" u="none" strike="noStrike" cap="none">
              <a:latin typeface="Times New Roman"/>
              <a:ea typeface="Times New Roman"/>
              <a:cs typeface="Times New Roman"/>
              <a:sym typeface="Times New Roman"/>
            </a:endParaRPr>
          </a:p>
        </p:txBody>
      </p:sp>
      <p:sp>
        <p:nvSpPr>
          <p:cNvPr id="145" name="Google Shape;145;p6"/>
          <p:cNvSpPr/>
          <p:nvPr/>
        </p:nvSpPr>
        <p:spPr>
          <a:xfrm>
            <a:off x="317825" y="4333205"/>
            <a:ext cx="4143600" cy="496200"/>
          </a:xfrm>
          <a:prstGeom prst="rect">
            <a:avLst/>
          </a:prstGeom>
          <a:noFill/>
          <a:ln>
            <a:noFill/>
          </a:ln>
        </p:spPr>
        <p:txBody>
          <a:bodyPr spcFirstLastPara="1" wrap="square" lIns="0" tIns="0" rIns="0" bIns="0" anchor="t" anchorCtr="0">
            <a:normAutofit/>
          </a:bodyPr>
          <a:lstStyle/>
          <a:p>
            <a:pPr marL="0" marR="0" lvl="0" indent="0" algn="l" rtl="0">
              <a:lnSpc>
                <a:spcPct val="109000"/>
              </a:lnSpc>
              <a:spcBef>
                <a:spcPts val="0"/>
              </a:spcBef>
              <a:spcAft>
                <a:spcPts val="0"/>
              </a:spcAft>
              <a:buClr>
                <a:srgbClr val="000000"/>
              </a:buClr>
              <a:buSzPts val="700"/>
              <a:buFont typeface="Open Sans"/>
              <a:buNone/>
            </a:pPr>
            <a:r>
              <a:rPr lang="en-US" sz="1300" i="0" u="none" strike="noStrike" cap="none">
                <a:solidFill>
                  <a:srgbClr val="000000"/>
                </a:solidFill>
                <a:latin typeface="Times New Roman"/>
                <a:ea typeface="Times New Roman"/>
                <a:cs typeface="Times New Roman"/>
                <a:sym typeface="Times New Roman"/>
              </a:rPr>
              <a:t>Rail travel is gaining ground as a perceived lower-carbon alternative, particularly on short-haul routes</a:t>
            </a:r>
            <a:endParaRPr sz="1300" i="0" u="none" strike="noStrike" cap="none">
              <a:latin typeface="Times New Roman"/>
              <a:ea typeface="Times New Roman"/>
              <a:cs typeface="Times New Roman"/>
              <a:sym typeface="Times New Roman"/>
            </a:endParaRPr>
          </a:p>
        </p:txBody>
      </p:sp>
      <p:pic>
        <p:nvPicPr>
          <p:cNvPr id="146" name="Google Shape;146;p6" descr="preencoded.png"/>
          <p:cNvPicPr preferRelativeResize="0"/>
          <p:nvPr/>
        </p:nvPicPr>
        <p:blipFill rotWithShape="1">
          <a:blip r:embed="rId3">
            <a:alphaModFix/>
          </a:blip>
          <a:srcRect/>
          <a:stretch/>
        </p:blipFill>
        <p:spPr>
          <a:xfrm>
            <a:off x="4687491" y="686098"/>
            <a:ext cx="4143449" cy="4143449"/>
          </a:xfrm>
          <a:prstGeom prst="rect">
            <a:avLst/>
          </a:prstGeom>
          <a:noFill/>
          <a:ln>
            <a:noFill/>
          </a:ln>
        </p:spPr>
      </p:pic>
      <p:pic>
        <p:nvPicPr>
          <p:cNvPr id="147" name="Google Shape;147;p6" descr="preencoded.png"/>
          <p:cNvPicPr preferRelativeResize="0"/>
          <p:nvPr/>
        </p:nvPicPr>
        <p:blipFill rotWithShape="1">
          <a:blip r:embed="rId4">
            <a:alphaModFix/>
          </a:blip>
          <a:srcRect/>
          <a:stretch/>
        </p:blipFill>
        <p:spPr>
          <a:xfrm>
            <a:off x="4687491" y="686098"/>
            <a:ext cx="4143449" cy="414344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pic>
        <p:nvPicPr>
          <p:cNvPr id="153" name="Google Shape;153;p7" descr="preencoded.png"/>
          <p:cNvPicPr preferRelativeResize="0"/>
          <p:nvPr/>
        </p:nvPicPr>
        <p:blipFill rotWithShape="1">
          <a:blip r:embed="rId3">
            <a:alphaModFix/>
          </a:blip>
          <a:srcRect/>
          <a:stretch/>
        </p:blipFill>
        <p:spPr>
          <a:xfrm>
            <a:off x="5715000" y="0"/>
            <a:ext cx="3429000" cy="5143500"/>
          </a:xfrm>
          <a:prstGeom prst="rect">
            <a:avLst/>
          </a:prstGeom>
          <a:noFill/>
          <a:ln>
            <a:noFill/>
          </a:ln>
        </p:spPr>
      </p:pic>
      <p:sp>
        <p:nvSpPr>
          <p:cNvPr id="154" name="Google Shape;154;p7"/>
          <p:cNvSpPr/>
          <p:nvPr/>
        </p:nvSpPr>
        <p:spPr>
          <a:xfrm>
            <a:off x="496119" y="455340"/>
            <a:ext cx="4722763" cy="797421"/>
          </a:xfrm>
          <a:prstGeom prst="rect">
            <a:avLst/>
          </a:prstGeom>
          <a:noFill/>
          <a:ln>
            <a:noFill/>
          </a:ln>
        </p:spPr>
        <p:txBody>
          <a:bodyPr spcFirstLastPara="1" wrap="square" lIns="0" tIns="0" rIns="0" bIns="0" anchor="ctr" anchorCtr="0">
            <a:normAutofit/>
          </a:bodyPr>
          <a:lstStyle/>
          <a:p>
            <a:pPr marL="0" marR="0" lvl="0" indent="0" algn="ctr" rtl="0">
              <a:lnSpc>
                <a:spcPct val="104000"/>
              </a:lnSpc>
              <a:spcBef>
                <a:spcPts val="0"/>
              </a:spcBef>
              <a:spcAft>
                <a:spcPts val="0"/>
              </a:spcAft>
              <a:buClr>
                <a:srgbClr val="16599D"/>
              </a:buClr>
              <a:buSzPts val="2500"/>
              <a:buFont typeface="Anton"/>
              <a:buNone/>
            </a:pPr>
            <a:r>
              <a:rPr lang="en-US" sz="2500" b="1" i="0" u="none" strike="noStrike" cap="none">
                <a:solidFill>
                  <a:srgbClr val="16599D"/>
                </a:solidFill>
                <a:latin typeface="Times New Roman"/>
                <a:ea typeface="Times New Roman"/>
                <a:cs typeface="Times New Roman"/>
                <a:sym typeface="Times New Roman"/>
              </a:rPr>
              <a:t>Critical Analysis: Opportunity vs. Risk</a:t>
            </a:r>
            <a:endParaRPr sz="2500" i="0" u="none" strike="noStrike" cap="none">
              <a:latin typeface="Times New Roman"/>
              <a:ea typeface="Times New Roman"/>
              <a:cs typeface="Times New Roman"/>
              <a:sym typeface="Times New Roman"/>
            </a:endParaRPr>
          </a:p>
        </p:txBody>
      </p:sp>
      <p:sp>
        <p:nvSpPr>
          <p:cNvPr id="155" name="Google Shape;155;p7"/>
          <p:cNvSpPr/>
          <p:nvPr/>
        </p:nvSpPr>
        <p:spPr>
          <a:xfrm>
            <a:off x="496119" y="1424955"/>
            <a:ext cx="4722763" cy="2238524"/>
          </a:xfrm>
          <a:prstGeom prst="roundRect">
            <a:avLst>
              <a:gd name="adj" fmla="val 2394"/>
            </a:avLst>
          </a:prstGeom>
          <a:solidFill>
            <a:srgbClr val="CCE6FF"/>
          </a:solidFill>
          <a:ln w="9525" cap="flat" cmpd="sng">
            <a:solidFill>
              <a:srgbClr val="B2CC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a:ea typeface="Times New Roman"/>
              <a:cs typeface="Times New Roman"/>
              <a:sym typeface="Times New Roman"/>
            </a:endParaRPr>
          </a:p>
        </p:txBody>
      </p:sp>
      <p:sp>
        <p:nvSpPr>
          <p:cNvPr id="156" name="Google Shape;156;p7"/>
          <p:cNvSpPr/>
          <p:nvPr/>
        </p:nvSpPr>
        <p:spPr>
          <a:xfrm>
            <a:off x="500881" y="1429717"/>
            <a:ext cx="2356619" cy="1308422"/>
          </a:xfrm>
          <a:prstGeom prst="roundRect">
            <a:avLst>
              <a:gd name="adj" fmla="val 4096"/>
            </a:avLst>
          </a:prstGeom>
          <a:solidFill>
            <a:srgbClr val="CCE6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a:ea typeface="Times New Roman"/>
              <a:cs typeface="Times New Roman"/>
              <a:sym typeface="Times New Roman"/>
            </a:endParaRPr>
          </a:p>
        </p:txBody>
      </p:sp>
      <p:sp>
        <p:nvSpPr>
          <p:cNvPr id="157" name="Google Shape;157;p7"/>
          <p:cNvSpPr/>
          <p:nvPr/>
        </p:nvSpPr>
        <p:spPr>
          <a:xfrm>
            <a:off x="628427" y="1557263"/>
            <a:ext cx="1594842" cy="20880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250"/>
              <a:buFont typeface="Anton"/>
              <a:buNone/>
            </a:pPr>
            <a:r>
              <a:rPr lang="en-US" sz="1250" b="1" i="0" u="none" strike="noStrike" cap="none">
                <a:solidFill>
                  <a:srgbClr val="000000"/>
                </a:solidFill>
                <a:latin typeface="Times New Roman"/>
                <a:ea typeface="Times New Roman"/>
                <a:cs typeface="Times New Roman"/>
                <a:sym typeface="Times New Roman"/>
              </a:rPr>
              <a:t>🟢 Opportunity</a:t>
            </a:r>
            <a:endParaRPr sz="1250" i="0" u="none" strike="noStrike" cap="none">
              <a:latin typeface="Times New Roman"/>
              <a:ea typeface="Times New Roman"/>
              <a:cs typeface="Times New Roman"/>
              <a:sym typeface="Times New Roman"/>
            </a:endParaRPr>
          </a:p>
        </p:txBody>
      </p:sp>
      <p:sp>
        <p:nvSpPr>
          <p:cNvPr id="158" name="Google Shape;158;p7"/>
          <p:cNvSpPr/>
          <p:nvPr/>
        </p:nvSpPr>
        <p:spPr>
          <a:xfrm>
            <a:off x="628427" y="1834902"/>
            <a:ext cx="2101528" cy="775692"/>
          </a:xfrm>
          <a:prstGeom prst="rect">
            <a:avLst/>
          </a:prstGeom>
          <a:noFill/>
          <a:ln>
            <a:noFill/>
          </a:ln>
        </p:spPr>
        <p:txBody>
          <a:bodyPr spcFirstLastPara="1" wrap="square" lIns="0" tIns="0" rIns="0" bIns="0" anchor="t" anchorCtr="0">
            <a:normAutofit/>
          </a:bodyPr>
          <a:lstStyle/>
          <a:p>
            <a:pPr marL="0" marR="0" lvl="0" indent="0" algn="l" rtl="0">
              <a:lnSpc>
                <a:spcPct val="127000"/>
              </a:lnSpc>
              <a:spcBef>
                <a:spcPts val="0"/>
              </a:spcBef>
              <a:spcAft>
                <a:spcPts val="0"/>
              </a:spcAft>
              <a:buClr>
                <a:srgbClr val="000000"/>
              </a:buClr>
              <a:buSzPts val="1000"/>
              <a:buFont typeface="Open Sans"/>
              <a:buNone/>
            </a:pPr>
            <a:r>
              <a:rPr lang="en-US" sz="1000" i="0" u="none" strike="noStrike" cap="none">
                <a:solidFill>
                  <a:srgbClr val="000000"/>
                </a:solidFill>
                <a:latin typeface="Times New Roman"/>
                <a:ea typeface="Times New Roman"/>
                <a:cs typeface="Times New Roman"/>
                <a:sym typeface="Times New Roman"/>
              </a:rPr>
              <a:t>Early investment builds customer trust, strengthens brand positioning and signals future-readiness</a:t>
            </a:r>
            <a:endParaRPr sz="1000" i="0" u="none" strike="noStrike" cap="none">
              <a:latin typeface="Times New Roman"/>
              <a:ea typeface="Times New Roman"/>
              <a:cs typeface="Times New Roman"/>
              <a:sym typeface="Times New Roman"/>
            </a:endParaRPr>
          </a:p>
        </p:txBody>
      </p:sp>
      <p:sp>
        <p:nvSpPr>
          <p:cNvPr id="159" name="Google Shape;159;p7"/>
          <p:cNvSpPr/>
          <p:nvPr/>
        </p:nvSpPr>
        <p:spPr>
          <a:xfrm>
            <a:off x="2857500" y="1429717"/>
            <a:ext cx="2356619" cy="1308422"/>
          </a:xfrm>
          <a:prstGeom prst="rect">
            <a:avLst/>
          </a:prstGeom>
          <a:solidFill>
            <a:srgbClr val="CCE6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a:ea typeface="Times New Roman"/>
              <a:cs typeface="Times New Roman"/>
              <a:sym typeface="Times New Roman"/>
            </a:endParaRPr>
          </a:p>
        </p:txBody>
      </p:sp>
      <p:sp>
        <p:nvSpPr>
          <p:cNvPr id="160" name="Google Shape;160;p7"/>
          <p:cNvSpPr/>
          <p:nvPr/>
        </p:nvSpPr>
        <p:spPr>
          <a:xfrm>
            <a:off x="2857500" y="1429717"/>
            <a:ext cx="14288" cy="1308422"/>
          </a:xfrm>
          <a:prstGeom prst="roundRect">
            <a:avLst>
              <a:gd name="adj" fmla="val 375056"/>
            </a:avLst>
          </a:prstGeom>
          <a:solidFill>
            <a:srgbClr val="B2CC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a:ea typeface="Times New Roman"/>
              <a:cs typeface="Times New Roman"/>
              <a:sym typeface="Times New Roman"/>
            </a:endParaRPr>
          </a:p>
        </p:txBody>
      </p:sp>
      <p:sp>
        <p:nvSpPr>
          <p:cNvPr id="161" name="Google Shape;161;p7"/>
          <p:cNvSpPr/>
          <p:nvPr/>
        </p:nvSpPr>
        <p:spPr>
          <a:xfrm>
            <a:off x="2985046" y="1557263"/>
            <a:ext cx="1594842" cy="20880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250"/>
              <a:buFont typeface="Anton"/>
              <a:buNone/>
            </a:pPr>
            <a:r>
              <a:rPr lang="en-US" sz="1250" b="1" i="0" u="none" strike="noStrike" cap="none">
                <a:solidFill>
                  <a:srgbClr val="000000"/>
                </a:solidFill>
                <a:latin typeface="Times New Roman"/>
                <a:ea typeface="Times New Roman"/>
                <a:cs typeface="Times New Roman"/>
                <a:sym typeface="Times New Roman"/>
              </a:rPr>
              <a:t>🔴 Risk</a:t>
            </a:r>
            <a:endParaRPr sz="1250" i="0" u="none" strike="noStrike" cap="none">
              <a:latin typeface="Times New Roman"/>
              <a:ea typeface="Times New Roman"/>
              <a:cs typeface="Times New Roman"/>
              <a:sym typeface="Times New Roman"/>
            </a:endParaRPr>
          </a:p>
        </p:txBody>
      </p:sp>
      <p:sp>
        <p:nvSpPr>
          <p:cNvPr id="162" name="Google Shape;162;p7"/>
          <p:cNvSpPr/>
          <p:nvPr/>
        </p:nvSpPr>
        <p:spPr>
          <a:xfrm>
            <a:off x="2985046" y="1834902"/>
            <a:ext cx="2101528" cy="581769"/>
          </a:xfrm>
          <a:prstGeom prst="rect">
            <a:avLst/>
          </a:prstGeom>
          <a:noFill/>
          <a:ln>
            <a:noFill/>
          </a:ln>
        </p:spPr>
        <p:txBody>
          <a:bodyPr spcFirstLastPara="1" wrap="square" lIns="0" tIns="0" rIns="0" bIns="0" anchor="t" anchorCtr="0">
            <a:normAutofit/>
          </a:bodyPr>
          <a:lstStyle/>
          <a:p>
            <a:pPr marL="0" marR="0" lvl="0" indent="0" algn="l" rtl="0">
              <a:lnSpc>
                <a:spcPct val="127000"/>
              </a:lnSpc>
              <a:spcBef>
                <a:spcPts val="0"/>
              </a:spcBef>
              <a:spcAft>
                <a:spcPts val="0"/>
              </a:spcAft>
              <a:buClr>
                <a:srgbClr val="000000"/>
              </a:buClr>
              <a:buSzPts val="1000"/>
              <a:buFont typeface="Open Sans"/>
              <a:buNone/>
            </a:pPr>
            <a:r>
              <a:rPr lang="en-US" sz="1000" i="0" u="none" strike="noStrike" cap="none">
                <a:solidFill>
                  <a:srgbClr val="000000"/>
                </a:solidFill>
                <a:latin typeface="Times New Roman"/>
                <a:ea typeface="Times New Roman"/>
                <a:cs typeface="Times New Roman"/>
                <a:sym typeface="Times New Roman"/>
              </a:rPr>
              <a:t>High capital costs, implementation complexity and profit margin pressure in the short term</a:t>
            </a:r>
            <a:endParaRPr sz="1000" i="0" u="none" strike="noStrike" cap="none">
              <a:latin typeface="Times New Roman"/>
              <a:ea typeface="Times New Roman"/>
              <a:cs typeface="Times New Roman"/>
              <a:sym typeface="Times New Roman"/>
            </a:endParaRPr>
          </a:p>
        </p:txBody>
      </p:sp>
      <p:sp>
        <p:nvSpPr>
          <p:cNvPr id="163" name="Google Shape;163;p7"/>
          <p:cNvSpPr/>
          <p:nvPr/>
        </p:nvSpPr>
        <p:spPr>
          <a:xfrm>
            <a:off x="500881" y="2738140"/>
            <a:ext cx="4713238" cy="920576"/>
          </a:xfrm>
          <a:prstGeom prst="rect">
            <a:avLst/>
          </a:prstGeom>
          <a:solidFill>
            <a:srgbClr val="CCE6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a:ea typeface="Times New Roman"/>
              <a:cs typeface="Times New Roman"/>
              <a:sym typeface="Times New Roman"/>
            </a:endParaRPr>
          </a:p>
        </p:txBody>
      </p:sp>
      <p:sp>
        <p:nvSpPr>
          <p:cNvPr id="164" name="Google Shape;164;p7"/>
          <p:cNvSpPr/>
          <p:nvPr/>
        </p:nvSpPr>
        <p:spPr>
          <a:xfrm>
            <a:off x="500881" y="2738140"/>
            <a:ext cx="4713238" cy="14288"/>
          </a:xfrm>
          <a:prstGeom prst="roundRect">
            <a:avLst>
              <a:gd name="adj" fmla="val 375056"/>
            </a:avLst>
          </a:prstGeom>
          <a:solidFill>
            <a:srgbClr val="B2CC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a:ea typeface="Times New Roman"/>
              <a:cs typeface="Times New Roman"/>
              <a:sym typeface="Times New Roman"/>
            </a:endParaRPr>
          </a:p>
        </p:txBody>
      </p:sp>
      <p:sp>
        <p:nvSpPr>
          <p:cNvPr id="165" name="Google Shape;165;p7"/>
          <p:cNvSpPr/>
          <p:nvPr/>
        </p:nvSpPr>
        <p:spPr>
          <a:xfrm>
            <a:off x="628427" y="2865686"/>
            <a:ext cx="1594842" cy="20880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250"/>
              <a:buFont typeface="Anton"/>
              <a:buNone/>
            </a:pPr>
            <a:r>
              <a:rPr lang="en-US" sz="1250" b="1" i="0" u="none" strike="noStrike" cap="none">
                <a:solidFill>
                  <a:srgbClr val="000000"/>
                </a:solidFill>
                <a:latin typeface="Times New Roman"/>
                <a:ea typeface="Times New Roman"/>
                <a:cs typeface="Times New Roman"/>
                <a:sym typeface="Times New Roman"/>
              </a:rPr>
              <a:t>⚠️ Long-Term Reality</a:t>
            </a:r>
            <a:endParaRPr sz="1250" i="0" u="none" strike="noStrike" cap="none">
              <a:latin typeface="Times New Roman"/>
              <a:ea typeface="Times New Roman"/>
              <a:cs typeface="Times New Roman"/>
              <a:sym typeface="Times New Roman"/>
            </a:endParaRPr>
          </a:p>
        </p:txBody>
      </p:sp>
      <p:sp>
        <p:nvSpPr>
          <p:cNvPr id="166" name="Google Shape;166;p7"/>
          <p:cNvSpPr/>
          <p:nvPr/>
        </p:nvSpPr>
        <p:spPr>
          <a:xfrm>
            <a:off x="628427" y="3143324"/>
            <a:ext cx="4458146" cy="387846"/>
          </a:xfrm>
          <a:prstGeom prst="rect">
            <a:avLst/>
          </a:prstGeom>
          <a:noFill/>
          <a:ln>
            <a:noFill/>
          </a:ln>
        </p:spPr>
        <p:txBody>
          <a:bodyPr spcFirstLastPara="1" wrap="square" lIns="0" tIns="0" rIns="0" bIns="0" anchor="t" anchorCtr="0">
            <a:normAutofit/>
          </a:bodyPr>
          <a:lstStyle/>
          <a:p>
            <a:pPr marL="0" marR="0" lvl="0" indent="0" algn="l" rtl="0">
              <a:lnSpc>
                <a:spcPct val="127000"/>
              </a:lnSpc>
              <a:spcBef>
                <a:spcPts val="0"/>
              </a:spcBef>
              <a:spcAft>
                <a:spcPts val="0"/>
              </a:spcAft>
              <a:buClr>
                <a:srgbClr val="000000"/>
              </a:buClr>
              <a:buSzPts val="1000"/>
              <a:buFont typeface="Open Sans"/>
              <a:buNone/>
            </a:pPr>
            <a:r>
              <a:rPr lang="en-US" sz="1000" i="0" u="none" strike="noStrike" cap="none">
                <a:solidFill>
                  <a:srgbClr val="000000"/>
                </a:solidFill>
                <a:latin typeface="Times New Roman"/>
                <a:ea typeface="Times New Roman"/>
                <a:cs typeface="Times New Roman"/>
                <a:sym typeface="Times New Roman"/>
              </a:rPr>
              <a:t>Sustainability may evolve from </a:t>
            </a:r>
            <a:r>
              <a:rPr lang="en-US" sz="1000" b="1" i="0" u="none" strike="noStrike" cap="none">
                <a:solidFill>
                  <a:srgbClr val="000000"/>
                </a:solidFill>
                <a:latin typeface="Times New Roman"/>
                <a:ea typeface="Times New Roman"/>
                <a:cs typeface="Times New Roman"/>
                <a:sym typeface="Times New Roman"/>
              </a:rPr>
              <a:t>differentiator</a:t>
            </a:r>
            <a:r>
              <a:rPr lang="en-US" sz="1000" i="0" u="none" strike="noStrike" cap="none">
                <a:solidFill>
                  <a:srgbClr val="000000"/>
                </a:solidFill>
                <a:latin typeface="Times New Roman"/>
                <a:ea typeface="Times New Roman"/>
                <a:cs typeface="Times New Roman"/>
                <a:sym typeface="Times New Roman"/>
              </a:rPr>
              <a:t> to </a:t>
            </a:r>
            <a:r>
              <a:rPr lang="en-US" sz="1000" b="1" i="0" u="none" strike="noStrike" cap="none">
                <a:solidFill>
                  <a:srgbClr val="000000"/>
                </a:solidFill>
                <a:latin typeface="Times New Roman"/>
                <a:ea typeface="Times New Roman"/>
                <a:cs typeface="Times New Roman"/>
                <a:sym typeface="Times New Roman"/>
              </a:rPr>
              <a:t>baseline expectation</a:t>
            </a:r>
            <a:r>
              <a:rPr lang="en-US" sz="1000" i="0" u="none" strike="noStrike" cap="none">
                <a:solidFill>
                  <a:srgbClr val="000000"/>
                </a:solidFill>
                <a:latin typeface="Times New Roman"/>
                <a:ea typeface="Times New Roman"/>
                <a:cs typeface="Times New Roman"/>
                <a:sym typeface="Times New Roman"/>
              </a:rPr>
              <a:t> — failure to act risks permanent disadvantage</a:t>
            </a:r>
            <a:endParaRPr sz="1000" i="0" u="none" strike="noStrike" cap="none">
              <a:latin typeface="Times New Roman"/>
              <a:ea typeface="Times New Roman"/>
              <a:cs typeface="Times New Roman"/>
              <a:sym typeface="Times New Roman"/>
            </a:endParaRPr>
          </a:p>
        </p:txBody>
      </p:sp>
      <p:sp>
        <p:nvSpPr>
          <p:cNvPr id="167" name="Google Shape;167;p7"/>
          <p:cNvSpPr/>
          <p:nvPr/>
        </p:nvSpPr>
        <p:spPr>
          <a:xfrm>
            <a:off x="496119" y="3792662"/>
            <a:ext cx="4722763" cy="895499"/>
          </a:xfrm>
          <a:prstGeom prst="roundRect">
            <a:avLst>
              <a:gd name="adj" fmla="val 5984"/>
            </a:avLst>
          </a:prstGeom>
          <a:solidFill>
            <a:srgbClr val="FCF2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a:ea typeface="Times New Roman"/>
              <a:cs typeface="Times New Roman"/>
              <a:sym typeface="Times New Roman"/>
            </a:endParaRPr>
          </a:p>
        </p:txBody>
      </p:sp>
      <p:pic>
        <p:nvPicPr>
          <p:cNvPr id="168" name="Google Shape;168;p7" descr="preencoded.png"/>
          <p:cNvPicPr preferRelativeResize="0"/>
          <p:nvPr/>
        </p:nvPicPr>
        <p:blipFill rotWithShape="1">
          <a:blip r:embed="rId4">
            <a:alphaModFix/>
          </a:blip>
          <a:srcRect/>
          <a:stretch/>
        </p:blipFill>
        <p:spPr>
          <a:xfrm>
            <a:off x="623664" y="3983310"/>
            <a:ext cx="159469" cy="127546"/>
          </a:xfrm>
          <a:prstGeom prst="rect">
            <a:avLst/>
          </a:prstGeom>
          <a:noFill/>
          <a:ln>
            <a:noFill/>
          </a:ln>
        </p:spPr>
      </p:pic>
      <p:sp>
        <p:nvSpPr>
          <p:cNvPr id="169" name="Google Shape;169;p7"/>
          <p:cNvSpPr/>
          <p:nvPr/>
        </p:nvSpPr>
        <p:spPr>
          <a:xfrm>
            <a:off x="910679" y="3939332"/>
            <a:ext cx="4180656" cy="581769"/>
          </a:xfrm>
          <a:prstGeom prst="rect">
            <a:avLst/>
          </a:prstGeom>
          <a:noFill/>
          <a:ln>
            <a:noFill/>
          </a:ln>
        </p:spPr>
        <p:txBody>
          <a:bodyPr spcFirstLastPara="1" wrap="square" lIns="0" tIns="0" rIns="0" bIns="0" anchor="t" anchorCtr="0">
            <a:normAutofit/>
          </a:bodyPr>
          <a:lstStyle/>
          <a:p>
            <a:pPr marL="0" marR="0" lvl="0" indent="0" algn="l" rtl="0">
              <a:lnSpc>
                <a:spcPct val="127000"/>
              </a:lnSpc>
              <a:spcBef>
                <a:spcPts val="0"/>
              </a:spcBef>
              <a:spcAft>
                <a:spcPts val="0"/>
              </a:spcAft>
              <a:buClr>
                <a:srgbClr val="000000"/>
              </a:buClr>
              <a:buSzPts val="1000"/>
              <a:buFont typeface="Open Sans"/>
              <a:buNone/>
            </a:pPr>
            <a:r>
              <a:rPr lang="en-US" sz="1000" i="0" u="none" strike="noStrike" cap="none">
                <a:solidFill>
                  <a:srgbClr val="000000"/>
                </a:solidFill>
                <a:latin typeface="Times New Roman"/>
                <a:ea typeface="Times New Roman"/>
                <a:cs typeface="Times New Roman"/>
                <a:sym typeface="Times New Roman"/>
              </a:rPr>
              <a:t>Reactive short-term strategies are insufficient — ongoing investment and strategic adaptation are essential as regulations and expectations tighten.</a:t>
            </a:r>
            <a:endParaRPr sz="1000" i="0" u="none" strike="noStrike" cap="none">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8"/>
          <p:cNvSpPr/>
          <p:nvPr/>
        </p:nvSpPr>
        <p:spPr>
          <a:xfrm>
            <a:off x="496119" y="967457"/>
            <a:ext cx="6146006" cy="442987"/>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6599D"/>
              </a:buClr>
              <a:buSzPts val="2750"/>
              <a:buFont typeface="Anton"/>
              <a:buNone/>
            </a:pPr>
            <a:r>
              <a:rPr lang="en-US" sz="2750" b="1" i="0" u="none" strike="noStrike" cap="none" dirty="0">
                <a:solidFill>
                  <a:srgbClr val="16599D"/>
                </a:solidFill>
                <a:latin typeface="Times New Roman" panose="02020603050405020304" pitchFamily="18" charset="0"/>
                <a:ea typeface="Anton"/>
                <a:cs typeface="Times New Roman" panose="02020603050405020304" pitchFamily="18" charset="0"/>
                <a:sym typeface="Anton"/>
              </a:rPr>
              <a:t>British Airways' Sustainability Response</a:t>
            </a:r>
            <a:endParaRPr sz="2750" b="0" i="0" u="none" strike="noStrike" cap="none" dirty="0">
              <a:latin typeface="Times New Roman" panose="02020603050405020304" pitchFamily="18" charset="0"/>
              <a:cs typeface="Times New Roman" panose="02020603050405020304" pitchFamily="18" charset="0"/>
            </a:endParaRPr>
          </a:p>
        </p:txBody>
      </p:sp>
      <p:pic>
        <p:nvPicPr>
          <p:cNvPr id="176" name="Google Shape;176;p8" descr="preencoded.png"/>
          <p:cNvPicPr preferRelativeResize="0"/>
          <p:nvPr/>
        </p:nvPicPr>
        <p:blipFill rotWithShape="1">
          <a:blip r:embed="rId3">
            <a:alphaModFix/>
          </a:blip>
          <a:srcRect/>
          <a:stretch/>
        </p:blipFill>
        <p:spPr>
          <a:xfrm>
            <a:off x="496119" y="1693962"/>
            <a:ext cx="1507480" cy="931664"/>
          </a:xfrm>
          <a:prstGeom prst="rect">
            <a:avLst/>
          </a:prstGeom>
          <a:noFill/>
          <a:ln>
            <a:noFill/>
          </a:ln>
        </p:spPr>
      </p:pic>
      <p:sp>
        <p:nvSpPr>
          <p:cNvPr id="177" name="Google Shape;177;p8"/>
          <p:cNvSpPr/>
          <p:nvPr/>
        </p:nvSpPr>
        <p:spPr>
          <a:xfrm>
            <a:off x="496127" y="2802800"/>
            <a:ext cx="2361300" cy="2214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350"/>
              <a:buFont typeface="Anton"/>
              <a:buNone/>
            </a:pPr>
            <a:r>
              <a:rPr lang="en-US" sz="1350" b="1" i="0" u="none" strike="noStrike" cap="none">
                <a:solidFill>
                  <a:srgbClr val="000000"/>
                </a:solidFill>
                <a:latin typeface="Times New Roman"/>
                <a:ea typeface="Times New Roman"/>
                <a:cs typeface="Times New Roman"/>
                <a:sym typeface="Times New Roman"/>
              </a:rPr>
              <a:t>Sustainable Aviation Fuel</a:t>
            </a:r>
            <a:endParaRPr sz="1350" i="0" u="none" strike="noStrike" cap="none">
              <a:latin typeface="Times New Roman"/>
              <a:ea typeface="Times New Roman"/>
              <a:cs typeface="Times New Roman"/>
              <a:sym typeface="Times New Roman"/>
            </a:endParaRPr>
          </a:p>
        </p:txBody>
      </p:sp>
      <p:sp>
        <p:nvSpPr>
          <p:cNvPr id="178" name="Google Shape;178;p8"/>
          <p:cNvSpPr/>
          <p:nvPr/>
        </p:nvSpPr>
        <p:spPr>
          <a:xfrm>
            <a:off x="496119" y="3109317"/>
            <a:ext cx="2599134" cy="680442"/>
          </a:xfrm>
          <a:prstGeom prst="rect">
            <a:avLst/>
          </a:prstGeom>
          <a:noFill/>
          <a:ln>
            <a:noFill/>
          </a:ln>
        </p:spPr>
        <p:txBody>
          <a:bodyPr spcFirstLastPara="1" wrap="square" lIns="0" tIns="0" rIns="0" bIns="0" anchor="t" anchorCtr="0">
            <a:normAutofit/>
          </a:bodyPr>
          <a:lstStyle/>
          <a:p>
            <a:pPr marL="0" marR="0" lvl="0" indent="0" algn="l" rtl="0">
              <a:lnSpc>
                <a:spcPct val="133000"/>
              </a:lnSpc>
              <a:spcBef>
                <a:spcPts val="0"/>
              </a:spcBef>
              <a:spcAft>
                <a:spcPts val="0"/>
              </a:spcAft>
              <a:buClr>
                <a:srgbClr val="000000"/>
              </a:buClr>
              <a:buSzPts val="1100"/>
              <a:buFont typeface="Open Sans"/>
              <a:buNone/>
            </a:pPr>
            <a:r>
              <a:rPr lang="en-US" sz="1100" i="0" u="none" strike="noStrike" cap="none">
                <a:solidFill>
                  <a:srgbClr val="000000"/>
                </a:solidFill>
                <a:latin typeface="Times New Roman"/>
                <a:ea typeface="Times New Roman"/>
                <a:cs typeface="Times New Roman"/>
                <a:sym typeface="Times New Roman"/>
              </a:rPr>
              <a:t>SAF investment to reduce lifecycle carbon emissions — regarded as the most significant near-term lever</a:t>
            </a:r>
            <a:endParaRPr sz="1100" i="0" u="none" strike="noStrike" cap="none">
              <a:latin typeface="Times New Roman"/>
              <a:ea typeface="Times New Roman"/>
              <a:cs typeface="Times New Roman"/>
              <a:sym typeface="Times New Roman"/>
            </a:endParaRPr>
          </a:p>
        </p:txBody>
      </p:sp>
      <p:pic>
        <p:nvPicPr>
          <p:cNvPr id="179" name="Google Shape;179;p8" descr="preencoded.png"/>
          <p:cNvPicPr preferRelativeResize="0"/>
          <p:nvPr/>
        </p:nvPicPr>
        <p:blipFill rotWithShape="1">
          <a:blip r:embed="rId4">
            <a:alphaModFix/>
          </a:blip>
          <a:srcRect/>
          <a:stretch/>
        </p:blipFill>
        <p:spPr>
          <a:xfrm>
            <a:off x="3272433" y="1693962"/>
            <a:ext cx="1507480" cy="931664"/>
          </a:xfrm>
          <a:prstGeom prst="rect">
            <a:avLst/>
          </a:prstGeom>
          <a:noFill/>
          <a:ln>
            <a:noFill/>
          </a:ln>
        </p:spPr>
      </p:pic>
      <p:sp>
        <p:nvSpPr>
          <p:cNvPr id="180" name="Google Shape;180;p8"/>
          <p:cNvSpPr/>
          <p:nvPr/>
        </p:nvSpPr>
        <p:spPr>
          <a:xfrm>
            <a:off x="3272433" y="2802806"/>
            <a:ext cx="1772022" cy="22145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350"/>
              <a:buFont typeface="Anton"/>
              <a:buNone/>
            </a:pPr>
            <a:r>
              <a:rPr lang="en-US" sz="1350" b="1" i="0" u="none" strike="noStrike" cap="none">
                <a:solidFill>
                  <a:srgbClr val="000000"/>
                </a:solidFill>
                <a:latin typeface="Times New Roman"/>
                <a:ea typeface="Times New Roman"/>
                <a:cs typeface="Times New Roman"/>
                <a:sym typeface="Times New Roman"/>
              </a:rPr>
              <a:t>Fleet Modernisation</a:t>
            </a:r>
            <a:endParaRPr sz="1350" i="0" u="none" strike="noStrike" cap="none">
              <a:latin typeface="Times New Roman"/>
              <a:ea typeface="Times New Roman"/>
              <a:cs typeface="Times New Roman"/>
              <a:sym typeface="Times New Roman"/>
            </a:endParaRPr>
          </a:p>
        </p:txBody>
      </p:sp>
      <p:sp>
        <p:nvSpPr>
          <p:cNvPr id="181" name="Google Shape;181;p8"/>
          <p:cNvSpPr/>
          <p:nvPr/>
        </p:nvSpPr>
        <p:spPr>
          <a:xfrm>
            <a:off x="3272433" y="3109317"/>
            <a:ext cx="2599134" cy="680442"/>
          </a:xfrm>
          <a:prstGeom prst="rect">
            <a:avLst/>
          </a:prstGeom>
          <a:noFill/>
          <a:ln>
            <a:noFill/>
          </a:ln>
        </p:spPr>
        <p:txBody>
          <a:bodyPr spcFirstLastPara="1" wrap="square" lIns="0" tIns="0" rIns="0" bIns="0" anchor="t" anchorCtr="0">
            <a:normAutofit/>
          </a:bodyPr>
          <a:lstStyle/>
          <a:p>
            <a:pPr marL="0" marR="0" lvl="0" indent="0" algn="l" rtl="0">
              <a:lnSpc>
                <a:spcPct val="133000"/>
              </a:lnSpc>
              <a:spcBef>
                <a:spcPts val="0"/>
              </a:spcBef>
              <a:spcAft>
                <a:spcPts val="0"/>
              </a:spcAft>
              <a:buClr>
                <a:srgbClr val="000000"/>
              </a:buClr>
              <a:buSzPts val="1100"/>
              <a:buFont typeface="Open Sans"/>
              <a:buNone/>
            </a:pPr>
            <a:r>
              <a:rPr lang="en-US" sz="1100" i="0" u="none" strike="noStrike" cap="none">
                <a:solidFill>
                  <a:srgbClr val="000000"/>
                </a:solidFill>
                <a:latin typeface="Times New Roman"/>
                <a:ea typeface="Times New Roman"/>
                <a:cs typeface="Times New Roman"/>
                <a:sym typeface="Times New Roman"/>
              </a:rPr>
              <a:t>Newer, fuel-efficient aircraft reduce emissions per passenger — Airbus A350 central to this strategy</a:t>
            </a:r>
            <a:endParaRPr sz="1100" i="0" u="none" strike="noStrike" cap="none">
              <a:latin typeface="Times New Roman"/>
              <a:ea typeface="Times New Roman"/>
              <a:cs typeface="Times New Roman"/>
              <a:sym typeface="Times New Roman"/>
            </a:endParaRPr>
          </a:p>
        </p:txBody>
      </p:sp>
      <p:pic>
        <p:nvPicPr>
          <p:cNvPr id="182" name="Google Shape;182;p8" descr="preencoded.png"/>
          <p:cNvPicPr preferRelativeResize="0"/>
          <p:nvPr/>
        </p:nvPicPr>
        <p:blipFill rotWithShape="1">
          <a:blip r:embed="rId5">
            <a:alphaModFix/>
          </a:blip>
          <a:srcRect/>
          <a:stretch/>
        </p:blipFill>
        <p:spPr>
          <a:xfrm>
            <a:off x="6048747" y="1693962"/>
            <a:ext cx="1507480" cy="931664"/>
          </a:xfrm>
          <a:prstGeom prst="rect">
            <a:avLst/>
          </a:prstGeom>
          <a:noFill/>
          <a:ln>
            <a:noFill/>
          </a:ln>
        </p:spPr>
      </p:pic>
      <p:sp>
        <p:nvSpPr>
          <p:cNvPr id="183" name="Google Shape;183;p8"/>
          <p:cNvSpPr/>
          <p:nvPr/>
        </p:nvSpPr>
        <p:spPr>
          <a:xfrm>
            <a:off x="6048751" y="2802800"/>
            <a:ext cx="2599200" cy="2214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350"/>
              <a:buFont typeface="Anton"/>
              <a:buNone/>
            </a:pPr>
            <a:r>
              <a:rPr lang="en-US" sz="1350" b="1" i="0" u="none" strike="noStrike" cap="none">
                <a:solidFill>
                  <a:srgbClr val="000000"/>
                </a:solidFill>
                <a:latin typeface="Times New Roman"/>
                <a:ea typeface="Times New Roman"/>
                <a:cs typeface="Times New Roman"/>
                <a:sym typeface="Times New Roman"/>
              </a:rPr>
              <a:t>Carbon Reduction Targets</a:t>
            </a:r>
            <a:endParaRPr sz="1350" i="0" u="none" strike="noStrike" cap="none">
              <a:latin typeface="Times New Roman"/>
              <a:ea typeface="Times New Roman"/>
              <a:cs typeface="Times New Roman"/>
              <a:sym typeface="Times New Roman"/>
            </a:endParaRPr>
          </a:p>
        </p:txBody>
      </p:sp>
      <p:sp>
        <p:nvSpPr>
          <p:cNvPr id="184" name="Google Shape;184;p8"/>
          <p:cNvSpPr/>
          <p:nvPr/>
        </p:nvSpPr>
        <p:spPr>
          <a:xfrm>
            <a:off x="6048747" y="3109317"/>
            <a:ext cx="2599134" cy="680442"/>
          </a:xfrm>
          <a:prstGeom prst="rect">
            <a:avLst/>
          </a:prstGeom>
          <a:noFill/>
          <a:ln>
            <a:noFill/>
          </a:ln>
        </p:spPr>
        <p:txBody>
          <a:bodyPr spcFirstLastPara="1" wrap="square" lIns="0" tIns="0" rIns="0" bIns="0" anchor="t" anchorCtr="0">
            <a:normAutofit/>
          </a:bodyPr>
          <a:lstStyle/>
          <a:p>
            <a:pPr marL="0" marR="0" lvl="0" indent="0" algn="l" rtl="0">
              <a:lnSpc>
                <a:spcPct val="133000"/>
              </a:lnSpc>
              <a:spcBef>
                <a:spcPts val="0"/>
              </a:spcBef>
              <a:spcAft>
                <a:spcPts val="0"/>
              </a:spcAft>
              <a:buClr>
                <a:srgbClr val="000000"/>
              </a:buClr>
              <a:buSzPts val="1100"/>
              <a:buFont typeface="Open Sans"/>
              <a:buNone/>
            </a:pPr>
            <a:r>
              <a:rPr lang="en-US" sz="1100" i="0" u="none" strike="noStrike" cap="none">
                <a:solidFill>
                  <a:srgbClr val="000000"/>
                </a:solidFill>
                <a:latin typeface="Times New Roman"/>
                <a:ea typeface="Times New Roman"/>
                <a:cs typeface="Times New Roman"/>
                <a:sym typeface="Times New Roman"/>
              </a:rPr>
              <a:t>Formal commitments to net-zero by 2050, with interim milestones reported publicly</a:t>
            </a:r>
            <a:endParaRPr sz="1100" i="0" u="none" strike="noStrike" cap="none">
              <a:latin typeface="Times New Roman"/>
              <a:ea typeface="Times New Roman"/>
              <a:cs typeface="Times New Roman"/>
              <a:sym typeface="Times New Roman"/>
            </a:endParaRPr>
          </a:p>
        </p:txBody>
      </p:sp>
      <p:sp>
        <p:nvSpPr>
          <p:cNvPr id="185" name="Google Shape;185;p8"/>
          <p:cNvSpPr/>
          <p:nvPr/>
        </p:nvSpPr>
        <p:spPr>
          <a:xfrm>
            <a:off x="496119" y="4273454"/>
            <a:ext cx="8609100" cy="226800"/>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000000"/>
              </a:buClr>
              <a:buSzPts val="1100"/>
              <a:buFont typeface="Open Sans"/>
              <a:buNone/>
            </a:pPr>
            <a:r>
              <a:rPr lang="en-US" sz="1100" i="1" u="none" strike="noStrike" cap="none">
                <a:solidFill>
                  <a:srgbClr val="000000"/>
                </a:solidFill>
                <a:latin typeface="Times New Roman"/>
                <a:ea typeface="Times New Roman"/>
                <a:cs typeface="Times New Roman"/>
                <a:sym typeface="Times New Roman"/>
              </a:rPr>
              <a:t>Source: British Airways (2024); IATA (2024)</a:t>
            </a:r>
            <a:endParaRPr sz="1100" i="0" u="none" strike="noStrike" cap="none">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9"/>
          <p:cNvSpPr/>
          <p:nvPr/>
        </p:nvSpPr>
        <p:spPr>
          <a:xfrm>
            <a:off x="496127" y="696375"/>
            <a:ext cx="8156700" cy="420900"/>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16599D"/>
              </a:buClr>
              <a:buSzPts val="2650"/>
              <a:buFont typeface="Anton"/>
              <a:buNone/>
            </a:pPr>
            <a:r>
              <a:rPr lang="en-US" sz="2650" b="1" i="0" u="none" strike="noStrike" cap="none">
                <a:solidFill>
                  <a:srgbClr val="16599D"/>
                </a:solidFill>
                <a:latin typeface="Times New Roman"/>
                <a:ea typeface="Times New Roman"/>
                <a:cs typeface="Times New Roman"/>
                <a:sym typeface="Times New Roman"/>
              </a:rPr>
              <a:t>Strengths &amp; Weaknesses of BA's Approach</a:t>
            </a:r>
            <a:endParaRPr sz="2650" i="0" u="none" strike="noStrike" cap="none">
              <a:latin typeface="Times New Roman"/>
              <a:ea typeface="Times New Roman"/>
              <a:cs typeface="Times New Roman"/>
              <a:sym typeface="Times New Roman"/>
            </a:endParaRPr>
          </a:p>
        </p:txBody>
      </p:sp>
      <p:sp>
        <p:nvSpPr>
          <p:cNvPr id="192" name="Google Shape;192;p9"/>
          <p:cNvSpPr/>
          <p:nvPr/>
        </p:nvSpPr>
        <p:spPr>
          <a:xfrm>
            <a:off x="496125" y="1453075"/>
            <a:ext cx="1891800" cy="3412500"/>
          </a:xfrm>
          <a:prstGeom prst="roundRect">
            <a:avLst>
              <a:gd name="adj" fmla="val 2990"/>
            </a:avLst>
          </a:prstGeom>
          <a:solidFill>
            <a:srgbClr val="F7FBFF"/>
          </a:solidFill>
          <a:ln w="19050" cap="flat" cmpd="sng">
            <a:solidFill>
              <a:srgbClr val="B2CC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200">
              <a:latin typeface="Times New Roman"/>
              <a:ea typeface="Times New Roman"/>
              <a:cs typeface="Times New Roman"/>
              <a:sym typeface="Times New Roman"/>
            </a:endParaRPr>
          </a:p>
        </p:txBody>
      </p:sp>
      <p:sp>
        <p:nvSpPr>
          <p:cNvPr id="193" name="Google Shape;193;p9"/>
          <p:cNvSpPr/>
          <p:nvPr/>
        </p:nvSpPr>
        <p:spPr>
          <a:xfrm>
            <a:off x="649784" y="1606748"/>
            <a:ext cx="1584499" cy="22465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300"/>
              <a:buFont typeface="Anton"/>
              <a:buNone/>
            </a:pPr>
            <a:r>
              <a:rPr lang="en-US" sz="1200" b="1" i="0" u="none" strike="noStrike" cap="none">
                <a:solidFill>
                  <a:srgbClr val="000000"/>
                </a:solidFill>
                <a:latin typeface="Times New Roman"/>
                <a:ea typeface="Times New Roman"/>
                <a:cs typeface="Times New Roman"/>
                <a:sym typeface="Times New Roman"/>
              </a:rPr>
              <a:t>✅ Strengths</a:t>
            </a:r>
            <a:endParaRPr sz="1200" i="0" u="none" strike="noStrike" cap="none">
              <a:latin typeface="Times New Roman"/>
              <a:ea typeface="Times New Roman"/>
              <a:cs typeface="Times New Roman"/>
              <a:sym typeface="Times New Roman"/>
            </a:endParaRPr>
          </a:p>
        </p:txBody>
      </p:sp>
      <p:sp>
        <p:nvSpPr>
          <p:cNvPr id="194" name="Google Shape;194;p9"/>
          <p:cNvSpPr/>
          <p:nvPr/>
        </p:nvSpPr>
        <p:spPr>
          <a:xfrm>
            <a:off x="649784" y="1959322"/>
            <a:ext cx="1584499" cy="2190155"/>
          </a:xfrm>
          <a:prstGeom prst="rect">
            <a:avLst/>
          </a:prstGeom>
          <a:noFill/>
          <a:ln>
            <a:noFill/>
          </a:ln>
        </p:spPr>
        <p:txBody>
          <a:bodyPr spcFirstLastPara="1" wrap="square" lIns="0" tIns="0" rIns="0" bIns="0" anchor="t" anchorCtr="0">
            <a:normAutofit/>
          </a:bodyPr>
          <a:lstStyle/>
          <a:p>
            <a:pPr marL="342900" marR="0" lvl="0" indent="-352425" algn="l" rtl="0">
              <a:lnSpc>
                <a:spcPct val="130000"/>
              </a:lnSpc>
              <a:spcBef>
                <a:spcPts val="0"/>
              </a:spcBef>
              <a:spcAft>
                <a:spcPts val="0"/>
              </a:spcAft>
              <a:buClr>
                <a:srgbClr val="000000"/>
              </a:buClr>
              <a:buSzPts val="1200"/>
              <a:buFont typeface="Times New Roman"/>
              <a:buChar char="•"/>
            </a:pPr>
            <a:r>
              <a:rPr lang="en-US" sz="1200" i="0" u="none" strike="noStrike" cap="none">
                <a:solidFill>
                  <a:srgbClr val="000000"/>
                </a:solidFill>
                <a:latin typeface="Times New Roman"/>
                <a:ea typeface="Times New Roman"/>
                <a:cs typeface="Times New Roman"/>
                <a:sym typeface="Times New Roman"/>
              </a:rPr>
              <a:t>Enhances brand image and competitive differentiation</a:t>
            </a:r>
            <a:endParaRPr sz="1200" i="0" u="none" strike="noStrike" cap="none">
              <a:latin typeface="Times New Roman"/>
              <a:ea typeface="Times New Roman"/>
              <a:cs typeface="Times New Roman"/>
              <a:sym typeface="Times New Roman"/>
            </a:endParaRPr>
          </a:p>
          <a:p>
            <a:pPr marL="342900" marR="0" lvl="0" indent="-352425" algn="l" rtl="0">
              <a:lnSpc>
                <a:spcPct val="130000"/>
              </a:lnSpc>
              <a:spcBef>
                <a:spcPts val="0"/>
              </a:spcBef>
              <a:spcAft>
                <a:spcPts val="0"/>
              </a:spcAft>
              <a:buClr>
                <a:srgbClr val="000000"/>
              </a:buClr>
              <a:buSzPts val="1200"/>
              <a:buFont typeface="Times New Roman"/>
              <a:buChar char="•"/>
            </a:pPr>
            <a:r>
              <a:rPr lang="en-US" sz="1200" i="0" u="none" strike="noStrike" cap="none">
                <a:solidFill>
                  <a:srgbClr val="000000"/>
                </a:solidFill>
                <a:latin typeface="Times New Roman"/>
                <a:ea typeface="Times New Roman"/>
                <a:cs typeface="Times New Roman"/>
                <a:sym typeface="Times New Roman"/>
              </a:rPr>
              <a:t>Builds customer confidence in corporate values</a:t>
            </a:r>
            <a:endParaRPr sz="1200" i="0" u="none" strike="noStrike" cap="none">
              <a:latin typeface="Times New Roman"/>
              <a:ea typeface="Times New Roman"/>
              <a:cs typeface="Times New Roman"/>
              <a:sym typeface="Times New Roman"/>
            </a:endParaRPr>
          </a:p>
          <a:p>
            <a:pPr marL="342900" marR="0" lvl="0" indent="-352425" algn="l" rtl="0">
              <a:lnSpc>
                <a:spcPct val="130000"/>
              </a:lnSpc>
              <a:spcBef>
                <a:spcPts val="0"/>
              </a:spcBef>
              <a:spcAft>
                <a:spcPts val="0"/>
              </a:spcAft>
              <a:buClr>
                <a:srgbClr val="000000"/>
              </a:buClr>
              <a:buSzPts val="1200"/>
              <a:buFont typeface="Times New Roman"/>
              <a:buChar char="•"/>
            </a:pPr>
            <a:r>
              <a:rPr lang="en-US" sz="1200" i="0" u="none" strike="noStrike" cap="none">
                <a:solidFill>
                  <a:srgbClr val="000000"/>
                </a:solidFill>
                <a:latin typeface="Times New Roman"/>
                <a:ea typeface="Times New Roman"/>
                <a:cs typeface="Times New Roman"/>
                <a:sym typeface="Times New Roman"/>
              </a:rPr>
              <a:t>Proactive positioning ahead of regulatory tightening</a:t>
            </a:r>
            <a:endParaRPr sz="1200" i="0" u="none" strike="noStrike" cap="none">
              <a:latin typeface="Times New Roman"/>
              <a:ea typeface="Times New Roman"/>
              <a:cs typeface="Times New Roman"/>
              <a:sym typeface="Times New Roman"/>
            </a:endParaRPr>
          </a:p>
        </p:txBody>
      </p:sp>
      <p:sp>
        <p:nvSpPr>
          <p:cNvPr id="195" name="Google Shape;195;p9"/>
          <p:cNvSpPr/>
          <p:nvPr/>
        </p:nvSpPr>
        <p:spPr>
          <a:xfrm>
            <a:off x="2515875" y="1453075"/>
            <a:ext cx="1891800" cy="3412500"/>
          </a:xfrm>
          <a:prstGeom prst="roundRect">
            <a:avLst>
              <a:gd name="adj" fmla="val 2990"/>
            </a:avLst>
          </a:prstGeom>
          <a:solidFill>
            <a:srgbClr val="F7FBFF"/>
          </a:solidFill>
          <a:ln w="19050" cap="flat" cmpd="sng">
            <a:solidFill>
              <a:srgbClr val="B2CC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200">
              <a:latin typeface="Times New Roman"/>
              <a:ea typeface="Times New Roman"/>
              <a:cs typeface="Times New Roman"/>
              <a:sym typeface="Times New Roman"/>
            </a:endParaRPr>
          </a:p>
        </p:txBody>
      </p:sp>
      <p:sp>
        <p:nvSpPr>
          <p:cNvPr id="196" name="Google Shape;196;p9"/>
          <p:cNvSpPr/>
          <p:nvPr/>
        </p:nvSpPr>
        <p:spPr>
          <a:xfrm>
            <a:off x="2669530" y="1606748"/>
            <a:ext cx="1584499" cy="22465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300"/>
              <a:buFont typeface="Anton"/>
              <a:buNone/>
            </a:pPr>
            <a:r>
              <a:rPr lang="en-US" sz="1200" b="1" i="0" u="none" strike="noStrike" cap="none">
                <a:solidFill>
                  <a:srgbClr val="000000"/>
                </a:solidFill>
                <a:latin typeface="Times New Roman"/>
                <a:ea typeface="Times New Roman"/>
                <a:cs typeface="Times New Roman"/>
                <a:sym typeface="Times New Roman"/>
              </a:rPr>
              <a:t>❌ Weaknesses</a:t>
            </a:r>
            <a:endParaRPr sz="1200" i="0" u="none" strike="noStrike" cap="none">
              <a:latin typeface="Times New Roman"/>
              <a:ea typeface="Times New Roman"/>
              <a:cs typeface="Times New Roman"/>
              <a:sym typeface="Times New Roman"/>
            </a:endParaRPr>
          </a:p>
        </p:txBody>
      </p:sp>
      <p:sp>
        <p:nvSpPr>
          <p:cNvPr id="197" name="Google Shape;197;p9"/>
          <p:cNvSpPr/>
          <p:nvPr/>
        </p:nvSpPr>
        <p:spPr>
          <a:xfrm>
            <a:off x="2669530" y="1959322"/>
            <a:ext cx="1584499" cy="2190155"/>
          </a:xfrm>
          <a:prstGeom prst="rect">
            <a:avLst/>
          </a:prstGeom>
          <a:noFill/>
          <a:ln>
            <a:noFill/>
          </a:ln>
        </p:spPr>
        <p:txBody>
          <a:bodyPr spcFirstLastPara="1" wrap="square" lIns="0" tIns="0" rIns="0" bIns="0" anchor="t" anchorCtr="0">
            <a:normAutofit/>
          </a:bodyPr>
          <a:lstStyle/>
          <a:p>
            <a:pPr marL="342900" marR="0" lvl="0" indent="-352425" algn="l" rtl="0">
              <a:lnSpc>
                <a:spcPct val="130000"/>
              </a:lnSpc>
              <a:spcBef>
                <a:spcPts val="0"/>
              </a:spcBef>
              <a:spcAft>
                <a:spcPts val="0"/>
              </a:spcAft>
              <a:buClr>
                <a:srgbClr val="000000"/>
              </a:buClr>
              <a:buSzPts val="1200"/>
              <a:buFont typeface="Times New Roman"/>
              <a:buChar char="•"/>
            </a:pPr>
            <a:r>
              <a:rPr lang="en-US" sz="1200" i="0" u="none" strike="noStrike" cap="none">
                <a:solidFill>
                  <a:srgbClr val="000000"/>
                </a:solidFill>
                <a:latin typeface="Times New Roman"/>
                <a:ea typeface="Times New Roman"/>
                <a:cs typeface="Times New Roman"/>
                <a:sym typeface="Times New Roman"/>
              </a:rPr>
              <a:t>High financial and operational investment required</a:t>
            </a:r>
            <a:endParaRPr sz="1200" i="0" u="none" strike="noStrike" cap="none">
              <a:latin typeface="Times New Roman"/>
              <a:ea typeface="Times New Roman"/>
              <a:cs typeface="Times New Roman"/>
              <a:sym typeface="Times New Roman"/>
            </a:endParaRPr>
          </a:p>
          <a:p>
            <a:pPr marL="342900" marR="0" lvl="0" indent="-352425" algn="l" rtl="0">
              <a:lnSpc>
                <a:spcPct val="130000"/>
              </a:lnSpc>
              <a:spcBef>
                <a:spcPts val="0"/>
              </a:spcBef>
              <a:spcAft>
                <a:spcPts val="0"/>
              </a:spcAft>
              <a:buClr>
                <a:srgbClr val="000000"/>
              </a:buClr>
              <a:buSzPts val="1200"/>
              <a:buFont typeface="Open Sans"/>
              <a:buChar char="•"/>
            </a:pPr>
            <a:r>
              <a:rPr lang="en-US" sz="1200" i="0" u="none" strike="noStrike" cap="none">
                <a:solidFill>
                  <a:srgbClr val="000000"/>
                </a:solidFill>
                <a:latin typeface="Times New Roman"/>
                <a:ea typeface="Times New Roman"/>
                <a:cs typeface="Times New Roman"/>
                <a:sym typeface="Times New Roman"/>
              </a:rPr>
              <a:t>Risk of </a:t>
            </a:r>
            <a:r>
              <a:rPr lang="en-US" sz="1200" b="1" i="0" u="none" strike="noStrike" cap="none">
                <a:solidFill>
                  <a:srgbClr val="000000"/>
                </a:solidFill>
                <a:latin typeface="Times New Roman"/>
                <a:ea typeface="Times New Roman"/>
                <a:cs typeface="Times New Roman"/>
                <a:sym typeface="Times New Roman"/>
              </a:rPr>
              <a:t>greenwashing</a:t>
            </a:r>
            <a:r>
              <a:rPr lang="en-US" sz="1200" i="0" u="none" strike="noStrike" cap="none">
                <a:solidFill>
                  <a:srgbClr val="000000"/>
                </a:solidFill>
                <a:latin typeface="Times New Roman"/>
                <a:ea typeface="Times New Roman"/>
                <a:cs typeface="Times New Roman"/>
                <a:sym typeface="Times New Roman"/>
              </a:rPr>
              <a:t> if claims lack evidence</a:t>
            </a:r>
            <a:endParaRPr sz="1200" i="0" u="none" strike="noStrike" cap="none">
              <a:latin typeface="Times New Roman"/>
              <a:ea typeface="Times New Roman"/>
              <a:cs typeface="Times New Roman"/>
              <a:sym typeface="Times New Roman"/>
            </a:endParaRPr>
          </a:p>
          <a:p>
            <a:pPr marL="342900" marR="0" lvl="0" indent="-352425" algn="l" rtl="0">
              <a:lnSpc>
                <a:spcPct val="130000"/>
              </a:lnSpc>
              <a:spcBef>
                <a:spcPts val="0"/>
              </a:spcBef>
              <a:spcAft>
                <a:spcPts val="0"/>
              </a:spcAft>
              <a:buClr>
                <a:srgbClr val="000000"/>
              </a:buClr>
              <a:buSzPts val="1200"/>
              <a:buFont typeface="Times New Roman"/>
              <a:buChar char="•"/>
            </a:pPr>
            <a:r>
              <a:rPr lang="en-US" sz="1200" i="0" u="none" strike="noStrike" cap="none">
                <a:solidFill>
                  <a:srgbClr val="000000"/>
                </a:solidFill>
                <a:latin typeface="Times New Roman"/>
                <a:ea typeface="Times New Roman"/>
                <a:cs typeface="Times New Roman"/>
                <a:sym typeface="Times New Roman"/>
              </a:rPr>
              <a:t>Customer scepticism towards unverified environmental messaging</a:t>
            </a:r>
            <a:endParaRPr sz="1200" i="0" u="none" strike="noStrike" cap="none">
              <a:latin typeface="Times New Roman"/>
              <a:ea typeface="Times New Roman"/>
              <a:cs typeface="Times New Roman"/>
              <a:sym typeface="Times New Roman"/>
            </a:endParaRPr>
          </a:p>
        </p:txBody>
      </p:sp>
      <p:sp>
        <p:nvSpPr>
          <p:cNvPr id="198" name="Google Shape;198;p9"/>
          <p:cNvSpPr/>
          <p:nvPr/>
        </p:nvSpPr>
        <p:spPr>
          <a:xfrm>
            <a:off x="4741075" y="1453070"/>
            <a:ext cx="3911700" cy="2319600"/>
          </a:xfrm>
          <a:prstGeom prst="roundRect">
            <a:avLst>
              <a:gd name="adj" fmla="val 4057"/>
            </a:avLst>
          </a:prstGeom>
          <a:solidFill>
            <a:srgbClr val="FFB3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99" name="Google Shape;199;p9" descr="preencoded.png"/>
          <p:cNvPicPr preferRelativeResize="0"/>
          <p:nvPr/>
        </p:nvPicPr>
        <p:blipFill rotWithShape="1">
          <a:blip r:embed="rId3">
            <a:alphaModFix/>
          </a:blip>
          <a:srcRect/>
          <a:stretch/>
        </p:blipFill>
        <p:spPr>
          <a:xfrm>
            <a:off x="4875690" y="1798468"/>
            <a:ext cx="168325" cy="223951"/>
          </a:xfrm>
          <a:prstGeom prst="rect">
            <a:avLst/>
          </a:prstGeom>
          <a:noFill/>
          <a:ln>
            <a:noFill/>
          </a:ln>
        </p:spPr>
      </p:pic>
      <p:sp>
        <p:nvSpPr>
          <p:cNvPr id="200" name="Google Shape;200;p9"/>
          <p:cNvSpPr/>
          <p:nvPr/>
        </p:nvSpPr>
        <p:spPr>
          <a:xfrm>
            <a:off x="5178629" y="1721836"/>
            <a:ext cx="3339300" cy="1747500"/>
          </a:xfrm>
          <a:prstGeom prst="rect">
            <a:avLst/>
          </a:prstGeom>
          <a:noFill/>
          <a:ln>
            <a:noFill/>
          </a:ln>
        </p:spPr>
        <p:txBody>
          <a:bodyPr spcFirstLastPara="1" wrap="square" lIns="0" tIns="0" rIns="0" bIns="0" anchor="t" anchorCtr="0">
            <a:normAutofit/>
          </a:bodyPr>
          <a:lstStyle/>
          <a:p>
            <a:pPr marL="0" marR="0" lvl="0" indent="0" algn="l" rtl="0">
              <a:lnSpc>
                <a:spcPct val="130000"/>
              </a:lnSpc>
              <a:spcBef>
                <a:spcPts val="0"/>
              </a:spcBef>
              <a:spcAft>
                <a:spcPts val="0"/>
              </a:spcAft>
              <a:buClr>
                <a:srgbClr val="000000"/>
              </a:buClr>
              <a:buSzPts val="1050"/>
              <a:buFont typeface="Open Sans"/>
              <a:buNone/>
            </a:pPr>
            <a:r>
              <a:rPr lang="en-US" sz="1450" b="1" i="0" u="none" strike="noStrike" cap="none" dirty="0">
                <a:solidFill>
                  <a:srgbClr val="000000"/>
                </a:solidFill>
                <a:latin typeface="Times New Roman"/>
                <a:ea typeface="Times New Roman"/>
                <a:cs typeface="Times New Roman"/>
                <a:sym typeface="Times New Roman"/>
              </a:rPr>
              <a:t>Greenwashing Risk</a:t>
            </a:r>
            <a:endParaRPr sz="1450" i="0" u="none" strike="noStrike" cap="none" dirty="0">
              <a:latin typeface="Times New Roman"/>
              <a:ea typeface="Times New Roman"/>
              <a:cs typeface="Times New Roman"/>
              <a:sym typeface="Times New Roman"/>
            </a:endParaRPr>
          </a:p>
          <a:p>
            <a:pPr marL="0" marR="0" lvl="0" indent="0" algn="l" rtl="0">
              <a:lnSpc>
                <a:spcPct val="130000"/>
              </a:lnSpc>
              <a:spcBef>
                <a:spcPts val="0"/>
              </a:spcBef>
              <a:spcAft>
                <a:spcPts val="0"/>
              </a:spcAft>
              <a:buClr>
                <a:srgbClr val="000000"/>
              </a:buClr>
              <a:buSzPts val="1050"/>
              <a:buFont typeface="Open Sans"/>
              <a:buNone/>
            </a:pPr>
            <a:r>
              <a:rPr lang="en-US" sz="1450" i="0" u="none" strike="noStrike" cap="none" dirty="0">
                <a:solidFill>
                  <a:srgbClr val="000000"/>
                </a:solidFill>
                <a:latin typeface="Times New Roman"/>
                <a:ea typeface="Times New Roman"/>
                <a:cs typeface="Times New Roman"/>
                <a:sym typeface="Times New Roman"/>
              </a:rPr>
              <a:t>Chen and Chang (2013) warn that unsupported environmental claims erode customer trust — authenticity and measurable action are non-negotiable.</a:t>
            </a:r>
            <a:endParaRPr sz="1450" i="0" u="none" strike="noStrike" cap="none" dirty="0">
              <a:latin typeface="Times New Roman"/>
              <a:ea typeface="Times New Roman"/>
              <a:cs typeface="Times New Roman"/>
              <a:sym typeface="Times New Roman"/>
            </a:endParaRPr>
          </a:p>
        </p:txBody>
      </p:sp>
      <p:sp>
        <p:nvSpPr>
          <p:cNvPr id="201" name="Google Shape;201;p9"/>
          <p:cNvSpPr/>
          <p:nvPr/>
        </p:nvSpPr>
        <p:spPr>
          <a:xfrm>
            <a:off x="4741075" y="4012104"/>
            <a:ext cx="3911700" cy="699000"/>
          </a:xfrm>
          <a:prstGeom prst="rect">
            <a:avLst/>
          </a:prstGeom>
          <a:noFill/>
          <a:ln>
            <a:noFill/>
          </a:ln>
        </p:spPr>
        <p:txBody>
          <a:bodyPr spcFirstLastPara="1" wrap="square" lIns="0" tIns="0" rIns="0" bIns="0" anchor="t" anchorCtr="0">
            <a:normAutofit/>
          </a:bodyPr>
          <a:lstStyle/>
          <a:p>
            <a:pPr marL="0" marR="0" lvl="0" indent="0" algn="l" rtl="0">
              <a:lnSpc>
                <a:spcPct val="130000"/>
              </a:lnSpc>
              <a:spcBef>
                <a:spcPts val="0"/>
              </a:spcBef>
              <a:spcAft>
                <a:spcPts val="0"/>
              </a:spcAft>
              <a:buClr>
                <a:srgbClr val="000000"/>
              </a:buClr>
              <a:buSzPts val="1050"/>
              <a:buFont typeface="Open Sans"/>
              <a:buNone/>
            </a:pPr>
            <a:r>
              <a:rPr lang="en-US" sz="1050" i="0" u="none" strike="noStrike" cap="none">
                <a:solidFill>
                  <a:srgbClr val="000000"/>
                </a:solidFill>
                <a:latin typeface="Times New Roman"/>
                <a:ea typeface="Times New Roman"/>
                <a:cs typeface="Times New Roman"/>
                <a:sym typeface="Times New Roman"/>
              </a:rPr>
              <a:t>Consumers now demand </a:t>
            </a:r>
            <a:r>
              <a:rPr lang="en-US" sz="1050" b="1" i="0" u="none" strike="noStrike" cap="none">
                <a:solidFill>
                  <a:srgbClr val="000000"/>
                </a:solidFill>
                <a:latin typeface="Times New Roman"/>
                <a:ea typeface="Times New Roman"/>
                <a:cs typeface="Times New Roman"/>
                <a:sym typeface="Times New Roman"/>
              </a:rPr>
              <a:t>proof</a:t>
            </a:r>
            <a:r>
              <a:rPr lang="en-US" sz="1050" i="0" u="none" strike="noStrike" cap="none">
                <a:solidFill>
                  <a:srgbClr val="000000"/>
                </a:solidFill>
                <a:latin typeface="Times New Roman"/>
                <a:ea typeface="Times New Roman"/>
                <a:cs typeface="Times New Roman"/>
                <a:sym typeface="Times New Roman"/>
              </a:rPr>
              <a:t>, not promises. Transparency is a strategic imperative, not a communications choice.</a:t>
            </a:r>
            <a:endParaRPr sz="1050" i="0" u="none" strike="noStrike" cap="none">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pic>
        <p:nvPicPr>
          <p:cNvPr id="207" name="Google Shape;207;p10" descr="preencoded.png"/>
          <p:cNvPicPr preferRelativeResize="0"/>
          <p:nvPr/>
        </p:nvPicPr>
        <p:blipFill rotWithShape="1">
          <a:blip r:embed="rId3">
            <a:alphaModFix/>
          </a:blip>
          <a:srcRect/>
          <a:stretch/>
        </p:blipFill>
        <p:spPr>
          <a:xfrm>
            <a:off x="5715000" y="0"/>
            <a:ext cx="3429000" cy="5143500"/>
          </a:xfrm>
          <a:prstGeom prst="rect">
            <a:avLst/>
          </a:prstGeom>
          <a:noFill/>
          <a:ln>
            <a:noFill/>
          </a:ln>
        </p:spPr>
      </p:pic>
      <p:sp>
        <p:nvSpPr>
          <p:cNvPr id="208" name="Google Shape;208;p10"/>
          <p:cNvSpPr/>
          <p:nvPr/>
        </p:nvSpPr>
        <p:spPr>
          <a:xfrm>
            <a:off x="496119" y="538386"/>
            <a:ext cx="3646959" cy="398711"/>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6599D"/>
              </a:buClr>
              <a:buSzPts val="2500"/>
              <a:buFont typeface="Anton"/>
              <a:buNone/>
            </a:pPr>
            <a:r>
              <a:rPr lang="en-US" sz="2500" b="1" i="0" u="none" strike="noStrike" cap="none">
                <a:solidFill>
                  <a:srgbClr val="16599D"/>
                </a:solidFill>
                <a:latin typeface="Times New Roman"/>
                <a:ea typeface="Times New Roman"/>
                <a:cs typeface="Times New Roman"/>
                <a:sym typeface="Times New Roman"/>
              </a:rPr>
              <a:t>Critical Judgement</a:t>
            </a:r>
            <a:endParaRPr sz="2500" i="0" u="none" strike="noStrike" cap="none">
              <a:latin typeface="Times New Roman"/>
              <a:ea typeface="Times New Roman"/>
              <a:cs typeface="Times New Roman"/>
              <a:sym typeface="Times New Roman"/>
            </a:endParaRPr>
          </a:p>
        </p:txBody>
      </p:sp>
      <p:sp>
        <p:nvSpPr>
          <p:cNvPr id="209" name="Google Shape;209;p10"/>
          <p:cNvSpPr/>
          <p:nvPr/>
        </p:nvSpPr>
        <p:spPr>
          <a:xfrm>
            <a:off x="687437" y="1238473"/>
            <a:ext cx="4531444" cy="387846"/>
          </a:xfrm>
          <a:prstGeom prst="rect">
            <a:avLst/>
          </a:prstGeom>
          <a:noFill/>
          <a:ln>
            <a:noFill/>
          </a:ln>
        </p:spPr>
        <p:txBody>
          <a:bodyPr spcFirstLastPara="1" wrap="square" lIns="0" tIns="0" rIns="0" bIns="0" anchor="t" anchorCtr="0">
            <a:normAutofit/>
          </a:bodyPr>
          <a:lstStyle/>
          <a:p>
            <a:pPr marL="0" marR="0" lvl="0" indent="0" algn="l" rtl="0">
              <a:lnSpc>
                <a:spcPct val="127000"/>
              </a:lnSpc>
              <a:spcBef>
                <a:spcPts val="0"/>
              </a:spcBef>
              <a:spcAft>
                <a:spcPts val="0"/>
              </a:spcAft>
              <a:buClr>
                <a:srgbClr val="000000"/>
              </a:buClr>
              <a:buSzPts val="1000"/>
              <a:buFont typeface="Open Sans"/>
              <a:buNone/>
            </a:pPr>
            <a:r>
              <a:rPr lang="en-US" sz="1600" i="0" u="none" strike="noStrike" cap="none">
                <a:solidFill>
                  <a:srgbClr val="000000"/>
                </a:solidFill>
                <a:latin typeface="Times New Roman"/>
                <a:ea typeface="Times New Roman"/>
                <a:cs typeface="Times New Roman"/>
                <a:sym typeface="Times New Roman"/>
              </a:rPr>
              <a:t>Recognising the need for change is not the same as managing change effectively.</a:t>
            </a:r>
            <a:endParaRPr sz="1600" i="0" u="none" strike="noStrike" cap="none">
              <a:latin typeface="Times New Roman"/>
              <a:ea typeface="Times New Roman"/>
              <a:cs typeface="Times New Roman"/>
              <a:sym typeface="Times New Roman"/>
            </a:endParaRPr>
          </a:p>
        </p:txBody>
      </p:sp>
      <p:sp>
        <p:nvSpPr>
          <p:cNvPr id="210" name="Google Shape;210;p10"/>
          <p:cNvSpPr/>
          <p:nvPr/>
        </p:nvSpPr>
        <p:spPr>
          <a:xfrm>
            <a:off x="496119" y="1109290"/>
            <a:ext cx="14288" cy="646212"/>
          </a:xfrm>
          <a:prstGeom prst="rect">
            <a:avLst/>
          </a:prstGeom>
          <a:solidFill>
            <a:srgbClr val="AED7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0"/>
          <p:cNvSpPr/>
          <p:nvPr/>
        </p:nvSpPr>
        <p:spPr>
          <a:xfrm>
            <a:off x="493731" y="2169406"/>
            <a:ext cx="2052000" cy="1992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6599D"/>
              </a:buClr>
              <a:buSzPts val="1250"/>
              <a:buFont typeface="Anton"/>
              <a:buNone/>
            </a:pPr>
            <a:r>
              <a:rPr lang="en-US" sz="1350" b="1" i="0" u="none" strike="noStrike" cap="none">
                <a:solidFill>
                  <a:srgbClr val="16599D"/>
                </a:solidFill>
                <a:latin typeface="Times New Roman"/>
                <a:ea typeface="Times New Roman"/>
                <a:cs typeface="Times New Roman"/>
                <a:sym typeface="Times New Roman"/>
              </a:rPr>
              <a:t>What BA Is Doing Well</a:t>
            </a:r>
            <a:endParaRPr sz="1350" i="0" u="none" strike="noStrike" cap="none">
              <a:latin typeface="Times New Roman"/>
              <a:ea typeface="Times New Roman"/>
              <a:cs typeface="Times New Roman"/>
              <a:sym typeface="Times New Roman"/>
            </a:endParaRPr>
          </a:p>
        </p:txBody>
      </p:sp>
      <p:sp>
        <p:nvSpPr>
          <p:cNvPr id="212" name="Google Shape;212;p10"/>
          <p:cNvSpPr/>
          <p:nvPr/>
        </p:nvSpPr>
        <p:spPr>
          <a:xfrm>
            <a:off x="493731" y="2483508"/>
            <a:ext cx="2205900" cy="775800"/>
          </a:xfrm>
          <a:prstGeom prst="rect">
            <a:avLst/>
          </a:prstGeom>
          <a:noFill/>
          <a:ln>
            <a:noFill/>
          </a:ln>
        </p:spPr>
        <p:txBody>
          <a:bodyPr spcFirstLastPara="1" wrap="square" lIns="0" tIns="0" rIns="0" bIns="0" anchor="t" anchorCtr="0">
            <a:normAutofit/>
          </a:bodyPr>
          <a:lstStyle/>
          <a:p>
            <a:pPr marL="0" marR="0" lvl="0" indent="0" algn="l" rtl="0">
              <a:lnSpc>
                <a:spcPct val="127000"/>
              </a:lnSpc>
              <a:spcBef>
                <a:spcPts val="0"/>
              </a:spcBef>
              <a:spcAft>
                <a:spcPts val="0"/>
              </a:spcAft>
              <a:buClr>
                <a:srgbClr val="000000"/>
              </a:buClr>
              <a:buSzPts val="1000"/>
              <a:buFont typeface="Open Sans"/>
              <a:buNone/>
            </a:pPr>
            <a:r>
              <a:rPr lang="en-US" sz="1100" i="0" u="none" strike="noStrike" cap="none">
                <a:solidFill>
                  <a:srgbClr val="000000"/>
                </a:solidFill>
                <a:latin typeface="Times New Roman"/>
                <a:ea typeface="Times New Roman"/>
                <a:cs typeface="Times New Roman"/>
                <a:sym typeface="Times New Roman"/>
              </a:rPr>
              <a:t>Proactive commitments to SAF, fleet renewal and carbon targets signal strategic intent and stakeholder accountability</a:t>
            </a:r>
            <a:endParaRPr sz="1100" i="0" u="none" strike="noStrike" cap="none">
              <a:latin typeface="Times New Roman"/>
              <a:ea typeface="Times New Roman"/>
              <a:cs typeface="Times New Roman"/>
              <a:sym typeface="Times New Roman"/>
            </a:endParaRPr>
          </a:p>
        </p:txBody>
      </p:sp>
      <p:sp>
        <p:nvSpPr>
          <p:cNvPr id="213" name="Google Shape;213;p10"/>
          <p:cNvSpPr/>
          <p:nvPr/>
        </p:nvSpPr>
        <p:spPr>
          <a:xfrm>
            <a:off x="3015474" y="2169406"/>
            <a:ext cx="2052000" cy="1992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6599D"/>
              </a:buClr>
              <a:buSzPts val="1250"/>
              <a:buFont typeface="Anton"/>
              <a:buNone/>
            </a:pPr>
            <a:r>
              <a:rPr lang="en-US" sz="1350" b="1" i="0" u="none" strike="noStrike" cap="none">
                <a:solidFill>
                  <a:srgbClr val="16599D"/>
                </a:solidFill>
                <a:latin typeface="Times New Roman"/>
                <a:ea typeface="Times New Roman"/>
                <a:cs typeface="Times New Roman"/>
                <a:sym typeface="Times New Roman"/>
              </a:rPr>
              <a:t>Where Gaps Remain</a:t>
            </a:r>
            <a:endParaRPr sz="1350" i="0" u="none" strike="noStrike" cap="none">
              <a:latin typeface="Times New Roman"/>
              <a:ea typeface="Times New Roman"/>
              <a:cs typeface="Times New Roman"/>
              <a:sym typeface="Times New Roman"/>
            </a:endParaRPr>
          </a:p>
        </p:txBody>
      </p:sp>
      <p:sp>
        <p:nvSpPr>
          <p:cNvPr id="214" name="Google Shape;214;p10"/>
          <p:cNvSpPr/>
          <p:nvPr/>
        </p:nvSpPr>
        <p:spPr>
          <a:xfrm>
            <a:off x="3015474" y="2483508"/>
            <a:ext cx="2205900" cy="1163400"/>
          </a:xfrm>
          <a:prstGeom prst="rect">
            <a:avLst/>
          </a:prstGeom>
          <a:noFill/>
          <a:ln>
            <a:noFill/>
          </a:ln>
        </p:spPr>
        <p:txBody>
          <a:bodyPr spcFirstLastPara="1" wrap="square" lIns="0" tIns="0" rIns="0" bIns="0" anchor="t" anchorCtr="0">
            <a:normAutofit/>
          </a:bodyPr>
          <a:lstStyle/>
          <a:p>
            <a:pPr marL="0" marR="0" lvl="0" indent="0" algn="l" rtl="0">
              <a:lnSpc>
                <a:spcPct val="127000"/>
              </a:lnSpc>
              <a:spcBef>
                <a:spcPts val="0"/>
              </a:spcBef>
              <a:spcAft>
                <a:spcPts val="0"/>
              </a:spcAft>
              <a:buClr>
                <a:srgbClr val="000000"/>
              </a:buClr>
              <a:buSzPts val="1000"/>
              <a:buFont typeface="Open Sans"/>
              <a:buNone/>
            </a:pPr>
            <a:r>
              <a:rPr lang="en-US" sz="1100" i="0" u="none" strike="noStrike" cap="none">
                <a:solidFill>
                  <a:srgbClr val="000000"/>
                </a:solidFill>
                <a:latin typeface="Times New Roman"/>
                <a:ea typeface="Times New Roman"/>
                <a:cs typeface="Times New Roman"/>
                <a:sym typeface="Times New Roman"/>
              </a:rPr>
              <a:t>Environmental efforts in aviation are still perceived by critics as lagging </a:t>
            </a:r>
            <a:r>
              <a:rPr lang="en-US" sz="1100" b="1" i="0" u="none" strike="noStrike" cap="none">
                <a:solidFill>
                  <a:srgbClr val="000000"/>
                </a:solidFill>
                <a:latin typeface="Times New Roman"/>
                <a:ea typeface="Times New Roman"/>
                <a:cs typeface="Times New Roman"/>
                <a:sym typeface="Times New Roman"/>
              </a:rPr>
              <a:t>behind evolving public expectations</a:t>
            </a:r>
            <a:r>
              <a:rPr lang="en-US" sz="1100" i="0" u="none" strike="noStrike" cap="none">
                <a:solidFill>
                  <a:srgbClr val="000000"/>
                </a:solidFill>
                <a:latin typeface="Times New Roman"/>
                <a:ea typeface="Times New Roman"/>
                <a:cs typeface="Times New Roman"/>
                <a:sym typeface="Times New Roman"/>
              </a:rPr>
              <a:t> — organisational processes may not keep pace with customer demands</a:t>
            </a:r>
            <a:endParaRPr sz="1100" i="0" u="none" strike="noStrike" cap="none">
              <a:latin typeface="Times New Roman"/>
              <a:ea typeface="Times New Roman"/>
              <a:cs typeface="Times New Roman"/>
              <a:sym typeface="Times New Roman"/>
            </a:endParaRPr>
          </a:p>
        </p:txBody>
      </p:sp>
      <p:sp>
        <p:nvSpPr>
          <p:cNvPr id="215" name="Google Shape;215;p10"/>
          <p:cNvSpPr/>
          <p:nvPr/>
        </p:nvSpPr>
        <p:spPr>
          <a:xfrm>
            <a:off x="510394" y="3864065"/>
            <a:ext cx="4722900" cy="895500"/>
          </a:xfrm>
          <a:prstGeom prst="roundRect">
            <a:avLst>
              <a:gd name="adj" fmla="val 5984"/>
            </a:avLst>
          </a:prstGeom>
          <a:solidFill>
            <a:srgbClr val="B6D6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a:ea typeface="Times New Roman"/>
              <a:cs typeface="Times New Roman"/>
              <a:sym typeface="Times New Roman"/>
            </a:endParaRPr>
          </a:p>
        </p:txBody>
      </p:sp>
      <p:pic>
        <p:nvPicPr>
          <p:cNvPr id="216" name="Google Shape;216;p10" descr="preencoded.png"/>
          <p:cNvPicPr preferRelativeResize="0"/>
          <p:nvPr/>
        </p:nvPicPr>
        <p:blipFill rotWithShape="1">
          <a:blip r:embed="rId4">
            <a:alphaModFix/>
          </a:blip>
          <a:srcRect/>
          <a:stretch/>
        </p:blipFill>
        <p:spPr>
          <a:xfrm>
            <a:off x="637939" y="4054714"/>
            <a:ext cx="159469" cy="127546"/>
          </a:xfrm>
          <a:prstGeom prst="rect">
            <a:avLst/>
          </a:prstGeom>
          <a:noFill/>
          <a:ln>
            <a:noFill/>
          </a:ln>
        </p:spPr>
      </p:pic>
      <p:sp>
        <p:nvSpPr>
          <p:cNvPr id="217" name="Google Shape;217;p10"/>
          <p:cNvSpPr/>
          <p:nvPr/>
        </p:nvSpPr>
        <p:spPr>
          <a:xfrm>
            <a:off x="924954" y="4010736"/>
            <a:ext cx="4180800" cy="581700"/>
          </a:xfrm>
          <a:prstGeom prst="rect">
            <a:avLst/>
          </a:prstGeom>
          <a:noFill/>
          <a:ln>
            <a:noFill/>
          </a:ln>
        </p:spPr>
        <p:txBody>
          <a:bodyPr spcFirstLastPara="1" wrap="square" lIns="0" tIns="0" rIns="0" bIns="0" anchor="t" anchorCtr="0">
            <a:normAutofit/>
          </a:bodyPr>
          <a:lstStyle/>
          <a:p>
            <a:pPr marL="0" marR="0" lvl="0" indent="0" algn="l" rtl="0">
              <a:lnSpc>
                <a:spcPct val="127000"/>
              </a:lnSpc>
              <a:spcBef>
                <a:spcPts val="0"/>
              </a:spcBef>
              <a:spcAft>
                <a:spcPts val="0"/>
              </a:spcAft>
              <a:buClr>
                <a:srgbClr val="000000"/>
              </a:buClr>
              <a:buSzPts val="1000"/>
              <a:buFont typeface="Open Sans"/>
              <a:buNone/>
            </a:pPr>
            <a:r>
              <a:rPr lang="en-US" sz="1000" i="0" u="none" strike="noStrike" cap="none">
                <a:solidFill>
                  <a:srgbClr val="000000"/>
                </a:solidFill>
                <a:latin typeface="Times New Roman"/>
                <a:ea typeface="Times New Roman"/>
                <a:cs typeface="Times New Roman"/>
                <a:sym typeface="Times New Roman"/>
              </a:rPr>
              <a:t>In highly competitive markets, sustainability is shifting from a differentiator to a </a:t>
            </a:r>
            <a:r>
              <a:rPr lang="en-US" sz="1000" b="1" i="0" u="none" strike="noStrike" cap="none">
                <a:solidFill>
                  <a:srgbClr val="000000"/>
                </a:solidFill>
                <a:latin typeface="Times New Roman"/>
                <a:ea typeface="Times New Roman"/>
                <a:cs typeface="Times New Roman"/>
                <a:sym typeface="Times New Roman"/>
              </a:rPr>
              <a:t>condition of competitiveness</a:t>
            </a:r>
            <a:r>
              <a:rPr lang="en-US" sz="1000" i="0" u="none" strike="noStrike" cap="none">
                <a:solidFill>
                  <a:srgbClr val="000000"/>
                </a:solidFill>
                <a:latin typeface="Times New Roman"/>
                <a:ea typeface="Times New Roman"/>
                <a:cs typeface="Times New Roman"/>
                <a:sym typeface="Times New Roman"/>
              </a:rPr>
              <a:t> — measurable results, not initiatives alone, determine long-term success.</a:t>
            </a:r>
            <a:endParaRPr sz="1000" i="0" u="none" strike="noStrike" cap="none">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11"/>
          <p:cNvSpPr/>
          <p:nvPr/>
        </p:nvSpPr>
        <p:spPr>
          <a:xfrm>
            <a:off x="496128" y="481150"/>
            <a:ext cx="7628400" cy="443100"/>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16599D"/>
              </a:buClr>
              <a:buSzPts val="2750"/>
              <a:buFont typeface="Anton"/>
              <a:buNone/>
            </a:pPr>
            <a:r>
              <a:rPr lang="en-US" sz="2750" b="1" i="0" u="none" strike="noStrike" cap="none">
                <a:solidFill>
                  <a:srgbClr val="16599D"/>
                </a:solidFill>
                <a:latin typeface="Times New Roman"/>
                <a:ea typeface="Times New Roman"/>
                <a:cs typeface="Times New Roman"/>
                <a:sym typeface="Times New Roman"/>
              </a:rPr>
              <a:t>Applying Kotter's Change Model</a:t>
            </a:r>
            <a:endParaRPr sz="2750" i="0" u="none" strike="noStrike" cap="none">
              <a:latin typeface="Times New Roman"/>
              <a:ea typeface="Times New Roman"/>
              <a:cs typeface="Times New Roman"/>
              <a:sym typeface="Times New Roman"/>
            </a:endParaRPr>
          </a:p>
        </p:txBody>
      </p:sp>
      <p:pic>
        <p:nvPicPr>
          <p:cNvPr id="224" name="Google Shape;224;p11" descr="preencoded.png"/>
          <p:cNvPicPr preferRelativeResize="0"/>
          <p:nvPr/>
        </p:nvPicPr>
        <p:blipFill rotWithShape="1">
          <a:blip r:embed="rId3">
            <a:alphaModFix/>
          </a:blip>
          <a:srcRect/>
          <a:stretch/>
        </p:blipFill>
        <p:spPr>
          <a:xfrm>
            <a:off x="2178100" y="1207666"/>
            <a:ext cx="4787801" cy="2841575"/>
          </a:xfrm>
          <a:prstGeom prst="rect">
            <a:avLst/>
          </a:prstGeom>
          <a:noFill/>
          <a:ln>
            <a:noFill/>
          </a:ln>
        </p:spPr>
      </p:pic>
      <p:sp>
        <p:nvSpPr>
          <p:cNvPr id="225" name="Google Shape;225;p11"/>
          <p:cNvSpPr/>
          <p:nvPr/>
        </p:nvSpPr>
        <p:spPr>
          <a:xfrm>
            <a:off x="5510481" y="3275489"/>
            <a:ext cx="1190138" cy="458529"/>
          </a:xfrm>
          <a:prstGeom prst="rect">
            <a:avLst/>
          </a:prstGeom>
          <a:noFill/>
          <a:ln>
            <a:noFill/>
          </a:ln>
        </p:spPr>
        <p:txBody>
          <a:bodyPr spcFirstLastPara="1" wrap="square" lIns="0" tIns="0" rIns="0" bIns="0" anchor="t" anchorCtr="0">
            <a:normAutofit/>
          </a:bodyPr>
          <a:lstStyle/>
          <a:p>
            <a:pPr marL="0" marR="0" lvl="0" indent="0" algn="ctr" rtl="0">
              <a:lnSpc>
                <a:spcPct val="104000"/>
              </a:lnSpc>
              <a:spcBef>
                <a:spcPts val="0"/>
              </a:spcBef>
              <a:spcAft>
                <a:spcPts val="0"/>
              </a:spcAft>
              <a:buClr>
                <a:srgbClr val="000000"/>
              </a:buClr>
              <a:buSzPts val="1400"/>
              <a:buFont typeface="Anton"/>
              <a:buNone/>
            </a:pPr>
            <a:r>
              <a:rPr lang="en-US" sz="1400" b="1" i="0" u="none" strike="noStrike" cap="none">
                <a:solidFill>
                  <a:srgbClr val="000000"/>
                </a:solidFill>
                <a:latin typeface="Times New Roman"/>
                <a:ea typeface="Times New Roman"/>
                <a:cs typeface="Times New Roman"/>
                <a:sym typeface="Times New Roman"/>
              </a:rPr>
              <a:t>Sustain Momentum</a:t>
            </a:r>
            <a:endParaRPr sz="1400" i="0" u="none" strike="noStrike" cap="none">
              <a:latin typeface="Times New Roman"/>
              <a:ea typeface="Times New Roman"/>
              <a:cs typeface="Times New Roman"/>
              <a:sym typeface="Times New Roman"/>
            </a:endParaRPr>
          </a:p>
        </p:txBody>
      </p:sp>
      <p:sp>
        <p:nvSpPr>
          <p:cNvPr id="226" name="Google Shape;226;p11"/>
          <p:cNvSpPr/>
          <p:nvPr/>
        </p:nvSpPr>
        <p:spPr>
          <a:xfrm>
            <a:off x="3781981" y="3390122"/>
            <a:ext cx="1418738" cy="229265"/>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000000"/>
              </a:buClr>
              <a:buSzPts val="1400"/>
              <a:buFont typeface="Anton"/>
              <a:buNone/>
            </a:pPr>
            <a:r>
              <a:rPr lang="en-US" sz="1400" b="1" i="0" u="none" strike="noStrike" cap="none">
                <a:solidFill>
                  <a:srgbClr val="000000"/>
                </a:solidFill>
                <a:latin typeface="Times New Roman"/>
                <a:ea typeface="Times New Roman"/>
                <a:cs typeface="Times New Roman"/>
                <a:sym typeface="Times New Roman"/>
              </a:rPr>
              <a:t>Build Vision</a:t>
            </a:r>
            <a:endParaRPr sz="1400" i="0" u="none" strike="noStrike" cap="none">
              <a:latin typeface="Times New Roman"/>
              <a:ea typeface="Times New Roman"/>
              <a:cs typeface="Times New Roman"/>
              <a:sym typeface="Times New Roman"/>
            </a:endParaRPr>
          </a:p>
        </p:txBody>
      </p:sp>
      <p:sp>
        <p:nvSpPr>
          <p:cNvPr id="227" name="Google Shape;227;p11"/>
          <p:cNvSpPr/>
          <p:nvPr/>
        </p:nvSpPr>
        <p:spPr>
          <a:xfrm>
            <a:off x="2257626" y="3390122"/>
            <a:ext cx="1418738" cy="229265"/>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000000"/>
              </a:buClr>
              <a:buSzPts val="1400"/>
              <a:buFont typeface="Anton"/>
              <a:buNone/>
            </a:pPr>
            <a:r>
              <a:rPr lang="en-US" sz="1400" b="1" i="0" u="none" strike="noStrike" cap="none">
                <a:solidFill>
                  <a:srgbClr val="000000"/>
                </a:solidFill>
                <a:latin typeface="Times New Roman"/>
                <a:ea typeface="Times New Roman"/>
                <a:cs typeface="Times New Roman"/>
                <a:sym typeface="Times New Roman"/>
              </a:rPr>
              <a:t>Create Urgency</a:t>
            </a:r>
            <a:endParaRPr sz="1400" i="0" u="none" strike="noStrike" cap="none">
              <a:latin typeface="Times New Roman"/>
              <a:ea typeface="Times New Roman"/>
              <a:cs typeface="Times New Roman"/>
              <a:sym typeface="Times New Roman"/>
            </a:endParaRPr>
          </a:p>
        </p:txBody>
      </p:sp>
      <p:sp>
        <p:nvSpPr>
          <p:cNvPr id="228" name="Google Shape;228;p11"/>
          <p:cNvSpPr/>
          <p:nvPr/>
        </p:nvSpPr>
        <p:spPr>
          <a:xfrm>
            <a:off x="496119" y="4208711"/>
            <a:ext cx="8151763" cy="453628"/>
          </a:xfrm>
          <a:prstGeom prst="rect">
            <a:avLst/>
          </a:prstGeom>
          <a:noFill/>
          <a:ln>
            <a:noFill/>
          </a:ln>
        </p:spPr>
        <p:txBody>
          <a:bodyPr spcFirstLastPara="1" wrap="square" lIns="0" tIns="0" rIns="0" bIns="0" anchor="t" anchorCtr="0">
            <a:normAutofit/>
          </a:bodyPr>
          <a:lstStyle/>
          <a:p>
            <a:pPr marL="0" marR="0" lvl="0" indent="0" algn="l" rtl="0">
              <a:lnSpc>
                <a:spcPct val="133000"/>
              </a:lnSpc>
              <a:spcBef>
                <a:spcPts val="0"/>
              </a:spcBef>
              <a:spcAft>
                <a:spcPts val="0"/>
              </a:spcAft>
              <a:buClr>
                <a:srgbClr val="000000"/>
              </a:buClr>
              <a:buSzPts val="1100"/>
              <a:buFont typeface="Open Sans"/>
              <a:buNone/>
            </a:pPr>
            <a:r>
              <a:rPr lang="en-US" sz="1100" i="0" u="none" strike="noStrike" cap="none">
                <a:solidFill>
                  <a:srgbClr val="000000"/>
                </a:solidFill>
                <a:latin typeface="Times New Roman"/>
                <a:ea typeface="Times New Roman"/>
                <a:cs typeface="Times New Roman"/>
                <a:sym typeface="Times New Roman"/>
              </a:rPr>
              <a:t>Kotter (1996) cautions that initiative implementation alone does not guarantee transformation — </a:t>
            </a:r>
            <a:r>
              <a:rPr lang="en-US" sz="1100" b="1" i="0" u="none" strike="noStrike" cap="none">
                <a:solidFill>
                  <a:srgbClr val="000000"/>
                </a:solidFill>
                <a:latin typeface="Times New Roman"/>
                <a:ea typeface="Times New Roman"/>
                <a:cs typeface="Times New Roman"/>
                <a:sym typeface="Times New Roman"/>
              </a:rPr>
              <a:t>sustained momentum and cultural embedding</a:t>
            </a:r>
            <a:r>
              <a:rPr lang="en-US" sz="1100" i="0" u="none" strike="noStrike" cap="none">
                <a:solidFill>
                  <a:srgbClr val="000000"/>
                </a:solidFill>
                <a:latin typeface="Times New Roman"/>
                <a:ea typeface="Times New Roman"/>
                <a:cs typeface="Times New Roman"/>
                <a:sym typeface="Times New Roman"/>
              </a:rPr>
              <a:t> are critical to lasting organisational change.</a:t>
            </a:r>
            <a:endParaRPr sz="1100" i="0" u="none" strike="noStrike" cap="none">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12"/>
          <p:cNvSpPr/>
          <p:nvPr/>
        </p:nvSpPr>
        <p:spPr>
          <a:xfrm>
            <a:off x="496131" y="743400"/>
            <a:ext cx="8151900" cy="443100"/>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16599D"/>
              </a:buClr>
              <a:buSzPts val="2750"/>
              <a:buFont typeface="Anton"/>
              <a:buNone/>
            </a:pPr>
            <a:r>
              <a:rPr lang="en-US" sz="2750" b="1" i="0" u="none" strike="noStrike" cap="none">
                <a:solidFill>
                  <a:srgbClr val="16599D"/>
                </a:solidFill>
                <a:latin typeface="Times New Roman"/>
                <a:ea typeface="Times New Roman"/>
                <a:cs typeface="Times New Roman"/>
                <a:sym typeface="Times New Roman"/>
              </a:rPr>
              <a:t>Recommendations</a:t>
            </a:r>
            <a:endParaRPr sz="2750" i="0" u="none" strike="noStrike" cap="none">
              <a:latin typeface="Times New Roman"/>
              <a:ea typeface="Times New Roman"/>
              <a:cs typeface="Times New Roman"/>
              <a:sym typeface="Times New Roman"/>
            </a:endParaRPr>
          </a:p>
        </p:txBody>
      </p:sp>
      <p:sp>
        <p:nvSpPr>
          <p:cNvPr id="235" name="Google Shape;235;p12"/>
          <p:cNvSpPr/>
          <p:nvPr/>
        </p:nvSpPr>
        <p:spPr>
          <a:xfrm>
            <a:off x="496119" y="1682502"/>
            <a:ext cx="2622724" cy="1728936"/>
          </a:xfrm>
          <a:prstGeom prst="roundRect">
            <a:avLst>
              <a:gd name="adj" fmla="val 5289"/>
            </a:avLst>
          </a:prstGeom>
          <a:solidFill>
            <a:srgbClr val="F7FBFF"/>
          </a:solidFill>
          <a:ln w="19050" cap="flat" cmpd="sng">
            <a:solidFill>
              <a:srgbClr val="B2CCE5"/>
            </a:solidFill>
            <a:prstDash val="solid"/>
            <a:round/>
            <a:headEnd type="none" w="sm" len="sm"/>
            <a:tailEnd type="none" w="sm" len="sm"/>
          </a:ln>
        </p:spPr>
        <p:txBody>
          <a:bodyPr spcFirstLastPara="1" wrap="square" lIns="91425" tIns="91425" rIns="91425" bIns="91425" anchor="ctr" anchorCtr="0">
            <a:noAutofit/>
          </a:bodyPr>
          <a:lstStyle/>
          <a:p>
            <a:pPr marL="0" lvl="0" indent="0" algn="just" rtl="0">
              <a:spcBef>
                <a:spcPts val="0"/>
              </a:spcBef>
              <a:spcAft>
                <a:spcPts val="0"/>
              </a:spcAft>
              <a:buNone/>
            </a:pPr>
            <a:endParaRPr>
              <a:latin typeface="Times New Roman"/>
              <a:ea typeface="Times New Roman"/>
              <a:cs typeface="Times New Roman"/>
              <a:sym typeface="Times New Roman"/>
            </a:endParaRPr>
          </a:p>
        </p:txBody>
      </p:sp>
      <p:sp>
        <p:nvSpPr>
          <p:cNvPr id="236" name="Google Shape;236;p12"/>
          <p:cNvSpPr/>
          <p:nvPr/>
        </p:nvSpPr>
        <p:spPr>
          <a:xfrm>
            <a:off x="496119" y="1663452"/>
            <a:ext cx="2622724" cy="76200"/>
          </a:xfrm>
          <a:prstGeom prst="roundRect">
            <a:avLst>
              <a:gd name="adj" fmla="val 78140"/>
            </a:avLst>
          </a:prstGeom>
          <a:solidFill>
            <a:srgbClr val="AED7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12"/>
          <p:cNvSpPr/>
          <p:nvPr/>
        </p:nvSpPr>
        <p:spPr>
          <a:xfrm>
            <a:off x="1594805" y="1469901"/>
            <a:ext cx="425276" cy="425276"/>
          </a:xfrm>
          <a:prstGeom prst="roundRect">
            <a:avLst>
              <a:gd name="adj" fmla="val 134383"/>
            </a:avLst>
          </a:prstGeom>
          <a:solidFill>
            <a:srgbClr val="AED7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2"/>
          <p:cNvSpPr/>
          <p:nvPr/>
        </p:nvSpPr>
        <p:spPr>
          <a:xfrm>
            <a:off x="1722351" y="1576239"/>
            <a:ext cx="170111" cy="212601"/>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1300"/>
              <a:buFont typeface="Anton"/>
              <a:buNone/>
            </a:pPr>
            <a:r>
              <a:rPr lang="en-US" sz="1300" b="1" i="0" u="none" strike="noStrike" cap="none">
                <a:solidFill>
                  <a:srgbClr val="000000"/>
                </a:solidFill>
                <a:latin typeface="Anton"/>
                <a:ea typeface="Anton"/>
                <a:cs typeface="Anton"/>
                <a:sym typeface="Anton"/>
              </a:rPr>
              <a:t>1</a:t>
            </a:r>
            <a:endParaRPr sz="1300" b="0" i="0" u="none" strike="noStrike" cap="none"/>
          </a:p>
        </p:txBody>
      </p:sp>
      <p:sp>
        <p:nvSpPr>
          <p:cNvPr id="239" name="Google Shape;239;p12"/>
          <p:cNvSpPr/>
          <p:nvPr/>
        </p:nvSpPr>
        <p:spPr>
          <a:xfrm>
            <a:off x="656924" y="2036850"/>
            <a:ext cx="2301000" cy="221400"/>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000000"/>
              </a:buClr>
              <a:buSzPts val="1350"/>
              <a:buFont typeface="Anton"/>
              <a:buNone/>
            </a:pPr>
            <a:r>
              <a:rPr lang="en-US" sz="1350" b="1" i="0" u="none" strike="noStrike" cap="none">
                <a:solidFill>
                  <a:srgbClr val="000000"/>
                </a:solidFill>
                <a:latin typeface="Times New Roman"/>
                <a:ea typeface="Times New Roman"/>
                <a:cs typeface="Times New Roman"/>
                <a:sym typeface="Times New Roman"/>
              </a:rPr>
              <a:t>Continue SAF Investment</a:t>
            </a:r>
            <a:endParaRPr sz="1350" i="0" u="none" strike="noStrike" cap="none">
              <a:latin typeface="Times New Roman"/>
              <a:ea typeface="Times New Roman"/>
              <a:cs typeface="Times New Roman"/>
              <a:sym typeface="Times New Roman"/>
            </a:endParaRPr>
          </a:p>
        </p:txBody>
      </p:sp>
      <p:sp>
        <p:nvSpPr>
          <p:cNvPr id="240" name="Google Shape;240;p12"/>
          <p:cNvSpPr/>
          <p:nvPr/>
        </p:nvSpPr>
        <p:spPr>
          <a:xfrm>
            <a:off x="656927" y="2343373"/>
            <a:ext cx="2301106" cy="907256"/>
          </a:xfrm>
          <a:prstGeom prst="rect">
            <a:avLst/>
          </a:prstGeom>
          <a:noFill/>
          <a:ln>
            <a:noFill/>
          </a:ln>
        </p:spPr>
        <p:txBody>
          <a:bodyPr spcFirstLastPara="1" wrap="square" lIns="0" tIns="0" rIns="0" bIns="0" anchor="t" anchorCtr="0">
            <a:normAutofit/>
          </a:bodyPr>
          <a:lstStyle/>
          <a:p>
            <a:pPr marL="0" marR="0" lvl="0" indent="0" algn="just" rtl="0">
              <a:lnSpc>
                <a:spcPct val="133000"/>
              </a:lnSpc>
              <a:spcBef>
                <a:spcPts val="0"/>
              </a:spcBef>
              <a:spcAft>
                <a:spcPts val="0"/>
              </a:spcAft>
              <a:buClr>
                <a:srgbClr val="000000"/>
              </a:buClr>
              <a:buSzPts val="1100"/>
              <a:buFont typeface="Open Sans"/>
              <a:buNone/>
            </a:pPr>
            <a:r>
              <a:rPr lang="en-US" sz="1100" i="0" u="none" strike="noStrike" cap="none">
                <a:solidFill>
                  <a:srgbClr val="000000"/>
                </a:solidFill>
                <a:latin typeface="Times New Roman"/>
                <a:ea typeface="Times New Roman"/>
                <a:cs typeface="Times New Roman"/>
                <a:sym typeface="Times New Roman"/>
              </a:rPr>
              <a:t>Long-term environmental and strategic returns justify short-term financial pressure — sustained commitment is essential</a:t>
            </a:r>
            <a:endParaRPr sz="1100" i="0" u="none" strike="noStrike" cap="none">
              <a:latin typeface="Times New Roman"/>
              <a:ea typeface="Times New Roman"/>
              <a:cs typeface="Times New Roman"/>
              <a:sym typeface="Times New Roman"/>
            </a:endParaRPr>
          </a:p>
        </p:txBody>
      </p:sp>
      <p:sp>
        <p:nvSpPr>
          <p:cNvPr id="241" name="Google Shape;241;p12"/>
          <p:cNvSpPr/>
          <p:nvPr/>
        </p:nvSpPr>
        <p:spPr>
          <a:xfrm>
            <a:off x="3260601" y="1682502"/>
            <a:ext cx="2622724" cy="1728936"/>
          </a:xfrm>
          <a:prstGeom prst="roundRect">
            <a:avLst>
              <a:gd name="adj" fmla="val 5289"/>
            </a:avLst>
          </a:prstGeom>
          <a:solidFill>
            <a:srgbClr val="F7FBFF"/>
          </a:solidFill>
          <a:ln w="19050" cap="flat" cmpd="sng">
            <a:solidFill>
              <a:srgbClr val="B2CCE5"/>
            </a:solidFill>
            <a:prstDash val="solid"/>
            <a:round/>
            <a:headEnd type="none" w="sm" len="sm"/>
            <a:tailEnd type="none" w="sm" len="sm"/>
          </a:ln>
        </p:spPr>
        <p:txBody>
          <a:bodyPr spcFirstLastPara="1" wrap="square" lIns="91425" tIns="91425" rIns="91425" bIns="91425" anchor="ctr" anchorCtr="0">
            <a:noAutofit/>
          </a:bodyPr>
          <a:lstStyle/>
          <a:p>
            <a:pPr marL="0" lvl="0" indent="0" algn="just" rtl="0">
              <a:spcBef>
                <a:spcPts val="0"/>
              </a:spcBef>
              <a:spcAft>
                <a:spcPts val="0"/>
              </a:spcAft>
              <a:buNone/>
            </a:pPr>
            <a:endParaRPr>
              <a:latin typeface="Times New Roman"/>
              <a:ea typeface="Times New Roman"/>
              <a:cs typeface="Times New Roman"/>
              <a:sym typeface="Times New Roman"/>
            </a:endParaRPr>
          </a:p>
        </p:txBody>
      </p:sp>
      <p:sp>
        <p:nvSpPr>
          <p:cNvPr id="242" name="Google Shape;242;p12"/>
          <p:cNvSpPr/>
          <p:nvPr/>
        </p:nvSpPr>
        <p:spPr>
          <a:xfrm>
            <a:off x="3260601" y="1663452"/>
            <a:ext cx="2622724" cy="76200"/>
          </a:xfrm>
          <a:prstGeom prst="roundRect">
            <a:avLst>
              <a:gd name="adj" fmla="val 78140"/>
            </a:avLst>
          </a:prstGeom>
          <a:solidFill>
            <a:srgbClr val="AED7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12"/>
          <p:cNvSpPr/>
          <p:nvPr/>
        </p:nvSpPr>
        <p:spPr>
          <a:xfrm>
            <a:off x="4359287" y="1469901"/>
            <a:ext cx="425276" cy="425276"/>
          </a:xfrm>
          <a:prstGeom prst="roundRect">
            <a:avLst>
              <a:gd name="adj" fmla="val 134383"/>
            </a:avLst>
          </a:prstGeom>
          <a:solidFill>
            <a:srgbClr val="AED7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12"/>
          <p:cNvSpPr/>
          <p:nvPr/>
        </p:nvSpPr>
        <p:spPr>
          <a:xfrm>
            <a:off x="4486833" y="1576239"/>
            <a:ext cx="170111" cy="212601"/>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1300"/>
              <a:buFont typeface="Anton"/>
              <a:buNone/>
            </a:pPr>
            <a:r>
              <a:rPr lang="en-US" sz="1300" b="1" i="0" u="none" strike="noStrike" cap="none">
                <a:solidFill>
                  <a:srgbClr val="000000"/>
                </a:solidFill>
                <a:latin typeface="Anton"/>
                <a:ea typeface="Anton"/>
                <a:cs typeface="Anton"/>
                <a:sym typeface="Anton"/>
              </a:rPr>
              <a:t>2</a:t>
            </a:r>
            <a:endParaRPr sz="1300" b="0" i="0" u="none" strike="noStrike" cap="none"/>
          </a:p>
        </p:txBody>
      </p:sp>
      <p:sp>
        <p:nvSpPr>
          <p:cNvPr id="245" name="Google Shape;245;p12"/>
          <p:cNvSpPr/>
          <p:nvPr/>
        </p:nvSpPr>
        <p:spPr>
          <a:xfrm>
            <a:off x="3421397" y="2036850"/>
            <a:ext cx="2301000" cy="221400"/>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000000"/>
              </a:buClr>
              <a:buSzPts val="1350"/>
              <a:buFont typeface="Anton"/>
              <a:buNone/>
            </a:pPr>
            <a:r>
              <a:rPr lang="en-US" sz="1350" b="1" i="0" u="none" strike="noStrike" cap="none">
                <a:solidFill>
                  <a:srgbClr val="000000"/>
                </a:solidFill>
                <a:latin typeface="Times New Roman"/>
                <a:ea typeface="Times New Roman"/>
                <a:cs typeface="Times New Roman"/>
                <a:sym typeface="Times New Roman"/>
              </a:rPr>
              <a:t>Increase Transparency</a:t>
            </a:r>
            <a:endParaRPr sz="1350" i="0" u="none" strike="noStrike" cap="none">
              <a:latin typeface="Times New Roman"/>
              <a:ea typeface="Times New Roman"/>
              <a:cs typeface="Times New Roman"/>
              <a:sym typeface="Times New Roman"/>
            </a:endParaRPr>
          </a:p>
        </p:txBody>
      </p:sp>
      <p:sp>
        <p:nvSpPr>
          <p:cNvPr id="246" name="Google Shape;246;p12"/>
          <p:cNvSpPr/>
          <p:nvPr/>
        </p:nvSpPr>
        <p:spPr>
          <a:xfrm>
            <a:off x="3421410" y="2343373"/>
            <a:ext cx="2301106" cy="907256"/>
          </a:xfrm>
          <a:prstGeom prst="rect">
            <a:avLst/>
          </a:prstGeom>
          <a:noFill/>
          <a:ln>
            <a:noFill/>
          </a:ln>
        </p:spPr>
        <p:txBody>
          <a:bodyPr spcFirstLastPara="1" wrap="square" lIns="0" tIns="0" rIns="0" bIns="0" anchor="t" anchorCtr="0">
            <a:normAutofit/>
          </a:bodyPr>
          <a:lstStyle/>
          <a:p>
            <a:pPr marL="0" marR="0" lvl="0" indent="0" algn="just" rtl="0">
              <a:lnSpc>
                <a:spcPct val="133000"/>
              </a:lnSpc>
              <a:spcBef>
                <a:spcPts val="0"/>
              </a:spcBef>
              <a:spcAft>
                <a:spcPts val="0"/>
              </a:spcAft>
              <a:buClr>
                <a:srgbClr val="000000"/>
              </a:buClr>
              <a:buSzPts val="1100"/>
              <a:buFont typeface="Open Sans"/>
              <a:buNone/>
            </a:pPr>
            <a:r>
              <a:rPr lang="en-US" sz="1100" i="0" u="none" strike="noStrike" cap="none">
                <a:solidFill>
                  <a:srgbClr val="000000"/>
                </a:solidFill>
                <a:latin typeface="Times New Roman"/>
                <a:ea typeface="Times New Roman"/>
                <a:cs typeface="Times New Roman"/>
                <a:sym typeface="Times New Roman"/>
              </a:rPr>
              <a:t>Customers demand </a:t>
            </a:r>
            <a:r>
              <a:rPr lang="en-US" sz="1100" b="1" i="0" u="none" strike="noStrike" cap="none">
                <a:solidFill>
                  <a:srgbClr val="000000"/>
                </a:solidFill>
                <a:latin typeface="Times New Roman"/>
                <a:ea typeface="Times New Roman"/>
                <a:cs typeface="Times New Roman"/>
                <a:sym typeface="Times New Roman"/>
              </a:rPr>
              <a:t>quantifiable outcomes</a:t>
            </a:r>
            <a:r>
              <a:rPr lang="en-US" sz="1100" i="0" u="none" strike="noStrike" cap="none">
                <a:solidFill>
                  <a:srgbClr val="000000"/>
                </a:solidFill>
                <a:latin typeface="Times New Roman"/>
                <a:ea typeface="Times New Roman"/>
                <a:cs typeface="Times New Roman"/>
                <a:sym typeface="Times New Roman"/>
              </a:rPr>
              <a:t>, not messaging — publish verified metrics and progress against targets</a:t>
            </a:r>
            <a:endParaRPr sz="1100" i="0" u="none" strike="noStrike" cap="none">
              <a:latin typeface="Times New Roman"/>
              <a:ea typeface="Times New Roman"/>
              <a:cs typeface="Times New Roman"/>
              <a:sym typeface="Times New Roman"/>
            </a:endParaRPr>
          </a:p>
        </p:txBody>
      </p:sp>
      <p:sp>
        <p:nvSpPr>
          <p:cNvPr id="247" name="Google Shape;247;p12"/>
          <p:cNvSpPr/>
          <p:nvPr/>
        </p:nvSpPr>
        <p:spPr>
          <a:xfrm>
            <a:off x="6025083" y="1682502"/>
            <a:ext cx="2622724" cy="1728936"/>
          </a:xfrm>
          <a:prstGeom prst="roundRect">
            <a:avLst>
              <a:gd name="adj" fmla="val 5289"/>
            </a:avLst>
          </a:prstGeom>
          <a:solidFill>
            <a:srgbClr val="F7FBFF"/>
          </a:solidFill>
          <a:ln w="19050" cap="flat" cmpd="sng">
            <a:solidFill>
              <a:srgbClr val="B2CCE5"/>
            </a:solidFill>
            <a:prstDash val="solid"/>
            <a:round/>
            <a:headEnd type="none" w="sm" len="sm"/>
            <a:tailEnd type="none" w="sm" len="sm"/>
          </a:ln>
        </p:spPr>
        <p:txBody>
          <a:bodyPr spcFirstLastPara="1" wrap="square" lIns="91425" tIns="91425" rIns="91425" bIns="91425" anchor="ctr" anchorCtr="0">
            <a:noAutofit/>
          </a:bodyPr>
          <a:lstStyle/>
          <a:p>
            <a:pPr marL="0" lvl="0" indent="0" algn="just" rtl="0">
              <a:spcBef>
                <a:spcPts val="0"/>
              </a:spcBef>
              <a:spcAft>
                <a:spcPts val="0"/>
              </a:spcAft>
              <a:buNone/>
            </a:pPr>
            <a:endParaRPr>
              <a:latin typeface="Times New Roman"/>
              <a:ea typeface="Times New Roman"/>
              <a:cs typeface="Times New Roman"/>
              <a:sym typeface="Times New Roman"/>
            </a:endParaRPr>
          </a:p>
        </p:txBody>
      </p:sp>
      <p:sp>
        <p:nvSpPr>
          <p:cNvPr id="248" name="Google Shape;248;p12"/>
          <p:cNvSpPr/>
          <p:nvPr/>
        </p:nvSpPr>
        <p:spPr>
          <a:xfrm>
            <a:off x="6025083" y="1663452"/>
            <a:ext cx="2622724" cy="76200"/>
          </a:xfrm>
          <a:prstGeom prst="roundRect">
            <a:avLst>
              <a:gd name="adj" fmla="val 78140"/>
            </a:avLst>
          </a:prstGeom>
          <a:solidFill>
            <a:srgbClr val="AED7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12"/>
          <p:cNvSpPr/>
          <p:nvPr/>
        </p:nvSpPr>
        <p:spPr>
          <a:xfrm>
            <a:off x="7123770" y="1469901"/>
            <a:ext cx="425276" cy="425276"/>
          </a:xfrm>
          <a:prstGeom prst="roundRect">
            <a:avLst>
              <a:gd name="adj" fmla="val 134383"/>
            </a:avLst>
          </a:prstGeom>
          <a:solidFill>
            <a:srgbClr val="AED7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12"/>
          <p:cNvSpPr/>
          <p:nvPr/>
        </p:nvSpPr>
        <p:spPr>
          <a:xfrm>
            <a:off x="7251316" y="1576239"/>
            <a:ext cx="170111" cy="212601"/>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000000"/>
              </a:buClr>
              <a:buSzPts val="1300"/>
              <a:buFont typeface="Anton"/>
              <a:buNone/>
            </a:pPr>
            <a:r>
              <a:rPr lang="en-US" sz="1300" b="1" i="0" u="none" strike="noStrike" cap="none">
                <a:solidFill>
                  <a:srgbClr val="000000"/>
                </a:solidFill>
                <a:latin typeface="Anton"/>
                <a:ea typeface="Anton"/>
                <a:cs typeface="Anton"/>
                <a:sym typeface="Anton"/>
              </a:rPr>
              <a:t>3</a:t>
            </a:r>
            <a:endParaRPr sz="1300" b="0" i="0" u="none" strike="noStrike" cap="none"/>
          </a:p>
        </p:txBody>
      </p:sp>
      <p:sp>
        <p:nvSpPr>
          <p:cNvPr id="251" name="Google Shape;251;p12"/>
          <p:cNvSpPr/>
          <p:nvPr/>
        </p:nvSpPr>
        <p:spPr>
          <a:xfrm>
            <a:off x="6185902" y="2036850"/>
            <a:ext cx="2301000" cy="221400"/>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000000"/>
              </a:buClr>
              <a:buSzPts val="1350"/>
              <a:buFont typeface="Anton"/>
              <a:buNone/>
            </a:pPr>
            <a:r>
              <a:rPr lang="en-US" sz="1350" b="1" i="0" u="none" strike="noStrike" cap="none">
                <a:solidFill>
                  <a:srgbClr val="000000"/>
                </a:solidFill>
                <a:latin typeface="Times New Roman"/>
                <a:ea typeface="Times New Roman"/>
                <a:cs typeface="Times New Roman"/>
                <a:sym typeface="Times New Roman"/>
              </a:rPr>
              <a:t>Engage Customers</a:t>
            </a:r>
            <a:endParaRPr sz="1350" i="0" u="none" strike="noStrike" cap="none">
              <a:latin typeface="Times New Roman"/>
              <a:ea typeface="Times New Roman"/>
              <a:cs typeface="Times New Roman"/>
              <a:sym typeface="Times New Roman"/>
            </a:endParaRPr>
          </a:p>
        </p:txBody>
      </p:sp>
      <p:sp>
        <p:nvSpPr>
          <p:cNvPr id="252" name="Google Shape;252;p12"/>
          <p:cNvSpPr/>
          <p:nvPr/>
        </p:nvSpPr>
        <p:spPr>
          <a:xfrm>
            <a:off x="6185892" y="2343373"/>
            <a:ext cx="2301106" cy="907256"/>
          </a:xfrm>
          <a:prstGeom prst="rect">
            <a:avLst/>
          </a:prstGeom>
          <a:noFill/>
          <a:ln>
            <a:noFill/>
          </a:ln>
        </p:spPr>
        <p:txBody>
          <a:bodyPr spcFirstLastPara="1" wrap="square" lIns="0" tIns="0" rIns="0" bIns="0" anchor="t" anchorCtr="0">
            <a:normAutofit/>
          </a:bodyPr>
          <a:lstStyle/>
          <a:p>
            <a:pPr marL="0" marR="0" lvl="0" indent="0" algn="just" rtl="0">
              <a:lnSpc>
                <a:spcPct val="133000"/>
              </a:lnSpc>
              <a:spcBef>
                <a:spcPts val="0"/>
              </a:spcBef>
              <a:spcAft>
                <a:spcPts val="0"/>
              </a:spcAft>
              <a:buClr>
                <a:srgbClr val="000000"/>
              </a:buClr>
              <a:buSzPts val="1100"/>
              <a:buFont typeface="Open Sans"/>
              <a:buNone/>
            </a:pPr>
            <a:r>
              <a:rPr lang="en-US" sz="1100" i="0" u="none" strike="noStrike" cap="none">
                <a:solidFill>
                  <a:srgbClr val="000000"/>
                </a:solidFill>
                <a:latin typeface="Times New Roman"/>
                <a:ea typeface="Times New Roman"/>
                <a:cs typeface="Times New Roman"/>
                <a:sym typeface="Times New Roman"/>
              </a:rPr>
              <a:t>Expand programmes that involve passengers in sustainable choices — co-ownership of environmental goals builds loyalty and trust</a:t>
            </a:r>
            <a:endParaRPr sz="1100" i="0" u="none" strike="noStrike" cap="none">
              <a:latin typeface="Times New Roman"/>
              <a:ea typeface="Times New Roman"/>
              <a:cs typeface="Times New Roman"/>
              <a:sym typeface="Times New Roman"/>
            </a:endParaRPr>
          </a:p>
        </p:txBody>
      </p:sp>
      <p:sp>
        <p:nvSpPr>
          <p:cNvPr id="253" name="Google Shape;253;p12"/>
          <p:cNvSpPr/>
          <p:nvPr/>
        </p:nvSpPr>
        <p:spPr>
          <a:xfrm>
            <a:off x="496119" y="3570908"/>
            <a:ext cx="8151763" cy="829196"/>
          </a:xfrm>
          <a:prstGeom prst="roundRect">
            <a:avLst>
              <a:gd name="adj" fmla="val 7181"/>
            </a:avLst>
          </a:prstGeom>
          <a:solidFill>
            <a:srgbClr val="B6FCB8"/>
          </a:solidFill>
          <a:ln>
            <a:noFill/>
          </a:ln>
        </p:spPr>
        <p:txBody>
          <a:bodyPr spcFirstLastPara="1" wrap="square" lIns="91425" tIns="91425" rIns="91425" bIns="91425" anchor="ctr" anchorCtr="0">
            <a:noAutofit/>
          </a:bodyPr>
          <a:lstStyle/>
          <a:p>
            <a:pPr marL="0" lvl="0" indent="0" algn="just" rtl="0">
              <a:spcBef>
                <a:spcPts val="0"/>
              </a:spcBef>
              <a:spcAft>
                <a:spcPts val="0"/>
              </a:spcAft>
              <a:buNone/>
            </a:pPr>
            <a:endParaRPr>
              <a:latin typeface="Times New Roman"/>
              <a:ea typeface="Times New Roman"/>
              <a:cs typeface="Times New Roman"/>
              <a:sym typeface="Times New Roman"/>
            </a:endParaRPr>
          </a:p>
        </p:txBody>
      </p:sp>
      <p:pic>
        <p:nvPicPr>
          <p:cNvPr id="254" name="Google Shape;254;p12" descr="preencoded.png"/>
          <p:cNvPicPr preferRelativeResize="0"/>
          <p:nvPr/>
        </p:nvPicPr>
        <p:blipFill rotWithShape="1">
          <a:blip r:embed="rId3">
            <a:alphaModFix/>
          </a:blip>
          <a:srcRect/>
          <a:stretch/>
        </p:blipFill>
        <p:spPr>
          <a:xfrm>
            <a:off x="637877" y="3790727"/>
            <a:ext cx="177180" cy="141759"/>
          </a:xfrm>
          <a:prstGeom prst="rect">
            <a:avLst/>
          </a:prstGeom>
          <a:noFill/>
          <a:ln>
            <a:noFill/>
          </a:ln>
        </p:spPr>
      </p:pic>
      <p:sp>
        <p:nvSpPr>
          <p:cNvPr id="255" name="Google Shape;255;p12"/>
          <p:cNvSpPr/>
          <p:nvPr/>
        </p:nvSpPr>
        <p:spPr>
          <a:xfrm>
            <a:off x="956816" y="3748087"/>
            <a:ext cx="7549307" cy="453628"/>
          </a:xfrm>
          <a:prstGeom prst="rect">
            <a:avLst/>
          </a:prstGeom>
          <a:noFill/>
          <a:ln>
            <a:noFill/>
          </a:ln>
        </p:spPr>
        <p:txBody>
          <a:bodyPr spcFirstLastPara="1" wrap="square" lIns="0" tIns="0" rIns="0" bIns="0" anchor="t" anchorCtr="0">
            <a:normAutofit/>
          </a:bodyPr>
          <a:lstStyle/>
          <a:p>
            <a:pPr marL="0" marR="0" lvl="0" indent="0" algn="just" rtl="0">
              <a:lnSpc>
                <a:spcPct val="133000"/>
              </a:lnSpc>
              <a:spcBef>
                <a:spcPts val="0"/>
              </a:spcBef>
              <a:spcAft>
                <a:spcPts val="0"/>
              </a:spcAft>
              <a:buClr>
                <a:srgbClr val="000000"/>
              </a:buClr>
              <a:buSzPts val="1100"/>
              <a:buFont typeface="Open Sans"/>
              <a:buNone/>
            </a:pPr>
            <a:r>
              <a:rPr lang="en-US" sz="1100" i="0" u="none" strike="noStrike" cap="none">
                <a:solidFill>
                  <a:srgbClr val="000000"/>
                </a:solidFill>
                <a:latin typeface="Times New Roman"/>
                <a:ea typeface="Times New Roman"/>
                <a:cs typeface="Times New Roman"/>
                <a:sym typeface="Times New Roman"/>
              </a:rPr>
              <a:t>Together, these recommendations strengthen both sustainability outcomes and long-term competitive positioning — competing on </a:t>
            </a:r>
            <a:r>
              <a:rPr lang="en-US" sz="1100" b="1" i="0" u="none" strike="noStrike" cap="none">
                <a:solidFill>
                  <a:srgbClr val="000000"/>
                </a:solidFill>
                <a:latin typeface="Times New Roman"/>
                <a:ea typeface="Times New Roman"/>
                <a:cs typeface="Times New Roman"/>
                <a:sym typeface="Times New Roman"/>
              </a:rPr>
              <a:t>values</a:t>
            </a:r>
            <a:r>
              <a:rPr lang="en-US" sz="1100" i="0" u="none" strike="noStrike" cap="none">
                <a:solidFill>
                  <a:srgbClr val="000000"/>
                </a:solidFill>
                <a:latin typeface="Times New Roman"/>
                <a:ea typeface="Times New Roman"/>
                <a:cs typeface="Times New Roman"/>
                <a:sym typeface="Times New Roman"/>
              </a:rPr>
              <a:t> as much as on service.</a:t>
            </a:r>
            <a:endParaRPr sz="1100" i="0" u="none" strike="noStrike" cap="none">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pic>
        <p:nvPicPr>
          <p:cNvPr id="261" name="Google Shape;261;p13" descr="preencoded.png"/>
          <p:cNvPicPr preferRelativeResize="0"/>
          <p:nvPr/>
        </p:nvPicPr>
        <p:blipFill rotWithShape="1">
          <a:blip r:embed="rId3">
            <a:alphaModFix/>
          </a:blip>
          <a:srcRect/>
          <a:stretch/>
        </p:blipFill>
        <p:spPr>
          <a:xfrm>
            <a:off x="0" y="0"/>
            <a:ext cx="3429000" cy="5143500"/>
          </a:xfrm>
          <a:prstGeom prst="rect">
            <a:avLst/>
          </a:prstGeom>
          <a:noFill/>
          <a:ln>
            <a:noFill/>
          </a:ln>
        </p:spPr>
      </p:pic>
      <p:sp>
        <p:nvSpPr>
          <p:cNvPr id="262" name="Google Shape;262;p13"/>
          <p:cNvSpPr/>
          <p:nvPr/>
        </p:nvSpPr>
        <p:spPr>
          <a:xfrm>
            <a:off x="3925119" y="480938"/>
            <a:ext cx="3469704" cy="37653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16599D"/>
              </a:buClr>
              <a:buSzPts val="2350"/>
              <a:buFont typeface="Anton"/>
              <a:buNone/>
            </a:pPr>
            <a:r>
              <a:rPr lang="en-US" sz="2350" b="1" i="0" u="none" strike="noStrike" cap="none">
                <a:solidFill>
                  <a:srgbClr val="16599D"/>
                </a:solidFill>
                <a:latin typeface="Times New Roman"/>
                <a:ea typeface="Times New Roman"/>
                <a:cs typeface="Times New Roman"/>
                <a:sym typeface="Times New Roman"/>
              </a:rPr>
              <a:t>Conclusion</a:t>
            </a:r>
            <a:endParaRPr sz="2350" i="0" u="none" strike="noStrike" cap="none">
              <a:latin typeface="Times New Roman"/>
              <a:ea typeface="Times New Roman"/>
              <a:cs typeface="Times New Roman"/>
              <a:sym typeface="Times New Roman"/>
            </a:endParaRPr>
          </a:p>
        </p:txBody>
      </p:sp>
      <p:sp>
        <p:nvSpPr>
          <p:cNvPr id="263" name="Google Shape;263;p13"/>
          <p:cNvSpPr/>
          <p:nvPr/>
        </p:nvSpPr>
        <p:spPr>
          <a:xfrm>
            <a:off x="3910831" y="1111969"/>
            <a:ext cx="28575" cy="1032421"/>
          </a:xfrm>
          <a:prstGeom prst="rect">
            <a:avLst/>
          </a:prstGeom>
          <a:solidFill>
            <a:srgbClr val="AED7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3"/>
          <p:cNvSpPr/>
          <p:nvPr/>
        </p:nvSpPr>
        <p:spPr>
          <a:xfrm>
            <a:off x="4074170" y="1126257"/>
            <a:ext cx="1506215" cy="188268"/>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150"/>
              <a:buFont typeface="Anton"/>
              <a:buNone/>
            </a:pPr>
            <a:r>
              <a:rPr lang="en-US" sz="1150" b="1" i="0" u="none" strike="noStrike" cap="none">
                <a:solidFill>
                  <a:srgbClr val="000000"/>
                </a:solidFill>
                <a:latin typeface="Times New Roman"/>
                <a:ea typeface="Times New Roman"/>
                <a:cs typeface="Times New Roman"/>
                <a:sym typeface="Times New Roman"/>
              </a:rPr>
              <a:t>Key Finding</a:t>
            </a:r>
            <a:endParaRPr sz="1150" i="0" u="none" strike="noStrike" cap="none">
              <a:latin typeface="Times New Roman"/>
              <a:ea typeface="Times New Roman"/>
              <a:cs typeface="Times New Roman"/>
              <a:sym typeface="Times New Roman"/>
            </a:endParaRPr>
          </a:p>
        </p:txBody>
      </p:sp>
      <p:sp>
        <p:nvSpPr>
          <p:cNvPr id="265" name="Google Shape;265;p13"/>
          <p:cNvSpPr/>
          <p:nvPr/>
        </p:nvSpPr>
        <p:spPr>
          <a:xfrm>
            <a:off x="4074170" y="1416918"/>
            <a:ext cx="2065362" cy="713184"/>
          </a:xfrm>
          <a:prstGeom prst="rect">
            <a:avLst/>
          </a:prstGeom>
          <a:noFill/>
          <a:ln>
            <a:noFill/>
          </a:ln>
        </p:spPr>
        <p:txBody>
          <a:bodyPr spcFirstLastPara="1" wrap="square" lIns="0" tIns="0" rIns="0" bIns="0" anchor="t" anchorCtr="0">
            <a:normAutofit/>
          </a:bodyPr>
          <a:lstStyle/>
          <a:p>
            <a:pPr marL="0" marR="0" lvl="0" indent="0" algn="l" rtl="0">
              <a:lnSpc>
                <a:spcPct val="123000"/>
              </a:lnSpc>
              <a:spcBef>
                <a:spcPts val="0"/>
              </a:spcBef>
              <a:spcAft>
                <a:spcPts val="0"/>
              </a:spcAft>
              <a:buClr>
                <a:srgbClr val="000000"/>
              </a:buClr>
              <a:buSzPts val="900"/>
              <a:buFont typeface="Open Sans"/>
              <a:buNone/>
            </a:pPr>
            <a:r>
              <a:rPr lang="en-US" sz="900" i="0" u="none" strike="noStrike" cap="none">
                <a:solidFill>
                  <a:srgbClr val="000000"/>
                </a:solidFill>
                <a:latin typeface="Times New Roman"/>
                <a:ea typeface="Times New Roman"/>
                <a:cs typeface="Times New Roman"/>
                <a:sym typeface="Times New Roman"/>
              </a:rPr>
              <a:t>Sustainability is a </a:t>
            </a:r>
            <a:r>
              <a:rPr lang="en-US" sz="900" b="1" i="0" u="none" strike="noStrike" cap="none">
                <a:solidFill>
                  <a:srgbClr val="000000"/>
                </a:solidFill>
                <a:latin typeface="Times New Roman"/>
                <a:ea typeface="Times New Roman"/>
                <a:cs typeface="Times New Roman"/>
                <a:sym typeface="Times New Roman"/>
              </a:rPr>
              <a:t>fundamental force</a:t>
            </a:r>
            <a:r>
              <a:rPr lang="en-US" sz="900" i="0" u="none" strike="noStrike" cap="none">
                <a:solidFill>
                  <a:srgbClr val="000000"/>
                </a:solidFill>
                <a:latin typeface="Times New Roman"/>
                <a:ea typeface="Times New Roman"/>
                <a:cs typeface="Times New Roman"/>
                <a:sym typeface="Times New Roman"/>
              </a:rPr>
              <a:t> reshaping airline marketing — BA has responded, but challenges remain</a:t>
            </a:r>
            <a:endParaRPr sz="900" i="0" u="none" strike="noStrike" cap="none">
              <a:latin typeface="Times New Roman"/>
              <a:ea typeface="Times New Roman"/>
              <a:cs typeface="Times New Roman"/>
              <a:sym typeface="Times New Roman"/>
            </a:endParaRPr>
          </a:p>
        </p:txBody>
      </p:sp>
      <p:sp>
        <p:nvSpPr>
          <p:cNvPr id="266" name="Google Shape;266;p13"/>
          <p:cNvSpPr/>
          <p:nvPr/>
        </p:nvSpPr>
        <p:spPr>
          <a:xfrm>
            <a:off x="3910831" y="2320603"/>
            <a:ext cx="28575" cy="1032421"/>
          </a:xfrm>
          <a:prstGeom prst="rect">
            <a:avLst/>
          </a:prstGeom>
          <a:solidFill>
            <a:srgbClr val="AED7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3"/>
          <p:cNvSpPr/>
          <p:nvPr/>
        </p:nvSpPr>
        <p:spPr>
          <a:xfrm>
            <a:off x="4074170" y="2334890"/>
            <a:ext cx="1506215" cy="188268"/>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150"/>
              <a:buFont typeface="Anton"/>
              <a:buNone/>
            </a:pPr>
            <a:r>
              <a:rPr lang="en-US" sz="1150" b="1" i="0" u="none" strike="noStrike" cap="none">
                <a:solidFill>
                  <a:srgbClr val="000000"/>
                </a:solidFill>
                <a:latin typeface="Times New Roman"/>
                <a:ea typeface="Times New Roman"/>
                <a:cs typeface="Times New Roman"/>
                <a:sym typeface="Times New Roman"/>
              </a:rPr>
              <a:t>Competitive Lens</a:t>
            </a:r>
            <a:endParaRPr sz="1150" i="0" u="none" strike="noStrike" cap="none">
              <a:latin typeface="Times New Roman"/>
              <a:ea typeface="Times New Roman"/>
              <a:cs typeface="Times New Roman"/>
              <a:sym typeface="Times New Roman"/>
            </a:endParaRPr>
          </a:p>
        </p:txBody>
      </p:sp>
      <p:sp>
        <p:nvSpPr>
          <p:cNvPr id="268" name="Google Shape;268;p13"/>
          <p:cNvSpPr/>
          <p:nvPr/>
        </p:nvSpPr>
        <p:spPr>
          <a:xfrm>
            <a:off x="4074170" y="2625551"/>
            <a:ext cx="2065362" cy="713184"/>
          </a:xfrm>
          <a:prstGeom prst="rect">
            <a:avLst/>
          </a:prstGeom>
          <a:noFill/>
          <a:ln>
            <a:noFill/>
          </a:ln>
        </p:spPr>
        <p:txBody>
          <a:bodyPr spcFirstLastPara="1" wrap="square" lIns="0" tIns="0" rIns="0" bIns="0" anchor="t" anchorCtr="0">
            <a:normAutofit/>
          </a:bodyPr>
          <a:lstStyle/>
          <a:p>
            <a:pPr marL="0" marR="0" lvl="0" indent="0" algn="l" rtl="0">
              <a:lnSpc>
                <a:spcPct val="123000"/>
              </a:lnSpc>
              <a:spcBef>
                <a:spcPts val="0"/>
              </a:spcBef>
              <a:spcAft>
                <a:spcPts val="0"/>
              </a:spcAft>
              <a:buClr>
                <a:srgbClr val="000000"/>
              </a:buClr>
              <a:buSzPts val="900"/>
              <a:buFont typeface="Open Sans"/>
              <a:buNone/>
            </a:pPr>
            <a:r>
              <a:rPr lang="en-US" sz="900" i="0" u="none" strike="noStrike" cap="none">
                <a:solidFill>
                  <a:srgbClr val="000000"/>
                </a:solidFill>
                <a:latin typeface="Times New Roman"/>
                <a:ea typeface="Times New Roman"/>
                <a:cs typeface="Times New Roman"/>
                <a:sym typeface="Times New Roman"/>
              </a:rPr>
              <a:t>Grant (2019): sustainable advantage now derives from </a:t>
            </a:r>
            <a:r>
              <a:rPr lang="en-US" sz="900" b="1" i="0" u="none" strike="noStrike" cap="none">
                <a:solidFill>
                  <a:srgbClr val="000000"/>
                </a:solidFill>
                <a:latin typeface="Times New Roman"/>
                <a:ea typeface="Times New Roman"/>
                <a:cs typeface="Times New Roman"/>
                <a:sym typeface="Times New Roman"/>
              </a:rPr>
              <a:t>innovation and capability</a:t>
            </a:r>
            <a:r>
              <a:rPr lang="en-US" sz="900" i="0" u="none" strike="noStrike" cap="none">
                <a:solidFill>
                  <a:srgbClr val="000000"/>
                </a:solidFill>
                <a:latin typeface="Times New Roman"/>
                <a:ea typeface="Times New Roman"/>
                <a:cs typeface="Times New Roman"/>
                <a:sym typeface="Times New Roman"/>
              </a:rPr>
              <a:t>, not traditional strengths alone</a:t>
            </a:r>
            <a:endParaRPr sz="900" i="0" u="none" strike="noStrike" cap="none">
              <a:latin typeface="Times New Roman"/>
              <a:ea typeface="Times New Roman"/>
              <a:cs typeface="Times New Roman"/>
              <a:sym typeface="Times New Roman"/>
            </a:endParaRPr>
          </a:p>
        </p:txBody>
      </p:sp>
      <p:sp>
        <p:nvSpPr>
          <p:cNvPr id="269" name="Google Shape;269;p13"/>
          <p:cNvSpPr/>
          <p:nvPr/>
        </p:nvSpPr>
        <p:spPr>
          <a:xfrm>
            <a:off x="3910831" y="3529236"/>
            <a:ext cx="28575" cy="1032421"/>
          </a:xfrm>
          <a:prstGeom prst="rect">
            <a:avLst/>
          </a:prstGeom>
          <a:solidFill>
            <a:srgbClr val="AED7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13"/>
          <p:cNvSpPr/>
          <p:nvPr/>
        </p:nvSpPr>
        <p:spPr>
          <a:xfrm>
            <a:off x="4074170" y="3543523"/>
            <a:ext cx="1506215" cy="188268"/>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000000"/>
              </a:buClr>
              <a:buSzPts val="1150"/>
              <a:buFont typeface="Anton"/>
              <a:buNone/>
            </a:pPr>
            <a:r>
              <a:rPr lang="en-US" sz="1150" b="1" i="0" u="none" strike="noStrike" cap="none">
                <a:solidFill>
                  <a:srgbClr val="000000"/>
                </a:solidFill>
                <a:latin typeface="Times New Roman"/>
                <a:ea typeface="Times New Roman"/>
                <a:cs typeface="Times New Roman"/>
                <a:sym typeface="Times New Roman"/>
              </a:rPr>
              <a:t>Looking Ahead</a:t>
            </a:r>
            <a:endParaRPr sz="1150" i="0" u="none" strike="noStrike" cap="none">
              <a:latin typeface="Times New Roman"/>
              <a:ea typeface="Times New Roman"/>
              <a:cs typeface="Times New Roman"/>
              <a:sym typeface="Times New Roman"/>
            </a:endParaRPr>
          </a:p>
        </p:txBody>
      </p:sp>
      <p:sp>
        <p:nvSpPr>
          <p:cNvPr id="271" name="Google Shape;271;p13"/>
          <p:cNvSpPr/>
          <p:nvPr/>
        </p:nvSpPr>
        <p:spPr>
          <a:xfrm>
            <a:off x="4074170" y="3834185"/>
            <a:ext cx="2065362" cy="713184"/>
          </a:xfrm>
          <a:prstGeom prst="rect">
            <a:avLst/>
          </a:prstGeom>
          <a:noFill/>
          <a:ln>
            <a:noFill/>
          </a:ln>
        </p:spPr>
        <p:txBody>
          <a:bodyPr spcFirstLastPara="1" wrap="square" lIns="0" tIns="0" rIns="0" bIns="0" anchor="t" anchorCtr="0">
            <a:normAutofit/>
          </a:bodyPr>
          <a:lstStyle/>
          <a:p>
            <a:pPr marL="0" marR="0" lvl="0" indent="0" algn="l" rtl="0">
              <a:lnSpc>
                <a:spcPct val="123000"/>
              </a:lnSpc>
              <a:spcBef>
                <a:spcPts val="0"/>
              </a:spcBef>
              <a:spcAft>
                <a:spcPts val="0"/>
              </a:spcAft>
              <a:buClr>
                <a:srgbClr val="000000"/>
              </a:buClr>
              <a:buSzPts val="900"/>
              <a:buFont typeface="Open Sans"/>
              <a:buNone/>
            </a:pPr>
            <a:r>
              <a:rPr lang="en-US" sz="900" i="0" u="none" strike="noStrike" cap="none">
                <a:solidFill>
                  <a:srgbClr val="000000"/>
                </a:solidFill>
                <a:latin typeface="Times New Roman"/>
                <a:ea typeface="Times New Roman"/>
                <a:cs typeface="Times New Roman"/>
                <a:sym typeface="Times New Roman"/>
              </a:rPr>
              <a:t>Sustainability will become </a:t>
            </a:r>
            <a:r>
              <a:rPr lang="en-US" sz="900" b="1" i="0" u="none" strike="noStrike" cap="none">
                <a:solidFill>
                  <a:srgbClr val="000000"/>
                </a:solidFill>
                <a:latin typeface="Times New Roman"/>
                <a:ea typeface="Times New Roman"/>
                <a:cs typeface="Times New Roman"/>
                <a:sym typeface="Times New Roman"/>
              </a:rPr>
              <a:t>embedded in core strategy</a:t>
            </a:r>
            <a:r>
              <a:rPr lang="en-US" sz="900" i="0" u="none" strike="noStrike" cap="none">
                <a:solidFill>
                  <a:srgbClr val="000000"/>
                </a:solidFill>
                <a:latin typeface="Times New Roman"/>
                <a:ea typeface="Times New Roman"/>
                <a:cs typeface="Times New Roman"/>
                <a:sym typeface="Times New Roman"/>
              </a:rPr>
              <a:t> — adaptable organisations will gain trust and long-term advantage</a:t>
            </a:r>
            <a:endParaRPr sz="900" i="0" u="none" strike="noStrike" cap="none">
              <a:latin typeface="Times New Roman"/>
              <a:ea typeface="Times New Roman"/>
              <a:cs typeface="Times New Roman"/>
              <a:sym typeface="Times New Roman"/>
            </a:endParaRPr>
          </a:p>
        </p:txBody>
      </p:sp>
      <p:sp>
        <p:nvSpPr>
          <p:cNvPr id="272" name="Google Shape;272;p13"/>
          <p:cNvSpPr/>
          <p:nvPr/>
        </p:nvSpPr>
        <p:spPr>
          <a:xfrm>
            <a:off x="6351463" y="1011064"/>
            <a:ext cx="2387947" cy="3651498"/>
          </a:xfrm>
          <a:prstGeom prst="roundRect">
            <a:avLst>
              <a:gd name="adj" fmla="val 3633"/>
            </a:avLst>
          </a:prstGeom>
          <a:solidFill>
            <a:srgbClr val="AED7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a:ea typeface="Times New Roman"/>
              <a:cs typeface="Times New Roman"/>
              <a:sym typeface="Times New Roman"/>
            </a:endParaRPr>
          </a:p>
        </p:txBody>
      </p:sp>
      <p:sp>
        <p:nvSpPr>
          <p:cNvPr id="273" name="Google Shape;273;p13"/>
          <p:cNvSpPr/>
          <p:nvPr/>
        </p:nvSpPr>
        <p:spPr>
          <a:xfrm>
            <a:off x="6562336" y="1188383"/>
            <a:ext cx="1966200" cy="2433900"/>
          </a:xfrm>
          <a:prstGeom prst="rect">
            <a:avLst/>
          </a:prstGeom>
          <a:noFill/>
          <a:ln>
            <a:noFill/>
          </a:ln>
        </p:spPr>
        <p:txBody>
          <a:bodyPr spcFirstLastPara="1" wrap="square" lIns="0" tIns="0" rIns="0" bIns="0" anchor="t" anchorCtr="0">
            <a:normAutofit/>
          </a:bodyPr>
          <a:lstStyle/>
          <a:p>
            <a:pPr marL="0" marR="0" lvl="0" indent="0" algn="l" rtl="0">
              <a:lnSpc>
                <a:spcPct val="123000"/>
              </a:lnSpc>
              <a:spcBef>
                <a:spcPts val="0"/>
              </a:spcBef>
              <a:spcAft>
                <a:spcPts val="0"/>
              </a:spcAft>
              <a:buClr>
                <a:srgbClr val="000000"/>
              </a:buClr>
              <a:buSzPts val="900"/>
              <a:buFont typeface="Open Sans"/>
              <a:buNone/>
            </a:pPr>
            <a:r>
              <a:rPr lang="en-US" sz="1700" i="0" u="none" strike="noStrike" cap="none">
                <a:solidFill>
                  <a:srgbClr val="000000"/>
                </a:solidFill>
                <a:latin typeface="Times New Roman"/>
                <a:ea typeface="Times New Roman"/>
                <a:cs typeface="Times New Roman"/>
                <a:sym typeface="Times New Roman"/>
              </a:rPr>
              <a:t>"The organisations that will thrive are those that treat sustainability not as a constraint, but as a source of strategic renewal."</a:t>
            </a:r>
            <a:endParaRPr sz="1700" i="0" u="none" strike="noStrike" cap="none">
              <a:latin typeface="Times New Roman"/>
              <a:ea typeface="Times New Roman"/>
              <a:cs typeface="Times New Roman"/>
              <a:sym typeface="Times New Roman"/>
            </a:endParaRPr>
          </a:p>
        </p:txBody>
      </p:sp>
      <p:sp>
        <p:nvSpPr>
          <p:cNvPr id="274" name="Google Shape;274;p13"/>
          <p:cNvSpPr/>
          <p:nvPr/>
        </p:nvSpPr>
        <p:spPr>
          <a:xfrm>
            <a:off x="6471940" y="1126257"/>
            <a:ext cx="14288" cy="713184"/>
          </a:xfrm>
          <a:prstGeom prst="rect">
            <a:avLst/>
          </a:prstGeom>
          <a:solidFill>
            <a:srgbClr val="AED7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a:ea typeface="Times New Roman"/>
              <a:cs typeface="Times New Roman"/>
              <a:sym typeface="Times New Roman"/>
            </a:endParaRPr>
          </a:p>
        </p:txBody>
      </p:sp>
      <p:sp>
        <p:nvSpPr>
          <p:cNvPr id="275" name="Google Shape;275;p13"/>
          <p:cNvSpPr/>
          <p:nvPr/>
        </p:nvSpPr>
        <p:spPr>
          <a:xfrm>
            <a:off x="6243350" y="3953175"/>
            <a:ext cx="2375700" cy="608400"/>
          </a:xfrm>
          <a:prstGeom prst="rect">
            <a:avLst/>
          </a:prstGeom>
          <a:noFill/>
          <a:ln>
            <a:noFill/>
          </a:ln>
        </p:spPr>
        <p:txBody>
          <a:bodyPr spcFirstLastPara="1" wrap="square" lIns="0" tIns="0" rIns="0" bIns="0" anchor="t" anchorCtr="0">
            <a:noAutofit/>
          </a:bodyPr>
          <a:lstStyle/>
          <a:p>
            <a:pPr marL="0" marR="0" lvl="0" indent="0" algn="ctr" rtl="0">
              <a:lnSpc>
                <a:spcPct val="123000"/>
              </a:lnSpc>
              <a:spcBef>
                <a:spcPts val="0"/>
              </a:spcBef>
              <a:spcAft>
                <a:spcPts val="0"/>
              </a:spcAft>
              <a:buClr>
                <a:srgbClr val="000000"/>
              </a:buClr>
              <a:buSzPts val="900"/>
              <a:buFont typeface="Open Sans"/>
              <a:buNone/>
            </a:pPr>
            <a:r>
              <a:rPr lang="en-US" i="1" u="none" strike="noStrike" cap="none">
                <a:solidFill>
                  <a:srgbClr val="000000"/>
                </a:solidFill>
                <a:latin typeface="Times New Roman"/>
                <a:ea typeface="Times New Roman"/>
                <a:cs typeface="Times New Roman"/>
                <a:sym typeface="Times New Roman"/>
              </a:rPr>
              <a:t>Thank you for your attention.</a:t>
            </a:r>
            <a:endParaRPr i="0" u="none" strike="noStrike" cap="none">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sp>
        <p:nvSpPr>
          <p:cNvPr id="281" name="Google Shape;281;g3e9d4279720_0_0"/>
          <p:cNvSpPr txBox="1"/>
          <p:nvPr/>
        </p:nvSpPr>
        <p:spPr>
          <a:xfrm>
            <a:off x="200800" y="231700"/>
            <a:ext cx="8711400" cy="47418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Clr>
                <a:schemeClr val="dk1"/>
              </a:buClr>
              <a:buSzPts val="1100"/>
              <a:buFont typeface="Arial"/>
              <a:buNone/>
            </a:pPr>
            <a:r>
              <a:rPr lang="en-US" sz="1900" b="1">
                <a:solidFill>
                  <a:srgbClr val="1C4587"/>
                </a:solidFill>
                <a:latin typeface="Times New Roman"/>
                <a:ea typeface="Times New Roman"/>
                <a:cs typeface="Times New Roman"/>
                <a:sym typeface="Times New Roman"/>
              </a:rPr>
              <a:t>References</a:t>
            </a:r>
            <a:endParaRPr sz="1900" b="1">
              <a:solidFill>
                <a:srgbClr val="1C4587"/>
              </a:solidFill>
              <a:latin typeface="Times New Roman"/>
              <a:ea typeface="Times New Roman"/>
              <a:cs typeface="Times New Roman"/>
              <a:sym typeface="Times New Roman"/>
            </a:endParaRPr>
          </a:p>
          <a:p>
            <a:pPr marL="0" lvl="0" indent="0" algn="just" rtl="0">
              <a:lnSpc>
                <a:spcPct val="100000"/>
              </a:lnSpc>
              <a:spcBef>
                <a:spcPts val="0"/>
              </a:spcBef>
              <a:spcAft>
                <a:spcPts val="0"/>
              </a:spcAft>
              <a:buClr>
                <a:schemeClr val="dk1"/>
              </a:buClr>
              <a:buSzPts val="1100"/>
              <a:buFont typeface="Arial"/>
              <a:buNone/>
            </a:pPr>
            <a:r>
              <a:rPr lang="en-US" sz="1500">
                <a:solidFill>
                  <a:schemeClr val="dk1"/>
                </a:solidFill>
                <a:latin typeface="Times New Roman"/>
                <a:ea typeface="Times New Roman"/>
                <a:cs typeface="Times New Roman"/>
                <a:sym typeface="Times New Roman"/>
              </a:rPr>
              <a:t>British Airways (2024) </a:t>
            </a:r>
            <a:r>
              <a:rPr lang="en-US" sz="1500" i="1">
                <a:solidFill>
                  <a:schemeClr val="dk1"/>
                </a:solidFill>
                <a:latin typeface="Times New Roman"/>
                <a:ea typeface="Times New Roman"/>
                <a:cs typeface="Times New Roman"/>
                <a:sym typeface="Times New Roman"/>
              </a:rPr>
              <a:t>British Airways sustainability report 2024</a:t>
            </a:r>
            <a:r>
              <a:rPr lang="en-US" sz="1500">
                <a:solidFill>
                  <a:schemeClr val="dk1"/>
                </a:solidFill>
                <a:latin typeface="Times New Roman"/>
                <a:ea typeface="Times New Roman"/>
                <a:cs typeface="Times New Roman"/>
                <a:sym typeface="Times New Roman"/>
              </a:rPr>
              <a:t>. London: British Airways.</a:t>
            </a:r>
            <a:endParaRPr sz="1500">
              <a:solidFill>
                <a:schemeClr val="dk1"/>
              </a:solidFill>
              <a:latin typeface="Times New Roman"/>
              <a:ea typeface="Times New Roman"/>
              <a:cs typeface="Times New Roman"/>
              <a:sym typeface="Times New Roman"/>
            </a:endParaRPr>
          </a:p>
          <a:p>
            <a:pPr marL="0" lvl="0" indent="0" algn="just" rtl="0">
              <a:lnSpc>
                <a:spcPct val="100000"/>
              </a:lnSpc>
              <a:spcBef>
                <a:spcPts val="0"/>
              </a:spcBef>
              <a:spcAft>
                <a:spcPts val="0"/>
              </a:spcAft>
              <a:buClr>
                <a:schemeClr val="dk1"/>
              </a:buClr>
              <a:buSzPts val="1100"/>
              <a:buFont typeface="Arial"/>
              <a:buNone/>
            </a:pPr>
            <a:r>
              <a:rPr lang="en-US" sz="1500">
                <a:solidFill>
                  <a:schemeClr val="dk1"/>
                </a:solidFill>
                <a:latin typeface="Times New Roman"/>
                <a:ea typeface="Times New Roman"/>
                <a:cs typeface="Times New Roman"/>
                <a:sym typeface="Times New Roman"/>
              </a:rPr>
              <a:t>Chen, Y.S. and Chang, C.H. (2013) ‘Greenwash and green trust: The mediation effects of green consumer confusion and green perceived risk’, </a:t>
            </a:r>
            <a:r>
              <a:rPr lang="en-US" sz="1500" i="1">
                <a:solidFill>
                  <a:schemeClr val="dk1"/>
                </a:solidFill>
                <a:latin typeface="Times New Roman"/>
                <a:ea typeface="Times New Roman"/>
                <a:cs typeface="Times New Roman"/>
                <a:sym typeface="Times New Roman"/>
              </a:rPr>
              <a:t>Journal of Business Ethics</a:t>
            </a:r>
            <a:r>
              <a:rPr lang="en-US" sz="1500">
                <a:solidFill>
                  <a:schemeClr val="dk1"/>
                </a:solidFill>
                <a:latin typeface="Times New Roman"/>
                <a:ea typeface="Times New Roman"/>
                <a:cs typeface="Times New Roman"/>
                <a:sym typeface="Times New Roman"/>
              </a:rPr>
              <a:t>, 114(3), pp. 489–500. </a:t>
            </a:r>
            <a:r>
              <a:rPr lang="en-US" sz="1500">
                <a:solidFill>
                  <a:srgbClr val="555555"/>
                </a:solidFill>
                <a:highlight>
                  <a:srgbClr val="FFFFFF"/>
                </a:highlight>
                <a:latin typeface="Times New Roman"/>
                <a:ea typeface="Times New Roman"/>
                <a:cs typeface="Times New Roman"/>
                <a:sym typeface="Times New Roman"/>
              </a:rPr>
              <a:t>DOI:</a:t>
            </a:r>
            <a:r>
              <a:rPr lang="en-US" sz="1500" u="sng">
                <a:solidFill>
                  <a:srgbClr val="1155CC"/>
                </a:solidFill>
                <a:highlight>
                  <a:srgbClr val="FFFFFF"/>
                </a:highlight>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10.1007/s10551-012-1360-0</a:t>
            </a:r>
            <a:r>
              <a:rPr lang="en-US" sz="1500">
                <a:solidFill>
                  <a:schemeClr val="dk1"/>
                </a:solidFill>
                <a:latin typeface="Times New Roman"/>
                <a:ea typeface="Times New Roman"/>
                <a:cs typeface="Times New Roman"/>
                <a:sym typeface="Times New Roman"/>
              </a:rPr>
              <a:t> </a:t>
            </a:r>
            <a:endParaRPr sz="1500">
              <a:solidFill>
                <a:schemeClr val="dk1"/>
              </a:solidFill>
              <a:latin typeface="Times New Roman"/>
              <a:ea typeface="Times New Roman"/>
              <a:cs typeface="Times New Roman"/>
              <a:sym typeface="Times New Roman"/>
            </a:endParaRPr>
          </a:p>
          <a:p>
            <a:pPr marL="0" lvl="0" indent="0" algn="just" rtl="0">
              <a:lnSpc>
                <a:spcPct val="100000"/>
              </a:lnSpc>
              <a:spcBef>
                <a:spcPts val="0"/>
              </a:spcBef>
              <a:spcAft>
                <a:spcPts val="0"/>
              </a:spcAft>
              <a:buClr>
                <a:schemeClr val="dk1"/>
              </a:buClr>
              <a:buSzPts val="1100"/>
              <a:buFont typeface="Arial"/>
              <a:buNone/>
            </a:pPr>
            <a:r>
              <a:rPr lang="en-US" sz="1500">
                <a:solidFill>
                  <a:schemeClr val="dk1"/>
                </a:solidFill>
                <a:latin typeface="Times New Roman"/>
                <a:ea typeface="Times New Roman"/>
                <a:cs typeface="Times New Roman"/>
                <a:sym typeface="Times New Roman"/>
              </a:rPr>
              <a:t>Grant, R.M. (2019) </a:t>
            </a:r>
            <a:r>
              <a:rPr lang="en-US" sz="1500" i="1">
                <a:solidFill>
                  <a:schemeClr val="dk1"/>
                </a:solidFill>
                <a:latin typeface="Times New Roman"/>
                <a:ea typeface="Times New Roman"/>
                <a:cs typeface="Times New Roman"/>
                <a:sym typeface="Times New Roman"/>
              </a:rPr>
              <a:t>Contemporary strategy analysis</a:t>
            </a:r>
            <a:r>
              <a:rPr lang="en-US" sz="1500">
                <a:solidFill>
                  <a:schemeClr val="dk1"/>
                </a:solidFill>
                <a:latin typeface="Times New Roman"/>
                <a:ea typeface="Times New Roman"/>
                <a:cs typeface="Times New Roman"/>
                <a:sym typeface="Times New Roman"/>
              </a:rPr>
              <a:t>. 10th edn. Chichester: Wiley.</a:t>
            </a:r>
            <a:endParaRPr sz="1500">
              <a:solidFill>
                <a:schemeClr val="dk1"/>
              </a:solidFill>
              <a:latin typeface="Times New Roman"/>
              <a:ea typeface="Times New Roman"/>
              <a:cs typeface="Times New Roman"/>
              <a:sym typeface="Times New Roman"/>
            </a:endParaRPr>
          </a:p>
          <a:p>
            <a:pPr marL="0" lvl="0" indent="0" algn="just" rtl="0">
              <a:lnSpc>
                <a:spcPct val="100000"/>
              </a:lnSpc>
              <a:spcBef>
                <a:spcPts val="0"/>
              </a:spcBef>
              <a:spcAft>
                <a:spcPts val="0"/>
              </a:spcAft>
              <a:buClr>
                <a:schemeClr val="dk1"/>
              </a:buClr>
              <a:buSzPts val="1100"/>
              <a:buFont typeface="Arial"/>
              <a:buNone/>
            </a:pPr>
            <a:r>
              <a:rPr lang="en-US" sz="1500">
                <a:solidFill>
                  <a:schemeClr val="dk1"/>
                </a:solidFill>
                <a:latin typeface="Times New Roman"/>
                <a:ea typeface="Times New Roman"/>
                <a:cs typeface="Times New Roman"/>
                <a:sym typeface="Times New Roman"/>
              </a:rPr>
              <a:t>Han, H., Hsu, L.T.J. and Sheu, C. (2009) ‘Application of the theory of planned behaviour to green hotel choice: Testing the effect of environmental friendly activities’, </a:t>
            </a:r>
            <a:r>
              <a:rPr lang="en-US" sz="1500" i="1">
                <a:solidFill>
                  <a:schemeClr val="dk1"/>
                </a:solidFill>
                <a:latin typeface="Times New Roman"/>
                <a:ea typeface="Times New Roman"/>
                <a:cs typeface="Times New Roman"/>
                <a:sym typeface="Times New Roman"/>
              </a:rPr>
              <a:t>Tourism Management</a:t>
            </a:r>
            <a:r>
              <a:rPr lang="en-US" sz="1500">
                <a:solidFill>
                  <a:schemeClr val="dk1"/>
                </a:solidFill>
                <a:latin typeface="Times New Roman"/>
                <a:ea typeface="Times New Roman"/>
                <a:cs typeface="Times New Roman"/>
                <a:sym typeface="Times New Roman"/>
              </a:rPr>
              <a:t>, 31(3), pp. 325–334. </a:t>
            </a:r>
            <a:r>
              <a:rPr lang="en-US" sz="1500">
                <a:solidFill>
                  <a:srgbClr val="555555"/>
                </a:solidFill>
                <a:highlight>
                  <a:srgbClr val="FFFFFF"/>
                </a:highlight>
                <a:latin typeface="Times New Roman"/>
                <a:ea typeface="Times New Roman"/>
                <a:cs typeface="Times New Roman"/>
                <a:sym typeface="Times New Roman"/>
              </a:rPr>
              <a:t>DOI:</a:t>
            </a:r>
            <a:r>
              <a:rPr lang="en-US" sz="1500" u="sng">
                <a:solidFill>
                  <a:srgbClr val="1155CC"/>
                </a:solidFill>
                <a:highlight>
                  <a:srgbClr val="FFFFFF"/>
                </a:highlight>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10.1016/j.tourman.2009.03.013</a:t>
            </a:r>
            <a:r>
              <a:rPr lang="en-US" sz="1500">
                <a:solidFill>
                  <a:schemeClr val="dk1"/>
                </a:solidFill>
                <a:latin typeface="Times New Roman"/>
                <a:ea typeface="Times New Roman"/>
                <a:cs typeface="Times New Roman"/>
                <a:sym typeface="Times New Roman"/>
              </a:rPr>
              <a:t> </a:t>
            </a:r>
            <a:endParaRPr sz="1500">
              <a:solidFill>
                <a:schemeClr val="dk1"/>
              </a:solidFill>
              <a:latin typeface="Times New Roman"/>
              <a:ea typeface="Times New Roman"/>
              <a:cs typeface="Times New Roman"/>
              <a:sym typeface="Times New Roman"/>
            </a:endParaRPr>
          </a:p>
          <a:p>
            <a:pPr marL="0" lvl="0" indent="0" algn="just" rtl="0">
              <a:lnSpc>
                <a:spcPct val="100000"/>
              </a:lnSpc>
              <a:spcBef>
                <a:spcPts val="0"/>
              </a:spcBef>
              <a:spcAft>
                <a:spcPts val="0"/>
              </a:spcAft>
              <a:buClr>
                <a:schemeClr val="dk1"/>
              </a:buClr>
              <a:buSzPts val="1100"/>
              <a:buFont typeface="Arial"/>
              <a:buNone/>
            </a:pPr>
            <a:r>
              <a:rPr lang="en-US" sz="1500">
                <a:solidFill>
                  <a:schemeClr val="dk1"/>
                </a:solidFill>
                <a:latin typeface="Times New Roman"/>
                <a:ea typeface="Times New Roman"/>
                <a:cs typeface="Times New Roman"/>
                <a:sym typeface="Times New Roman"/>
              </a:rPr>
              <a:t>IAG (2024) </a:t>
            </a:r>
            <a:r>
              <a:rPr lang="en-US" sz="1500" i="1">
                <a:solidFill>
                  <a:schemeClr val="dk1"/>
                </a:solidFill>
                <a:latin typeface="Times New Roman"/>
                <a:ea typeface="Times New Roman"/>
                <a:cs typeface="Times New Roman"/>
                <a:sym typeface="Times New Roman"/>
              </a:rPr>
              <a:t>Annual report and accounts 2024</a:t>
            </a:r>
            <a:r>
              <a:rPr lang="en-US" sz="1500">
                <a:solidFill>
                  <a:schemeClr val="dk1"/>
                </a:solidFill>
                <a:latin typeface="Times New Roman"/>
                <a:ea typeface="Times New Roman"/>
                <a:cs typeface="Times New Roman"/>
                <a:sym typeface="Times New Roman"/>
              </a:rPr>
              <a:t>. London: International Airlines Group.</a:t>
            </a:r>
            <a:endParaRPr sz="1500">
              <a:solidFill>
                <a:schemeClr val="dk1"/>
              </a:solidFill>
              <a:latin typeface="Times New Roman"/>
              <a:ea typeface="Times New Roman"/>
              <a:cs typeface="Times New Roman"/>
              <a:sym typeface="Times New Roman"/>
            </a:endParaRPr>
          </a:p>
          <a:p>
            <a:pPr marL="0" lvl="0" indent="0" algn="just" rtl="0">
              <a:lnSpc>
                <a:spcPct val="100000"/>
              </a:lnSpc>
              <a:spcBef>
                <a:spcPts val="0"/>
              </a:spcBef>
              <a:spcAft>
                <a:spcPts val="0"/>
              </a:spcAft>
              <a:buClr>
                <a:schemeClr val="dk1"/>
              </a:buClr>
              <a:buSzPts val="1100"/>
              <a:buFont typeface="Arial"/>
              <a:buNone/>
            </a:pPr>
            <a:r>
              <a:rPr lang="en-US" sz="1500">
                <a:solidFill>
                  <a:schemeClr val="dk1"/>
                </a:solidFill>
                <a:latin typeface="Times New Roman"/>
                <a:ea typeface="Times New Roman"/>
                <a:cs typeface="Times New Roman"/>
                <a:sym typeface="Times New Roman"/>
              </a:rPr>
              <a:t>IATA (2024) </a:t>
            </a:r>
            <a:r>
              <a:rPr lang="en-US" sz="1500" i="1">
                <a:solidFill>
                  <a:schemeClr val="dk1"/>
                </a:solidFill>
                <a:latin typeface="Times New Roman"/>
                <a:ea typeface="Times New Roman"/>
                <a:cs typeface="Times New Roman"/>
                <a:sym typeface="Times New Roman"/>
              </a:rPr>
              <a:t>IATA annual review 2024</a:t>
            </a:r>
            <a:r>
              <a:rPr lang="en-US" sz="1500">
                <a:solidFill>
                  <a:schemeClr val="dk1"/>
                </a:solidFill>
                <a:latin typeface="Times New Roman"/>
                <a:ea typeface="Times New Roman"/>
                <a:cs typeface="Times New Roman"/>
                <a:sym typeface="Times New Roman"/>
              </a:rPr>
              <a:t>. Montreal: International Air Transport Association.</a:t>
            </a:r>
            <a:endParaRPr sz="1500">
              <a:solidFill>
                <a:schemeClr val="dk1"/>
              </a:solidFill>
              <a:latin typeface="Times New Roman"/>
              <a:ea typeface="Times New Roman"/>
              <a:cs typeface="Times New Roman"/>
              <a:sym typeface="Times New Roman"/>
            </a:endParaRPr>
          </a:p>
          <a:p>
            <a:pPr marL="0" lvl="0" indent="0" algn="just" rtl="0">
              <a:lnSpc>
                <a:spcPct val="100000"/>
              </a:lnSpc>
              <a:spcBef>
                <a:spcPts val="0"/>
              </a:spcBef>
              <a:spcAft>
                <a:spcPts val="0"/>
              </a:spcAft>
              <a:buClr>
                <a:schemeClr val="dk1"/>
              </a:buClr>
              <a:buSzPts val="1100"/>
              <a:buFont typeface="Arial"/>
              <a:buNone/>
            </a:pPr>
            <a:r>
              <a:rPr lang="en-US" sz="1500">
                <a:solidFill>
                  <a:schemeClr val="dk1"/>
                </a:solidFill>
                <a:latin typeface="Times New Roman"/>
                <a:ea typeface="Times New Roman"/>
                <a:cs typeface="Times New Roman"/>
                <a:sym typeface="Times New Roman"/>
              </a:rPr>
              <a:t>Johnson, G., Whittington, R., Scholes, K., Angwin, D. and Regnér, P. (2020) </a:t>
            </a:r>
            <a:r>
              <a:rPr lang="en-US" sz="1500" i="1">
                <a:solidFill>
                  <a:schemeClr val="dk1"/>
                </a:solidFill>
                <a:latin typeface="Times New Roman"/>
                <a:ea typeface="Times New Roman"/>
                <a:cs typeface="Times New Roman"/>
                <a:sym typeface="Times New Roman"/>
              </a:rPr>
              <a:t>Exploring strategy: Text and cases</a:t>
            </a:r>
            <a:r>
              <a:rPr lang="en-US" sz="1500">
                <a:solidFill>
                  <a:schemeClr val="dk1"/>
                </a:solidFill>
                <a:latin typeface="Times New Roman"/>
                <a:ea typeface="Times New Roman"/>
                <a:cs typeface="Times New Roman"/>
                <a:sym typeface="Times New Roman"/>
              </a:rPr>
              <a:t>. 12th edn. Harlow: Pearson.</a:t>
            </a:r>
            <a:endParaRPr sz="1500">
              <a:solidFill>
                <a:schemeClr val="dk1"/>
              </a:solidFill>
              <a:latin typeface="Times New Roman"/>
              <a:ea typeface="Times New Roman"/>
              <a:cs typeface="Times New Roman"/>
              <a:sym typeface="Times New Roman"/>
            </a:endParaRPr>
          </a:p>
          <a:p>
            <a:pPr marL="0" lvl="0" indent="0" algn="just" rtl="0">
              <a:lnSpc>
                <a:spcPct val="100000"/>
              </a:lnSpc>
              <a:spcBef>
                <a:spcPts val="0"/>
              </a:spcBef>
              <a:spcAft>
                <a:spcPts val="0"/>
              </a:spcAft>
              <a:buClr>
                <a:schemeClr val="dk1"/>
              </a:buClr>
              <a:buSzPts val="1100"/>
              <a:buFont typeface="Arial"/>
              <a:buNone/>
            </a:pPr>
            <a:r>
              <a:rPr lang="en-US" sz="1500">
                <a:solidFill>
                  <a:schemeClr val="dk1"/>
                </a:solidFill>
                <a:latin typeface="Times New Roman"/>
                <a:ea typeface="Times New Roman"/>
                <a:cs typeface="Times New Roman"/>
                <a:sym typeface="Times New Roman"/>
              </a:rPr>
              <a:t>Kotter, J.P. (1996) </a:t>
            </a:r>
            <a:r>
              <a:rPr lang="en-US" sz="1500" i="1">
                <a:solidFill>
                  <a:schemeClr val="dk1"/>
                </a:solidFill>
                <a:latin typeface="Times New Roman"/>
                <a:ea typeface="Times New Roman"/>
                <a:cs typeface="Times New Roman"/>
                <a:sym typeface="Times New Roman"/>
              </a:rPr>
              <a:t>Leading change</a:t>
            </a:r>
            <a:r>
              <a:rPr lang="en-US" sz="1500">
                <a:solidFill>
                  <a:schemeClr val="dk1"/>
                </a:solidFill>
                <a:latin typeface="Times New Roman"/>
                <a:ea typeface="Times New Roman"/>
                <a:cs typeface="Times New Roman"/>
                <a:sym typeface="Times New Roman"/>
              </a:rPr>
              <a:t>. Boston: Harvard Business School Press.</a:t>
            </a:r>
            <a:endParaRPr sz="1500">
              <a:solidFill>
                <a:schemeClr val="dk1"/>
              </a:solidFill>
              <a:latin typeface="Times New Roman"/>
              <a:ea typeface="Times New Roman"/>
              <a:cs typeface="Times New Roman"/>
              <a:sym typeface="Times New Roman"/>
            </a:endParaRPr>
          </a:p>
          <a:p>
            <a:pPr marL="0" lvl="0" indent="0" algn="just" rtl="0">
              <a:lnSpc>
                <a:spcPct val="100000"/>
              </a:lnSpc>
              <a:spcBef>
                <a:spcPts val="0"/>
              </a:spcBef>
              <a:spcAft>
                <a:spcPts val="0"/>
              </a:spcAft>
              <a:buClr>
                <a:schemeClr val="dk1"/>
              </a:buClr>
              <a:buSzPts val="1100"/>
              <a:buFont typeface="Arial"/>
              <a:buNone/>
            </a:pPr>
            <a:r>
              <a:rPr lang="en-US" sz="1500">
                <a:solidFill>
                  <a:schemeClr val="dk1"/>
                </a:solidFill>
                <a:latin typeface="Times New Roman"/>
                <a:ea typeface="Times New Roman"/>
                <a:cs typeface="Times New Roman"/>
                <a:sym typeface="Times New Roman"/>
              </a:rPr>
              <a:t>Peattie, K. and Belz, F.M. (2010) ‘Sustainability marketing: An innovative conception of marketing’, </a:t>
            </a:r>
            <a:r>
              <a:rPr lang="en-US" sz="1500" i="1">
                <a:solidFill>
                  <a:schemeClr val="dk1"/>
                </a:solidFill>
                <a:latin typeface="Times New Roman"/>
                <a:ea typeface="Times New Roman"/>
                <a:cs typeface="Times New Roman"/>
                <a:sym typeface="Times New Roman"/>
              </a:rPr>
              <a:t>Marketing Review St. Gallen</a:t>
            </a:r>
            <a:r>
              <a:rPr lang="en-US" sz="1500">
                <a:solidFill>
                  <a:schemeClr val="dk1"/>
                </a:solidFill>
                <a:latin typeface="Times New Roman"/>
                <a:ea typeface="Times New Roman"/>
                <a:cs typeface="Times New Roman"/>
                <a:sym typeface="Times New Roman"/>
              </a:rPr>
              <a:t>, 27(5), pp. 8–15. </a:t>
            </a:r>
            <a:r>
              <a:rPr lang="en-US" sz="1500">
                <a:solidFill>
                  <a:srgbClr val="555555"/>
                </a:solidFill>
                <a:highlight>
                  <a:srgbClr val="FFFFFF"/>
                </a:highlight>
                <a:latin typeface="Times New Roman"/>
                <a:ea typeface="Times New Roman"/>
                <a:cs typeface="Times New Roman"/>
                <a:sym typeface="Times New Roman"/>
              </a:rPr>
              <a:t>DOI:</a:t>
            </a:r>
            <a:r>
              <a:rPr lang="en-US" sz="1500" u="sng">
                <a:solidFill>
                  <a:srgbClr val="1155CC"/>
                </a:solidFill>
                <a:highlight>
                  <a:srgbClr val="FFFFFF"/>
                </a:highlight>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10.1007/s11621-010-0085-7</a:t>
            </a:r>
            <a:r>
              <a:rPr lang="en-US" sz="1500">
                <a:solidFill>
                  <a:schemeClr val="dk1"/>
                </a:solidFill>
                <a:latin typeface="Times New Roman"/>
                <a:ea typeface="Times New Roman"/>
                <a:cs typeface="Times New Roman"/>
                <a:sym typeface="Times New Roman"/>
              </a:rPr>
              <a:t> </a:t>
            </a:r>
            <a:endParaRPr sz="1500">
              <a:solidFill>
                <a:schemeClr val="dk1"/>
              </a:solidFill>
              <a:latin typeface="Times New Roman"/>
              <a:ea typeface="Times New Roman"/>
              <a:cs typeface="Times New Roman"/>
              <a:sym typeface="Times New Roman"/>
            </a:endParaRPr>
          </a:p>
          <a:p>
            <a:pPr marL="0" lvl="0" indent="0" algn="just" rtl="0">
              <a:lnSpc>
                <a:spcPct val="100000"/>
              </a:lnSpc>
              <a:spcBef>
                <a:spcPts val="0"/>
              </a:spcBef>
              <a:spcAft>
                <a:spcPts val="0"/>
              </a:spcAft>
              <a:buClr>
                <a:schemeClr val="dk1"/>
              </a:buClr>
              <a:buSzPts val="1100"/>
              <a:buFont typeface="Arial"/>
              <a:buNone/>
            </a:pPr>
            <a:r>
              <a:rPr lang="en-US" sz="1500">
                <a:solidFill>
                  <a:schemeClr val="dk1"/>
                </a:solidFill>
                <a:latin typeface="Times New Roman"/>
                <a:ea typeface="Times New Roman"/>
                <a:cs typeface="Times New Roman"/>
                <a:sym typeface="Times New Roman"/>
              </a:rPr>
              <a:t>Porter, M.E. (1980) </a:t>
            </a:r>
            <a:r>
              <a:rPr lang="en-US" sz="1500" i="1">
                <a:solidFill>
                  <a:schemeClr val="dk1"/>
                </a:solidFill>
                <a:latin typeface="Times New Roman"/>
                <a:ea typeface="Times New Roman"/>
                <a:cs typeface="Times New Roman"/>
                <a:sym typeface="Times New Roman"/>
              </a:rPr>
              <a:t>Competitive strategy: Techniques for analysing industries and competitors</a:t>
            </a:r>
            <a:r>
              <a:rPr lang="en-US" sz="1500">
                <a:solidFill>
                  <a:schemeClr val="dk1"/>
                </a:solidFill>
                <a:latin typeface="Times New Roman"/>
                <a:ea typeface="Times New Roman"/>
                <a:cs typeface="Times New Roman"/>
                <a:sym typeface="Times New Roman"/>
              </a:rPr>
              <a:t>. New York: Free Press.</a:t>
            </a:r>
            <a:endParaRPr sz="1500">
              <a:solidFill>
                <a:schemeClr val="dk1"/>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r>
              <a:rPr lang="en-US" sz="1500">
                <a:solidFill>
                  <a:schemeClr val="dk1"/>
                </a:solidFill>
                <a:latin typeface="Times New Roman"/>
                <a:ea typeface="Times New Roman"/>
                <a:cs typeface="Times New Roman"/>
                <a:sym typeface="Times New Roman"/>
              </a:rPr>
              <a:t>United Nations (1987) </a:t>
            </a:r>
            <a:r>
              <a:rPr lang="en-US" sz="1500" i="1">
                <a:solidFill>
                  <a:schemeClr val="dk1"/>
                </a:solidFill>
                <a:latin typeface="Times New Roman"/>
                <a:ea typeface="Times New Roman"/>
                <a:cs typeface="Times New Roman"/>
                <a:sym typeface="Times New Roman"/>
              </a:rPr>
              <a:t>Our common future: Report of the World Commission on Environment and Development</a:t>
            </a:r>
            <a:r>
              <a:rPr lang="en-US" sz="1500">
                <a:solidFill>
                  <a:schemeClr val="dk1"/>
                </a:solidFill>
                <a:latin typeface="Times New Roman"/>
                <a:ea typeface="Times New Roman"/>
                <a:cs typeface="Times New Roman"/>
                <a:sym typeface="Times New Roman"/>
              </a:rPr>
              <a:t>. New York: United Nations.</a:t>
            </a:r>
            <a:endParaRPr sz="1700"/>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3391</Words>
  <PresentationFormat>On-screen Show (16:9)</PresentationFormat>
  <Paragraphs>170</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Anton</vt:lpstr>
      <vt:lpstr>Calibri</vt:lpstr>
      <vt:lpstr>Arial</vt:lpstr>
      <vt:lpstr>Times New Roman</vt:lpstr>
      <vt:lpstr>Open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2026-05-22T16:53:46Z</dcterms:created>
  <dcterms:modified xsi:type="dcterms:W3CDTF">2026-05-22T18:14:47Z</dcterms:modified>
</cp:coreProperties>
</file>