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34" r:id="rId1"/>
  </p:sldMasterIdLst>
  <p:notesMasterIdLst>
    <p:notesMasterId r:id="rId13"/>
  </p:notesMasterIdLst>
  <p:handoutMasterIdLst>
    <p:handoutMasterId r:id="rId14"/>
  </p:handoutMasterIdLst>
  <p:sldIdLst>
    <p:sldId id="373" r:id="rId2"/>
    <p:sldId id="377" r:id="rId3"/>
    <p:sldId id="330" r:id="rId4"/>
    <p:sldId id="336" r:id="rId5"/>
    <p:sldId id="378" r:id="rId6"/>
    <p:sldId id="332" r:id="rId7"/>
    <p:sldId id="375" r:id="rId8"/>
    <p:sldId id="374" r:id="rId9"/>
    <p:sldId id="334" r:id="rId10"/>
    <p:sldId id="376" r:id="rId11"/>
    <p:sldId id="320" r:id="rId12"/>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62167" autoAdjust="0"/>
  </p:normalViewPr>
  <p:slideViewPr>
    <p:cSldViewPr>
      <p:cViewPr varScale="1">
        <p:scale>
          <a:sx n="112" d="100"/>
          <a:sy n="112" d="100"/>
        </p:scale>
        <p:origin x="100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xmlns=""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xmlns=""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xmlns=""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xmlns=""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extLst>
      <p:ext uri="{BB962C8B-B14F-4D97-AF65-F5344CB8AC3E}">
        <p14:creationId xmlns:p14="http://schemas.microsoft.com/office/powerpoint/2010/main" val="22668207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xmlns=""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xmlns=""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xmlns=""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xmlns=""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xmlns=""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xmlns=""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extLst>
      <p:ext uri="{BB962C8B-B14F-4D97-AF65-F5344CB8AC3E}">
        <p14:creationId xmlns:p14="http://schemas.microsoft.com/office/powerpoint/2010/main" val="134348301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xmlns="" id="{FBBAE3CB-93F5-4EE2-8323-EF246CAEBB90}"/>
              </a:ext>
            </a:extLst>
          </p:cNvPr>
          <p:cNvSpPr>
            <a:spLocks noGrp="1" noRot="1" noChangeAspect="1" noChangeArrowheads="1" noTextEdit="1"/>
          </p:cNvSpPr>
          <p:nvPr>
            <p:ph type="sldImg"/>
          </p:nvPr>
        </p:nvSpPr>
        <p:spPr>
          <a:xfrm>
            <a:off x="917575" y="744538"/>
            <a:ext cx="4962525" cy="3722687"/>
          </a:xfrm>
          <a:ln/>
        </p:spPr>
      </p:sp>
      <p:sp>
        <p:nvSpPr>
          <p:cNvPr id="30723" name="Notes Placeholder 2">
            <a:extLst>
              <a:ext uri="{FF2B5EF4-FFF2-40B4-BE49-F238E27FC236}">
                <a16:creationId xmlns:a16="http://schemas.microsoft.com/office/drawing/2014/main" xmlns="" id="{C93E9C26-0E25-4A7F-8614-CB1CFAE8AC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xmlns="" id="{FE82A27F-8E5D-4A13-8411-2B8DD5A860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CF5846F-61B6-4489-AB4F-0A0EEA7FE4D6}"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2219977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xmlns="" id="{FC949A34-EF79-4880-8B28-F614193FAA76}"/>
              </a:ext>
            </a:extLst>
          </p:cNvPr>
          <p:cNvSpPr>
            <a:spLocks noGrp="1" noRot="1" noChangeAspect="1" noChangeArrowheads="1" noTextEdit="1"/>
          </p:cNvSpPr>
          <p:nvPr>
            <p:ph type="sldImg"/>
          </p:nvPr>
        </p:nvSpPr>
        <p:spPr>
          <a:xfrm>
            <a:off x="917575" y="744538"/>
            <a:ext cx="4962525" cy="3722687"/>
          </a:xfrm>
          <a:ln/>
        </p:spPr>
      </p:sp>
      <p:sp>
        <p:nvSpPr>
          <p:cNvPr id="32771" name="Notes Placeholder 2">
            <a:extLst>
              <a:ext uri="{FF2B5EF4-FFF2-40B4-BE49-F238E27FC236}">
                <a16:creationId xmlns:a16="http://schemas.microsoft.com/office/drawing/2014/main" xmlns="" id="{7423F13F-CB83-4BE7-A95E-19079CD464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xmlns="" id="{B65D78A0-82A7-417C-B482-3B933FA47D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E66BFB4-72B1-4854-9B24-3E0AE6662B35}"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3798731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xmlns="" id="{C556B26E-38E8-4040-A82C-58458A77FA87}"/>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xmlns="" id="{B7A08AD9-A4D3-4BCD-9288-F8B9A1EDA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xmlns="" id="{F461B27B-FEF1-4CF4-A393-3178A992AB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C829A61-CD45-4ECC-AA20-733DC22E1B60}"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extLst>
      <p:ext uri="{BB962C8B-B14F-4D97-AF65-F5344CB8AC3E}">
        <p14:creationId xmlns:p14="http://schemas.microsoft.com/office/powerpoint/2010/main" val="1762764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xmlns="" id="{59EC4BB4-4B80-4C88-A173-DF1CBEB43E5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xmlns=""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xmlns=""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extLst>
      <p:ext uri="{BB962C8B-B14F-4D97-AF65-F5344CB8AC3E}">
        <p14:creationId xmlns:p14="http://schemas.microsoft.com/office/powerpoint/2010/main" val="9837875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3B1CD3A0-050D-407A-AAC0-CD7E70A5B4C4}"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3F41B2E-78C8-4B8A-B67B-37D9150BC61E}" type="slidenum">
              <a:rPr lang="en-GB" altLang="en-US" smtClean="0"/>
              <a:pPr>
                <a:defRPr/>
              </a:pPr>
              <a:t>‹#›</a:t>
            </a:fld>
            <a:endParaRPr lang="en-GB" alt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0698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D6471B11-6530-4E78-BF06-EDF2C3B701EB}"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52D99E5-FDB3-4144-9A67-0DF7A1092C6B}" type="slidenum">
              <a:rPr lang="en-GB" altLang="en-US" smtClean="0"/>
              <a:pPr>
                <a:defRPr/>
              </a:pPr>
              <a:t>‹#›</a:t>
            </a:fld>
            <a:endParaRPr lang="en-GB" altLang="en-US"/>
          </a:p>
        </p:txBody>
      </p:sp>
    </p:spTree>
    <p:extLst>
      <p:ext uri="{BB962C8B-B14F-4D97-AF65-F5344CB8AC3E}">
        <p14:creationId xmlns:p14="http://schemas.microsoft.com/office/powerpoint/2010/main" val="1210884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DC52F87C-49E7-4369-9718-BA29103876AA}"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2F322D5-937C-42E5-9CE2-7932E36E37DD}" type="slidenum">
              <a:rPr lang="en-GB" altLang="en-US" smtClean="0"/>
              <a:pPr>
                <a:defRPr/>
              </a:pPr>
              <a:t>‹#›</a:t>
            </a:fld>
            <a:endParaRPr lang="en-GB" alt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0504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90D24051-A723-4CAB-AEA0-DF11D89AE46A}" type="datetimeFigureOut">
              <a:rPr lang="en-GB" smtClean="0"/>
              <a:pPr>
                <a:defRPr/>
              </a:pPr>
              <a:t>27/09/2019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B27C47F5-54B8-43BC-84D2-347FC0508BA4}" type="slidenum">
              <a:rPr lang="en-GB" altLang="en-US" smtClean="0"/>
              <a:pPr>
                <a:defRPr/>
              </a:pPr>
              <a:t>‹#›</a:t>
            </a:fld>
            <a:endParaRPr lang="en-GB" altLang="en-US"/>
          </a:p>
        </p:txBody>
      </p:sp>
    </p:spTree>
    <p:extLst>
      <p:ext uri="{BB962C8B-B14F-4D97-AF65-F5344CB8AC3E}">
        <p14:creationId xmlns:p14="http://schemas.microsoft.com/office/powerpoint/2010/main" val="2005823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FBF54716-E02E-45CC-8753-C8D9E8639E34}" type="datetimeFigureOut">
              <a:rPr lang="en-GB" smtClean="0"/>
              <a:pPr>
                <a:defRPr/>
              </a:pPr>
              <a:t>27/09/2019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F8D7AF9C-2D71-430D-977D-3B3B96653E91}" type="slidenum">
              <a:rPr lang="en-GB" altLang="en-US" smtClean="0"/>
              <a:pPr>
                <a:defRPr/>
              </a:pPr>
              <a:t>‹#›</a:t>
            </a:fld>
            <a:endParaRPr lang="en-GB" altLang="en-US"/>
          </a:p>
        </p:txBody>
      </p:sp>
    </p:spTree>
    <p:extLst>
      <p:ext uri="{BB962C8B-B14F-4D97-AF65-F5344CB8AC3E}">
        <p14:creationId xmlns:p14="http://schemas.microsoft.com/office/powerpoint/2010/main" val="1414964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356206E-1367-49D3-A94F-A86D930F3B89}" type="datetimeFigureOut">
              <a:rPr lang="en-GB" smtClean="0"/>
              <a:pPr>
                <a:defRPr/>
              </a:pPr>
              <a:t>27/09/2019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10A6D740-4B7D-4B70-8CAA-893A0E623AB3}" type="slidenum">
              <a:rPr lang="en-GB" altLang="en-US" smtClean="0"/>
              <a:pPr>
                <a:defRPr/>
              </a:pPr>
              <a:t>‹#›</a:t>
            </a:fld>
            <a:endParaRPr lang="en-GB" altLang="en-US"/>
          </a:p>
        </p:txBody>
      </p:sp>
    </p:spTree>
    <p:extLst>
      <p:ext uri="{BB962C8B-B14F-4D97-AF65-F5344CB8AC3E}">
        <p14:creationId xmlns:p14="http://schemas.microsoft.com/office/powerpoint/2010/main" val="1249012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E7D3963C-D3F2-484B-A4AA-EDAAD6FE3749}" type="datetimeFigureOut">
              <a:rPr lang="en-GB" smtClean="0"/>
              <a:pPr>
                <a:defRPr/>
              </a:pPr>
              <a:t>27/09/2019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pPr>
              <a:defRPr/>
            </a:pPr>
            <a:fld id="{46ACB9D4-1302-4357-B124-ADD26341CE76}" type="slidenum">
              <a:rPr lang="en-GB" altLang="en-US" smtClean="0"/>
              <a:pPr>
                <a:defRPr/>
              </a:pPr>
              <a:t>‹#›</a:t>
            </a:fld>
            <a:endParaRPr lang="en-GB" altLang="en-US"/>
          </a:p>
        </p:txBody>
      </p:sp>
    </p:spTree>
    <p:extLst>
      <p:ext uri="{BB962C8B-B14F-4D97-AF65-F5344CB8AC3E}">
        <p14:creationId xmlns:p14="http://schemas.microsoft.com/office/powerpoint/2010/main" val="2747702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21A6ACE4-5E0B-4C81-A354-A16A032FDC27}" type="datetimeFigureOut">
              <a:rPr lang="en-GB" smtClean="0"/>
              <a:pPr>
                <a:defRPr/>
              </a:pPr>
              <a:t>27/09/2019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E16CDB78-3C80-4992-87EB-C458FBE0294B}" type="slidenum">
              <a:rPr lang="en-GB" altLang="en-US" smtClean="0"/>
              <a:pPr>
                <a:defRPr/>
              </a:pPr>
              <a:t>‹#›</a:t>
            </a:fld>
            <a:endParaRPr lang="en-GB" altLang="en-US"/>
          </a:p>
        </p:txBody>
      </p:sp>
    </p:spTree>
    <p:extLst>
      <p:ext uri="{BB962C8B-B14F-4D97-AF65-F5344CB8AC3E}">
        <p14:creationId xmlns:p14="http://schemas.microsoft.com/office/powerpoint/2010/main" val="739283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F5A4779F-1DBE-42EB-82C7-CECF31C97C6D}" type="datetimeFigureOut">
              <a:rPr lang="en-GB" smtClean="0"/>
              <a:pPr>
                <a:defRPr/>
              </a:pPr>
              <a:t>27/09/2019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BDF4CE13-269E-4361-ACE6-3EDE570D43CC}" type="slidenum">
              <a:rPr lang="en-GB" altLang="en-US" smtClean="0"/>
              <a:pPr>
                <a:defRPr/>
              </a:pPr>
              <a:t>‹#›</a:t>
            </a:fld>
            <a:endParaRPr lang="en-GB" altLang="en-US"/>
          </a:p>
        </p:txBody>
      </p:sp>
    </p:spTree>
    <p:extLst>
      <p:ext uri="{BB962C8B-B14F-4D97-AF65-F5344CB8AC3E}">
        <p14:creationId xmlns:p14="http://schemas.microsoft.com/office/powerpoint/2010/main" val="445240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08862AC9-37A5-49EB-8D7B-9EB835A516B2}"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86F790B-CD64-4DC1-BFE8-286FAE9AB1CC}" type="slidenum">
              <a:rPr lang="en-GB" altLang="en-US" smtClean="0"/>
              <a:pPr>
                <a:defRPr/>
              </a:pPr>
              <a:t>‹#›</a:t>
            </a:fld>
            <a:endParaRPr lang="en-GB" altLang="en-US"/>
          </a:p>
        </p:txBody>
      </p:sp>
    </p:spTree>
    <p:extLst>
      <p:ext uri="{BB962C8B-B14F-4D97-AF65-F5344CB8AC3E}">
        <p14:creationId xmlns:p14="http://schemas.microsoft.com/office/powerpoint/2010/main" val="3359109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D782D51F-DAD0-4FEC-A0A7-42929DC8715A}"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160E00FE-BC3D-422D-815F-CFE0EE1BFBBE}" type="slidenum">
              <a:rPr lang="en-GB" altLang="en-US" smtClean="0"/>
              <a:pPr>
                <a:defRPr/>
              </a:pPr>
              <a:t>‹#›</a:t>
            </a:fld>
            <a:endParaRPr lang="en-GB" altLang="en-US"/>
          </a:p>
        </p:txBody>
      </p:sp>
    </p:spTree>
    <p:extLst>
      <p:ext uri="{BB962C8B-B14F-4D97-AF65-F5344CB8AC3E}">
        <p14:creationId xmlns:p14="http://schemas.microsoft.com/office/powerpoint/2010/main" val="3932313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5FD97A5F-F906-4591-B50A-05DD79084E12}" type="datetimeFigureOut">
              <a:rPr lang="en-GB" smtClean="0"/>
              <a:pPr>
                <a:defRPr/>
              </a:pPr>
              <a:t>27/09/2019</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721AEB27-0483-4D7F-BAA5-F2666D1A0BF2}" type="slidenum">
              <a:rPr lang="en-GB" altLang="en-US" smtClean="0"/>
              <a:pPr>
                <a:defRPr/>
              </a:pPr>
              <a:t>‹#›</a:t>
            </a:fld>
            <a:endParaRPr lang="en-GB" alt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9793500"/>
      </p:ext>
    </p:extLst>
  </p:cSld>
  <p:clrMap bg1="lt1" tx1="dk1" bg2="lt2" tx2="dk2" accent1="accent1" accent2="accent2" accent3="accent3" accent4="accent4" accent5="accent5" accent6="accent6" hlink="hlink" folHlink="folHlink"/>
  <p:sldLayoutIdLst>
    <p:sldLayoutId id="2147484135" r:id="rId1"/>
    <p:sldLayoutId id="2147484136" r:id="rId2"/>
    <p:sldLayoutId id="2147484137" r:id="rId3"/>
    <p:sldLayoutId id="2147484138" r:id="rId4"/>
    <p:sldLayoutId id="2147484139" r:id="rId5"/>
    <p:sldLayoutId id="2147484140" r:id="rId6"/>
    <p:sldLayoutId id="2147484141" r:id="rId7"/>
    <p:sldLayoutId id="2147484142" r:id="rId8"/>
    <p:sldLayoutId id="2147484143" r:id="rId9"/>
    <p:sldLayoutId id="2147484144" r:id="rId10"/>
    <p:sldLayoutId id="214748414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ncbi.nlm.nih.gov/pmc/articles/PMC5067087/"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243718/evidence-reduce-reoffending.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72207/6702.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xmlns="" id="{B3E1BD40-6C07-4E70-BE95-4CA4197CD6A3}"/>
              </a:ext>
            </a:extLst>
          </p:cNvPr>
          <p:cNvSpPr>
            <a:spLocks noGrp="1"/>
          </p:cNvSpPr>
          <p:nvPr>
            <p:ph type="ctrTitle"/>
          </p:nvPr>
        </p:nvSpPr>
        <p:spPr/>
        <p:txBody>
          <a:bodyPr/>
          <a:lstStyle/>
          <a:p>
            <a:r>
              <a:rPr lang="en-GB" altLang="en-US" dirty="0"/>
              <a:t/>
            </a:r>
            <a:br>
              <a:rPr lang="en-GB" altLang="en-US" dirty="0"/>
            </a:br>
            <a:endParaRPr lang="en-GB" altLang="en-US" dirty="0"/>
          </a:p>
        </p:txBody>
      </p:sp>
      <p:sp>
        <p:nvSpPr>
          <p:cNvPr id="6" name="Subtitle 5">
            <a:extLst>
              <a:ext uri="{FF2B5EF4-FFF2-40B4-BE49-F238E27FC236}">
                <a16:creationId xmlns:a16="http://schemas.microsoft.com/office/drawing/2014/main" xmlns="" id="{4F0D2B0C-3DDE-44A4-93F7-977EC61C5A1F}"/>
              </a:ext>
            </a:extLst>
          </p:cNvPr>
          <p:cNvSpPr>
            <a:spLocks noGrp="1"/>
          </p:cNvSpPr>
          <p:nvPr>
            <p:ph type="subTitle" idx="1"/>
          </p:nvPr>
        </p:nvSpPr>
        <p:spPr>
          <a:xfrm>
            <a:off x="1547664" y="1706265"/>
            <a:ext cx="6400800" cy="1752600"/>
          </a:xfrm>
        </p:spPr>
        <p:txBody>
          <a:bodyPr>
            <a:normAutofit fontScale="70000" lnSpcReduction="20000"/>
          </a:bodyPr>
          <a:lstStyle/>
          <a:p>
            <a:pPr>
              <a:defRPr/>
            </a:pPr>
            <a:r>
              <a:rPr lang="en-GB" dirty="0">
                <a:solidFill>
                  <a:schemeClr val="tx1"/>
                </a:solidFill>
              </a:rPr>
              <a:t>Barriers to advocacy</a:t>
            </a:r>
          </a:p>
          <a:p>
            <a:pPr>
              <a:defRPr/>
            </a:pPr>
            <a:endParaRPr lang="en-GB" dirty="0">
              <a:solidFill>
                <a:schemeClr val="tx1"/>
              </a:solidFill>
            </a:endParaRPr>
          </a:p>
          <a:p>
            <a:pPr>
              <a:defRPr/>
            </a:pPr>
            <a:r>
              <a:rPr lang="en-GB" sz="2400" dirty="0">
                <a:solidFill>
                  <a:schemeClr val="tx1"/>
                </a:solidFill>
              </a:rPr>
              <a:t>Critically evaluate the barriers which impede the role of the advocate when supporting an individual within the criminal justice context; include reflection upon the risk and resilience factors associated with offending</a:t>
            </a:r>
          </a:p>
        </p:txBody>
      </p:sp>
      <p:sp>
        <p:nvSpPr>
          <p:cNvPr id="2" name="TextBox 1"/>
          <p:cNvSpPr txBox="1"/>
          <p:nvPr/>
        </p:nvSpPr>
        <p:spPr>
          <a:xfrm>
            <a:off x="1547664" y="4725144"/>
            <a:ext cx="6400800" cy="461665"/>
          </a:xfrm>
          <a:prstGeom prst="rect">
            <a:avLst/>
          </a:prstGeom>
          <a:noFill/>
        </p:spPr>
        <p:txBody>
          <a:bodyPr wrap="square" rtlCol="0">
            <a:spAutoFit/>
          </a:bodyPr>
          <a:lstStyle/>
          <a:p>
            <a:r>
              <a:rPr lang="en-GB" dirty="0" smtClean="0"/>
              <a:t>Dr Caroline Lohmann-Hancock &amp; </a:t>
            </a:r>
            <a:r>
              <a:rPr lang="en-GB" smtClean="0"/>
              <a:t>Phillip Morgan</a:t>
            </a: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C156A9-7588-4FA6-B990-37D336732A9B}"/>
              </a:ext>
            </a:extLst>
          </p:cNvPr>
          <p:cNvSpPr>
            <a:spLocks noGrp="1"/>
          </p:cNvSpPr>
          <p:nvPr>
            <p:ph type="title"/>
          </p:nvPr>
        </p:nvSpPr>
        <p:spPr/>
        <p:txBody>
          <a:bodyPr/>
          <a:lstStyle/>
          <a:p>
            <a:r>
              <a:rPr lang="en-GB" dirty="0"/>
              <a:t>Barriers to critically evaluate</a:t>
            </a:r>
          </a:p>
        </p:txBody>
      </p:sp>
      <p:sp>
        <p:nvSpPr>
          <p:cNvPr id="3" name="Content Placeholder 2">
            <a:extLst>
              <a:ext uri="{FF2B5EF4-FFF2-40B4-BE49-F238E27FC236}">
                <a16:creationId xmlns:a16="http://schemas.microsoft.com/office/drawing/2014/main" xmlns="" id="{65CF92CA-5896-41FF-9C6F-181EFF017189}"/>
              </a:ext>
            </a:extLst>
          </p:cNvPr>
          <p:cNvSpPr>
            <a:spLocks noGrp="1"/>
          </p:cNvSpPr>
          <p:nvPr>
            <p:ph idx="1"/>
          </p:nvPr>
        </p:nvSpPr>
        <p:spPr/>
        <p:txBody>
          <a:bodyPr/>
          <a:lstStyle/>
          <a:p>
            <a:r>
              <a:rPr lang="en-GB" dirty="0"/>
              <a:t>Personal barriers of the offender</a:t>
            </a:r>
          </a:p>
          <a:p>
            <a:r>
              <a:rPr lang="en-GB" dirty="0"/>
              <a:t>Barriers of the advocate</a:t>
            </a:r>
          </a:p>
          <a:p>
            <a:r>
              <a:rPr lang="en-GB" dirty="0"/>
              <a:t>Structural barriers “the system”</a:t>
            </a:r>
          </a:p>
          <a:p>
            <a:r>
              <a:rPr lang="en-GB" dirty="0"/>
              <a:t>..any others?</a:t>
            </a:r>
          </a:p>
          <a:p>
            <a:endParaRPr lang="en-GB" dirty="0"/>
          </a:p>
        </p:txBody>
      </p:sp>
    </p:spTree>
    <p:extLst>
      <p:ext uri="{BB962C8B-B14F-4D97-AF65-F5344CB8AC3E}">
        <p14:creationId xmlns:p14="http://schemas.microsoft.com/office/powerpoint/2010/main" val="3793301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F05FF8-606F-4CA3-A444-3CB520466D72}"/>
              </a:ext>
            </a:extLst>
          </p:cNvPr>
          <p:cNvSpPr>
            <a:spLocks noGrp="1"/>
          </p:cNvSpPr>
          <p:nvPr>
            <p:ph type="title"/>
          </p:nvPr>
        </p:nvSpPr>
        <p:spPr>
          <a:xfrm>
            <a:off x="592359" y="2060848"/>
            <a:ext cx="8229600" cy="1143000"/>
          </a:xfrm>
        </p:spPr>
        <p:txBody>
          <a:bodyPr>
            <a:normAutofit fontScale="90000"/>
          </a:bodyPr>
          <a:lstStyle/>
          <a:p>
            <a:r>
              <a:rPr lang="en-GB" dirty="0"/>
              <a:t/>
            </a:r>
            <a:br>
              <a:rPr lang="en-GB" dirty="0"/>
            </a:br>
            <a:r>
              <a:rPr lang="en-GB" dirty="0"/>
              <a:t/>
            </a:r>
            <a:br>
              <a:rPr lang="en-GB" dirty="0"/>
            </a:br>
            <a:r>
              <a:rPr lang="en-GB" dirty="0"/>
              <a:t/>
            </a:r>
            <a:br>
              <a:rPr lang="en-GB" dirty="0"/>
            </a:br>
            <a:r>
              <a:rPr lang="en-GB" sz="3600" dirty="0"/>
              <a:t/>
            </a:r>
            <a:br>
              <a:rPr lang="en-GB" sz="3600" dirty="0"/>
            </a:br>
            <a:r>
              <a:rPr lang="en-GB" sz="3600" dirty="0"/>
              <a:t>Bronfenbrenner’s Ecological Systems Theory (1979), which focused on the relationship between the individual and the environment</a:t>
            </a:r>
          </a:p>
        </p:txBody>
      </p:sp>
      <p:sp>
        <p:nvSpPr>
          <p:cNvPr id="4" name="Content Placeholder 3">
            <a:extLst>
              <a:ext uri="{FF2B5EF4-FFF2-40B4-BE49-F238E27FC236}">
                <a16:creationId xmlns:a16="http://schemas.microsoft.com/office/drawing/2014/main" xmlns="" id="{228BE5BD-68C0-4C36-B633-AD725AEAC5FF}"/>
              </a:ext>
            </a:extLst>
          </p:cNvPr>
          <p:cNvSpPr>
            <a:spLocks noGrp="1"/>
          </p:cNvSpPr>
          <p:nvPr>
            <p:ph idx="1"/>
          </p:nvPr>
        </p:nvSpPr>
        <p:spPr>
          <a:xfrm>
            <a:off x="592359" y="260648"/>
            <a:ext cx="8229600" cy="3917032"/>
          </a:xfrm>
        </p:spPr>
        <p:txBody>
          <a:bodyPr/>
          <a:lstStyle/>
          <a:p>
            <a:pPr marL="0" indent="0">
              <a:buNone/>
            </a:pPr>
            <a:r>
              <a:rPr lang="en-GB" sz="3600" dirty="0"/>
              <a:t>This session: </a:t>
            </a:r>
          </a:p>
          <a:p>
            <a:r>
              <a:rPr lang="en-GB" sz="3600" dirty="0"/>
              <a:t>Personal barriers of the offender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bronfenbrenner ecological systems theory adult development">
            <a:extLst>
              <a:ext uri="{FF2B5EF4-FFF2-40B4-BE49-F238E27FC236}">
                <a16:creationId xmlns:a16="http://schemas.microsoft.com/office/drawing/2014/main" xmlns="" id="{09FA5686-8FBB-4BBA-B16E-6DD46D9557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0"/>
            <a:ext cx="8964488" cy="685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D8EC64-4C56-480F-9277-ABE1C94BD497}"/>
              </a:ext>
            </a:extLst>
          </p:cNvPr>
          <p:cNvSpPr>
            <a:spLocks noGrp="1"/>
          </p:cNvSpPr>
          <p:nvPr>
            <p:ph type="title"/>
          </p:nvPr>
        </p:nvSpPr>
        <p:spPr/>
        <p:txBody>
          <a:bodyPr/>
          <a:lstStyle/>
          <a:p>
            <a:r>
              <a:rPr lang="en-GB" dirty="0"/>
              <a:t>Self stigma of offenders (moor, 2016)</a:t>
            </a:r>
          </a:p>
        </p:txBody>
      </p:sp>
      <p:sp>
        <p:nvSpPr>
          <p:cNvPr id="3" name="Content Placeholder 2">
            <a:extLst>
              <a:ext uri="{FF2B5EF4-FFF2-40B4-BE49-F238E27FC236}">
                <a16:creationId xmlns:a16="http://schemas.microsoft.com/office/drawing/2014/main" xmlns="" id="{C73E380B-E588-4792-96FC-AABEC23B7462}"/>
              </a:ext>
            </a:extLst>
          </p:cNvPr>
          <p:cNvSpPr>
            <a:spLocks noGrp="1"/>
          </p:cNvSpPr>
          <p:nvPr>
            <p:ph idx="1"/>
          </p:nvPr>
        </p:nvSpPr>
        <p:spPr>
          <a:xfrm>
            <a:off x="914400" y="2348880"/>
            <a:ext cx="8229600" cy="3917032"/>
          </a:xfrm>
        </p:spPr>
        <p:txBody>
          <a:bodyPr/>
          <a:lstStyle/>
          <a:p>
            <a:r>
              <a:rPr lang="en-GB" dirty="0">
                <a:hlinkClick r:id="rId2"/>
              </a:rPr>
              <a:t>The Self-Stigma Process in Criminal Offenders</a:t>
            </a:r>
            <a:endParaRPr lang="en-GB" dirty="0"/>
          </a:p>
        </p:txBody>
      </p:sp>
    </p:spTree>
    <p:extLst>
      <p:ext uri="{BB962C8B-B14F-4D97-AF65-F5344CB8AC3E}">
        <p14:creationId xmlns:p14="http://schemas.microsoft.com/office/powerpoint/2010/main" val="1766188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8B2BC76D-8067-4948-8D08-519AC9CF0312}"/>
              </a:ext>
            </a:extLst>
          </p:cNvPr>
          <p:cNvSpPr>
            <a:spLocks noGrp="1"/>
          </p:cNvSpPr>
          <p:nvPr>
            <p:ph idx="1"/>
          </p:nvPr>
        </p:nvSpPr>
        <p:spPr/>
        <p:txBody>
          <a:bodyPr/>
          <a:lstStyle/>
          <a:p>
            <a:r>
              <a:rPr lang="en-GB" dirty="0"/>
              <a:t>The complexity of the multiple needs of offenders often make them extremely ‘hard to help’. These additional barriers may relate to age, disability, or ethnicity.</a:t>
            </a:r>
          </a:p>
          <a:p>
            <a:endParaRPr lang="en-GB" dirty="0"/>
          </a:p>
          <a:p>
            <a:pPr marL="0" indent="0" algn="r">
              <a:buNone/>
            </a:pPr>
            <a:r>
              <a:rPr lang="en-GB" dirty="0"/>
              <a:t>(HM Government, 2005)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FA3BF127-4CC5-4F43-838F-FE0969C70397}"/>
              </a:ext>
            </a:extLst>
          </p:cNvPr>
          <p:cNvSpPr>
            <a:spLocks noGrp="1"/>
          </p:cNvSpPr>
          <p:nvPr>
            <p:ph idx="1"/>
          </p:nvPr>
        </p:nvSpPr>
        <p:spPr>
          <a:xfrm>
            <a:off x="457200" y="836712"/>
            <a:ext cx="8229600" cy="3917032"/>
          </a:xfrm>
        </p:spPr>
        <p:txBody>
          <a:bodyPr/>
          <a:lstStyle/>
          <a:p>
            <a:r>
              <a:rPr lang="en-GB" dirty="0"/>
              <a:t>Post-release prisoners in the United Kingdom experience health inequalities, poor continuity of care during the transition from prison to the community, and high morbidity and mortality rates.</a:t>
            </a:r>
          </a:p>
          <a:p>
            <a:r>
              <a:rPr lang="en-GB" dirty="0"/>
              <a:t>A lack of support in accessing health care creates a barrier (Carswell et al, 2017)</a:t>
            </a:r>
          </a:p>
        </p:txBody>
      </p:sp>
    </p:spTree>
    <p:extLst>
      <p:ext uri="{BB962C8B-B14F-4D97-AF65-F5344CB8AC3E}">
        <p14:creationId xmlns:p14="http://schemas.microsoft.com/office/powerpoint/2010/main" val="3471016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E9FB7220-39AF-4DD3-9667-640B706257CE}"/>
              </a:ext>
            </a:extLst>
          </p:cNvPr>
          <p:cNvSpPr>
            <a:spLocks noGrp="1"/>
          </p:cNvSpPr>
          <p:nvPr>
            <p:ph type="title"/>
          </p:nvPr>
        </p:nvSpPr>
        <p:spPr/>
        <p:txBody>
          <a:bodyPr/>
          <a:lstStyle/>
          <a:p>
            <a:r>
              <a:rPr lang="en-GB" dirty="0"/>
              <a:t>What helps with barriers </a:t>
            </a:r>
          </a:p>
        </p:txBody>
      </p:sp>
      <p:sp>
        <p:nvSpPr>
          <p:cNvPr id="5" name="Content Placeholder 4">
            <a:extLst>
              <a:ext uri="{FF2B5EF4-FFF2-40B4-BE49-F238E27FC236}">
                <a16:creationId xmlns:a16="http://schemas.microsoft.com/office/drawing/2014/main" xmlns="" id="{E1316272-4E08-4823-B754-AAD976F0646B}"/>
              </a:ext>
            </a:extLst>
          </p:cNvPr>
          <p:cNvSpPr>
            <a:spLocks noGrp="1"/>
          </p:cNvSpPr>
          <p:nvPr>
            <p:ph idx="1"/>
          </p:nvPr>
        </p:nvSpPr>
        <p:spPr/>
        <p:txBody>
          <a:bodyPr/>
          <a:lstStyle/>
          <a:p>
            <a:r>
              <a:rPr lang="en-GB" sz="2400" dirty="0"/>
              <a:t>…a youth-informed assessment will alert the practitioner to potential barriers to engagement in terms of maturity of thinking, literacy skills and lifestyle issues, all of which should influence how, where and when work is undertaken. </a:t>
            </a:r>
          </a:p>
          <a:p>
            <a:pPr algn="r"/>
            <a:r>
              <a:rPr lang="en-GB" sz="2400" dirty="0"/>
              <a:t>(Farrow et al, 2007:117) </a:t>
            </a:r>
          </a:p>
        </p:txBody>
      </p:sp>
    </p:spTree>
    <p:extLst>
      <p:ext uri="{BB962C8B-B14F-4D97-AF65-F5344CB8AC3E}">
        <p14:creationId xmlns:p14="http://schemas.microsoft.com/office/powerpoint/2010/main" val="791659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7B983A-6754-4D08-862F-6078169B37FA}"/>
              </a:ext>
            </a:extLst>
          </p:cNvPr>
          <p:cNvSpPr>
            <a:spLocks noGrp="1"/>
          </p:cNvSpPr>
          <p:nvPr>
            <p:ph type="title"/>
          </p:nvPr>
        </p:nvSpPr>
        <p:spPr>
          <a:xfrm>
            <a:off x="611560" y="1484784"/>
            <a:ext cx="8229600" cy="1143000"/>
          </a:xfrm>
        </p:spPr>
        <p:txBody>
          <a:bodyPr>
            <a:normAutofit fontScale="90000"/>
          </a:bodyPr>
          <a:lstStyle/>
          <a:p>
            <a:r>
              <a:rPr lang="en-GB" dirty="0"/>
              <a:t>Barriers: Mainstream v marginalized exercise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04D207C0-762F-4E62-B0C9-6770BDE44AC5}"/>
              </a:ext>
            </a:extLst>
          </p:cNvPr>
          <p:cNvSpPr>
            <a:spLocks noGrp="1"/>
          </p:cNvSpPr>
          <p:nvPr>
            <p:ph type="title"/>
          </p:nvPr>
        </p:nvSpPr>
        <p:spPr>
          <a:xfrm>
            <a:off x="488776" y="447058"/>
            <a:ext cx="8229600" cy="1143000"/>
          </a:xfrm>
        </p:spPr>
        <p:txBody>
          <a:bodyPr>
            <a:normAutofit fontScale="90000"/>
          </a:bodyPr>
          <a:lstStyle/>
          <a:p>
            <a:r>
              <a:rPr lang="en-GB" dirty="0"/>
              <a:t>Both personal and structural/social elements</a:t>
            </a:r>
            <a:br>
              <a:rPr lang="en-GB" dirty="0"/>
            </a:br>
            <a:endParaRPr lang="en-GB" dirty="0"/>
          </a:p>
        </p:txBody>
      </p:sp>
      <p:sp>
        <p:nvSpPr>
          <p:cNvPr id="3" name="Content Placeholder 2">
            <a:extLst>
              <a:ext uri="{FF2B5EF4-FFF2-40B4-BE49-F238E27FC236}">
                <a16:creationId xmlns:a16="http://schemas.microsoft.com/office/drawing/2014/main" xmlns="" id="{81057B6A-A090-4BF0-B2A3-64C17E95BC7B}"/>
              </a:ext>
            </a:extLst>
          </p:cNvPr>
          <p:cNvSpPr>
            <a:spLocks noGrp="1"/>
          </p:cNvSpPr>
          <p:nvPr>
            <p:ph idx="1"/>
          </p:nvPr>
        </p:nvSpPr>
        <p:spPr/>
        <p:txBody>
          <a:bodyPr/>
          <a:lstStyle/>
          <a:p>
            <a:r>
              <a:rPr lang="en-GB" dirty="0">
                <a:hlinkClick r:id="rId2"/>
              </a:rPr>
              <a:t>Prevalence of factors commonly associated with reoffending </a:t>
            </a:r>
            <a:endParaRPr lang="en-GB" dirty="0"/>
          </a:p>
        </p:txBody>
      </p:sp>
    </p:spTree>
    <p:extLst>
      <p:ext uri="{BB962C8B-B14F-4D97-AF65-F5344CB8AC3E}">
        <p14:creationId xmlns:p14="http://schemas.microsoft.com/office/powerpoint/2010/main" val="3029619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4">
            <a:extLst>
              <a:ext uri="{FF2B5EF4-FFF2-40B4-BE49-F238E27FC236}">
                <a16:creationId xmlns:a16="http://schemas.microsoft.com/office/drawing/2014/main" xmlns="" id="{5EE5F51A-4F08-4785-810C-2C102C359B0F}"/>
              </a:ext>
            </a:extLst>
          </p:cNvPr>
          <p:cNvSpPr>
            <a:spLocks noGrp="1"/>
          </p:cNvSpPr>
          <p:nvPr>
            <p:ph type="title"/>
          </p:nvPr>
        </p:nvSpPr>
        <p:spPr/>
        <p:txBody>
          <a:bodyPr/>
          <a:lstStyle/>
          <a:p>
            <a:r>
              <a:rPr lang="en-GB" altLang="en-US" dirty="0"/>
              <a:t>References</a:t>
            </a:r>
          </a:p>
        </p:txBody>
      </p:sp>
      <p:sp>
        <p:nvSpPr>
          <p:cNvPr id="33795" name="Content Placeholder 5">
            <a:extLst>
              <a:ext uri="{FF2B5EF4-FFF2-40B4-BE49-F238E27FC236}">
                <a16:creationId xmlns:a16="http://schemas.microsoft.com/office/drawing/2014/main" xmlns="" id="{B0A0232A-DEE1-4DD5-8764-69148DFC005F}"/>
              </a:ext>
            </a:extLst>
          </p:cNvPr>
          <p:cNvSpPr>
            <a:spLocks noGrp="1"/>
          </p:cNvSpPr>
          <p:nvPr>
            <p:ph idx="1"/>
          </p:nvPr>
        </p:nvSpPr>
        <p:spPr/>
        <p:txBody>
          <a:bodyPr/>
          <a:lstStyle/>
          <a:p>
            <a:r>
              <a:rPr lang="en-GB" sz="1200" dirty="0"/>
              <a:t>Carswell, C, Noble, H, Farrow, D (2017) Barriers between offenders and primary health care after release from prison: a case study. </a:t>
            </a:r>
            <a:r>
              <a:rPr lang="en-GB" sz="1200" i="1" dirty="0"/>
              <a:t>Practice Nursing </a:t>
            </a:r>
            <a:r>
              <a:rPr lang="en-GB" sz="1200" dirty="0"/>
              <a:t>2017 28:9, 386-389 </a:t>
            </a:r>
            <a:br>
              <a:rPr lang="en-GB" sz="1200" dirty="0"/>
            </a:br>
            <a:endParaRPr lang="en-GB" sz="1200" dirty="0"/>
          </a:p>
          <a:p>
            <a:r>
              <a:rPr lang="en-GB" sz="1200" dirty="0"/>
              <a:t>Farrow, K., Kelly, G. and Wilkinson, B. (2007) Offenders in Focus. Bristol: Policy Press. </a:t>
            </a:r>
          </a:p>
          <a:p>
            <a:pPr marL="0" indent="0">
              <a:buNone/>
            </a:pPr>
            <a:endParaRPr lang="en-GB" sz="1200" dirty="0"/>
          </a:p>
          <a:p>
            <a:r>
              <a:rPr lang="en-GB" altLang="en-US" sz="1200" dirty="0"/>
              <a:t>HM Government  (2005) </a:t>
            </a:r>
            <a:r>
              <a:rPr lang="en-GB" sz="1200" i="1" dirty="0"/>
              <a:t>Reducing Re-Offending Through Skills and Employment</a:t>
            </a:r>
            <a:r>
              <a:rPr lang="en-GB" sz="1200" dirty="0"/>
              <a:t>. London. HMSO. </a:t>
            </a:r>
            <a:r>
              <a:rPr lang="en-GB" sz="1200" dirty="0">
                <a:hlinkClick r:id="rId3"/>
              </a:rPr>
              <a:t>https://</a:t>
            </a:r>
            <a:r>
              <a:rPr lang="en-GB" sz="1200" dirty="0" err="1">
                <a:hlinkClick r:id="rId3"/>
              </a:rPr>
              <a:t>assets.publishing.service.gov.uk</a:t>
            </a:r>
            <a:r>
              <a:rPr lang="en-GB" sz="1200" dirty="0">
                <a:hlinkClick r:id="rId3"/>
              </a:rPr>
              <a:t>/government/uploads/system/uploads/</a:t>
            </a:r>
            <a:r>
              <a:rPr lang="en-GB" sz="1200" dirty="0" err="1">
                <a:hlinkClick r:id="rId3"/>
              </a:rPr>
              <a:t>attachment_data</a:t>
            </a:r>
            <a:r>
              <a:rPr lang="en-GB" sz="1200" dirty="0">
                <a:hlinkClick r:id="rId3"/>
              </a:rPr>
              <a:t>/file/272207/6702.pdf</a:t>
            </a:r>
            <a:endParaRPr lang="en-GB" sz="1200" dirty="0"/>
          </a:p>
          <a:p>
            <a:endParaRPr lang="en-GB" altLang="en-US" sz="1200" i="1" dirty="0"/>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53</TotalTime>
  <Words>277</Words>
  <Application>Microsoft Office PowerPoint</Application>
  <PresentationFormat>On-screen Show (4:3)</PresentationFormat>
  <Paragraphs>35</Paragraphs>
  <Slides>11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ＭＳ Ｐゴシック</vt:lpstr>
      <vt:lpstr>ＭＳ Ｐゴシック</vt:lpstr>
      <vt:lpstr>Arial</vt:lpstr>
      <vt:lpstr>Calibri</vt:lpstr>
      <vt:lpstr>Calibri Light</vt:lpstr>
      <vt:lpstr>Times</vt:lpstr>
      <vt:lpstr>Retrospect</vt:lpstr>
      <vt:lpstr> </vt:lpstr>
      <vt:lpstr>Barriers to critically evaluate</vt:lpstr>
      <vt:lpstr>    Bronfenbrenner’s Ecological Systems Theory (1979), which focused on the relationship between the individual and the environment</vt:lpstr>
      <vt:lpstr>PowerPoint Presentation</vt:lpstr>
      <vt:lpstr>Self stigma of offenders (moor, 2016)</vt:lpstr>
      <vt:lpstr>PowerPoint Presentation</vt:lpstr>
      <vt:lpstr>PowerPoint Presentation</vt:lpstr>
      <vt:lpstr>What helps with barriers </vt:lpstr>
      <vt:lpstr>Barriers: Mainstream v marginalized exercise</vt:lpstr>
      <vt:lpstr>Both personal and structural/social elements </vt:lpstr>
      <vt:lpstr>References</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Jessica Pitman (1503004)</dc:creator>
  <cp:keywords>templed, dempled, thempled, powerpoint, bwrdd, fwrdd, iaith, cymraeg, gymraeg, chymraeg, cyflwyniadau, gyflwyniadau, chyflwyniadau, delwedd, ddelwedd,</cp:keywords>
  <cp:lastModifiedBy>Phill Morgan</cp:lastModifiedBy>
  <cp:revision>6</cp:revision>
  <dcterms:created xsi:type="dcterms:W3CDTF">2018-11-06T08:40:52Z</dcterms:created>
  <dcterms:modified xsi:type="dcterms:W3CDTF">2019-09-27T07:48:43Z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