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8"/>
  </p:notesMasterIdLst>
  <p:handoutMasterIdLst>
    <p:handoutMasterId r:id="rId19"/>
  </p:handoutMasterIdLst>
  <p:sldIdLst>
    <p:sldId id="256" r:id="rId5"/>
    <p:sldId id="266" r:id="rId6"/>
    <p:sldId id="305" r:id="rId7"/>
    <p:sldId id="299" r:id="rId8"/>
    <p:sldId id="300" r:id="rId9"/>
    <p:sldId id="306" r:id="rId10"/>
    <p:sldId id="303" r:id="rId11"/>
    <p:sldId id="304" r:id="rId12"/>
    <p:sldId id="307" r:id="rId13"/>
    <p:sldId id="308" r:id="rId14"/>
    <p:sldId id="288" r:id="rId15"/>
    <p:sldId id="309" r:id="rId16"/>
    <p:sldId id="295" r:id="rId17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598" autoAdjust="0"/>
  </p:normalViewPr>
  <p:slideViewPr>
    <p:cSldViewPr snapToGrid="0">
      <p:cViewPr varScale="1">
        <p:scale>
          <a:sx n="104" d="100"/>
          <a:sy n="104" d="100"/>
        </p:scale>
        <p:origin x="870" y="114"/>
      </p:cViewPr>
      <p:guideLst/>
    </p:cSldViewPr>
  </p:slideViewPr>
  <p:outlineViewPr>
    <p:cViewPr>
      <p:scale>
        <a:sx n="33" d="100"/>
        <a:sy n="33" d="100"/>
      </p:scale>
      <p:origin x="0" y="-57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589D207-BE08-4B33-B5B0-5A5A94C9512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E58DB9-49DC-495B-A68F-33D105C9065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A65D721-3F0A-41A3-B555-1F61C07BF1BE}" type="datetime1">
              <a:rPr lang="en-GB" smtClean="0"/>
              <a:t>12/05/2025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66337E-DAD5-442C-9B8F-E10EB7D972C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3BDF2-02BD-4181-AC28-FD56172CC62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AF8A362-CAFC-4987-9A50-47570528395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374917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543ED9D-E132-4572-9D4D-99356D8DF6B4}" type="datetime1">
              <a:rPr lang="en-GB" smtClean="0"/>
              <a:t>12/05/2025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4EEB602-95FC-483A-B12D-216A7AD7EA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843093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2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C3856A-F3CD-4032-ADA9-B0D70F59EF3B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A64ED303-13BD-42F6-8013-753048B08EED}" type="datetime1">
              <a:rPr lang="en-GB" smtClean="0"/>
              <a:t>12/05/2025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4510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49A84F-3A46-B1AD-1A7D-0885DA69C8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86CF80-9BCD-EC9A-2B10-70169FF899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A5E828-90D2-589A-112E-FEB77DADD4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8D5370-8D82-3A96-E8DC-493695B8D5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3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FE0F5A-74A5-08E2-655F-8BC4C16EDB88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A64ED303-13BD-42F6-8013-753048B08EED}" type="datetime1">
              <a:rPr lang="en-GB" smtClean="0"/>
              <a:t>12/05/2025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84317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4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03C600-653A-4731-9E20-ECBE3EF095BA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EF718374-C3F0-40E9-8526-A7F04F576EBA}" type="datetime1">
              <a:rPr lang="en-GB" smtClean="0"/>
              <a:t>12/05/2025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0651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5B611A-1528-6C09-5622-0875DEA2D2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C11A54-5D2E-DB14-8DF9-793876E853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7439B52-BE15-053F-FFB4-F89215F365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A83956-CE27-D577-E071-2AFAEA34B0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6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285BA4-FD20-94FB-067D-33BE0643D878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3BC69346-1E7C-43ED-9076-C3263E05BA49}" type="datetime1">
              <a:rPr lang="en-GB" smtClean="0"/>
              <a:t>12/05/2025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75048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7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71E5B3-2618-4553-8624-6AB20213AF8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CBC6739-7F1F-4A44-8E33-B36B45653CDF}" type="datetime1">
              <a:rPr lang="en-GB" smtClean="0"/>
              <a:t>12/05/2025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838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11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AA1D1D-F164-425A-94F8-80B47262A571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3BC69346-1E7C-43ED-9076-C3263E05BA49}" type="datetime1">
              <a:rPr lang="en-GB" smtClean="0"/>
              <a:t>12/05/2025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0651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13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C891E3-7F3E-4451-9B19-85FB31D4074E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A43B72EA-2196-4DF0-8D72-CB23794D7802}" type="datetime1">
              <a:rPr lang="en-GB" smtClean="0"/>
              <a:t>12/05/2025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06978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EA8D8870-8337-4ABD-9EA6-3D5AAB7E42D9}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BAC3B2DB-2CCA-4BD4-8D63-98257049E273}"/>
              </a:ext>
            </a:extLst>
          </p:cNvPr>
          <p:cNvSpPr/>
          <p:nvPr userDrawn="1"/>
        </p:nvSpPr>
        <p:spPr>
          <a:xfrm>
            <a:off x="1" y="825689"/>
            <a:ext cx="6795928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4" name="Title 1">
            <a:extLst>
              <a:ext uri="{FF2B5EF4-FFF2-40B4-BE49-F238E27FC236}">
                <a16:creationId xmlns:a16="http://schemas.microsoft.com/office/drawing/2014/main" id="{324DAAC3-FA37-4838-A298-327679F99F8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28168" y="1057522"/>
            <a:ext cx="5003540" cy="2173433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4400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55" name="Subtitle 2">
            <a:extLst>
              <a:ext uri="{FF2B5EF4-FFF2-40B4-BE49-F238E27FC236}">
                <a16:creationId xmlns:a16="http://schemas.microsoft.com/office/drawing/2014/main" id="{50BC9D78-FF13-4CEB-8ECB-E64E85C5D0B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646643" y="3751119"/>
            <a:ext cx="4985065" cy="1606163"/>
          </a:xfrm>
        </p:spPr>
        <p:txBody>
          <a:bodyPr rtlCol="0" anchor="t">
            <a:noAutofit/>
          </a:bodyPr>
          <a:lstStyle>
            <a:lvl1pPr>
              <a:defRPr sz="2400" b="0"/>
            </a:lvl1pPr>
          </a:lstStyle>
          <a:p>
            <a:pPr rtl="0"/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Click to add subtitle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FB792E4C-AD3B-4E88-8540-E75759746368}"/>
              </a:ext>
            </a:extLst>
          </p:cNvPr>
          <p:cNvSpPr/>
          <p:nvPr userDrawn="1"/>
        </p:nvSpPr>
        <p:spPr>
          <a:xfrm>
            <a:off x="-1" y="889697"/>
            <a:ext cx="1070775" cy="2466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A32632F-9ED1-4328-BBE3-B4E014156A29}"/>
              </a:ext>
            </a:extLst>
          </p:cNvPr>
          <p:cNvSpPr/>
          <p:nvPr userDrawn="1"/>
        </p:nvSpPr>
        <p:spPr>
          <a:xfrm rot="5400000">
            <a:off x="-236512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8" name="Footer Placeholder 4">
            <a:extLst>
              <a:ext uri="{FF2B5EF4-FFF2-40B4-BE49-F238E27FC236}">
                <a16:creationId xmlns:a16="http://schemas.microsoft.com/office/drawing/2014/main" id="{15A37EDE-F10B-4C4B-9572-8778C2D6A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5103" y="6309360"/>
            <a:ext cx="4797504" cy="457200"/>
          </a:xfrm>
        </p:spPr>
        <p:txBody>
          <a:bodyPr rtlCol="0"/>
          <a:lstStyle/>
          <a:p>
            <a:pPr algn="l" rtl="0"/>
            <a:r>
              <a:rPr lang="en-GB"/>
              <a:t>Presentation Title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EA124D3C-01E3-4B96-BDF0-54851D1739D0}"/>
              </a:ext>
            </a:extLst>
          </p:cNvPr>
          <p:cNvSpPr/>
          <p:nvPr userDrawn="1"/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1" name="Date Placeholder 35">
            <a:extLst>
              <a:ext uri="{FF2B5EF4-FFF2-40B4-BE49-F238E27FC236}">
                <a16:creationId xmlns:a16="http://schemas.microsoft.com/office/drawing/2014/main" id="{D6890A67-3C66-4F8A-B1A6-05469F40F87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 rtlCol="0"/>
          <a:lstStyle/>
          <a:p>
            <a:pPr algn="l" rtl="0"/>
            <a:r>
              <a:rPr lang="en-GB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t>2/1/20XX</a:t>
            </a:r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62" name="Slide Number Placeholder 36">
            <a:extLst>
              <a:ext uri="{FF2B5EF4-FFF2-40B4-BE49-F238E27FC236}">
                <a16:creationId xmlns:a16="http://schemas.microsoft.com/office/drawing/2014/main" id="{46849723-0CBF-47CA-9477-4D42CAC71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pPr/>
              <a:t>‹#›</a:t>
            </a:fld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65" name="Picture Placeholder 64">
            <a:extLst>
              <a:ext uri="{FF2B5EF4-FFF2-40B4-BE49-F238E27FC236}">
                <a16:creationId xmlns:a16="http://schemas.microsoft.com/office/drawing/2014/main" id="{D60E3C33-714C-4528-93A6-4470C3E89AE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59936" y="-2"/>
            <a:ext cx="5332064" cy="6858002"/>
          </a:xfrm>
          <a:custGeom>
            <a:avLst/>
            <a:gdLst>
              <a:gd name="connsiteX0" fmla="*/ 0 w 5332064"/>
              <a:gd name="connsiteY0" fmla="*/ 0 h 6858002"/>
              <a:gd name="connsiteX1" fmla="*/ 5332064 w 5332064"/>
              <a:gd name="connsiteY1" fmla="*/ 0 h 6858002"/>
              <a:gd name="connsiteX2" fmla="*/ 5332064 w 5332064"/>
              <a:gd name="connsiteY2" fmla="*/ 6858002 h 6858002"/>
              <a:gd name="connsiteX3" fmla="*/ 0 w 5332064"/>
              <a:gd name="connsiteY3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32064" h="6858002">
                <a:moveTo>
                  <a:pt x="0" y="0"/>
                </a:moveTo>
                <a:lnTo>
                  <a:pt x="5332064" y="0"/>
                </a:lnTo>
                <a:lnTo>
                  <a:pt x="5332064" y="6858002"/>
                </a:lnTo>
                <a:lnTo>
                  <a:pt x="0" y="6858002"/>
                </a:lnTo>
                <a:close/>
              </a:path>
            </a:pathLst>
          </a:custGeom>
        </p:spPr>
        <p:txBody>
          <a:bodyPr wrap="square" rtlCol="0" anchor="t">
            <a:noAutofit/>
          </a:bodyPr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42582526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F5F5DFA-1BC3-4062-9356-6145C9F7C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6B5D461-AEC0-477F-A77A-6227F95A8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75813" y="0"/>
            <a:ext cx="4016188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E1A041D-DE47-45FA-AC78-CC7FD0257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614254-52EF-4F58-99B1-CDA7C39223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49" y="1095508"/>
            <a:ext cx="8203482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BD3B3ABA-0408-41EA-935D-D4F4586AA8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87178" y="1475399"/>
            <a:ext cx="6623040" cy="791861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0D7EF23-28EE-4115-879A-D95BBAC6624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87179" y="2502047"/>
            <a:ext cx="6623039" cy="3030599"/>
          </a:xfrm>
        </p:spPr>
        <p:txBody>
          <a:bodyPr rtlCol="0" anchor="t">
            <a:normAutofit/>
          </a:bodyPr>
          <a:lstStyle>
            <a:lvl1pPr>
              <a:defRPr sz="2000" b="0"/>
            </a:lvl1pPr>
          </a:lstStyle>
          <a:p>
            <a:pPr rtl="0"/>
            <a:r>
              <a:rPr lang="en-GB"/>
              <a:t>Click to add text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4B41004-DE9E-4B19-B7DE-91782B37C84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94348" y="1085431"/>
            <a:ext cx="3997652" cy="5037857"/>
          </a:xfrm>
          <a:custGeom>
            <a:avLst/>
            <a:gdLst>
              <a:gd name="connsiteX0" fmla="*/ 0 w 3997652"/>
              <a:gd name="connsiteY0" fmla="*/ 0 h 5037857"/>
              <a:gd name="connsiteX1" fmla="*/ 3997652 w 3997652"/>
              <a:gd name="connsiteY1" fmla="*/ 0 h 5037857"/>
              <a:gd name="connsiteX2" fmla="*/ 3997652 w 3997652"/>
              <a:gd name="connsiteY2" fmla="*/ 5037857 h 5037857"/>
              <a:gd name="connsiteX3" fmla="*/ 0 w 3997652"/>
              <a:gd name="connsiteY3" fmla="*/ 5037857 h 5037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97652" h="5037857">
                <a:moveTo>
                  <a:pt x="0" y="0"/>
                </a:moveTo>
                <a:lnTo>
                  <a:pt x="3997652" y="0"/>
                </a:lnTo>
                <a:lnTo>
                  <a:pt x="3997652" y="5037857"/>
                </a:lnTo>
                <a:lnTo>
                  <a:pt x="0" y="5037857"/>
                </a:lnTo>
                <a:close/>
              </a:path>
            </a:pathLst>
          </a:custGeom>
        </p:spPr>
        <p:txBody>
          <a:bodyPr wrap="square" rtlCol="0" anchor="t">
            <a:noAutofit/>
          </a:bodyPr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837301C-2B9B-4119-9002-BD6DB2AB8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6144405"/>
            <a:ext cx="8150087" cy="71359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D12738D-D0ED-4899-A01C-42439B5B3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206532" y="6167615"/>
            <a:ext cx="3982418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EED261D-45B9-40C1-8341-8B8B796E8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7" name="Footer Placeholder 7">
            <a:extLst>
              <a:ext uri="{FF2B5EF4-FFF2-40B4-BE49-F238E27FC236}">
                <a16:creationId xmlns:a16="http://schemas.microsoft.com/office/drawing/2014/main" id="{182CF530-D736-4104-8678-850EEDF99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7178" y="6309360"/>
            <a:ext cx="6623040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E23953F-BF80-48E0-8282-62907D6C2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42523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9" name="Date Placeholder 5">
            <a:extLst>
              <a:ext uri="{FF2B5EF4-FFF2-40B4-BE49-F238E27FC236}">
                <a16:creationId xmlns:a16="http://schemas.microsoft.com/office/drawing/2014/main" id="{8DEDB7CE-711E-4E43-9450-4C7BECE2FC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79537" y="6309360"/>
            <a:ext cx="1885598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0" name="Slide Number Placeholder 9">
            <a:extLst>
              <a:ext uri="{FF2B5EF4-FFF2-40B4-BE49-F238E27FC236}">
                <a16:creationId xmlns:a16="http://schemas.microsoft.com/office/drawing/2014/main" id="{F5D9588C-9E6B-42F6-8B42-D18388626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348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C341663-7159-49AD-AAF3-4B3C490D8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6DEFA91-CCB3-4B9E-9CFC-AA9D92073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396996"/>
            <a:ext cx="461772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83D2425-8E71-4C9D-8737-018CE4452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21655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0F2EB12-394C-40E4-9186-CBD6635B5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77552" y="0"/>
            <a:ext cx="751444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53F9468C-8821-4670-9C7C-78E7D75861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5915" y="673308"/>
            <a:ext cx="6457717" cy="158089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35" name="Picture Placeholder 5">
            <a:extLst>
              <a:ext uri="{FF2B5EF4-FFF2-40B4-BE49-F238E27FC236}">
                <a16:creationId xmlns:a16="http://schemas.microsoft.com/office/drawing/2014/main" id="{6198A97B-719D-4F79-A04B-46EE272A1D9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3461004"/>
            <a:ext cx="4613547" cy="3396996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34" name="Picture Placeholder 5">
            <a:extLst>
              <a:ext uri="{FF2B5EF4-FFF2-40B4-BE49-F238E27FC236}">
                <a16:creationId xmlns:a16="http://schemas.microsoft.com/office/drawing/2014/main" id="{79E62157-5D84-47E4-9718-5408E1C7E7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613548" cy="3396994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551E6FEF-934C-427E-A65F-F501B04FC71D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205918" y="2353586"/>
            <a:ext cx="6457717" cy="3767496"/>
          </a:xfrm>
        </p:spPr>
        <p:txBody>
          <a:bodyPr rtlCol="0" anchor="t">
            <a:normAutofit/>
          </a:bodyPr>
          <a:lstStyle>
            <a:lvl1pPr>
              <a:defRPr sz="1600" b="0" baseline="0"/>
            </a:lvl1pPr>
          </a:lstStyle>
          <a:p>
            <a:pPr rtl="0"/>
            <a:r>
              <a:rPr lang="en-GB"/>
              <a:t>Click to add text</a:t>
            </a:r>
          </a:p>
        </p:txBody>
      </p:sp>
      <p:sp>
        <p:nvSpPr>
          <p:cNvPr id="31" name="Footer Placeholder 4">
            <a:extLst>
              <a:ext uri="{FF2B5EF4-FFF2-40B4-BE49-F238E27FC236}">
                <a16:creationId xmlns:a16="http://schemas.microsoft.com/office/drawing/2014/main" id="{CA12CF76-B207-465C-A494-3C57818AC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1906" y="6309360"/>
            <a:ext cx="4097030" cy="457200"/>
          </a:xfrm>
        </p:spPr>
        <p:txBody>
          <a:bodyPr rtlCol="0"/>
          <a:lstStyle>
            <a:lvl1pPr>
              <a:defRPr>
                <a:effectLst>
                  <a:outerShdw blurRad="50800" dist="38100" dir="240000" algn="ctr" rotWithShape="0">
                    <a:schemeClr val="tx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9F682261-0FB4-4600-86B5-DDF27881F74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05303" y="6309360"/>
            <a:ext cx="3411973" cy="457200"/>
          </a:xfrm>
        </p:spPr>
        <p:txBody>
          <a:bodyPr rtlCol="0"/>
          <a:lstStyle>
            <a:lvl1pPr>
              <a:defRPr>
                <a:effectLst/>
              </a:defRPr>
            </a:lvl1pPr>
          </a:lstStyle>
          <a:p>
            <a:pPr rtl="0"/>
            <a:r>
              <a:rPr lang="en-GB">
                <a:solidFill>
                  <a:schemeClr val="tx2"/>
                </a:solidFill>
              </a:rPr>
              <a:t>2/1/20XX</a:t>
            </a:r>
            <a:endParaRPr lang="en-GB" dirty="0"/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632EB37A-06D5-4BC7-BC11-75B1719B0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8522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7E77A60-3019-43AE-AA38-E130C04CFD8D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DBF0FB-88D2-4271-BFAF-D129CF8C2F68}"/>
              </a:ext>
            </a:extLst>
          </p:cNvPr>
          <p:cNvSpPr/>
          <p:nvPr userDrawn="1"/>
        </p:nvSpPr>
        <p:spPr>
          <a:xfrm>
            <a:off x="7547855" y="-4078"/>
            <a:ext cx="4641096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62B807B-6DFA-471C-B675-016416207F0E}"/>
              </a:ext>
            </a:extLst>
          </p:cNvPr>
          <p:cNvSpPr/>
          <p:nvPr userDrawn="1"/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555D4C0-9882-489D-AD77-A9F38B3784A6}"/>
              </a:ext>
            </a:extLst>
          </p:cNvPr>
          <p:cNvSpPr/>
          <p:nvPr userDrawn="1"/>
        </p:nvSpPr>
        <p:spPr>
          <a:xfrm>
            <a:off x="7585468" y="1095508"/>
            <a:ext cx="4603482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63F61843-5C9C-49E0-8A90-64085BC79F7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73503" y="1709530"/>
            <a:ext cx="3754671" cy="2528515"/>
          </a:xfrm>
        </p:spPr>
        <p:txBody>
          <a:bodyPr rtlCol="0" anchor="b"/>
          <a:lstStyle>
            <a:lvl1pPr>
              <a:lnSpc>
                <a:spcPct val="100000"/>
              </a:lnSpc>
              <a:defRPr/>
            </a:lvl1pPr>
          </a:lstStyle>
          <a:p>
            <a:pPr rtl="0"/>
            <a:r>
              <a:rPr lang="en-GB" sz="3600" b="1" cap="none">
                <a:solidFill>
                  <a:schemeClr val="tx2"/>
                </a:solidFill>
              </a:rPr>
              <a:t>Click to add title</a:t>
            </a:r>
          </a:p>
        </p:txBody>
      </p:sp>
      <p:sp>
        <p:nvSpPr>
          <p:cNvPr id="30" name="Subtitle 2">
            <a:extLst>
              <a:ext uri="{FF2B5EF4-FFF2-40B4-BE49-F238E27FC236}">
                <a16:creationId xmlns:a16="http://schemas.microsoft.com/office/drawing/2014/main" id="{15C8BDC7-F09C-40A3-B14E-9A49781EE6C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976914" y="4238046"/>
            <a:ext cx="3806919" cy="1741404"/>
          </a:xfrm>
        </p:spPr>
        <p:txBody>
          <a:bodyPr rtlCol="0" anchor="t">
            <a:normAutofit/>
          </a:bodyPr>
          <a:lstStyle>
            <a:lvl1pPr>
              <a:defRPr sz="1600" b="0"/>
            </a:lvl1pPr>
          </a:lstStyle>
          <a:p>
            <a:pPr rtl="0"/>
            <a:r>
              <a:rPr lang="en-GB" sz="2000">
                <a:solidFill>
                  <a:schemeClr val="tx2"/>
                </a:solidFill>
              </a:rPr>
              <a:t>Click to add subtitle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47A5DB4-1ED7-4630-89AF-F1802E44EF89}"/>
              </a:ext>
            </a:extLst>
          </p:cNvPr>
          <p:cNvSpPr/>
          <p:nvPr userDrawn="1"/>
        </p:nvSpPr>
        <p:spPr>
          <a:xfrm>
            <a:off x="0" y="6144405"/>
            <a:ext cx="7534656" cy="71359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E5D4012-4107-490F-A369-EA7063242A98}"/>
              </a:ext>
            </a:extLst>
          </p:cNvPr>
          <p:cNvSpPr/>
          <p:nvPr userDrawn="1"/>
        </p:nvSpPr>
        <p:spPr>
          <a:xfrm>
            <a:off x="7585468" y="6167615"/>
            <a:ext cx="46034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95C79E2-9EA5-4713-B4AF-0E4572CFFA2F}"/>
              </a:ext>
            </a:extLst>
          </p:cNvPr>
          <p:cNvSpPr/>
          <p:nvPr userDrawn="1"/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74C09E2-06F0-4230-8DAD-A0DBF01F8603}"/>
              </a:ext>
            </a:extLst>
          </p:cNvPr>
          <p:cNvSpPr/>
          <p:nvPr userDrawn="1"/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0" name="Picture Placeholder 38">
            <a:extLst>
              <a:ext uri="{FF2B5EF4-FFF2-40B4-BE49-F238E27FC236}">
                <a16:creationId xmlns:a16="http://schemas.microsoft.com/office/drawing/2014/main" id="{AB2070F4-085F-4F8D-A1E8-A58E5F8F068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1095509"/>
            <a:ext cx="7519932" cy="5016892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3640490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EBA854-A26D-41C5-9D40-DF6B49ACB136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995BFA7-EB65-4E20-A693-324FEF74D3AE}"/>
              </a:ext>
            </a:extLst>
          </p:cNvPr>
          <p:cNvSpPr/>
          <p:nvPr userDrawn="1"/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A9E9218-0397-4231-81F4-03972AB6A3DD}"/>
              </a:ext>
            </a:extLst>
          </p:cNvPr>
          <p:cNvSpPr/>
          <p:nvPr userDrawn="1"/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81905177-1789-44BB-950A-7018653E646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1" y="1044054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2F4B8C-C655-4441-A7FF-616EF634E6E1}"/>
              </a:ext>
            </a:extLst>
          </p:cNvPr>
          <p:cNvSpPr/>
          <p:nvPr userDrawn="1"/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89301A4-3CA9-4D0E-944E-1BE5921FA0B3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A9C29C55-D1EC-4DD4-BA5B-11E4AB157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1" y="6309360"/>
            <a:ext cx="5732061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20" name="Date Placeholder 3">
            <a:extLst>
              <a:ext uri="{FF2B5EF4-FFF2-40B4-BE49-F238E27FC236}">
                <a16:creationId xmlns:a16="http://schemas.microsoft.com/office/drawing/2014/main" id="{C31C8C6B-3212-41F0-A8A1-4A6A700AFB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67357410-255F-470C-AD92-44B15997A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435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DF88512-9E62-4695-B350-39488566A1F7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8CD596D-95F4-4C5C-A0E7-86D747FE70BE}"/>
              </a:ext>
            </a:extLst>
          </p:cNvPr>
          <p:cNvSpPr/>
          <p:nvPr userDrawn="1"/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7553E9F-DCBF-4BEE-A261-5AA97361A0E0}"/>
              </a:ext>
            </a:extLst>
          </p:cNvPr>
          <p:cNvSpPr/>
          <p:nvPr userDrawn="1"/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49B0EB0-AEBA-44ED-BC77-4188C74861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1" y="1044054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78DD10-67BC-4E87-A788-A45C6093F5F8}"/>
              </a:ext>
            </a:extLst>
          </p:cNvPr>
          <p:cNvSpPr/>
          <p:nvPr userDrawn="1"/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769F5-486B-4B48-A543-2C70359DF66E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B47BB165-F380-48C4-B95B-C09C91893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1" y="6309360"/>
            <a:ext cx="5732061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49ADD171-0134-4347-A2D8-0B9D7634F1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F0805E9B-6657-4167-BD79-CAC59C0D8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4561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A8A107B-E23F-4793-95B4-335240DB9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551118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7568F3C-8CA8-489A-9870-E2C458355CC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4615126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4615126 w 12192000"/>
              <a:gd name="connsiteY3" fmla="*/ 6858000 h 6858000"/>
              <a:gd name="connsiteX4" fmla="*/ 0 w 12192000"/>
              <a:gd name="connsiteY4" fmla="*/ 0 h 6858000"/>
              <a:gd name="connsiteX5" fmla="*/ 4551118 w 12192000"/>
              <a:gd name="connsiteY5" fmla="*/ 0 h 6858000"/>
              <a:gd name="connsiteX6" fmla="*/ 4551118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4615126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4615126" y="6858000"/>
                </a:lnTo>
                <a:close/>
                <a:moveTo>
                  <a:pt x="0" y="0"/>
                </a:moveTo>
                <a:lnTo>
                  <a:pt x="4551118" y="0"/>
                </a:lnTo>
                <a:lnTo>
                  <a:pt x="4551118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 anchor="t">
            <a:noAutofit/>
          </a:bodyPr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2C14E8-F37D-4BEA-9D62-5E707EDF0D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25" y="1095508"/>
            <a:ext cx="4606535" cy="3936931"/>
          </a:xfrm>
          <a:solidFill>
            <a:schemeClr val="tx2"/>
          </a:solidFill>
        </p:spPr>
        <p:txBody>
          <a:bodyPr rIns="365760" rtlCol="0" anchor="b"/>
          <a:lstStyle>
            <a:lvl1pPr marL="365760">
              <a:lnSpc>
                <a:spcPct val="100000"/>
              </a:lnSpc>
              <a:spcBef>
                <a:spcPts val="1000"/>
              </a:spcBef>
              <a:defRPr sz="3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784D33-9C88-49E6-8F90-05148C5496F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-1726" y="5032439"/>
            <a:ext cx="4606535" cy="1079962"/>
          </a:xfrm>
          <a:solidFill>
            <a:schemeClr val="tx2"/>
          </a:solidFill>
        </p:spPr>
        <p:txBody>
          <a:bodyPr rtlCol="0" anchor="ctr"/>
          <a:lstStyle>
            <a:lvl1pPr marL="365760">
              <a:spcBef>
                <a:spcPts val="1000"/>
              </a:spcBef>
              <a:defRPr sz="18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4" name="Footer Placeholder 4">
            <a:extLst>
              <a:ext uri="{FF2B5EF4-FFF2-40B4-BE49-F238E27FC236}">
                <a16:creationId xmlns:a16="http://schemas.microsoft.com/office/drawing/2014/main" id="{5CD820E0-0083-439B-A9DE-C3DEA1DEA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26" name="Date Placeholder 3">
            <a:extLst>
              <a:ext uri="{FF2B5EF4-FFF2-40B4-BE49-F238E27FC236}">
                <a16:creationId xmlns:a16="http://schemas.microsoft.com/office/drawing/2014/main" id="{D8A8D931-E01B-43C0-806F-2413BF5938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7" name="Slide Number Placeholder 6">
            <a:extLst>
              <a:ext uri="{FF2B5EF4-FFF2-40B4-BE49-F238E27FC236}">
                <a16:creationId xmlns:a16="http://schemas.microsoft.com/office/drawing/2014/main" id="{0F3F4E6D-F4D2-430F-A2C3-3C037D778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9315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9F91A3C-7ABB-4E5E-B04F-29DB072AE13C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EB9AABE-3FBC-4E64-8672-D073D4A3F412}"/>
              </a:ext>
            </a:extLst>
          </p:cNvPr>
          <p:cNvSpPr/>
          <p:nvPr userDrawn="1"/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8FF13AE-FEBF-40A1-A799-6EB275CBBCB5}"/>
              </a:ext>
            </a:extLst>
          </p:cNvPr>
          <p:cNvSpPr/>
          <p:nvPr userDrawn="1"/>
        </p:nvSpPr>
        <p:spPr>
          <a:xfrm>
            <a:off x="0" y="4724838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EACBDB11-07EC-4982-BBFA-8EECF50C7B9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2" y="4872251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7B21770-EBB9-4C73-BE13-26901F3CC9FB}"/>
              </a:ext>
            </a:extLst>
          </p:cNvPr>
          <p:cNvSpPr/>
          <p:nvPr userDrawn="1"/>
        </p:nvSpPr>
        <p:spPr>
          <a:xfrm>
            <a:off x="-1" y="4790620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172AFA4-5141-4F0F-B9F6-0BE3ADBED218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3" name="Footer Placeholder 4">
            <a:extLst>
              <a:ext uri="{FF2B5EF4-FFF2-40B4-BE49-F238E27FC236}">
                <a16:creationId xmlns:a16="http://schemas.microsoft.com/office/drawing/2014/main" id="{41DE758B-03CF-48F8-BCBE-AD97B7042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2" y="6309360"/>
            <a:ext cx="4946592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34" name="Date Placeholder 3">
            <a:extLst>
              <a:ext uri="{FF2B5EF4-FFF2-40B4-BE49-F238E27FC236}">
                <a16:creationId xmlns:a16="http://schemas.microsoft.com/office/drawing/2014/main" id="{1640606E-041A-4385-96D7-3C6E775E3F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35" name="Slide Number Placeholder 5">
            <a:extLst>
              <a:ext uri="{FF2B5EF4-FFF2-40B4-BE49-F238E27FC236}">
                <a16:creationId xmlns:a16="http://schemas.microsoft.com/office/drawing/2014/main" id="{35844B60-1EF6-4A90-9030-B5043BCD0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5997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30FB3D5A-25E2-453F-A78E-0A20BDCE80A2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8796342-0E80-4F8E-9563-9F5EDFC0DDF2}"/>
              </a:ext>
            </a:extLst>
          </p:cNvPr>
          <p:cNvSpPr/>
          <p:nvPr userDrawn="1"/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39B2F5D-C3BA-453E-8F4D-97074F48C7AE}"/>
              </a:ext>
            </a:extLst>
          </p:cNvPr>
          <p:cNvSpPr/>
          <p:nvPr userDrawn="1"/>
        </p:nvSpPr>
        <p:spPr>
          <a:xfrm>
            <a:off x="0" y="4724838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52D50E3-A27A-4AF6-928B-286E7BDB4BD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2" y="4872251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874FDF0-F4BE-433D-86EE-9E1832D4388B}"/>
              </a:ext>
            </a:extLst>
          </p:cNvPr>
          <p:cNvSpPr/>
          <p:nvPr userDrawn="1"/>
        </p:nvSpPr>
        <p:spPr>
          <a:xfrm>
            <a:off x="-1" y="4790620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5DFCD07-1301-45ED-B326-449ECFADE70D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D5DA270-E83F-4CC8-9DA6-27CA3AEC0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2" y="6309360"/>
            <a:ext cx="4946592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57804587-2E59-4D83-B86E-83ADAE4FDC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5339F117-3072-4F0C-8D1D-E5DC918CE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8932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2A19A957-1FB5-43F8-B325-BBD9FEF23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FA5410A-92A6-4C0B-9D89-186B7DD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903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D8F3F22-19C9-4C61-8202-3220217D293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1A26073-23A2-4B91-A128-79AA1BE93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351619"/>
            <a:ext cx="12192000" cy="4749487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14D5DFA-0CEA-43F0-98EE-6C9F741F7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107836"/>
            <a:ext cx="4651248" cy="750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F94B471-6707-4251-8230-A51AED0767C9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648934" y="1834005"/>
            <a:ext cx="4727735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D986D97-E6F1-49E8-977A-C802B4E41B7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48934" y="2422380"/>
            <a:ext cx="4727735" cy="3029446"/>
          </a:xfrm>
        </p:spPr>
        <p:txBody>
          <a:bodyPr rtlCol="0" anchor="t">
            <a:no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762163C0-B07F-43E4-B17C-2E6A96553B98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6095999" y="1834004"/>
            <a:ext cx="4727735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098FA6D-3C80-4FE1-B248-1CA2B6862F6D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095999" y="2422380"/>
            <a:ext cx="4727735" cy="3029446"/>
          </a:xfrm>
        </p:spPr>
        <p:txBody>
          <a:bodyPr rtlCol="0" anchor="t">
            <a:no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352712D-F957-4B22-8B50-BE10410FF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6101107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Footer Placeholder 29">
            <a:extLst>
              <a:ext uri="{FF2B5EF4-FFF2-40B4-BE49-F238E27FC236}">
                <a16:creationId xmlns:a16="http://schemas.microsoft.com/office/drawing/2014/main" id="{26FD74F8-42BB-4CB4-ABF1-5F149743B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423986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Date Placeholder 28">
            <a:extLst>
              <a:ext uri="{FF2B5EF4-FFF2-40B4-BE49-F238E27FC236}">
                <a16:creationId xmlns:a16="http://schemas.microsoft.com/office/drawing/2014/main" id="{5B031752-6400-4BFB-979F-E2EE795E4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3620" y="6309360"/>
            <a:ext cx="3411973" cy="45720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2" name="Slide Number Placeholder 30">
            <a:extLst>
              <a:ext uri="{FF2B5EF4-FFF2-40B4-BE49-F238E27FC236}">
                <a16:creationId xmlns:a16="http://schemas.microsoft.com/office/drawing/2014/main" id="{6A5CAEAF-7DEC-4B20-8B1E-301A9D0E6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B696A3-EA34-4924-9037-E330B1CB8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3798" y="6117631"/>
            <a:ext cx="64008" cy="74036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103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725A2F16-8CE0-4F2E-933C-EFDFB1E19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8C70705-E2EE-4992-AE78-FDBE1285C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903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1C428A7-7771-4474-8BB4-8A6F0FEF876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98730F6-0DF6-48BC-86CC-00BE18350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351619"/>
            <a:ext cx="12192000" cy="4749487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2D31104-1E19-4E17-A3FE-2B2C55134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107836"/>
            <a:ext cx="4651248" cy="750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2CEB59E-1776-4FF1-BF4D-A33B618FD59F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648935" y="1834005"/>
            <a:ext cx="3519028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6B55E76-BA79-44AC-B206-DA13D60FDA2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48935" y="2419555"/>
            <a:ext cx="3519028" cy="3197260"/>
          </a:xfrm>
        </p:spPr>
        <p:txBody>
          <a:bodyPr rtlCol="0" anchor="t">
            <a:norm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60518C4D-71E5-4211-A191-A8ED7185DED2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4336486" y="1828356"/>
            <a:ext cx="3519028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D7EF9B63-4443-4EE5-A88B-2F1FA4CC4043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4336486" y="2419555"/>
            <a:ext cx="3519028" cy="3197260"/>
          </a:xfrm>
        </p:spPr>
        <p:txBody>
          <a:bodyPr rtlCol="0" anchor="t">
            <a:norm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E54FF8D9-50D3-4515-B896-B127F664C1E1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024037" y="1834005"/>
            <a:ext cx="3519028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E95B62E8-2D9A-443A-8560-D347C4703894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8024037" y="2419555"/>
            <a:ext cx="3519028" cy="3197260"/>
          </a:xfrm>
        </p:spPr>
        <p:txBody>
          <a:bodyPr rtlCol="0" anchor="t">
            <a:norm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DA7A17E-1562-4B10-9BC8-AB6B45E6B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6101107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37258C-9B58-4DC0-BC98-826A38D4B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3798" y="6117631"/>
            <a:ext cx="64008" cy="74036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3" name="Footer Placeholder 29">
            <a:extLst>
              <a:ext uri="{FF2B5EF4-FFF2-40B4-BE49-F238E27FC236}">
                <a16:creationId xmlns:a16="http://schemas.microsoft.com/office/drawing/2014/main" id="{2F8E2987-7F65-44D5-B3AD-776ECF8D8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423986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2" name="Date Placeholder 28">
            <a:extLst>
              <a:ext uri="{FF2B5EF4-FFF2-40B4-BE49-F238E27FC236}">
                <a16:creationId xmlns:a16="http://schemas.microsoft.com/office/drawing/2014/main" id="{08BD4E48-A35B-4475-BC85-E58DA2920F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3620" y="6309360"/>
            <a:ext cx="3411973" cy="45720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1" name="Slide Number Placeholder 30">
            <a:extLst>
              <a:ext uri="{FF2B5EF4-FFF2-40B4-BE49-F238E27FC236}">
                <a16:creationId xmlns:a16="http://schemas.microsoft.com/office/drawing/2014/main" id="{FBDAEBAB-F3AA-4DB3-96B7-6387085C1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7555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53C66564-535A-4715-9B27-B8AB14F77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3821E99-F411-4BAB-8211-C344272A2A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77552" y="0"/>
            <a:ext cx="751444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029B7F2A-CF10-474B-91F1-7C50A7DAF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76668" y="537381"/>
            <a:ext cx="6172412" cy="1031927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F0D6D9-A64A-415F-BA44-494062CA6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21655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77B49C-9749-4042-A729-C27F58365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249324"/>
            <a:ext cx="461772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1B79F49-5021-4A8F-A90A-5E08F7FB51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46655"/>
            <a:ext cx="461772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3" name="Picture Placeholder 19">
            <a:extLst>
              <a:ext uri="{FF2B5EF4-FFF2-40B4-BE49-F238E27FC236}">
                <a16:creationId xmlns:a16="http://schemas.microsoft.com/office/drawing/2014/main" id="{B6E270BA-010E-406C-8FBF-0ED0DA28D0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-3"/>
            <a:ext cx="4613544" cy="2249321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picture</a:t>
            </a:r>
          </a:p>
        </p:txBody>
      </p:sp>
      <p:sp>
        <p:nvSpPr>
          <p:cNvPr id="24" name="Picture Placeholder 19">
            <a:extLst>
              <a:ext uri="{FF2B5EF4-FFF2-40B4-BE49-F238E27FC236}">
                <a16:creationId xmlns:a16="http://schemas.microsoft.com/office/drawing/2014/main" id="{6E15371C-3F24-44D7-97EB-74C12D53CBB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-1" y="2311339"/>
            <a:ext cx="4613544" cy="2241520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picture</a:t>
            </a:r>
          </a:p>
        </p:txBody>
      </p:sp>
      <p:sp>
        <p:nvSpPr>
          <p:cNvPr id="25" name="Picture Placeholder 19">
            <a:extLst>
              <a:ext uri="{FF2B5EF4-FFF2-40B4-BE49-F238E27FC236}">
                <a16:creationId xmlns:a16="http://schemas.microsoft.com/office/drawing/2014/main" id="{E39E0BDE-5895-4B94-90AC-7045292B0B3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-1" y="4613572"/>
            <a:ext cx="4613544" cy="2241520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picture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E8823570-AC4F-4679-98CA-DC7F7B2CC10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376671" y="1735745"/>
            <a:ext cx="6172412" cy="3767496"/>
          </a:xfrm>
        </p:spPr>
        <p:txBody>
          <a:bodyPr rtlCol="0" anchor="t">
            <a:normAutofit/>
          </a:bodyPr>
          <a:lstStyle>
            <a:lvl1pPr>
              <a:buFont typeface="Arial" panose="020B0604020202020204" pitchFamily="34" charset="0"/>
              <a:buNone/>
              <a:defRPr sz="1600" b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BB6B62FA-FEDE-42B0-8B7B-24AE138EB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271516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9E8578BE-8DB2-4FE6-B45A-2B3415CEE1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6668" y="6309360"/>
            <a:ext cx="3411973" cy="45720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6AF7C96F-C1E5-45F5-B070-2D025E7BD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84577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3DC2F0A-1748-49AE-AF72-D6BBB4F8F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3DF7B1-E0C5-4E09-BB5C-F11EA14D7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866789"/>
            <a:ext cx="6833381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BC678EC-E47C-4AC2-A75A-7022CECD00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4622" y="1138041"/>
            <a:ext cx="4862811" cy="2019488"/>
          </a:xfrm>
        </p:spPr>
        <p:txBody>
          <a:bodyPr rtlCol="0"/>
          <a:lstStyle>
            <a:lvl1pPr>
              <a:lnSpc>
                <a:spcPct val="100000"/>
              </a:lnSpc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25" name="Picture Placeholder 21">
            <a:extLst>
              <a:ext uri="{FF2B5EF4-FFF2-40B4-BE49-F238E27FC236}">
                <a16:creationId xmlns:a16="http://schemas.microsoft.com/office/drawing/2014/main" id="{8B745891-A8DA-4640-BB3F-1693FC5AC4AB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58023" y="4941"/>
            <a:ext cx="5333977" cy="3392053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24" name="Picture Placeholder 21">
            <a:extLst>
              <a:ext uri="{FF2B5EF4-FFF2-40B4-BE49-F238E27FC236}">
                <a16:creationId xmlns:a16="http://schemas.microsoft.com/office/drawing/2014/main" id="{BC2DF568-4EA5-4F79-980F-47FC90AEA12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067712" y="3461002"/>
            <a:ext cx="5728215" cy="3396997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74E69A-5ABD-42DF-A2B0-997A62625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063" y="920164"/>
            <a:ext cx="1070775" cy="246619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2B6D0A-4A1F-4B59-B429-AD3FABC74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B66529-F6B7-4C1C-8291-8139628DF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848456"/>
            <a:ext cx="6833382" cy="7170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72245B9-34B5-4F89-8EA6-C018B9D4F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58023" y="3442673"/>
            <a:ext cx="5333977" cy="341532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90814BE-76E8-43EC-9616-A1F02F053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396996"/>
            <a:ext cx="1219200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F8AAA0A6-9D4B-4AA2-82F0-77E5ECF4B64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386762" y="3928342"/>
            <a:ext cx="4162319" cy="2285000"/>
          </a:xfrm>
        </p:spPr>
        <p:txBody>
          <a:bodyPr rtlCol="0" anchor="t">
            <a:normAutofit/>
          </a:bodyPr>
          <a:lstStyle>
            <a:lvl1pPr>
              <a:lnSpc>
                <a:spcPct val="100000"/>
              </a:lnSpc>
              <a:defRPr sz="2400" b="0"/>
            </a:lvl1pPr>
          </a:lstStyle>
          <a:p>
            <a:pPr rtl="0"/>
            <a:r>
              <a:rPr lang="en-GB"/>
              <a:t>Click to add text</a:t>
            </a:r>
          </a:p>
        </p:txBody>
      </p:sp>
      <p:sp>
        <p:nvSpPr>
          <p:cNvPr id="17" name="Footer Placeholder 12">
            <a:extLst>
              <a:ext uri="{FF2B5EF4-FFF2-40B4-BE49-F238E27FC236}">
                <a16:creationId xmlns:a16="http://schemas.microsoft.com/office/drawing/2014/main" id="{8E3FFD99-95F0-47A4-8642-FB9FECEC4F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5917" y="6309360"/>
            <a:ext cx="4946592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727536-E532-4015-A178-0ABB6B09C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9" name="Date Placeholder 11">
            <a:extLst>
              <a:ext uri="{FF2B5EF4-FFF2-40B4-BE49-F238E27FC236}">
                <a16:creationId xmlns:a16="http://schemas.microsoft.com/office/drawing/2014/main" id="{22977876-C29D-4D32-9948-303465AEC3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77730" y="6309360"/>
            <a:ext cx="2736329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0" name="Slide Number Placeholder 15">
            <a:extLst>
              <a:ext uri="{FF2B5EF4-FFF2-40B4-BE49-F238E27FC236}">
                <a16:creationId xmlns:a16="http://schemas.microsoft.com/office/drawing/2014/main" id="{6A7BC11E-2EF0-4989-9A7E-7AB377DB8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9767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76671" y="6309360"/>
            <a:ext cx="454961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42918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293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  <p:sldLayoutId id="2147483674" r:id="rId13"/>
  </p:sldLayoutIdLst>
  <p:hf hdr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56472/25839233/IJAST-V2I3P102" TargetMode="External"/><Relationship Id="rId3" Type="http://schemas.openxmlformats.org/officeDocument/2006/relationships/hyperlink" Target="https://doi.org/10.3390/su17072916" TargetMode="External"/><Relationship Id="rId7" Type="http://schemas.openxmlformats.org/officeDocument/2006/relationships/hyperlink" Target="https://www.rics.org/news-insights/the-role-of-digital-twin-technology-in-construction-and-building" TargetMode="External"/><Relationship Id="rId2" Type="http://schemas.openxmlformats.org/officeDocument/2006/relationships/hyperlink" Target="https://www.75f.io/news/understanding-iot-in-building-automation/" TargetMode="Externa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pnnl.gov/projects/om-best-practices/maintenance-approaches" TargetMode="External"/><Relationship Id="rId5" Type="http://schemas.openxmlformats.org/officeDocument/2006/relationships/hyperlink" Target="https://www.iea.org/reports/energy-efficiency-2023" TargetMode="External"/><Relationship Id="rId4" Type="http://schemas.openxmlformats.org/officeDocument/2006/relationships/hyperlink" Target="https://doi.org/10.3390/bdcc6040115" TargetMode="External"/><Relationship Id="rId9" Type="http://schemas.openxmlformats.org/officeDocument/2006/relationships/hyperlink" Target="https://doi.org/10.3390/thermo4010008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814B6A3-5F3E-4909-8ED5-87FE824922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7691" y="842482"/>
            <a:ext cx="5722705" cy="2586518"/>
          </a:xfrm>
        </p:spPr>
        <p:txBody>
          <a:bodyPr vert="horz" lIns="109728" tIns="109728" rIns="109728" bIns="91440" rtlCol="0" anchor="ctr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Assignment Title – </a:t>
            </a:r>
            <a:br>
              <a:rPr lang="en-GB" sz="2400" b="1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400" b="1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Enhancin</a:t>
            </a:r>
            <a:r>
              <a:rPr lang="en-GB" sz="2400" dirty="0"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</a:t>
            </a:r>
            <a:r>
              <a:rPr lang="en-GB" sz="2400" b="1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Sustainability in Post-Construction Management:</a:t>
            </a:r>
            <a:br>
              <a:rPr lang="en-GB" sz="2400" b="1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400" b="1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Leveraging API-Driven AI and Digital Twins for Optimising M&amp;E Systems</a:t>
            </a:r>
            <a:endParaRPr lang="en-GB" sz="24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4B0552E2-3F84-4A73-A16B-C54043C663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30157" y="3565133"/>
            <a:ext cx="5630239" cy="3201426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 rtl="0"/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– Research Methods</a:t>
            </a:r>
          </a:p>
          <a:p>
            <a:pPr rtl="0"/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 – Dr Deborah Hughes</a:t>
            </a:r>
          </a:p>
          <a:p>
            <a:pPr rtl="0"/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– Paul Davies</a:t>
            </a:r>
          </a:p>
          <a:p>
            <a:pPr rtl="0"/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I.D. – 2203997</a:t>
            </a:r>
          </a:p>
          <a:p>
            <a:pPr rtl="0"/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Submission – 13</a:t>
            </a:r>
            <a:r>
              <a:rPr lang="en-GB" sz="2000" baseline="30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May 2025</a:t>
            </a:r>
          </a:p>
        </p:txBody>
      </p:sp>
      <p:pic>
        <p:nvPicPr>
          <p:cNvPr id="41" name="Picture Placeholder 40" descr="A large room with glass walls&#10;">
            <a:extLst>
              <a:ext uri="{FF2B5EF4-FFF2-40B4-BE49-F238E27FC236}">
                <a16:creationId xmlns:a16="http://schemas.microsoft.com/office/drawing/2014/main" id="{9FB4A3D7-302B-4FAB-B9BD-5F75A796AC7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59936" y="-2"/>
            <a:ext cx="5332064" cy="6858002"/>
          </a:xfr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029686-87BE-4E75-8373-8D06DD4412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66000" y="6309360"/>
            <a:ext cx="1306865" cy="457200"/>
          </a:xfrm>
        </p:spPr>
        <p:txBody>
          <a:bodyPr rtlCol="0"/>
          <a:lstStyle/>
          <a:p>
            <a:pPr algn="l" rtl="0"/>
            <a:r>
              <a:rPr lang="en-GB" sz="1400" dirty="0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13/05/2025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33138F-06C1-46B9-8F23-C4B5783F6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AEF9944-A4F6-4C59-AEBD-678D6480B8EA}" type="slidenum">
              <a:rPr lang="en-GB" sz="1400" smtClean="0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pPr/>
              <a:t>1</a:t>
            </a:fld>
            <a:endParaRPr lang="en-GB" sz="1400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15493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FDE6B89-9484-4E50-8387-C55E031D8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885" y="1212351"/>
            <a:ext cx="6927333" cy="750013"/>
          </a:xfrm>
        </p:spPr>
        <p:txBody>
          <a:bodyPr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Introduction</a:t>
            </a:r>
            <a:endParaRPr lang="en-GB" sz="32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0EB58E2-A9A0-481A-8B5B-381B836CE4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885" y="1962364"/>
            <a:ext cx="6927333" cy="4160924"/>
          </a:xfrm>
        </p:spPr>
        <p:txBody>
          <a:bodyPr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built environment </a:t>
            </a:r>
            <a:r>
              <a:rPr lang="en-GB" sz="14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accounts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for 40% of global energy consumption and 36% of CO₂ emissions. (International Energy Agency, 2023).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Many existing commercial buildings operate outdated and inefficient 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Mechanical and Electrical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(M&amp;E) systems, leading to high energy wastage.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Research Focus:</a:t>
            </a:r>
            <a:b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My research will investigate whether 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Application Programming Interfaces (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API) - driven 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Artificial Intelligence (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AI) and Digital Twin(DT) technologies can bridge the 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(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M&amp;E) efficiency gap in existing commercial buildings, enhancing sustainability and operational performance.</a:t>
            </a:r>
          </a:p>
          <a:p>
            <a:pPr>
              <a:lnSpc>
                <a:spcPct val="100000"/>
              </a:lnSpc>
              <a:spcBef>
                <a:spcPts val="0"/>
              </a:spcBef>
              <a:buNone/>
            </a:pPr>
            <a:b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6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Importance:</a:t>
            </a:r>
            <a:r>
              <a:rPr lang="en-GB" sz="16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Optimising post-construction performance is crucial to achieving national Net Zero targets and improving asset value.</a:t>
            </a:r>
          </a:p>
        </p:txBody>
      </p:sp>
      <p:pic>
        <p:nvPicPr>
          <p:cNvPr id="29" name="Picture Placeholder 28" descr="Dashboard Digital Finance">
            <a:extLst>
              <a:ext uri="{FF2B5EF4-FFF2-40B4-BE49-F238E27FC236}">
                <a16:creationId xmlns:a16="http://schemas.microsoft.com/office/drawing/2014/main" id="{5924239E-C490-438F-B9C9-111D931D084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94348" y="1085431"/>
            <a:ext cx="3997652" cy="5037857"/>
          </a:xfrm>
        </p:spPr>
      </p:pic>
      <p:sp>
        <p:nvSpPr>
          <p:cNvPr id="21" name="Date Placeholder 20">
            <a:extLst>
              <a:ext uri="{FF2B5EF4-FFF2-40B4-BE49-F238E27FC236}">
                <a16:creationId xmlns:a16="http://schemas.microsoft.com/office/drawing/2014/main" id="{9DE3C7A9-21F2-4569-A617-6303685EAA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9879" y="6309360"/>
            <a:ext cx="1318645" cy="457200"/>
          </a:xfrm>
        </p:spPr>
        <p:txBody>
          <a:bodyPr rtlCol="0"/>
          <a:lstStyle/>
          <a:p>
            <a:pPr algn="l" rtl="0"/>
            <a:r>
              <a:rPr lang="en-GB" sz="1400" dirty="0"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13/05/2025</a:t>
            </a:r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29B547D4-09F9-49AB-B5C7-2EDDB233C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z="140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pPr/>
              <a:t>2</a:t>
            </a:fld>
            <a:endParaRPr lang="en-GB" sz="14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82995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3BB84C-1779-87B8-0659-00D5915F55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F50E05C-BD16-AC42-BC8B-CF9058960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885" y="1212352"/>
            <a:ext cx="6927333" cy="534256"/>
          </a:xfrm>
        </p:spPr>
        <p:txBody>
          <a:bodyPr rtlCol="0">
            <a:normAutofit fontScale="9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Research Aim and Objectives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0448947-DA0F-2D3E-B85C-61EAD7A90C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885" y="1746608"/>
            <a:ext cx="6927333" cy="4376680"/>
          </a:xfrm>
        </p:spPr>
        <p:txBody>
          <a:bodyPr rtlCol="0">
            <a:noAutofit/>
          </a:bodyPr>
          <a:lstStyle/>
          <a:p>
            <a:pPr lvl="0">
              <a:lnSpc>
                <a:spcPct val="100000"/>
              </a:lnSpc>
              <a:spcBef>
                <a:spcPts val="0"/>
              </a:spcBef>
              <a:spcAft>
                <a:spcPts val="1800"/>
              </a:spcAft>
              <a:tabLst>
                <a:tab pos="457200" algn="l"/>
              </a:tabLst>
            </a:pPr>
            <a:r>
              <a:rPr lang="en-GB" sz="16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Aim:</a:t>
            </a:r>
            <a:r>
              <a:rPr lang="en-GB" sz="16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Explore frameworks to enhance sustainability and operational performance using API-driven AI and Digital Twin technologies.</a:t>
            </a:r>
          </a:p>
          <a:p>
            <a:pPr lvl="0">
              <a:lnSpc>
                <a:spcPct val="107000"/>
              </a:lnSpc>
              <a:spcBef>
                <a:spcPts val="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GB" sz="16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Objectives:</a:t>
            </a:r>
            <a:endParaRPr lang="en-GB" sz="16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lnSpc>
                <a:spcPct val="100000"/>
              </a:lnSpc>
              <a:spcBef>
                <a:spcPts val="0"/>
              </a:spcBef>
            </a:pPr>
            <a:r>
              <a:rPr lang="en-GB" sz="14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Assess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role of AI-powered Digital Twins in optimising M &amp; E system performance.</a:t>
            </a:r>
          </a:p>
          <a:p>
            <a:pPr lvl="0">
              <a:lnSpc>
                <a:spcPct val="100000"/>
              </a:lnSpc>
              <a:spcBef>
                <a:spcPts val="0"/>
              </a:spcBef>
            </a:pPr>
            <a:b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4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Examine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impact of API standardisation on enabling predictive maintenance and integration.</a:t>
            </a:r>
          </a:p>
          <a:p>
            <a:pPr lvl="0">
              <a:lnSpc>
                <a:spcPct val="100000"/>
              </a:lnSpc>
              <a:spcBef>
                <a:spcPts val="0"/>
              </a:spcBef>
            </a:pPr>
            <a:b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4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barriers and challenges to the adoption of AI and Digital Twin technologies.</a:t>
            </a:r>
          </a:p>
          <a:p>
            <a:pPr lvl="0">
              <a:lnSpc>
                <a:spcPct val="100000"/>
              </a:lnSpc>
              <a:spcBef>
                <a:spcPts val="0"/>
              </a:spcBef>
            </a:pPr>
            <a:b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4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Compare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performance of AI / DT-enhanced M &amp; E systems against traditional BMS (Building Management Systems).</a:t>
            </a:r>
          </a:p>
          <a:p>
            <a:pPr lvl="0">
              <a:lnSpc>
                <a:spcPct val="100000"/>
              </a:lnSpc>
              <a:spcBef>
                <a:spcPts val="0"/>
              </a:spcBef>
            </a:pPr>
            <a:b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4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Evaluate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cost-benefit implications of implementing API-driven AI and Digital Twin solutions.</a:t>
            </a:r>
          </a:p>
        </p:txBody>
      </p:sp>
      <p:pic>
        <p:nvPicPr>
          <p:cNvPr id="29" name="Picture Placeholder 28" descr="Dashboard Digital Finance">
            <a:extLst>
              <a:ext uri="{FF2B5EF4-FFF2-40B4-BE49-F238E27FC236}">
                <a16:creationId xmlns:a16="http://schemas.microsoft.com/office/drawing/2014/main" id="{F67CB128-C485-9883-1B12-8CE6EAB555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94348" y="1085431"/>
            <a:ext cx="3997652" cy="5037857"/>
          </a:xfrm>
        </p:spPr>
      </p:pic>
      <p:sp>
        <p:nvSpPr>
          <p:cNvPr id="21" name="Date Placeholder 20">
            <a:extLst>
              <a:ext uri="{FF2B5EF4-FFF2-40B4-BE49-F238E27FC236}">
                <a16:creationId xmlns:a16="http://schemas.microsoft.com/office/drawing/2014/main" id="{482A130D-86F1-D49A-69D6-538801FB9BD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9879" y="6319520"/>
            <a:ext cx="1318645" cy="457200"/>
          </a:xfrm>
        </p:spPr>
        <p:txBody>
          <a:bodyPr rtlCol="0"/>
          <a:lstStyle/>
          <a:p>
            <a:pPr algn="l" rtl="0"/>
            <a:r>
              <a:rPr lang="en-GB" sz="1400" dirty="0"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13/05/2025</a:t>
            </a:r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29416C6B-4A27-A2B2-BC69-00F866781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z="140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pPr rtl="0"/>
              <a:t>3</a:t>
            </a:fld>
            <a:endParaRPr lang="en-GB" sz="14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51414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EDB7E63-0AD5-451A-9802-48AB1D44E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5915" y="673308"/>
            <a:ext cx="6457717" cy="765074"/>
          </a:xfrm>
        </p:spPr>
        <p:txBody>
          <a:bodyPr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Literature Review</a:t>
            </a:r>
            <a:endParaRPr lang="en-GB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6" name="Picture Placeholder 15" descr="Graph, tables and charts">
            <a:extLst>
              <a:ext uri="{FF2B5EF4-FFF2-40B4-BE49-F238E27FC236}">
                <a16:creationId xmlns:a16="http://schemas.microsoft.com/office/drawing/2014/main" id="{E1DA0A58-7C3B-4F53-80D8-6355E31465F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3461004"/>
            <a:ext cx="4613547" cy="3396996"/>
          </a:xfrm>
        </p:spPr>
      </p:pic>
      <p:pic>
        <p:nvPicPr>
          <p:cNvPr id="26" name="Picture Placeholder 25" descr="People around a desk working ">
            <a:extLst>
              <a:ext uri="{FF2B5EF4-FFF2-40B4-BE49-F238E27FC236}">
                <a16:creationId xmlns:a16="http://schemas.microsoft.com/office/drawing/2014/main" id="{FBFF4B36-5D7D-42A6-A89B-A0A83CB0C2F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4613548" cy="3396994"/>
          </a:xfr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69D770A-D8B9-4D5E-BB61-CD763E29D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5918" y="1839074"/>
            <a:ext cx="6457717" cy="4282008"/>
          </a:xfrm>
        </p:spPr>
        <p:txBody>
          <a:bodyPr rtlCol="0">
            <a:normAutofit fontScale="92500" lnSpcReduction="10000"/>
          </a:bodyPr>
          <a:lstStyle/>
          <a:p>
            <a:pPr lvl="0">
              <a:lnSpc>
                <a:spcPct val="107000"/>
              </a:lnSpc>
              <a:spcBef>
                <a:spcPts val="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GB" sz="17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Energy Consumption Challenges:</a:t>
            </a:r>
            <a:br>
              <a:rPr lang="en-GB" sz="15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5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Older commercial buildings often rely on inefficient M&amp;E systems, contributing to 60 - 70% of total building energy use (International Energy Agency, 2023). </a:t>
            </a:r>
          </a:p>
          <a:p>
            <a:pPr marL="457200">
              <a:lnSpc>
                <a:spcPct val="107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5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lvl="0">
              <a:lnSpc>
                <a:spcPct val="107000"/>
              </a:lnSpc>
              <a:spcBef>
                <a:spcPts val="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GB" sz="17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 and Digital Twin Technologies:</a:t>
            </a:r>
            <a:br>
              <a:rPr lang="en-GB" sz="15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5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AI-driven Digital Twins provide real-time monitoring, predictive analytics, and intelligent fault detection, offering opportunities for proactive energy management  (Villano, Mauro and </a:t>
            </a:r>
            <a:r>
              <a:rPr lang="en-GB" sz="15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Pedace</a:t>
            </a:r>
            <a:r>
              <a:rPr lang="en-GB" sz="15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2024).</a:t>
            </a:r>
          </a:p>
          <a:p>
            <a:pPr marL="457200">
              <a:lnSpc>
                <a:spcPct val="107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5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lvl="0">
              <a:lnSpc>
                <a:spcPct val="107000"/>
              </a:lnSpc>
              <a:spcBef>
                <a:spcPts val="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GB" sz="17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API Integration Barriers:</a:t>
            </a:r>
            <a:br>
              <a:rPr lang="en-GB" sz="15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5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Successful implementation requires overcoming issues like API standardisation, cybersecurity risks, and adapting legacy infrastructures (Taboada-Orozco et al</a:t>
            </a:r>
            <a:r>
              <a:rPr lang="en-GB" sz="15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GB" sz="15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2024).</a:t>
            </a:r>
          </a:p>
          <a:p>
            <a:pPr rtl="0"/>
            <a:r>
              <a:rPr lang="en-GB" dirty="0"/>
              <a:t>​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A0C89215-7880-40F7-A389-2C9A09EE3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1906" y="6309360"/>
            <a:ext cx="4097030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3FE66FD-2026-4582-A911-F6DABAE051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88326" y="6309360"/>
            <a:ext cx="1361752" cy="457200"/>
          </a:xfrm>
        </p:spPr>
        <p:txBody>
          <a:bodyPr rtlCol="0"/>
          <a:lstStyle/>
          <a:p>
            <a:pPr rtl="0"/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13/05/2025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1CFAACA4-65B8-42F6-BCD5-C3D1E8D95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z="140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pPr rtl="0"/>
              <a:t>4</a:t>
            </a:fld>
            <a:endParaRPr lang="en-GB" sz="14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332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FE67981-079D-4463-B997-67E6CA039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Conceptual Model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3F8203-3B39-4BFE-8E62-89B62CFF97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22795" y="6309360"/>
            <a:ext cx="1292814" cy="457200"/>
          </a:xfrm>
        </p:spPr>
        <p:txBody>
          <a:bodyPr rtlCol="0"/>
          <a:lstStyle/>
          <a:p>
            <a:pPr rtl="0"/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13/05/2025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3BF995-3A96-4426-B458-AE23D8310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z="140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pPr rtl="0"/>
              <a:t>5</a:t>
            </a:fld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A911FFA-F51D-5A21-D62D-B3BCC0BD9FA4}"/>
              </a:ext>
            </a:extLst>
          </p:cNvPr>
          <p:cNvSpPr txBox="1"/>
          <p:nvPr/>
        </p:nvSpPr>
        <p:spPr>
          <a:xfrm>
            <a:off x="3212752" y="2320981"/>
            <a:ext cx="7428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Flow: IoT sensors → API → DT → AI → Optimised Outputs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Picture 6" descr="A diagram of a cloud computing system&#10;&#10;AI-generated content may be incorrect.">
            <a:extLst>
              <a:ext uri="{FF2B5EF4-FFF2-40B4-BE49-F238E27FC236}">
                <a16:creationId xmlns:a16="http://schemas.microsoft.com/office/drawing/2014/main" id="{B4ED20A9-3EA2-A07C-C54B-FB438C179AF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5371" y="2782646"/>
            <a:ext cx="10013710" cy="3526714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63A9F6-6DF4-746E-AA34-C4B5A2FB7B14}"/>
              </a:ext>
            </a:extLst>
          </p:cNvPr>
          <p:cNvSpPr txBox="1"/>
          <p:nvPr/>
        </p:nvSpPr>
        <p:spPr>
          <a:xfrm>
            <a:off x="5316601" y="6384071"/>
            <a:ext cx="15587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Source: 75F (2022)</a:t>
            </a:r>
          </a:p>
        </p:txBody>
      </p:sp>
    </p:spTree>
    <p:extLst>
      <p:ext uri="{BB962C8B-B14F-4D97-AF65-F5344CB8AC3E}">
        <p14:creationId xmlns:p14="http://schemas.microsoft.com/office/powerpoint/2010/main" val="33450233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F786E0-41A9-3657-9172-066BA6DBB2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C8B7E04-37B5-7951-7CA2-0BFE2B446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0773" y="537381"/>
            <a:ext cx="6648307" cy="705792"/>
          </a:xfrm>
        </p:spPr>
        <p:txBody>
          <a:bodyPr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Methodology</a:t>
            </a:r>
          </a:p>
        </p:txBody>
      </p:sp>
      <p:pic>
        <p:nvPicPr>
          <p:cNvPr id="11" name="Picture Placeholder 10" descr="A close - up of a person using a computer">
            <a:extLst>
              <a:ext uri="{FF2B5EF4-FFF2-40B4-BE49-F238E27FC236}">
                <a16:creationId xmlns:a16="http://schemas.microsoft.com/office/drawing/2014/main" id="{92FA7D99-613E-729C-84ED-951E2B49DEC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-3"/>
            <a:ext cx="4613544" cy="2249321"/>
          </a:xfrm>
        </p:spPr>
      </p:pic>
      <p:pic>
        <p:nvPicPr>
          <p:cNvPr id="13" name="Picture Placeholder 12" descr="Digital Graph screen reflection">
            <a:extLst>
              <a:ext uri="{FF2B5EF4-FFF2-40B4-BE49-F238E27FC236}">
                <a16:creationId xmlns:a16="http://schemas.microsoft.com/office/drawing/2014/main" id="{34123CEC-1776-D4F2-FA80-581DBAF9FFA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2311339"/>
            <a:ext cx="4613544" cy="2241520"/>
          </a:xfrm>
        </p:spPr>
      </p:pic>
      <p:pic>
        <p:nvPicPr>
          <p:cNvPr id="8" name="Picture Placeholder 7" descr="Conference Room">
            <a:extLst>
              <a:ext uri="{FF2B5EF4-FFF2-40B4-BE49-F238E27FC236}">
                <a16:creationId xmlns:a16="http://schemas.microsoft.com/office/drawing/2014/main" id="{38AD1CF0-F5FC-A985-2B65-DF62F3D3ECC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4613572"/>
            <a:ext cx="4613544" cy="2241520"/>
          </a:xfr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74D32D7-8714-16CF-21DD-FFBB525708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0772" y="1366464"/>
            <a:ext cx="6832315" cy="4942896"/>
          </a:xfrm>
        </p:spPr>
        <p:txBody>
          <a:bodyPr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Research Design:</a:t>
            </a:r>
            <a:b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mixed-methods approach, integrating both quantitative and qualitative techniques, has been chosen to provide a more comprehensive understanding of technology adoption and performance.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Quantitative:</a:t>
            </a:r>
            <a:endParaRPr lang="en-GB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Surveys targeting 20 - 30 industry professionals.</a:t>
            </a: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Data analysis using SPSS to identify patterns and correlations.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Qualitative:</a:t>
            </a:r>
            <a:endParaRPr lang="en-GB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Semi-structured interviews with 5 - 8 M&amp;E and facilities management experts.</a:t>
            </a: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Thematic analysis using NVivo software.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Case Studies:</a:t>
            </a:r>
            <a:endParaRPr lang="en-GB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Comparative analysis of 2 - 4 buildings: AI / DT - optimised systems vs. conventional BMS.</a:t>
            </a: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Performance data collection (energy use, downtime, maintenance costs).</a:t>
            </a:r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C01E6331-2E84-7B75-9475-D8736D3987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271516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8C7A0BD4-C0BB-8D45-1408-A026938D661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90881" y="6330779"/>
            <a:ext cx="1356641" cy="457200"/>
          </a:xfrm>
        </p:spPr>
        <p:txBody>
          <a:bodyPr rtlCol="0"/>
          <a:lstStyle/>
          <a:p>
            <a:pPr rtl="0"/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13/05/2025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4581B2CD-BA17-F16F-2010-E93EDA496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z="140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pPr rtl="0"/>
              <a:t>6</a:t>
            </a:fld>
            <a:endParaRPr lang="en-GB" sz="14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86789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0235702-D252-448C-B19A-B3316C4F8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Predicted Outcomes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8FE1B0-9E5F-4C60-B1BF-E3D551EDC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6814" y="1962364"/>
            <a:ext cx="9298372" cy="3647269"/>
          </a:xfrm>
        </p:spPr>
        <p:txBody>
          <a:bodyPr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• </a:t>
            </a:r>
            <a:r>
              <a:rPr lang="en-GB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Improved Fault Detection:</a:t>
            </a:r>
            <a:b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Anticipated 25 - 40% reduction in emergency maintenance events, based on prior AI / DT applications (PNNL, 2021).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• </a:t>
            </a:r>
            <a:r>
              <a:rPr lang="en-GB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Energy Efficiency Gains:</a:t>
            </a:r>
            <a:b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Expected 20 - 30% energy savings through optimised M&amp;E system control (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Almazam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et al., 2025).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• </a:t>
            </a:r>
            <a:r>
              <a:rPr lang="en-GB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Enhanced Operational Intelligence:</a:t>
            </a:r>
            <a:b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Improved real-time decision-making and predictive maintenance planning (Pollock et al., 2024).</a:t>
            </a:r>
          </a:p>
          <a:p>
            <a:pPr marL="266700" indent="-26670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• </a:t>
            </a:r>
            <a:r>
              <a:rPr lang="en-GB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Contribution to Sustainability Goals:</a:t>
            </a:r>
            <a:b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Supports organisational Net Zero carbon commitments through reduced energy use and system optimisation (Hassani, Huang and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MacFeely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2022).</a:t>
            </a:r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7C52191A-A01A-4BD8-A7AB-CB4BB654D2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75503" y="6309360"/>
            <a:ext cx="1387398" cy="457200"/>
          </a:xfrm>
        </p:spPr>
        <p:txBody>
          <a:bodyPr rtlCol="0"/>
          <a:lstStyle/>
          <a:p>
            <a:pPr rtl="0"/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13/05/2025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533E7CD9-5271-46B0-BE9D-C03F6CFC6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z="140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pPr rtl="0"/>
              <a:t>7</a:t>
            </a:fld>
            <a:endParaRPr lang="en-GB" sz="14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09762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8D0AE722-3A17-4292-8B0C-015DEE23F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Implementation Challenges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0ED48AB2-7B87-4FA9-90BB-0B88AD92D3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8680" y="1658843"/>
            <a:ext cx="7074639" cy="4108094"/>
          </a:xfrm>
        </p:spPr>
        <p:txBody>
          <a:bodyPr rtlCol="0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Technical Barriers:</a:t>
            </a:r>
            <a:endParaRPr lang="en-GB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Legacy infrastructure incompatible with new API / AI systems.</a:t>
            </a: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Integration complexity across diverse M&amp;E components.</a:t>
            </a: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4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Organisational Constraints:</a:t>
            </a:r>
            <a:endParaRPr lang="en-GB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Lack of expertise and need for specialised training.</a:t>
            </a: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Funding limitations for upgrades and retrofits.</a:t>
            </a: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Resistance to change from operational staff and management.</a:t>
            </a: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4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Cybersecurity Risks:</a:t>
            </a:r>
            <a:endParaRPr lang="en-GB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Increased vulnerability due to interconnected systems.</a:t>
            </a: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Data protection, system breaches, and operational disruption risks.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6EABB9-3A4D-494A-BBFF-20F1A5F84F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98594" y="6310284"/>
            <a:ext cx="1341216" cy="457200"/>
          </a:xfrm>
        </p:spPr>
        <p:txBody>
          <a:bodyPr rtlCol="0"/>
          <a:lstStyle/>
          <a:p>
            <a:pPr rtl="0"/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13/05/2025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5989F-94E4-487A-845C-A4F547DDF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z="140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pPr rtl="0"/>
              <a:t>8</a:t>
            </a:fld>
            <a:endParaRPr lang="en-GB" sz="14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05452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B717A9-AFDF-FDC1-3A7F-0E0AD52780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0CB4CB6-A8BF-DBCD-C590-24FF9ED34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Evaluation Metrics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9F0D8379-3FE5-5672-6E24-0DDCEAEB46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7637" y="1670685"/>
            <a:ext cx="8636726" cy="4269346"/>
          </a:xfrm>
        </p:spPr>
        <p:txBody>
          <a:bodyPr rtlCol="0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Performance Metrics:</a:t>
            </a:r>
            <a:endParaRPr lang="en-GB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Energy Use Intensity (EUI):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(kWh/m²) comparison before and after intervention.</a:t>
            </a: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System Downtime: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Frequency and duration of unplanned outages.</a:t>
            </a: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Maintenance Cost Reduction: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Annualised maintenance cost savings.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GB" sz="1400" b="1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Predictive Accuracy Metrics:</a:t>
            </a:r>
            <a:endParaRPr lang="en-GB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 Model Accuracy: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Comparison between predicted vs. actual system faults and failures.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GB" sz="1400" b="1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User Satisfaction Metrics:</a:t>
            </a:r>
            <a:endParaRPr lang="en-GB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Stakeholder Feedback: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Surveys and interviews evaluating perceived system improvements, usability, and satisfaction.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77E7CD-E4EA-CAE3-CBA9-1B91DF42195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60893" y="6309360"/>
            <a:ext cx="1452053" cy="457200"/>
          </a:xfrm>
        </p:spPr>
        <p:txBody>
          <a:bodyPr rtlCol="0"/>
          <a:lstStyle/>
          <a:p>
            <a:pPr rtl="0"/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13/05/2025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1DDC1C-2624-39CF-712F-1E988BA865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z="140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pPr rtl="0"/>
              <a:t>9</a:t>
            </a:fld>
            <a:endParaRPr lang="en-GB" sz="14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50524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BF7555-8D87-BAEF-C189-5F6D0DB08E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4C78A813-39A7-4643-9419-1C6946242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Timeline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A5FFDE-96B8-5AE6-EADE-95673C46E9B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17925" y="6374015"/>
            <a:ext cx="1341216" cy="457200"/>
          </a:xfrm>
        </p:spPr>
        <p:txBody>
          <a:bodyPr rtlCol="0"/>
          <a:lstStyle/>
          <a:p>
            <a:pPr rtl="0"/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13/05/2025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6EDF0E-8BD7-8191-7606-513F665BE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z="140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pPr rtl="0"/>
              <a:t>10</a:t>
            </a:fld>
            <a:endParaRPr lang="en-GB" sz="14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 descr="A graph of progress bar&#10;&#10;AI-generated content may be incorrect.">
            <a:extLst>
              <a:ext uri="{FF2B5EF4-FFF2-40B4-BE49-F238E27FC236}">
                <a16:creationId xmlns:a16="http://schemas.microsoft.com/office/drawing/2014/main" id="{2DE019DB-41DB-E845-132F-0A4E1479F0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935" y="1392865"/>
            <a:ext cx="10900146" cy="465706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927737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794278F-BBE1-4D62-8038-1FE9C98B6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6668" y="537381"/>
            <a:ext cx="6172412" cy="1031927"/>
          </a:xfrm>
        </p:spPr>
        <p:txBody>
          <a:bodyPr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1" name="Picture Placeholder 10" descr="A close - up of a person using a computer">
            <a:extLst>
              <a:ext uri="{FF2B5EF4-FFF2-40B4-BE49-F238E27FC236}">
                <a16:creationId xmlns:a16="http://schemas.microsoft.com/office/drawing/2014/main" id="{2090A0CF-D5B6-46F6-9148-3018C1F6821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-3"/>
            <a:ext cx="4613544" cy="2249321"/>
          </a:xfrm>
        </p:spPr>
      </p:pic>
      <p:pic>
        <p:nvPicPr>
          <p:cNvPr id="13" name="Picture Placeholder 12" descr="Digital Graph screen reflection">
            <a:extLst>
              <a:ext uri="{FF2B5EF4-FFF2-40B4-BE49-F238E27FC236}">
                <a16:creationId xmlns:a16="http://schemas.microsoft.com/office/drawing/2014/main" id="{FD008D2D-DCC4-47D7-9308-F53E3DC8BA3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2311339"/>
            <a:ext cx="4613544" cy="2241520"/>
          </a:xfrm>
        </p:spPr>
      </p:pic>
      <p:pic>
        <p:nvPicPr>
          <p:cNvPr id="8" name="Picture Placeholder 7" descr="Conference Room">
            <a:extLst>
              <a:ext uri="{FF2B5EF4-FFF2-40B4-BE49-F238E27FC236}">
                <a16:creationId xmlns:a16="http://schemas.microsoft.com/office/drawing/2014/main" id="{13908DB8-E92A-433D-BC79-CFD872B072D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4613572"/>
            <a:ext cx="4613544" cy="2241520"/>
          </a:xfr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57A8109-BBBF-407C-81F8-08088ED996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6671" y="2065105"/>
            <a:ext cx="6172412" cy="3438135"/>
          </a:xfrm>
        </p:spPr>
        <p:txBody>
          <a:bodyPr rtlCol="0"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research will validate the effectiveness of API-driven AI and Digital Twin technologies in enhancing the sustainability and operational performance of M&amp;E systems in existing commercial buildings.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4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Real-world case study insights will identify the scalability and broader applicability of smart technology retrofits.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4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structured roadmap, from literature review through to framework development, it will be proposed to guide future retrofitting strategies across the sector.</a:t>
            </a:r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C7BA43AD-7653-4B85-883B-8DB0DF3D8C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36233" y="6321543"/>
            <a:ext cx="1421296" cy="457200"/>
          </a:xfrm>
        </p:spPr>
        <p:txBody>
          <a:bodyPr rtlCol="0"/>
          <a:lstStyle/>
          <a:p>
            <a:pPr rtl="0"/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13/05/2025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5DB2E64-AD14-44FE-948F-FCBEC637E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z="140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pPr rtl="0"/>
              <a:t>11</a:t>
            </a:fld>
            <a:endParaRPr lang="en-GB" sz="14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3322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0F57CC-04D3-7FAE-F481-4CB56CF283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5CC306A4-7898-9389-5D5F-31A645E6D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3C10CCB-8480-FE84-0798-04AD51362E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527" y="1542472"/>
            <a:ext cx="10704945" cy="4569433"/>
          </a:xfrm>
        </p:spPr>
        <p:txBody>
          <a:bodyPr rtlCol="0"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75F, 2022. </a:t>
            </a:r>
            <a:r>
              <a:rPr lang="en-GB" sz="10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Understanding IoT in Building Automation</a:t>
            </a:r>
            <a:r>
              <a:rPr lang="en-GB" sz="1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75F. Available at: </a:t>
            </a:r>
            <a:r>
              <a:rPr lang="en-GB" sz="10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https://www.75f.io/news/understanding-iot-in-building-automation/</a:t>
            </a:r>
            <a:r>
              <a:rPr lang="en-GB" sz="10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[Accessed 26 April 2025].</a:t>
            </a:r>
            <a:endParaRPr lang="en-GB" sz="10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Almazam</a:t>
            </a: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K. et al</a:t>
            </a:r>
            <a:r>
              <a:rPr lang="en-GB" sz="10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2025. Innovative energy efficiency in HVAC systems with an integrated machine learning and model predictive control technique: A prospective toward sustainable buildings. </a:t>
            </a:r>
            <a:r>
              <a:rPr lang="en-GB" sz="10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Sustainability</a:t>
            </a: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17(7), p.2916. </a:t>
            </a:r>
            <a:r>
              <a:rPr lang="en-GB" sz="1000" u="sng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https://doi.org/10.3390/su17072916</a:t>
            </a:r>
            <a:r>
              <a:rPr lang="en-GB" sz="10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12 April 2025).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Hassani, H., Huang, X. and </a:t>
            </a:r>
            <a:r>
              <a:rPr lang="en-GB" sz="10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MacFeely</a:t>
            </a: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S., 2022. Enabling digital twins to support the UN SDGs. </a:t>
            </a:r>
            <a:r>
              <a:rPr lang="en-GB" sz="10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Big Data and Cognitive Computing</a:t>
            </a: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6(4), p.115. </a:t>
            </a:r>
            <a:r>
              <a:rPr lang="en-GB" sz="1000" u="sng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https://doi.org/10.3390/bdcc6040115</a:t>
            </a:r>
            <a:r>
              <a:rPr lang="en-GB" sz="10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19 April 2025).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International Energy Agency, 2023. </a:t>
            </a:r>
            <a:r>
              <a:rPr lang="en-GB" sz="10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Energy Efficiency 2023: Buildings sector highlights</a:t>
            </a: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000" u="sng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https://www.iea.org/reports/energy-efficiency-2023</a:t>
            </a:r>
            <a:r>
              <a:rPr lang="en-GB" sz="10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19 April 2025).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PNNL, 2021. </a:t>
            </a:r>
            <a:r>
              <a:rPr lang="en-GB" sz="10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Maintenance approaches</a:t>
            </a: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Pacific Northwest National Laboratory. Available at: </a:t>
            </a:r>
            <a:r>
              <a:rPr lang="en-GB" sz="1000" u="sng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https://www.pnnl.gov/projects/om-best-practices/maintenance-approaches</a:t>
            </a:r>
            <a:r>
              <a:rPr lang="en-GB" sz="10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19 April 2025).</a:t>
            </a: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Pollock, A., Grant, M., Rolston, R. and Hosey, T. (2024) </a:t>
            </a:r>
            <a:r>
              <a:rPr lang="en-GB" sz="10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role of digital twin technology in construction and building operations</a:t>
            </a: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RICS Tech Partner Programme. Available at: </a:t>
            </a:r>
            <a:r>
              <a:rPr lang="en-GB" sz="1000" u="sng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https://www.rics.org/news-insights/the-role-of-digital-twin-technology-in-construction-and-building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29 April 2025).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Tejani, A., 2024. AI-driven predictive maintenance in HVAC systems: Strategies for improving efficiency and reducing system downtime. </a:t>
            </a:r>
            <a:r>
              <a:rPr lang="en-GB" sz="10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International Journal of Advanced Smart Technology (IJAST)</a:t>
            </a: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2(3), pp.6–19. </a:t>
            </a:r>
            <a:r>
              <a:rPr lang="en-GB" sz="1000" u="sng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https://doi.org/10.56472/25839233/IJAST-V2I3P102</a:t>
            </a:r>
            <a:r>
              <a:rPr lang="en-GB" sz="10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19 April 2025).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Villano, F., Mauro, G.M. and </a:t>
            </a:r>
            <a:r>
              <a:rPr lang="en-GB" sz="10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Pedace</a:t>
            </a: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A., 2024. A review on machine/deep learning techniques applied to building energy simulation, optimization and management. </a:t>
            </a:r>
            <a:r>
              <a:rPr lang="en-GB" sz="1000" i="1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Thermo</a:t>
            </a: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4(1), pp.100–139. </a:t>
            </a:r>
            <a:r>
              <a:rPr lang="en-GB" sz="1000" u="sng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https://doi.org/10.3390/thermo4010008</a:t>
            </a:r>
            <a:r>
              <a:rPr lang="en-GB" sz="10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19 April 2025).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9FABC-5A4C-AA10-340D-FADACAF167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07088" y="6309360"/>
            <a:ext cx="1452053" cy="457200"/>
          </a:xfrm>
        </p:spPr>
        <p:txBody>
          <a:bodyPr rtlCol="0"/>
          <a:lstStyle/>
          <a:p>
            <a:pPr rtl="0"/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13/05/2025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E619E6-72A8-DDBD-92DC-54ACC7821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z="140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pPr rtl="0"/>
              <a:t>12</a:t>
            </a:fld>
            <a:endParaRPr lang="en-GB" sz="14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81804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64081DB-1923-4878-AB15-AD54F35A1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4622" y="1138041"/>
            <a:ext cx="4862811" cy="2019488"/>
          </a:xfrm>
        </p:spPr>
        <p:txBody>
          <a:bodyPr rtlCol="0">
            <a:normAutofit/>
          </a:bodyPr>
          <a:lstStyle/>
          <a:p>
            <a:pPr rtl="0"/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THANK YOU!</a:t>
            </a:r>
          </a:p>
        </p:txBody>
      </p:sp>
      <p:pic>
        <p:nvPicPr>
          <p:cNvPr id="32" name="Picture Placeholder 31" descr="Two people working on a laptop and tablet with graphs and tables ">
            <a:extLst>
              <a:ext uri="{FF2B5EF4-FFF2-40B4-BE49-F238E27FC236}">
                <a16:creationId xmlns:a16="http://schemas.microsoft.com/office/drawing/2014/main" id="{C4A8B214-180D-446B-9616-62B7371F3DD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58023" y="4941"/>
            <a:ext cx="5333977" cy="3392053"/>
          </a:xfrm>
        </p:spPr>
      </p:pic>
      <p:pic>
        <p:nvPicPr>
          <p:cNvPr id="30" name="Picture Placeholder 29" descr="Office Stairs, hanging lights">
            <a:extLst>
              <a:ext uri="{FF2B5EF4-FFF2-40B4-BE49-F238E27FC236}">
                <a16:creationId xmlns:a16="http://schemas.microsoft.com/office/drawing/2014/main" id="{C1CA27C7-F47D-4606-AAE8-32BD4D06983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67712" y="3461002"/>
            <a:ext cx="5728215" cy="3396997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755816F-F516-477A-8EF2-D8CA202675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86762" y="3729518"/>
            <a:ext cx="4162319" cy="2483823"/>
          </a:xfrm>
        </p:spPr>
        <p:txBody>
          <a:bodyPr rtlCol="0">
            <a:noAutofit/>
          </a:bodyPr>
          <a:lstStyle/>
          <a:p>
            <a:pPr lvl="0" algn="ctr">
              <a:lnSpc>
                <a:spcPct val="107000"/>
              </a:lnSpc>
              <a:spcBef>
                <a:spcPts val="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GB" sz="44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Questions</a:t>
            </a:r>
          </a:p>
          <a:p>
            <a:pPr lvl="0" algn="ctr">
              <a:lnSpc>
                <a:spcPct val="107000"/>
              </a:lnSpc>
              <a:spcBef>
                <a:spcPts val="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GB" sz="44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</a:t>
            </a:r>
          </a:p>
          <a:p>
            <a:pPr lvl="0" algn="ctr">
              <a:lnSpc>
                <a:spcPct val="107000"/>
              </a:lnSpc>
              <a:spcBef>
                <a:spcPts val="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GB" sz="44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Discussion</a:t>
            </a:r>
          </a:p>
        </p:txBody>
      </p:sp>
      <p:sp>
        <p:nvSpPr>
          <p:cNvPr id="33" name="Date Placeholder 32">
            <a:extLst>
              <a:ext uri="{FF2B5EF4-FFF2-40B4-BE49-F238E27FC236}">
                <a16:creationId xmlns:a16="http://schemas.microsoft.com/office/drawing/2014/main" id="{0D675628-85B5-4093-90F8-769A1F3405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61026" y="6317265"/>
            <a:ext cx="1406052" cy="457200"/>
          </a:xfrm>
        </p:spPr>
        <p:txBody>
          <a:bodyPr rtlCol="0"/>
          <a:lstStyle/>
          <a:p>
            <a:pPr rtl="0"/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13/05/2025</a:t>
            </a:r>
          </a:p>
        </p:txBody>
      </p:sp>
      <p:sp>
        <p:nvSpPr>
          <p:cNvPr id="35" name="Slide Number Placeholder 34">
            <a:extLst>
              <a:ext uri="{FF2B5EF4-FFF2-40B4-BE49-F238E27FC236}">
                <a16:creationId xmlns:a16="http://schemas.microsoft.com/office/drawing/2014/main" id="{6F05ADB0-C4C0-4EB9-ACD6-D5D69C07C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z="140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pPr rtl="0"/>
              <a:t>13</a:t>
            </a:fld>
            <a:endParaRPr lang="en-GB" sz="14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8203993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Shoji">
      <a:dk1>
        <a:sysClr val="windowText" lastClr="000000"/>
      </a:dk1>
      <a:lt1>
        <a:sysClr val="window" lastClr="FFFFFF"/>
      </a:lt1>
      <a:dk2>
        <a:srgbClr val="595460"/>
      </a:dk2>
      <a:lt2>
        <a:srgbClr val="EBEDEB"/>
      </a:lt2>
      <a:accent1>
        <a:srgbClr val="97A7B8"/>
      </a:accent1>
      <a:accent2>
        <a:srgbClr val="A5B592"/>
      </a:accent2>
      <a:accent3>
        <a:srgbClr val="CED228"/>
      </a:accent3>
      <a:accent4>
        <a:srgbClr val="D1C499"/>
      </a:accent4>
      <a:accent5>
        <a:srgbClr val="BDB3B6"/>
      </a:accent5>
      <a:accent6>
        <a:srgbClr val="C5A98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236.tgt.Office_50301644_TF56000440_Win32_OJ112196103" id="{580BD9EC-6C19-4542-8B14-DA369C5CDA21}" vid="{FD53FB74-34FC-41BD-841A-01F39158635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BF9B764-6365-43A2-B92A-B9C4DD6E9B23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99F8CEDD-DC61-403E-AD0F-EF7523F627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00F1594-3EA9-4B35-B72A-00D8B89F015B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72f988bf-86f1-41af-91ab-2d7cd011db47}" enabled="0" method="" siteId="{72f988bf-86f1-41af-91ab-2d7cd011db4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{ABCDE406-5839-43D0-94BE-FFCCE6202AC2}tf56000440_win32</Template>
  <TotalTime>190</TotalTime>
  <Words>1273</Words>
  <Application>Microsoft Office PowerPoint</Application>
  <PresentationFormat>Widescreen</PresentationFormat>
  <Paragraphs>133</Paragraphs>
  <Slides>13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Meiryo</vt:lpstr>
      <vt:lpstr>Aptos</vt:lpstr>
      <vt:lpstr>Arial</vt:lpstr>
      <vt:lpstr>Calibri</vt:lpstr>
      <vt:lpstr>Corbel</vt:lpstr>
      <vt:lpstr>Symbol</vt:lpstr>
      <vt:lpstr>ShojiVTI</vt:lpstr>
      <vt:lpstr>Assignment Title –  Enhancing Sustainability in Post-Construction Management: Leveraging API-Driven AI and Digital Twins for Optimising M&amp;E Systems</vt:lpstr>
      <vt:lpstr>Introduction</vt:lpstr>
      <vt:lpstr>Research Aim and Objectives</vt:lpstr>
      <vt:lpstr>Literature Review</vt:lpstr>
      <vt:lpstr>Conceptual Model </vt:lpstr>
      <vt:lpstr>Methodology</vt:lpstr>
      <vt:lpstr>Predicted Outcomes</vt:lpstr>
      <vt:lpstr>Implementation Challenges</vt:lpstr>
      <vt:lpstr>Evaluation Metrics</vt:lpstr>
      <vt:lpstr>Timeline</vt:lpstr>
      <vt:lpstr>Conclusion</vt:lpstr>
      <vt:lpstr>References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 Davies (Eng &amp; IT)</dc:creator>
  <cp:lastModifiedBy>Paul Davies (Eng &amp; IT)</cp:lastModifiedBy>
  <cp:revision>11</cp:revision>
  <dcterms:created xsi:type="dcterms:W3CDTF">2025-04-25T10:25:22Z</dcterms:created>
  <dcterms:modified xsi:type="dcterms:W3CDTF">2025-05-12T12:36:12Z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