
<file path=[Content_Types].xml><?xml version="1.0" encoding="utf-8"?>
<Types xmlns="http://schemas.openxmlformats.org/package/2006/content-types">
  <Default Extension="fntdata" ContentType="application/x-fontdata"/>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autoCompressPictures="0">
  <p:sldMasterIdLst>
    <p:sldMasterId id="2147483659" r:id="rId1"/>
  </p:sldMasterIdLst>
  <p:notesMasterIdLst>
    <p:notesMasterId r:id="rId22"/>
  </p:notesMasterIdLst>
  <p:sldIdLst>
    <p:sldId id="256" r:id="rId2"/>
    <p:sldId id="277" r:id="rId3"/>
    <p:sldId id="279" r:id="rId4"/>
    <p:sldId id="280" r:id="rId5"/>
    <p:sldId id="281" r:id="rId6"/>
    <p:sldId id="294" r:id="rId7"/>
    <p:sldId id="310" r:id="rId8"/>
    <p:sldId id="273" r:id="rId9"/>
    <p:sldId id="295" r:id="rId10"/>
    <p:sldId id="282" r:id="rId11"/>
    <p:sldId id="297" r:id="rId12"/>
    <p:sldId id="298" r:id="rId13"/>
    <p:sldId id="292" r:id="rId14"/>
    <p:sldId id="302" r:id="rId15"/>
    <p:sldId id="286" r:id="rId16"/>
    <p:sldId id="291" r:id="rId17"/>
    <p:sldId id="287" r:id="rId18"/>
    <p:sldId id="288" r:id="rId19"/>
    <p:sldId id="285" r:id="rId20"/>
    <p:sldId id="299" r:id="rId21"/>
  </p:sldIdLst>
  <p:sldSz cx="9144000" cy="5143500" type="screen16x9"/>
  <p:notesSz cx="6858000" cy="9144000"/>
  <p:embeddedFontLst>
    <p:embeddedFont>
      <p:font typeface="Avenir Roman" panose="02000503020000020003" pitchFamily="2" charset="0"/>
      <p:regular r:id="rId23"/>
      <p:bold r:id="rId24"/>
      <p:italic r:id="rId25"/>
      <p:boldItalic r:id="rId26"/>
    </p:embeddedFont>
    <p:embeddedFont>
      <p:font typeface="Corbel" panose="020B0503020204020204" pitchFamily="34" charset="0"/>
      <p:regular r:id="rId27"/>
      <p:bold r:id="rId28"/>
      <p:italic r:id="rId29"/>
      <p:boldItalic r:id="rId30"/>
    </p:embeddedFont>
    <p:embeddedFont>
      <p:font typeface="Open Sans" panose="020B0606030504020204" pitchFamily="34" charset="0"/>
      <p:regular r:id="rId31"/>
      <p:bold r:id="rId32"/>
      <p:italic r:id="rId33"/>
      <p:boldItalic r:id="rId34"/>
    </p:embeddedFont>
    <p:embeddedFont>
      <p:font typeface="PT Sans Narrow" panose="020B0506020203020204" pitchFamily="34" charset="77"/>
      <p:regular r:id="rId35"/>
      <p:bold r:id="rId3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31412"/>
    <p:restoredTop sz="94624"/>
  </p:normalViewPr>
  <p:slideViewPr>
    <p:cSldViewPr snapToGrid="0">
      <p:cViewPr varScale="1">
        <p:scale>
          <a:sx n="115" d="100"/>
          <a:sy n="115" d="100"/>
        </p:scale>
        <p:origin x="216" y="67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4.fntdata"/><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font" Target="fonts/font1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3.fntdata"/><Relationship Id="rId33" Type="http://schemas.openxmlformats.org/officeDocument/2006/relationships/font" Target="fonts/font11.fntdata"/><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2.fntdata"/><Relationship Id="rId32" Type="http://schemas.openxmlformats.org/officeDocument/2006/relationships/font" Target="fonts/font10.fntdata"/><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1.fntdata"/><Relationship Id="rId28" Type="http://schemas.openxmlformats.org/officeDocument/2006/relationships/font" Target="fonts/font6.fntdata"/><Relationship Id="rId36" Type="http://schemas.openxmlformats.org/officeDocument/2006/relationships/font" Target="fonts/font14.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9.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font" Target="fonts/font5.fntdata"/><Relationship Id="rId30" Type="http://schemas.openxmlformats.org/officeDocument/2006/relationships/font" Target="fonts/font8.fntdata"/><Relationship Id="rId35" Type="http://schemas.openxmlformats.org/officeDocument/2006/relationships/font" Target="fonts/font13.fntdata"/><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63" name="Google Shape;6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 name="Google Shape;6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cxnSp>
        <p:nvCxnSpPr>
          <p:cNvPr id="10" name="Google Shape;10;p2"/>
          <p:cNvCxnSpPr/>
          <p:nvPr/>
        </p:nvCxnSpPr>
        <p:spPr>
          <a:xfrm>
            <a:off x="7007735" y="3176888"/>
            <a:ext cx="562200" cy="0"/>
          </a:xfrm>
          <a:prstGeom prst="straightConnector1">
            <a:avLst/>
          </a:prstGeom>
          <a:noFill/>
          <a:ln w="76200" cap="flat" cmpd="sng">
            <a:solidFill>
              <a:schemeClr val="lt2"/>
            </a:solidFill>
            <a:prstDash val="solid"/>
            <a:round/>
            <a:headEnd type="none" w="sm" len="sm"/>
            <a:tailEnd type="none" w="sm" len="sm"/>
          </a:ln>
        </p:spPr>
      </p:cxnSp>
      <p:cxnSp>
        <p:nvCxnSpPr>
          <p:cNvPr id="11" name="Google Shape;11;p2"/>
          <p:cNvCxnSpPr/>
          <p:nvPr/>
        </p:nvCxnSpPr>
        <p:spPr>
          <a:xfrm>
            <a:off x="1575035" y="3158252"/>
            <a:ext cx="562200" cy="0"/>
          </a:xfrm>
          <a:prstGeom prst="straightConnector1">
            <a:avLst/>
          </a:prstGeom>
          <a:noFill/>
          <a:ln w="76200" cap="flat" cmpd="sng">
            <a:solidFill>
              <a:schemeClr val="lt2"/>
            </a:solidFill>
            <a:prstDash val="solid"/>
            <a:round/>
            <a:headEnd type="none" w="sm" len="sm"/>
            <a:tailEnd type="none" w="sm" len="sm"/>
          </a:ln>
        </p:spPr>
      </p:cxnSp>
      <p:grpSp>
        <p:nvGrpSpPr>
          <p:cNvPr id="12" name="Google Shape;12;p2"/>
          <p:cNvGrpSpPr/>
          <p:nvPr/>
        </p:nvGrpSpPr>
        <p:grpSpPr>
          <a:xfrm>
            <a:off x="1004144" y="1022025"/>
            <a:ext cx="7136668" cy="152400"/>
            <a:chOff x="1346429" y="1011300"/>
            <a:chExt cx="6452100" cy="152400"/>
          </a:xfrm>
        </p:grpSpPr>
        <p:cxnSp>
          <p:nvCxnSpPr>
            <p:cNvPr id="13" name="Google Shape;13;p2"/>
            <p:cNvCxnSpPr/>
            <p:nvPr/>
          </p:nvCxnSpPr>
          <p:spPr>
            <a:xfrm rot="10800000">
              <a:off x="1346429" y="1011300"/>
              <a:ext cx="6452100" cy="0"/>
            </a:xfrm>
            <a:prstGeom prst="straightConnector1">
              <a:avLst/>
            </a:prstGeom>
            <a:noFill/>
            <a:ln w="76200" cap="flat" cmpd="sng">
              <a:solidFill>
                <a:schemeClr val="accent3"/>
              </a:solidFill>
              <a:prstDash val="solid"/>
              <a:round/>
              <a:headEnd type="none" w="sm" len="sm"/>
              <a:tailEnd type="none" w="sm" len="sm"/>
            </a:ln>
          </p:spPr>
        </p:cxnSp>
        <p:cxnSp>
          <p:nvCxnSpPr>
            <p:cNvPr id="14" name="Google Shape;14;p2"/>
            <p:cNvCxnSpPr/>
            <p:nvPr/>
          </p:nvCxnSpPr>
          <p:spPr>
            <a:xfrm rot="10800000">
              <a:off x="1346429" y="1163700"/>
              <a:ext cx="6452100" cy="0"/>
            </a:xfrm>
            <a:prstGeom prst="straightConnector1">
              <a:avLst/>
            </a:prstGeom>
            <a:noFill/>
            <a:ln w="9525" cap="flat" cmpd="sng">
              <a:solidFill>
                <a:schemeClr val="accent3"/>
              </a:solidFill>
              <a:prstDash val="solid"/>
              <a:round/>
              <a:headEnd type="none" w="sm" len="sm"/>
              <a:tailEnd type="none" w="sm" len="sm"/>
            </a:ln>
          </p:spPr>
        </p:cxnSp>
      </p:grpSp>
      <p:grpSp>
        <p:nvGrpSpPr>
          <p:cNvPr id="15" name="Google Shape;15;p2"/>
          <p:cNvGrpSpPr/>
          <p:nvPr/>
        </p:nvGrpSpPr>
        <p:grpSpPr>
          <a:xfrm>
            <a:off x="1004151" y="3969100"/>
            <a:ext cx="7136668" cy="152400"/>
            <a:chOff x="1346435" y="3969088"/>
            <a:chExt cx="6452100" cy="152400"/>
          </a:xfrm>
        </p:grpSpPr>
        <p:cxnSp>
          <p:nvCxnSpPr>
            <p:cNvPr id="16" name="Google Shape;16;p2"/>
            <p:cNvCxnSpPr/>
            <p:nvPr/>
          </p:nvCxnSpPr>
          <p:spPr>
            <a:xfrm>
              <a:off x="1346435" y="4121488"/>
              <a:ext cx="6452100" cy="0"/>
            </a:xfrm>
            <a:prstGeom prst="straightConnector1">
              <a:avLst/>
            </a:prstGeom>
            <a:noFill/>
            <a:ln w="76200" cap="flat" cmpd="sng">
              <a:solidFill>
                <a:schemeClr val="accent3"/>
              </a:solidFill>
              <a:prstDash val="solid"/>
              <a:round/>
              <a:headEnd type="none" w="sm" len="sm"/>
              <a:tailEnd type="none" w="sm" len="sm"/>
            </a:ln>
          </p:spPr>
        </p:cxnSp>
        <p:cxnSp>
          <p:nvCxnSpPr>
            <p:cNvPr id="17" name="Google Shape;17;p2"/>
            <p:cNvCxnSpPr/>
            <p:nvPr/>
          </p:nvCxnSpPr>
          <p:spPr>
            <a:xfrm>
              <a:off x="1346435" y="3969088"/>
              <a:ext cx="6452100" cy="0"/>
            </a:xfrm>
            <a:prstGeom prst="straightConnector1">
              <a:avLst/>
            </a:prstGeom>
            <a:noFill/>
            <a:ln w="9525" cap="flat" cmpd="sng">
              <a:solidFill>
                <a:schemeClr val="accent3"/>
              </a:solidFill>
              <a:prstDash val="solid"/>
              <a:round/>
              <a:headEnd type="none" w="sm" len="sm"/>
              <a:tailEnd type="none" w="sm" len="sm"/>
            </a:ln>
          </p:spPr>
        </p:cxnSp>
      </p:grpSp>
      <p:sp>
        <p:nvSpPr>
          <p:cNvPr id="18" name="Google Shape;18;p2"/>
          <p:cNvSpPr txBox="1">
            <a:spLocks noGrp="1"/>
          </p:cNvSpPr>
          <p:nvPr>
            <p:ph type="ctrTitle"/>
          </p:nvPr>
        </p:nvSpPr>
        <p:spPr>
          <a:xfrm>
            <a:off x="1004150" y="1751764"/>
            <a:ext cx="7136700" cy="1022400"/>
          </a:xfrm>
          <a:prstGeom prst="rect">
            <a:avLst/>
          </a:prstGeom>
        </p:spPr>
        <p:txBody>
          <a:bodyPr spcFirstLastPara="1" wrap="square" lIns="91425" tIns="91425" rIns="91425" bIns="91425" anchor="b" anchorCtr="0"/>
          <a:lstStyle>
            <a:lvl1pPr lvl="0" algn="ctr">
              <a:spcBef>
                <a:spcPts val="0"/>
              </a:spcBef>
              <a:spcAft>
                <a:spcPts val="0"/>
              </a:spcAft>
              <a:buSzPts val="5400"/>
              <a:buNone/>
              <a:defRPr sz="5400"/>
            </a:lvl1pPr>
            <a:lvl2pPr lvl="1" algn="ctr">
              <a:spcBef>
                <a:spcPts val="0"/>
              </a:spcBef>
              <a:spcAft>
                <a:spcPts val="0"/>
              </a:spcAft>
              <a:buSzPts val="5400"/>
              <a:buNone/>
              <a:defRPr sz="5400"/>
            </a:lvl2pPr>
            <a:lvl3pPr lvl="2" algn="ctr">
              <a:spcBef>
                <a:spcPts val="0"/>
              </a:spcBef>
              <a:spcAft>
                <a:spcPts val="0"/>
              </a:spcAft>
              <a:buSzPts val="5400"/>
              <a:buNone/>
              <a:defRPr sz="5400"/>
            </a:lvl3pPr>
            <a:lvl4pPr lvl="3" algn="ctr">
              <a:spcBef>
                <a:spcPts val="0"/>
              </a:spcBef>
              <a:spcAft>
                <a:spcPts val="0"/>
              </a:spcAft>
              <a:buSzPts val="5400"/>
              <a:buNone/>
              <a:defRPr sz="5400"/>
            </a:lvl4pPr>
            <a:lvl5pPr lvl="4" algn="ctr">
              <a:spcBef>
                <a:spcPts val="0"/>
              </a:spcBef>
              <a:spcAft>
                <a:spcPts val="0"/>
              </a:spcAft>
              <a:buSzPts val="5400"/>
              <a:buNone/>
              <a:defRPr sz="5400"/>
            </a:lvl5pPr>
            <a:lvl6pPr lvl="5" algn="ctr">
              <a:spcBef>
                <a:spcPts val="0"/>
              </a:spcBef>
              <a:spcAft>
                <a:spcPts val="0"/>
              </a:spcAft>
              <a:buSzPts val="5400"/>
              <a:buNone/>
              <a:defRPr sz="5400"/>
            </a:lvl6pPr>
            <a:lvl7pPr lvl="6" algn="ctr">
              <a:spcBef>
                <a:spcPts val="0"/>
              </a:spcBef>
              <a:spcAft>
                <a:spcPts val="0"/>
              </a:spcAft>
              <a:buSzPts val="5400"/>
              <a:buNone/>
              <a:defRPr sz="5400"/>
            </a:lvl7pPr>
            <a:lvl8pPr lvl="7" algn="ctr">
              <a:spcBef>
                <a:spcPts val="0"/>
              </a:spcBef>
              <a:spcAft>
                <a:spcPts val="0"/>
              </a:spcAft>
              <a:buSzPts val="5400"/>
              <a:buNone/>
              <a:defRPr sz="5400"/>
            </a:lvl8pPr>
            <a:lvl9pPr lvl="8" algn="ctr">
              <a:spcBef>
                <a:spcPts val="0"/>
              </a:spcBef>
              <a:spcAft>
                <a:spcPts val="0"/>
              </a:spcAft>
              <a:buSzPts val="5400"/>
              <a:buNone/>
              <a:defRPr sz="5400"/>
            </a:lvl9pPr>
          </a:lstStyle>
          <a:p>
            <a:endParaRPr/>
          </a:p>
        </p:txBody>
      </p:sp>
      <p:sp>
        <p:nvSpPr>
          <p:cNvPr id="19" name="Google Shape;19;p2"/>
          <p:cNvSpPr txBox="1">
            <a:spLocks noGrp="1"/>
          </p:cNvSpPr>
          <p:nvPr>
            <p:ph type="subTitle" idx="1"/>
          </p:nvPr>
        </p:nvSpPr>
        <p:spPr>
          <a:xfrm>
            <a:off x="2137225" y="2850039"/>
            <a:ext cx="4870500" cy="7926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400"/>
              <a:buNone/>
              <a:defRPr sz="2400"/>
            </a:lvl1pPr>
            <a:lvl2pPr lvl="1" algn="ctr">
              <a:lnSpc>
                <a:spcPct val="100000"/>
              </a:lnSpc>
              <a:spcBef>
                <a:spcPts val="0"/>
              </a:spcBef>
              <a:spcAft>
                <a:spcPts val="0"/>
              </a:spcAft>
              <a:buSzPts val="2400"/>
              <a:buNone/>
              <a:defRPr sz="2400"/>
            </a:lvl2pPr>
            <a:lvl3pPr lvl="2" algn="ctr">
              <a:lnSpc>
                <a:spcPct val="100000"/>
              </a:lnSpc>
              <a:spcBef>
                <a:spcPts val="0"/>
              </a:spcBef>
              <a:spcAft>
                <a:spcPts val="0"/>
              </a:spcAft>
              <a:buSzPts val="2400"/>
              <a:buNone/>
              <a:defRPr sz="2400"/>
            </a:lvl3pPr>
            <a:lvl4pPr lvl="3" algn="ctr">
              <a:lnSpc>
                <a:spcPct val="100000"/>
              </a:lnSpc>
              <a:spcBef>
                <a:spcPts val="0"/>
              </a:spcBef>
              <a:spcAft>
                <a:spcPts val="0"/>
              </a:spcAft>
              <a:buSzPts val="2400"/>
              <a:buNone/>
              <a:defRPr sz="2400"/>
            </a:lvl4pPr>
            <a:lvl5pPr lvl="4" algn="ctr">
              <a:lnSpc>
                <a:spcPct val="100000"/>
              </a:lnSpc>
              <a:spcBef>
                <a:spcPts val="0"/>
              </a:spcBef>
              <a:spcAft>
                <a:spcPts val="0"/>
              </a:spcAft>
              <a:buSzPts val="2400"/>
              <a:buNone/>
              <a:defRPr sz="2400"/>
            </a:lvl5pPr>
            <a:lvl6pPr lvl="5" algn="ctr">
              <a:lnSpc>
                <a:spcPct val="100000"/>
              </a:lnSpc>
              <a:spcBef>
                <a:spcPts val="0"/>
              </a:spcBef>
              <a:spcAft>
                <a:spcPts val="0"/>
              </a:spcAft>
              <a:buSzPts val="2400"/>
              <a:buNone/>
              <a:defRPr sz="2400"/>
            </a:lvl6pPr>
            <a:lvl7pPr lvl="6" algn="ctr">
              <a:lnSpc>
                <a:spcPct val="100000"/>
              </a:lnSpc>
              <a:spcBef>
                <a:spcPts val="0"/>
              </a:spcBef>
              <a:spcAft>
                <a:spcPts val="0"/>
              </a:spcAft>
              <a:buSzPts val="2400"/>
              <a:buNone/>
              <a:defRPr sz="2400"/>
            </a:lvl7pPr>
            <a:lvl8pPr lvl="7" algn="ctr">
              <a:lnSpc>
                <a:spcPct val="100000"/>
              </a:lnSpc>
              <a:spcBef>
                <a:spcPts val="0"/>
              </a:spcBef>
              <a:spcAft>
                <a:spcPts val="0"/>
              </a:spcAft>
              <a:buSzPts val="2400"/>
              <a:buNone/>
              <a:defRPr sz="2400"/>
            </a:lvl8pPr>
            <a:lvl9pPr lvl="8" algn="ctr">
              <a:lnSpc>
                <a:spcPct val="100000"/>
              </a:lnSpc>
              <a:spcBef>
                <a:spcPts val="0"/>
              </a:spcBef>
              <a:spcAft>
                <a:spcPts val="0"/>
              </a:spcAft>
              <a:buSzPts val="2400"/>
              <a:buNone/>
              <a:defRPr sz="2400"/>
            </a:lvl9pPr>
          </a:lstStyle>
          <a:p>
            <a:endParaRPr/>
          </a:p>
        </p:txBody>
      </p:sp>
      <p:sp>
        <p:nvSpPr>
          <p:cNvPr id="20" name="Google Shape;20;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1"/>
        <p:cNvGrpSpPr/>
        <p:nvPr/>
      </p:nvGrpSpPr>
      <p:grpSpPr>
        <a:xfrm>
          <a:off x="0" y="0"/>
          <a:ext cx="0" cy="0"/>
          <a:chOff x="0" y="0"/>
          <a:chExt cx="0" cy="0"/>
        </a:xfrm>
      </p:grpSpPr>
      <p:sp>
        <p:nvSpPr>
          <p:cNvPr id="22" name="Google Shape;22;p3"/>
          <p:cNvSpPr/>
          <p:nvPr/>
        </p:nvSpPr>
        <p:spPr>
          <a:xfrm>
            <a:off x="-50" y="2571900"/>
            <a:ext cx="9144000" cy="25716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txBox="1">
            <a:spLocks noGrp="1"/>
          </p:cNvSpPr>
          <p:nvPr>
            <p:ph type="title"/>
          </p:nvPr>
        </p:nvSpPr>
        <p:spPr>
          <a:xfrm>
            <a:off x="311700" y="814800"/>
            <a:ext cx="8571300" cy="942000"/>
          </a:xfrm>
          <a:prstGeom prst="rect">
            <a:avLst/>
          </a:prstGeom>
        </p:spPr>
        <p:txBody>
          <a:bodyPr spcFirstLastPara="1" wrap="square" lIns="91425" tIns="91425" rIns="91425" bIns="91425" anchor="ctr" anchorCtr="0"/>
          <a:lstStyle>
            <a:lvl1pPr lvl="0" algn="ctr">
              <a:spcBef>
                <a:spcPts val="0"/>
              </a:spcBef>
              <a:spcAft>
                <a:spcPts val="0"/>
              </a:spcAft>
              <a:buSzPts val="3600"/>
              <a:buNone/>
              <a:defRPr/>
            </a:lvl1pPr>
            <a:lvl2pPr lvl="1" algn="ctr">
              <a:spcBef>
                <a:spcPts val="0"/>
              </a:spcBef>
              <a:spcAft>
                <a:spcPts val="0"/>
              </a:spcAft>
              <a:buSzPts val="3600"/>
              <a:buNone/>
              <a:defRPr/>
            </a:lvl2pPr>
            <a:lvl3pPr lvl="2" algn="ctr">
              <a:spcBef>
                <a:spcPts val="0"/>
              </a:spcBef>
              <a:spcAft>
                <a:spcPts val="0"/>
              </a:spcAft>
              <a:buSzPts val="3600"/>
              <a:buNone/>
              <a:defRPr/>
            </a:lvl3pPr>
            <a:lvl4pPr lvl="3" algn="ctr">
              <a:spcBef>
                <a:spcPts val="0"/>
              </a:spcBef>
              <a:spcAft>
                <a:spcPts val="0"/>
              </a:spcAft>
              <a:buSzPts val="3600"/>
              <a:buNone/>
              <a:defRPr/>
            </a:lvl4pPr>
            <a:lvl5pPr lvl="4" algn="ctr">
              <a:spcBef>
                <a:spcPts val="0"/>
              </a:spcBef>
              <a:spcAft>
                <a:spcPts val="0"/>
              </a:spcAft>
              <a:buSzPts val="3600"/>
              <a:buNone/>
              <a:defRPr/>
            </a:lvl5pPr>
            <a:lvl6pPr lvl="5" algn="ctr">
              <a:spcBef>
                <a:spcPts val="0"/>
              </a:spcBef>
              <a:spcAft>
                <a:spcPts val="0"/>
              </a:spcAft>
              <a:buSzPts val="3600"/>
              <a:buNone/>
              <a:defRPr/>
            </a:lvl6pPr>
            <a:lvl7pPr lvl="6" algn="ctr">
              <a:spcBef>
                <a:spcPts val="0"/>
              </a:spcBef>
              <a:spcAft>
                <a:spcPts val="0"/>
              </a:spcAft>
              <a:buSzPts val="3600"/>
              <a:buNone/>
              <a:defRPr/>
            </a:lvl7pPr>
            <a:lvl8pPr lvl="7" algn="ctr">
              <a:spcBef>
                <a:spcPts val="0"/>
              </a:spcBef>
              <a:spcAft>
                <a:spcPts val="0"/>
              </a:spcAft>
              <a:buSzPts val="3600"/>
              <a:buNone/>
              <a:defRPr/>
            </a:lvl8pPr>
            <a:lvl9pPr lvl="8" algn="ctr">
              <a:spcBef>
                <a:spcPts val="0"/>
              </a:spcBef>
              <a:spcAft>
                <a:spcPts val="0"/>
              </a:spcAft>
              <a:buSzPts val="3600"/>
              <a:buNone/>
              <a:defRPr/>
            </a:lvl9pPr>
          </a:lstStyle>
          <a:p>
            <a:endParaRPr/>
          </a:p>
        </p:txBody>
      </p:sp>
      <p:sp>
        <p:nvSpPr>
          <p:cNvPr id="24" name="Google Shape;24;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5"/>
        <p:cNvGrpSpPr/>
        <p:nvPr/>
      </p:nvGrpSpPr>
      <p:grpSpPr>
        <a:xfrm>
          <a:off x="0" y="0"/>
          <a:ext cx="0" cy="0"/>
          <a:chOff x="0" y="0"/>
          <a:chExt cx="0" cy="0"/>
        </a:xfrm>
      </p:grpSpPr>
      <p:sp>
        <p:nvSpPr>
          <p:cNvPr id="26" name="Google Shape;26;p4"/>
          <p:cNvSpPr/>
          <p:nvPr/>
        </p:nvSpPr>
        <p:spPr>
          <a:xfrm>
            <a:off x="-75" y="5045700"/>
            <a:ext cx="9144000" cy="978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4"/>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lstStyle>
            <a:lvl1pPr lvl="0">
              <a:spcBef>
                <a:spcPts val="0"/>
              </a:spcBef>
              <a:spcAft>
                <a:spcPts val="0"/>
              </a:spcAft>
              <a:buSzPts val="36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sp>
        <p:nvSpPr>
          <p:cNvPr id="28" name="Google Shape;28;p4"/>
          <p:cNvSpPr txBox="1">
            <a:spLocks noGrp="1"/>
          </p:cNvSpPr>
          <p:nvPr>
            <p:ph type="body" idx="1"/>
          </p:nvPr>
        </p:nvSpPr>
        <p:spPr>
          <a:xfrm>
            <a:off x="311700" y="1266325"/>
            <a:ext cx="8520600" cy="3302700"/>
          </a:xfrm>
          <a:prstGeom prst="rect">
            <a:avLst/>
          </a:prstGeom>
        </p:spPr>
        <p:txBody>
          <a:bodyPr spcFirstLastPara="1" wrap="square" lIns="91425" tIns="91425" rIns="91425" bIns="91425" anchor="t" anchorCtr="0"/>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29" name="Google Shape;2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0"/>
        <p:cNvGrpSpPr/>
        <p:nvPr/>
      </p:nvGrpSpPr>
      <p:grpSpPr>
        <a:xfrm>
          <a:off x="0" y="0"/>
          <a:ext cx="0" cy="0"/>
          <a:chOff x="0" y="0"/>
          <a:chExt cx="0" cy="0"/>
        </a:xfrm>
      </p:grpSpPr>
      <p:sp>
        <p:nvSpPr>
          <p:cNvPr id="31" name="Google Shape;31;p5"/>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lstStyle>
            <a:lvl1pPr lvl="0">
              <a:spcBef>
                <a:spcPts val="0"/>
              </a:spcBef>
              <a:spcAft>
                <a:spcPts val="0"/>
              </a:spcAft>
              <a:buSzPts val="36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sp>
        <p:nvSpPr>
          <p:cNvPr id="32" name="Google Shape;32;p5"/>
          <p:cNvSpPr txBox="1">
            <a:spLocks noGrp="1"/>
          </p:cNvSpPr>
          <p:nvPr>
            <p:ph type="body" idx="1"/>
          </p:nvPr>
        </p:nvSpPr>
        <p:spPr>
          <a:xfrm>
            <a:off x="311700" y="1266175"/>
            <a:ext cx="3999900" cy="33027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33" name="Google Shape;33;p5"/>
          <p:cNvSpPr txBox="1">
            <a:spLocks noGrp="1"/>
          </p:cNvSpPr>
          <p:nvPr>
            <p:ph type="body" idx="2"/>
          </p:nvPr>
        </p:nvSpPr>
        <p:spPr>
          <a:xfrm>
            <a:off x="4832400" y="1266175"/>
            <a:ext cx="3999900" cy="33027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34" name="Google Shape;3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5"/>
        <p:cNvGrpSpPr/>
        <p:nvPr/>
      </p:nvGrpSpPr>
      <p:grpSpPr>
        <a:xfrm>
          <a:off x="0" y="0"/>
          <a:ext cx="0" cy="0"/>
          <a:chOff x="0" y="0"/>
          <a:chExt cx="0" cy="0"/>
        </a:xfrm>
      </p:grpSpPr>
      <p:sp>
        <p:nvSpPr>
          <p:cNvPr id="36" name="Google Shape;36;p6"/>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lstStyle>
            <a:lvl1pPr lvl="0">
              <a:spcBef>
                <a:spcPts val="0"/>
              </a:spcBef>
              <a:spcAft>
                <a:spcPts val="0"/>
              </a:spcAft>
              <a:buSzPts val="36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sp>
        <p:nvSpPr>
          <p:cNvPr id="37" name="Google Shape;3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8"/>
        <p:cNvGrpSpPr/>
        <p:nvPr/>
      </p:nvGrpSpPr>
      <p:grpSpPr>
        <a:xfrm>
          <a:off x="0" y="0"/>
          <a:ext cx="0" cy="0"/>
          <a:chOff x="0" y="0"/>
          <a:chExt cx="0" cy="0"/>
        </a:xfrm>
      </p:grpSpPr>
      <p:sp>
        <p:nvSpPr>
          <p:cNvPr id="39" name="Google Shape;3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0" name="Google Shape;4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lstStyle>
            <a:lvl1pPr marL="457200" lvl="0" indent="-304800">
              <a:spcBef>
                <a:spcPts val="0"/>
              </a:spcBef>
              <a:spcAft>
                <a:spcPts val="0"/>
              </a:spcAft>
              <a:buSzPts val="1200"/>
              <a:buChar char="●"/>
              <a:defRPr sz="12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41" name="Google Shape;4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6"/>
        </a:solidFill>
        <a:effectLst/>
      </p:bgPr>
    </p:bg>
    <p:spTree>
      <p:nvGrpSpPr>
        <p:cNvPr id="1" name="Shape 42"/>
        <p:cNvGrpSpPr/>
        <p:nvPr/>
      </p:nvGrpSpPr>
      <p:grpSpPr>
        <a:xfrm>
          <a:off x="0" y="0"/>
          <a:ext cx="0" cy="0"/>
          <a:chOff x="0" y="0"/>
          <a:chExt cx="0" cy="0"/>
        </a:xfrm>
      </p:grpSpPr>
      <p:sp>
        <p:nvSpPr>
          <p:cNvPr id="43" name="Google Shape;43;p8"/>
          <p:cNvSpPr txBox="1">
            <a:spLocks noGrp="1"/>
          </p:cNvSpPr>
          <p:nvPr>
            <p:ph type="title"/>
          </p:nvPr>
        </p:nvSpPr>
        <p:spPr>
          <a:xfrm>
            <a:off x="490250" y="526350"/>
            <a:ext cx="5613600" cy="4090800"/>
          </a:xfrm>
          <a:prstGeom prst="rect">
            <a:avLst/>
          </a:prstGeom>
        </p:spPr>
        <p:txBody>
          <a:bodyPr spcFirstLastPara="1" wrap="square" lIns="91425" tIns="91425" rIns="91425" bIns="91425" anchor="ctr" anchorCtr="0"/>
          <a:lstStyle>
            <a:lvl1pPr lvl="0">
              <a:spcBef>
                <a:spcPts val="0"/>
              </a:spcBef>
              <a:spcAft>
                <a:spcPts val="0"/>
              </a:spcAft>
              <a:buClr>
                <a:schemeClr val="dk2"/>
              </a:buClr>
              <a:buSzPts val="5400"/>
              <a:buNone/>
              <a:defRPr sz="5400" b="0">
                <a:solidFill>
                  <a:schemeClr val="dk2"/>
                </a:solidFill>
              </a:defRPr>
            </a:lvl1pPr>
            <a:lvl2pPr lvl="1">
              <a:spcBef>
                <a:spcPts val="0"/>
              </a:spcBef>
              <a:spcAft>
                <a:spcPts val="0"/>
              </a:spcAft>
              <a:buClr>
                <a:schemeClr val="dk2"/>
              </a:buClr>
              <a:buSzPts val="5400"/>
              <a:buNone/>
              <a:defRPr sz="5400" b="0">
                <a:solidFill>
                  <a:schemeClr val="dk2"/>
                </a:solidFill>
              </a:defRPr>
            </a:lvl2pPr>
            <a:lvl3pPr lvl="2">
              <a:spcBef>
                <a:spcPts val="0"/>
              </a:spcBef>
              <a:spcAft>
                <a:spcPts val="0"/>
              </a:spcAft>
              <a:buClr>
                <a:schemeClr val="dk2"/>
              </a:buClr>
              <a:buSzPts val="5400"/>
              <a:buNone/>
              <a:defRPr sz="5400" b="0">
                <a:solidFill>
                  <a:schemeClr val="dk2"/>
                </a:solidFill>
              </a:defRPr>
            </a:lvl3pPr>
            <a:lvl4pPr lvl="3">
              <a:spcBef>
                <a:spcPts val="0"/>
              </a:spcBef>
              <a:spcAft>
                <a:spcPts val="0"/>
              </a:spcAft>
              <a:buClr>
                <a:schemeClr val="dk2"/>
              </a:buClr>
              <a:buSzPts val="5400"/>
              <a:buNone/>
              <a:defRPr sz="5400" b="0">
                <a:solidFill>
                  <a:schemeClr val="dk2"/>
                </a:solidFill>
              </a:defRPr>
            </a:lvl4pPr>
            <a:lvl5pPr lvl="4">
              <a:spcBef>
                <a:spcPts val="0"/>
              </a:spcBef>
              <a:spcAft>
                <a:spcPts val="0"/>
              </a:spcAft>
              <a:buClr>
                <a:schemeClr val="dk2"/>
              </a:buClr>
              <a:buSzPts val="5400"/>
              <a:buNone/>
              <a:defRPr sz="5400" b="0">
                <a:solidFill>
                  <a:schemeClr val="dk2"/>
                </a:solidFill>
              </a:defRPr>
            </a:lvl5pPr>
            <a:lvl6pPr lvl="5">
              <a:spcBef>
                <a:spcPts val="0"/>
              </a:spcBef>
              <a:spcAft>
                <a:spcPts val="0"/>
              </a:spcAft>
              <a:buClr>
                <a:schemeClr val="dk2"/>
              </a:buClr>
              <a:buSzPts val="5400"/>
              <a:buNone/>
              <a:defRPr sz="5400" b="0">
                <a:solidFill>
                  <a:schemeClr val="dk2"/>
                </a:solidFill>
              </a:defRPr>
            </a:lvl6pPr>
            <a:lvl7pPr lvl="6">
              <a:spcBef>
                <a:spcPts val="0"/>
              </a:spcBef>
              <a:spcAft>
                <a:spcPts val="0"/>
              </a:spcAft>
              <a:buClr>
                <a:schemeClr val="dk2"/>
              </a:buClr>
              <a:buSzPts val="5400"/>
              <a:buNone/>
              <a:defRPr sz="5400" b="0">
                <a:solidFill>
                  <a:schemeClr val="dk2"/>
                </a:solidFill>
              </a:defRPr>
            </a:lvl7pPr>
            <a:lvl8pPr lvl="7">
              <a:spcBef>
                <a:spcPts val="0"/>
              </a:spcBef>
              <a:spcAft>
                <a:spcPts val="0"/>
              </a:spcAft>
              <a:buClr>
                <a:schemeClr val="dk2"/>
              </a:buClr>
              <a:buSzPts val="5400"/>
              <a:buNone/>
              <a:defRPr sz="5400" b="0">
                <a:solidFill>
                  <a:schemeClr val="dk2"/>
                </a:solidFill>
              </a:defRPr>
            </a:lvl8pPr>
            <a:lvl9pPr lvl="8">
              <a:spcBef>
                <a:spcPts val="0"/>
              </a:spcBef>
              <a:spcAft>
                <a:spcPts val="0"/>
              </a:spcAft>
              <a:buClr>
                <a:schemeClr val="dk2"/>
              </a:buClr>
              <a:buSzPts val="5400"/>
              <a:buNone/>
              <a:defRPr sz="5400" b="0">
                <a:solidFill>
                  <a:schemeClr val="dk2"/>
                </a:solidFill>
              </a:defRPr>
            </a:lvl9pPr>
          </a:lstStyle>
          <a:p>
            <a:endParaRPr/>
          </a:p>
        </p:txBody>
      </p:sp>
      <p:sp>
        <p:nvSpPr>
          <p:cNvPr id="44" name="Google Shape;4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5"/>
        <p:cNvGrpSpPr/>
        <p:nvPr/>
      </p:nvGrpSpPr>
      <p:grpSpPr>
        <a:xfrm>
          <a:off x="0" y="0"/>
          <a:ext cx="0" cy="0"/>
          <a:chOff x="0" y="0"/>
          <a:chExt cx="0" cy="0"/>
        </a:xfrm>
      </p:grpSpPr>
      <p:sp>
        <p:nvSpPr>
          <p:cNvPr id="46" name="Google Shape;46;p9"/>
          <p:cNvSpPr/>
          <p:nvPr/>
        </p:nvSpPr>
        <p:spPr>
          <a:xfrm>
            <a:off x="4572000" y="0"/>
            <a:ext cx="4572000" cy="5143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7" name="Google Shape;47;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48" name="Google Shape;48;p9"/>
          <p:cNvSpPr txBox="1">
            <a:spLocks noGrp="1"/>
          </p:cNvSpPr>
          <p:nvPr>
            <p:ph type="title"/>
          </p:nvPr>
        </p:nvSpPr>
        <p:spPr>
          <a:xfrm>
            <a:off x="265500" y="1039675"/>
            <a:ext cx="4045200" cy="1675800"/>
          </a:xfrm>
          <a:prstGeom prst="rect">
            <a:avLst/>
          </a:prstGeom>
        </p:spPr>
        <p:txBody>
          <a:bodyPr spcFirstLastPara="1" wrap="square" lIns="91425" tIns="91425" rIns="91425" bIns="91425" anchor="b" anchorCtr="0"/>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49" name="Google Shape;49;p9"/>
          <p:cNvSpPr txBox="1">
            <a:spLocks noGrp="1"/>
          </p:cNvSpPr>
          <p:nvPr>
            <p:ph type="subTitle" idx="1"/>
          </p:nvPr>
        </p:nvSpPr>
        <p:spPr>
          <a:xfrm>
            <a:off x="265500" y="2726875"/>
            <a:ext cx="4045200" cy="12351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50" name="Google Shape;50;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1600"/>
              </a:spcBef>
              <a:spcAft>
                <a:spcPts val="0"/>
              </a:spcAft>
              <a:buClr>
                <a:schemeClr val="lt1"/>
              </a:buClr>
              <a:buSzPts val="1400"/>
              <a:buChar char="○"/>
              <a:defRPr>
                <a:solidFill>
                  <a:schemeClr val="lt1"/>
                </a:solidFill>
              </a:defRPr>
            </a:lvl2pPr>
            <a:lvl3pPr marL="1371600" lvl="2" indent="-317500">
              <a:spcBef>
                <a:spcPts val="1600"/>
              </a:spcBef>
              <a:spcAft>
                <a:spcPts val="0"/>
              </a:spcAft>
              <a:buClr>
                <a:schemeClr val="lt1"/>
              </a:buClr>
              <a:buSzPts val="1400"/>
              <a:buChar char="■"/>
              <a:defRPr>
                <a:solidFill>
                  <a:schemeClr val="lt1"/>
                </a:solidFill>
              </a:defRPr>
            </a:lvl3pPr>
            <a:lvl4pPr marL="1828800" lvl="3" indent="-317500">
              <a:spcBef>
                <a:spcPts val="1600"/>
              </a:spcBef>
              <a:spcAft>
                <a:spcPts val="0"/>
              </a:spcAft>
              <a:buClr>
                <a:schemeClr val="lt1"/>
              </a:buClr>
              <a:buSzPts val="1400"/>
              <a:buChar char="●"/>
              <a:defRPr>
                <a:solidFill>
                  <a:schemeClr val="lt1"/>
                </a:solidFill>
              </a:defRPr>
            </a:lvl4pPr>
            <a:lvl5pPr marL="2286000" lvl="4" indent="-317500">
              <a:spcBef>
                <a:spcPts val="1600"/>
              </a:spcBef>
              <a:spcAft>
                <a:spcPts val="0"/>
              </a:spcAft>
              <a:buClr>
                <a:schemeClr val="lt1"/>
              </a:buClr>
              <a:buSzPts val="1400"/>
              <a:buChar char="○"/>
              <a:defRPr>
                <a:solidFill>
                  <a:schemeClr val="lt1"/>
                </a:solidFill>
              </a:defRPr>
            </a:lvl5pPr>
            <a:lvl6pPr marL="2743200" lvl="5" indent="-317500">
              <a:spcBef>
                <a:spcPts val="1600"/>
              </a:spcBef>
              <a:spcAft>
                <a:spcPts val="0"/>
              </a:spcAft>
              <a:buClr>
                <a:schemeClr val="lt1"/>
              </a:buClr>
              <a:buSzPts val="1400"/>
              <a:buChar char="■"/>
              <a:defRPr>
                <a:solidFill>
                  <a:schemeClr val="lt1"/>
                </a:solidFill>
              </a:defRPr>
            </a:lvl6pPr>
            <a:lvl7pPr marL="3200400" lvl="6" indent="-317500">
              <a:spcBef>
                <a:spcPts val="1600"/>
              </a:spcBef>
              <a:spcAft>
                <a:spcPts val="0"/>
              </a:spcAft>
              <a:buClr>
                <a:schemeClr val="lt1"/>
              </a:buClr>
              <a:buSzPts val="1400"/>
              <a:buChar char="●"/>
              <a:defRPr>
                <a:solidFill>
                  <a:schemeClr val="lt1"/>
                </a:solidFill>
              </a:defRPr>
            </a:lvl7pPr>
            <a:lvl8pPr marL="3657600" lvl="7" indent="-317500">
              <a:spcBef>
                <a:spcPts val="1600"/>
              </a:spcBef>
              <a:spcAft>
                <a:spcPts val="0"/>
              </a:spcAft>
              <a:buClr>
                <a:schemeClr val="lt1"/>
              </a:buClr>
              <a:buSzPts val="1400"/>
              <a:buChar char="○"/>
              <a:defRPr>
                <a:solidFill>
                  <a:schemeClr val="lt1"/>
                </a:solidFill>
              </a:defRPr>
            </a:lvl8pPr>
            <a:lvl9pPr marL="4114800" lvl="8" indent="-317500">
              <a:spcBef>
                <a:spcPts val="1600"/>
              </a:spcBef>
              <a:spcAft>
                <a:spcPts val="1600"/>
              </a:spcAft>
              <a:buClr>
                <a:schemeClr val="lt1"/>
              </a:buClr>
              <a:buSzPts val="1400"/>
              <a:buChar char="■"/>
              <a:defRPr>
                <a:solidFill>
                  <a:schemeClr val="lt1"/>
                </a:solidFill>
              </a:defRPr>
            </a:lvl9pPr>
          </a:lstStyle>
          <a:p>
            <a:endParaRPr/>
          </a:p>
        </p:txBody>
      </p:sp>
      <p:sp>
        <p:nvSpPr>
          <p:cNvPr id="51" name="Google Shape;51;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2"/>
        <p:cNvGrpSpPr/>
        <p:nvPr/>
      </p:nvGrpSpPr>
      <p:grpSpPr>
        <a:xfrm>
          <a:off x="0" y="0"/>
          <a:ext cx="0" cy="0"/>
          <a:chOff x="0" y="0"/>
          <a:chExt cx="0" cy="0"/>
        </a:xfrm>
      </p:grpSpPr>
      <p:sp>
        <p:nvSpPr>
          <p:cNvPr id="53" name="Google Shape;53;p10"/>
          <p:cNvSpPr txBox="1">
            <a:spLocks noGrp="1"/>
          </p:cNvSpPr>
          <p:nvPr>
            <p:ph type="body" idx="1"/>
          </p:nvPr>
        </p:nvSpPr>
        <p:spPr>
          <a:xfrm>
            <a:off x="311700" y="4230725"/>
            <a:ext cx="5998800" cy="598800"/>
          </a:xfrm>
          <a:prstGeom prst="rect">
            <a:avLst/>
          </a:prstGeom>
        </p:spPr>
        <p:txBody>
          <a:bodyPr spcFirstLastPara="1" wrap="square" lIns="91425" tIns="91425" rIns="91425" bIns="91425" anchor="ctr" anchorCtr="0"/>
          <a:lstStyle>
            <a:lvl1pPr marL="457200" lvl="0" indent="-228600">
              <a:lnSpc>
                <a:spcPct val="100000"/>
              </a:lnSpc>
              <a:spcBef>
                <a:spcPts val="0"/>
              </a:spcBef>
              <a:spcAft>
                <a:spcPts val="0"/>
              </a:spcAft>
              <a:buSzPts val="2400"/>
              <a:buFont typeface="PT Sans Narrow"/>
              <a:buNone/>
              <a:defRPr sz="2400">
                <a:latin typeface="PT Sans Narrow"/>
                <a:ea typeface="PT Sans Narrow"/>
                <a:cs typeface="PT Sans Narrow"/>
                <a:sym typeface="PT Sans Narrow"/>
              </a:defRPr>
            </a:lvl1pPr>
          </a:lstStyle>
          <a:p>
            <a:endParaRPr/>
          </a:p>
        </p:txBody>
      </p:sp>
      <p:sp>
        <p:nvSpPr>
          <p:cNvPr id="54" name="Google Shape;54;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55"/>
        <p:cNvGrpSpPr/>
        <p:nvPr/>
      </p:nvGrpSpPr>
      <p:grpSpPr>
        <a:xfrm>
          <a:off x="0" y="0"/>
          <a:ext cx="0" cy="0"/>
          <a:chOff x="0" y="0"/>
          <a:chExt cx="0" cy="0"/>
        </a:xfrm>
      </p:grpSpPr>
      <p:sp>
        <p:nvSpPr>
          <p:cNvPr id="56" name="Google Shape;56;p11"/>
          <p:cNvSpPr/>
          <p:nvPr/>
        </p:nvSpPr>
        <p:spPr>
          <a:xfrm>
            <a:off x="-75" y="5045700"/>
            <a:ext cx="9144000" cy="9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11"/>
          <p:cNvSpPr txBox="1">
            <a:spLocks noGrp="1"/>
          </p:cNvSpPr>
          <p:nvPr>
            <p:ph type="title" hasCustomPrompt="1"/>
          </p:nvPr>
        </p:nvSpPr>
        <p:spPr>
          <a:xfrm>
            <a:off x="311700" y="1304850"/>
            <a:ext cx="8520600" cy="1538400"/>
          </a:xfrm>
          <a:prstGeom prst="rect">
            <a:avLst/>
          </a:prstGeom>
        </p:spPr>
        <p:txBody>
          <a:bodyPr spcFirstLastPara="1" wrap="square" lIns="91425" tIns="91425" rIns="91425" bIns="91425" anchor="ctr" anchorCtr="0"/>
          <a:lstStyle>
            <a:lvl1pPr lvl="0" algn="ctr">
              <a:spcBef>
                <a:spcPts val="0"/>
              </a:spcBef>
              <a:spcAft>
                <a:spcPts val="0"/>
              </a:spcAft>
              <a:buClr>
                <a:schemeClr val="accent3"/>
              </a:buClr>
              <a:buSzPts val="13000"/>
              <a:buNone/>
              <a:defRPr sz="13000">
                <a:solidFill>
                  <a:schemeClr val="accent3"/>
                </a:solidFill>
              </a:defRPr>
            </a:lvl1pPr>
            <a:lvl2pPr lvl="1" algn="ctr">
              <a:spcBef>
                <a:spcPts val="0"/>
              </a:spcBef>
              <a:spcAft>
                <a:spcPts val="0"/>
              </a:spcAft>
              <a:buClr>
                <a:schemeClr val="accent3"/>
              </a:buClr>
              <a:buSzPts val="13000"/>
              <a:buNone/>
              <a:defRPr sz="13000">
                <a:solidFill>
                  <a:schemeClr val="accent3"/>
                </a:solidFill>
              </a:defRPr>
            </a:lvl2pPr>
            <a:lvl3pPr lvl="2" algn="ctr">
              <a:spcBef>
                <a:spcPts val="0"/>
              </a:spcBef>
              <a:spcAft>
                <a:spcPts val="0"/>
              </a:spcAft>
              <a:buClr>
                <a:schemeClr val="accent3"/>
              </a:buClr>
              <a:buSzPts val="13000"/>
              <a:buNone/>
              <a:defRPr sz="13000">
                <a:solidFill>
                  <a:schemeClr val="accent3"/>
                </a:solidFill>
              </a:defRPr>
            </a:lvl3pPr>
            <a:lvl4pPr lvl="3" algn="ctr">
              <a:spcBef>
                <a:spcPts val="0"/>
              </a:spcBef>
              <a:spcAft>
                <a:spcPts val="0"/>
              </a:spcAft>
              <a:buClr>
                <a:schemeClr val="accent3"/>
              </a:buClr>
              <a:buSzPts val="13000"/>
              <a:buNone/>
              <a:defRPr sz="13000">
                <a:solidFill>
                  <a:schemeClr val="accent3"/>
                </a:solidFill>
              </a:defRPr>
            </a:lvl4pPr>
            <a:lvl5pPr lvl="4" algn="ctr">
              <a:spcBef>
                <a:spcPts val="0"/>
              </a:spcBef>
              <a:spcAft>
                <a:spcPts val="0"/>
              </a:spcAft>
              <a:buClr>
                <a:schemeClr val="accent3"/>
              </a:buClr>
              <a:buSzPts val="13000"/>
              <a:buNone/>
              <a:defRPr sz="13000">
                <a:solidFill>
                  <a:schemeClr val="accent3"/>
                </a:solidFill>
              </a:defRPr>
            </a:lvl5pPr>
            <a:lvl6pPr lvl="5" algn="ctr">
              <a:spcBef>
                <a:spcPts val="0"/>
              </a:spcBef>
              <a:spcAft>
                <a:spcPts val="0"/>
              </a:spcAft>
              <a:buClr>
                <a:schemeClr val="accent3"/>
              </a:buClr>
              <a:buSzPts val="13000"/>
              <a:buNone/>
              <a:defRPr sz="13000">
                <a:solidFill>
                  <a:schemeClr val="accent3"/>
                </a:solidFill>
              </a:defRPr>
            </a:lvl6pPr>
            <a:lvl7pPr lvl="6" algn="ctr">
              <a:spcBef>
                <a:spcPts val="0"/>
              </a:spcBef>
              <a:spcAft>
                <a:spcPts val="0"/>
              </a:spcAft>
              <a:buClr>
                <a:schemeClr val="accent3"/>
              </a:buClr>
              <a:buSzPts val="13000"/>
              <a:buNone/>
              <a:defRPr sz="13000">
                <a:solidFill>
                  <a:schemeClr val="accent3"/>
                </a:solidFill>
              </a:defRPr>
            </a:lvl7pPr>
            <a:lvl8pPr lvl="7" algn="ctr">
              <a:spcBef>
                <a:spcPts val="0"/>
              </a:spcBef>
              <a:spcAft>
                <a:spcPts val="0"/>
              </a:spcAft>
              <a:buClr>
                <a:schemeClr val="accent3"/>
              </a:buClr>
              <a:buSzPts val="13000"/>
              <a:buNone/>
              <a:defRPr sz="13000">
                <a:solidFill>
                  <a:schemeClr val="accent3"/>
                </a:solidFill>
              </a:defRPr>
            </a:lvl8pPr>
            <a:lvl9pPr lvl="8" algn="ctr">
              <a:spcBef>
                <a:spcPts val="0"/>
              </a:spcBef>
              <a:spcAft>
                <a:spcPts val="0"/>
              </a:spcAft>
              <a:buClr>
                <a:schemeClr val="accent3"/>
              </a:buClr>
              <a:buSzPts val="13000"/>
              <a:buNone/>
              <a:defRPr sz="13000">
                <a:solidFill>
                  <a:schemeClr val="accent3"/>
                </a:solidFill>
              </a:defRPr>
            </a:lvl9pPr>
          </a:lstStyle>
          <a:p>
            <a:r>
              <a:t>xx%</a:t>
            </a:r>
          </a:p>
        </p:txBody>
      </p:sp>
      <p:sp>
        <p:nvSpPr>
          <p:cNvPr id="58" name="Google Shape;58;p11"/>
          <p:cNvSpPr txBox="1">
            <a:spLocks noGrp="1"/>
          </p:cNvSpPr>
          <p:nvPr>
            <p:ph type="body" idx="1"/>
          </p:nvPr>
        </p:nvSpPr>
        <p:spPr>
          <a:xfrm>
            <a:off x="311700" y="2995650"/>
            <a:ext cx="8520600" cy="1071600"/>
          </a:xfrm>
          <a:prstGeom prst="rect">
            <a:avLst/>
          </a:prstGeom>
        </p:spPr>
        <p:txBody>
          <a:bodyPr spcFirstLastPara="1" wrap="square" lIns="91425" tIns="91425" rIns="91425" bIns="91425" anchor="t" anchorCtr="0"/>
          <a:lstStyle>
            <a:lvl1pPr marL="457200" lvl="0" indent="-342900" algn="ctr">
              <a:spcBef>
                <a:spcPts val="0"/>
              </a:spcBef>
              <a:spcAft>
                <a:spcPts val="0"/>
              </a:spcAft>
              <a:buSzPts val="1800"/>
              <a:buChar char="●"/>
              <a:defRPr/>
            </a:lvl1pPr>
            <a:lvl2pPr marL="914400" lvl="1" indent="-317500" algn="ctr">
              <a:spcBef>
                <a:spcPts val="1600"/>
              </a:spcBef>
              <a:spcAft>
                <a:spcPts val="0"/>
              </a:spcAft>
              <a:buSzPts val="1400"/>
              <a:buChar char="○"/>
              <a:defRPr/>
            </a:lvl2pPr>
            <a:lvl3pPr marL="1371600" lvl="2" indent="-317500" algn="ctr">
              <a:spcBef>
                <a:spcPts val="1600"/>
              </a:spcBef>
              <a:spcAft>
                <a:spcPts val="0"/>
              </a:spcAft>
              <a:buSzPts val="1400"/>
              <a:buChar char="■"/>
              <a:defRPr/>
            </a:lvl3pPr>
            <a:lvl4pPr marL="1828800" lvl="3" indent="-317500" algn="ctr">
              <a:spcBef>
                <a:spcPts val="1600"/>
              </a:spcBef>
              <a:spcAft>
                <a:spcPts val="0"/>
              </a:spcAft>
              <a:buSzPts val="1400"/>
              <a:buChar char="●"/>
              <a:defRPr/>
            </a:lvl4pPr>
            <a:lvl5pPr marL="2286000" lvl="4" indent="-317500" algn="ctr">
              <a:spcBef>
                <a:spcPts val="1600"/>
              </a:spcBef>
              <a:spcAft>
                <a:spcPts val="0"/>
              </a:spcAft>
              <a:buSzPts val="1400"/>
              <a:buChar char="○"/>
              <a:defRPr/>
            </a:lvl5pPr>
            <a:lvl6pPr marL="2743200" lvl="5" indent="-317500" algn="ctr">
              <a:spcBef>
                <a:spcPts val="1600"/>
              </a:spcBef>
              <a:spcAft>
                <a:spcPts val="0"/>
              </a:spcAft>
              <a:buSzPts val="1400"/>
              <a:buChar char="■"/>
              <a:defRPr/>
            </a:lvl6pPr>
            <a:lvl7pPr marL="3200400" lvl="6" indent="-317500" algn="ctr">
              <a:spcBef>
                <a:spcPts val="1600"/>
              </a:spcBef>
              <a:spcAft>
                <a:spcPts val="0"/>
              </a:spcAft>
              <a:buSzPts val="1400"/>
              <a:buChar char="●"/>
              <a:defRPr/>
            </a:lvl7pPr>
            <a:lvl8pPr marL="3657600" lvl="7" indent="-317500" algn="ctr">
              <a:spcBef>
                <a:spcPts val="1600"/>
              </a:spcBef>
              <a:spcAft>
                <a:spcPts val="0"/>
              </a:spcAft>
              <a:buSzPts val="1400"/>
              <a:buChar char="○"/>
              <a:defRPr/>
            </a:lvl8pPr>
            <a:lvl9pPr marL="4114800" lvl="8" indent="-317500" algn="ctr">
              <a:spcBef>
                <a:spcPts val="1600"/>
              </a:spcBef>
              <a:spcAft>
                <a:spcPts val="1600"/>
              </a:spcAft>
              <a:buSzPts val="1400"/>
              <a:buChar char="■"/>
              <a:defRPr/>
            </a:lvl9pPr>
          </a:lstStyle>
          <a:p>
            <a:endParaRPr/>
          </a:p>
        </p:txBody>
      </p:sp>
      <p:sp>
        <p:nvSpPr>
          <p:cNvPr id="59" name="Google Shape;59;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0"/>
        <p:cNvGrpSpPr/>
        <p:nvPr/>
      </p:nvGrpSpPr>
      <p:grpSpPr>
        <a:xfrm>
          <a:off x="0" y="0"/>
          <a:ext cx="0" cy="0"/>
          <a:chOff x="0" y="0"/>
          <a:chExt cx="0" cy="0"/>
        </a:xfrm>
      </p:grpSpPr>
      <p:sp>
        <p:nvSpPr>
          <p:cNvPr id="61" name="Google Shape;61;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tropic">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707400"/>
          </a:xfrm>
          <a:prstGeom prst="rect">
            <a:avLst/>
          </a:prstGeom>
          <a:noFill/>
          <a:ln>
            <a:noFill/>
          </a:ln>
        </p:spPr>
        <p:txBody>
          <a:bodyPr spcFirstLastPara="1" wrap="square" lIns="91425" tIns="91425" rIns="91425" bIns="91425" anchor="t" anchorCtr="0"/>
          <a:lstStyle>
            <a:lvl1pPr lvl="0">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1pPr>
            <a:lvl2pPr lvl="1">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2pPr>
            <a:lvl3pPr lvl="2">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3pPr>
            <a:lvl4pPr lvl="3">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4pPr>
            <a:lvl5pPr lvl="4">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5pPr>
            <a:lvl6pPr lvl="5">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6pPr>
            <a:lvl7pPr lvl="6">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7pPr>
            <a:lvl8pPr lvl="7">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8pPr>
            <a:lvl9pPr lvl="8">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9pPr>
          </a:lstStyle>
          <a:p>
            <a:endParaRPr/>
          </a:p>
        </p:txBody>
      </p:sp>
      <p:sp>
        <p:nvSpPr>
          <p:cNvPr id="7" name="Google Shape;7;p1"/>
          <p:cNvSpPr txBox="1">
            <a:spLocks noGrp="1"/>
          </p:cNvSpPr>
          <p:nvPr>
            <p:ph type="body" idx="1"/>
          </p:nvPr>
        </p:nvSpPr>
        <p:spPr>
          <a:xfrm>
            <a:off x="311700" y="1266325"/>
            <a:ext cx="8520600" cy="3302700"/>
          </a:xfrm>
          <a:prstGeom prst="rect">
            <a:avLst/>
          </a:prstGeom>
          <a:noFill/>
          <a:ln>
            <a:noFill/>
          </a:ln>
        </p:spPr>
        <p:txBody>
          <a:bodyPr spcFirstLastPara="1" wrap="square" lIns="91425" tIns="91425" rIns="91425" bIns="91425" anchor="t" anchorCtr="0"/>
          <a:lstStyle>
            <a:lvl1pPr marL="457200" lvl="0" indent="-342900">
              <a:lnSpc>
                <a:spcPct val="115000"/>
              </a:lnSpc>
              <a:spcBef>
                <a:spcPts val="0"/>
              </a:spcBef>
              <a:spcAft>
                <a:spcPts val="0"/>
              </a:spcAft>
              <a:buClr>
                <a:schemeClr val="dk2"/>
              </a:buClr>
              <a:buSzPts val="1800"/>
              <a:buFont typeface="Open Sans"/>
              <a:buChar char="●"/>
              <a:defRPr sz="1800">
                <a:solidFill>
                  <a:schemeClr val="dk2"/>
                </a:solidFill>
                <a:latin typeface="Open Sans"/>
                <a:ea typeface="Open Sans"/>
                <a:cs typeface="Open Sans"/>
                <a:sym typeface="Open Sans"/>
              </a:defRPr>
            </a:lvl1pPr>
            <a:lvl2pPr marL="914400" lvl="1" indent="-3175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2pPr>
            <a:lvl3pPr marL="1371600" lvl="2" indent="-3175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3pPr>
            <a:lvl4pPr marL="1828800" lvl="3" indent="-3175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4pPr>
            <a:lvl5pPr marL="2286000" lvl="4" indent="-3175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5pPr>
            <a:lvl6pPr marL="2743200" lvl="5" indent="-3175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6pPr>
            <a:lvl7pPr marL="3200400" lvl="6" indent="-3175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7pPr>
            <a:lvl8pPr marL="3657600" lvl="7" indent="-3175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8pPr>
            <a:lvl9pPr marL="4114800" lvl="8" indent="-317500">
              <a:lnSpc>
                <a:spcPct val="115000"/>
              </a:lnSpc>
              <a:spcBef>
                <a:spcPts val="1600"/>
              </a:spcBef>
              <a:spcAft>
                <a:spcPts val="1600"/>
              </a:spcAft>
              <a:buClr>
                <a:schemeClr val="dk2"/>
              </a:buClr>
              <a:buSzPts val="1400"/>
              <a:buFont typeface="Open Sans"/>
              <a:buChar char="■"/>
              <a:defRPr>
                <a:solidFill>
                  <a:schemeClr val="dk2"/>
                </a:solidFill>
                <a:latin typeface="Open Sans"/>
                <a:ea typeface="Open Sans"/>
                <a:cs typeface="Open Sans"/>
                <a:sym typeface="Open Sans"/>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dk2"/>
                </a:solidFill>
                <a:latin typeface="Open Sans"/>
                <a:ea typeface="Open Sans"/>
                <a:cs typeface="Open Sans"/>
                <a:sym typeface="Open Sans"/>
              </a:defRPr>
            </a:lvl1pPr>
            <a:lvl2pPr lvl="1" algn="r">
              <a:buNone/>
              <a:defRPr sz="1000">
                <a:solidFill>
                  <a:schemeClr val="dk2"/>
                </a:solidFill>
                <a:latin typeface="Open Sans"/>
                <a:ea typeface="Open Sans"/>
                <a:cs typeface="Open Sans"/>
                <a:sym typeface="Open Sans"/>
              </a:defRPr>
            </a:lvl2pPr>
            <a:lvl3pPr lvl="2" algn="r">
              <a:buNone/>
              <a:defRPr sz="1000">
                <a:solidFill>
                  <a:schemeClr val="dk2"/>
                </a:solidFill>
                <a:latin typeface="Open Sans"/>
                <a:ea typeface="Open Sans"/>
                <a:cs typeface="Open Sans"/>
                <a:sym typeface="Open Sans"/>
              </a:defRPr>
            </a:lvl3pPr>
            <a:lvl4pPr lvl="3" algn="r">
              <a:buNone/>
              <a:defRPr sz="1000">
                <a:solidFill>
                  <a:schemeClr val="dk2"/>
                </a:solidFill>
                <a:latin typeface="Open Sans"/>
                <a:ea typeface="Open Sans"/>
                <a:cs typeface="Open Sans"/>
                <a:sym typeface="Open Sans"/>
              </a:defRPr>
            </a:lvl4pPr>
            <a:lvl5pPr lvl="4" algn="r">
              <a:buNone/>
              <a:defRPr sz="1000">
                <a:solidFill>
                  <a:schemeClr val="dk2"/>
                </a:solidFill>
                <a:latin typeface="Open Sans"/>
                <a:ea typeface="Open Sans"/>
                <a:cs typeface="Open Sans"/>
                <a:sym typeface="Open Sans"/>
              </a:defRPr>
            </a:lvl5pPr>
            <a:lvl6pPr lvl="5" algn="r">
              <a:buNone/>
              <a:defRPr sz="1000">
                <a:solidFill>
                  <a:schemeClr val="dk2"/>
                </a:solidFill>
                <a:latin typeface="Open Sans"/>
                <a:ea typeface="Open Sans"/>
                <a:cs typeface="Open Sans"/>
                <a:sym typeface="Open Sans"/>
              </a:defRPr>
            </a:lvl6pPr>
            <a:lvl7pPr lvl="6" algn="r">
              <a:buNone/>
              <a:defRPr sz="1000">
                <a:solidFill>
                  <a:schemeClr val="dk2"/>
                </a:solidFill>
                <a:latin typeface="Open Sans"/>
                <a:ea typeface="Open Sans"/>
                <a:cs typeface="Open Sans"/>
                <a:sym typeface="Open Sans"/>
              </a:defRPr>
            </a:lvl7pPr>
            <a:lvl8pPr lvl="7" algn="r">
              <a:buNone/>
              <a:defRPr sz="1000">
                <a:solidFill>
                  <a:schemeClr val="dk2"/>
                </a:solidFill>
                <a:latin typeface="Open Sans"/>
                <a:ea typeface="Open Sans"/>
                <a:cs typeface="Open Sans"/>
                <a:sym typeface="Open Sans"/>
              </a:defRPr>
            </a:lvl8pPr>
            <a:lvl9pPr lvl="8" algn="r">
              <a:buNone/>
              <a:defRPr sz="1000">
                <a:solidFill>
                  <a:schemeClr val="dk2"/>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hyperlink" Target="http://www.vam.ac.uk/content/videos/c/conserving-diaghilev/" TargetMode="Externa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BZe0TFU75rI" TargetMode="External"/><Relationship Id="rId2" Type="http://schemas.openxmlformats.org/officeDocument/2006/relationships/hyperlink" Target="https://www.youtube.com/watch?v=JeTwl_Tzhf8" TargetMode="Externa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hyperlink" Target="https://www.youtube.com/watch?v=omIZgkAPsPU" TargetMode="Externa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9AKpJ1NqyeM" TargetMode="External"/><Relationship Id="rId2" Type="http://schemas.openxmlformats.org/officeDocument/2006/relationships/hyperlink" Target="https://www.youtube.com/watch?v=CNcC_BeXBCQ" TargetMode="External"/><Relationship Id="rId1" Type="http://schemas.openxmlformats.org/officeDocument/2006/relationships/slideLayout" Target="../slideLayouts/slideLayout3.xml"/><Relationship Id="rId6" Type="http://schemas.openxmlformats.org/officeDocument/2006/relationships/hyperlink" Target="https://www.youtube.com/watch?v=lmsR8eR2-MI" TargetMode="External"/><Relationship Id="rId5" Type="http://schemas.openxmlformats.org/officeDocument/2006/relationships/hyperlink" Target="https://www.youtube.com/watch?v=q70-vqDaW04" TargetMode="External"/><Relationship Id="rId4" Type="http://schemas.openxmlformats.org/officeDocument/2006/relationships/hyperlink" Target="https://www.youtube.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5"/>
        <p:cNvGrpSpPr/>
        <p:nvPr/>
      </p:nvGrpSpPr>
      <p:grpSpPr>
        <a:xfrm>
          <a:off x="0" y="0"/>
          <a:ext cx="0" cy="0"/>
          <a:chOff x="0" y="0"/>
          <a:chExt cx="0" cy="0"/>
        </a:xfrm>
      </p:grpSpPr>
      <p:sp>
        <p:nvSpPr>
          <p:cNvPr id="67" name="Google Shape;67;p13"/>
          <p:cNvSpPr txBox="1"/>
          <p:nvPr/>
        </p:nvSpPr>
        <p:spPr>
          <a:xfrm>
            <a:off x="1084729" y="586067"/>
            <a:ext cx="6974542" cy="3971365"/>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sz="2000" b="1" dirty="0">
                <a:latin typeface="Avenir Roman" panose="02000503020000020003" pitchFamily="2" charset="0"/>
                <a:ea typeface="Avenir"/>
                <a:cs typeface="Avenir"/>
                <a:sym typeface="Avenir"/>
              </a:rPr>
              <a:t>Dance In Context</a:t>
            </a:r>
            <a:endParaRPr sz="2000" b="1" dirty="0">
              <a:latin typeface="Avenir Roman" panose="02000503020000020003" pitchFamily="2" charset="0"/>
              <a:ea typeface="Avenir"/>
              <a:cs typeface="Avenir"/>
              <a:sym typeface="Avenir"/>
            </a:endParaRPr>
          </a:p>
          <a:p>
            <a:pPr marL="0" lvl="0" indent="0" algn="ctr" rtl="0">
              <a:spcBef>
                <a:spcPts val="0"/>
              </a:spcBef>
              <a:spcAft>
                <a:spcPts val="0"/>
              </a:spcAft>
              <a:buNone/>
            </a:pPr>
            <a:endParaRPr sz="1200" b="1" dirty="0">
              <a:latin typeface="Avenir Roman" panose="02000503020000020003" pitchFamily="2" charset="0"/>
              <a:ea typeface="Avenir"/>
              <a:cs typeface="Avenir"/>
              <a:sym typeface="Avenir"/>
            </a:endParaRPr>
          </a:p>
          <a:p>
            <a:endParaRPr lang="en-GB" sz="1200" b="1" dirty="0">
              <a:latin typeface="Avenir Roman" panose="02000503020000020003" pitchFamily="2" charset="0"/>
            </a:endParaRPr>
          </a:p>
          <a:p>
            <a:r>
              <a:rPr lang="en-GB" b="1" dirty="0"/>
              <a:t>Lecture Title: Ballet </a:t>
            </a:r>
            <a:r>
              <a:rPr lang="en-GB" b="1" dirty="0" err="1"/>
              <a:t>Russes</a:t>
            </a:r>
            <a:r>
              <a:rPr lang="en-GB" b="1" dirty="0"/>
              <a:t> in detail</a:t>
            </a:r>
          </a:p>
          <a:p>
            <a:endParaRPr lang="en-GB" dirty="0"/>
          </a:p>
          <a:p>
            <a:r>
              <a:rPr lang="en-GB" b="1" dirty="0"/>
              <a:t>Lecture Content:</a:t>
            </a:r>
            <a:r>
              <a:rPr lang="en-GB" dirty="0"/>
              <a:t> During this session, you will explore the Ballet Russe and examine its connection to the birth of contemporary/modern dance.  </a:t>
            </a:r>
          </a:p>
          <a:p>
            <a:r>
              <a:rPr lang="en-GB" dirty="0"/>
              <a:t>In pairs, you will give a short presentation of one of the early modern dance pioneers. </a:t>
            </a:r>
          </a:p>
          <a:p>
            <a:br>
              <a:rPr lang="en-GB" sz="1200" dirty="0"/>
            </a:br>
            <a:br>
              <a:rPr lang="en-GB" sz="1200" dirty="0"/>
            </a:br>
            <a:endParaRPr lang="en-GB" sz="1200" b="1" dirty="0">
              <a:latin typeface="Avenir Roman" panose="02000503020000020003" pitchFamily="2" charset="0"/>
              <a:ea typeface="Avenir"/>
              <a:cs typeface="Avenir"/>
              <a:sym typeface="Avenir"/>
            </a:endParaRPr>
          </a:p>
          <a:p>
            <a:endParaRPr lang="en-GB" sz="1200" b="1" dirty="0">
              <a:latin typeface="Avenir Roman" panose="02000503020000020003" pitchFamily="2" charset="0"/>
              <a:ea typeface="Avenir"/>
              <a:cs typeface="Avenir"/>
              <a:sym typeface="Avenir"/>
            </a:endParaRPr>
          </a:p>
          <a:p>
            <a:endParaRPr lang="en-GB" sz="1200" b="1" dirty="0">
              <a:latin typeface="Avenir Roman" panose="02000503020000020003" pitchFamily="2" charset="0"/>
              <a:ea typeface="Avenir"/>
              <a:cs typeface="Avenir"/>
              <a:sym typeface="Avenir"/>
            </a:endParaRPr>
          </a:p>
          <a:p>
            <a:r>
              <a:rPr lang="en-GB" sz="1200" dirty="0">
                <a:latin typeface="Avenir Roman" panose="02000503020000020003" pitchFamily="2" charset="0"/>
                <a:ea typeface="Avenir"/>
                <a:cs typeface="Avenir"/>
                <a:sym typeface="Avenir"/>
              </a:rPr>
              <a:t>You will also be required to research one of the early modern dance pioneers with your peers.</a:t>
            </a:r>
          </a:p>
          <a:p>
            <a:r>
              <a:rPr lang="en-GB" sz="1200" dirty="0">
                <a:latin typeface="Avenir Roman" panose="02000503020000020003" pitchFamily="2" charset="0"/>
                <a:ea typeface="Avenir"/>
                <a:cs typeface="Avenir"/>
                <a:sym typeface="Avenir"/>
              </a:rPr>
              <a:t>You will also gain insight into presentation skills in preparation for the following week.</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C3F2C7-21BD-FD43-904B-14D67849B949}"/>
              </a:ext>
            </a:extLst>
          </p:cNvPr>
          <p:cNvSpPr>
            <a:spLocks noGrp="1"/>
          </p:cNvSpPr>
          <p:nvPr>
            <p:ph type="title"/>
          </p:nvPr>
        </p:nvSpPr>
        <p:spPr>
          <a:xfrm>
            <a:off x="311700" y="140225"/>
            <a:ext cx="8520600" cy="707400"/>
          </a:xfrm>
        </p:spPr>
        <p:txBody>
          <a:bodyPr/>
          <a:lstStyle/>
          <a:p>
            <a:pPr algn="ctr"/>
            <a:r>
              <a:rPr lang="en-US" dirty="0">
                <a:latin typeface="Avenir Roman" panose="02000503020000020003" pitchFamily="2" charset="0"/>
              </a:rPr>
              <a:t>Ballet </a:t>
            </a:r>
            <a:r>
              <a:rPr lang="en-US" dirty="0" err="1">
                <a:latin typeface="Avenir Roman" panose="02000503020000020003" pitchFamily="2" charset="0"/>
              </a:rPr>
              <a:t>Russes</a:t>
            </a:r>
            <a:br>
              <a:rPr lang="en-GB" cap="all" dirty="0">
                <a:latin typeface="Avenir Roman" panose="02000503020000020003" pitchFamily="2" charset="0"/>
              </a:rPr>
            </a:br>
            <a:endParaRPr lang="en-US" dirty="0">
              <a:latin typeface="Avenir Roman" panose="02000503020000020003" pitchFamily="2" charset="0"/>
            </a:endParaRPr>
          </a:p>
        </p:txBody>
      </p:sp>
      <p:sp>
        <p:nvSpPr>
          <p:cNvPr id="3" name="Text Placeholder 2">
            <a:extLst>
              <a:ext uri="{FF2B5EF4-FFF2-40B4-BE49-F238E27FC236}">
                <a16:creationId xmlns:a16="http://schemas.microsoft.com/office/drawing/2014/main" id="{3CF39320-A13C-824C-B036-05455380496A}"/>
              </a:ext>
            </a:extLst>
          </p:cNvPr>
          <p:cNvSpPr>
            <a:spLocks noGrp="1"/>
          </p:cNvSpPr>
          <p:nvPr>
            <p:ph type="body" idx="1"/>
          </p:nvPr>
        </p:nvSpPr>
        <p:spPr>
          <a:xfrm>
            <a:off x="311700" y="728442"/>
            <a:ext cx="8520600" cy="4415058"/>
          </a:xfrm>
        </p:spPr>
        <p:txBody>
          <a:bodyPr/>
          <a:lstStyle/>
          <a:p>
            <a:pPr marL="0" indent="0">
              <a:buNone/>
            </a:pPr>
            <a:r>
              <a:rPr lang="en-GB" sz="1500" dirty="0">
                <a:solidFill>
                  <a:srgbClr val="000000"/>
                </a:solidFill>
                <a:latin typeface="Avenir Roman" panose="02000503020000020003" pitchFamily="2" charset="0"/>
                <a:ea typeface="Corbel"/>
                <a:cs typeface="Corbel"/>
                <a:sym typeface="Corbel"/>
              </a:rPr>
              <a:t>Sergei Diaghilev - 1872-1929</a:t>
            </a:r>
          </a:p>
          <a:p>
            <a:pPr marL="0" lvl="0" indent="0">
              <a:buNone/>
            </a:pPr>
            <a:endParaRPr lang="en-GB" sz="1500" dirty="0">
              <a:solidFill>
                <a:srgbClr val="000000"/>
              </a:solidFill>
              <a:latin typeface="Avenir Roman" panose="02000503020000020003" pitchFamily="2" charset="0"/>
              <a:ea typeface="Corbel"/>
              <a:cs typeface="Corbel"/>
              <a:sym typeface="Corbel"/>
            </a:endParaRPr>
          </a:p>
          <a:p>
            <a:pPr marL="0" lvl="0" indent="0">
              <a:buNone/>
            </a:pPr>
            <a:r>
              <a:rPr lang="en-GB" sz="1500" dirty="0">
                <a:solidFill>
                  <a:srgbClr val="000000"/>
                </a:solidFill>
                <a:latin typeface="Avenir Roman" panose="02000503020000020003" pitchFamily="2" charset="0"/>
                <a:ea typeface="Corbel"/>
                <a:cs typeface="Corbel"/>
                <a:sym typeface="Corbel"/>
              </a:rPr>
              <a:t>Genius for:</a:t>
            </a:r>
          </a:p>
          <a:p>
            <a:pPr marL="0" lvl="0" indent="0">
              <a:buNone/>
            </a:pPr>
            <a:endParaRPr lang="en-GB" sz="1500" dirty="0">
              <a:solidFill>
                <a:srgbClr val="000000"/>
              </a:solidFill>
              <a:latin typeface="Avenir Roman" panose="02000503020000020003" pitchFamily="2" charset="0"/>
              <a:ea typeface="Corbel"/>
              <a:cs typeface="Corbel"/>
              <a:sym typeface="Corbel"/>
            </a:endParaRPr>
          </a:p>
          <a:p>
            <a:pPr marL="0" lvl="0" indent="0">
              <a:buClr>
                <a:schemeClr val="lt1"/>
              </a:buClr>
              <a:buSzPts val="3600"/>
              <a:buFont typeface="Arial"/>
              <a:buChar char="•"/>
            </a:pPr>
            <a:r>
              <a:rPr lang="en-GB" sz="1500" dirty="0">
                <a:solidFill>
                  <a:srgbClr val="000000"/>
                </a:solidFill>
                <a:latin typeface="Avenir Roman" panose="02000503020000020003" pitchFamily="2" charset="0"/>
                <a:ea typeface="Corbel"/>
                <a:cs typeface="Corbel"/>
                <a:sym typeface="Corbel"/>
              </a:rPr>
              <a:t>Organising</a:t>
            </a:r>
            <a:endParaRPr lang="en-GB" sz="1500" dirty="0">
              <a:solidFill>
                <a:srgbClr val="000000"/>
              </a:solidFill>
              <a:latin typeface="Avenir Roman" panose="02000503020000020003" pitchFamily="2" charset="0"/>
            </a:endParaRPr>
          </a:p>
          <a:p>
            <a:pPr marL="0" lvl="0" indent="0">
              <a:buClr>
                <a:schemeClr val="lt1"/>
              </a:buClr>
              <a:buSzPts val="3600"/>
              <a:buFont typeface="Arial"/>
              <a:buChar char="•"/>
            </a:pPr>
            <a:r>
              <a:rPr lang="en-GB" sz="1500" dirty="0">
                <a:solidFill>
                  <a:srgbClr val="000000"/>
                </a:solidFill>
                <a:latin typeface="Avenir Roman" panose="02000503020000020003" pitchFamily="2" charset="0"/>
                <a:ea typeface="Corbel"/>
                <a:cs typeface="Corbel"/>
                <a:sym typeface="Corbel"/>
              </a:rPr>
              <a:t>Educating</a:t>
            </a:r>
            <a:endParaRPr lang="en-GB" sz="1500" dirty="0">
              <a:solidFill>
                <a:srgbClr val="000000"/>
              </a:solidFill>
              <a:latin typeface="Avenir Roman" panose="02000503020000020003" pitchFamily="2" charset="0"/>
            </a:endParaRPr>
          </a:p>
          <a:p>
            <a:pPr marL="0" lvl="0" indent="0">
              <a:buClr>
                <a:schemeClr val="lt1"/>
              </a:buClr>
              <a:buSzPts val="3600"/>
              <a:buFont typeface="Arial"/>
              <a:buChar char="•"/>
            </a:pPr>
            <a:r>
              <a:rPr lang="en-GB" sz="1500" dirty="0">
                <a:solidFill>
                  <a:srgbClr val="000000"/>
                </a:solidFill>
                <a:latin typeface="Avenir Roman" panose="02000503020000020003" pitchFamily="2" charset="0"/>
                <a:ea typeface="Corbel"/>
                <a:cs typeface="Corbel"/>
                <a:sym typeface="Corbel"/>
              </a:rPr>
              <a:t>Talent Scouting</a:t>
            </a:r>
            <a:endParaRPr lang="en-GB" sz="1500" dirty="0">
              <a:solidFill>
                <a:srgbClr val="000000"/>
              </a:solidFill>
              <a:latin typeface="Avenir Roman" panose="02000503020000020003" pitchFamily="2" charset="0"/>
            </a:endParaRPr>
          </a:p>
          <a:p>
            <a:pPr marL="0" lvl="0" indent="0">
              <a:buClr>
                <a:schemeClr val="lt1"/>
              </a:buClr>
              <a:buSzPts val="3600"/>
              <a:buFont typeface="Arial"/>
              <a:buChar char="•"/>
            </a:pPr>
            <a:r>
              <a:rPr lang="en-GB" sz="1500" dirty="0">
                <a:solidFill>
                  <a:srgbClr val="000000"/>
                </a:solidFill>
                <a:latin typeface="Avenir Roman" panose="02000503020000020003" pitchFamily="2" charset="0"/>
                <a:ea typeface="Corbel"/>
                <a:cs typeface="Corbel"/>
                <a:sym typeface="Corbel"/>
              </a:rPr>
              <a:t>Accomplishing the impossible earned him immortality in the chronicles of Western Theatre Art</a:t>
            </a:r>
            <a:endParaRPr lang="en-GB" sz="1500" dirty="0">
              <a:solidFill>
                <a:srgbClr val="000000"/>
              </a:solidFill>
              <a:latin typeface="Avenir Roman" panose="02000503020000020003" pitchFamily="2" charset="0"/>
            </a:endParaRPr>
          </a:p>
          <a:p>
            <a:pPr marL="114300" indent="0" fontAlgn="base">
              <a:buNone/>
            </a:pPr>
            <a:endParaRPr lang="en-GB" sz="1500" dirty="0">
              <a:solidFill>
                <a:srgbClr val="000000"/>
              </a:solidFill>
              <a:latin typeface="Avenir Roman" panose="02000503020000020003" pitchFamily="2" charset="0"/>
            </a:endParaRPr>
          </a:p>
        </p:txBody>
      </p:sp>
    </p:spTree>
    <p:extLst>
      <p:ext uri="{BB962C8B-B14F-4D97-AF65-F5344CB8AC3E}">
        <p14:creationId xmlns:p14="http://schemas.microsoft.com/office/powerpoint/2010/main" val="18818040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81055-E839-F84D-910F-E9EF5346E4AF}"/>
              </a:ext>
            </a:extLst>
          </p:cNvPr>
          <p:cNvSpPr>
            <a:spLocks noGrp="1"/>
          </p:cNvSpPr>
          <p:nvPr>
            <p:ph type="title"/>
          </p:nvPr>
        </p:nvSpPr>
        <p:spPr>
          <a:xfrm>
            <a:off x="311700" y="176895"/>
            <a:ext cx="8520600" cy="707400"/>
          </a:xfrm>
        </p:spPr>
        <p:txBody>
          <a:bodyPr/>
          <a:lstStyle/>
          <a:p>
            <a:pPr algn="ctr"/>
            <a:r>
              <a:rPr lang="en-GB" sz="2000" dirty="0">
                <a:latin typeface="Corbel"/>
                <a:ea typeface="Corbel"/>
                <a:cs typeface="Corbel"/>
                <a:sym typeface="Corbel"/>
              </a:rPr>
              <a:t>Serge Diaghilev (1872-1929) </a:t>
            </a:r>
            <a:br>
              <a:rPr lang="en-GB" sz="2000" dirty="0">
                <a:latin typeface="Corbel"/>
                <a:ea typeface="Corbel"/>
                <a:cs typeface="Corbel"/>
                <a:sym typeface="Corbel"/>
              </a:rPr>
            </a:br>
            <a:r>
              <a:rPr lang="en-GB" sz="2000" dirty="0">
                <a:latin typeface="Corbel"/>
                <a:ea typeface="Corbel"/>
                <a:cs typeface="Corbel"/>
                <a:sym typeface="Corbel"/>
              </a:rPr>
              <a:t>Portrait by Leon Bakst</a:t>
            </a:r>
            <a:br>
              <a:rPr lang="en-GB" sz="2000" cap="all" dirty="0">
                <a:latin typeface="Avenir Roman" panose="02000503020000020003" pitchFamily="2" charset="0"/>
              </a:rPr>
            </a:br>
            <a:endParaRPr lang="en-US" sz="2000" dirty="0">
              <a:latin typeface="Avenir Roman" panose="02000503020000020003" pitchFamily="2" charset="0"/>
            </a:endParaRPr>
          </a:p>
        </p:txBody>
      </p:sp>
      <p:pic>
        <p:nvPicPr>
          <p:cNvPr id="5" name="Google Shape;149;p20" descr="Picture1.jpg">
            <a:extLst>
              <a:ext uri="{FF2B5EF4-FFF2-40B4-BE49-F238E27FC236}">
                <a16:creationId xmlns:a16="http://schemas.microsoft.com/office/drawing/2014/main" id="{D2C22C1F-BEA7-004B-B72F-AED3579967C0}"/>
              </a:ext>
            </a:extLst>
          </p:cNvPr>
          <p:cNvPicPr preferRelativeResize="0"/>
          <p:nvPr/>
        </p:nvPicPr>
        <p:blipFill rotWithShape="1">
          <a:blip r:embed="rId2">
            <a:alphaModFix/>
          </a:blip>
          <a:srcRect/>
          <a:stretch/>
        </p:blipFill>
        <p:spPr>
          <a:xfrm>
            <a:off x="3227294" y="1055341"/>
            <a:ext cx="2689412" cy="3784879"/>
          </a:xfrm>
          <a:prstGeom prst="rect">
            <a:avLst/>
          </a:prstGeom>
          <a:noFill/>
          <a:ln>
            <a:noFill/>
          </a:ln>
        </p:spPr>
      </p:pic>
    </p:spTree>
    <p:extLst>
      <p:ext uri="{BB962C8B-B14F-4D97-AF65-F5344CB8AC3E}">
        <p14:creationId xmlns:p14="http://schemas.microsoft.com/office/powerpoint/2010/main" val="611062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F1131-5F30-BF4F-A808-3EDA3AE6D36C}"/>
              </a:ext>
            </a:extLst>
          </p:cNvPr>
          <p:cNvSpPr>
            <a:spLocks noGrp="1"/>
          </p:cNvSpPr>
          <p:nvPr>
            <p:ph type="title"/>
          </p:nvPr>
        </p:nvSpPr>
        <p:spPr>
          <a:xfrm>
            <a:off x="311700" y="220775"/>
            <a:ext cx="8520600" cy="707400"/>
          </a:xfrm>
        </p:spPr>
        <p:txBody>
          <a:bodyPr/>
          <a:lstStyle/>
          <a:p>
            <a:pPr algn="ctr"/>
            <a:r>
              <a:rPr lang="en-GB" dirty="0">
                <a:solidFill>
                  <a:srgbClr val="FFC700"/>
                </a:solidFill>
                <a:latin typeface="Corbel"/>
                <a:ea typeface="Corbel"/>
                <a:cs typeface="Corbel"/>
                <a:sym typeface="Corbel"/>
              </a:rPr>
              <a:t>Early career of Diaghilev</a:t>
            </a:r>
            <a:endParaRPr lang="en-US" dirty="0">
              <a:latin typeface="Avenir Roman" panose="02000503020000020003" pitchFamily="2" charset="0"/>
            </a:endParaRPr>
          </a:p>
        </p:txBody>
      </p:sp>
      <p:sp>
        <p:nvSpPr>
          <p:cNvPr id="3" name="Text Placeholder 2">
            <a:extLst>
              <a:ext uri="{FF2B5EF4-FFF2-40B4-BE49-F238E27FC236}">
                <a16:creationId xmlns:a16="http://schemas.microsoft.com/office/drawing/2014/main" id="{D26678CD-F4C2-3E4C-8069-CBDBEBD7AC85}"/>
              </a:ext>
            </a:extLst>
          </p:cNvPr>
          <p:cNvSpPr>
            <a:spLocks noGrp="1"/>
          </p:cNvSpPr>
          <p:nvPr>
            <p:ph type="body" idx="1"/>
          </p:nvPr>
        </p:nvSpPr>
        <p:spPr>
          <a:xfrm>
            <a:off x="311700" y="920400"/>
            <a:ext cx="8520600" cy="4223100"/>
          </a:xfrm>
        </p:spPr>
        <p:txBody>
          <a:bodyPr/>
          <a:lstStyle/>
          <a:p>
            <a:pPr marL="0" lvl="0" indent="0">
              <a:buClr>
                <a:schemeClr val="lt1"/>
              </a:buClr>
              <a:buNone/>
            </a:pPr>
            <a:r>
              <a:rPr lang="en-GB" sz="1200" dirty="0">
                <a:solidFill>
                  <a:srgbClr val="000000"/>
                </a:solidFill>
                <a:latin typeface="Avenir Roman" panose="02000503020000020003" pitchFamily="2" charset="0"/>
                <a:ea typeface="Corbel"/>
                <a:cs typeface="Corbel"/>
                <a:sym typeface="Corbel"/>
              </a:rPr>
              <a:t>Born in Perm. Went to St Petersburg to study law</a:t>
            </a:r>
          </a:p>
          <a:p>
            <a:pPr marL="0" lvl="0" indent="0">
              <a:buClr>
                <a:schemeClr val="lt1"/>
              </a:buClr>
              <a:buNone/>
            </a:pPr>
            <a:endParaRPr lang="en-GB" sz="1200" dirty="0">
              <a:solidFill>
                <a:srgbClr val="000000"/>
              </a:solidFill>
              <a:latin typeface="Avenir Roman" panose="02000503020000020003" pitchFamily="2" charset="0"/>
            </a:endParaRPr>
          </a:p>
          <a:p>
            <a:pPr marL="0" lvl="0" indent="0">
              <a:buClr>
                <a:schemeClr val="lt1"/>
              </a:buClr>
              <a:buNone/>
            </a:pPr>
            <a:r>
              <a:rPr lang="en-GB" sz="1200" dirty="0">
                <a:solidFill>
                  <a:srgbClr val="000000"/>
                </a:solidFill>
                <a:latin typeface="Avenir Roman" panose="02000503020000020003" pitchFamily="2" charset="0"/>
                <a:ea typeface="Corbel"/>
                <a:cs typeface="Corbel"/>
                <a:sym typeface="Corbel"/>
              </a:rPr>
              <a:t>His friends and later colleagues were artists Leon Bakst and Alexandre </a:t>
            </a:r>
            <a:r>
              <a:rPr lang="en-GB" sz="1200" dirty="0" err="1">
                <a:solidFill>
                  <a:srgbClr val="000000"/>
                </a:solidFill>
                <a:latin typeface="Avenir Roman" panose="02000503020000020003" pitchFamily="2" charset="0"/>
                <a:ea typeface="Corbel"/>
                <a:cs typeface="Corbel"/>
                <a:sym typeface="Corbel"/>
              </a:rPr>
              <a:t>Benois</a:t>
            </a:r>
            <a:endParaRPr lang="en-GB" sz="1200" dirty="0">
              <a:solidFill>
                <a:srgbClr val="000000"/>
              </a:solidFill>
              <a:latin typeface="Avenir Roman" panose="02000503020000020003" pitchFamily="2" charset="0"/>
              <a:ea typeface="Corbel"/>
              <a:cs typeface="Corbel"/>
              <a:sym typeface="Corbel"/>
            </a:endParaRPr>
          </a:p>
          <a:p>
            <a:pPr marL="0" lvl="0" indent="0">
              <a:buClr>
                <a:schemeClr val="lt1"/>
              </a:buClr>
              <a:buNone/>
            </a:pPr>
            <a:endParaRPr lang="en-GB" sz="1200" dirty="0">
              <a:solidFill>
                <a:srgbClr val="000000"/>
              </a:solidFill>
              <a:latin typeface="Avenir Roman" panose="02000503020000020003" pitchFamily="2" charset="0"/>
              <a:ea typeface="Corbel"/>
              <a:cs typeface="Corbel"/>
              <a:sym typeface="Corbel"/>
            </a:endParaRPr>
          </a:p>
          <a:p>
            <a:pPr marL="0" lvl="0" indent="0">
              <a:buClr>
                <a:schemeClr val="lt1"/>
              </a:buClr>
              <a:buNone/>
            </a:pPr>
            <a:r>
              <a:rPr lang="en-GB" sz="1200" dirty="0">
                <a:solidFill>
                  <a:srgbClr val="000000"/>
                </a:solidFill>
                <a:latin typeface="Avenir Roman" panose="02000503020000020003" pitchFamily="2" charset="0"/>
                <a:ea typeface="Corbel"/>
                <a:cs typeface="Corbel"/>
                <a:sym typeface="Corbel"/>
              </a:rPr>
              <a:t>Enthusiastic about Tchaikovsky’s music</a:t>
            </a:r>
          </a:p>
          <a:p>
            <a:pPr marL="0" lvl="0" indent="0">
              <a:buClr>
                <a:schemeClr val="lt1"/>
              </a:buClr>
              <a:buNone/>
            </a:pPr>
            <a:endParaRPr lang="en-GB" sz="1200" dirty="0">
              <a:solidFill>
                <a:srgbClr val="000000"/>
              </a:solidFill>
              <a:latin typeface="Avenir Roman" panose="02000503020000020003" pitchFamily="2" charset="0"/>
              <a:ea typeface="Corbel"/>
              <a:cs typeface="Corbel"/>
              <a:sym typeface="Corbel"/>
            </a:endParaRPr>
          </a:p>
          <a:p>
            <a:pPr marL="0" lvl="0" indent="0">
              <a:buClr>
                <a:schemeClr val="lt1"/>
              </a:buClr>
              <a:buNone/>
            </a:pPr>
            <a:r>
              <a:rPr lang="en-GB" sz="1200" dirty="0">
                <a:solidFill>
                  <a:srgbClr val="000000"/>
                </a:solidFill>
                <a:latin typeface="Avenir Roman" panose="02000503020000020003" pitchFamily="2" charset="0"/>
                <a:ea typeface="Corbel"/>
                <a:cs typeface="Corbel"/>
                <a:sym typeface="Corbel"/>
              </a:rPr>
              <a:t>Attended early performances of ‘The Sleeping Beauty’</a:t>
            </a:r>
          </a:p>
          <a:p>
            <a:pPr marL="0" lvl="0" indent="0">
              <a:buClr>
                <a:schemeClr val="lt1"/>
              </a:buClr>
              <a:buNone/>
            </a:pPr>
            <a:endParaRPr lang="en-GB" sz="1200" dirty="0">
              <a:solidFill>
                <a:srgbClr val="000000"/>
              </a:solidFill>
              <a:latin typeface="Avenir Roman" panose="02000503020000020003" pitchFamily="2" charset="0"/>
            </a:endParaRPr>
          </a:p>
          <a:p>
            <a:pPr marL="0" lvl="0" indent="0">
              <a:lnSpc>
                <a:spcPct val="80000"/>
              </a:lnSpc>
              <a:buClr>
                <a:schemeClr val="lt1"/>
              </a:buClr>
              <a:buNone/>
            </a:pPr>
            <a:r>
              <a:rPr lang="en-GB" sz="1200" dirty="0">
                <a:solidFill>
                  <a:srgbClr val="000000"/>
                </a:solidFill>
                <a:latin typeface="Avenir Roman" panose="02000503020000020003" pitchFamily="2" charset="0"/>
                <a:ea typeface="Corbel"/>
                <a:cs typeface="Corbel"/>
                <a:sym typeface="Corbel"/>
              </a:rPr>
              <a:t>Travelled abroad and admired western European artists and composers</a:t>
            </a:r>
          </a:p>
          <a:p>
            <a:pPr marL="0" lvl="0" indent="0">
              <a:lnSpc>
                <a:spcPct val="80000"/>
              </a:lnSpc>
              <a:buClr>
                <a:schemeClr val="lt1"/>
              </a:buClr>
              <a:buNone/>
            </a:pPr>
            <a:endParaRPr lang="en-GB" sz="1200" dirty="0">
              <a:solidFill>
                <a:srgbClr val="000000"/>
              </a:solidFill>
              <a:latin typeface="Avenir Roman" panose="02000503020000020003" pitchFamily="2" charset="0"/>
            </a:endParaRPr>
          </a:p>
          <a:p>
            <a:pPr marL="0" lvl="0" indent="0">
              <a:lnSpc>
                <a:spcPct val="80000"/>
              </a:lnSpc>
              <a:buClr>
                <a:schemeClr val="lt1"/>
              </a:buClr>
              <a:buNone/>
            </a:pPr>
            <a:r>
              <a:rPr lang="en-GB" sz="1200" dirty="0">
                <a:solidFill>
                  <a:srgbClr val="000000"/>
                </a:solidFill>
                <a:latin typeface="Avenir Roman" panose="02000503020000020003" pitchFamily="2" charset="0"/>
                <a:ea typeface="Corbel"/>
                <a:cs typeface="Corbel"/>
                <a:sym typeface="Corbel"/>
              </a:rPr>
              <a:t>Arranged exhibitions of Russian art</a:t>
            </a:r>
          </a:p>
          <a:p>
            <a:pPr marL="0" lvl="0" indent="0">
              <a:lnSpc>
                <a:spcPct val="80000"/>
              </a:lnSpc>
              <a:buClr>
                <a:schemeClr val="lt1"/>
              </a:buClr>
              <a:buNone/>
            </a:pPr>
            <a:endParaRPr lang="en-GB" sz="1200" dirty="0">
              <a:solidFill>
                <a:srgbClr val="000000"/>
              </a:solidFill>
              <a:latin typeface="Avenir Roman" panose="02000503020000020003" pitchFamily="2" charset="0"/>
            </a:endParaRPr>
          </a:p>
          <a:p>
            <a:pPr marL="0" lvl="0" indent="0">
              <a:lnSpc>
                <a:spcPct val="80000"/>
              </a:lnSpc>
              <a:buClr>
                <a:schemeClr val="lt1"/>
              </a:buClr>
              <a:buNone/>
            </a:pPr>
            <a:r>
              <a:rPr lang="en-GB" sz="1200" dirty="0">
                <a:solidFill>
                  <a:srgbClr val="000000"/>
                </a:solidFill>
                <a:latin typeface="Avenir Roman" panose="02000503020000020003" pitchFamily="2" charset="0"/>
                <a:ea typeface="Corbel"/>
                <a:cs typeface="Corbel"/>
                <a:sym typeface="Corbel"/>
              </a:rPr>
              <a:t>In 1898 began the Russian magazine, The World Of Art</a:t>
            </a:r>
          </a:p>
          <a:p>
            <a:pPr marL="0" lvl="0" indent="0">
              <a:lnSpc>
                <a:spcPct val="80000"/>
              </a:lnSpc>
              <a:buClr>
                <a:schemeClr val="lt1"/>
              </a:buClr>
              <a:buNone/>
            </a:pPr>
            <a:endParaRPr lang="en-GB" sz="1200" dirty="0">
              <a:solidFill>
                <a:srgbClr val="000000"/>
              </a:solidFill>
              <a:latin typeface="Avenir Roman" panose="02000503020000020003" pitchFamily="2" charset="0"/>
            </a:endParaRPr>
          </a:p>
          <a:p>
            <a:pPr marL="0" lvl="0" indent="0">
              <a:lnSpc>
                <a:spcPct val="80000"/>
              </a:lnSpc>
              <a:buClr>
                <a:schemeClr val="lt1"/>
              </a:buClr>
              <a:buNone/>
            </a:pPr>
            <a:r>
              <a:rPr lang="en-GB" sz="1200" dirty="0">
                <a:solidFill>
                  <a:srgbClr val="000000"/>
                </a:solidFill>
                <a:latin typeface="Avenir Roman" panose="02000503020000020003" pitchFamily="2" charset="0"/>
                <a:ea typeface="Corbel"/>
                <a:cs typeface="Corbel"/>
                <a:sym typeface="Corbel"/>
              </a:rPr>
              <a:t>1899, International Art Exhibition in St Petersburg</a:t>
            </a:r>
          </a:p>
          <a:p>
            <a:pPr marL="0" lvl="0" indent="0">
              <a:lnSpc>
                <a:spcPct val="80000"/>
              </a:lnSpc>
              <a:buClr>
                <a:schemeClr val="lt1"/>
              </a:buClr>
              <a:buNone/>
            </a:pPr>
            <a:endParaRPr lang="en-GB" sz="1200" dirty="0">
              <a:solidFill>
                <a:srgbClr val="000000"/>
              </a:solidFill>
              <a:latin typeface="Avenir Roman" panose="02000503020000020003" pitchFamily="2" charset="0"/>
            </a:endParaRPr>
          </a:p>
          <a:p>
            <a:pPr marL="0" lvl="0" indent="0">
              <a:lnSpc>
                <a:spcPct val="80000"/>
              </a:lnSpc>
              <a:buClr>
                <a:schemeClr val="lt1"/>
              </a:buClr>
              <a:buNone/>
            </a:pPr>
            <a:r>
              <a:rPr lang="en-GB" sz="1200" dirty="0">
                <a:solidFill>
                  <a:srgbClr val="000000"/>
                </a:solidFill>
                <a:latin typeface="Avenir Roman" panose="02000503020000020003" pitchFamily="2" charset="0"/>
                <a:ea typeface="Corbel"/>
                <a:cs typeface="Corbel"/>
                <a:sym typeface="Corbel"/>
              </a:rPr>
              <a:t>Briefly given administrative position in Imperial Theatres</a:t>
            </a:r>
          </a:p>
          <a:p>
            <a:pPr marL="0" lvl="0" indent="0">
              <a:lnSpc>
                <a:spcPct val="80000"/>
              </a:lnSpc>
              <a:buClr>
                <a:schemeClr val="lt1"/>
              </a:buClr>
              <a:buNone/>
            </a:pPr>
            <a:endParaRPr lang="en-GB" sz="1200" dirty="0">
              <a:solidFill>
                <a:srgbClr val="000000"/>
              </a:solidFill>
              <a:latin typeface="Avenir Roman" panose="02000503020000020003" pitchFamily="2" charset="0"/>
            </a:endParaRPr>
          </a:p>
          <a:p>
            <a:pPr marL="0" lvl="0" indent="0">
              <a:lnSpc>
                <a:spcPct val="80000"/>
              </a:lnSpc>
              <a:buClr>
                <a:schemeClr val="lt1"/>
              </a:buClr>
              <a:buNone/>
            </a:pPr>
            <a:r>
              <a:rPr lang="en-GB" sz="1200" dirty="0">
                <a:solidFill>
                  <a:srgbClr val="000000"/>
                </a:solidFill>
                <a:latin typeface="Avenir Roman" panose="02000503020000020003" pitchFamily="2" charset="0"/>
                <a:ea typeface="Corbel"/>
                <a:cs typeface="Corbel"/>
                <a:sym typeface="Corbel"/>
              </a:rPr>
              <a:t>Began to take the Russian arts to Paris: 1906. </a:t>
            </a:r>
          </a:p>
          <a:p>
            <a:pPr marL="0" lvl="0" indent="0">
              <a:lnSpc>
                <a:spcPct val="80000"/>
              </a:lnSpc>
              <a:buClr>
                <a:schemeClr val="lt1"/>
              </a:buClr>
              <a:buNone/>
            </a:pPr>
            <a:endParaRPr lang="en-GB" sz="1200" dirty="0">
              <a:solidFill>
                <a:srgbClr val="000000"/>
              </a:solidFill>
              <a:latin typeface="Avenir Roman" panose="02000503020000020003" pitchFamily="2" charset="0"/>
              <a:ea typeface="Corbel"/>
              <a:cs typeface="Corbel"/>
              <a:sym typeface="Corbel"/>
            </a:endParaRPr>
          </a:p>
          <a:p>
            <a:pPr marL="0" lvl="0" indent="0">
              <a:lnSpc>
                <a:spcPct val="80000"/>
              </a:lnSpc>
              <a:buClr>
                <a:schemeClr val="lt1"/>
              </a:buClr>
              <a:buNone/>
            </a:pPr>
            <a:r>
              <a:rPr lang="en-GB" sz="1200" dirty="0">
                <a:solidFill>
                  <a:srgbClr val="000000"/>
                </a:solidFill>
                <a:latin typeface="Avenir Roman" panose="02000503020000020003" pitchFamily="2" charset="0"/>
                <a:ea typeface="Corbel"/>
                <a:cs typeface="Corbel"/>
                <a:sym typeface="Corbel"/>
              </a:rPr>
              <a:t>First season with ballet in 1909</a:t>
            </a:r>
            <a:endParaRPr lang="en-GB" sz="1200" dirty="0">
              <a:solidFill>
                <a:srgbClr val="000000"/>
              </a:solidFill>
              <a:latin typeface="Avenir Roman" panose="02000503020000020003" pitchFamily="2" charset="0"/>
            </a:endParaRPr>
          </a:p>
          <a:p>
            <a:pPr marL="285750" indent="-285750">
              <a:buClr>
                <a:schemeClr val="lt1"/>
              </a:buClr>
            </a:pPr>
            <a:endParaRPr lang="en-GB" sz="1200" dirty="0">
              <a:solidFill>
                <a:srgbClr val="000000"/>
              </a:solidFill>
              <a:latin typeface="Avenir Roman" panose="02000503020000020003" pitchFamily="2" charset="0"/>
              <a:ea typeface="Corbel"/>
              <a:cs typeface="Corbel"/>
              <a:sym typeface="Corbel"/>
            </a:endParaRPr>
          </a:p>
          <a:p>
            <a:pPr marL="0" indent="0" algn="ctr">
              <a:buNone/>
            </a:pPr>
            <a:r>
              <a:rPr lang="en-GB" sz="1200" u="sng" dirty="0">
                <a:solidFill>
                  <a:srgbClr val="000000"/>
                </a:solidFill>
                <a:latin typeface="Avenir Roman" panose="02000503020000020003" pitchFamily="2" charset="0"/>
                <a:ea typeface="Corbel"/>
                <a:cs typeface="Corbel"/>
                <a:sym typeface="Corbel"/>
                <a:hlinkClick r:id="rId2">
                  <a:extLst>
                    <a:ext uri="{A12FA001-AC4F-418D-AE19-62706E023703}">
                      <ahyp:hlinkClr xmlns:ahyp="http://schemas.microsoft.com/office/drawing/2018/hyperlinkcolor" val="tx"/>
                    </a:ext>
                  </a:extLst>
                </a:hlinkClick>
              </a:rPr>
              <a:t>http://www.vam.ac.uk/content/videos/c/conserving-diaghilev/</a:t>
            </a:r>
            <a:endParaRPr lang="en-GB" sz="1200" dirty="0">
              <a:solidFill>
                <a:srgbClr val="000000"/>
              </a:solidFill>
              <a:latin typeface="Avenir Roman" panose="02000503020000020003" pitchFamily="2" charset="0"/>
              <a:ea typeface="Corbel"/>
              <a:cs typeface="Corbel"/>
              <a:sym typeface="Corbel"/>
            </a:endParaRPr>
          </a:p>
          <a:p>
            <a:pPr marL="285750" indent="-285750" algn="ctr"/>
            <a:endParaRPr lang="en-GB" sz="1200" dirty="0">
              <a:solidFill>
                <a:srgbClr val="000000"/>
              </a:solidFill>
              <a:latin typeface="Avenir Roman" panose="02000503020000020003" pitchFamily="2" charset="0"/>
              <a:ea typeface="Corbel"/>
              <a:cs typeface="Corbel"/>
              <a:sym typeface="Corbel"/>
            </a:endParaRPr>
          </a:p>
          <a:p>
            <a:endParaRPr lang="en-US" sz="1200" dirty="0">
              <a:solidFill>
                <a:srgbClr val="000000"/>
              </a:solidFill>
              <a:latin typeface="Avenir Roman" panose="02000503020000020003" pitchFamily="2" charset="0"/>
            </a:endParaRPr>
          </a:p>
        </p:txBody>
      </p:sp>
    </p:spTree>
    <p:extLst>
      <p:ext uri="{BB962C8B-B14F-4D97-AF65-F5344CB8AC3E}">
        <p14:creationId xmlns:p14="http://schemas.microsoft.com/office/powerpoint/2010/main" val="5537277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B4002-CE95-7E41-8D32-A3DAFBF4FEAF}"/>
              </a:ext>
            </a:extLst>
          </p:cNvPr>
          <p:cNvSpPr>
            <a:spLocks noGrp="1"/>
          </p:cNvSpPr>
          <p:nvPr>
            <p:ph type="title"/>
          </p:nvPr>
        </p:nvSpPr>
        <p:spPr>
          <a:xfrm>
            <a:off x="311700" y="132230"/>
            <a:ext cx="8520600" cy="707400"/>
          </a:xfrm>
        </p:spPr>
        <p:txBody>
          <a:bodyPr/>
          <a:lstStyle/>
          <a:p>
            <a:pPr algn="ctr"/>
            <a:r>
              <a:rPr lang="en-GB" dirty="0">
                <a:latin typeface="Corbel"/>
                <a:ea typeface="Corbel"/>
                <a:cs typeface="Corbel"/>
                <a:sym typeface="Corbel"/>
              </a:rPr>
              <a:t>Early career of Ballet </a:t>
            </a:r>
            <a:r>
              <a:rPr lang="en-GB" dirty="0" err="1">
                <a:latin typeface="Corbel"/>
                <a:ea typeface="Corbel"/>
                <a:cs typeface="Corbel"/>
                <a:sym typeface="Corbel"/>
              </a:rPr>
              <a:t>Russes</a:t>
            </a:r>
            <a:endParaRPr lang="en-US" dirty="0">
              <a:latin typeface="Avenir Roman" panose="02000503020000020003" pitchFamily="2" charset="0"/>
            </a:endParaRPr>
          </a:p>
        </p:txBody>
      </p:sp>
      <p:sp>
        <p:nvSpPr>
          <p:cNvPr id="3" name="Text Placeholder 2">
            <a:extLst>
              <a:ext uri="{FF2B5EF4-FFF2-40B4-BE49-F238E27FC236}">
                <a16:creationId xmlns:a16="http://schemas.microsoft.com/office/drawing/2014/main" id="{0D8A145E-A8DA-7647-9B92-A4565FB2D59A}"/>
              </a:ext>
            </a:extLst>
          </p:cNvPr>
          <p:cNvSpPr>
            <a:spLocks noGrp="1"/>
          </p:cNvSpPr>
          <p:nvPr>
            <p:ph type="body" idx="1"/>
          </p:nvPr>
        </p:nvSpPr>
        <p:spPr>
          <a:xfrm>
            <a:off x="311700" y="897125"/>
            <a:ext cx="8520600" cy="4114145"/>
          </a:xfrm>
        </p:spPr>
        <p:txBody>
          <a:bodyPr/>
          <a:lstStyle/>
          <a:p>
            <a:pPr marL="0" lvl="0" indent="0" algn="ctr">
              <a:buNone/>
            </a:pPr>
            <a:r>
              <a:rPr lang="en-GB" sz="1300" dirty="0">
                <a:solidFill>
                  <a:srgbClr val="000000"/>
                </a:solidFill>
                <a:latin typeface="Avenir Roman" panose="02000503020000020003" pitchFamily="2" charset="0"/>
                <a:ea typeface="Corbel"/>
                <a:cs typeface="Corbel"/>
                <a:sym typeface="Corbel"/>
              </a:rPr>
              <a:t>A self-consciously Russian element dominated the productions. </a:t>
            </a:r>
          </a:p>
          <a:p>
            <a:pPr marL="0" lvl="0" indent="0" algn="ctr">
              <a:buNone/>
            </a:pPr>
            <a:endParaRPr lang="en-GB" sz="1300" dirty="0">
              <a:solidFill>
                <a:srgbClr val="000000"/>
              </a:solidFill>
              <a:latin typeface="Avenir Roman" panose="02000503020000020003" pitchFamily="2" charset="0"/>
              <a:ea typeface="Corbel"/>
              <a:cs typeface="Corbel"/>
              <a:sym typeface="Corbel"/>
            </a:endParaRPr>
          </a:p>
          <a:p>
            <a:pPr marL="0" lvl="0" indent="0" algn="ctr">
              <a:buNone/>
            </a:pPr>
            <a:r>
              <a:rPr lang="en-GB" sz="1300" dirty="0">
                <a:solidFill>
                  <a:srgbClr val="000000"/>
                </a:solidFill>
                <a:latin typeface="Avenir Roman" panose="02000503020000020003" pitchFamily="2" charset="0"/>
                <a:ea typeface="Corbel"/>
                <a:cs typeface="Corbel"/>
                <a:sym typeface="Corbel"/>
              </a:rPr>
              <a:t>Innovative music magnified their impact, in particular that of Igor Stravinsky. </a:t>
            </a:r>
          </a:p>
          <a:p>
            <a:pPr marL="0" lvl="0" indent="0" algn="ctr">
              <a:buNone/>
            </a:pPr>
            <a:endParaRPr lang="en-GB" sz="1300" dirty="0">
              <a:solidFill>
                <a:srgbClr val="000000"/>
              </a:solidFill>
              <a:latin typeface="Avenir Roman" panose="02000503020000020003" pitchFamily="2" charset="0"/>
              <a:ea typeface="Corbel"/>
              <a:cs typeface="Corbel"/>
              <a:sym typeface="Corbel"/>
            </a:endParaRPr>
          </a:p>
          <a:p>
            <a:pPr marL="0" lvl="0" indent="0" algn="ctr">
              <a:buNone/>
            </a:pPr>
            <a:r>
              <a:rPr lang="en-GB" sz="1300" dirty="0">
                <a:solidFill>
                  <a:srgbClr val="000000"/>
                </a:solidFill>
                <a:latin typeface="Avenir Roman" panose="02000503020000020003" pitchFamily="2" charset="0"/>
                <a:ea typeface="Corbel"/>
                <a:cs typeface="Corbel"/>
                <a:sym typeface="Corbel"/>
              </a:rPr>
              <a:t>The company's principal choreographer was the Russian dancer Mikhail Fokine.</a:t>
            </a:r>
            <a:endParaRPr lang="en-GB" sz="1300" dirty="0">
              <a:solidFill>
                <a:srgbClr val="000000"/>
              </a:solidFill>
              <a:latin typeface="Avenir Roman" panose="02000503020000020003" pitchFamily="2" charset="0"/>
            </a:endParaRPr>
          </a:p>
          <a:p>
            <a:pPr marL="0" lvl="0" indent="0" algn="ctr">
              <a:buNone/>
            </a:pPr>
            <a:endParaRPr lang="en-GB" sz="1300" dirty="0">
              <a:solidFill>
                <a:srgbClr val="000000"/>
              </a:solidFill>
              <a:latin typeface="Avenir Roman" panose="02000503020000020003" pitchFamily="2" charset="0"/>
              <a:ea typeface="Corbel"/>
              <a:cs typeface="Corbel"/>
              <a:sym typeface="Corbel"/>
            </a:endParaRPr>
          </a:p>
          <a:p>
            <a:pPr marL="0" lvl="0" indent="0" algn="ctr">
              <a:buNone/>
            </a:pPr>
            <a:r>
              <a:rPr lang="en-GB" sz="1300" dirty="0">
                <a:solidFill>
                  <a:srgbClr val="000000"/>
                </a:solidFill>
                <a:latin typeface="Avenir Roman" panose="02000503020000020003" pitchFamily="2" charset="0"/>
                <a:ea typeface="Corbel"/>
                <a:cs typeface="Corbel"/>
                <a:sym typeface="Corbel"/>
              </a:rPr>
              <a:t> Visually, the first Ballets </a:t>
            </a:r>
            <a:r>
              <a:rPr lang="en-GB" sz="1300" dirty="0" err="1">
                <a:solidFill>
                  <a:srgbClr val="000000"/>
                </a:solidFill>
                <a:latin typeface="Avenir Roman" panose="02000503020000020003" pitchFamily="2" charset="0"/>
                <a:ea typeface="Corbel"/>
                <a:cs typeface="Corbel"/>
                <a:sym typeface="Corbel"/>
              </a:rPr>
              <a:t>Russes</a:t>
            </a:r>
            <a:r>
              <a:rPr lang="en-GB" sz="1300" dirty="0">
                <a:solidFill>
                  <a:srgbClr val="000000"/>
                </a:solidFill>
                <a:latin typeface="Avenir Roman" panose="02000503020000020003" pitchFamily="2" charset="0"/>
                <a:ea typeface="Corbel"/>
                <a:cs typeface="Corbel"/>
                <a:sym typeface="Corbel"/>
              </a:rPr>
              <a:t> seasons were marked by the exotic designs of the Russian-born artist Léon Bakst. His bejewelled colours, swirling Art Nouveau elements and sense of the erotic re-envisioned dance productions as total works of art.</a:t>
            </a:r>
            <a:endParaRPr lang="en-GB" sz="1300" dirty="0">
              <a:solidFill>
                <a:srgbClr val="000000"/>
              </a:solidFill>
              <a:latin typeface="Avenir Roman" panose="02000503020000020003" pitchFamily="2" charset="0"/>
            </a:endParaRPr>
          </a:p>
          <a:p>
            <a:pPr marL="0" lvl="0" indent="0" algn="ctr">
              <a:buNone/>
            </a:pPr>
            <a:endParaRPr lang="en-GB" sz="1300" dirty="0">
              <a:solidFill>
                <a:srgbClr val="000000"/>
              </a:solidFill>
              <a:latin typeface="Avenir Roman" panose="02000503020000020003" pitchFamily="2" charset="0"/>
              <a:ea typeface="Corbel"/>
              <a:cs typeface="Corbel"/>
              <a:sym typeface="Corbel"/>
            </a:endParaRPr>
          </a:p>
          <a:p>
            <a:pPr marL="0" lvl="0" indent="0" algn="ctr">
              <a:buNone/>
            </a:pPr>
            <a:r>
              <a:rPr lang="en-GB" sz="1300" dirty="0">
                <a:solidFill>
                  <a:srgbClr val="000000"/>
                </a:solidFill>
                <a:latin typeface="Avenir Roman" panose="02000503020000020003" pitchFamily="2" charset="0"/>
                <a:ea typeface="Corbel"/>
                <a:cs typeface="Corbel"/>
                <a:sym typeface="Corbel"/>
              </a:rPr>
              <a:t>Following his critical triumph in 1909, and despite a financial loss of 76,000 francs (over £350,000 today), Diaghilev was in demand across Europe. So in 1911 he established the Ballets </a:t>
            </a:r>
            <a:r>
              <a:rPr lang="en-GB" sz="1300" dirty="0" err="1">
                <a:solidFill>
                  <a:srgbClr val="000000"/>
                </a:solidFill>
                <a:latin typeface="Avenir Roman" panose="02000503020000020003" pitchFamily="2" charset="0"/>
                <a:ea typeface="Corbel"/>
                <a:cs typeface="Corbel"/>
                <a:sym typeface="Corbel"/>
              </a:rPr>
              <a:t>Russes</a:t>
            </a:r>
            <a:r>
              <a:rPr lang="en-GB" sz="1300" dirty="0">
                <a:solidFill>
                  <a:srgbClr val="000000"/>
                </a:solidFill>
                <a:latin typeface="Avenir Roman" panose="02000503020000020003" pitchFamily="2" charset="0"/>
                <a:ea typeface="Corbel"/>
                <a:cs typeface="Corbel"/>
                <a:sym typeface="Corbel"/>
              </a:rPr>
              <a:t> as a year-round touring operation rather than a seasonal enterprise.</a:t>
            </a:r>
            <a:endParaRPr lang="en-GB" sz="1300" dirty="0">
              <a:solidFill>
                <a:srgbClr val="000000"/>
              </a:solidFill>
              <a:latin typeface="Avenir Roman" panose="02000503020000020003" pitchFamily="2" charset="0"/>
            </a:endParaRPr>
          </a:p>
        </p:txBody>
      </p:sp>
    </p:spTree>
    <p:extLst>
      <p:ext uri="{BB962C8B-B14F-4D97-AF65-F5344CB8AC3E}">
        <p14:creationId xmlns:p14="http://schemas.microsoft.com/office/powerpoint/2010/main" val="15060399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C3F2C7-21BD-FD43-904B-14D67849B949}"/>
              </a:ext>
            </a:extLst>
          </p:cNvPr>
          <p:cNvSpPr>
            <a:spLocks noGrp="1"/>
          </p:cNvSpPr>
          <p:nvPr>
            <p:ph type="title"/>
          </p:nvPr>
        </p:nvSpPr>
        <p:spPr>
          <a:xfrm>
            <a:off x="311700" y="140225"/>
            <a:ext cx="8520600" cy="707400"/>
          </a:xfrm>
        </p:spPr>
        <p:txBody>
          <a:bodyPr/>
          <a:lstStyle/>
          <a:p>
            <a:pPr algn="ctr"/>
            <a:r>
              <a:rPr lang="en-GB" dirty="0">
                <a:latin typeface="Corbel"/>
                <a:ea typeface="Corbel"/>
                <a:cs typeface="Corbel"/>
                <a:sym typeface="Corbel"/>
              </a:rPr>
              <a:t>Choreographers  of the Ballet </a:t>
            </a:r>
            <a:r>
              <a:rPr lang="en-GB" dirty="0" err="1">
                <a:latin typeface="Corbel"/>
                <a:ea typeface="Corbel"/>
                <a:cs typeface="Corbel"/>
                <a:sym typeface="Corbel"/>
              </a:rPr>
              <a:t>Russes</a:t>
            </a:r>
            <a:br>
              <a:rPr lang="en-GB" dirty="0">
                <a:latin typeface="Avenir Roman" panose="02000503020000020003" pitchFamily="2" charset="0"/>
              </a:rPr>
            </a:br>
            <a:br>
              <a:rPr lang="en-GB" cap="all" dirty="0">
                <a:latin typeface="Avenir Roman" panose="02000503020000020003" pitchFamily="2" charset="0"/>
              </a:rPr>
            </a:br>
            <a:endParaRPr lang="en-US" dirty="0">
              <a:latin typeface="Avenir Roman" panose="02000503020000020003" pitchFamily="2" charset="0"/>
            </a:endParaRPr>
          </a:p>
        </p:txBody>
      </p:sp>
      <p:sp>
        <p:nvSpPr>
          <p:cNvPr id="3" name="Text Placeholder 2">
            <a:extLst>
              <a:ext uri="{FF2B5EF4-FFF2-40B4-BE49-F238E27FC236}">
                <a16:creationId xmlns:a16="http://schemas.microsoft.com/office/drawing/2014/main" id="{3CF39320-A13C-824C-B036-05455380496A}"/>
              </a:ext>
            </a:extLst>
          </p:cNvPr>
          <p:cNvSpPr>
            <a:spLocks noGrp="1"/>
          </p:cNvSpPr>
          <p:nvPr>
            <p:ph type="body" idx="1"/>
          </p:nvPr>
        </p:nvSpPr>
        <p:spPr>
          <a:xfrm>
            <a:off x="311700" y="997383"/>
            <a:ext cx="8520600" cy="1996829"/>
          </a:xfrm>
        </p:spPr>
        <p:txBody>
          <a:bodyPr/>
          <a:lstStyle/>
          <a:p>
            <a:pPr marL="438912" lvl="0" indent="-324612">
              <a:buClr>
                <a:schemeClr val="accent1"/>
              </a:buClr>
              <a:buSzPts val="1920"/>
              <a:buFont typeface="Arial"/>
              <a:buChar char="•"/>
            </a:pPr>
            <a:r>
              <a:rPr lang="en-GB" sz="1400" dirty="0">
                <a:solidFill>
                  <a:srgbClr val="000000"/>
                </a:solidFill>
                <a:latin typeface="Avenir Roman" panose="02000503020000020003" pitchFamily="2" charset="0"/>
                <a:ea typeface="Corbel"/>
                <a:cs typeface="Corbel"/>
                <a:sym typeface="Corbel"/>
              </a:rPr>
              <a:t>Michel Fokine (1880-1942)</a:t>
            </a:r>
            <a:endParaRPr lang="en-GB" sz="1400" dirty="0">
              <a:solidFill>
                <a:srgbClr val="000000"/>
              </a:solidFill>
              <a:latin typeface="Avenir Roman" panose="02000503020000020003" pitchFamily="2" charset="0"/>
            </a:endParaRPr>
          </a:p>
          <a:p>
            <a:pPr marL="438912" lvl="0" indent="-324612">
              <a:buClr>
                <a:schemeClr val="accent1"/>
              </a:buClr>
              <a:buSzPts val="1920"/>
              <a:buFont typeface="Arial"/>
              <a:buChar char="•"/>
            </a:pPr>
            <a:r>
              <a:rPr lang="en-GB" sz="1400" dirty="0" err="1">
                <a:solidFill>
                  <a:srgbClr val="000000"/>
                </a:solidFill>
                <a:latin typeface="Avenir Roman" panose="02000503020000020003" pitchFamily="2" charset="0"/>
                <a:ea typeface="Corbel"/>
                <a:cs typeface="Corbel"/>
                <a:sym typeface="Corbel"/>
              </a:rPr>
              <a:t>Vaslav</a:t>
            </a:r>
            <a:r>
              <a:rPr lang="en-GB" sz="1400" dirty="0">
                <a:solidFill>
                  <a:srgbClr val="000000"/>
                </a:solidFill>
                <a:latin typeface="Avenir Roman" panose="02000503020000020003" pitchFamily="2" charset="0"/>
                <a:ea typeface="Corbel"/>
                <a:cs typeface="Corbel"/>
                <a:sym typeface="Corbel"/>
              </a:rPr>
              <a:t> Nijinsky (1888-1950)</a:t>
            </a:r>
            <a:endParaRPr lang="en-GB" sz="1400" dirty="0">
              <a:solidFill>
                <a:srgbClr val="000000"/>
              </a:solidFill>
              <a:latin typeface="Avenir Roman" panose="02000503020000020003" pitchFamily="2" charset="0"/>
            </a:endParaRPr>
          </a:p>
          <a:p>
            <a:pPr marL="438912" lvl="0" indent="-324612">
              <a:buClr>
                <a:schemeClr val="accent1"/>
              </a:buClr>
              <a:buSzPts val="1920"/>
              <a:buFont typeface="Arial"/>
              <a:buChar char="•"/>
            </a:pPr>
            <a:r>
              <a:rPr lang="en-GB" sz="1400" dirty="0" err="1">
                <a:solidFill>
                  <a:srgbClr val="000000"/>
                </a:solidFill>
                <a:latin typeface="Avenir Roman" panose="02000503020000020003" pitchFamily="2" charset="0"/>
                <a:ea typeface="Corbel"/>
                <a:cs typeface="Corbel"/>
                <a:sym typeface="Corbel"/>
              </a:rPr>
              <a:t>Léonid</a:t>
            </a:r>
            <a:r>
              <a:rPr lang="en-GB" sz="1400" dirty="0">
                <a:solidFill>
                  <a:srgbClr val="000000"/>
                </a:solidFill>
                <a:latin typeface="Avenir Roman" panose="02000503020000020003" pitchFamily="2" charset="0"/>
                <a:ea typeface="Corbel"/>
                <a:cs typeface="Corbel"/>
                <a:sym typeface="Corbel"/>
              </a:rPr>
              <a:t> Massine (1895-1979)</a:t>
            </a:r>
            <a:endParaRPr lang="en-GB" sz="1400" dirty="0">
              <a:solidFill>
                <a:srgbClr val="000000"/>
              </a:solidFill>
              <a:latin typeface="Avenir Roman" panose="02000503020000020003" pitchFamily="2" charset="0"/>
            </a:endParaRPr>
          </a:p>
          <a:p>
            <a:pPr marL="438912" lvl="0" indent="-324612">
              <a:buClr>
                <a:schemeClr val="accent1"/>
              </a:buClr>
              <a:buSzPts val="1920"/>
              <a:buFont typeface="Arial"/>
              <a:buChar char="•"/>
            </a:pPr>
            <a:r>
              <a:rPr lang="en-GB" sz="1400" dirty="0" err="1">
                <a:solidFill>
                  <a:srgbClr val="000000"/>
                </a:solidFill>
                <a:latin typeface="Avenir Roman" panose="02000503020000020003" pitchFamily="2" charset="0"/>
                <a:ea typeface="Corbel"/>
                <a:cs typeface="Corbel"/>
                <a:sym typeface="Corbel"/>
              </a:rPr>
              <a:t>Bronislava</a:t>
            </a:r>
            <a:r>
              <a:rPr lang="en-GB" sz="1400" dirty="0">
                <a:solidFill>
                  <a:srgbClr val="000000"/>
                </a:solidFill>
                <a:latin typeface="Avenir Roman" panose="02000503020000020003" pitchFamily="2" charset="0"/>
                <a:ea typeface="Corbel"/>
                <a:cs typeface="Corbel"/>
                <a:sym typeface="Corbel"/>
              </a:rPr>
              <a:t> </a:t>
            </a:r>
            <a:r>
              <a:rPr lang="en-GB" sz="1400" dirty="0" err="1">
                <a:solidFill>
                  <a:srgbClr val="000000"/>
                </a:solidFill>
                <a:latin typeface="Avenir Roman" panose="02000503020000020003" pitchFamily="2" charset="0"/>
                <a:ea typeface="Corbel"/>
                <a:cs typeface="Corbel"/>
                <a:sym typeface="Corbel"/>
              </a:rPr>
              <a:t>Nijinska</a:t>
            </a:r>
            <a:r>
              <a:rPr lang="en-GB" sz="1400" dirty="0">
                <a:solidFill>
                  <a:srgbClr val="000000"/>
                </a:solidFill>
                <a:latin typeface="Avenir Roman" panose="02000503020000020003" pitchFamily="2" charset="0"/>
                <a:ea typeface="Corbel"/>
                <a:cs typeface="Corbel"/>
                <a:sym typeface="Corbel"/>
              </a:rPr>
              <a:t> (1891-1972)</a:t>
            </a:r>
            <a:endParaRPr lang="en-GB" sz="1400" dirty="0">
              <a:solidFill>
                <a:srgbClr val="000000"/>
              </a:solidFill>
              <a:latin typeface="Avenir Roman" panose="02000503020000020003" pitchFamily="2" charset="0"/>
            </a:endParaRPr>
          </a:p>
          <a:p>
            <a:pPr marL="438912" lvl="0" indent="-324612">
              <a:buClr>
                <a:schemeClr val="accent1"/>
              </a:buClr>
              <a:buSzPts val="1920"/>
              <a:buFont typeface="Arial"/>
              <a:buChar char="•"/>
            </a:pPr>
            <a:r>
              <a:rPr lang="en-GB" sz="1400" dirty="0">
                <a:solidFill>
                  <a:srgbClr val="000000"/>
                </a:solidFill>
                <a:latin typeface="Avenir Roman" panose="02000503020000020003" pitchFamily="2" charset="0"/>
                <a:ea typeface="Corbel"/>
                <a:cs typeface="Corbel"/>
                <a:sym typeface="Corbel"/>
              </a:rPr>
              <a:t>Georges Balanchine (1904-1983)</a:t>
            </a:r>
            <a:endParaRPr lang="en-GB" sz="1400" dirty="0">
              <a:solidFill>
                <a:srgbClr val="000000"/>
              </a:solidFill>
              <a:latin typeface="Avenir Roman" panose="02000503020000020003" pitchFamily="2" charset="0"/>
            </a:endParaRPr>
          </a:p>
          <a:p>
            <a:pPr marL="0" indent="0">
              <a:buNone/>
            </a:pPr>
            <a:endParaRPr lang="en-GB" sz="1200" dirty="0">
              <a:solidFill>
                <a:srgbClr val="000000"/>
              </a:solidFill>
              <a:latin typeface="Avenir Roman" panose="02000503020000020003" pitchFamily="2" charset="0"/>
            </a:endParaRPr>
          </a:p>
        </p:txBody>
      </p:sp>
    </p:spTree>
    <p:extLst>
      <p:ext uri="{BB962C8B-B14F-4D97-AF65-F5344CB8AC3E}">
        <p14:creationId xmlns:p14="http://schemas.microsoft.com/office/powerpoint/2010/main" val="41757789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993B0-1344-8D4A-B198-14D87C84662E}"/>
              </a:ext>
            </a:extLst>
          </p:cNvPr>
          <p:cNvSpPr>
            <a:spLocks noGrp="1"/>
          </p:cNvSpPr>
          <p:nvPr>
            <p:ph type="title"/>
          </p:nvPr>
        </p:nvSpPr>
        <p:spPr/>
        <p:txBody>
          <a:bodyPr/>
          <a:lstStyle/>
          <a:p>
            <a:r>
              <a:rPr lang="en-US" dirty="0">
                <a:latin typeface="Avenir Roman" panose="02000503020000020003" pitchFamily="2" charset="0"/>
              </a:rPr>
              <a:t>From Last Week -----   </a:t>
            </a:r>
            <a:r>
              <a:rPr lang="en-US" dirty="0" err="1">
                <a:latin typeface="Avenir Roman" panose="02000503020000020003" pitchFamily="2" charset="0"/>
              </a:rPr>
              <a:t>Nijinski</a:t>
            </a:r>
            <a:endParaRPr lang="en-US" dirty="0">
              <a:latin typeface="Avenir Roman" panose="02000503020000020003" pitchFamily="2" charset="0"/>
            </a:endParaRPr>
          </a:p>
        </p:txBody>
      </p:sp>
      <p:sp>
        <p:nvSpPr>
          <p:cNvPr id="3" name="Text Placeholder 2">
            <a:extLst>
              <a:ext uri="{FF2B5EF4-FFF2-40B4-BE49-F238E27FC236}">
                <a16:creationId xmlns:a16="http://schemas.microsoft.com/office/drawing/2014/main" id="{334D0FC5-1AC9-D544-A754-9E42E52693BE}"/>
              </a:ext>
            </a:extLst>
          </p:cNvPr>
          <p:cNvSpPr>
            <a:spLocks noGrp="1"/>
          </p:cNvSpPr>
          <p:nvPr>
            <p:ph type="body" idx="1"/>
          </p:nvPr>
        </p:nvSpPr>
        <p:spPr/>
        <p:txBody>
          <a:bodyPr/>
          <a:lstStyle/>
          <a:p>
            <a:r>
              <a:rPr lang="en-US" dirty="0">
                <a:solidFill>
                  <a:srgbClr val="000000"/>
                </a:solidFill>
                <a:latin typeface="Avenir Roman" panose="02000503020000020003" pitchFamily="2" charset="0"/>
              </a:rPr>
              <a:t>Research </a:t>
            </a:r>
            <a:r>
              <a:rPr lang="en-US" dirty="0" err="1">
                <a:solidFill>
                  <a:srgbClr val="000000"/>
                </a:solidFill>
                <a:latin typeface="Avenir Roman" panose="02000503020000020003" pitchFamily="2" charset="0"/>
              </a:rPr>
              <a:t>Nijinski</a:t>
            </a:r>
            <a:endParaRPr lang="en-US" dirty="0">
              <a:solidFill>
                <a:srgbClr val="000000"/>
              </a:solidFill>
              <a:latin typeface="Avenir Roman" panose="02000503020000020003" pitchFamily="2" charset="0"/>
            </a:endParaRPr>
          </a:p>
          <a:p>
            <a:r>
              <a:rPr lang="en-US" dirty="0">
                <a:solidFill>
                  <a:srgbClr val="000000"/>
                </a:solidFill>
                <a:latin typeface="Avenir Roman" panose="02000503020000020003" pitchFamily="2" charset="0"/>
              </a:rPr>
              <a:t>Where will you find research on </a:t>
            </a:r>
            <a:r>
              <a:rPr lang="en-US" dirty="0" err="1">
                <a:solidFill>
                  <a:srgbClr val="000000"/>
                </a:solidFill>
                <a:latin typeface="Avenir Roman" panose="02000503020000020003" pitchFamily="2" charset="0"/>
              </a:rPr>
              <a:t>Nijinski</a:t>
            </a:r>
            <a:r>
              <a:rPr lang="en-US" dirty="0">
                <a:solidFill>
                  <a:srgbClr val="000000"/>
                </a:solidFill>
                <a:latin typeface="Avenir Roman" panose="02000503020000020003" pitchFamily="2" charset="0"/>
              </a:rPr>
              <a:t>? </a:t>
            </a:r>
          </a:p>
          <a:p>
            <a:r>
              <a:rPr lang="en-US" dirty="0">
                <a:solidFill>
                  <a:srgbClr val="000000"/>
                </a:solidFill>
                <a:latin typeface="Avenir Roman" panose="02000503020000020003" pitchFamily="2" charset="0"/>
              </a:rPr>
              <a:t>What can you find out about him? </a:t>
            </a:r>
          </a:p>
          <a:p>
            <a:r>
              <a:rPr lang="en-US" dirty="0">
                <a:solidFill>
                  <a:srgbClr val="000000"/>
                </a:solidFill>
                <a:latin typeface="Avenir Roman" panose="02000503020000020003" pitchFamily="2" charset="0"/>
              </a:rPr>
              <a:t>Who was he? </a:t>
            </a:r>
          </a:p>
          <a:p>
            <a:r>
              <a:rPr lang="en-US" dirty="0">
                <a:solidFill>
                  <a:srgbClr val="000000"/>
                </a:solidFill>
                <a:latin typeface="Avenir Roman" panose="02000503020000020003" pitchFamily="2" charset="0"/>
              </a:rPr>
              <a:t>What did he do? </a:t>
            </a:r>
          </a:p>
          <a:p>
            <a:r>
              <a:rPr lang="en-US" dirty="0">
                <a:solidFill>
                  <a:srgbClr val="000000"/>
                </a:solidFill>
                <a:latin typeface="Avenir Roman" panose="02000503020000020003" pitchFamily="2" charset="0"/>
              </a:rPr>
              <a:t>Why was he famous? </a:t>
            </a:r>
          </a:p>
          <a:p>
            <a:r>
              <a:rPr lang="en-US" dirty="0">
                <a:solidFill>
                  <a:srgbClr val="000000"/>
                </a:solidFill>
                <a:latin typeface="Avenir Roman" panose="02000503020000020003" pitchFamily="2" charset="0"/>
              </a:rPr>
              <a:t>What impact did he have on dance? Even today? </a:t>
            </a:r>
          </a:p>
          <a:p>
            <a:r>
              <a:rPr lang="en-US" dirty="0">
                <a:solidFill>
                  <a:srgbClr val="000000"/>
                </a:solidFill>
                <a:latin typeface="Avenir Roman" panose="02000503020000020003" pitchFamily="2" charset="0"/>
              </a:rPr>
              <a:t>Name works involving him. </a:t>
            </a:r>
          </a:p>
          <a:p>
            <a:endParaRPr lang="en-US" dirty="0">
              <a:solidFill>
                <a:srgbClr val="000000"/>
              </a:solidFill>
              <a:latin typeface="Avenir Roman" panose="02000503020000020003" pitchFamily="2" charset="0"/>
            </a:endParaRPr>
          </a:p>
        </p:txBody>
      </p:sp>
    </p:spTree>
    <p:extLst>
      <p:ext uri="{BB962C8B-B14F-4D97-AF65-F5344CB8AC3E}">
        <p14:creationId xmlns:p14="http://schemas.microsoft.com/office/powerpoint/2010/main" val="3134781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179FE-EE31-0E49-AA00-8085895DED00}"/>
              </a:ext>
            </a:extLst>
          </p:cNvPr>
          <p:cNvSpPr>
            <a:spLocks noGrp="1"/>
          </p:cNvSpPr>
          <p:nvPr>
            <p:ph type="title"/>
          </p:nvPr>
        </p:nvSpPr>
        <p:spPr/>
        <p:txBody>
          <a:bodyPr/>
          <a:lstStyle/>
          <a:p>
            <a:pPr algn="ctr"/>
            <a:r>
              <a:rPr lang="en-GB" sz="3200" dirty="0">
                <a:latin typeface="Corbel"/>
                <a:ea typeface="Corbel"/>
                <a:cs typeface="Corbel"/>
                <a:sym typeface="Corbel"/>
              </a:rPr>
              <a:t>‘The New Ballet’</a:t>
            </a:r>
            <a:endParaRPr lang="en-US" sz="3000" dirty="0">
              <a:latin typeface="Avenir Roman" panose="02000503020000020003" pitchFamily="2" charset="0"/>
            </a:endParaRPr>
          </a:p>
        </p:txBody>
      </p:sp>
      <p:sp>
        <p:nvSpPr>
          <p:cNvPr id="3" name="Text Placeholder 2">
            <a:extLst>
              <a:ext uri="{FF2B5EF4-FFF2-40B4-BE49-F238E27FC236}">
                <a16:creationId xmlns:a16="http://schemas.microsoft.com/office/drawing/2014/main" id="{D84C6D53-15E9-7B47-BDEF-4C2DA11CBCAF}"/>
              </a:ext>
            </a:extLst>
          </p:cNvPr>
          <p:cNvSpPr>
            <a:spLocks noGrp="1"/>
          </p:cNvSpPr>
          <p:nvPr>
            <p:ph type="body" idx="1"/>
          </p:nvPr>
        </p:nvSpPr>
        <p:spPr/>
        <p:txBody>
          <a:bodyPr/>
          <a:lstStyle/>
          <a:p>
            <a:pPr marL="0" lvl="0" indent="0" algn="ctr">
              <a:buNone/>
            </a:pPr>
            <a:r>
              <a:rPr lang="en-GB" sz="1300" dirty="0">
                <a:solidFill>
                  <a:srgbClr val="000000"/>
                </a:solidFill>
                <a:latin typeface="Avenir Roman" panose="02000503020000020003" pitchFamily="2" charset="0"/>
                <a:ea typeface="Corbel"/>
                <a:cs typeface="Corbel"/>
                <a:sym typeface="Corbel"/>
              </a:rPr>
              <a:t>By 1905 a new generation of dancers was in revolt against the conservatism of the Imperial Ballet. </a:t>
            </a:r>
          </a:p>
          <a:p>
            <a:pPr marL="0" lvl="0" indent="0" algn="ctr">
              <a:buNone/>
            </a:pPr>
            <a:endParaRPr lang="en-GB" sz="1300" dirty="0">
              <a:solidFill>
                <a:srgbClr val="000000"/>
              </a:solidFill>
              <a:latin typeface="Avenir Roman" panose="02000503020000020003" pitchFamily="2" charset="0"/>
              <a:ea typeface="Corbel"/>
              <a:cs typeface="Corbel"/>
              <a:sym typeface="Corbel"/>
            </a:endParaRPr>
          </a:p>
          <a:p>
            <a:pPr marL="0" lvl="0" indent="0" algn="ctr">
              <a:buNone/>
            </a:pPr>
            <a:r>
              <a:rPr lang="en-GB" sz="1300" dirty="0">
                <a:solidFill>
                  <a:srgbClr val="000000"/>
                </a:solidFill>
                <a:latin typeface="Avenir Roman" panose="02000503020000020003" pitchFamily="2" charset="0"/>
                <a:ea typeface="Corbel"/>
                <a:cs typeface="Corbel"/>
                <a:sym typeface="Corbel"/>
              </a:rPr>
              <a:t>Their new ballet combined movement, music and design in a fusion that was to distinguish 20th century ballet. </a:t>
            </a:r>
          </a:p>
          <a:p>
            <a:pPr marL="0" lvl="0" indent="0" algn="ctr">
              <a:buNone/>
            </a:pPr>
            <a:endParaRPr lang="en-GB" sz="1300" dirty="0">
              <a:solidFill>
                <a:srgbClr val="000000"/>
              </a:solidFill>
              <a:latin typeface="Avenir Roman" panose="02000503020000020003" pitchFamily="2" charset="0"/>
              <a:ea typeface="Corbel"/>
              <a:cs typeface="Corbel"/>
              <a:sym typeface="Corbel"/>
            </a:endParaRPr>
          </a:p>
          <a:p>
            <a:pPr marL="0" lvl="0" indent="0" algn="ctr">
              <a:buNone/>
            </a:pPr>
            <a:r>
              <a:rPr lang="en-GB" sz="1300" dirty="0">
                <a:solidFill>
                  <a:srgbClr val="000000"/>
                </a:solidFill>
                <a:latin typeface="Avenir Roman" panose="02000503020000020003" pitchFamily="2" charset="0"/>
                <a:ea typeface="Corbel"/>
                <a:cs typeface="Corbel"/>
                <a:sym typeface="Corbel"/>
              </a:rPr>
              <a:t>The subject matter of each ballet dictated the style of the choreography, music and design.</a:t>
            </a:r>
            <a:endParaRPr lang="en-GB" sz="1300" dirty="0">
              <a:solidFill>
                <a:srgbClr val="000000"/>
              </a:solidFill>
              <a:latin typeface="Avenir Roman" panose="02000503020000020003" pitchFamily="2" charset="0"/>
            </a:endParaRPr>
          </a:p>
          <a:p>
            <a:pPr marL="0" lvl="0" indent="0" algn="ctr">
              <a:buNone/>
            </a:pPr>
            <a:endParaRPr lang="en-GB" sz="1300" dirty="0">
              <a:solidFill>
                <a:srgbClr val="000000"/>
              </a:solidFill>
              <a:latin typeface="Avenir Roman" panose="02000503020000020003" pitchFamily="2" charset="0"/>
              <a:ea typeface="Corbel"/>
              <a:cs typeface="Corbel"/>
              <a:sym typeface="Corbel"/>
            </a:endParaRPr>
          </a:p>
          <a:p>
            <a:pPr marL="0" lvl="0" indent="0" algn="ctr">
              <a:buNone/>
            </a:pPr>
            <a:r>
              <a:rPr lang="en-GB" sz="1300" dirty="0">
                <a:solidFill>
                  <a:srgbClr val="000000"/>
                </a:solidFill>
                <a:latin typeface="Avenir Roman" panose="02000503020000020003" pitchFamily="2" charset="0"/>
                <a:ea typeface="Corbel"/>
                <a:cs typeface="Corbel"/>
                <a:sym typeface="Corbel"/>
              </a:rPr>
              <a:t>A dance programme was now of three or four short contrasted works rather than a full evening’s performance. </a:t>
            </a:r>
          </a:p>
          <a:p>
            <a:pPr marL="0" lvl="0" indent="0" algn="ctr">
              <a:buNone/>
            </a:pPr>
            <a:endParaRPr lang="en-GB" sz="1300" dirty="0">
              <a:solidFill>
                <a:srgbClr val="000000"/>
              </a:solidFill>
              <a:latin typeface="Avenir Roman" panose="02000503020000020003" pitchFamily="2" charset="0"/>
              <a:ea typeface="Corbel"/>
              <a:cs typeface="Corbel"/>
              <a:sym typeface="Corbel"/>
            </a:endParaRPr>
          </a:p>
          <a:p>
            <a:pPr marL="0" lvl="0" indent="0" algn="ctr">
              <a:buNone/>
            </a:pPr>
            <a:r>
              <a:rPr lang="en-GB" sz="1300" dirty="0">
                <a:solidFill>
                  <a:srgbClr val="000000"/>
                </a:solidFill>
                <a:latin typeface="Avenir Roman" panose="02000503020000020003" pitchFamily="2" charset="0"/>
                <a:ea typeface="Corbel"/>
                <a:cs typeface="Corbel"/>
                <a:sym typeface="Corbel"/>
              </a:rPr>
              <a:t>Choreography became more expressive without formal mime movements and the corps de ballet became an integral part of the ballet instead of just a decorative background.</a:t>
            </a:r>
            <a:endParaRPr lang="en-GB" sz="1300" dirty="0">
              <a:solidFill>
                <a:srgbClr val="000000"/>
              </a:solidFill>
              <a:latin typeface="Avenir Roman" panose="02000503020000020003" pitchFamily="2" charset="0"/>
            </a:endParaRPr>
          </a:p>
          <a:p>
            <a:pPr marL="0" lvl="0" indent="0">
              <a:spcAft>
                <a:spcPts val="1600"/>
              </a:spcAft>
              <a:buNone/>
            </a:pPr>
            <a:endParaRPr lang="en-GB" sz="1300" dirty="0">
              <a:solidFill>
                <a:srgbClr val="000000"/>
              </a:solidFill>
              <a:latin typeface="Avenir Roman" panose="02000503020000020003" pitchFamily="2" charset="0"/>
            </a:endParaRPr>
          </a:p>
          <a:p>
            <a:pPr marL="0" lvl="0" indent="0">
              <a:spcAft>
                <a:spcPts val="1600"/>
              </a:spcAft>
              <a:buNone/>
            </a:pPr>
            <a:endParaRPr lang="en-GB" sz="1300" dirty="0">
              <a:solidFill>
                <a:srgbClr val="000000"/>
              </a:solidFill>
              <a:latin typeface="Avenir Roman" panose="02000503020000020003" pitchFamily="2" charset="0"/>
            </a:endParaRPr>
          </a:p>
          <a:p>
            <a:pPr marL="0" lvl="0" indent="0">
              <a:spcAft>
                <a:spcPts val="1600"/>
              </a:spcAft>
              <a:buNone/>
            </a:pPr>
            <a:endParaRPr lang="en-GB" sz="1300" dirty="0">
              <a:solidFill>
                <a:srgbClr val="000000"/>
              </a:solidFill>
              <a:latin typeface="Avenir Roman" panose="02000503020000020003" pitchFamily="2" charset="0"/>
            </a:endParaRPr>
          </a:p>
          <a:p>
            <a:endParaRPr lang="en-US" sz="1300" dirty="0">
              <a:solidFill>
                <a:srgbClr val="000000"/>
              </a:solidFill>
              <a:latin typeface="Avenir Roman" panose="02000503020000020003" pitchFamily="2" charset="0"/>
            </a:endParaRPr>
          </a:p>
        </p:txBody>
      </p:sp>
    </p:spTree>
    <p:extLst>
      <p:ext uri="{BB962C8B-B14F-4D97-AF65-F5344CB8AC3E}">
        <p14:creationId xmlns:p14="http://schemas.microsoft.com/office/powerpoint/2010/main" val="17886357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C4981-14A2-134C-9ED4-32D71F23C3FA}"/>
              </a:ext>
            </a:extLst>
          </p:cNvPr>
          <p:cNvSpPr>
            <a:spLocks noGrp="1"/>
          </p:cNvSpPr>
          <p:nvPr>
            <p:ph type="title"/>
          </p:nvPr>
        </p:nvSpPr>
        <p:spPr>
          <a:xfrm>
            <a:off x="311700" y="220775"/>
            <a:ext cx="8520600" cy="707400"/>
          </a:xfrm>
        </p:spPr>
        <p:txBody>
          <a:bodyPr/>
          <a:lstStyle/>
          <a:p>
            <a:pPr algn="ctr"/>
            <a:r>
              <a:rPr lang="en-GB" dirty="0">
                <a:latin typeface="Corbel"/>
                <a:ea typeface="Corbel"/>
                <a:cs typeface="Corbel"/>
                <a:sym typeface="Corbel"/>
              </a:rPr>
              <a:t>Ballet</a:t>
            </a:r>
            <a:r>
              <a:rPr lang="en-GB" dirty="0">
                <a:solidFill>
                  <a:srgbClr val="FFC700"/>
                </a:solidFill>
                <a:latin typeface="Corbel"/>
                <a:ea typeface="Corbel"/>
                <a:cs typeface="Corbel"/>
                <a:sym typeface="Corbel"/>
              </a:rPr>
              <a:t> </a:t>
            </a:r>
            <a:r>
              <a:rPr lang="en-GB" dirty="0" err="1">
                <a:latin typeface="Corbel"/>
                <a:ea typeface="Corbel"/>
                <a:cs typeface="Corbel"/>
                <a:sym typeface="Corbel"/>
              </a:rPr>
              <a:t>Russes</a:t>
            </a:r>
            <a:r>
              <a:rPr lang="en-GB" dirty="0">
                <a:latin typeface="Corbel"/>
                <a:ea typeface="Corbel"/>
                <a:cs typeface="Corbel"/>
                <a:sym typeface="Corbel"/>
              </a:rPr>
              <a:t> style</a:t>
            </a:r>
            <a:endParaRPr lang="en-US" dirty="0">
              <a:latin typeface="Avenir Roman" panose="02000503020000020003" pitchFamily="2" charset="0"/>
            </a:endParaRPr>
          </a:p>
        </p:txBody>
      </p:sp>
      <p:sp>
        <p:nvSpPr>
          <p:cNvPr id="3" name="Text Placeholder 2">
            <a:extLst>
              <a:ext uri="{FF2B5EF4-FFF2-40B4-BE49-F238E27FC236}">
                <a16:creationId xmlns:a16="http://schemas.microsoft.com/office/drawing/2014/main" id="{32E89FB0-8772-5F46-B541-46D923AC89CE}"/>
              </a:ext>
            </a:extLst>
          </p:cNvPr>
          <p:cNvSpPr>
            <a:spLocks noGrp="1"/>
          </p:cNvSpPr>
          <p:nvPr>
            <p:ph type="body" idx="1"/>
          </p:nvPr>
        </p:nvSpPr>
        <p:spPr/>
        <p:txBody>
          <a:bodyPr/>
          <a:lstStyle/>
          <a:p>
            <a:pPr marL="0" lvl="0" indent="0" algn="ctr">
              <a:buNone/>
            </a:pPr>
            <a:r>
              <a:rPr lang="en-GB" sz="1300" dirty="0">
                <a:solidFill>
                  <a:srgbClr val="000000"/>
                </a:solidFill>
                <a:latin typeface="Avenir Roman" panose="02000503020000020003" pitchFamily="2" charset="0"/>
                <a:ea typeface="Corbel"/>
                <a:cs typeface="Corbel"/>
                <a:sym typeface="Corbel"/>
              </a:rPr>
              <a:t>As the driving force of the company, Diaghilev gathered a wide range of composers, choreographers, designers and performers, but maintained ultimate control over every aspect of the productions. </a:t>
            </a:r>
          </a:p>
          <a:p>
            <a:pPr marL="0" lvl="0" indent="0" algn="ctr">
              <a:buNone/>
            </a:pPr>
            <a:endParaRPr lang="en-GB" sz="1300" dirty="0">
              <a:solidFill>
                <a:srgbClr val="000000"/>
              </a:solidFill>
              <a:latin typeface="Avenir Roman" panose="02000503020000020003" pitchFamily="2" charset="0"/>
              <a:ea typeface="Corbel"/>
              <a:cs typeface="Corbel"/>
              <a:sym typeface="Corbel"/>
            </a:endParaRPr>
          </a:p>
          <a:p>
            <a:pPr marL="0" lvl="0" indent="0" algn="ctr">
              <a:buNone/>
            </a:pPr>
            <a:r>
              <a:rPr lang="en-GB" sz="1300" dirty="0">
                <a:solidFill>
                  <a:srgbClr val="000000"/>
                </a:solidFill>
                <a:latin typeface="Avenir Roman" panose="02000503020000020003" pitchFamily="2" charset="0"/>
                <a:ea typeface="Corbel"/>
                <a:cs typeface="Corbel"/>
                <a:sym typeface="Corbel"/>
              </a:rPr>
              <a:t>His greatest achievement was to ensure the close integration of story, music, choreography and design, creating spectacles where the overall impact surpassed the parts.</a:t>
            </a:r>
          </a:p>
          <a:p>
            <a:pPr marL="0" lvl="0" indent="0" algn="ctr">
              <a:buNone/>
            </a:pPr>
            <a:endParaRPr lang="en-GB" sz="1300" dirty="0">
              <a:solidFill>
                <a:srgbClr val="000000"/>
              </a:solidFill>
              <a:latin typeface="Avenir Roman" panose="02000503020000020003" pitchFamily="2" charset="0"/>
              <a:ea typeface="Corbel"/>
              <a:cs typeface="Corbel"/>
              <a:sym typeface="Corbel"/>
            </a:endParaRPr>
          </a:p>
          <a:p>
            <a:pPr marL="0" lvl="0" indent="0" algn="ctr">
              <a:buNone/>
            </a:pPr>
            <a:r>
              <a:rPr lang="en-GB" sz="1300" dirty="0">
                <a:solidFill>
                  <a:srgbClr val="000000"/>
                </a:solidFill>
                <a:latin typeface="Avenir Roman" panose="02000503020000020003" pitchFamily="2" charset="0"/>
                <a:ea typeface="Corbel"/>
                <a:cs typeface="Corbel"/>
                <a:sym typeface="Corbel"/>
              </a:rPr>
              <a:t>The ballet still used the human body to express story and emotion. </a:t>
            </a:r>
          </a:p>
          <a:p>
            <a:pPr marL="0" lvl="0" indent="0" algn="ctr">
              <a:buNone/>
            </a:pPr>
            <a:endParaRPr lang="en-GB" sz="1300" dirty="0">
              <a:solidFill>
                <a:srgbClr val="000000"/>
              </a:solidFill>
              <a:latin typeface="Avenir Roman" panose="02000503020000020003" pitchFamily="2" charset="0"/>
              <a:ea typeface="Corbel"/>
              <a:cs typeface="Corbel"/>
              <a:sym typeface="Corbel"/>
            </a:endParaRPr>
          </a:p>
          <a:p>
            <a:pPr marL="0" lvl="0" indent="0" algn="ctr">
              <a:buNone/>
            </a:pPr>
            <a:r>
              <a:rPr lang="en-GB" sz="1300" dirty="0">
                <a:solidFill>
                  <a:srgbClr val="000000"/>
                </a:solidFill>
                <a:latin typeface="Avenir Roman" panose="02000503020000020003" pitchFamily="2" charset="0"/>
                <a:ea typeface="Corbel"/>
                <a:cs typeface="Corbel"/>
                <a:sym typeface="Corbel"/>
              </a:rPr>
              <a:t>Given this basic character, ballet tends to explore strong simple stories which may also provide opportunities for dancers to display their virtuosity.</a:t>
            </a:r>
            <a:endParaRPr lang="en-GB" sz="1300" dirty="0">
              <a:solidFill>
                <a:srgbClr val="000000"/>
              </a:solidFill>
              <a:latin typeface="Avenir Roman" panose="02000503020000020003" pitchFamily="2" charset="0"/>
            </a:endParaRPr>
          </a:p>
          <a:p>
            <a:pPr marL="0" lvl="0" indent="0" algn="ctr">
              <a:buNone/>
            </a:pPr>
            <a:endParaRPr lang="en-GB" sz="1300" dirty="0">
              <a:solidFill>
                <a:srgbClr val="000000"/>
              </a:solidFill>
              <a:latin typeface="Avenir Roman" panose="02000503020000020003" pitchFamily="2" charset="0"/>
              <a:ea typeface="Corbel"/>
              <a:cs typeface="Corbel"/>
              <a:sym typeface="Corbel"/>
            </a:endParaRPr>
          </a:p>
          <a:p>
            <a:pPr marL="0" lvl="0" indent="0" algn="ctr">
              <a:buNone/>
            </a:pPr>
            <a:r>
              <a:rPr lang="en-GB" sz="1300" dirty="0">
                <a:solidFill>
                  <a:srgbClr val="000000"/>
                </a:solidFill>
                <a:latin typeface="Avenir Roman" panose="02000503020000020003" pitchFamily="2" charset="0"/>
                <a:ea typeface="Corbel"/>
                <a:cs typeface="Corbel"/>
                <a:sym typeface="Corbel"/>
              </a:rPr>
              <a:t>While the dances performed by the Ballets </a:t>
            </a:r>
            <a:r>
              <a:rPr lang="en-GB" sz="1300" dirty="0" err="1">
                <a:solidFill>
                  <a:srgbClr val="000000"/>
                </a:solidFill>
                <a:latin typeface="Avenir Roman" panose="02000503020000020003" pitchFamily="2" charset="0"/>
                <a:ea typeface="Corbel"/>
                <a:cs typeface="Corbel"/>
                <a:sym typeface="Corbel"/>
              </a:rPr>
              <a:t>Russes</a:t>
            </a:r>
            <a:r>
              <a:rPr lang="en-GB" sz="1300" dirty="0">
                <a:solidFill>
                  <a:srgbClr val="000000"/>
                </a:solidFill>
                <a:latin typeface="Avenir Roman" panose="02000503020000020003" pitchFamily="2" charset="0"/>
                <a:ea typeface="Corbel"/>
                <a:cs typeface="Corbel"/>
                <a:sym typeface="Corbel"/>
              </a:rPr>
              <a:t> appeared revolutionary, they drew on existing traditions of ballet production. </a:t>
            </a:r>
          </a:p>
          <a:p>
            <a:pPr marL="0" lvl="0" indent="0" algn="ctr">
              <a:buNone/>
            </a:pPr>
            <a:endParaRPr lang="en-GB" sz="1300" dirty="0">
              <a:solidFill>
                <a:srgbClr val="000000"/>
              </a:solidFill>
              <a:latin typeface="Avenir Roman" panose="02000503020000020003" pitchFamily="2" charset="0"/>
              <a:ea typeface="Corbel"/>
              <a:cs typeface="Corbel"/>
              <a:sym typeface="Corbel"/>
            </a:endParaRPr>
          </a:p>
          <a:p>
            <a:pPr marL="0" lvl="0" indent="0" algn="ctr">
              <a:buNone/>
            </a:pPr>
            <a:endParaRPr lang="en-GB" sz="1300" dirty="0">
              <a:solidFill>
                <a:srgbClr val="000000"/>
              </a:solidFill>
              <a:latin typeface="Avenir Roman" panose="02000503020000020003" pitchFamily="2" charset="0"/>
              <a:ea typeface="Corbel"/>
              <a:cs typeface="Corbel"/>
              <a:sym typeface="Corbel"/>
            </a:endParaRPr>
          </a:p>
        </p:txBody>
      </p:sp>
    </p:spTree>
    <p:extLst>
      <p:ext uri="{BB962C8B-B14F-4D97-AF65-F5344CB8AC3E}">
        <p14:creationId xmlns:p14="http://schemas.microsoft.com/office/powerpoint/2010/main" val="22648115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C1704-D419-0D4D-ABA6-80BC54913081}"/>
              </a:ext>
            </a:extLst>
          </p:cNvPr>
          <p:cNvSpPr>
            <a:spLocks noGrp="1"/>
          </p:cNvSpPr>
          <p:nvPr>
            <p:ph type="title"/>
          </p:nvPr>
        </p:nvSpPr>
        <p:spPr>
          <a:xfrm>
            <a:off x="311700" y="68507"/>
            <a:ext cx="8520600" cy="707400"/>
          </a:xfrm>
        </p:spPr>
        <p:txBody>
          <a:bodyPr/>
          <a:lstStyle/>
          <a:p>
            <a:pPr algn="ctr"/>
            <a:r>
              <a:rPr lang="en-GB" dirty="0">
                <a:latin typeface="Corbel"/>
                <a:ea typeface="Corbel"/>
                <a:cs typeface="Corbel"/>
                <a:sym typeface="Corbel"/>
              </a:rPr>
              <a:t>Political and Cultural Events</a:t>
            </a:r>
            <a:endParaRPr lang="en-US" dirty="0">
              <a:latin typeface="Avenir Roman" panose="02000503020000020003" pitchFamily="2" charset="0"/>
            </a:endParaRPr>
          </a:p>
        </p:txBody>
      </p:sp>
      <p:sp>
        <p:nvSpPr>
          <p:cNvPr id="3" name="Text Placeholder 2">
            <a:extLst>
              <a:ext uri="{FF2B5EF4-FFF2-40B4-BE49-F238E27FC236}">
                <a16:creationId xmlns:a16="http://schemas.microsoft.com/office/drawing/2014/main" id="{32929D7E-ED1D-4543-B366-75A8BA57D3D9}"/>
              </a:ext>
            </a:extLst>
          </p:cNvPr>
          <p:cNvSpPr>
            <a:spLocks noGrp="1"/>
          </p:cNvSpPr>
          <p:nvPr>
            <p:ph type="body" idx="1"/>
          </p:nvPr>
        </p:nvSpPr>
        <p:spPr>
          <a:xfrm>
            <a:off x="311700" y="1098636"/>
            <a:ext cx="8520600" cy="4495740"/>
          </a:xfrm>
        </p:spPr>
        <p:txBody>
          <a:bodyPr/>
          <a:lstStyle/>
          <a:p>
            <a:pPr marL="114300" lvl="0" indent="0" algn="ctr">
              <a:buClr>
                <a:schemeClr val="accent1"/>
              </a:buClr>
              <a:buSzPts val="1920"/>
              <a:buNone/>
            </a:pPr>
            <a:r>
              <a:rPr lang="en-GB" sz="1200" dirty="0">
                <a:solidFill>
                  <a:srgbClr val="000000"/>
                </a:solidFill>
                <a:latin typeface="Avenir Roman" panose="02000503020000020003" pitchFamily="2" charset="0"/>
                <a:ea typeface="Corbel"/>
                <a:cs typeface="Corbel"/>
                <a:sym typeface="Corbel"/>
              </a:rPr>
              <a:t>Russian up-swelling of demands for more democracy</a:t>
            </a:r>
          </a:p>
          <a:p>
            <a:pPr marL="114300" lvl="0" indent="0" algn="ctr">
              <a:buClr>
                <a:schemeClr val="accent1"/>
              </a:buClr>
              <a:buSzPts val="1920"/>
              <a:buNone/>
            </a:pPr>
            <a:endParaRPr lang="en-GB" sz="1200" dirty="0">
              <a:solidFill>
                <a:srgbClr val="000000"/>
              </a:solidFill>
              <a:latin typeface="Avenir Roman" panose="02000503020000020003" pitchFamily="2" charset="0"/>
            </a:endParaRPr>
          </a:p>
          <a:p>
            <a:pPr marL="114300" lvl="0" indent="0" algn="ctr">
              <a:buClr>
                <a:schemeClr val="accent1"/>
              </a:buClr>
              <a:buSzPts val="1920"/>
              <a:buNone/>
            </a:pPr>
            <a:r>
              <a:rPr lang="en-GB" sz="1200" dirty="0">
                <a:solidFill>
                  <a:srgbClr val="000000"/>
                </a:solidFill>
                <a:latin typeface="Avenir Roman" panose="02000503020000020003" pitchFamily="2" charset="0"/>
                <a:ea typeface="Corbel"/>
                <a:cs typeface="Corbel"/>
                <a:sym typeface="Corbel"/>
              </a:rPr>
              <a:t>Very severe poverty</a:t>
            </a:r>
          </a:p>
          <a:p>
            <a:pPr marL="114300" lvl="0" indent="0" algn="ctr">
              <a:buClr>
                <a:schemeClr val="accent1"/>
              </a:buClr>
              <a:buSzPts val="1920"/>
              <a:buNone/>
            </a:pPr>
            <a:endParaRPr lang="en-GB" sz="1200" dirty="0">
              <a:solidFill>
                <a:srgbClr val="000000"/>
              </a:solidFill>
              <a:latin typeface="Avenir Roman" panose="02000503020000020003" pitchFamily="2" charset="0"/>
            </a:endParaRPr>
          </a:p>
          <a:p>
            <a:pPr marL="114300" lvl="0" indent="0" algn="ctr">
              <a:buClr>
                <a:schemeClr val="accent1"/>
              </a:buClr>
              <a:buSzPts val="1920"/>
              <a:buNone/>
            </a:pPr>
            <a:r>
              <a:rPr lang="en-GB" sz="1200" dirty="0">
                <a:solidFill>
                  <a:srgbClr val="000000"/>
                </a:solidFill>
                <a:latin typeface="Avenir Roman" panose="02000503020000020003" pitchFamily="2" charset="0"/>
                <a:ea typeface="Corbel"/>
                <a:cs typeface="Corbel"/>
                <a:sym typeface="Corbel"/>
              </a:rPr>
              <a:t>‘Bloody Sunday’ January 1905 (the start of The Revolution of 1905)</a:t>
            </a:r>
          </a:p>
          <a:p>
            <a:pPr marL="114300" lvl="0" indent="0" algn="ctr">
              <a:buClr>
                <a:schemeClr val="accent1"/>
              </a:buClr>
              <a:buSzPts val="1920"/>
              <a:buNone/>
            </a:pPr>
            <a:endParaRPr lang="en-GB" sz="1200" dirty="0">
              <a:solidFill>
                <a:srgbClr val="000000"/>
              </a:solidFill>
              <a:latin typeface="Avenir Roman" panose="02000503020000020003" pitchFamily="2" charset="0"/>
            </a:endParaRPr>
          </a:p>
          <a:p>
            <a:pPr marL="114300" lvl="0" indent="0" algn="ctr">
              <a:buClr>
                <a:schemeClr val="accent1"/>
              </a:buClr>
              <a:buSzPts val="1920"/>
              <a:buNone/>
            </a:pPr>
            <a:r>
              <a:rPr lang="en-GB" sz="1200" dirty="0">
                <a:solidFill>
                  <a:srgbClr val="000000"/>
                </a:solidFill>
                <a:latin typeface="Avenir Roman" panose="02000503020000020003" pitchFamily="2" charset="0"/>
                <a:ea typeface="Corbel"/>
                <a:cs typeface="Corbel"/>
                <a:sym typeface="Corbel"/>
              </a:rPr>
              <a:t>Short, unsuccessful revolution of 1905 including many dancers and students</a:t>
            </a:r>
          </a:p>
          <a:p>
            <a:pPr marL="114300" lvl="0" indent="0" algn="ctr">
              <a:buClr>
                <a:schemeClr val="accent1"/>
              </a:buClr>
              <a:buSzPts val="1920"/>
              <a:buNone/>
            </a:pPr>
            <a:endParaRPr lang="en-GB" sz="1200" dirty="0">
              <a:solidFill>
                <a:srgbClr val="000000"/>
              </a:solidFill>
              <a:latin typeface="Avenir Roman" panose="02000503020000020003" pitchFamily="2" charset="0"/>
              <a:ea typeface="Corbel"/>
              <a:cs typeface="Corbel"/>
              <a:sym typeface="Corbel"/>
            </a:endParaRPr>
          </a:p>
          <a:p>
            <a:pPr marL="114300" lvl="0" indent="0" algn="ctr">
              <a:buClr>
                <a:schemeClr val="accent1"/>
              </a:buClr>
              <a:buSzPts val="1920"/>
              <a:buNone/>
            </a:pPr>
            <a:r>
              <a:rPr lang="en-GB" sz="1200" dirty="0">
                <a:solidFill>
                  <a:srgbClr val="000000"/>
                </a:solidFill>
                <a:latin typeface="Avenir Roman" panose="02000503020000020003" pitchFamily="2" charset="0"/>
                <a:ea typeface="Corbel"/>
                <a:cs typeface="Corbel"/>
                <a:sym typeface="Corbel"/>
              </a:rPr>
              <a:t>Imperial theatres bureaucratic with too much political interference</a:t>
            </a:r>
          </a:p>
          <a:p>
            <a:pPr marL="114300" lvl="0" indent="0" algn="ctr">
              <a:buClr>
                <a:schemeClr val="accent1"/>
              </a:buClr>
              <a:buSzPts val="1920"/>
              <a:buNone/>
            </a:pPr>
            <a:endParaRPr lang="en-GB" sz="1200" dirty="0">
              <a:solidFill>
                <a:srgbClr val="000000"/>
              </a:solidFill>
              <a:latin typeface="Avenir Roman" panose="02000503020000020003" pitchFamily="2" charset="0"/>
            </a:endParaRPr>
          </a:p>
          <a:p>
            <a:pPr marL="114300" lvl="0" indent="0" algn="ctr">
              <a:buClr>
                <a:schemeClr val="accent1"/>
              </a:buClr>
              <a:buSzPts val="1920"/>
              <a:buNone/>
            </a:pPr>
            <a:r>
              <a:rPr lang="en-GB" sz="1200" dirty="0">
                <a:solidFill>
                  <a:srgbClr val="000000"/>
                </a:solidFill>
                <a:latin typeface="Avenir Roman" panose="02000503020000020003" pitchFamily="2" charset="0"/>
                <a:ea typeface="Corbel"/>
                <a:cs typeface="Corbel"/>
                <a:sym typeface="Corbel"/>
              </a:rPr>
              <a:t>Petipa ballets becoming formulaic: stories were pegs on which to hang dances</a:t>
            </a:r>
          </a:p>
          <a:p>
            <a:pPr marL="114300" lvl="0" indent="0" algn="ctr">
              <a:buClr>
                <a:schemeClr val="accent1"/>
              </a:buClr>
              <a:buSzPts val="1920"/>
              <a:buNone/>
            </a:pPr>
            <a:endParaRPr lang="en-GB" sz="1200" dirty="0">
              <a:solidFill>
                <a:srgbClr val="000000"/>
              </a:solidFill>
              <a:latin typeface="Avenir Roman" panose="02000503020000020003" pitchFamily="2" charset="0"/>
            </a:endParaRPr>
          </a:p>
          <a:p>
            <a:pPr marL="114300" lvl="0" indent="0" algn="ctr">
              <a:buClr>
                <a:schemeClr val="accent1"/>
              </a:buClr>
              <a:buSzPts val="1920"/>
              <a:buNone/>
            </a:pPr>
            <a:r>
              <a:rPr lang="en-GB" sz="1200" dirty="0">
                <a:solidFill>
                  <a:srgbClr val="000000"/>
                </a:solidFill>
                <a:latin typeface="Avenir Roman" panose="02000503020000020003" pitchFamily="2" charset="0"/>
                <a:ea typeface="Corbel"/>
                <a:cs typeface="Corbel"/>
                <a:sym typeface="Corbel"/>
              </a:rPr>
              <a:t>Isadora Duncan performs in St Petersburg, 1904</a:t>
            </a:r>
            <a:endParaRPr lang="en-GB" sz="1200" dirty="0">
              <a:solidFill>
                <a:srgbClr val="000000"/>
              </a:solidFill>
              <a:latin typeface="Avenir Roman" panose="02000503020000020003" pitchFamily="2" charset="0"/>
            </a:endParaRPr>
          </a:p>
          <a:p>
            <a:pPr marL="438912" lvl="0" indent="-324612" algn="ctr">
              <a:buClr>
                <a:schemeClr val="accent1"/>
              </a:buClr>
              <a:buSzPts val="1920"/>
              <a:buFont typeface="Noto Sans Symbols"/>
              <a:buChar char="◼"/>
            </a:pPr>
            <a:endParaRPr lang="en-GB" sz="1200" dirty="0">
              <a:solidFill>
                <a:srgbClr val="000000"/>
              </a:solidFill>
              <a:latin typeface="Avenir Roman" panose="02000503020000020003" pitchFamily="2" charset="0"/>
            </a:endParaRPr>
          </a:p>
        </p:txBody>
      </p:sp>
    </p:spTree>
    <p:extLst>
      <p:ext uri="{BB962C8B-B14F-4D97-AF65-F5344CB8AC3E}">
        <p14:creationId xmlns:p14="http://schemas.microsoft.com/office/powerpoint/2010/main" val="39007837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C4981-14A2-134C-9ED4-32D71F23C3FA}"/>
              </a:ext>
            </a:extLst>
          </p:cNvPr>
          <p:cNvSpPr>
            <a:spLocks noGrp="1"/>
          </p:cNvSpPr>
          <p:nvPr>
            <p:ph type="title"/>
          </p:nvPr>
        </p:nvSpPr>
        <p:spPr/>
        <p:txBody>
          <a:bodyPr/>
          <a:lstStyle/>
          <a:p>
            <a:pPr algn="ctr"/>
            <a:r>
              <a:rPr lang="en-GB" dirty="0">
                <a:latin typeface="Corbel"/>
                <a:ea typeface="Corbel"/>
                <a:cs typeface="Corbel"/>
                <a:sym typeface="Corbel"/>
              </a:rPr>
              <a:t>Ballet </a:t>
            </a:r>
            <a:r>
              <a:rPr lang="en-GB" dirty="0" err="1">
                <a:latin typeface="Corbel"/>
                <a:ea typeface="Corbel"/>
                <a:cs typeface="Corbel"/>
                <a:sym typeface="Corbel"/>
              </a:rPr>
              <a:t>Russes</a:t>
            </a:r>
            <a:r>
              <a:rPr lang="en-GB" dirty="0">
                <a:latin typeface="Corbel"/>
                <a:ea typeface="Corbel"/>
                <a:cs typeface="Corbel"/>
                <a:sym typeface="Corbel"/>
              </a:rPr>
              <a:t> during war years</a:t>
            </a:r>
            <a:endParaRPr lang="en-US" dirty="0">
              <a:latin typeface="Avenir Roman" panose="02000503020000020003" pitchFamily="2" charset="0"/>
            </a:endParaRPr>
          </a:p>
        </p:txBody>
      </p:sp>
      <p:sp>
        <p:nvSpPr>
          <p:cNvPr id="3" name="Text Placeholder 2">
            <a:extLst>
              <a:ext uri="{FF2B5EF4-FFF2-40B4-BE49-F238E27FC236}">
                <a16:creationId xmlns:a16="http://schemas.microsoft.com/office/drawing/2014/main" id="{32E89FB0-8772-5F46-B541-46D923AC89CE}"/>
              </a:ext>
            </a:extLst>
          </p:cNvPr>
          <p:cNvSpPr>
            <a:spLocks noGrp="1"/>
          </p:cNvSpPr>
          <p:nvPr>
            <p:ph type="body" idx="1"/>
          </p:nvPr>
        </p:nvSpPr>
        <p:spPr/>
        <p:txBody>
          <a:bodyPr/>
          <a:lstStyle/>
          <a:p>
            <a:pPr marL="0" lvl="0" indent="0" algn="ctr">
              <a:buNone/>
            </a:pPr>
            <a:r>
              <a:rPr lang="en-GB" sz="1200" dirty="0">
                <a:solidFill>
                  <a:srgbClr val="000000"/>
                </a:solidFill>
                <a:latin typeface="Avenir Roman" panose="02000503020000020003" pitchFamily="2" charset="0"/>
                <a:ea typeface="Corbel"/>
                <a:cs typeface="Corbel"/>
                <a:sym typeface="Corbel"/>
              </a:rPr>
              <a:t>The First World War (1914-18) nearly destroyed the Ballets </a:t>
            </a:r>
            <a:r>
              <a:rPr lang="en-GB" sz="1200" dirty="0" err="1">
                <a:solidFill>
                  <a:srgbClr val="000000"/>
                </a:solidFill>
                <a:latin typeface="Avenir Roman" panose="02000503020000020003" pitchFamily="2" charset="0"/>
                <a:ea typeface="Corbel"/>
                <a:cs typeface="Corbel"/>
                <a:sym typeface="Corbel"/>
              </a:rPr>
              <a:t>Russes</a:t>
            </a:r>
            <a:r>
              <a:rPr lang="en-GB" sz="1200" dirty="0">
                <a:solidFill>
                  <a:srgbClr val="000000"/>
                </a:solidFill>
                <a:latin typeface="Avenir Roman" panose="02000503020000020003" pitchFamily="2" charset="0"/>
                <a:ea typeface="Corbel"/>
                <a:cs typeface="Corbel"/>
                <a:sym typeface="Corbel"/>
              </a:rPr>
              <a:t>. During the years of devastating warfare, Diaghilev was isolated from his main European venues. In 1914 Diaghilev and Stravinsky were successful citizens of imperial Russia.</a:t>
            </a:r>
          </a:p>
          <a:p>
            <a:pPr marL="0" lvl="0" indent="0" algn="ctr">
              <a:buNone/>
            </a:pPr>
            <a:endParaRPr lang="en-GB" sz="1200" dirty="0">
              <a:solidFill>
                <a:srgbClr val="000000"/>
              </a:solidFill>
              <a:latin typeface="Avenir Roman" panose="02000503020000020003" pitchFamily="2" charset="0"/>
              <a:ea typeface="Corbel"/>
              <a:cs typeface="Corbel"/>
              <a:sym typeface="Corbel"/>
            </a:endParaRPr>
          </a:p>
          <a:p>
            <a:pPr marL="0" lvl="0" indent="0" algn="ctr">
              <a:buNone/>
            </a:pPr>
            <a:r>
              <a:rPr lang="en-GB" sz="1200" dirty="0">
                <a:solidFill>
                  <a:srgbClr val="000000"/>
                </a:solidFill>
                <a:latin typeface="Avenir Roman" panose="02000503020000020003" pitchFamily="2" charset="0"/>
                <a:ea typeface="Corbel"/>
                <a:cs typeface="Corbel"/>
                <a:sym typeface="Corbel"/>
              </a:rPr>
              <a:t>When war broke out 1914, the Ballets </a:t>
            </a:r>
            <a:r>
              <a:rPr lang="en-GB" sz="1200" dirty="0" err="1">
                <a:solidFill>
                  <a:srgbClr val="000000"/>
                </a:solidFill>
                <a:latin typeface="Avenir Roman" panose="02000503020000020003" pitchFamily="2" charset="0"/>
                <a:ea typeface="Corbel"/>
                <a:cs typeface="Corbel"/>
                <a:sym typeface="Corbel"/>
              </a:rPr>
              <a:t>Russes</a:t>
            </a:r>
            <a:r>
              <a:rPr lang="en-GB" sz="1200" dirty="0">
                <a:solidFill>
                  <a:srgbClr val="000000"/>
                </a:solidFill>
                <a:latin typeface="Avenir Roman" panose="02000503020000020003" pitchFamily="2" charset="0"/>
                <a:ea typeface="Corbel"/>
                <a:cs typeface="Corbel"/>
                <a:sym typeface="Corbel"/>
              </a:rPr>
              <a:t> had completed five successful years and were just dispersing for their summer vacation. </a:t>
            </a:r>
          </a:p>
          <a:p>
            <a:pPr marL="0" lvl="0" indent="0" algn="ctr">
              <a:buNone/>
            </a:pPr>
            <a:endParaRPr lang="en-GB" sz="1200" dirty="0">
              <a:solidFill>
                <a:srgbClr val="000000"/>
              </a:solidFill>
              <a:latin typeface="Avenir Roman" panose="02000503020000020003" pitchFamily="2" charset="0"/>
              <a:ea typeface="Corbel"/>
              <a:cs typeface="Corbel"/>
              <a:sym typeface="Corbel"/>
            </a:endParaRPr>
          </a:p>
          <a:p>
            <a:pPr marL="0" lvl="0" indent="0" algn="ctr">
              <a:buNone/>
            </a:pPr>
            <a:r>
              <a:rPr lang="en-GB" sz="1200" dirty="0">
                <a:solidFill>
                  <a:srgbClr val="000000"/>
                </a:solidFill>
                <a:latin typeface="Avenir Roman" panose="02000503020000020003" pitchFamily="2" charset="0"/>
                <a:ea typeface="Corbel"/>
                <a:cs typeface="Corbel"/>
                <a:sym typeface="Corbel"/>
              </a:rPr>
              <a:t>The company did not reform until May 1915, when Diaghilev rebuilt it for the first North American tour.</a:t>
            </a:r>
            <a:endParaRPr lang="en-GB" sz="1200" dirty="0">
              <a:solidFill>
                <a:srgbClr val="000000"/>
              </a:solidFill>
              <a:latin typeface="Avenir Roman" panose="02000503020000020003" pitchFamily="2" charset="0"/>
            </a:endParaRPr>
          </a:p>
          <a:p>
            <a:pPr marL="0" lvl="0" indent="0" algn="ctr">
              <a:buNone/>
            </a:pPr>
            <a:endParaRPr lang="en-GB" sz="1200" dirty="0">
              <a:solidFill>
                <a:srgbClr val="000000"/>
              </a:solidFill>
              <a:latin typeface="Avenir Roman" panose="02000503020000020003" pitchFamily="2" charset="0"/>
              <a:ea typeface="Corbel"/>
              <a:cs typeface="Corbel"/>
              <a:sym typeface="Corbel"/>
            </a:endParaRPr>
          </a:p>
          <a:p>
            <a:pPr marL="0" lvl="0" indent="0" algn="ctr">
              <a:buNone/>
            </a:pPr>
            <a:r>
              <a:rPr lang="en-GB" sz="1200" dirty="0">
                <a:solidFill>
                  <a:srgbClr val="000000"/>
                </a:solidFill>
                <a:latin typeface="Avenir Roman" panose="02000503020000020003" pitchFamily="2" charset="0"/>
                <a:ea typeface="Corbel"/>
                <a:cs typeface="Corbel"/>
                <a:sym typeface="Corbel"/>
              </a:rPr>
              <a:t>The productions of 1915-19 were both the most conservative and most experimental. </a:t>
            </a:r>
          </a:p>
          <a:p>
            <a:pPr marL="0" lvl="0" indent="0" algn="ctr">
              <a:buNone/>
            </a:pPr>
            <a:endParaRPr lang="en-GB" sz="1200" dirty="0">
              <a:solidFill>
                <a:srgbClr val="000000"/>
              </a:solidFill>
              <a:latin typeface="Avenir Roman" panose="02000503020000020003" pitchFamily="2" charset="0"/>
              <a:ea typeface="Corbel"/>
              <a:cs typeface="Corbel"/>
              <a:sym typeface="Corbel"/>
            </a:endParaRPr>
          </a:p>
          <a:p>
            <a:pPr marL="0" lvl="0" indent="0" algn="ctr">
              <a:buNone/>
            </a:pPr>
            <a:r>
              <a:rPr lang="en-GB" sz="1200" dirty="0">
                <a:solidFill>
                  <a:srgbClr val="000000"/>
                </a:solidFill>
                <a:latin typeface="Avenir Roman" panose="02000503020000020003" pitchFamily="2" charset="0"/>
                <a:ea typeface="Corbel"/>
                <a:cs typeface="Corbel"/>
                <a:sym typeface="Corbel"/>
              </a:rPr>
              <a:t>The Ballets </a:t>
            </a:r>
            <a:r>
              <a:rPr lang="en-GB" sz="1200" dirty="0" err="1">
                <a:solidFill>
                  <a:srgbClr val="000000"/>
                </a:solidFill>
                <a:latin typeface="Avenir Roman" panose="02000503020000020003" pitchFamily="2" charset="0"/>
                <a:ea typeface="Corbel"/>
                <a:cs typeface="Corbel"/>
                <a:sym typeface="Corbel"/>
              </a:rPr>
              <a:t>Russes</a:t>
            </a:r>
            <a:r>
              <a:rPr lang="en-GB" sz="1200" dirty="0">
                <a:solidFill>
                  <a:srgbClr val="000000"/>
                </a:solidFill>
                <a:latin typeface="Avenir Roman" panose="02000503020000020003" pitchFamily="2" charset="0"/>
                <a:ea typeface="Corbel"/>
                <a:cs typeface="Corbel"/>
                <a:sym typeface="Corbel"/>
              </a:rPr>
              <a:t> toured popular works to new audiences in North and South America. </a:t>
            </a:r>
          </a:p>
          <a:p>
            <a:pPr marL="0" lvl="0" indent="0" algn="ctr">
              <a:buNone/>
            </a:pPr>
            <a:endParaRPr lang="en-GB" sz="1200" dirty="0">
              <a:solidFill>
                <a:srgbClr val="000000"/>
              </a:solidFill>
              <a:latin typeface="Avenir Roman" panose="02000503020000020003" pitchFamily="2" charset="0"/>
              <a:ea typeface="Corbel"/>
              <a:cs typeface="Corbel"/>
              <a:sym typeface="Corbel"/>
            </a:endParaRPr>
          </a:p>
          <a:p>
            <a:pPr marL="0" lvl="0" indent="0" algn="ctr">
              <a:buNone/>
            </a:pPr>
            <a:r>
              <a:rPr lang="en-GB" sz="1200" dirty="0">
                <a:solidFill>
                  <a:srgbClr val="000000"/>
                </a:solidFill>
                <a:latin typeface="Avenir Roman" panose="02000503020000020003" pitchFamily="2" charset="0"/>
                <a:ea typeface="Corbel"/>
                <a:cs typeface="Corbel"/>
                <a:sym typeface="Corbel"/>
              </a:rPr>
              <a:t>Yet there were long periods in Europe without performing, in which the company could workshop original ideas.</a:t>
            </a:r>
          </a:p>
          <a:p>
            <a:pPr marL="0" lvl="0" indent="0" algn="ctr">
              <a:buNone/>
            </a:pPr>
            <a:endParaRPr lang="en-GB" sz="1200" dirty="0">
              <a:solidFill>
                <a:srgbClr val="000000"/>
              </a:solidFill>
              <a:latin typeface="Avenir Roman" panose="02000503020000020003" pitchFamily="2" charset="0"/>
            </a:endParaRPr>
          </a:p>
          <a:p>
            <a:pPr marL="0" lvl="0" indent="0" algn="ctr">
              <a:buNone/>
            </a:pPr>
            <a:r>
              <a:rPr lang="en-GB" sz="1200" dirty="0" err="1">
                <a:solidFill>
                  <a:srgbClr val="000000"/>
                </a:solidFill>
                <a:latin typeface="Avenir Roman" panose="02000503020000020003" pitchFamily="2" charset="0"/>
                <a:ea typeface="Corbel"/>
                <a:cs typeface="Corbel"/>
                <a:sym typeface="Corbel"/>
              </a:rPr>
              <a:t>Léonide</a:t>
            </a:r>
            <a:r>
              <a:rPr lang="en-GB" sz="1200" dirty="0">
                <a:solidFill>
                  <a:srgbClr val="000000"/>
                </a:solidFill>
                <a:latin typeface="Avenir Roman" panose="02000503020000020003" pitchFamily="2" charset="0"/>
                <a:ea typeface="Corbel"/>
                <a:cs typeface="Corbel"/>
                <a:sym typeface="Corbel"/>
              </a:rPr>
              <a:t> Massine emerged as a talented new choreographer, drawing on influences from the countries of his travels, notably Italy and Spain.</a:t>
            </a:r>
            <a:endParaRPr lang="en-GB" sz="1200" dirty="0">
              <a:solidFill>
                <a:srgbClr val="000000"/>
              </a:solidFill>
              <a:latin typeface="Avenir Roman" panose="02000503020000020003" pitchFamily="2" charset="0"/>
            </a:endParaRPr>
          </a:p>
        </p:txBody>
      </p:sp>
    </p:spTree>
    <p:extLst>
      <p:ext uri="{BB962C8B-B14F-4D97-AF65-F5344CB8AC3E}">
        <p14:creationId xmlns:p14="http://schemas.microsoft.com/office/powerpoint/2010/main" val="27447372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C4981-14A2-134C-9ED4-32D71F23C3FA}"/>
              </a:ext>
            </a:extLst>
          </p:cNvPr>
          <p:cNvSpPr>
            <a:spLocks noGrp="1"/>
          </p:cNvSpPr>
          <p:nvPr>
            <p:ph type="title"/>
          </p:nvPr>
        </p:nvSpPr>
        <p:spPr>
          <a:xfrm>
            <a:off x="311700" y="0"/>
            <a:ext cx="8520600" cy="707400"/>
          </a:xfrm>
        </p:spPr>
        <p:txBody>
          <a:bodyPr/>
          <a:lstStyle/>
          <a:p>
            <a:pPr algn="ctr"/>
            <a:r>
              <a:rPr lang="en-GB" dirty="0">
                <a:latin typeface="Corbel"/>
                <a:ea typeface="Corbel"/>
                <a:cs typeface="Corbel"/>
                <a:sym typeface="Corbel"/>
              </a:rPr>
              <a:t>Ballet </a:t>
            </a:r>
            <a:r>
              <a:rPr lang="en-GB" dirty="0" err="1">
                <a:latin typeface="Corbel"/>
                <a:ea typeface="Corbel"/>
                <a:cs typeface="Corbel"/>
                <a:sym typeface="Corbel"/>
              </a:rPr>
              <a:t>Russes</a:t>
            </a:r>
            <a:r>
              <a:rPr lang="en-GB" dirty="0">
                <a:latin typeface="Corbel"/>
                <a:ea typeface="Corbel"/>
                <a:cs typeface="Corbel"/>
                <a:sym typeface="Corbel"/>
              </a:rPr>
              <a:t> following WW1</a:t>
            </a:r>
            <a:endParaRPr lang="en-US" dirty="0">
              <a:latin typeface="Avenir Roman" panose="02000503020000020003" pitchFamily="2" charset="0"/>
            </a:endParaRPr>
          </a:p>
        </p:txBody>
      </p:sp>
      <p:sp>
        <p:nvSpPr>
          <p:cNvPr id="3" name="Text Placeholder 2">
            <a:extLst>
              <a:ext uri="{FF2B5EF4-FFF2-40B4-BE49-F238E27FC236}">
                <a16:creationId xmlns:a16="http://schemas.microsoft.com/office/drawing/2014/main" id="{32E89FB0-8772-5F46-B541-46D923AC89CE}"/>
              </a:ext>
            </a:extLst>
          </p:cNvPr>
          <p:cNvSpPr>
            <a:spLocks noGrp="1"/>
          </p:cNvSpPr>
          <p:nvPr>
            <p:ph type="body" idx="1"/>
          </p:nvPr>
        </p:nvSpPr>
        <p:spPr>
          <a:xfrm>
            <a:off x="311700" y="707399"/>
            <a:ext cx="8520600" cy="4160435"/>
          </a:xfrm>
        </p:spPr>
        <p:txBody>
          <a:bodyPr/>
          <a:lstStyle/>
          <a:p>
            <a:pPr marL="0" lvl="0" indent="0" algn="ctr">
              <a:buNone/>
            </a:pPr>
            <a:r>
              <a:rPr lang="en-GB" sz="1300" dirty="0">
                <a:solidFill>
                  <a:srgbClr val="000000"/>
                </a:solidFill>
                <a:latin typeface="Avenir Roman" panose="02000503020000020003" pitchFamily="2" charset="0"/>
                <a:ea typeface="Corbel"/>
                <a:cs typeface="Corbel"/>
                <a:sym typeface="Corbel"/>
              </a:rPr>
              <a:t>The First World War saw the collapse of the Russian, German, Austro-Hungarian and Ottoman empires. After a brutal civil war, Russia came under Communist control and Diaghilev never returned.</a:t>
            </a:r>
          </a:p>
          <a:p>
            <a:pPr marL="0" lvl="0" indent="0" algn="ctr">
              <a:buNone/>
            </a:pPr>
            <a:endParaRPr lang="en-GB" sz="1300" dirty="0">
              <a:solidFill>
                <a:srgbClr val="000000"/>
              </a:solidFill>
              <a:latin typeface="Avenir Roman" panose="02000503020000020003" pitchFamily="2" charset="0"/>
              <a:ea typeface="Corbel"/>
              <a:cs typeface="Corbel"/>
              <a:sym typeface="Corbel"/>
            </a:endParaRPr>
          </a:p>
          <a:p>
            <a:pPr marL="0" lvl="0" indent="0" algn="ctr">
              <a:buNone/>
            </a:pPr>
            <a:r>
              <a:rPr lang="en-GB" sz="1300" dirty="0">
                <a:solidFill>
                  <a:srgbClr val="000000"/>
                </a:solidFill>
                <a:latin typeface="Avenir Roman" panose="02000503020000020003" pitchFamily="2" charset="0"/>
                <a:ea typeface="Corbel"/>
                <a:cs typeface="Corbel"/>
                <a:sym typeface="Corbel"/>
              </a:rPr>
              <a:t>The belle époque that had seen the birth of the Ballets </a:t>
            </a:r>
            <a:r>
              <a:rPr lang="en-GB" sz="1300" dirty="0" err="1">
                <a:solidFill>
                  <a:srgbClr val="000000"/>
                </a:solidFill>
                <a:latin typeface="Avenir Roman" panose="02000503020000020003" pitchFamily="2" charset="0"/>
                <a:ea typeface="Corbel"/>
                <a:cs typeface="Corbel"/>
                <a:sym typeface="Corbel"/>
              </a:rPr>
              <a:t>Russes</a:t>
            </a:r>
            <a:r>
              <a:rPr lang="en-GB" sz="1300" dirty="0">
                <a:solidFill>
                  <a:srgbClr val="000000"/>
                </a:solidFill>
                <a:latin typeface="Avenir Roman" panose="02000503020000020003" pitchFamily="2" charset="0"/>
                <a:ea typeface="Corbel"/>
                <a:cs typeface="Corbel"/>
                <a:sym typeface="Corbel"/>
              </a:rPr>
              <a:t> had been shattered forever, with the contrast with the horrors of the war.</a:t>
            </a:r>
            <a:endParaRPr lang="en-GB" sz="1300" dirty="0">
              <a:solidFill>
                <a:srgbClr val="000000"/>
              </a:solidFill>
              <a:latin typeface="Avenir Roman" panose="02000503020000020003" pitchFamily="2" charset="0"/>
            </a:endParaRPr>
          </a:p>
          <a:p>
            <a:pPr marL="0" lvl="0" indent="0" algn="ctr">
              <a:buNone/>
            </a:pPr>
            <a:endParaRPr lang="en-GB" sz="1300" dirty="0">
              <a:solidFill>
                <a:srgbClr val="000000"/>
              </a:solidFill>
              <a:latin typeface="Avenir Roman" panose="02000503020000020003" pitchFamily="2" charset="0"/>
              <a:ea typeface="Corbel"/>
              <a:cs typeface="Corbel"/>
              <a:sym typeface="Corbel"/>
            </a:endParaRPr>
          </a:p>
          <a:p>
            <a:pPr marL="0" lvl="0" indent="0" algn="ctr">
              <a:buNone/>
            </a:pPr>
            <a:r>
              <a:rPr lang="en-GB" sz="1300" dirty="0">
                <a:solidFill>
                  <a:srgbClr val="000000"/>
                </a:solidFill>
                <a:latin typeface="Avenir Roman" panose="02000503020000020003" pitchFamily="2" charset="0"/>
                <a:ea typeface="Corbel"/>
                <a:cs typeface="Corbel"/>
                <a:sym typeface="Corbel"/>
              </a:rPr>
              <a:t>Diaghilev's great themes - Russia, the classical world and the Orient - were now treated in the context of modernity. Other ballets reflected topical interests such as beach culture, films and sport.</a:t>
            </a:r>
          </a:p>
          <a:p>
            <a:pPr marL="0" lvl="0" indent="0" algn="ctr">
              <a:buNone/>
            </a:pPr>
            <a:endParaRPr lang="en-GB" sz="1300" dirty="0">
              <a:solidFill>
                <a:srgbClr val="000000"/>
              </a:solidFill>
              <a:latin typeface="Avenir Roman" panose="02000503020000020003" pitchFamily="2" charset="0"/>
            </a:endParaRPr>
          </a:p>
          <a:p>
            <a:pPr marL="0" lvl="0" indent="0" algn="ctr">
              <a:buNone/>
            </a:pPr>
            <a:r>
              <a:rPr lang="en-GB" sz="1300" dirty="0">
                <a:solidFill>
                  <a:srgbClr val="000000"/>
                </a:solidFill>
                <a:latin typeface="Avenir Roman" panose="02000503020000020003" pitchFamily="2" charset="0"/>
                <a:ea typeface="Corbel"/>
                <a:cs typeface="Corbel"/>
                <a:sym typeface="Corbel"/>
              </a:rPr>
              <a:t>By 1920 the Ballets </a:t>
            </a:r>
            <a:r>
              <a:rPr lang="en-GB" sz="1300" dirty="0" err="1">
                <a:solidFill>
                  <a:srgbClr val="000000"/>
                </a:solidFill>
                <a:latin typeface="Avenir Roman" panose="02000503020000020003" pitchFamily="2" charset="0"/>
                <a:ea typeface="Corbel"/>
                <a:cs typeface="Corbel"/>
                <a:sym typeface="Corbel"/>
              </a:rPr>
              <a:t>Russes</a:t>
            </a:r>
            <a:r>
              <a:rPr lang="en-GB" sz="1300" dirty="0">
                <a:solidFill>
                  <a:srgbClr val="000000"/>
                </a:solidFill>
                <a:latin typeface="Avenir Roman" panose="02000503020000020003" pitchFamily="2" charset="0"/>
                <a:ea typeface="Corbel"/>
                <a:cs typeface="Corbel"/>
                <a:sym typeface="Corbel"/>
              </a:rPr>
              <a:t> had a considerable repertoire to which new ballets were added each year. </a:t>
            </a:r>
          </a:p>
          <a:p>
            <a:pPr marL="0" lvl="0" indent="0" algn="ctr">
              <a:buNone/>
            </a:pPr>
            <a:endParaRPr lang="en-GB" sz="1300" dirty="0">
              <a:solidFill>
                <a:srgbClr val="000000"/>
              </a:solidFill>
              <a:latin typeface="Avenir Roman" panose="02000503020000020003" pitchFamily="2" charset="0"/>
              <a:ea typeface="Corbel"/>
              <a:cs typeface="Corbel"/>
              <a:sym typeface="Corbel"/>
            </a:endParaRPr>
          </a:p>
          <a:p>
            <a:pPr marL="0" lvl="0" indent="0" algn="ctr">
              <a:buNone/>
            </a:pPr>
            <a:r>
              <a:rPr lang="en-GB" sz="1300" dirty="0">
                <a:solidFill>
                  <a:srgbClr val="000000"/>
                </a:solidFill>
                <a:latin typeface="Avenir Roman" panose="02000503020000020003" pitchFamily="2" charset="0"/>
                <a:ea typeface="Corbel"/>
                <a:cs typeface="Corbel"/>
                <a:sym typeface="Corbel"/>
              </a:rPr>
              <a:t>French avant-garde artists such as Matisse, Derain and Braque designed productions, while the choreographers Massine, </a:t>
            </a:r>
            <a:r>
              <a:rPr lang="en-GB" sz="1300" dirty="0" err="1">
                <a:solidFill>
                  <a:srgbClr val="000000"/>
                </a:solidFill>
                <a:latin typeface="Avenir Roman" panose="02000503020000020003" pitchFamily="2" charset="0"/>
                <a:ea typeface="Corbel"/>
                <a:cs typeface="Corbel"/>
                <a:sym typeface="Corbel"/>
              </a:rPr>
              <a:t>Nijinska</a:t>
            </a:r>
            <a:r>
              <a:rPr lang="en-GB" sz="1300" dirty="0">
                <a:solidFill>
                  <a:srgbClr val="000000"/>
                </a:solidFill>
                <a:latin typeface="Avenir Roman" panose="02000503020000020003" pitchFamily="2" charset="0"/>
                <a:ea typeface="Corbel"/>
                <a:cs typeface="Corbel"/>
                <a:sym typeface="Corbel"/>
              </a:rPr>
              <a:t> and Balanchine approached movement in innovative ways.</a:t>
            </a:r>
          </a:p>
          <a:p>
            <a:pPr marL="0" lvl="0" indent="0" algn="ctr">
              <a:buNone/>
            </a:pPr>
            <a:endParaRPr lang="en-GB" sz="1300" dirty="0">
              <a:solidFill>
                <a:srgbClr val="000000"/>
              </a:solidFill>
              <a:latin typeface="Avenir Roman" panose="02000503020000020003" pitchFamily="2" charset="0"/>
            </a:endParaRPr>
          </a:p>
          <a:p>
            <a:pPr marL="0" lvl="0" indent="0" algn="ctr">
              <a:buNone/>
            </a:pPr>
            <a:r>
              <a:rPr lang="en-GB" sz="1300" dirty="0">
                <a:solidFill>
                  <a:srgbClr val="000000"/>
                </a:solidFill>
                <a:latin typeface="Avenir Roman" panose="02000503020000020003" pitchFamily="2" charset="0"/>
                <a:ea typeface="Corbel"/>
                <a:cs typeface="Corbel"/>
                <a:sym typeface="Corbel"/>
              </a:rPr>
              <a:t>Diaghilev and his company had to adjust to very different economic circumstances. Monte Carlo now provided a winter base in which to create new works, while long seasons in London provided some financial </a:t>
            </a:r>
            <a:br>
              <a:rPr lang="en-GB" sz="1300" dirty="0">
                <a:solidFill>
                  <a:srgbClr val="000000"/>
                </a:solidFill>
                <a:latin typeface="Avenir Roman" panose="02000503020000020003" pitchFamily="2" charset="0"/>
                <a:ea typeface="Corbel"/>
                <a:cs typeface="Corbel"/>
                <a:sym typeface="Corbel"/>
              </a:rPr>
            </a:br>
            <a:r>
              <a:rPr lang="en-GB" sz="1300" dirty="0">
                <a:solidFill>
                  <a:srgbClr val="000000"/>
                </a:solidFill>
                <a:latin typeface="Avenir Roman" panose="02000503020000020003" pitchFamily="2" charset="0"/>
                <a:ea typeface="Corbel"/>
                <a:cs typeface="Corbel"/>
                <a:sym typeface="Corbel"/>
              </a:rPr>
              <a:t>stability.</a:t>
            </a:r>
            <a:endParaRPr lang="en-GB" sz="1300" dirty="0">
              <a:solidFill>
                <a:srgbClr val="000000"/>
              </a:solidFill>
              <a:latin typeface="Avenir Roman" panose="02000503020000020003" pitchFamily="2" charset="0"/>
            </a:endParaRPr>
          </a:p>
          <a:p>
            <a:pPr marL="0" lvl="0" indent="0" algn="ctr">
              <a:buNone/>
            </a:pPr>
            <a:endParaRPr lang="en-GB" sz="1300" dirty="0">
              <a:solidFill>
                <a:srgbClr val="000000"/>
              </a:solidFill>
              <a:latin typeface="Avenir Roman" panose="02000503020000020003" pitchFamily="2" charset="0"/>
              <a:ea typeface="Corbel"/>
              <a:cs typeface="Corbel"/>
              <a:sym typeface="Corbel"/>
            </a:endParaRPr>
          </a:p>
        </p:txBody>
      </p:sp>
    </p:spTree>
    <p:extLst>
      <p:ext uri="{BB962C8B-B14F-4D97-AF65-F5344CB8AC3E}">
        <p14:creationId xmlns:p14="http://schemas.microsoft.com/office/powerpoint/2010/main" val="29516486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C4981-14A2-134C-9ED4-32D71F23C3FA}"/>
              </a:ext>
            </a:extLst>
          </p:cNvPr>
          <p:cNvSpPr>
            <a:spLocks noGrp="1"/>
          </p:cNvSpPr>
          <p:nvPr>
            <p:ph type="title"/>
          </p:nvPr>
        </p:nvSpPr>
        <p:spPr/>
        <p:txBody>
          <a:bodyPr/>
          <a:lstStyle/>
          <a:p>
            <a:pPr algn="ctr"/>
            <a:r>
              <a:rPr lang="en-GB" dirty="0">
                <a:latin typeface="Corbel"/>
                <a:ea typeface="Corbel"/>
                <a:cs typeface="Corbel"/>
                <a:sym typeface="Corbel"/>
              </a:rPr>
              <a:t>Reactions against ballet classicism </a:t>
            </a:r>
            <a:endParaRPr lang="en-US" dirty="0">
              <a:latin typeface="Avenir Roman" panose="02000503020000020003" pitchFamily="2" charset="0"/>
            </a:endParaRPr>
          </a:p>
        </p:txBody>
      </p:sp>
      <p:sp>
        <p:nvSpPr>
          <p:cNvPr id="3" name="Text Placeholder 2">
            <a:extLst>
              <a:ext uri="{FF2B5EF4-FFF2-40B4-BE49-F238E27FC236}">
                <a16:creationId xmlns:a16="http://schemas.microsoft.com/office/drawing/2014/main" id="{32E89FB0-8772-5F46-B541-46D923AC89CE}"/>
              </a:ext>
            </a:extLst>
          </p:cNvPr>
          <p:cNvSpPr>
            <a:spLocks noGrp="1"/>
          </p:cNvSpPr>
          <p:nvPr>
            <p:ph type="body" idx="1"/>
          </p:nvPr>
        </p:nvSpPr>
        <p:spPr/>
        <p:txBody>
          <a:bodyPr/>
          <a:lstStyle/>
          <a:p>
            <a:pPr marL="0" lvl="0" indent="0" algn="ctr">
              <a:buNone/>
            </a:pPr>
            <a:r>
              <a:rPr lang="en-GB" sz="1400" dirty="0">
                <a:solidFill>
                  <a:srgbClr val="000000"/>
                </a:solidFill>
                <a:latin typeface="Avenir Roman" panose="02000503020000020003" pitchFamily="2" charset="0"/>
                <a:ea typeface="Corbel"/>
                <a:cs typeface="Corbel"/>
                <a:sym typeface="Corbel"/>
              </a:rPr>
              <a:t>The 1890s were the high point of Petipa’s power and influence.</a:t>
            </a:r>
            <a:endParaRPr lang="en-GB" sz="1400" dirty="0">
              <a:solidFill>
                <a:srgbClr val="000000"/>
              </a:solidFill>
              <a:latin typeface="Avenir Roman" panose="02000503020000020003" pitchFamily="2" charset="0"/>
            </a:endParaRPr>
          </a:p>
          <a:p>
            <a:pPr marL="0" lvl="0" indent="0" algn="ctr">
              <a:buNone/>
            </a:pPr>
            <a:endParaRPr lang="en-GB" sz="1400" dirty="0">
              <a:solidFill>
                <a:srgbClr val="000000"/>
              </a:solidFill>
              <a:latin typeface="Avenir Roman" panose="02000503020000020003" pitchFamily="2" charset="0"/>
              <a:ea typeface="Corbel"/>
              <a:cs typeface="Corbel"/>
              <a:sym typeface="Corbel"/>
            </a:endParaRPr>
          </a:p>
          <a:p>
            <a:pPr marL="0" lvl="0" indent="0" algn="ctr">
              <a:buNone/>
            </a:pPr>
            <a:r>
              <a:rPr lang="en-GB" sz="1400" dirty="0">
                <a:solidFill>
                  <a:srgbClr val="000000"/>
                </a:solidFill>
                <a:latin typeface="Avenir Roman" panose="02000503020000020003" pitchFamily="2" charset="0"/>
                <a:ea typeface="Corbel"/>
                <a:cs typeface="Corbel"/>
                <a:sym typeface="Corbel"/>
              </a:rPr>
              <a:t>In the early 1900s there were reactions against ballet classicism.</a:t>
            </a:r>
          </a:p>
          <a:p>
            <a:pPr marL="0" lvl="0" indent="0" algn="ctr">
              <a:buNone/>
            </a:pPr>
            <a:endParaRPr lang="en-GB" sz="1400" dirty="0">
              <a:solidFill>
                <a:srgbClr val="000000"/>
              </a:solidFill>
              <a:latin typeface="Avenir Roman" panose="02000503020000020003" pitchFamily="2" charset="0"/>
              <a:sym typeface="Corbel"/>
            </a:endParaRPr>
          </a:p>
          <a:p>
            <a:pPr marL="0" indent="0" algn="ctr">
              <a:buNone/>
            </a:pPr>
            <a:r>
              <a:rPr lang="en-GB" sz="1400" dirty="0">
                <a:solidFill>
                  <a:srgbClr val="000000"/>
                </a:solidFill>
                <a:latin typeface="Avenir Roman" panose="02000503020000020003" pitchFamily="2" charset="0"/>
                <a:ea typeface="Corbel"/>
                <a:cs typeface="Corbel"/>
                <a:sym typeface="Corbel"/>
              </a:rPr>
              <a:t>From outside ballet, ‘free’ dance which was based upon expression through a simple dance vocabulary.</a:t>
            </a:r>
            <a:endParaRPr lang="en-GB" sz="1400" dirty="0">
              <a:solidFill>
                <a:srgbClr val="000000"/>
              </a:solidFill>
              <a:latin typeface="Avenir Roman" panose="02000503020000020003" pitchFamily="2" charset="0"/>
            </a:endParaRPr>
          </a:p>
          <a:p>
            <a:pPr marL="0" lvl="0" indent="0" algn="ctr">
              <a:buNone/>
            </a:pPr>
            <a:endParaRPr lang="en-GB" sz="1400" dirty="0">
              <a:solidFill>
                <a:srgbClr val="000000"/>
              </a:solidFill>
              <a:latin typeface="Avenir Roman" panose="02000503020000020003" pitchFamily="2" charset="0"/>
              <a:ea typeface="Corbel"/>
              <a:cs typeface="Corbel"/>
              <a:sym typeface="Corbel"/>
            </a:endParaRPr>
          </a:p>
          <a:p>
            <a:pPr marL="457200" lvl="1" indent="0" algn="ctr">
              <a:spcBef>
                <a:spcPts val="0"/>
              </a:spcBef>
              <a:buClr>
                <a:schemeClr val="lt1"/>
              </a:buClr>
              <a:buSzPts val="2400"/>
              <a:buFont typeface="Noto Sans Symbols"/>
              <a:buChar char="❑"/>
            </a:pPr>
            <a:r>
              <a:rPr lang="en-GB" dirty="0">
                <a:solidFill>
                  <a:srgbClr val="000000"/>
                </a:solidFill>
                <a:latin typeface="Avenir Roman" panose="02000503020000020003" pitchFamily="2" charset="0"/>
                <a:ea typeface="Corbel"/>
                <a:cs typeface="Corbel"/>
                <a:sym typeface="Corbel"/>
              </a:rPr>
              <a:t>From inside ballet, choreographers such as Michel Fokine, supported by the impresario Serge Diaghilev. </a:t>
            </a:r>
          </a:p>
          <a:p>
            <a:pPr marL="0" indent="0" algn="just">
              <a:buClr>
                <a:schemeClr val="lt1"/>
              </a:buClr>
              <a:buFont typeface="Noto Sans Symbols"/>
              <a:buChar char="❑"/>
            </a:pPr>
            <a:r>
              <a:rPr lang="en-GB" sz="1200" b="1" u="sng" dirty="0">
                <a:solidFill>
                  <a:srgbClr val="000000"/>
                </a:solidFill>
                <a:latin typeface="Corbel"/>
                <a:ea typeface="Corbel"/>
                <a:cs typeface="Corbel"/>
                <a:sym typeface="Corbel"/>
              </a:rPr>
              <a:t>What did Fokine want to change in ballet? What is his ‘New Ballet’?</a:t>
            </a:r>
          </a:p>
          <a:p>
            <a:pPr marL="0" lvl="0" indent="0" algn="just">
              <a:buClr>
                <a:schemeClr val="lt1"/>
              </a:buClr>
              <a:buFont typeface="Noto Sans Symbols"/>
              <a:buChar char="❑"/>
            </a:pPr>
            <a:endParaRPr lang="en-GB" sz="1200" b="1" dirty="0">
              <a:solidFill>
                <a:srgbClr val="000000"/>
              </a:solidFill>
              <a:latin typeface="Corbel"/>
              <a:ea typeface="Corbel"/>
              <a:cs typeface="Corbel"/>
              <a:sym typeface="Corbel"/>
            </a:endParaRPr>
          </a:p>
          <a:p>
            <a:pPr marL="0" lvl="0" indent="0" algn="just">
              <a:buClr>
                <a:schemeClr val="lt1"/>
              </a:buClr>
              <a:buFont typeface="Noto Sans Symbols"/>
              <a:buChar char="❑"/>
            </a:pPr>
            <a:endParaRPr lang="en-GB" sz="1200" b="1" dirty="0">
              <a:solidFill>
                <a:srgbClr val="000000"/>
              </a:solidFill>
              <a:latin typeface="Corbel"/>
              <a:ea typeface="Corbel"/>
              <a:cs typeface="Corbel"/>
              <a:sym typeface="Corbel"/>
            </a:endParaRPr>
          </a:p>
          <a:p>
            <a:pPr marL="0" lvl="0" indent="0" algn="just">
              <a:buClr>
                <a:schemeClr val="lt1"/>
              </a:buClr>
              <a:buFont typeface="Noto Sans Symbols"/>
              <a:buChar char="❑"/>
            </a:pPr>
            <a:r>
              <a:rPr lang="en-GB" sz="1200" b="1" dirty="0">
                <a:solidFill>
                  <a:srgbClr val="000000"/>
                </a:solidFill>
                <a:latin typeface="Corbel"/>
                <a:ea typeface="Corbel"/>
                <a:cs typeface="Corbel"/>
                <a:sym typeface="Corbel"/>
              </a:rPr>
              <a:t>He contrasts the expressiveness of romantic ballet with ‘empty’ virtuosity at end of century.</a:t>
            </a:r>
            <a:endParaRPr lang="en-GB" sz="1200" dirty="0">
              <a:solidFill>
                <a:srgbClr val="000000"/>
              </a:solidFill>
            </a:endParaRPr>
          </a:p>
          <a:p>
            <a:pPr marL="0" lvl="0" indent="0" algn="just">
              <a:buClr>
                <a:schemeClr val="lt1"/>
              </a:buClr>
              <a:buFont typeface="Noto Sans Symbols"/>
              <a:buChar char="❑"/>
            </a:pPr>
            <a:r>
              <a:rPr lang="en-GB" sz="1200" b="1" dirty="0">
                <a:solidFill>
                  <a:srgbClr val="000000"/>
                </a:solidFill>
                <a:latin typeface="Corbel"/>
                <a:ea typeface="Corbel"/>
                <a:cs typeface="Corbel"/>
                <a:sym typeface="Corbel"/>
              </a:rPr>
              <a:t>To use appropriate steps and costumes for the dance character. </a:t>
            </a:r>
            <a:endParaRPr lang="en-GB" sz="1200" dirty="0">
              <a:solidFill>
                <a:srgbClr val="000000"/>
              </a:solidFill>
            </a:endParaRPr>
          </a:p>
          <a:p>
            <a:pPr marL="0" lvl="0" indent="0" algn="just">
              <a:buClr>
                <a:schemeClr val="lt1"/>
              </a:buClr>
              <a:buFont typeface="Noto Sans Symbols"/>
              <a:buChar char="❑"/>
            </a:pPr>
            <a:r>
              <a:rPr lang="en-GB" sz="1200" b="1" dirty="0">
                <a:solidFill>
                  <a:srgbClr val="000000"/>
                </a:solidFill>
                <a:latin typeface="Corbel"/>
                <a:ea typeface="Corbel"/>
                <a:cs typeface="Corbel"/>
                <a:sym typeface="Corbel"/>
              </a:rPr>
              <a:t>Break down hierarchies and formulas of the way ballets were choreographed.</a:t>
            </a:r>
            <a:endParaRPr lang="en-GB" sz="1200" dirty="0">
              <a:solidFill>
                <a:srgbClr val="000000"/>
              </a:solidFill>
            </a:endParaRPr>
          </a:p>
          <a:p>
            <a:pPr marL="0" lvl="0" indent="0" algn="just">
              <a:buClr>
                <a:schemeClr val="lt1"/>
              </a:buClr>
              <a:buFont typeface="Noto Sans Symbols"/>
              <a:buChar char="❑"/>
            </a:pPr>
            <a:r>
              <a:rPr lang="en-GB" sz="1200" b="1" dirty="0">
                <a:solidFill>
                  <a:srgbClr val="000000"/>
                </a:solidFill>
                <a:latin typeface="Corbel"/>
                <a:ea typeface="Corbel"/>
                <a:cs typeface="Corbel"/>
                <a:sym typeface="Corbel"/>
              </a:rPr>
              <a:t>But he maintained the importance of ballet schooling and technique.</a:t>
            </a:r>
            <a:endParaRPr lang="en-GB" sz="1200" dirty="0">
              <a:solidFill>
                <a:srgbClr val="000000"/>
              </a:solidFill>
            </a:endParaRPr>
          </a:p>
          <a:p>
            <a:pPr marL="0" lvl="0" indent="114300" algn="just">
              <a:buClr>
                <a:schemeClr val="lt1"/>
              </a:buClr>
              <a:buNone/>
            </a:pPr>
            <a:endParaRPr lang="en-GB" sz="1200" b="1" dirty="0">
              <a:solidFill>
                <a:srgbClr val="000000"/>
              </a:solidFill>
              <a:latin typeface="Corbel"/>
              <a:ea typeface="Corbel"/>
              <a:cs typeface="Corbel"/>
              <a:sym typeface="Corbel"/>
            </a:endParaRPr>
          </a:p>
          <a:p>
            <a:pPr marL="457200" lvl="1" indent="0" algn="ctr">
              <a:spcBef>
                <a:spcPts val="0"/>
              </a:spcBef>
              <a:buClr>
                <a:schemeClr val="lt1"/>
              </a:buClr>
              <a:buSzPts val="2400"/>
              <a:buFont typeface="Noto Sans Symbols"/>
              <a:buChar char="❑"/>
            </a:pPr>
            <a:endParaRPr lang="en-GB" dirty="0">
              <a:solidFill>
                <a:srgbClr val="000000"/>
              </a:solidFill>
              <a:latin typeface="Avenir Roman" panose="02000503020000020003" pitchFamily="2" charset="0"/>
            </a:endParaRPr>
          </a:p>
          <a:p>
            <a:pPr marL="0" lvl="0" indent="0" algn="ctr">
              <a:buNone/>
            </a:pPr>
            <a:endParaRPr lang="en-GB" sz="1400" dirty="0">
              <a:solidFill>
                <a:srgbClr val="000000"/>
              </a:solidFill>
              <a:latin typeface="Avenir Roman" panose="02000503020000020003" pitchFamily="2" charset="0"/>
              <a:ea typeface="Corbel"/>
              <a:cs typeface="Corbel"/>
              <a:sym typeface="Corbel"/>
            </a:endParaRPr>
          </a:p>
        </p:txBody>
      </p:sp>
    </p:spTree>
    <p:extLst>
      <p:ext uri="{BB962C8B-B14F-4D97-AF65-F5344CB8AC3E}">
        <p14:creationId xmlns:p14="http://schemas.microsoft.com/office/powerpoint/2010/main" val="24052122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C4981-14A2-134C-9ED4-32D71F23C3FA}"/>
              </a:ext>
            </a:extLst>
          </p:cNvPr>
          <p:cNvSpPr>
            <a:spLocks noGrp="1"/>
          </p:cNvSpPr>
          <p:nvPr>
            <p:ph type="title"/>
          </p:nvPr>
        </p:nvSpPr>
        <p:spPr/>
        <p:txBody>
          <a:bodyPr/>
          <a:lstStyle/>
          <a:p>
            <a:pPr marL="0" indent="0" algn="just">
              <a:buClr>
                <a:schemeClr val="lt1"/>
              </a:buClr>
            </a:pPr>
            <a:r>
              <a:rPr lang="en-GB" sz="2000" dirty="0">
                <a:latin typeface="Avenir Roman" panose="02000503020000020003" pitchFamily="2" charset="0"/>
                <a:ea typeface="Corbel"/>
                <a:cs typeface="Corbel"/>
                <a:sym typeface="Corbel"/>
              </a:rPr>
              <a:t>What did Fokine want to change in ballet? What is his ‘New Ballet’?</a:t>
            </a:r>
          </a:p>
        </p:txBody>
      </p:sp>
      <p:sp>
        <p:nvSpPr>
          <p:cNvPr id="3" name="Text Placeholder 2">
            <a:extLst>
              <a:ext uri="{FF2B5EF4-FFF2-40B4-BE49-F238E27FC236}">
                <a16:creationId xmlns:a16="http://schemas.microsoft.com/office/drawing/2014/main" id="{32E89FB0-8772-5F46-B541-46D923AC89CE}"/>
              </a:ext>
            </a:extLst>
          </p:cNvPr>
          <p:cNvSpPr>
            <a:spLocks noGrp="1"/>
          </p:cNvSpPr>
          <p:nvPr>
            <p:ph type="body" idx="1"/>
          </p:nvPr>
        </p:nvSpPr>
        <p:spPr/>
        <p:txBody>
          <a:bodyPr/>
          <a:lstStyle/>
          <a:p>
            <a:pPr marL="0" lvl="0" indent="0" algn="just">
              <a:buClr>
                <a:schemeClr val="lt1"/>
              </a:buClr>
              <a:buNone/>
            </a:pPr>
            <a:endParaRPr lang="en-GB" sz="1200" dirty="0">
              <a:solidFill>
                <a:srgbClr val="000000"/>
              </a:solidFill>
              <a:latin typeface="Avenir Roman" panose="02000503020000020003" pitchFamily="2" charset="0"/>
              <a:ea typeface="Corbel"/>
              <a:cs typeface="Corbel"/>
              <a:sym typeface="Corbel"/>
            </a:endParaRPr>
          </a:p>
          <a:p>
            <a:pPr marL="0" lvl="0" indent="0" algn="just">
              <a:buClr>
                <a:schemeClr val="lt1"/>
              </a:buClr>
              <a:buFont typeface="Noto Sans Symbols"/>
              <a:buChar char="❑"/>
            </a:pPr>
            <a:r>
              <a:rPr lang="en-GB" sz="1200" dirty="0">
                <a:solidFill>
                  <a:srgbClr val="000000"/>
                </a:solidFill>
                <a:latin typeface="Avenir Roman" panose="02000503020000020003" pitchFamily="2" charset="0"/>
                <a:ea typeface="Corbel"/>
                <a:cs typeface="Corbel"/>
                <a:sym typeface="Corbel"/>
              </a:rPr>
              <a:t>He contrasts the expressiveness of romantic ballet with ‘empty’ virtuosity at end of century.</a:t>
            </a:r>
          </a:p>
          <a:p>
            <a:pPr marL="0" lvl="0" indent="0" algn="just">
              <a:buClr>
                <a:schemeClr val="lt1"/>
              </a:buClr>
              <a:buFont typeface="Noto Sans Symbols"/>
              <a:buChar char="❑"/>
            </a:pPr>
            <a:endParaRPr lang="en-GB" sz="1200" dirty="0">
              <a:solidFill>
                <a:srgbClr val="000000"/>
              </a:solidFill>
              <a:latin typeface="Avenir Roman" panose="02000503020000020003" pitchFamily="2" charset="0"/>
            </a:endParaRPr>
          </a:p>
          <a:p>
            <a:pPr marL="0" lvl="0" indent="0" algn="just">
              <a:buClr>
                <a:schemeClr val="lt1"/>
              </a:buClr>
              <a:buFont typeface="Noto Sans Symbols"/>
              <a:buChar char="❑"/>
            </a:pPr>
            <a:r>
              <a:rPr lang="en-GB" sz="1200" dirty="0">
                <a:solidFill>
                  <a:srgbClr val="000000"/>
                </a:solidFill>
                <a:latin typeface="Avenir Roman" panose="02000503020000020003" pitchFamily="2" charset="0"/>
                <a:ea typeface="Corbel"/>
                <a:cs typeface="Corbel"/>
                <a:sym typeface="Corbel"/>
              </a:rPr>
              <a:t>To use appropriate steps and costumes for the dance character. </a:t>
            </a:r>
          </a:p>
          <a:p>
            <a:pPr marL="0" lvl="0" indent="0" algn="just">
              <a:buClr>
                <a:schemeClr val="lt1"/>
              </a:buClr>
              <a:buFont typeface="Noto Sans Symbols"/>
              <a:buChar char="❑"/>
            </a:pPr>
            <a:endParaRPr lang="en-GB" sz="1200" dirty="0">
              <a:solidFill>
                <a:srgbClr val="000000"/>
              </a:solidFill>
              <a:latin typeface="Avenir Roman" panose="02000503020000020003" pitchFamily="2" charset="0"/>
            </a:endParaRPr>
          </a:p>
          <a:p>
            <a:pPr marL="0" lvl="0" indent="0" algn="just">
              <a:buClr>
                <a:schemeClr val="lt1"/>
              </a:buClr>
              <a:buFont typeface="Noto Sans Symbols"/>
              <a:buChar char="❑"/>
            </a:pPr>
            <a:r>
              <a:rPr lang="en-GB" sz="1200" dirty="0">
                <a:solidFill>
                  <a:srgbClr val="000000"/>
                </a:solidFill>
                <a:latin typeface="Avenir Roman" panose="02000503020000020003" pitchFamily="2" charset="0"/>
                <a:ea typeface="Corbel"/>
                <a:cs typeface="Corbel"/>
                <a:sym typeface="Corbel"/>
              </a:rPr>
              <a:t>Break down hierarchies and formulas of the way ballets were choreographed.</a:t>
            </a:r>
          </a:p>
          <a:p>
            <a:pPr marL="0" lvl="0" indent="0" algn="just">
              <a:buClr>
                <a:schemeClr val="lt1"/>
              </a:buClr>
              <a:buFont typeface="Noto Sans Symbols"/>
              <a:buChar char="❑"/>
            </a:pPr>
            <a:endParaRPr lang="en-GB" sz="1200" dirty="0">
              <a:solidFill>
                <a:srgbClr val="000000"/>
              </a:solidFill>
              <a:latin typeface="Avenir Roman" panose="02000503020000020003" pitchFamily="2" charset="0"/>
            </a:endParaRPr>
          </a:p>
          <a:p>
            <a:pPr marL="0" lvl="0" indent="0" algn="just">
              <a:buClr>
                <a:schemeClr val="lt1"/>
              </a:buClr>
              <a:buFont typeface="Noto Sans Symbols"/>
              <a:buChar char="❑"/>
            </a:pPr>
            <a:r>
              <a:rPr lang="en-GB" sz="1200" dirty="0">
                <a:solidFill>
                  <a:srgbClr val="000000"/>
                </a:solidFill>
                <a:latin typeface="Avenir Roman" panose="02000503020000020003" pitchFamily="2" charset="0"/>
                <a:ea typeface="Corbel"/>
                <a:cs typeface="Corbel"/>
                <a:sym typeface="Corbel"/>
              </a:rPr>
              <a:t>But he maintained the importance of ballet schooling and technique.</a:t>
            </a:r>
          </a:p>
          <a:p>
            <a:pPr marL="0" lvl="0" indent="0" algn="just">
              <a:buClr>
                <a:schemeClr val="lt1"/>
              </a:buClr>
              <a:buFont typeface="Noto Sans Symbols"/>
              <a:buChar char="❑"/>
            </a:pPr>
            <a:endParaRPr lang="en-GB" sz="1200" dirty="0">
              <a:solidFill>
                <a:srgbClr val="000000"/>
              </a:solidFill>
              <a:latin typeface="Avenir Roman" panose="02000503020000020003" pitchFamily="2" charset="0"/>
              <a:sym typeface="Corbel"/>
            </a:endParaRPr>
          </a:p>
          <a:p>
            <a:pPr marL="0" lvl="0" indent="0" algn="just">
              <a:buClr>
                <a:schemeClr val="lt1"/>
              </a:buClr>
              <a:buFont typeface="Noto Sans Symbols"/>
              <a:buChar char="❑"/>
            </a:pPr>
            <a:r>
              <a:rPr lang="en-GB" sz="1200" dirty="0">
                <a:solidFill>
                  <a:srgbClr val="000000"/>
                </a:solidFill>
                <a:latin typeface="Avenir Roman" panose="02000503020000020003" pitchFamily="2" charset="0"/>
                <a:sym typeface="Corbel"/>
              </a:rPr>
              <a:t>He gets rid of Petipa’s Divertissements a key component of classical ballet.</a:t>
            </a:r>
            <a:endParaRPr lang="en-GB" sz="1200" dirty="0">
              <a:solidFill>
                <a:srgbClr val="000000"/>
              </a:solidFill>
              <a:latin typeface="Avenir Roman" panose="02000503020000020003" pitchFamily="2" charset="0"/>
            </a:endParaRPr>
          </a:p>
          <a:p>
            <a:pPr marL="0" lvl="0" indent="114300" algn="just">
              <a:buClr>
                <a:schemeClr val="lt1"/>
              </a:buClr>
              <a:buNone/>
            </a:pPr>
            <a:endParaRPr lang="en-GB" sz="1200" dirty="0">
              <a:solidFill>
                <a:srgbClr val="000000"/>
              </a:solidFill>
              <a:latin typeface="Avenir Roman" panose="02000503020000020003" pitchFamily="2" charset="0"/>
              <a:ea typeface="Corbel"/>
              <a:cs typeface="Corbel"/>
              <a:sym typeface="Corbel"/>
            </a:endParaRPr>
          </a:p>
          <a:p>
            <a:pPr marL="457200" lvl="1" indent="0" algn="ctr">
              <a:spcBef>
                <a:spcPts val="0"/>
              </a:spcBef>
              <a:buClr>
                <a:schemeClr val="lt1"/>
              </a:buClr>
              <a:buSzPts val="2400"/>
              <a:buFont typeface="Noto Sans Symbols"/>
              <a:buChar char="❑"/>
            </a:pPr>
            <a:endParaRPr lang="en-GB" sz="1200" dirty="0">
              <a:solidFill>
                <a:srgbClr val="000000"/>
              </a:solidFill>
              <a:latin typeface="Avenir Roman" panose="02000503020000020003" pitchFamily="2" charset="0"/>
            </a:endParaRPr>
          </a:p>
          <a:p>
            <a:pPr marL="0" lvl="0" indent="0" algn="ctr">
              <a:buNone/>
            </a:pPr>
            <a:endParaRPr lang="en-GB" sz="1200" dirty="0">
              <a:solidFill>
                <a:srgbClr val="000000"/>
              </a:solidFill>
              <a:latin typeface="Avenir Roman" panose="02000503020000020003" pitchFamily="2" charset="0"/>
              <a:ea typeface="Corbel"/>
              <a:cs typeface="Corbel"/>
              <a:sym typeface="Corbel"/>
            </a:endParaRPr>
          </a:p>
        </p:txBody>
      </p:sp>
    </p:spTree>
    <p:extLst>
      <p:ext uri="{BB962C8B-B14F-4D97-AF65-F5344CB8AC3E}">
        <p14:creationId xmlns:p14="http://schemas.microsoft.com/office/powerpoint/2010/main" val="13749894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C4981-14A2-134C-9ED4-32D71F23C3FA}"/>
              </a:ext>
            </a:extLst>
          </p:cNvPr>
          <p:cNvSpPr>
            <a:spLocks noGrp="1"/>
          </p:cNvSpPr>
          <p:nvPr>
            <p:ph type="title"/>
          </p:nvPr>
        </p:nvSpPr>
        <p:spPr>
          <a:xfrm>
            <a:off x="311700" y="220775"/>
            <a:ext cx="8520600" cy="707400"/>
          </a:xfrm>
        </p:spPr>
        <p:txBody>
          <a:bodyPr/>
          <a:lstStyle/>
          <a:p>
            <a:pPr algn="ctr"/>
            <a:r>
              <a:rPr lang="en-GB" dirty="0">
                <a:latin typeface="Corbel"/>
                <a:ea typeface="Corbel"/>
                <a:cs typeface="Corbel"/>
                <a:sym typeface="Corbel"/>
              </a:rPr>
              <a:t>Divertissements</a:t>
            </a:r>
            <a:endParaRPr lang="en-US" dirty="0">
              <a:latin typeface="Avenir Roman" panose="02000503020000020003" pitchFamily="2" charset="0"/>
            </a:endParaRPr>
          </a:p>
        </p:txBody>
      </p:sp>
      <p:sp>
        <p:nvSpPr>
          <p:cNvPr id="3" name="Text Placeholder 2">
            <a:extLst>
              <a:ext uri="{FF2B5EF4-FFF2-40B4-BE49-F238E27FC236}">
                <a16:creationId xmlns:a16="http://schemas.microsoft.com/office/drawing/2014/main" id="{32E89FB0-8772-5F46-B541-46D923AC89CE}"/>
              </a:ext>
            </a:extLst>
          </p:cNvPr>
          <p:cNvSpPr>
            <a:spLocks noGrp="1"/>
          </p:cNvSpPr>
          <p:nvPr>
            <p:ph type="body" idx="1"/>
          </p:nvPr>
        </p:nvSpPr>
        <p:spPr>
          <a:xfrm>
            <a:off x="311700" y="928175"/>
            <a:ext cx="8520600" cy="3302700"/>
          </a:xfrm>
        </p:spPr>
        <p:txBody>
          <a:bodyPr/>
          <a:lstStyle/>
          <a:p>
            <a:pPr marL="0" lvl="0" indent="0" algn="ctr">
              <a:buNone/>
            </a:pPr>
            <a:r>
              <a:rPr lang="en-GB" sz="1200" dirty="0">
                <a:solidFill>
                  <a:srgbClr val="000000"/>
                </a:solidFill>
                <a:latin typeface="Avenir Roman" panose="02000503020000020003" pitchFamily="2" charset="0"/>
                <a:ea typeface="Corbel"/>
                <a:cs typeface="Corbel"/>
                <a:sym typeface="Corbel"/>
              </a:rPr>
              <a:t>There is a point in classical ballets where the story is suspended or just ends, and the focus moves from telling the story to the pleasure of dance for its own sake. </a:t>
            </a:r>
          </a:p>
          <a:p>
            <a:pPr marL="0" lvl="0" indent="0" algn="ctr">
              <a:buNone/>
            </a:pPr>
            <a:endParaRPr lang="en-GB" sz="1200" dirty="0">
              <a:solidFill>
                <a:srgbClr val="000000"/>
              </a:solidFill>
              <a:latin typeface="Avenir Roman" panose="02000503020000020003" pitchFamily="2" charset="0"/>
              <a:ea typeface="Corbel"/>
              <a:cs typeface="Corbel"/>
              <a:sym typeface="Corbel"/>
            </a:endParaRPr>
          </a:p>
          <a:p>
            <a:pPr marL="0" lvl="0" indent="0" algn="ctr">
              <a:buNone/>
            </a:pPr>
            <a:r>
              <a:rPr lang="en-GB" sz="1200" dirty="0">
                <a:solidFill>
                  <a:srgbClr val="000000"/>
                </a:solidFill>
                <a:latin typeface="Avenir Roman" panose="02000503020000020003" pitchFamily="2" charset="0"/>
                <a:ea typeface="Corbel"/>
                <a:cs typeface="Corbel"/>
                <a:sym typeface="Corbel"/>
              </a:rPr>
              <a:t>Most 19th-century ballets include </a:t>
            </a:r>
            <a:r>
              <a:rPr lang="en-GB" sz="1200" i="1" dirty="0">
                <a:solidFill>
                  <a:srgbClr val="000000"/>
                </a:solidFill>
                <a:latin typeface="Avenir Roman" panose="02000503020000020003" pitchFamily="2" charset="0"/>
                <a:ea typeface="Corbel"/>
                <a:cs typeface="Corbel"/>
                <a:sym typeface="Corbel"/>
              </a:rPr>
              <a:t>divertissements</a:t>
            </a:r>
            <a:r>
              <a:rPr lang="en-GB" sz="1200" dirty="0">
                <a:solidFill>
                  <a:srgbClr val="000000"/>
                </a:solidFill>
                <a:latin typeface="Avenir Roman" panose="02000503020000020003" pitchFamily="2" charset="0"/>
                <a:ea typeface="Corbel"/>
                <a:cs typeface="Corbel"/>
                <a:sym typeface="Corbel"/>
              </a:rPr>
              <a:t>. </a:t>
            </a:r>
          </a:p>
          <a:p>
            <a:pPr marL="0" lvl="0" indent="0" algn="ctr">
              <a:buNone/>
            </a:pPr>
            <a:endParaRPr lang="en-GB" sz="1200" dirty="0">
              <a:solidFill>
                <a:srgbClr val="000000"/>
              </a:solidFill>
              <a:latin typeface="Avenir Roman" panose="02000503020000020003" pitchFamily="2" charset="0"/>
              <a:ea typeface="Corbel"/>
              <a:cs typeface="Corbel"/>
              <a:sym typeface="Corbel"/>
            </a:endParaRPr>
          </a:p>
          <a:p>
            <a:pPr marL="0" lvl="0" indent="0" algn="ctr">
              <a:buNone/>
            </a:pPr>
            <a:r>
              <a:rPr lang="en-GB" sz="1200" dirty="0">
                <a:solidFill>
                  <a:srgbClr val="000000"/>
                </a:solidFill>
                <a:latin typeface="Avenir Roman" panose="02000503020000020003" pitchFamily="2" charset="0"/>
                <a:ea typeface="Corbel"/>
                <a:cs typeface="Corbel"/>
                <a:sym typeface="Corbel"/>
              </a:rPr>
              <a:t>For example, in </a:t>
            </a:r>
            <a:r>
              <a:rPr lang="en-GB" sz="1200" i="1" dirty="0" err="1">
                <a:solidFill>
                  <a:srgbClr val="000000"/>
                </a:solidFill>
                <a:latin typeface="Avenir Roman" panose="02000503020000020003" pitchFamily="2" charset="0"/>
                <a:ea typeface="Corbel"/>
                <a:cs typeface="Corbel"/>
                <a:sym typeface="Corbel"/>
              </a:rPr>
              <a:t>Coppélia</a:t>
            </a:r>
            <a:r>
              <a:rPr lang="en-GB" sz="1200" i="1" dirty="0">
                <a:solidFill>
                  <a:srgbClr val="000000"/>
                </a:solidFill>
                <a:latin typeface="Avenir Roman" panose="02000503020000020003" pitchFamily="2" charset="0"/>
                <a:ea typeface="Corbel"/>
                <a:cs typeface="Corbel"/>
                <a:sym typeface="Corbel"/>
              </a:rPr>
              <a:t>,</a:t>
            </a:r>
            <a:r>
              <a:rPr lang="en-GB" sz="1200" dirty="0">
                <a:solidFill>
                  <a:srgbClr val="000000"/>
                </a:solidFill>
                <a:latin typeface="Avenir Roman" panose="02000503020000020003" pitchFamily="2" charset="0"/>
                <a:ea typeface="Corbel"/>
                <a:cs typeface="Corbel"/>
                <a:sym typeface="Corbel"/>
              </a:rPr>
              <a:t>, there are </a:t>
            </a:r>
            <a:r>
              <a:rPr lang="en-GB" sz="1200" i="1" dirty="0">
                <a:solidFill>
                  <a:srgbClr val="000000"/>
                </a:solidFill>
                <a:latin typeface="Avenir Roman" panose="02000503020000020003" pitchFamily="2" charset="0"/>
                <a:ea typeface="Corbel"/>
                <a:cs typeface="Corbel"/>
                <a:sym typeface="Corbel"/>
              </a:rPr>
              <a:t>divertissements</a:t>
            </a:r>
            <a:r>
              <a:rPr lang="en-GB" sz="1200" dirty="0">
                <a:solidFill>
                  <a:srgbClr val="000000"/>
                </a:solidFill>
                <a:latin typeface="Avenir Roman" panose="02000503020000020003" pitchFamily="2" charset="0"/>
                <a:ea typeface="Corbel"/>
                <a:cs typeface="Corbel"/>
                <a:sym typeface="Corbel"/>
              </a:rPr>
              <a:t> that allow the mechanical toys their individual spots, and in the last act the marriage of </a:t>
            </a:r>
            <a:r>
              <a:rPr lang="en-GB" sz="1200" dirty="0" err="1">
                <a:solidFill>
                  <a:srgbClr val="000000"/>
                </a:solidFill>
                <a:latin typeface="Avenir Roman" panose="02000503020000020003" pitchFamily="2" charset="0"/>
                <a:ea typeface="Corbel"/>
                <a:cs typeface="Corbel"/>
                <a:sym typeface="Corbel"/>
              </a:rPr>
              <a:t>Swanilda</a:t>
            </a:r>
            <a:r>
              <a:rPr lang="en-GB" sz="1200" dirty="0">
                <a:solidFill>
                  <a:srgbClr val="000000"/>
                </a:solidFill>
                <a:latin typeface="Avenir Roman" panose="02000503020000020003" pitchFamily="2" charset="0"/>
                <a:ea typeface="Corbel"/>
                <a:cs typeface="Corbel"/>
                <a:sym typeface="Corbel"/>
              </a:rPr>
              <a:t> and Franz leads to the expected celebrations in the form of a set of entertaining dance </a:t>
            </a:r>
            <a:r>
              <a:rPr lang="en-GB" sz="1200" i="1" dirty="0">
                <a:solidFill>
                  <a:srgbClr val="000000"/>
                </a:solidFill>
                <a:latin typeface="Avenir Roman" panose="02000503020000020003" pitchFamily="2" charset="0"/>
                <a:ea typeface="Corbel"/>
                <a:cs typeface="Corbel"/>
                <a:sym typeface="Corbel"/>
              </a:rPr>
              <a:t>divertissements</a:t>
            </a:r>
            <a:r>
              <a:rPr lang="en-GB" sz="1200" dirty="0">
                <a:solidFill>
                  <a:srgbClr val="000000"/>
                </a:solidFill>
                <a:latin typeface="Avenir Roman" panose="02000503020000020003" pitchFamily="2" charset="0"/>
                <a:ea typeface="Corbel"/>
                <a:cs typeface="Corbel"/>
                <a:sym typeface="Corbel"/>
              </a:rPr>
              <a:t> – ‘Prayer’ is possibly the most well-known of these. </a:t>
            </a:r>
            <a:endParaRPr lang="en-GB" sz="1200" dirty="0">
              <a:solidFill>
                <a:srgbClr val="000000"/>
              </a:solidFill>
              <a:latin typeface="Avenir Roman" panose="02000503020000020003" pitchFamily="2" charset="0"/>
            </a:endParaRPr>
          </a:p>
          <a:p>
            <a:pPr marL="0" lvl="0" indent="0" algn="ctr">
              <a:buNone/>
            </a:pPr>
            <a:endParaRPr lang="en-GB" sz="1200" dirty="0">
              <a:solidFill>
                <a:srgbClr val="000000"/>
              </a:solidFill>
              <a:latin typeface="Avenir Roman" panose="02000503020000020003" pitchFamily="2" charset="0"/>
              <a:ea typeface="Corbel"/>
              <a:cs typeface="Corbel"/>
              <a:sym typeface="Corbel"/>
            </a:endParaRPr>
          </a:p>
          <a:p>
            <a:pPr marL="0" lvl="0" indent="0" algn="ctr">
              <a:buNone/>
            </a:pPr>
            <a:r>
              <a:rPr lang="en-GB" sz="1200" u="sng" dirty="0">
                <a:solidFill>
                  <a:srgbClr val="000000"/>
                </a:solidFill>
                <a:latin typeface="Avenir Roman" panose="02000503020000020003" pitchFamily="2" charset="0"/>
                <a:ea typeface="Corbel"/>
                <a:cs typeface="Corbel"/>
                <a:sym typeface="Corbel"/>
                <a:hlinkClick r:id="rId2">
                  <a:extLst>
                    <a:ext uri="{A12FA001-AC4F-418D-AE19-62706E023703}">
                      <ahyp:hlinkClr xmlns:ahyp="http://schemas.microsoft.com/office/drawing/2018/hyperlinkcolor" val="tx"/>
                    </a:ext>
                  </a:extLst>
                </a:hlinkClick>
              </a:rPr>
              <a:t>https://www.youtube.com/watch?v=JeTwl_Tzhf8</a:t>
            </a:r>
            <a:endParaRPr lang="en-GB" sz="1200" dirty="0">
              <a:solidFill>
                <a:srgbClr val="000000"/>
              </a:solidFill>
              <a:latin typeface="Avenir Roman" panose="02000503020000020003" pitchFamily="2" charset="0"/>
              <a:ea typeface="Corbel"/>
              <a:cs typeface="Corbel"/>
              <a:sym typeface="Corbel"/>
            </a:endParaRPr>
          </a:p>
          <a:p>
            <a:pPr marL="0" lvl="0" indent="0" algn="ctr">
              <a:buNone/>
            </a:pPr>
            <a:endParaRPr lang="en-GB" sz="1200" dirty="0">
              <a:solidFill>
                <a:srgbClr val="000000"/>
              </a:solidFill>
              <a:latin typeface="Avenir Roman" panose="02000503020000020003" pitchFamily="2" charset="0"/>
              <a:ea typeface="Corbel"/>
              <a:cs typeface="Corbel"/>
              <a:sym typeface="Corbel"/>
            </a:endParaRPr>
          </a:p>
          <a:p>
            <a:pPr marL="0" lvl="0" indent="0" algn="ctr">
              <a:buNone/>
            </a:pPr>
            <a:r>
              <a:rPr lang="en-GB" sz="1200" dirty="0">
                <a:solidFill>
                  <a:srgbClr val="000000"/>
                </a:solidFill>
                <a:latin typeface="Avenir Roman" panose="02000503020000020003" pitchFamily="2" charset="0"/>
                <a:ea typeface="Corbel"/>
                <a:cs typeface="Corbel"/>
                <a:sym typeface="Corbel"/>
              </a:rPr>
              <a:t>Often this happens in the final act, as with </a:t>
            </a:r>
            <a:r>
              <a:rPr lang="en-GB" sz="1200" i="1" dirty="0">
                <a:solidFill>
                  <a:srgbClr val="000000"/>
                </a:solidFill>
                <a:latin typeface="Avenir Roman" panose="02000503020000020003" pitchFamily="2" charset="0"/>
                <a:ea typeface="Corbel"/>
                <a:cs typeface="Corbel"/>
                <a:sym typeface="Corbel"/>
              </a:rPr>
              <a:t>The Sleeping Beauty</a:t>
            </a:r>
            <a:r>
              <a:rPr lang="en-GB" sz="1200" dirty="0">
                <a:solidFill>
                  <a:srgbClr val="000000"/>
                </a:solidFill>
                <a:latin typeface="Avenir Roman" panose="02000503020000020003" pitchFamily="2" charset="0"/>
                <a:ea typeface="Corbel"/>
                <a:cs typeface="Corbel"/>
                <a:sym typeface="Corbel"/>
              </a:rPr>
              <a:t>, when </a:t>
            </a:r>
            <a:r>
              <a:rPr lang="en-GB" sz="1200" dirty="0" err="1">
                <a:solidFill>
                  <a:srgbClr val="000000"/>
                </a:solidFill>
                <a:latin typeface="Avenir Roman" panose="02000503020000020003" pitchFamily="2" charset="0"/>
                <a:ea typeface="Corbel"/>
                <a:cs typeface="Corbel"/>
                <a:sym typeface="Corbel"/>
              </a:rPr>
              <a:t>fairytale</a:t>
            </a:r>
            <a:r>
              <a:rPr lang="en-GB" sz="1200" dirty="0">
                <a:solidFill>
                  <a:srgbClr val="000000"/>
                </a:solidFill>
                <a:latin typeface="Avenir Roman" panose="02000503020000020003" pitchFamily="2" charset="0"/>
                <a:ea typeface="Corbel"/>
                <a:cs typeface="Corbel"/>
                <a:sym typeface="Corbel"/>
              </a:rPr>
              <a:t> characters come to the wedding of Prince </a:t>
            </a:r>
            <a:r>
              <a:rPr lang="en-GB" sz="1200" dirty="0" err="1">
                <a:solidFill>
                  <a:srgbClr val="000000"/>
                </a:solidFill>
                <a:latin typeface="Avenir Roman" panose="02000503020000020003" pitchFamily="2" charset="0"/>
                <a:ea typeface="Corbel"/>
                <a:cs typeface="Corbel"/>
                <a:sym typeface="Corbel"/>
              </a:rPr>
              <a:t>Florimund</a:t>
            </a:r>
            <a:r>
              <a:rPr lang="en-GB" sz="1200" dirty="0">
                <a:solidFill>
                  <a:srgbClr val="000000"/>
                </a:solidFill>
                <a:latin typeface="Avenir Roman" panose="02000503020000020003" pitchFamily="2" charset="0"/>
                <a:ea typeface="Corbel"/>
                <a:cs typeface="Corbel"/>
                <a:sym typeface="Corbel"/>
              </a:rPr>
              <a:t> and Princess Aurora and join in the celebrations. </a:t>
            </a:r>
          </a:p>
          <a:p>
            <a:pPr marL="0" lvl="0" indent="0" algn="ctr">
              <a:buNone/>
            </a:pPr>
            <a:endParaRPr lang="en-GB" sz="1200" dirty="0">
              <a:solidFill>
                <a:srgbClr val="000000"/>
              </a:solidFill>
              <a:latin typeface="Avenir Roman" panose="02000503020000020003" pitchFamily="2" charset="0"/>
              <a:ea typeface="Corbel"/>
              <a:cs typeface="Corbel"/>
              <a:sym typeface="Corbel"/>
            </a:endParaRPr>
          </a:p>
          <a:p>
            <a:pPr marL="0" lvl="0" indent="0" algn="ctr">
              <a:buNone/>
            </a:pPr>
            <a:r>
              <a:rPr lang="en-GB" sz="1200" dirty="0">
                <a:solidFill>
                  <a:srgbClr val="000000"/>
                </a:solidFill>
                <a:latin typeface="Avenir Roman" panose="02000503020000020003" pitchFamily="2" charset="0"/>
                <a:ea typeface="Corbel"/>
                <a:cs typeface="Corbel"/>
                <a:sym typeface="Corbel"/>
              </a:rPr>
              <a:t>These are the </a:t>
            </a:r>
            <a:r>
              <a:rPr lang="en-GB" sz="1200" i="1" dirty="0">
                <a:solidFill>
                  <a:srgbClr val="000000"/>
                </a:solidFill>
                <a:latin typeface="Avenir Roman" panose="02000503020000020003" pitchFamily="2" charset="0"/>
                <a:ea typeface="Corbel"/>
                <a:cs typeface="Corbel"/>
                <a:sym typeface="Corbel"/>
              </a:rPr>
              <a:t>divertissements</a:t>
            </a:r>
            <a:r>
              <a:rPr lang="en-GB" sz="1200" dirty="0">
                <a:solidFill>
                  <a:srgbClr val="000000"/>
                </a:solidFill>
                <a:latin typeface="Avenir Roman" panose="02000503020000020003" pitchFamily="2" charset="0"/>
                <a:ea typeface="Corbel"/>
                <a:cs typeface="Corbel"/>
                <a:sym typeface="Corbel"/>
              </a:rPr>
              <a:t>. </a:t>
            </a:r>
            <a:endParaRPr lang="en-GB" sz="1200" dirty="0">
              <a:solidFill>
                <a:srgbClr val="000000"/>
              </a:solidFill>
              <a:latin typeface="Avenir Roman" panose="02000503020000020003" pitchFamily="2" charset="0"/>
            </a:endParaRPr>
          </a:p>
          <a:p>
            <a:pPr marL="0" lvl="0" indent="0" algn="ctr">
              <a:buNone/>
            </a:pPr>
            <a:endParaRPr lang="en-GB" sz="1200" dirty="0">
              <a:solidFill>
                <a:srgbClr val="000000"/>
              </a:solidFill>
              <a:latin typeface="Avenir Roman" panose="02000503020000020003" pitchFamily="2" charset="0"/>
              <a:ea typeface="Corbel"/>
              <a:cs typeface="Corbel"/>
              <a:sym typeface="Corbel"/>
            </a:endParaRPr>
          </a:p>
          <a:p>
            <a:pPr marL="0" lvl="0" indent="0" algn="ctr">
              <a:buNone/>
            </a:pPr>
            <a:r>
              <a:rPr lang="en-GB" sz="1200" u="sng" dirty="0">
                <a:solidFill>
                  <a:srgbClr val="000000"/>
                </a:solidFill>
                <a:latin typeface="Avenir Roman" panose="02000503020000020003" pitchFamily="2" charset="0"/>
                <a:ea typeface="Corbel"/>
                <a:cs typeface="Corbel"/>
                <a:sym typeface="Corbel"/>
                <a:hlinkClick r:id="rId3">
                  <a:extLst>
                    <a:ext uri="{A12FA001-AC4F-418D-AE19-62706E023703}">
                      <ahyp:hlinkClr xmlns:ahyp="http://schemas.microsoft.com/office/drawing/2018/hyperlinkcolor" val="tx"/>
                    </a:ext>
                  </a:extLst>
                </a:hlinkClick>
              </a:rPr>
              <a:t>https://www.youtube.com/watch?v=BZe0TFU75rI</a:t>
            </a:r>
            <a:endParaRPr lang="en-GB" sz="1200" dirty="0">
              <a:solidFill>
                <a:srgbClr val="000000"/>
              </a:solidFill>
              <a:latin typeface="Avenir Roman" panose="02000503020000020003" pitchFamily="2" charset="0"/>
              <a:ea typeface="Corbel"/>
              <a:cs typeface="Corbel"/>
              <a:sym typeface="Corbel"/>
            </a:endParaRPr>
          </a:p>
          <a:p>
            <a:pPr marL="0" lvl="0" indent="0" algn="ctr">
              <a:buNone/>
            </a:pPr>
            <a:endParaRPr lang="en-GB" sz="1200" dirty="0">
              <a:solidFill>
                <a:srgbClr val="000000"/>
              </a:solidFill>
              <a:latin typeface="Avenir Roman" panose="02000503020000020003" pitchFamily="2" charset="0"/>
              <a:ea typeface="Corbel"/>
              <a:cs typeface="Corbel"/>
              <a:sym typeface="Corbel"/>
            </a:endParaRPr>
          </a:p>
        </p:txBody>
      </p:sp>
    </p:spTree>
    <p:extLst>
      <p:ext uri="{BB962C8B-B14F-4D97-AF65-F5344CB8AC3E}">
        <p14:creationId xmlns:p14="http://schemas.microsoft.com/office/powerpoint/2010/main" val="6514084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C4981-14A2-134C-9ED4-32D71F23C3FA}"/>
              </a:ext>
            </a:extLst>
          </p:cNvPr>
          <p:cNvSpPr>
            <a:spLocks noGrp="1"/>
          </p:cNvSpPr>
          <p:nvPr>
            <p:ph type="title"/>
          </p:nvPr>
        </p:nvSpPr>
        <p:spPr/>
        <p:txBody>
          <a:bodyPr/>
          <a:lstStyle/>
          <a:p>
            <a:pPr algn="ctr"/>
            <a:r>
              <a:rPr lang="en-GB" dirty="0">
                <a:latin typeface="Corbel"/>
                <a:ea typeface="Corbel"/>
                <a:cs typeface="Corbel"/>
                <a:sym typeface="Corbel"/>
              </a:rPr>
              <a:t>Divertissements</a:t>
            </a:r>
            <a:endParaRPr lang="en-US" dirty="0">
              <a:latin typeface="Avenir Roman" panose="02000503020000020003" pitchFamily="2" charset="0"/>
            </a:endParaRPr>
          </a:p>
        </p:txBody>
      </p:sp>
      <p:sp>
        <p:nvSpPr>
          <p:cNvPr id="3" name="Text Placeholder 2">
            <a:extLst>
              <a:ext uri="{FF2B5EF4-FFF2-40B4-BE49-F238E27FC236}">
                <a16:creationId xmlns:a16="http://schemas.microsoft.com/office/drawing/2014/main" id="{32E89FB0-8772-5F46-B541-46D923AC89CE}"/>
              </a:ext>
            </a:extLst>
          </p:cNvPr>
          <p:cNvSpPr>
            <a:spLocks noGrp="1"/>
          </p:cNvSpPr>
          <p:nvPr>
            <p:ph type="body" idx="1"/>
          </p:nvPr>
        </p:nvSpPr>
        <p:spPr/>
        <p:txBody>
          <a:bodyPr/>
          <a:lstStyle/>
          <a:p>
            <a:pPr marL="0" lvl="0" indent="0" algn="ctr">
              <a:buNone/>
            </a:pPr>
            <a:r>
              <a:rPr lang="en-GB" sz="1200" dirty="0">
                <a:solidFill>
                  <a:srgbClr val="000000"/>
                </a:solidFill>
                <a:latin typeface="Avenir Roman" panose="02000503020000020003" pitchFamily="2" charset="0"/>
                <a:ea typeface="Corbel"/>
                <a:cs typeface="Corbel"/>
                <a:sym typeface="Corbel"/>
              </a:rPr>
              <a:t>You can give them the chance to step out of the corps de ballet and be seen more for themselves in a </a:t>
            </a:r>
            <a:r>
              <a:rPr lang="en-GB" sz="1200" i="1" dirty="0">
                <a:solidFill>
                  <a:srgbClr val="000000"/>
                </a:solidFill>
                <a:latin typeface="Avenir Roman" panose="02000503020000020003" pitchFamily="2" charset="0"/>
                <a:ea typeface="Corbel"/>
                <a:cs typeface="Corbel"/>
                <a:sym typeface="Corbel"/>
              </a:rPr>
              <a:t>pas de six</a:t>
            </a:r>
            <a:r>
              <a:rPr lang="en-GB" sz="1200" dirty="0">
                <a:solidFill>
                  <a:srgbClr val="000000"/>
                </a:solidFill>
                <a:latin typeface="Avenir Roman" panose="02000503020000020003" pitchFamily="2" charset="0"/>
                <a:ea typeface="Corbel"/>
                <a:cs typeface="Corbel"/>
                <a:sym typeface="Corbel"/>
              </a:rPr>
              <a:t>, </a:t>
            </a:r>
            <a:r>
              <a:rPr lang="en-GB" sz="1200" i="1" dirty="0">
                <a:solidFill>
                  <a:srgbClr val="000000"/>
                </a:solidFill>
                <a:latin typeface="Avenir Roman" panose="02000503020000020003" pitchFamily="2" charset="0"/>
                <a:ea typeface="Corbel"/>
                <a:cs typeface="Corbel"/>
                <a:sym typeface="Corbel"/>
              </a:rPr>
              <a:t>pas de </a:t>
            </a:r>
            <a:r>
              <a:rPr lang="en-GB" sz="1200" i="1" dirty="0" err="1">
                <a:solidFill>
                  <a:srgbClr val="000000"/>
                </a:solidFill>
                <a:latin typeface="Avenir Roman" panose="02000503020000020003" pitchFamily="2" charset="0"/>
                <a:ea typeface="Corbel"/>
                <a:cs typeface="Corbel"/>
                <a:sym typeface="Corbel"/>
              </a:rPr>
              <a:t>quatre</a:t>
            </a:r>
            <a:r>
              <a:rPr lang="en-GB" sz="1200" dirty="0">
                <a:solidFill>
                  <a:srgbClr val="000000"/>
                </a:solidFill>
                <a:latin typeface="Avenir Roman" panose="02000503020000020003" pitchFamily="2" charset="0"/>
                <a:ea typeface="Corbel"/>
                <a:cs typeface="Corbel"/>
                <a:sym typeface="Corbel"/>
              </a:rPr>
              <a:t> or with a solo of their own in a </a:t>
            </a:r>
            <a:r>
              <a:rPr lang="en-GB" sz="1200" i="1" dirty="0">
                <a:solidFill>
                  <a:srgbClr val="000000"/>
                </a:solidFill>
                <a:latin typeface="Avenir Roman" panose="02000503020000020003" pitchFamily="2" charset="0"/>
                <a:ea typeface="Corbel"/>
                <a:cs typeface="Corbel"/>
                <a:sym typeface="Corbel"/>
              </a:rPr>
              <a:t>divertissement</a:t>
            </a:r>
            <a:r>
              <a:rPr lang="en-GB" sz="1200" dirty="0">
                <a:solidFill>
                  <a:srgbClr val="000000"/>
                </a:solidFill>
                <a:latin typeface="Avenir Roman" panose="02000503020000020003" pitchFamily="2" charset="0"/>
                <a:ea typeface="Corbel"/>
                <a:cs typeface="Corbel"/>
                <a:sym typeface="Corbel"/>
              </a:rPr>
              <a:t> and so gain a bit more experience to move up one day to prima ballerina or danseur noble. </a:t>
            </a:r>
          </a:p>
          <a:p>
            <a:pPr marL="0" lvl="0" indent="0" algn="ctr">
              <a:buNone/>
            </a:pPr>
            <a:endParaRPr lang="en-GB" sz="1200" dirty="0">
              <a:solidFill>
                <a:srgbClr val="000000"/>
              </a:solidFill>
              <a:latin typeface="Avenir Roman" panose="02000503020000020003" pitchFamily="2" charset="0"/>
              <a:ea typeface="Corbel"/>
              <a:cs typeface="Corbel"/>
              <a:sym typeface="Corbel"/>
            </a:endParaRPr>
          </a:p>
          <a:p>
            <a:pPr marL="0" lvl="0" indent="0" algn="ctr">
              <a:buNone/>
            </a:pPr>
            <a:r>
              <a:rPr lang="en-GB" sz="1200" dirty="0">
                <a:solidFill>
                  <a:srgbClr val="000000"/>
                </a:solidFill>
                <a:latin typeface="Avenir Roman" panose="02000503020000020003" pitchFamily="2" charset="0"/>
                <a:ea typeface="Corbel"/>
                <a:cs typeface="Corbel"/>
                <a:sym typeface="Corbel"/>
              </a:rPr>
              <a:t>And at the most basic level – you need to do something to give the principals a chance for a break before their demanding and show-stopping </a:t>
            </a:r>
            <a:r>
              <a:rPr lang="en-GB" sz="1200" i="1" dirty="0">
                <a:solidFill>
                  <a:srgbClr val="000000"/>
                </a:solidFill>
                <a:latin typeface="Avenir Roman" panose="02000503020000020003" pitchFamily="2" charset="0"/>
                <a:ea typeface="Corbel"/>
                <a:cs typeface="Corbel"/>
                <a:sym typeface="Corbel"/>
              </a:rPr>
              <a:t>grand</a:t>
            </a:r>
            <a:r>
              <a:rPr lang="en-GB" sz="1200" dirty="0">
                <a:solidFill>
                  <a:srgbClr val="000000"/>
                </a:solidFill>
                <a:latin typeface="Avenir Roman" panose="02000503020000020003" pitchFamily="2" charset="0"/>
                <a:ea typeface="Corbel"/>
                <a:cs typeface="Corbel"/>
                <a:sym typeface="Corbel"/>
              </a:rPr>
              <a:t> </a:t>
            </a:r>
            <a:r>
              <a:rPr lang="en-GB" sz="1200" i="1" dirty="0">
                <a:solidFill>
                  <a:srgbClr val="000000"/>
                </a:solidFill>
                <a:latin typeface="Avenir Roman" panose="02000503020000020003" pitchFamily="2" charset="0"/>
                <a:ea typeface="Corbel"/>
                <a:cs typeface="Corbel"/>
                <a:sym typeface="Corbel"/>
              </a:rPr>
              <a:t>pas de </a:t>
            </a:r>
            <a:r>
              <a:rPr lang="en-GB" sz="1200" i="1" dirty="0" err="1">
                <a:solidFill>
                  <a:srgbClr val="000000"/>
                </a:solidFill>
                <a:latin typeface="Avenir Roman" panose="02000503020000020003" pitchFamily="2" charset="0"/>
                <a:ea typeface="Corbel"/>
                <a:cs typeface="Corbel"/>
                <a:sym typeface="Corbel"/>
              </a:rPr>
              <a:t>deux</a:t>
            </a:r>
            <a:r>
              <a:rPr lang="en-GB" sz="1200" dirty="0">
                <a:solidFill>
                  <a:srgbClr val="000000"/>
                </a:solidFill>
                <a:latin typeface="Avenir Roman" panose="02000503020000020003" pitchFamily="2" charset="0"/>
                <a:ea typeface="Corbel"/>
                <a:cs typeface="Corbel"/>
                <a:sym typeface="Corbel"/>
              </a:rPr>
              <a:t>!</a:t>
            </a:r>
            <a:endParaRPr lang="en-GB" sz="1200" dirty="0">
              <a:solidFill>
                <a:srgbClr val="000000"/>
              </a:solidFill>
              <a:latin typeface="Avenir Roman" panose="02000503020000020003" pitchFamily="2" charset="0"/>
            </a:endParaRPr>
          </a:p>
          <a:p>
            <a:pPr marL="0" lvl="0" indent="0" algn="ctr">
              <a:buNone/>
            </a:pPr>
            <a:endParaRPr lang="en-GB" sz="1200" dirty="0">
              <a:solidFill>
                <a:srgbClr val="000000"/>
              </a:solidFill>
              <a:latin typeface="Avenir Roman" panose="02000503020000020003" pitchFamily="2" charset="0"/>
              <a:ea typeface="Corbel"/>
              <a:cs typeface="Corbel"/>
              <a:sym typeface="Corbel"/>
            </a:endParaRPr>
          </a:p>
          <a:p>
            <a:pPr marL="0" lvl="0" indent="0" algn="ctr">
              <a:buNone/>
            </a:pPr>
            <a:r>
              <a:rPr lang="en-GB" sz="1200" dirty="0">
                <a:solidFill>
                  <a:srgbClr val="000000"/>
                </a:solidFill>
                <a:latin typeface="Avenir Roman" panose="02000503020000020003" pitchFamily="2" charset="0"/>
                <a:ea typeface="Corbel"/>
                <a:cs typeface="Corbel"/>
                <a:sym typeface="Corbel"/>
              </a:rPr>
              <a:t>Both practically and aesthetically, the </a:t>
            </a:r>
            <a:r>
              <a:rPr lang="en-GB" sz="1200" i="1" dirty="0">
                <a:solidFill>
                  <a:srgbClr val="000000"/>
                </a:solidFill>
                <a:latin typeface="Avenir Roman" panose="02000503020000020003" pitchFamily="2" charset="0"/>
                <a:ea typeface="Corbel"/>
                <a:cs typeface="Corbel"/>
                <a:sym typeface="Corbel"/>
              </a:rPr>
              <a:t>divertissements</a:t>
            </a:r>
            <a:r>
              <a:rPr lang="en-GB" sz="1200" dirty="0">
                <a:solidFill>
                  <a:srgbClr val="000000"/>
                </a:solidFill>
                <a:latin typeface="Avenir Roman" panose="02000503020000020003" pitchFamily="2" charset="0"/>
                <a:ea typeface="Corbel"/>
                <a:cs typeface="Corbel"/>
                <a:sym typeface="Corbel"/>
              </a:rPr>
              <a:t> in classical ballet are part of the whole package. They draw our attention to the brilliance of the dancers’ techniques and their ability to evoke mood through movement alone, not in the service of describing the actions of the story. </a:t>
            </a:r>
          </a:p>
          <a:p>
            <a:pPr marL="0" lvl="0" indent="0" algn="ctr">
              <a:buNone/>
            </a:pPr>
            <a:endParaRPr lang="en-GB" sz="1200" dirty="0">
              <a:solidFill>
                <a:srgbClr val="000000"/>
              </a:solidFill>
              <a:latin typeface="Avenir Roman" panose="02000503020000020003" pitchFamily="2" charset="0"/>
              <a:ea typeface="Corbel"/>
              <a:cs typeface="Corbel"/>
              <a:sym typeface="Corbel"/>
            </a:endParaRPr>
          </a:p>
          <a:p>
            <a:pPr marL="0" lvl="0" indent="0" algn="ctr">
              <a:buNone/>
            </a:pPr>
            <a:r>
              <a:rPr lang="en-GB" sz="1200" dirty="0">
                <a:solidFill>
                  <a:srgbClr val="000000"/>
                </a:solidFill>
                <a:latin typeface="Avenir Roman" panose="02000503020000020003" pitchFamily="2" charset="0"/>
                <a:ea typeface="Corbel"/>
                <a:cs typeface="Corbel"/>
                <a:sym typeface="Corbel"/>
              </a:rPr>
              <a:t>With such concision, single-minded characterizations and requirement for wonderful technical command, it isn’t surprising that </a:t>
            </a:r>
            <a:r>
              <a:rPr lang="en-GB" sz="1200" i="1" dirty="0">
                <a:solidFill>
                  <a:srgbClr val="000000"/>
                </a:solidFill>
                <a:latin typeface="Avenir Roman" panose="02000503020000020003" pitchFamily="2" charset="0"/>
                <a:ea typeface="Corbel"/>
                <a:cs typeface="Corbel"/>
                <a:sym typeface="Corbel"/>
              </a:rPr>
              <a:t>divertissements</a:t>
            </a:r>
            <a:r>
              <a:rPr lang="en-GB" sz="1200" dirty="0">
                <a:solidFill>
                  <a:srgbClr val="000000"/>
                </a:solidFill>
                <a:latin typeface="Avenir Roman" panose="02000503020000020003" pitchFamily="2" charset="0"/>
                <a:ea typeface="Corbel"/>
                <a:cs typeface="Corbel"/>
                <a:sym typeface="Corbel"/>
              </a:rPr>
              <a:t> so often provide some of the most distinctive and memorable moments of classical ballets.</a:t>
            </a:r>
            <a:endParaRPr lang="en-GB" sz="1200" dirty="0">
              <a:solidFill>
                <a:srgbClr val="000000"/>
              </a:solidFill>
              <a:latin typeface="Avenir Roman" panose="02000503020000020003" pitchFamily="2" charset="0"/>
            </a:endParaRPr>
          </a:p>
          <a:p>
            <a:pPr marL="0" lvl="0" indent="0" algn="ctr">
              <a:buNone/>
            </a:pPr>
            <a:endParaRPr lang="en-GB" sz="1200" dirty="0">
              <a:solidFill>
                <a:srgbClr val="000000"/>
              </a:solidFill>
              <a:latin typeface="Avenir Roman" panose="02000503020000020003" pitchFamily="2" charset="0"/>
              <a:ea typeface="Corbel"/>
              <a:cs typeface="Corbel"/>
              <a:sym typeface="Corbel"/>
            </a:endParaRPr>
          </a:p>
        </p:txBody>
      </p:sp>
    </p:spTree>
    <p:extLst>
      <p:ext uri="{BB962C8B-B14F-4D97-AF65-F5344CB8AC3E}">
        <p14:creationId xmlns:p14="http://schemas.microsoft.com/office/powerpoint/2010/main" val="4538106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C4981-14A2-134C-9ED4-32D71F23C3FA}"/>
              </a:ext>
            </a:extLst>
          </p:cNvPr>
          <p:cNvSpPr>
            <a:spLocks noGrp="1"/>
          </p:cNvSpPr>
          <p:nvPr>
            <p:ph type="title"/>
          </p:nvPr>
        </p:nvSpPr>
        <p:spPr/>
        <p:txBody>
          <a:bodyPr/>
          <a:lstStyle/>
          <a:p>
            <a:pPr algn="ctr"/>
            <a:r>
              <a:rPr lang="en-GB" dirty="0">
                <a:latin typeface="Corbel"/>
                <a:ea typeface="Corbel"/>
                <a:cs typeface="Corbel"/>
                <a:sym typeface="Corbel"/>
              </a:rPr>
              <a:t>Divertissements</a:t>
            </a:r>
            <a:endParaRPr lang="en-US" dirty="0">
              <a:latin typeface="Avenir Roman" panose="02000503020000020003" pitchFamily="2" charset="0"/>
            </a:endParaRPr>
          </a:p>
        </p:txBody>
      </p:sp>
      <p:sp>
        <p:nvSpPr>
          <p:cNvPr id="3" name="Text Placeholder 2">
            <a:extLst>
              <a:ext uri="{FF2B5EF4-FFF2-40B4-BE49-F238E27FC236}">
                <a16:creationId xmlns:a16="http://schemas.microsoft.com/office/drawing/2014/main" id="{32E89FB0-8772-5F46-B541-46D923AC89CE}"/>
              </a:ext>
            </a:extLst>
          </p:cNvPr>
          <p:cNvSpPr>
            <a:spLocks noGrp="1"/>
          </p:cNvSpPr>
          <p:nvPr>
            <p:ph type="body" idx="1"/>
          </p:nvPr>
        </p:nvSpPr>
        <p:spPr/>
        <p:txBody>
          <a:bodyPr/>
          <a:lstStyle/>
          <a:p>
            <a:pPr marL="0" lvl="0" indent="0" algn="ctr">
              <a:buNone/>
            </a:pPr>
            <a:r>
              <a:rPr lang="en-GB" sz="1200" dirty="0">
                <a:solidFill>
                  <a:srgbClr val="000000"/>
                </a:solidFill>
                <a:latin typeface="Avenir Roman" panose="02000503020000020003" pitchFamily="2" charset="0"/>
                <a:ea typeface="Corbel"/>
                <a:cs typeface="Corbel"/>
                <a:sym typeface="Corbel"/>
              </a:rPr>
              <a:t>Often </a:t>
            </a:r>
            <a:r>
              <a:rPr lang="en-GB" sz="1200" i="1" dirty="0">
                <a:solidFill>
                  <a:srgbClr val="000000"/>
                </a:solidFill>
                <a:latin typeface="Avenir Roman" panose="02000503020000020003" pitchFamily="2" charset="0"/>
                <a:ea typeface="Corbel"/>
                <a:cs typeface="Corbel"/>
                <a:sym typeface="Corbel"/>
              </a:rPr>
              <a:t>divertissements</a:t>
            </a:r>
            <a:r>
              <a:rPr lang="en-GB" sz="1200" dirty="0">
                <a:solidFill>
                  <a:srgbClr val="000000"/>
                </a:solidFill>
                <a:latin typeface="Avenir Roman" panose="02000503020000020003" pitchFamily="2" charset="0"/>
                <a:ea typeface="Corbel"/>
                <a:cs typeface="Corbel"/>
                <a:sym typeface="Corbel"/>
              </a:rPr>
              <a:t> are linked to a common idea. </a:t>
            </a:r>
          </a:p>
          <a:p>
            <a:pPr marL="0" lvl="0" indent="0" algn="ctr">
              <a:buNone/>
            </a:pPr>
            <a:endParaRPr lang="en-GB" sz="1200" dirty="0">
              <a:solidFill>
                <a:srgbClr val="000000"/>
              </a:solidFill>
              <a:latin typeface="Avenir Roman" panose="02000503020000020003" pitchFamily="2" charset="0"/>
              <a:ea typeface="Corbel"/>
              <a:cs typeface="Corbel"/>
              <a:sym typeface="Corbel"/>
            </a:endParaRPr>
          </a:p>
          <a:p>
            <a:pPr marL="0" lvl="0" indent="0" algn="ctr">
              <a:buNone/>
            </a:pPr>
            <a:r>
              <a:rPr lang="en-GB" sz="1200" dirty="0">
                <a:solidFill>
                  <a:srgbClr val="000000"/>
                </a:solidFill>
                <a:latin typeface="Avenir Roman" panose="02000503020000020003" pitchFamily="2" charset="0"/>
                <a:ea typeface="Corbel"/>
                <a:cs typeface="Corbel"/>
                <a:sym typeface="Corbel"/>
              </a:rPr>
              <a:t>In </a:t>
            </a:r>
            <a:r>
              <a:rPr lang="en-GB" sz="1200" i="1" dirty="0">
                <a:solidFill>
                  <a:srgbClr val="000000"/>
                </a:solidFill>
                <a:latin typeface="Avenir Roman" panose="02000503020000020003" pitchFamily="2" charset="0"/>
                <a:ea typeface="Corbel"/>
                <a:cs typeface="Corbel"/>
                <a:sym typeface="Corbel"/>
              </a:rPr>
              <a:t>The Sleeping Beauty</a:t>
            </a:r>
            <a:r>
              <a:rPr lang="en-GB" sz="1200" dirty="0">
                <a:solidFill>
                  <a:srgbClr val="000000"/>
                </a:solidFill>
                <a:latin typeface="Avenir Roman" panose="02000503020000020003" pitchFamily="2" charset="0"/>
                <a:ea typeface="Corbel"/>
                <a:cs typeface="Corbel"/>
                <a:sym typeface="Corbel"/>
              </a:rPr>
              <a:t>,</a:t>
            </a:r>
            <a:r>
              <a:rPr lang="en-GB" sz="1200" i="1" dirty="0">
                <a:solidFill>
                  <a:srgbClr val="000000"/>
                </a:solidFill>
                <a:latin typeface="Avenir Roman" panose="02000503020000020003" pitchFamily="2" charset="0"/>
                <a:ea typeface="Corbel"/>
                <a:cs typeface="Corbel"/>
                <a:sym typeface="Corbel"/>
              </a:rPr>
              <a:t> </a:t>
            </a:r>
            <a:r>
              <a:rPr lang="en-GB" sz="1200" dirty="0">
                <a:solidFill>
                  <a:srgbClr val="000000"/>
                </a:solidFill>
                <a:latin typeface="Avenir Roman" panose="02000503020000020003" pitchFamily="2" charset="0"/>
                <a:ea typeface="Corbel"/>
                <a:cs typeface="Corbel"/>
                <a:sym typeface="Corbel"/>
              </a:rPr>
              <a:t>the </a:t>
            </a:r>
            <a:r>
              <a:rPr lang="en-GB" sz="1200" dirty="0" err="1">
                <a:solidFill>
                  <a:srgbClr val="000000"/>
                </a:solidFill>
                <a:latin typeface="Avenir Roman" panose="02000503020000020003" pitchFamily="2" charset="0"/>
                <a:ea typeface="Corbel"/>
                <a:cs typeface="Corbel"/>
                <a:sym typeface="Corbel"/>
              </a:rPr>
              <a:t>fairytale</a:t>
            </a:r>
            <a:r>
              <a:rPr lang="en-GB" sz="1200" dirty="0">
                <a:solidFill>
                  <a:srgbClr val="000000"/>
                </a:solidFill>
                <a:latin typeface="Avenir Roman" panose="02000503020000020003" pitchFamily="2" charset="0"/>
                <a:ea typeface="Corbel"/>
                <a:cs typeface="Corbel"/>
                <a:sym typeface="Corbel"/>
              </a:rPr>
              <a:t> theme gives rise to dances for such characters as Puss-in-Boots and the White Cat, Princess Florine and the Bluebird as well as Red Riding Hood and the Wolf. In ’</a:t>
            </a:r>
            <a:r>
              <a:rPr lang="en-GB" sz="1200" i="1" dirty="0">
                <a:solidFill>
                  <a:srgbClr val="000000"/>
                </a:solidFill>
                <a:latin typeface="Avenir Roman" panose="02000503020000020003" pitchFamily="2" charset="0"/>
                <a:ea typeface="Corbel"/>
                <a:cs typeface="Corbel"/>
                <a:sym typeface="Corbel"/>
              </a:rPr>
              <a:t>The Nutcracker ’</a:t>
            </a:r>
            <a:r>
              <a:rPr lang="en-GB" sz="1200" dirty="0">
                <a:solidFill>
                  <a:srgbClr val="000000"/>
                </a:solidFill>
                <a:latin typeface="Avenir Roman" panose="02000503020000020003" pitchFamily="2" charset="0"/>
                <a:ea typeface="Corbel"/>
                <a:cs typeface="Corbel"/>
                <a:sym typeface="Corbel"/>
              </a:rPr>
              <a:t>(which features some of the most famous of all ballet </a:t>
            </a:r>
            <a:r>
              <a:rPr lang="en-GB" sz="1200" i="1" dirty="0">
                <a:solidFill>
                  <a:srgbClr val="000000"/>
                </a:solidFill>
                <a:latin typeface="Avenir Roman" panose="02000503020000020003" pitchFamily="2" charset="0"/>
                <a:ea typeface="Corbel"/>
                <a:cs typeface="Corbel"/>
                <a:sym typeface="Corbel"/>
              </a:rPr>
              <a:t>divertissements</a:t>
            </a:r>
            <a:r>
              <a:rPr lang="en-GB" sz="1200" dirty="0">
                <a:solidFill>
                  <a:srgbClr val="000000"/>
                </a:solidFill>
                <a:latin typeface="Avenir Roman" panose="02000503020000020003" pitchFamily="2" charset="0"/>
                <a:ea typeface="Corbel"/>
                <a:cs typeface="Corbel"/>
                <a:sym typeface="Corbel"/>
              </a:rPr>
              <a:t>) the theme includes delicious treats in the guise of national dances, including Spanish (chocolate), Arabian (coffee) and Chinese (tea). </a:t>
            </a:r>
          </a:p>
          <a:p>
            <a:pPr marL="0" lvl="0" indent="0" algn="ctr">
              <a:buNone/>
            </a:pPr>
            <a:endParaRPr lang="en-GB" sz="1200" dirty="0">
              <a:solidFill>
                <a:srgbClr val="000000"/>
              </a:solidFill>
              <a:latin typeface="Avenir Roman" panose="02000503020000020003" pitchFamily="2" charset="0"/>
              <a:ea typeface="Corbel"/>
              <a:cs typeface="Corbel"/>
              <a:sym typeface="Corbel"/>
            </a:endParaRPr>
          </a:p>
          <a:p>
            <a:pPr marL="0" lvl="0" indent="0" algn="ctr">
              <a:buNone/>
            </a:pPr>
            <a:r>
              <a:rPr lang="en-GB" sz="1200" dirty="0">
                <a:solidFill>
                  <a:srgbClr val="000000"/>
                </a:solidFill>
                <a:latin typeface="Avenir Roman" panose="02000503020000020003" pitchFamily="2" charset="0"/>
                <a:ea typeface="Corbel"/>
                <a:cs typeface="Corbel"/>
                <a:sym typeface="Corbel"/>
              </a:rPr>
              <a:t>In fact different national styles – at least, as classical ballet interprets them – are one of the most familiar linking ideas for sets of </a:t>
            </a:r>
            <a:r>
              <a:rPr lang="en-GB" sz="1200" i="1" dirty="0">
                <a:solidFill>
                  <a:srgbClr val="000000"/>
                </a:solidFill>
                <a:latin typeface="Avenir Roman" panose="02000503020000020003" pitchFamily="2" charset="0"/>
                <a:ea typeface="Corbel"/>
                <a:cs typeface="Corbel"/>
                <a:sym typeface="Corbel"/>
              </a:rPr>
              <a:t>divertissements</a:t>
            </a:r>
            <a:r>
              <a:rPr lang="en-GB" sz="1200" dirty="0">
                <a:solidFill>
                  <a:srgbClr val="000000"/>
                </a:solidFill>
                <a:latin typeface="Avenir Roman" panose="02000503020000020003" pitchFamily="2" charset="0"/>
                <a:ea typeface="Corbel"/>
                <a:cs typeface="Corbel"/>
                <a:sym typeface="Corbel"/>
              </a:rPr>
              <a:t>, and easily identified by their musical styles as well as their distinctive dance steps.</a:t>
            </a:r>
          </a:p>
          <a:p>
            <a:pPr marL="0" lvl="0" indent="0" algn="ctr">
              <a:buNone/>
            </a:pPr>
            <a:endParaRPr lang="en-GB" sz="1200" dirty="0">
              <a:solidFill>
                <a:srgbClr val="000000"/>
              </a:solidFill>
              <a:latin typeface="Avenir Roman" panose="02000503020000020003" pitchFamily="2" charset="0"/>
              <a:ea typeface="Corbel"/>
              <a:cs typeface="Corbel"/>
              <a:sym typeface="Corbel"/>
            </a:endParaRPr>
          </a:p>
        </p:txBody>
      </p:sp>
    </p:spTree>
    <p:extLst>
      <p:ext uri="{BB962C8B-B14F-4D97-AF65-F5344CB8AC3E}">
        <p14:creationId xmlns:p14="http://schemas.microsoft.com/office/powerpoint/2010/main" val="5538685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C4981-14A2-134C-9ED4-32D71F23C3FA}"/>
              </a:ext>
            </a:extLst>
          </p:cNvPr>
          <p:cNvSpPr>
            <a:spLocks noGrp="1"/>
          </p:cNvSpPr>
          <p:nvPr>
            <p:ph type="title"/>
          </p:nvPr>
        </p:nvSpPr>
        <p:spPr/>
        <p:txBody>
          <a:bodyPr/>
          <a:lstStyle/>
          <a:p>
            <a:pPr algn="ctr"/>
            <a:r>
              <a:rPr lang="en-GB" dirty="0">
                <a:latin typeface="Corbel"/>
                <a:ea typeface="Corbel"/>
                <a:cs typeface="Corbel"/>
                <a:sym typeface="Corbel"/>
              </a:rPr>
              <a:t>Divertissements</a:t>
            </a:r>
            <a:endParaRPr lang="en-US" dirty="0">
              <a:latin typeface="Avenir Roman" panose="02000503020000020003" pitchFamily="2" charset="0"/>
            </a:endParaRPr>
          </a:p>
        </p:txBody>
      </p:sp>
      <p:sp>
        <p:nvSpPr>
          <p:cNvPr id="3" name="Text Placeholder 2">
            <a:extLst>
              <a:ext uri="{FF2B5EF4-FFF2-40B4-BE49-F238E27FC236}">
                <a16:creationId xmlns:a16="http://schemas.microsoft.com/office/drawing/2014/main" id="{32E89FB0-8772-5F46-B541-46D923AC89CE}"/>
              </a:ext>
            </a:extLst>
          </p:cNvPr>
          <p:cNvSpPr>
            <a:spLocks noGrp="1"/>
          </p:cNvSpPr>
          <p:nvPr>
            <p:ph type="body" idx="1"/>
          </p:nvPr>
        </p:nvSpPr>
        <p:spPr/>
        <p:txBody>
          <a:bodyPr/>
          <a:lstStyle/>
          <a:p>
            <a:pPr marL="0" lvl="0" indent="0" algn="ctr">
              <a:buNone/>
            </a:pPr>
            <a:r>
              <a:rPr lang="en-GB" sz="1200" dirty="0">
                <a:solidFill>
                  <a:srgbClr val="000000"/>
                </a:solidFill>
                <a:latin typeface="Avenir Roman" panose="02000503020000020003" pitchFamily="2" charset="0"/>
                <a:ea typeface="Corbel"/>
                <a:cs typeface="Corbel"/>
                <a:sym typeface="Corbel"/>
              </a:rPr>
              <a:t>Contrasts of style are the very point of </a:t>
            </a:r>
            <a:r>
              <a:rPr lang="en-GB" sz="1200" i="1" dirty="0">
                <a:solidFill>
                  <a:srgbClr val="000000"/>
                </a:solidFill>
                <a:latin typeface="Avenir Roman" panose="02000503020000020003" pitchFamily="2" charset="0"/>
                <a:ea typeface="Corbel"/>
                <a:cs typeface="Corbel"/>
                <a:sym typeface="Corbel"/>
              </a:rPr>
              <a:t>divertissements</a:t>
            </a:r>
            <a:r>
              <a:rPr lang="en-GB" sz="1200" dirty="0">
                <a:solidFill>
                  <a:srgbClr val="000000"/>
                </a:solidFill>
                <a:latin typeface="Avenir Roman" panose="02000503020000020003" pitchFamily="2" charset="0"/>
                <a:ea typeface="Corbel"/>
                <a:cs typeface="Corbel"/>
                <a:sym typeface="Corbel"/>
              </a:rPr>
              <a:t>. </a:t>
            </a:r>
          </a:p>
          <a:p>
            <a:pPr marL="0" lvl="0" indent="0" algn="ctr">
              <a:buNone/>
            </a:pPr>
            <a:endParaRPr lang="en-GB" sz="1200" dirty="0">
              <a:solidFill>
                <a:srgbClr val="000000"/>
              </a:solidFill>
              <a:latin typeface="Avenir Roman" panose="02000503020000020003" pitchFamily="2" charset="0"/>
              <a:ea typeface="Corbel"/>
              <a:cs typeface="Corbel"/>
              <a:sym typeface="Corbel"/>
            </a:endParaRPr>
          </a:p>
          <a:p>
            <a:pPr marL="0" lvl="0" indent="0" algn="ctr">
              <a:buNone/>
            </a:pPr>
            <a:r>
              <a:rPr lang="en-GB" sz="1200" dirty="0">
                <a:solidFill>
                  <a:srgbClr val="000000"/>
                </a:solidFill>
                <a:latin typeface="Avenir Roman" panose="02000503020000020003" pitchFamily="2" charset="0"/>
                <a:ea typeface="Corbel"/>
                <a:cs typeface="Corbel"/>
                <a:sym typeface="Corbel"/>
              </a:rPr>
              <a:t>The dance for Puss-in-Boots and the White Cat includes all the preening and ear-and-whisker stroking gestures to suggest the cat, while the </a:t>
            </a:r>
            <a:r>
              <a:rPr lang="en-GB" sz="1200" i="1" dirty="0">
                <a:solidFill>
                  <a:srgbClr val="000000"/>
                </a:solidFill>
                <a:latin typeface="Avenir Roman" panose="02000503020000020003" pitchFamily="2" charset="0"/>
                <a:ea typeface="Corbel"/>
                <a:cs typeface="Corbel"/>
                <a:sym typeface="Corbel"/>
              </a:rPr>
              <a:t>pas de chat</a:t>
            </a:r>
            <a:r>
              <a:rPr lang="en-GB" sz="1200" dirty="0">
                <a:solidFill>
                  <a:srgbClr val="000000"/>
                </a:solidFill>
                <a:latin typeface="Avenir Roman" panose="02000503020000020003" pitchFamily="2" charset="0"/>
                <a:ea typeface="Corbel"/>
                <a:cs typeface="Corbel"/>
                <a:sym typeface="Corbel"/>
              </a:rPr>
              <a:t> jumps inevitably make their mark. </a:t>
            </a:r>
          </a:p>
          <a:p>
            <a:pPr marL="0" lvl="0" indent="0" algn="ctr">
              <a:buNone/>
            </a:pPr>
            <a:endParaRPr lang="en-GB" sz="1200" dirty="0">
              <a:solidFill>
                <a:srgbClr val="000000"/>
              </a:solidFill>
              <a:latin typeface="Avenir Roman" panose="02000503020000020003" pitchFamily="2" charset="0"/>
              <a:ea typeface="Corbel"/>
              <a:cs typeface="Corbel"/>
              <a:sym typeface="Corbel"/>
            </a:endParaRPr>
          </a:p>
          <a:p>
            <a:pPr marL="0" lvl="0" indent="0" algn="ctr">
              <a:buNone/>
            </a:pPr>
            <a:r>
              <a:rPr lang="en-GB" sz="1200" dirty="0">
                <a:solidFill>
                  <a:srgbClr val="000000"/>
                </a:solidFill>
                <a:latin typeface="Avenir Roman" panose="02000503020000020003" pitchFamily="2" charset="0"/>
                <a:ea typeface="Corbel"/>
                <a:cs typeface="Corbel"/>
                <a:sym typeface="Corbel"/>
              </a:rPr>
              <a:t>How different that all is from the more fluid and airborne feel of the </a:t>
            </a:r>
            <a:r>
              <a:rPr lang="en-GB" sz="1200" i="1" dirty="0">
                <a:solidFill>
                  <a:srgbClr val="000000"/>
                </a:solidFill>
                <a:latin typeface="Avenir Roman" panose="02000503020000020003" pitchFamily="2" charset="0"/>
                <a:ea typeface="Corbel"/>
                <a:cs typeface="Corbel"/>
                <a:sym typeface="Corbel"/>
              </a:rPr>
              <a:t>divertissement</a:t>
            </a:r>
            <a:r>
              <a:rPr lang="en-GB" sz="1200" dirty="0">
                <a:solidFill>
                  <a:srgbClr val="000000"/>
                </a:solidFill>
                <a:latin typeface="Avenir Roman" panose="02000503020000020003" pitchFamily="2" charset="0"/>
                <a:ea typeface="Corbel"/>
                <a:cs typeface="Corbel"/>
                <a:sym typeface="Corbel"/>
              </a:rPr>
              <a:t> for Princess Florine and the Bluebird. </a:t>
            </a:r>
          </a:p>
          <a:p>
            <a:pPr marL="0" lvl="0" indent="0" algn="ctr">
              <a:buNone/>
            </a:pPr>
            <a:endParaRPr lang="en-GB" sz="1200" dirty="0">
              <a:solidFill>
                <a:srgbClr val="000000"/>
              </a:solidFill>
              <a:latin typeface="Avenir Roman" panose="02000503020000020003" pitchFamily="2" charset="0"/>
              <a:ea typeface="Corbel"/>
              <a:cs typeface="Corbel"/>
              <a:sym typeface="Corbel"/>
            </a:endParaRPr>
          </a:p>
          <a:p>
            <a:pPr marL="0" lvl="0" indent="0" algn="ctr">
              <a:buNone/>
            </a:pPr>
            <a:r>
              <a:rPr lang="en-GB" sz="1200" dirty="0">
                <a:solidFill>
                  <a:srgbClr val="000000"/>
                </a:solidFill>
                <a:latin typeface="Avenir Roman" panose="02000503020000020003" pitchFamily="2" charset="0"/>
                <a:ea typeface="Corbel"/>
                <a:cs typeface="Corbel"/>
                <a:sym typeface="Corbel"/>
              </a:rPr>
              <a:t>And the </a:t>
            </a:r>
            <a:r>
              <a:rPr lang="en-GB" sz="1200" i="1" dirty="0">
                <a:solidFill>
                  <a:srgbClr val="000000"/>
                </a:solidFill>
                <a:latin typeface="Avenir Roman" panose="02000503020000020003" pitchFamily="2" charset="0"/>
                <a:ea typeface="Corbel"/>
                <a:cs typeface="Corbel"/>
                <a:sym typeface="Corbel"/>
              </a:rPr>
              <a:t>divertissement</a:t>
            </a:r>
            <a:r>
              <a:rPr lang="en-GB" sz="1200" dirty="0">
                <a:solidFill>
                  <a:srgbClr val="000000"/>
                </a:solidFill>
                <a:latin typeface="Avenir Roman" panose="02000503020000020003" pitchFamily="2" charset="0"/>
                <a:ea typeface="Corbel"/>
                <a:cs typeface="Corbel"/>
                <a:sym typeface="Corbel"/>
              </a:rPr>
              <a:t> for Red Riding Hood has the Wolf stalking her, Red Riding Hood attempting to escape and finally being captured and carried off! </a:t>
            </a:r>
            <a:endParaRPr lang="en-GB" sz="1200" dirty="0">
              <a:solidFill>
                <a:srgbClr val="000000"/>
              </a:solidFill>
              <a:latin typeface="Avenir Roman" panose="02000503020000020003" pitchFamily="2" charset="0"/>
            </a:endParaRPr>
          </a:p>
          <a:p>
            <a:pPr marL="0" lvl="0" indent="0" algn="ctr">
              <a:buNone/>
            </a:pPr>
            <a:endParaRPr lang="en-GB" sz="1200" dirty="0">
              <a:solidFill>
                <a:srgbClr val="000000"/>
              </a:solidFill>
              <a:latin typeface="Avenir Roman" panose="02000503020000020003" pitchFamily="2" charset="0"/>
              <a:ea typeface="Corbel"/>
              <a:cs typeface="Corbel"/>
              <a:sym typeface="Corbel"/>
            </a:endParaRPr>
          </a:p>
          <a:p>
            <a:pPr marL="0" lvl="0" indent="0" algn="ctr">
              <a:buNone/>
            </a:pPr>
            <a:r>
              <a:rPr lang="en-GB" sz="1200" u="sng" dirty="0">
                <a:solidFill>
                  <a:srgbClr val="000000"/>
                </a:solidFill>
                <a:latin typeface="Avenir Roman" panose="02000503020000020003" pitchFamily="2" charset="0"/>
                <a:ea typeface="Corbel"/>
                <a:cs typeface="Corbel"/>
                <a:sym typeface="Corbel"/>
                <a:hlinkClick r:id="rId2">
                  <a:extLst>
                    <a:ext uri="{A12FA001-AC4F-418D-AE19-62706E023703}">
                      <ahyp:hlinkClr xmlns:ahyp="http://schemas.microsoft.com/office/drawing/2018/hyperlinkcolor" val="tx"/>
                    </a:ext>
                  </a:extLst>
                </a:hlinkClick>
              </a:rPr>
              <a:t>https://www.youtube.com/watch?v=omIZgkAPsPU</a:t>
            </a:r>
            <a:endParaRPr lang="en-GB" sz="1200" dirty="0">
              <a:solidFill>
                <a:srgbClr val="000000"/>
              </a:solidFill>
              <a:latin typeface="Avenir Roman" panose="02000503020000020003" pitchFamily="2" charset="0"/>
              <a:ea typeface="Corbel"/>
              <a:cs typeface="Corbel"/>
              <a:sym typeface="Corbel"/>
            </a:endParaRPr>
          </a:p>
          <a:p>
            <a:pPr marL="0" lvl="0" indent="0" algn="ctr">
              <a:buNone/>
            </a:pPr>
            <a:endParaRPr lang="en-GB" sz="1200" dirty="0">
              <a:solidFill>
                <a:srgbClr val="000000"/>
              </a:solidFill>
              <a:latin typeface="Avenir Roman" panose="02000503020000020003" pitchFamily="2" charset="0"/>
              <a:ea typeface="Corbel"/>
              <a:cs typeface="Corbel"/>
              <a:sym typeface="Corbel"/>
            </a:endParaRPr>
          </a:p>
          <a:p>
            <a:pPr marL="0" lvl="0" indent="0" algn="ctr">
              <a:buNone/>
            </a:pPr>
            <a:endParaRPr lang="en-GB" sz="1200" dirty="0">
              <a:solidFill>
                <a:srgbClr val="000000"/>
              </a:solidFill>
              <a:latin typeface="Avenir Roman" panose="02000503020000020003" pitchFamily="2" charset="0"/>
              <a:ea typeface="Corbel"/>
              <a:cs typeface="Corbel"/>
              <a:sym typeface="Corbel"/>
            </a:endParaRPr>
          </a:p>
          <a:p>
            <a:pPr marL="0" lvl="0" indent="0" algn="ctr">
              <a:buNone/>
            </a:pPr>
            <a:endParaRPr lang="en-GB" sz="1200" dirty="0">
              <a:solidFill>
                <a:srgbClr val="000000"/>
              </a:solidFill>
              <a:latin typeface="Avenir Roman" panose="02000503020000020003" pitchFamily="2" charset="0"/>
              <a:ea typeface="Corbel"/>
              <a:cs typeface="Corbel"/>
              <a:sym typeface="Corbel"/>
            </a:endParaRPr>
          </a:p>
        </p:txBody>
      </p:sp>
    </p:spTree>
    <p:extLst>
      <p:ext uri="{BB962C8B-B14F-4D97-AF65-F5344CB8AC3E}">
        <p14:creationId xmlns:p14="http://schemas.microsoft.com/office/powerpoint/2010/main" val="34393268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993B0-1344-8D4A-B198-14D87C84662E}"/>
              </a:ext>
            </a:extLst>
          </p:cNvPr>
          <p:cNvSpPr>
            <a:spLocks noGrp="1"/>
          </p:cNvSpPr>
          <p:nvPr>
            <p:ph type="title"/>
          </p:nvPr>
        </p:nvSpPr>
        <p:spPr/>
        <p:txBody>
          <a:bodyPr/>
          <a:lstStyle/>
          <a:p>
            <a:pPr algn="ctr"/>
            <a:r>
              <a:rPr lang="en-US" dirty="0">
                <a:latin typeface="Avenir Roman" panose="02000503020000020003" pitchFamily="2" charset="0"/>
              </a:rPr>
              <a:t>Impact</a:t>
            </a:r>
          </a:p>
        </p:txBody>
      </p:sp>
      <p:sp>
        <p:nvSpPr>
          <p:cNvPr id="3" name="Text Placeholder 2">
            <a:extLst>
              <a:ext uri="{FF2B5EF4-FFF2-40B4-BE49-F238E27FC236}">
                <a16:creationId xmlns:a16="http://schemas.microsoft.com/office/drawing/2014/main" id="{334D0FC5-1AC9-D544-A754-9E42E52693BE}"/>
              </a:ext>
            </a:extLst>
          </p:cNvPr>
          <p:cNvSpPr>
            <a:spLocks noGrp="1"/>
          </p:cNvSpPr>
          <p:nvPr>
            <p:ph type="body" idx="1"/>
          </p:nvPr>
        </p:nvSpPr>
        <p:spPr/>
        <p:txBody>
          <a:bodyPr/>
          <a:lstStyle/>
          <a:p>
            <a:pPr marL="0" lvl="0" indent="0" algn="ctr">
              <a:buClr>
                <a:schemeClr val="lt1"/>
              </a:buClr>
              <a:buNone/>
            </a:pPr>
            <a:r>
              <a:rPr lang="en-GB" sz="1200" dirty="0">
                <a:solidFill>
                  <a:srgbClr val="000000"/>
                </a:solidFill>
                <a:latin typeface="Avenir Roman" panose="02000503020000020003" pitchFamily="2" charset="0"/>
                <a:ea typeface="Corbel"/>
                <a:cs typeface="Corbel"/>
                <a:sym typeface="Corbel"/>
              </a:rPr>
              <a:t>Reawakening of ballet in Europe and Great Britain</a:t>
            </a:r>
          </a:p>
          <a:p>
            <a:pPr marL="0" lvl="0" indent="0" algn="ctr">
              <a:buClr>
                <a:schemeClr val="lt1"/>
              </a:buClr>
              <a:buFont typeface="Noto Sans Symbols"/>
              <a:buChar char="▪"/>
            </a:pPr>
            <a:endParaRPr lang="en-GB" sz="1200" dirty="0">
              <a:solidFill>
                <a:srgbClr val="000000"/>
              </a:solidFill>
              <a:latin typeface="Avenir Roman" panose="02000503020000020003" pitchFamily="2" charset="0"/>
            </a:endParaRPr>
          </a:p>
          <a:p>
            <a:pPr marL="0" lvl="0" indent="0" algn="ctr">
              <a:buClr>
                <a:schemeClr val="lt1"/>
              </a:buClr>
              <a:buNone/>
            </a:pPr>
            <a:r>
              <a:rPr lang="en-GB" sz="1200" dirty="0">
                <a:solidFill>
                  <a:srgbClr val="000000"/>
                </a:solidFill>
                <a:latin typeface="Avenir Roman" panose="02000503020000020003" pitchFamily="2" charset="0"/>
                <a:ea typeface="Corbel"/>
                <a:cs typeface="Corbel"/>
                <a:sym typeface="Corbel"/>
              </a:rPr>
              <a:t>Ballet in the West reclaimed its former status won in the years of Romantic Ballet</a:t>
            </a:r>
          </a:p>
          <a:p>
            <a:pPr marL="0" lvl="0" indent="0" algn="ctr">
              <a:buClr>
                <a:schemeClr val="lt1"/>
              </a:buClr>
              <a:buFont typeface="Noto Sans Symbols"/>
              <a:buChar char="▪"/>
            </a:pPr>
            <a:endParaRPr lang="en-GB" sz="1200" dirty="0">
              <a:solidFill>
                <a:srgbClr val="000000"/>
              </a:solidFill>
              <a:latin typeface="Avenir Roman" panose="02000503020000020003" pitchFamily="2" charset="0"/>
            </a:endParaRPr>
          </a:p>
          <a:p>
            <a:pPr marL="0" lvl="0" indent="0" algn="ctr">
              <a:buClr>
                <a:schemeClr val="lt1"/>
              </a:buClr>
              <a:buNone/>
            </a:pPr>
            <a:r>
              <a:rPr lang="en-GB" sz="1200" dirty="0">
                <a:solidFill>
                  <a:srgbClr val="000000"/>
                </a:solidFill>
                <a:latin typeface="Avenir Roman" panose="02000503020000020003" pitchFamily="2" charset="0"/>
                <a:ea typeface="Corbel"/>
                <a:cs typeface="Corbel"/>
                <a:sym typeface="Corbel"/>
              </a:rPr>
              <a:t>It was once more viewed as a full- fledged art form, equal to music, drama and painting</a:t>
            </a:r>
          </a:p>
          <a:p>
            <a:pPr marL="0" lvl="0" indent="0" algn="ctr">
              <a:buClr>
                <a:schemeClr val="lt1"/>
              </a:buClr>
              <a:buFont typeface="Noto Sans Symbols"/>
              <a:buChar char="▪"/>
            </a:pPr>
            <a:endParaRPr lang="en-GB" sz="1200" dirty="0">
              <a:solidFill>
                <a:srgbClr val="000000"/>
              </a:solidFill>
              <a:latin typeface="Avenir Roman" panose="02000503020000020003" pitchFamily="2" charset="0"/>
            </a:endParaRPr>
          </a:p>
          <a:p>
            <a:pPr marL="0" lvl="0" indent="0" algn="ctr">
              <a:buClr>
                <a:schemeClr val="lt1"/>
              </a:buClr>
              <a:buNone/>
            </a:pPr>
            <a:r>
              <a:rPr lang="en-GB" sz="1200" dirty="0">
                <a:solidFill>
                  <a:srgbClr val="000000"/>
                </a:solidFill>
                <a:latin typeface="Avenir Roman" panose="02000503020000020003" pitchFamily="2" charset="0"/>
                <a:ea typeface="Corbel"/>
                <a:cs typeface="Corbel"/>
                <a:sym typeface="Corbel"/>
              </a:rPr>
              <a:t>After Diaghilev’s death, his dancers turned to teachers and his choreographers created the foundations for the development of American Ballet</a:t>
            </a:r>
          </a:p>
          <a:p>
            <a:pPr marL="0" lvl="0" indent="0" algn="ctr">
              <a:buClr>
                <a:schemeClr val="lt1"/>
              </a:buClr>
              <a:buFont typeface="Noto Sans Symbols"/>
              <a:buChar char="▪"/>
            </a:pPr>
            <a:endParaRPr lang="en-GB" sz="1200" dirty="0">
              <a:solidFill>
                <a:srgbClr val="000000"/>
              </a:solidFill>
              <a:latin typeface="Avenir Roman" panose="02000503020000020003" pitchFamily="2" charset="0"/>
            </a:endParaRPr>
          </a:p>
          <a:p>
            <a:pPr marL="0" lvl="0" indent="0" algn="ctr">
              <a:buClr>
                <a:schemeClr val="lt1"/>
              </a:buClr>
              <a:buNone/>
            </a:pPr>
            <a:r>
              <a:rPr lang="en-GB" sz="1200" dirty="0">
                <a:solidFill>
                  <a:srgbClr val="000000"/>
                </a:solidFill>
                <a:latin typeface="Avenir Roman" panose="02000503020000020003" pitchFamily="2" charset="0"/>
                <a:ea typeface="Corbel"/>
                <a:cs typeface="Corbel"/>
                <a:sym typeface="Corbel"/>
              </a:rPr>
              <a:t>Diaghilev’s conception, brilliantly actualised through his artists, proposed that classical ballet should represent a more timely, natural and unified style of movement, plot, music and painting reflective of the twentieth century.</a:t>
            </a:r>
            <a:endParaRPr lang="en-GB" sz="1200" dirty="0">
              <a:solidFill>
                <a:srgbClr val="000000"/>
              </a:solidFill>
              <a:latin typeface="Avenir Roman" panose="02000503020000020003" pitchFamily="2" charset="0"/>
            </a:endParaRPr>
          </a:p>
          <a:p>
            <a:pPr algn="ctr"/>
            <a:endParaRPr lang="en-US" sz="1200" b="1" dirty="0">
              <a:solidFill>
                <a:srgbClr val="000000"/>
              </a:solidFill>
              <a:latin typeface="Avenir Roman" panose="02000503020000020003" pitchFamily="2" charset="0"/>
            </a:endParaRPr>
          </a:p>
        </p:txBody>
      </p:sp>
    </p:spTree>
    <p:extLst>
      <p:ext uri="{BB962C8B-B14F-4D97-AF65-F5344CB8AC3E}">
        <p14:creationId xmlns:p14="http://schemas.microsoft.com/office/powerpoint/2010/main" val="29628431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C4981-14A2-134C-9ED4-32D71F23C3FA}"/>
              </a:ext>
            </a:extLst>
          </p:cNvPr>
          <p:cNvSpPr>
            <a:spLocks noGrp="1"/>
          </p:cNvSpPr>
          <p:nvPr>
            <p:ph type="title"/>
          </p:nvPr>
        </p:nvSpPr>
        <p:spPr/>
        <p:txBody>
          <a:bodyPr/>
          <a:lstStyle/>
          <a:p>
            <a:pPr algn="ctr"/>
            <a:r>
              <a:rPr lang="en-GB" dirty="0">
                <a:latin typeface="Corbel"/>
                <a:ea typeface="Corbel"/>
                <a:cs typeface="Corbel"/>
                <a:sym typeface="Corbel"/>
              </a:rPr>
              <a:t>FOR NEXT WEEK - Ballet </a:t>
            </a:r>
            <a:r>
              <a:rPr lang="en-GB" dirty="0" err="1">
                <a:latin typeface="Corbel"/>
                <a:ea typeface="Corbel"/>
                <a:cs typeface="Corbel"/>
                <a:sym typeface="Corbel"/>
              </a:rPr>
              <a:t>Russes</a:t>
            </a:r>
            <a:r>
              <a:rPr lang="en-GB" dirty="0">
                <a:latin typeface="Corbel"/>
                <a:ea typeface="Corbel"/>
                <a:cs typeface="Corbel"/>
                <a:sym typeface="Corbel"/>
              </a:rPr>
              <a:t> Documentaries</a:t>
            </a:r>
            <a:endParaRPr lang="en-US" dirty="0">
              <a:latin typeface="Avenir Roman" panose="02000503020000020003" pitchFamily="2" charset="0"/>
            </a:endParaRPr>
          </a:p>
        </p:txBody>
      </p:sp>
      <p:sp>
        <p:nvSpPr>
          <p:cNvPr id="3" name="Text Placeholder 2">
            <a:extLst>
              <a:ext uri="{FF2B5EF4-FFF2-40B4-BE49-F238E27FC236}">
                <a16:creationId xmlns:a16="http://schemas.microsoft.com/office/drawing/2014/main" id="{32E89FB0-8772-5F46-B541-46D923AC89CE}"/>
              </a:ext>
            </a:extLst>
          </p:cNvPr>
          <p:cNvSpPr>
            <a:spLocks noGrp="1"/>
          </p:cNvSpPr>
          <p:nvPr>
            <p:ph type="body" idx="1"/>
          </p:nvPr>
        </p:nvSpPr>
        <p:spPr>
          <a:xfrm>
            <a:off x="311700" y="1840800"/>
            <a:ext cx="8520600" cy="3302700"/>
          </a:xfrm>
        </p:spPr>
        <p:txBody>
          <a:bodyPr/>
          <a:lstStyle/>
          <a:p>
            <a:pPr marL="0" lvl="0" indent="0">
              <a:buNone/>
            </a:pPr>
            <a:r>
              <a:rPr lang="en-GB" sz="1200" u="sng" dirty="0">
                <a:solidFill>
                  <a:srgbClr val="000000"/>
                </a:solidFill>
                <a:latin typeface="Corbel"/>
                <a:ea typeface="Corbel"/>
                <a:cs typeface="Corbel"/>
                <a:sym typeface="Corbel"/>
                <a:hlinkClick r:id="rId2">
                  <a:extLst>
                    <a:ext uri="{A12FA001-AC4F-418D-AE19-62706E023703}">
                      <ahyp:hlinkClr xmlns:ahyp="http://schemas.microsoft.com/office/drawing/2018/hyperlinkcolor" val="tx"/>
                    </a:ext>
                  </a:extLst>
                </a:hlinkClick>
              </a:rPr>
              <a:t>https://www.youtube.com/watch?v=CNcC_BeXBCQ</a:t>
            </a:r>
            <a:r>
              <a:rPr lang="en-GB" sz="1200" dirty="0">
                <a:solidFill>
                  <a:srgbClr val="000000"/>
                </a:solidFill>
                <a:latin typeface="Corbel"/>
                <a:ea typeface="Corbel"/>
                <a:cs typeface="Corbel"/>
                <a:sym typeface="Corbel"/>
              </a:rPr>
              <a:t> </a:t>
            </a:r>
          </a:p>
          <a:p>
            <a:pPr marL="0" lvl="0" indent="0">
              <a:buNone/>
            </a:pPr>
            <a:r>
              <a:rPr lang="en-GB" sz="1200" u="sng" dirty="0">
                <a:solidFill>
                  <a:srgbClr val="000000"/>
                </a:solidFill>
                <a:latin typeface="Corbel"/>
                <a:ea typeface="Corbel"/>
                <a:cs typeface="Corbel"/>
                <a:sym typeface="Corbel"/>
                <a:hlinkClick r:id="rId3">
                  <a:extLst>
                    <a:ext uri="{A12FA001-AC4F-418D-AE19-62706E023703}">
                      <ahyp:hlinkClr xmlns:ahyp="http://schemas.microsoft.com/office/drawing/2018/hyperlinkcolor" val="tx"/>
                    </a:ext>
                  </a:extLst>
                </a:hlinkClick>
              </a:rPr>
              <a:t>https://www.youtube.com/watch?v=9AKpJ1NqyeM</a:t>
            </a:r>
            <a:endParaRPr lang="en-GB" sz="1200" dirty="0">
              <a:solidFill>
                <a:srgbClr val="000000"/>
              </a:solidFill>
              <a:latin typeface="Corbel"/>
              <a:ea typeface="Corbel"/>
              <a:cs typeface="Corbel"/>
              <a:sym typeface="Corbel"/>
            </a:endParaRPr>
          </a:p>
          <a:p>
            <a:pPr marL="0" indent="0">
              <a:buNone/>
            </a:pPr>
            <a:r>
              <a:rPr lang="en-GB" sz="1200" u="sng" dirty="0">
                <a:solidFill>
                  <a:srgbClr val="000000"/>
                </a:solidFill>
                <a:latin typeface="Corbel"/>
                <a:ea typeface="Corbel"/>
                <a:cs typeface="Corbel"/>
                <a:sym typeface="Corbel"/>
                <a:hlinkClick r:id="rId4">
                  <a:extLst>
                    <a:ext uri="{A12FA001-AC4F-418D-AE19-62706E023703}">
                      <ahyp:hlinkClr xmlns:ahyp="http://schemas.microsoft.com/office/drawing/2018/hyperlinkcolor" val="tx"/>
                    </a:ext>
                  </a:extLst>
                </a:hlinkClick>
              </a:rPr>
              <a:t>https://www.youtube.com</a:t>
            </a:r>
            <a:r>
              <a:rPr lang="en-GB" sz="1200" b="1" u="sng" dirty="0">
                <a:solidFill>
                  <a:srgbClr val="000000"/>
                </a:solidFill>
                <a:latin typeface="Corbel"/>
                <a:ea typeface="Corbel"/>
                <a:cs typeface="Corbel"/>
                <a:sym typeface="Corbel"/>
                <a:hlinkClick r:id="rId5">
                  <a:extLst>
                    <a:ext uri="{A12FA001-AC4F-418D-AE19-62706E023703}">
                      <ahyp:hlinkClr xmlns:ahyp="http://schemas.microsoft.com/office/drawing/2018/hyperlinkcolor" val="tx"/>
                    </a:ext>
                  </a:extLst>
                </a:hlinkClick>
              </a:rPr>
              <a:t>/watch?v=q70</a:t>
            </a:r>
            <a:r>
              <a:rPr lang="en-GB" sz="1200" u="sng" dirty="0">
                <a:solidFill>
                  <a:srgbClr val="000000"/>
                </a:solidFill>
                <a:latin typeface="Corbel"/>
                <a:ea typeface="Corbel"/>
                <a:cs typeface="Corbel"/>
                <a:sym typeface="Corbel"/>
                <a:hlinkClick r:id="rId5">
                  <a:extLst>
                    <a:ext uri="{A12FA001-AC4F-418D-AE19-62706E023703}">
                      <ahyp:hlinkClr xmlns:ahyp="http://schemas.microsoft.com/office/drawing/2018/hyperlinkcolor" val="tx"/>
                    </a:ext>
                  </a:extLst>
                </a:hlinkClick>
              </a:rPr>
              <a:t>-vqDaW04</a:t>
            </a:r>
            <a:endParaRPr lang="en-GB" sz="1200" dirty="0">
              <a:solidFill>
                <a:srgbClr val="000000"/>
              </a:solidFill>
              <a:latin typeface="Corbel"/>
              <a:ea typeface="Corbel"/>
              <a:cs typeface="Corbel"/>
              <a:sym typeface="Corbel"/>
            </a:endParaRPr>
          </a:p>
          <a:p>
            <a:pPr marL="0" lvl="0" indent="0">
              <a:buNone/>
            </a:pPr>
            <a:r>
              <a:rPr lang="en-GB" sz="1200" dirty="0">
                <a:solidFill>
                  <a:srgbClr val="000000"/>
                </a:solidFill>
                <a:latin typeface="Corbel"/>
                <a:ea typeface="Corbel"/>
                <a:cs typeface="Corbel"/>
                <a:sym typeface="Corbel"/>
                <a:hlinkClick r:id="rId6">
                  <a:extLst>
                    <a:ext uri="{A12FA001-AC4F-418D-AE19-62706E023703}">
                      <ahyp:hlinkClr xmlns:ahyp="http://schemas.microsoft.com/office/drawing/2018/hyperlinkcolor" val="tx"/>
                    </a:ext>
                  </a:extLst>
                </a:hlinkClick>
              </a:rPr>
              <a:t>https://www.youtube.com/watch?v=lmsR8eR2-MI</a:t>
            </a:r>
            <a:endParaRPr lang="en-GB" sz="1200" dirty="0">
              <a:solidFill>
                <a:srgbClr val="000000"/>
              </a:solidFill>
              <a:latin typeface="Corbel"/>
              <a:ea typeface="Corbel"/>
              <a:cs typeface="Corbel"/>
              <a:sym typeface="Corbel"/>
            </a:endParaRPr>
          </a:p>
          <a:p>
            <a:pPr marL="0" lvl="0" indent="0">
              <a:buNone/>
            </a:pPr>
            <a:r>
              <a:rPr lang="en-GB" sz="1200" dirty="0">
                <a:solidFill>
                  <a:srgbClr val="000000"/>
                </a:solidFill>
                <a:latin typeface="Corbel"/>
                <a:ea typeface="Corbel"/>
                <a:cs typeface="Corbel"/>
                <a:sym typeface="Corbel"/>
                <a:hlinkClick r:id="rId6">
                  <a:extLst>
                    <a:ext uri="{A12FA001-AC4F-418D-AE19-62706E023703}">
                      <ahyp:hlinkClr xmlns:ahyp="http://schemas.microsoft.com/office/drawing/2018/hyperlinkcolor" val="tx"/>
                    </a:ext>
                  </a:extLst>
                </a:hlinkClick>
              </a:rPr>
              <a:t>https://www.youtube.com/watch?v=lmsR8eR2-MI</a:t>
            </a:r>
            <a:endParaRPr lang="en-GB" sz="1200" dirty="0">
              <a:solidFill>
                <a:srgbClr val="000000"/>
              </a:solidFill>
              <a:latin typeface="Corbel"/>
              <a:ea typeface="Corbel"/>
              <a:cs typeface="Corbel"/>
              <a:sym typeface="Corbel"/>
            </a:endParaRPr>
          </a:p>
          <a:p>
            <a:pPr marL="0" lvl="0" indent="0">
              <a:buNone/>
            </a:pPr>
            <a:endParaRPr lang="en-GB" sz="1200" dirty="0">
              <a:solidFill>
                <a:srgbClr val="000000"/>
              </a:solidFill>
              <a:latin typeface="Corbel"/>
              <a:ea typeface="Corbel"/>
              <a:cs typeface="Corbel"/>
              <a:sym typeface="Corbel"/>
            </a:endParaRPr>
          </a:p>
          <a:p>
            <a:pPr marL="0" lvl="0" indent="0">
              <a:buNone/>
            </a:pPr>
            <a:endParaRPr lang="en-GB" sz="1200" dirty="0">
              <a:solidFill>
                <a:srgbClr val="000000"/>
              </a:solidFill>
              <a:latin typeface="Corbel"/>
              <a:ea typeface="Corbel"/>
              <a:cs typeface="Corbel"/>
              <a:sym typeface="Corbel"/>
            </a:endParaRPr>
          </a:p>
          <a:p>
            <a:pPr marL="0" lvl="0" indent="0">
              <a:buNone/>
            </a:pPr>
            <a:endParaRPr lang="en-GB" sz="1200" dirty="0">
              <a:solidFill>
                <a:srgbClr val="000000"/>
              </a:solidFill>
              <a:latin typeface="Corbel"/>
              <a:ea typeface="Corbel"/>
              <a:cs typeface="Corbel"/>
              <a:sym typeface="Corbel"/>
            </a:endParaRPr>
          </a:p>
          <a:p>
            <a:pPr marL="0" lvl="0" indent="0">
              <a:buNone/>
            </a:pPr>
            <a:endParaRPr lang="en-GB" sz="1200" dirty="0">
              <a:solidFill>
                <a:srgbClr val="000000"/>
              </a:solidFill>
              <a:latin typeface="Corbel"/>
              <a:ea typeface="Corbel"/>
              <a:cs typeface="Corbel"/>
              <a:sym typeface="Corbel"/>
            </a:endParaRPr>
          </a:p>
          <a:p>
            <a:pPr marL="0" lvl="0" indent="0">
              <a:buNone/>
            </a:pPr>
            <a:endParaRPr lang="en-GB" sz="1200" dirty="0">
              <a:solidFill>
                <a:srgbClr val="000000"/>
              </a:solidFill>
              <a:latin typeface="Corbel"/>
              <a:ea typeface="Corbel"/>
              <a:cs typeface="Corbel"/>
              <a:sym typeface="Corbel"/>
            </a:endParaRPr>
          </a:p>
          <a:p>
            <a:pPr marL="0" lvl="0" indent="0">
              <a:buNone/>
            </a:pPr>
            <a:endParaRPr lang="en-GB" sz="1200" dirty="0">
              <a:solidFill>
                <a:srgbClr val="000000"/>
              </a:solidFill>
              <a:latin typeface="Corbel"/>
              <a:ea typeface="Corbel"/>
              <a:cs typeface="Corbel"/>
              <a:sym typeface="Corbel"/>
            </a:endParaRPr>
          </a:p>
          <a:p>
            <a:pPr marL="0" lvl="0" indent="0" algn="ctr">
              <a:buNone/>
            </a:pPr>
            <a:endParaRPr lang="en-GB" sz="1200" b="1" dirty="0">
              <a:solidFill>
                <a:srgbClr val="000000"/>
              </a:solidFill>
              <a:latin typeface="Corbel"/>
              <a:ea typeface="Corbel"/>
              <a:cs typeface="Corbel"/>
              <a:sym typeface="Corbel"/>
            </a:endParaRPr>
          </a:p>
        </p:txBody>
      </p:sp>
    </p:spTree>
    <p:extLst>
      <p:ext uri="{BB962C8B-B14F-4D97-AF65-F5344CB8AC3E}">
        <p14:creationId xmlns:p14="http://schemas.microsoft.com/office/powerpoint/2010/main" val="737637077"/>
      </p:ext>
    </p:extLst>
  </p:cSld>
  <p:clrMapOvr>
    <a:masterClrMapping/>
  </p:clrMapOvr>
</p:sld>
</file>

<file path=ppt/theme/theme1.xml><?xml version="1.0" encoding="utf-8"?>
<a:theme xmlns:a="http://schemas.openxmlformats.org/drawingml/2006/main" name="Tropic">
  <a:themeElements>
    <a:clrScheme name="Tropic">
      <a:dk1>
        <a:srgbClr val="A1E8D9"/>
      </a:dk1>
      <a:lt1>
        <a:srgbClr val="FFFFFF"/>
      </a:lt1>
      <a:dk2>
        <a:srgbClr val="695D46"/>
      </a:dk2>
      <a:lt2>
        <a:srgbClr val="B3A77D"/>
      </a:lt2>
      <a:accent1>
        <a:srgbClr val="EF6C00"/>
      </a:accent1>
      <a:accent2>
        <a:srgbClr val="009668"/>
      </a:accent2>
      <a:accent3>
        <a:srgbClr val="4DB6AC"/>
      </a:accent3>
      <a:accent4>
        <a:srgbClr val="FF9800"/>
      </a:accent4>
      <a:accent5>
        <a:srgbClr val="CE93D8"/>
      </a:accent5>
      <a:accent6>
        <a:srgbClr val="EEFF41"/>
      </a:accent6>
      <a:hlink>
        <a:srgbClr val="CE93D8"/>
      </a:hlink>
      <a:folHlink>
        <a:srgbClr val="CE93D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999</TotalTime>
  <Words>1487</Words>
  <Application>Microsoft Macintosh PowerPoint</Application>
  <PresentationFormat>On-screen Show (16:9)</PresentationFormat>
  <Paragraphs>221</Paragraphs>
  <Slides>20</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PT Sans Narrow</vt:lpstr>
      <vt:lpstr>Noto Sans Symbols</vt:lpstr>
      <vt:lpstr>Avenir Roman</vt:lpstr>
      <vt:lpstr>Corbel</vt:lpstr>
      <vt:lpstr>Arial</vt:lpstr>
      <vt:lpstr>Open Sans</vt:lpstr>
      <vt:lpstr>Tropic</vt:lpstr>
      <vt:lpstr>PowerPoint Presentation</vt:lpstr>
      <vt:lpstr>Ballet Russes </vt:lpstr>
      <vt:lpstr>Serge Diaghilev (1872-1929)  Portrait by Leon Bakst </vt:lpstr>
      <vt:lpstr>Early career of Diaghilev</vt:lpstr>
      <vt:lpstr>Early career of Ballet Russes</vt:lpstr>
      <vt:lpstr>Choreographers  of the Ballet Russes  </vt:lpstr>
      <vt:lpstr>From Last Week -----   Nijinski</vt:lpstr>
      <vt:lpstr>‘The New Ballet’</vt:lpstr>
      <vt:lpstr>Ballet Russes style</vt:lpstr>
      <vt:lpstr>Political and Cultural Events</vt:lpstr>
      <vt:lpstr>Ballet Russes during war years</vt:lpstr>
      <vt:lpstr>Ballet Russes following WW1</vt:lpstr>
      <vt:lpstr>Reactions against ballet classicism </vt:lpstr>
      <vt:lpstr>What did Fokine want to change in ballet? What is his ‘New Ballet’?</vt:lpstr>
      <vt:lpstr>Divertissements</vt:lpstr>
      <vt:lpstr>Divertissements</vt:lpstr>
      <vt:lpstr>Divertissements</vt:lpstr>
      <vt:lpstr>Divertissements</vt:lpstr>
      <vt:lpstr>Impact</vt:lpstr>
      <vt:lpstr>FOR NEXT WEEK - Ballet Russes Documentaries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“Individuals interpret and construe the world in unique ways, and an understanding of them is best achieved through eliciting how they make sense of events that confront them”   Richard J Butler - Sports Psychology in Performance </dc:title>
  <cp:lastModifiedBy>Gwyn Emberton</cp:lastModifiedBy>
  <cp:revision>38</cp:revision>
  <dcterms:modified xsi:type="dcterms:W3CDTF">2019-10-08T16:02:45Z</dcterms:modified>
</cp:coreProperties>
</file>