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5" roundtripDataSignature="AMtx7mgDCMrFV/MYH7VDMLBGq+HkJhENZ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5C45F76-F48E-45FF-907E-9B7D95A03611}">
  <a:tblStyle styleId="{65C45F76-F48E-45FF-907E-9B7D95A03611}"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customschemas.google.com/relationships/presentationmetadata" Target="metadata"/><Relationship Id="rId14" Type="http://schemas.openxmlformats.org/officeDocument/2006/relationships/slide" Target="slides/slide9.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6111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6111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11580813"/>
            <a:ext cx="2971800" cy="6111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Today I will talk about Isaac, a 4-year-old boy at our Children's Centre. I will use Bowlby's Attachment Theory to explain his needs and to suggest a support plan.</a:t>
            </a:r>
            <a:endParaRPr/>
          </a:p>
        </p:txBody>
      </p:sp>
      <p:sp>
        <p:nvSpPr>
          <p:cNvPr id="14" name="Google Shape;14;p1: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 name="Shape 23"/>
        <p:cNvGrpSpPr/>
        <p:nvPr/>
      </p:nvGrpSpPr>
      <p:grpSpPr>
        <a:xfrm>
          <a:off x="0" y="0"/>
          <a:ext cx="0" cy="0"/>
          <a:chOff x="0" y="0"/>
          <a:chExt cx="0" cy="0"/>
        </a:xfrm>
      </p:grpSpPr>
      <p:sp>
        <p:nvSpPr>
          <p:cNvPr id="24" name="Google Shape;24;p2: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 name="Google Shape;25;p2: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Isaac lives with his mother, who has post-natal depression and very little support. The family moved to London recently, and Isaac's childcare has changed many times. Staff see that he is quiet, upset when his mother leaves, behind in his language, and finds it hard to join group play.</a:t>
            </a:r>
            <a:endParaRPr/>
          </a:p>
        </p:txBody>
      </p:sp>
      <p:sp>
        <p:nvSpPr>
          <p:cNvPr id="26" name="Google Shape;26;p2: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3: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8" name="Google Shape;58;p3: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Bowlby said that children are born with a need to form a strong bond with one main caregiver — usually the mother (Bowlby, 1969). This person becomes a secure base: a safe place the child can explore the world from. These early bonds build an internal working model — a mental picture of whether people can be trusted. Ainsworth and colleagues showed that attachment can be secure or insecure (Ainsworth et al., 1978). This theory fits Isaac well, because his main problems — separation distress, clinginess, and withdrawal — are all about attachment.</a:t>
            </a:r>
            <a:endParaRPr/>
          </a:p>
        </p:txBody>
      </p:sp>
      <p:sp>
        <p:nvSpPr>
          <p:cNvPr id="59" name="Google Shape;59;p3: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4: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 name="Google Shape;83;p4: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How does this explain Isaac? His childcare kept changing, so he never had one steady, safe adult — this can make a child anxious. His mother's depression may make it harder for her to respond warmly and quickly, and research shows this can affect attachment and language. A new study from 2026 found that postnatal depression was far more common in mothers of children with language delay (Abdelhamid and Mahmoud, 2026), which supports earlier UK findings (Murray et al., 2010). His clinginess and distress at separation are classic signs of insecure attachment. And because he has no secure base, he does not feel safe enough to explore, play, and talk — which helps explain his language delay.</a:t>
            </a:r>
            <a:endParaRPr/>
          </a:p>
        </p:txBody>
      </p:sp>
      <p:sp>
        <p:nvSpPr>
          <p:cNvPr id="84" name="Google Shape;84;p4: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5: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5: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Both nature and nurture matter here. By nature, the need to attach is inborn, and Isaac may have a more sensitive temperament. Early stress can also affect the growing brain (Gerhardt, 2014). By nurture, his caregiving, the house move, and the childcare changes have shaped his behaviour. Development is always both together — not one or the other.</a:t>
            </a:r>
            <a:endParaRPr/>
          </a:p>
        </p:txBody>
      </p:sp>
      <p:sp>
        <p:nvSpPr>
          <p:cNvPr id="93" name="Google Shape;93;p5: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6: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6: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My support plan comes straight from the theory. First, Isaac needs a key person — one steady adult at the centre who becomes his secure base. This is not just good practice: the current Early Years Foundation Stage framework, updated in September 2025, requires every child to have a key person (DfE, 2025). Second, a slow settling-in routine with his mother there, so separations feel safe. Third, play-based learning, starting one-to-one and slowly building up to small groups. Fourth, a language-rich environment — songs, stories, and naming feelings. Fifth, support for his mother: a health visitor referral for her depression, parent groups, and modelling warm play, because helping mum helps Isaac's attachment. Finally, multi-agency working — speech and language therapy for Isaac and mental health support for his mother.</a:t>
            </a:r>
            <a:endParaRPr/>
          </a:p>
        </p:txBody>
      </p:sp>
      <p:sp>
        <p:nvSpPr>
          <p:cNvPr id="113" name="Google Shape;113;p6: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7: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7: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theory has real strengths: it is well researched and it shapes everyday practice, like the key person role in the Early Years Foundation Stage. But it also has limits. Early versions blamed mothers too much and ignored fathers and wider family. Attachment can also change — children can recover with good care. And the theory is based on Western families; in many cultures children are raised by several caregivers, and that is normal and healthy (Keller, 2018). In a diverse city like London, we must not judge families against one cultural model.</a:t>
            </a:r>
            <a:endParaRPr/>
          </a:p>
        </p:txBody>
      </p:sp>
      <p:sp>
        <p:nvSpPr>
          <p:cNvPr id="140" name="Google Shape;140;p7: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8: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3" name="Google Shape;163;p8: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 conclusion, attachment theory helps us see Isaac's behaviour not as a problem, but as a message: he needs safety and a steady relationship. With a key person, gentle routines, rich play and language, and real support for his mother, Isaac can build the security he needs to learn and grow. Thank you — I am happy to take questions.</a:t>
            </a:r>
            <a:endParaRPr/>
          </a:p>
        </p:txBody>
      </p:sp>
      <p:sp>
        <p:nvSpPr>
          <p:cNvPr id="164" name="Google Shape;164;p8: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9:notes"/>
          <p:cNvSpPr/>
          <p:nvPr>
            <p:ph idx="2" type="sldImg"/>
          </p:nvPr>
        </p:nvSpPr>
        <p:spPr>
          <a:xfrm>
            <a:off x="-228600" y="1524000"/>
            <a:ext cx="7315200" cy="41148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9:notes"/>
          <p:cNvSpPr txBox="1"/>
          <p:nvPr>
            <p:ph idx="1" type="body"/>
          </p:nvPr>
        </p:nvSpPr>
        <p:spPr>
          <a:xfrm>
            <a:off x="685800" y="5867400"/>
            <a:ext cx="5486400" cy="48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8" name="Google Shape;178;p9:notes"/>
          <p:cNvSpPr txBox="1"/>
          <p:nvPr>
            <p:ph idx="12" type="sldNum"/>
          </p:nvPr>
        </p:nvSpPr>
        <p:spPr>
          <a:xfrm>
            <a:off x="3884613" y="11580813"/>
            <a:ext cx="2971800" cy="6111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0.png"/><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8.png"/><Relationship Id="rId5" Type="http://schemas.openxmlformats.org/officeDocument/2006/relationships/image" Target="../media/image3.png"/><Relationship Id="rId6" Type="http://schemas.openxmlformats.org/officeDocument/2006/relationships/image" Target="../media/image24.png"/><Relationship Id="rId7" Type="http://schemas.openxmlformats.org/officeDocument/2006/relationships/image" Target="../media/image9.png"/><Relationship Id="rId8"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2.png"/><Relationship Id="rId5" Type="http://schemas.openxmlformats.org/officeDocument/2006/relationships/image" Target="../media/image5.png"/><Relationship Id="rId6" Type="http://schemas.openxmlformats.org/officeDocument/2006/relationships/image" Target="../media/image1.png"/><Relationship Id="rId7" Type="http://schemas.openxmlformats.org/officeDocument/2006/relationships/image" Target="../media/image1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9.png"/><Relationship Id="rId4" Type="http://schemas.openxmlformats.org/officeDocument/2006/relationships/image" Target="../media/image14.png"/><Relationship Id="rId5"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10.png"/><Relationship Id="rId5" Type="http://schemas.openxmlformats.org/officeDocument/2006/relationships/image" Target="../media/image23.png"/><Relationship Id="rId6"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6AA84F"/>
        </a:solidFill>
      </p:bgPr>
    </p:bg>
    <p:spTree>
      <p:nvGrpSpPr>
        <p:cNvPr id="15" name="Shape 15"/>
        <p:cNvGrpSpPr/>
        <p:nvPr/>
      </p:nvGrpSpPr>
      <p:grpSpPr>
        <a:xfrm>
          <a:off x="0" y="0"/>
          <a:ext cx="0" cy="0"/>
          <a:chOff x="0" y="0"/>
          <a:chExt cx="0" cy="0"/>
        </a:xfrm>
      </p:grpSpPr>
      <p:sp>
        <p:nvSpPr>
          <p:cNvPr id="16" name="Google Shape;16;p1"/>
          <p:cNvSpPr/>
          <p:nvPr/>
        </p:nvSpPr>
        <p:spPr>
          <a:xfrm>
            <a:off x="279850" y="1262175"/>
            <a:ext cx="6883200" cy="15090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lang="en-US" sz="3200">
                <a:solidFill>
                  <a:schemeClr val="dk1"/>
                </a:solidFill>
                <a:latin typeface="Cambria"/>
                <a:ea typeface="Cambria"/>
                <a:cs typeface="Cambria"/>
                <a:sym typeface="Cambria"/>
              </a:rPr>
              <a:t>Psychology in Health &amp; Care </a:t>
            </a:r>
            <a:endParaRPr b="1" sz="3200">
              <a:solidFill>
                <a:schemeClr val="dk1"/>
              </a:solidFill>
              <a:latin typeface="Cambria"/>
              <a:ea typeface="Cambria"/>
              <a:cs typeface="Cambria"/>
              <a:sym typeface="Cambria"/>
            </a:endParaRPr>
          </a:p>
          <a:p>
            <a:pPr indent="0" lvl="0" marL="0" rtl="0" algn="l">
              <a:spcBef>
                <a:spcPts val="0"/>
              </a:spcBef>
              <a:spcAft>
                <a:spcPts val="0"/>
              </a:spcAft>
              <a:buClr>
                <a:schemeClr val="dk1"/>
              </a:buClr>
              <a:buSzPts val="4000"/>
              <a:buFont typeface="Arial"/>
              <a:buNone/>
            </a:pPr>
            <a:r>
              <a:rPr lang="en-US" sz="3000">
                <a:solidFill>
                  <a:schemeClr val="dk1"/>
                </a:solidFill>
                <a:latin typeface="Trebuchet MS"/>
                <a:ea typeface="Trebuchet MS"/>
                <a:cs typeface="Trebuchet MS"/>
                <a:sym typeface="Trebuchet MS"/>
              </a:rPr>
              <a:t>             (LCHS4010)</a:t>
            </a:r>
            <a:endParaRPr b="1" sz="3000">
              <a:solidFill>
                <a:schemeClr val="dk1"/>
              </a:solidFill>
              <a:latin typeface="Trebuchet MS"/>
              <a:ea typeface="Trebuchet MS"/>
              <a:cs typeface="Trebuchet MS"/>
              <a:sym typeface="Trebuchet MS"/>
            </a:endParaRPr>
          </a:p>
          <a:p>
            <a:pPr indent="0" lvl="0" marL="0" marR="0" rtl="0" algn="l">
              <a:spcBef>
                <a:spcPts val="0"/>
              </a:spcBef>
              <a:spcAft>
                <a:spcPts val="0"/>
              </a:spcAft>
              <a:buClr>
                <a:srgbClr val="FFFFFF"/>
              </a:buClr>
              <a:buSzPts val="3400"/>
              <a:buFont typeface="Cambria"/>
              <a:buNone/>
            </a:pPr>
            <a:r>
              <a:t/>
            </a:r>
            <a:endParaRPr b="1" sz="3200">
              <a:solidFill>
                <a:schemeClr val="dk1"/>
              </a:solidFill>
              <a:latin typeface="Cambria"/>
              <a:ea typeface="Cambria"/>
              <a:cs typeface="Cambria"/>
              <a:sym typeface="Cambria"/>
            </a:endParaRPr>
          </a:p>
        </p:txBody>
      </p:sp>
      <p:sp>
        <p:nvSpPr>
          <p:cNvPr id="17" name="Google Shape;17;p1"/>
          <p:cNvSpPr/>
          <p:nvPr/>
        </p:nvSpPr>
        <p:spPr>
          <a:xfrm>
            <a:off x="1051550" y="2976625"/>
            <a:ext cx="5669400" cy="4893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300"/>
              <a:buFont typeface="Calibri"/>
              <a:buNone/>
            </a:pPr>
            <a:r>
              <a:rPr b="0" i="0" lang="en-US" sz="1800" u="none" cap="none" strike="noStrike">
                <a:solidFill>
                  <a:schemeClr val="dk1"/>
                </a:solidFill>
                <a:latin typeface="Calibri"/>
                <a:ea typeface="Calibri"/>
                <a:cs typeface="Calibri"/>
                <a:sym typeface="Calibri"/>
              </a:rPr>
              <a:t>Individual Presentation — Lifespan Development</a:t>
            </a:r>
            <a:endParaRPr b="0" i="0" sz="1800" u="none" cap="none" strike="noStrike">
              <a:solidFill>
                <a:schemeClr val="dk1"/>
              </a:solidFill>
              <a:latin typeface="Calibri"/>
              <a:ea typeface="Calibri"/>
              <a:cs typeface="Calibri"/>
              <a:sym typeface="Calibri"/>
            </a:endParaRPr>
          </a:p>
        </p:txBody>
      </p:sp>
      <p:sp>
        <p:nvSpPr>
          <p:cNvPr id="18" name="Google Shape;18;p1"/>
          <p:cNvSpPr/>
          <p:nvPr/>
        </p:nvSpPr>
        <p:spPr>
          <a:xfrm>
            <a:off x="1051550" y="3542775"/>
            <a:ext cx="5669400" cy="4893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300"/>
              <a:buFont typeface="Calibri"/>
              <a:buNone/>
            </a:pPr>
            <a:r>
              <a:rPr b="0" i="0" lang="en-US" sz="1800" u="none" cap="none" strike="noStrike">
                <a:solidFill>
                  <a:schemeClr val="dk1"/>
                </a:solidFill>
                <a:latin typeface="Calibri"/>
                <a:ea typeface="Calibri"/>
                <a:cs typeface="Calibri"/>
                <a:sym typeface="Calibri"/>
              </a:rPr>
              <a:t>Theory chosen: Bowlby's Attachment Theory</a:t>
            </a:r>
            <a:endParaRPr b="0" i="0" sz="1800" u="none" cap="none" strike="noStrike">
              <a:solidFill>
                <a:schemeClr val="dk1"/>
              </a:solidFill>
              <a:latin typeface="Calibri"/>
              <a:ea typeface="Calibri"/>
              <a:cs typeface="Calibri"/>
              <a:sym typeface="Calibri"/>
            </a:endParaRPr>
          </a:p>
        </p:txBody>
      </p:sp>
      <p:sp>
        <p:nvSpPr>
          <p:cNvPr id="19" name="Google Shape;19;p1"/>
          <p:cNvSpPr/>
          <p:nvPr/>
        </p:nvSpPr>
        <p:spPr>
          <a:xfrm>
            <a:off x="822960" y="5989320"/>
            <a:ext cx="59436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FC7C2"/>
              </a:buClr>
              <a:buSzPts val="1250"/>
              <a:buFont typeface="Calibri"/>
              <a:buNone/>
            </a:pPr>
            <a:r>
              <a:rPr b="0" i="0" lang="en-US" sz="1250" u="none" cap="none" strike="noStrike">
                <a:solidFill>
                  <a:srgbClr val="AFC7C2"/>
                </a:solidFill>
                <a:latin typeface="Calibri"/>
                <a:ea typeface="Calibri"/>
                <a:cs typeface="Calibri"/>
                <a:sym typeface="Calibri"/>
              </a:rPr>
              <a:t>Trainee Early Years Support Worker  |  Children's Centre, London</a:t>
            </a:r>
            <a:endParaRPr b="0" i="0" sz="1250" u="none" cap="none" strike="noStrike">
              <a:solidFill>
                <a:schemeClr val="dk1"/>
              </a:solidFill>
              <a:latin typeface="Calibri"/>
              <a:ea typeface="Calibri"/>
              <a:cs typeface="Calibri"/>
              <a:sym typeface="Calibri"/>
            </a:endParaRPr>
          </a:p>
        </p:txBody>
      </p:sp>
      <p:sp>
        <p:nvSpPr>
          <p:cNvPr id="20" name="Google Shape;20;p1"/>
          <p:cNvSpPr/>
          <p:nvPr/>
        </p:nvSpPr>
        <p:spPr>
          <a:xfrm>
            <a:off x="141475" y="4603775"/>
            <a:ext cx="6504000" cy="16395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None/>
            </a:pPr>
            <a:r>
              <a:rPr b="1" lang="en-US" sz="1600">
                <a:solidFill>
                  <a:schemeClr val="dk1"/>
                </a:solidFill>
                <a:latin typeface="Calibri"/>
                <a:ea typeface="Calibri"/>
                <a:cs typeface="Calibri"/>
                <a:sym typeface="Calibri"/>
              </a:rPr>
              <a:t>                      </a:t>
            </a:r>
            <a:endParaRPr b="1"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b="1" sz="1800">
              <a:solidFill>
                <a:schemeClr val="dk1"/>
              </a:solidFill>
              <a:latin typeface="Calibri"/>
              <a:ea typeface="Calibri"/>
              <a:cs typeface="Calibri"/>
              <a:sym typeface="Calibri"/>
            </a:endParaRPr>
          </a:p>
          <a:p>
            <a:pPr indent="0" lvl="0" marL="0" marR="0" rtl="0" algn="l">
              <a:spcBef>
                <a:spcPts val="0"/>
              </a:spcBef>
              <a:spcAft>
                <a:spcPts val="0"/>
              </a:spcAft>
              <a:buNone/>
            </a:pPr>
            <a:r>
              <a:rPr b="1" lang="en-US" sz="1800">
                <a:solidFill>
                  <a:schemeClr val="dk1"/>
                </a:solidFill>
                <a:latin typeface="Calibri"/>
                <a:ea typeface="Calibri"/>
                <a:cs typeface="Calibri"/>
                <a:sym typeface="Calibri"/>
              </a:rPr>
              <a:t>                      </a:t>
            </a:r>
            <a:r>
              <a:rPr b="1" i="0" lang="en-US" sz="1800" u="none" cap="none" strike="noStrike">
                <a:solidFill>
                  <a:schemeClr val="dk1"/>
                </a:solidFill>
                <a:latin typeface="Calibri"/>
                <a:ea typeface="Calibri"/>
                <a:cs typeface="Calibri"/>
                <a:sym typeface="Calibri"/>
              </a:rPr>
              <a:t>Name:</a:t>
            </a:r>
            <a:r>
              <a:rPr b="0" i="0" lang="en-US" sz="1800" u="none" cap="none" strike="noStrike">
                <a:solidFill>
                  <a:schemeClr val="dk1"/>
                </a:solidFill>
                <a:latin typeface="Calibri"/>
                <a:ea typeface="Calibri"/>
                <a:cs typeface="Calibri"/>
                <a:sym typeface="Calibri"/>
              </a:rPr>
              <a:t> Kiran Sa</a:t>
            </a:r>
            <a:r>
              <a:rPr lang="en-US" sz="1800">
                <a:solidFill>
                  <a:schemeClr val="dk1"/>
                </a:solidFill>
                <a:latin typeface="Calibri"/>
                <a:ea typeface="Calibri"/>
                <a:cs typeface="Calibri"/>
                <a:sym typeface="Calibri"/>
              </a:rPr>
              <a:t>ba</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b="1" lang="en-US" sz="1800">
                <a:solidFill>
                  <a:schemeClr val="dk1"/>
                </a:solidFill>
                <a:latin typeface="Calibri"/>
                <a:ea typeface="Calibri"/>
                <a:cs typeface="Calibri"/>
                <a:sym typeface="Calibri"/>
              </a:rPr>
              <a:t>                      </a:t>
            </a:r>
            <a:r>
              <a:rPr b="1" lang="en-US" sz="1800">
                <a:solidFill>
                  <a:schemeClr val="dk1"/>
                </a:solidFill>
                <a:latin typeface="Calibri"/>
                <a:ea typeface="Calibri"/>
                <a:cs typeface="Calibri"/>
                <a:sym typeface="Calibri"/>
              </a:rPr>
              <a:t>Student ID:</a:t>
            </a:r>
            <a:r>
              <a:rPr lang="en-US" sz="1800">
                <a:solidFill>
                  <a:schemeClr val="dk1"/>
                </a:solidFill>
                <a:latin typeface="Calibri"/>
                <a:ea typeface="Calibri"/>
                <a:cs typeface="Calibri"/>
                <a:sym typeface="Calibri"/>
              </a:rPr>
              <a:t> 2511429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0" lvl="0" marL="0" marR="0" rtl="0" algn="l">
              <a:spcBef>
                <a:spcPts val="0"/>
              </a:spcBef>
              <a:spcAft>
                <a:spcPts val="0"/>
              </a:spcAft>
              <a:buNone/>
            </a:pPr>
            <a:r>
              <a:rPr lang="en-US" sz="1800">
                <a:solidFill>
                  <a:schemeClr val="dk1"/>
                </a:solidFill>
                <a:latin typeface="Calibri"/>
                <a:ea typeface="Calibri"/>
                <a:cs typeface="Calibri"/>
                <a:sym typeface="Calibri"/>
              </a:rPr>
              <a:t>                        Lecturer:         Dr. Shepherd  Ziko</a:t>
            </a:r>
            <a:endParaRPr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600">
              <a:solidFill>
                <a:schemeClr val="dk1"/>
              </a:solidFill>
              <a:latin typeface="Calibri"/>
              <a:ea typeface="Calibri"/>
              <a:cs typeface="Calibri"/>
              <a:sym typeface="Calibri"/>
            </a:endParaRPr>
          </a:p>
          <a:p>
            <a:pPr indent="0" lvl="0" marL="0" marR="0" rtl="0" algn="l">
              <a:spcBef>
                <a:spcPts val="0"/>
              </a:spcBef>
              <a:spcAft>
                <a:spcPts val="0"/>
              </a:spcAft>
              <a:buNone/>
            </a:pPr>
            <a:r>
              <a:t/>
            </a:r>
            <a:endParaRPr sz="1600">
              <a:solidFill>
                <a:schemeClr val="dk1"/>
              </a:solidFill>
              <a:latin typeface="Calibri"/>
              <a:ea typeface="Calibri"/>
              <a:cs typeface="Calibri"/>
              <a:sym typeface="Calibri"/>
            </a:endParaRPr>
          </a:p>
        </p:txBody>
      </p:sp>
      <p:pic>
        <p:nvPicPr>
          <p:cNvPr descr="/home/claude/images/slide1.png" id="21" name="Google Shape;21;p1"/>
          <p:cNvPicPr preferRelativeResize="0"/>
          <p:nvPr/>
        </p:nvPicPr>
        <p:blipFill rotWithShape="1">
          <a:blip r:embed="rId3">
            <a:alphaModFix/>
          </a:blip>
          <a:srcRect b="10670" l="0" r="0" t="0"/>
          <a:stretch/>
        </p:blipFill>
        <p:spPr>
          <a:xfrm>
            <a:off x="5817472" y="1325299"/>
            <a:ext cx="6060879" cy="4693817"/>
          </a:xfrm>
          <a:prstGeom prst="rect">
            <a:avLst/>
          </a:prstGeom>
          <a:noFill/>
          <a:ln>
            <a:noFill/>
          </a:ln>
        </p:spPr>
      </p:pic>
      <p:pic>
        <p:nvPicPr>
          <p:cNvPr id="22" name="Google Shape;22;p1"/>
          <p:cNvPicPr preferRelativeResize="0"/>
          <p:nvPr/>
        </p:nvPicPr>
        <p:blipFill rotWithShape="1">
          <a:blip r:embed="rId4">
            <a:alphaModFix/>
          </a:blip>
          <a:srcRect b="0" l="0" r="0" t="0"/>
          <a:stretch/>
        </p:blipFill>
        <p:spPr>
          <a:xfrm>
            <a:off x="215276" y="261925"/>
            <a:ext cx="3593325" cy="1000250"/>
          </a:xfrm>
          <a:prstGeom prst="rect">
            <a:avLst/>
          </a:prstGeom>
          <a:noFill/>
          <a:ln cap="flat" cmpd="sng" w="9525">
            <a:solidFill>
              <a:schemeClr val="dk2"/>
            </a:solidFill>
            <a:prstDash val="solid"/>
            <a:round/>
            <a:headEnd len="sm" w="sm" type="none"/>
            <a:tailEnd len="sm" w="sm" type="none"/>
          </a:ln>
        </p:spPr>
      </p:pic>
    </p:spTree>
  </p:cSld>
  <p:clrMapOvr>
    <a:masterClrMapping/>
  </p:clrMapOvr>
  <mc:AlternateContent>
    <mc:Choice Requires="p14">
      <p:transition spd="slow" p14:dur="900">
        <p:fad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27" name="Shape 27"/>
        <p:cNvGrpSpPr/>
        <p:nvPr/>
      </p:nvGrpSpPr>
      <p:grpSpPr>
        <a:xfrm>
          <a:off x="0" y="0"/>
          <a:ext cx="0" cy="0"/>
          <a:chOff x="0" y="0"/>
          <a:chExt cx="0" cy="0"/>
        </a:xfrm>
      </p:grpSpPr>
      <p:sp>
        <p:nvSpPr>
          <p:cNvPr id="28" name="Google Shape;28;p2"/>
          <p:cNvSpPr/>
          <p:nvPr/>
        </p:nvSpPr>
        <p:spPr>
          <a:xfrm>
            <a:off x="640080" y="411480"/>
            <a:ext cx="6035040" cy="594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800"/>
              <a:buFont typeface="Cambria"/>
              <a:buNone/>
            </a:pPr>
            <a:r>
              <a:rPr b="1" lang="en-US" sz="2800">
                <a:solidFill>
                  <a:srgbClr val="2C4A4E"/>
                </a:solidFill>
                <a:latin typeface="Cambria"/>
                <a:ea typeface="Cambria"/>
                <a:cs typeface="Cambria"/>
                <a:sym typeface="Cambria"/>
              </a:rPr>
              <a:t>Isaac's Situation</a:t>
            </a:r>
            <a:endParaRPr sz="2800">
              <a:solidFill>
                <a:schemeClr val="dk1"/>
              </a:solidFill>
              <a:latin typeface="Calibri"/>
              <a:ea typeface="Calibri"/>
              <a:cs typeface="Calibri"/>
              <a:sym typeface="Calibri"/>
            </a:endParaRPr>
          </a:p>
        </p:txBody>
      </p:sp>
      <p:sp>
        <p:nvSpPr>
          <p:cNvPr id="29" name="Google Shape;29;p2"/>
          <p:cNvSpPr/>
          <p:nvPr/>
        </p:nvSpPr>
        <p:spPr>
          <a:xfrm>
            <a:off x="640080" y="950976"/>
            <a:ext cx="603504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A76"/>
              </a:buClr>
              <a:buSzPts val="1350"/>
              <a:buFont typeface="Calibri"/>
              <a:buNone/>
            </a:pPr>
            <a:r>
              <a:rPr i="1" lang="en-US" sz="1350">
                <a:solidFill>
                  <a:srgbClr val="6B7A76"/>
                </a:solidFill>
                <a:latin typeface="Calibri"/>
                <a:ea typeface="Calibri"/>
                <a:cs typeface="Calibri"/>
                <a:sym typeface="Calibri"/>
              </a:rPr>
              <a:t>Age 4 — recently moved to London</a:t>
            </a:r>
            <a:endParaRPr sz="1350">
              <a:solidFill>
                <a:schemeClr val="dk1"/>
              </a:solidFill>
              <a:latin typeface="Calibri"/>
              <a:ea typeface="Calibri"/>
              <a:cs typeface="Calibri"/>
              <a:sym typeface="Calibri"/>
            </a:endParaRPr>
          </a:p>
        </p:txBody>
      </p:sp>
      <p:sp>
        <p:nvSpPr>
          <p:cNvPr id="30" name="Google Shape;30;p2"/>
          <p:cNvSpPr/>
          <p:nvPr/>
        </p:nvSpPr>
        <p:spPr>
          <a:xfrm>
            <a:off x="640080" y="1417320"/>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31" name="Google Shape;31;p2"/>
          <p:cNvPicPr preferRelativeResize="0"/>
          <p:nvPr/>
        </p:nvPicPr>
        <p:blipFill rotWithShape="1">
          <a:blip r:embed="rId3">
            <a:alphaModFix/>
          </a:blip>
          <a:srcRect b="0" l="0" r="0" t="0"/>
          <a:stretch/>
        </p:blipFill>
        <p:spPr>
          <a:xfrm>
            <a:off x="767639" y="1544879"/>
            <a:ext cx="311810" cy="311810"/>
          </a:xfrm>
          <a:prstGeom prst="rect">
            <a:avLst/>
          </a:prstGeom>
          <a:noFill/>
          <a:ln>
            <a:noFill/>
          </a:ln>
        </p:spPr>
      </p:pic>
      <p:sp>
        <p:nvSpPr>
          <p:cNvPr id="32" name="Google Shape;32;p2"/>
          <p:cNvSpPr/>
          <p:nvPr/>
        </p:nvSpPr>
        <p:spPr>
          <a:xfrm>
            <a:off x="1353312" y="1380744"/>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Family context</a:t>
            </a:r>
            <a:endParaRPr sz="1300">
              <a:solidFill>
                <a:schemeClr val="dk1"/>
              </a:solidFill>
              <a:latin typeface="Calibri"/>
              <a:ea typeface="Calibri"/>
              <a:cs typeface="Calibri"/>
              <a:sym typeface="Calibri"/>
            </a:endParaRPr>
          </a:p>
        </p:txBody>
      </p:sp>
      <p:sp>
        <p:nvSpPr>
          <p:cNvPr id="33" name="Google Shape;33;p2"/>
          <p:cNvSpPr/>
          <p:nvPr/>
        </p:nvSpPr>
        <p:spPr>
          <a:xfrm>
            <a:off x="1353312" y="1691640"/>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Single-parent mother with post-natal depression, little support</a:t>
            </a:r>
            <a:endParaRPr sz="1100">
              <a:solidFill>
                <a:schemeClr val="dk1"/>
              </a:solidFill>
              <a:latin typeface="Calibri"/>
              <a:ea typeface="Calibri"/>
              <a:cs typeface="Calibri"/>
              <a:sym typeface="Calibri"/>
            </a:endParaRPr>
          </a:p>
        </p:txBody>
      </p:sp>
      <p:sp>
        <p:nvSpPr>
          <p:cNvPr id="34" name="Google Shape;34;p2"/>
          <p:cNvSpPr/>
          <p:nvPr/>
        </p:nvSpPr>
        <p:spPr>
          <a:xfrm>
            <a:off x="640080" y="2258568"/>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35" name="Google Shape;35;p2"/>
          <p:cNvPicPr preferRelativeResize="0"/>
          <p:nvPr/>
        </p:nvPicPr>
        <p:blipFill rotWithShape="1">
          <a:blip r:embed="rId4">
            <a:alphaModFix/>
          </a:blip>
          <a:srcRect b="0" l="0" r="0" t="0"/>
          <a:stretch/>
        </p:blipFill>
        <p:spPr>
          <a:xfrm>
            <a:off x="767639" y="2386127"/>
            <a:ext cx="311810" cy="311810"/>
          </a:xfrm>
          <a:prstGeom prst="rect">
            <a:avLst/>
          </a:prstGeom>
          <a:noFill/>
          <a:ln>
            <a:noFill/>
          </a:ln>
        </p:spPr>
      </p:pic>
      <p:sp>
        <p:nvSpPr>
          <p:cNvPr id="36" name="Google Shape;36;p2"/>
          <p:cNvSpPr/>
          <p:nvPr/>
        </p:nvSpPr>
        <p:spPr>
          <a:xfrm>
            <a:off x="1353312" y="2221992"/>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Recent move</a:t>
            </a:r>
            <a:endParaRPr sz="1300">
              <a:solidFill>
                <a:schemeClr val="dk1"/>
              </a:solidFill>
              <a:latin typeface="Calibri"/>
              <a:ea typeface="Calibri"/>
              <a:cs typeface="Calibri"/>
              <a:sym typeface="Calibri"/>
            </a:endParaRPr>
          </a:p>
        </p:txBody>
      </p:sp>
      <p:sp>
        <p:nvSpPr>
          <p:cNvPr id="37" name="Google Shape;37;p2"/>
          <p:cNvSpPr/>
          <p:nvPr/>
        </p:nvSpPr>
        <p:spPr>
          <a:xfrm>
            <a:off x="1353312" y="2532888"/>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Family relocated to London recently</a:t>
            </a:r>
            <a:endParaRPr sz="1100">
              <a:solidFill>
                <a:schemeClr val="dk1"/>
              </a:solidFill>
              <a:latin typeface="Calibri"/>
              <a:ea typeface="Calibri"/>
              <a:cs typeface="Calibri"/>
              <a:sym typeface="Calibri"/>
            </a:endParaRPr>
          </a:p>
        </p:txBody>
      </p:sp>
      <p:sp>
        <p:nvSpPr>
          <p:cNvPr id="38" name="Google Shape;38;p2"/>
          <p:cNvSpPr/>
          <p:nvPr/>
        </p:nvSpPr>
        <p:spPr>
          <a:xfrm>
            <a:off x="640080" y="3099816"/>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39" name="Google Shape;39;p2"/>
          <p:cNvPicPr preferRelativeResize="0"/>
          <p:nvPr/>
        </p:nvPicPr>
        <p:blipFill rotWithShape="1">
          <a:blip r:embed="rId5">
            <a:alphaModFix/>
          </a:blip>
          <a:srcRect b="0" l="0" r="0" t="0"/>
          <a:stretch/>
        </p:blipFill>
        <p:spPr>
          <a:xfrm>
            <a:off x="767639" y="3227375"/>
            <a:ext cx="311810" cy="311810"/>
          </a:xfrm>
          <a:prstGeom prst="rect">
            <a:avLst/>
          </a:prstGeom>
          <a:noFill/>
          <a:ln>
            <a:noFill/>
          </a:ln>
        </p:spPr>
      </p:pic>
      <p:sp>
        <p:nvSpPr>
          <p:cNvPr id="40" name="Google Shape;40;p2"/>
          <p:cNvSpPr/>
          <p:nvPr/>
        </p:nvSpPr>
        <p:spPr>
          <a:xfrm>
            <a:off x="1353312" y="3063240"/>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Unstable care</a:t>
            </a:r>
            <a:endParaRPr sz="1300">
              <a:solidFill>
                <a:schemeClr val="dk1"/>
              </a:solidFill>
              <a:latin typeface="Calibri"/>
              <a:ea typeface="Calibri"/>
              <a:cs typeface="Calibri"/>
              <a:sym typeface="Calibri"/>
            </a:endParaRPr>
          </a:p>
        </p:txBody>
      </p:sp>
      <p:sp>
        <p:nvSpPr>
          <p:cNvPr id="41" name="Google Shape;41;p2"/>
          <p:cNvSpPr/>
          <p:nvPr/>
        </p:nvSpPr>
        <p:spPr>
          <a:xfrm>
            <a:off x="1353312" y="3374136"/>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Disrupted childcare arrangements for 2 years</a:t>
            </a:r>
            <a:endParaRPr sz="1100">
              <a:solidFill>
                <a:schemeClr val="dk1"/>
              </a:solidFill>
              <a:latin typeface="Calibri"/>
              <a:ea typeface="Calibri"/>
              <a:cs typeface="Calibri"/>
              <a:sym typeface="Calibri"/>
            </a:endParaRPr>
          </a:p>
        </p:txBody>
      </p:sp>
      <p:sp>
        <p:nvSpPr>
          <p:cNvPr id="42" name="Google Shape;42;p2"/>
          <p:cNvSpPr/>
          <p:nvPr/>
        </p:nvSpPr>
        <p:spPr>
          <a:xfrm>
            <a:off x="640080" y="3941064"/>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3" name="Google Shape;43;p2"/>
          <p:cNvPicPr preferRelativeResize="0"/>
          <p:nvPr/>
        </p:nvPicPr>
        <p:blipFill rotWithShape="1">
          <a:blip r:embed="rId6">
            <a:alphaModFix/>
          </a:blip>
          <a:srcRect b="0" l="0" r="0" t="0"/>
          <a:stretch/>
        </p:blipFill>
        <p:spPr>
          <a:xfrm>
            <a:off x="767639" y="4068623"/>
            <a:ext cx="311810" cy="311810"/>
          </a:xfrm>
          <a:prstGeom prst="rect">
            <a:avLst/>
          </a:prstGeom>
          <a:noFill/>
          <a:ln>
            <a:noFill/>
          </a:ln>
        </p:spPr>
      </p:pic>
      <p:sp>
        <p:nvSpPr>
          <p:cNvPr id="44" name="Google Shape;44;p2"/>
          <p:cNvSpPr/>
          <p:nvPr/>
        </p:nvSpPr>
        <p:spPr>
          <a:xfrm>
            <a:off x="1353312" y="3904488"/>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Quiet &amp; withdrawn</a:t>
            </a:r>
            <a:endParaRPr sz="1300">
              <a:solidFill>
                <a:schemeClr val="dk1"/>
              </a:solidFill>
              <a:latin typeface="Calibri"/>
              <a:ea typeface="Calibri"/>
              <a:cs typeface="Calibri"/>
              <a:sym typeface="Calibri"/>
            </a:endParaRPr>
          </a:p>
        </p:txBody>
      </p:sp>
      <p:sp>
        <p:nvSpPr>
          <p:cNvPr id="45" name="Google Shape;45;p2"/>
          <p:cNvSpPr/>
          <p:nvPr/>
        </p:nvSpPr>
        <p:spPr>
          <a:xfrm>
            <a:off x="1353312" y="4215384"/>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Distressed at separation from mother</a:t>
            </a:r>
            <a:endParaRPr sz="1100">
              <a:solidFill>
                <a:schemeClr val="dk1"/>
              </a:solidFill>
              <a:latin typeface="Calibri"/>
              <a:ea typeface="Calibri"/>
              <a:cs typeface="Calibri"/>
              <a:sym typeface="Calibri"/>
            </a:endParaRPr>
          </a:p>
        </p:txBody>
      </p:sp>
      <p:sp>
        <p:nvSpPr>
          <p:cNvPr id="46" name="Google Shape;46;p2"/>
          <p:cNvSpPr/>
          <p:nvPr/>
        </p:nvSpPr>
        <p:spPr>
          <a:xfrm>
            <a:off x="640080" y="4782312"/>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7" name="Google Shape;47;p2"/>
          <p:cNvPicPr preferRelativeResize="0"/>
          <p:nvPr/>
        </p:nvPicPr>
        <p:blipFill rotWithShape="1">
          <a:blip r:embed="rId7">
            <a:alphaModFix/>
          </a:blip>
          <a:srcRect b="0" l="0" r="0" t="0"/>
          <a:stretch/>
        </p:blipFill>
        <p:spPr>
          <a:xfrm>
            <a:off x="767639" y="4909871"/>
            <a:ext cx="311810" cy="311810"/>
          </a:xfrm>
          <a:prstGeom prst="rect">
            <a:avLst/>
          </a:prstGeom>
          <a:noFill/>
          <a:ln>
            <a:noFill/>
          </a:ln>
        </p:spPr>
      </p:pic>
      <p:sp>
        <p:nvSpPr>
          <p:cNvPr id="48" name="Google Shape;48;p2"/>
          <p:cNvSpPr/>
          <p:nvPr/>
        </p:nvSpPr>
        <p:spPr>
          <a:xfrm>
            <a:off x="1353312" y="4745736"/>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Sleep &amp; speech</a:t>
            </a:r>
            <a:endParaRPr sz="1300">
              <a:solidFill>
                <a:schemeClr val="dk1"/>
              </a:solidFill>
              <a:latin typeface="Calibri"/>
              <a:ea typeface="Calibri"/>
              <a:cs typeface="Calibri"/>
              <a:sym typeface="Calibri"/>
            </a:endParaRPr>
          </a:p>
        </p:txBody>
      </p:sp>
      <p:sp>
        <p:nvSpPr>
          <p:cNvPr id="49" name="Google Shape;49;p2"/>
          <p:cNvSpPr/>
          <p:nvPr/>
        </p:nvSpPr>
        <p:spPr>
          <a:xfrm>
            <a:off x="1353312" y="5056632"/>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Language delay; poor sleep patterns</a:t>
            </a:r>
            <a:endParaRPr sz="1100">
              <a:solidFill>
                <a:schemeClr val="dk1"/>
              </a:solidFill>
              <a:latin typeface="Calibri"/>
              <a:ea typeface="Calibri"/>
              <a:cs typeface="Calibri"/>
              <a:sym typeface="Calibri"/>
            </a:endParaRPr>
          </a:p>
        </p:txBody>
      </p:sp>
      <p:sp>
        <p:nvSpPr>
          <p:cNvPr id="50" name="Google Shape;50;p2"/>
          <p:cNvSpPr/>
          <p:nvPr/>
        </p:nvSpPr>
        <p:spPr>
          <a:xfrm>
            <a:off x="640080" y="5623560"/>
            <a:ext cx="566928" cy="566928"/>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51" name="Google Shape;51;p2"/>
          <p:cNvPicPr preferRelativeResize="0"/>
          <p:nvPr/>
        </p:nvPicPr>
        <p:blipFill rotWithShape="1">
          <a:blip r:embed="rId8">
            <a:alphaModFix/>
          </a:blip>
          <a:srcRect b="0" l="0" r="0" t="0"/>
          <a:stretch/>
        </p:blipFill>
        <p:spPr>
          <a:xfrm>
            <a:off x="767639" y="5751119"/>
            <a:ext cx="311810" cy="311810"/>
          </a:xfrm>
          <a:prstGeom prst="rect">
            <a:avLst/>
          </a:prstGeom>
          <a:noFill/>
          <a:ln>
            <a:noFill/>
          </a:ln>
        </p:spPr>
      </p:pic>
      <p:sp>
        <p:nvSpPr>
          <p:cNvPr id="52" name="Google Shape;52;p2"/>
          <p:cNvSpPr/>
          <p:nvPr/>
        </p:nvSpPr>
        <p:spPr>
          <a:xfrm>
            <a:off x="1353312" y="5586984"/>
            <a:ext cx="530352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300"/>
              <a:buFont typeface="Cambria"/>
              <a:buNone/>
            </a:pPr>
            <a:r>
              <a:rPr b="1" lang="en-US" sz="1300">
                <a:solidFill>
                  <a:srgbClr val="2C4A4E"/>
                </a:solidFill>
                <a:latin typeface="Cambria"/>
                <a:ea typeface="Cambria"/>
                <a:cs typeface="Cambria"/>
                <a:sym typeface="Cambria"/>
              </a:rPr>
              <a:t>Play</a:t>
            </a:r>
            <a:endParaRPr sz="1300">
              <a:solidFill>
                <a:schemeClr val="dk1"/>
              </a:solidFill>
              <a:latin typeface="Calibri"/>
              <a:ea typeface="Calibri"/>
              <a:cs typeface="Calibri"/>
              <a:sym typeface="Calibri"/>
            </a:endParaRPr>
          </a:p>
        </p:txBody>
      </p:sp>
      <p:sp>
        <p:nvSpPr>
          <p:cNvPr id="53" name="Google Shape;53;p2"/>
          <p:cNvSpPr/>
          <p:nvPr/>
        </p:nvSpPr>
        <p:spPr>
          <a:xfrm>
            <a:off x="1353312" y="5897880"/>
            <a:ext cx="530352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Clingy; rarely plays alone or joins group play</a:t>
            </a:r>
            <a:endParaRPr sz="1100">
              <a:solidFill>
                <a:schemeClr val="dk1"/>
              </a:solidFill>
              <a:latin typeface="Calibri"/>
              <a:ea typeface="Calibri"/>
              <a:cs typeface="Calibri"/>
              <a:sym typeface="Calibri"/>
            </a:endParaRPr>
          </a:p>
        </p:txBody>
      </p:sp>
      <p:pic>
        <p:nvPicPr>
          <p:cNvPr descr="/home/claude/images/slide2.png" id="54" name="Google Shape;54;p2"/>
          <p:cNvPicPr preferRelativeResize="0"/>
          <p:nvPr/>
        </p:nvPicPr>
        <p:blipFill rotWithShape="1">
          <a:blip r:embed="rId9">
            <a:alphaModFix/>
          </a:blip>
          <a:srcRect b="0" l="0" r="0" t="0"/>
          <a:stretch/>
        </p:blipFill>
        <p:spPr>
          <a:xfrm>
            <a:off x="5636043" y="1005983"/>
            <a:ext cx="6285846" cy="5208888"/>
          </a:xfrm>
          <a:prstGeom prst="rect">
            <a:avLst/>
          </a:prstGeom>
          <a:noFill/>
          <a:ln>
            <a:noFill/>
          </a:ln>
        </p:spPr>
      </p:pic>
      <p:sp>
        <p:nvSpPr>
          <p:cNvPr id="55" name="Google Shape;55;p2"/>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2</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60" name="Shape 60"/>
        <p:cNvGrpSpPr/>
        <p:nvPr/>
      </p:nvGrpSpPr>
      <p:grpSpPr>
        <a:xfrm>
          <a:off x="0" y="0"/>
          <a:ext cx="0" cy="0"/>
          <a:chOff x="0" y="0"/>
          <a:chExt cx="0" cy="0"/>
        </a:xfrm>
      </p:grpSpPr>
      <p:sp>
        <p:nvSpPr>
          <p:cNvPr id="61" name="Google Shape;61;p3"/>
          <p:cNvSpPr/>
          <p:nvPr/>
        </p:nvSpPr>
        <p:spPr>
          <a:xfrm>
            <a:off x="640080" y="411480"/>
            <a:ext cx="60350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700"/>
              <a:buFont typeface="Cambria"/>
              <a:buNone/>
            </a:pPr>
            <a:r>
              <a:rPr b="1" lang="en-US" sz="2700">
                <a:solidFill>
                  <a:srgbClr val="2C4A4E"/>
                </a:solidFill>
                <a:latin typeface="Cambria"/>
                <a:ea typeface="Cambria"/>
                <a:cs typeface="Cambria"/>
                <a:sym typeface="Cambria"/>
              </a:rPr>
              <a:t>Bowlby's Attachment Theory</a:t>
            </a:r>
            <a:endParaRPr sz="2700">
              <a:solidFill>
                <a:schemeClr val="dk1"/>
              </a:solidFill>
              <a:latin typeface="Calibri"/>
              <a:ea typeface="Calibri"/>
              <a:cs typeface="Calibri"/>
              <a:sym typeface="Calibri"/>
            </a:endParaRPr>
          </a:p>
        </p:txBody>
      </p:sp>
      <p:sp>
        <p:nvSpPr>
          <p:cNvPr id="62" name="Google Shape;62;p3"/>
          <p:cNvSpPr/>
          <p:nvPr/>
        </p:nvSpPr>
        <p:spPr>
          <a:xfrm>
            <a:off x="640080" y="914400"/>
            <a:ext cx="603504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800"/>
              <a:buFont typeface="Cambria"/>
              <a:buNone/>
            </a:pPr>
            <a:r>
              <a:rPr i="1" lang="en-US" sz="1800">
                <a:solidFill>
                  <a:srgbClr val="E17F52"/>
                </a:solidFill>
                <a:latin typeface="Cambria"/>
                <a:ea typeface="Cambria"/>
                <a:cs typeface="Cambria"/>
                <a:sym typeface="Cambria"/>
              </a:rPr>
              <a:t>Key Ideas</a:t>
            </a:r>
            <a:endParaRPr sz="1800">
              <a:solidFill>
                <a:schemeClr val="dk1"/>
              </a:solidFill>
              <a:latin typeface="Calibri"/>
              <a:ea typeface="Calibri"/>
              <a:cs typeface="Calibri"/>
              <a:sym typeface="Calibri"/>
            </a:endParaRPr>
          </a:p>
        </p:txBody>
      </p:sp>
      <p:sp>
        <p:nvSpPr>
          <p:cNvPr id="63" name="Google Shape;63;p3"/>
          <p:cNvSpPr/>
          <p:nvPr/>
        </p:nvSpPr>
        <p:spPr>
          <a:xfrm>
            <a:off x="640080" y="1600200"/>
            <a:ext cx="777240" cy="777240"/>
          </a:xfrm>
          <a:prstGeom prst="ellipse">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64" name="Google Shape;64;p3"/>
          <p:cNvPicPr preferRelativeResize="0"/>
          <p:nvPr/>
        </p:nvPicPr>
        <p:blipFill rotWithShape="1">
          <a:blip r:embed="rId3">
            <a:alphaModFix/>
          </a:blip>
          <a:srcRect b="0" l="0" r="0" t="0"/>
          <a:stretch/>
        </p:blipFill>
        <p:spPr>
          <a:xfrm>
            <a:off x="834390" y="1794510"/>
            <a:ext cx="388620" cy="388620"/>
          </a:xfrm>
          <a:prstGeom prst="rect">
            <a:avLst/>
          </a:prstGeom>
          <a:noFill/>
          <a:ln>
            <a:noFill/>
          </a:ln>
        </p:spPr>
      </p:pic>
      <p:sp>
        <p:nvSpPr>
          <p:cNvPr id="65" name="Google Shape;65;p3"/>
          <p:cNvSpPr/>
          <p:nvPr/>
        </p:nvSpPr>
        <p:spPr>
          <a:xfrm>
            <a:off x="1600200" y="1581912"/>
            <a:ext cx="50292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400"/>
              <a:buFont typeface="Cambria"/>
              <a:buNone/>
            </a:pPr>
            <a:r>
              <a:rPr b="1" lang="en-US" sz="1400">
                <a:solidFill>
                  <a:srgbClr val="E17F52"/>
                </a:solidFill>
                <a:latin typeface="Cambria"/>
                <a:ea typeface="Cambria"/>
                <a:cs typeface="Cambria"/>
                <a:sym typeface="Cambria"/>
              </a:rPr>
              <a:t>Secure base</a:t>
            </a:r>
            <a:endParaRPr sz="1400">
              <a:solidFill>
                <a:schemeClr val="dk1"/>
              </a:solidFill>
              <a:latin typeface="Calibri"/>
              <a:ea typeface="Calibri"/>
              <a:cs typeface="Calibri"/>
              <a:sym typeface="Calibri"/>
            </a:endParaRPr>
          </a:p>
        </p:txBody>
      </p:sp>
      <p:sp>
        <p:nvSpPr>
          <p:cNvPr id="66" name="Google Shape;66;p3"/>
          <p:cNvSpPr/>
          <p:nvPr/>
        </p:nvSpPr>
        <p:spPr>
          <a:xfrm>
            <a:off x="1600200" y="1947672"/>
            <a:ext cx="5029200" cy="685800"/>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A safe person the child can explore the world from (Bowlby, 1969).</a:t>
            </a:r>
            <a:endParaRPr sz="1100">
              <a:solidFill>
                <a:schemeClr val="dk1"/>
              </a:solidFill>
              <a:latin typeface="Calibri"/>
              <a:ea typeface="Calibri"/>
              <a:cs typeface="Calibri"/>
              <a:sym typeface="Calibri"/>
            </a:endParaRPr>
          </a:p>
        </p:txBody>
      </p:sp>
      <p:sp>
        <p:nvSpPr>
          <p:cNvPr id="67" name="Google Shape;67;p3"/>
          <p:cNvSpPr/>
          <p:nvPr/>
        </p:nvSpPr>
        <p:spPr>
          <a:xfrm>
            <a:off x="640080" y="2770632"/>
            <a:ext cx="777240" cy="777240"/>
          </a:xfrm>
          <a:prstGeom prst="ellipse">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68" name="Google Shape;68;p3"/>
          <p:cNvPicPr preferRelativeResize="0"/>
          <p:nvPr/>
        </p:nvPicPr>
        <p:blipFill rotWithShape="1">
          <a:blip r:embed="rId4">
            <a:alphaModFix/>
          </a:blip>
          <a:srcRect b="0" l="0" r="0" t="0"/>
          <a:stretch/>
        </p:blipFill>
        <p:spPr>
          <a:xfrm>
            <a:off x="834390" y="2964942"/>
            <a:ext cx="388620" cy="388620"/>
          </a:xfrm>
          <a:prstGeom prst="rect">
            <a:avLst/>
          </a:prstGeom>
          <a:noFill/>
          <a:ln>
            <a:noFill/>
          </a:ln>
        </p:spPr>
      </p:pic>
      <p:sp>
        <p:nvSpPr>
          <p:cNvPr id="69" name="Google Shape;69;p3"/>
          <p:cNvSpPr/>
          <p:nvPr/>
        </p:nvSpPr>
        <p:spPr>
          <a:xfrm>
            <a:off x="1600200" y="2752344"/>
            <a:ext cx="50292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400"/>
              <a:buFont typeface="Cambria"/>
              <a:buNone/>
            </a:pPr>
            <a:r>
              <a:rPr b="1" lang="en-US" sz="1400">
                <a:solidFill>
                  <a:srgbClr val="E17F52"/>
                </a:solidFill>
                <a:latin typeface="Cambria"/>
                <a:ea typeface="Cambria"/>
                <a:cs typeface="Cambria"/>
                <a:sym typeface="Cambria"/>
              </a:rPr>
              <a:t>Internal working model</a:t>
            </a:r>
            <a:endParaRPr sz="1400">
              <a:solidFill>
                <a:schemeClr val="dk1"/>
              </a:solidFill>
              <a:latin typeface="Calibri"/>
              <a:ea typeface="Calibri"/>
              <a:cs typeface="Calibri"/>
              <a:sym typeface="Calibri"/>
            </a:endParaRPr>
          </a:p>
        </p:txBody>
      </p:sp>
      <p:sp>
        <p:nvSpPr>
          <p:cNvPr id="70" name="Google Shape;70;p3"/>
          <p:cNvSpPr/>
          <p:nvPr/>
        </p:nvSpPr>
        <p:spPr>
          <a:xfrm>
            <a:off x="1600200" y="3118104"/>
            <a:ext cx="5029200" cy="685800"/>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Early bonds shape a mental picture of whether people can be trusted.</a:t>
            </a:r>
            <a:endParaRPr sz="1100">
              <a:solidFill>
                <a:schemeClr val="dk1"/>
              </a:solidFill>
              <a:latin typeface="Calibri"/>
              <a:ea typeface="Calibri"/>
              <a:cs typeface="Calibri"/>
              <a:sym typeface="Calibri"/>
            </a:endParaRPr>
          </a:p>
        </p:txBody>
      </p:sp>
      <p:sp>
        <p:nvSpPr>
          <p:cNvPr id="71" name="Google Shape;71;p3"/>
          <p:cNvSpPr/>
          <p:nvPr/>
        </p:nvSpPr>
        <p:spPr>
          <a:xfrm>
            <a:off x="640080" y="3941064"/>
            <a:ext cx="777240" cy="777240"/>
          </a:xfrm>
          <a:prstGeom prst="ellipse">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2" name="Google Shape;72;p3"/>
          <p:cNvPicPr preferRelativeResize="0"/>
          <p:nvPr/>
        </p:nvPicPr>
        <p:blipFill rotWithShape="1">
          <a:blip r:embed="rId5">
            <a:alphaModFix/>
          </a:blip>
          <a:srcRect b="0" l="0" r="0" t="0"/>
          <a:stretch/>
        </p:blipFill>
        <p:spPr>
          <a:xfrm>
            <a:off x="834390" y="4135374"/>
            <a:ext cx="388620" cy="388620"/>
          </a:xfrm>
          <a:prstGeom prst="rect">
            <a:avLst/>
          </a:prstGeom>
          <a:noFill/>
          <a:ln>
            <a:noFill/>
          </a:ln>
        </p:spPr>
      </p:pic>
      <p:sp>
        <p:nvSpPr>
          <p:cNvPr id="73" name="Google Shape;73;p3"/>
          <p:cNvSpPr/>
          <p:nvPr/>
        </p:nvSpPr>
        <p:spPr>
          <a:xfrm>
            <a:off x="1600200" y="3922776"/>
            <a:ext cx="50292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400"/>
              <a:buFont typeface="Cambria"/>
              <a:buNone/>
            </a:pPr>
            <a:r>
              <a:rPr b="1" lang="en-US" sz="1400">
                <a:solidFill>
                  <a:srgbClr val="E17F52"/>
                </a:solidFill>
                <a:latin typeface="Cambria"/>
                <a:ea typeface="Cambria"/>
                <a:cs typeface="Cambria"/>
                <a:sym typeface="Cambria"/>
              </a:rPr>
              <a:t>Secure vs. insecure</a:t>
            </a:r>
            <a:endParaRPr sz="1400">
              <a:solidFill>
                <a:schemeClr val="dk1"/>
              </a:solidFill>
              <a:latin typeface="Calibri"/>
              <a:ea typeface="Calibri"/>
              <a:cs typeface="Calibri"/>
              <a:sym typeface="Calibri"/>
            </a:endParaRPr>
          </a:p>
        </p:txBody>
      </p:sp>
      <p:sp>
        <p:nvSpPr>
          <p:cNvPr id="74" name="Google Shape;74;p3"/>
          <p:cNvSpPr/>
          <p:nvPr/>
        </p:nvSpPr>
        <p:spPr>
          <a:xfrm>
            <a:off x="1600200" y="4288536"/>
            <a:ext cx="5029200" cy="685800"/>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Attachment can develop as secure or insecure (Ainsworth et al., 1978).</a:t>
            </a:r>
            <a:endParaRPr sz="1100">
              <a:solidFill>
                <a:schemeClr val="dk1"/>
              </a:solidFill>
              <a:latin typeface="Calibri"/>
              <a:ea typeface="Calibri"/>
              <a:cs typeface="Calibri"/>
              <a:sym typeface="Calibri"/>
            </a:endParaRPr>
          </a:p>
        </p:txBody>
      </p:sp>
      <p:sp>
        <p:nvSpPr>
          <p:cNvPr id="75" name="Google Shape;75;p3"/>
          <p:cNvSpPr/>
          <p:nvPr/>
        </p:nvSpPr>
        <p:spPr>
          <a:xfrm>
            <a:off x="640080" y="5111496"/>
            <a:ext cx="777240" cy="777240"/>
          </a:xfrm>
          <a:prstGeom prst="ellipse">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76" name="Google Shape;76;p3"/>
          <p:cNvPicPr preferRelativeResize="0"/>
          <p:nvPr/>
        </p:nvPicPr>
        <p:blipFill rotWithShape="1">
          <a:blip r:embed="rId6">
            <a:alphaModFix/>
          </a:blip>
          <a:srcRect b="0" l="0" r="0" t="0"/>
          <a:stretch/>
        </p:blipFill>
        <p:spPr>
          <a:xfrm>
            <a:off x="834390" y="5305806"/>
            <a:ext cx="388620" cy="388620"/>
          </a:xfrm>
          <a:prstGeom prst="rect">
            <a:avLst/>
          </a:prstGeom>
          <a:noFill/>
          <a:ln>
            <a:noFill/>
          </a:ln>
        </p:spPr>
      </p:pic>
      <p:sp>
        <p:nvSpPr>
          <p:cNvPr id="77" name="Google Shape;77;p3"/>
          <p:cNvSpPr/>
          <p:nvPr/>
        </p:nvSpPr>
        <p:spPr>
          <a:xfrm>
            <a:off x="1600200" y="5093208"/>
            <a:ext cx="50292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400"/>
              <a:buFont typeface="Cambria"/>
              <a:buNone/>
            </a:pPr>
            <a:r>
              <a:rPr b="1" lang="en-US" sz="1400">
                <a:solidFill>
                  <a:srgbClr val="E17F52"/>
                </a:solidFill>
                <a:latin typeface="Cambria"/>
                <a:ea typeface="Cambria"/>
                <a:cs typeface="Cambria"/>
                <a:sym typeface="Cambria"/>
              </a:rPr>
              <a:t>A sensitive period</a:t>
            </a:r>
            <a:endParaRPr sz="1400">
              <a:solidFill>
                <a:schemeClr val="dk1"/>
              </a:solidFill>
              <a:latin typeface="Calibri"/>
              <a:ea typeface="Calibri"/>
              <a:cs typeface="Calibri"/>
              <a:sym typeface="Calibri"/>
            </a:endParaRPr>
          </a:p>
        </p:txBody>
      </p:sp>
      <p:sp>
        <p:nvSpPr>
          <p:cNvPr id="78" name="Google Shape;78;p3"/>
          <p:cNvSpPr/>
          <p:nvPr/>
        </p:nvSpPr>
        <p:spPr>
          <a:xfrm>
            <a:off x="1600200" y="5458968"/>
            <a:ext cx="5029200" cy="685800"/>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The early years are a critical window for building this bond.</a:t>
            </a:r>
            <a:endParaRPr sz="1100">
              <a:solidFill>
                <a:schemeClr val="dk1"/>
              </a:solidFill>
              <a:latin typeface="Calibri"/>
              <a:ea typeface="Calibri"/>
              <a:cs typeface="Calibri"/>
              <a:sym typeface="Calibri"/>
            </a:endParaRPr>
          </a:p>
        </p:txBody>
      </p:sp>
      <p:pic>
        <p:nvPicPr>
          <p:cNvPr descr="/home/claude/images/slide3.png" id="79" name="Google Shape;79;p3"/>
          <p:cNvPicPr preferRelativeResize="0"/>
          <p:nvPr/>
        </p:nvPicPr>
        <p:blipFill rotWithShape="1">
          <a:blip r:embed="rId7">
            <a:alphaModFix/>
          </a:blip>
          <a:srcRect b="0" l="0" r="0" t="0"/>
          <a:stretch/>
        </p:blipFill>
        <p:spPr>
          <a:xfrm>
            <a:off x="5882785" y="955185"/>
            <a:ext cx="6111675" cy="5230659"/>
          </a:xfrm>
          <a:prstGeom prst="rect">
            <a:avLst/>
          </a:prstGeom>
          <a:noFill/>
          <a:ln>
            <a:noFill/>
          </a:ln>
        </p:spPr>
      </p:pic>
      <p:sp>
        <p:nvSpPr>
          <p:cNvPr id="80" name="Google Shape;80;p3"/>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3</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85" name="Shape 85"/>
        <p:cNvGrpSpPr/>
        <p:nvPr/>
      </p:nvGrpSpPr>
      <p:grpSpPr>
        <a:xfrm>
          <a:off x="0" y="0"/>
          <a:ext cx="0" cy="0"/>
          <a:chOff x="0" y="0"/>
          <a:chExt cx="0" cy="0"/>
        </a:xfrm>
      </p:grpSpPr>
      <p:sp>
        <p:nvSpPr>
          <p:cNvPr id="86" name="Google Shape;86;p4"/>
          <p:cNvSpPr/>
          <p:nvPr/>
        </p:nvSpPr>
        <p:spPr>
          <a:xfrm>
            <a:off x="640080" y="411480"/>
            <a:ext cx="7589520" cy="594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600"/>
              <a:buFont typeface="Cambria"/>
              <a:buNone/>
            </a:pPr>
            <a:r>
              <a:rPr b="1" lang="en-US" sz="2600">
                <a:solidFill>
                  <a:srgbClr val="2C4A4E"/>
                </a:solidFill>
                <a:latin typeface="Cambria"/>
                <a:ea typeface="Cambria"/>
                <a:cs typeface="Cambria"/>
                <a:sym typeface="Cambria"/>
              </a:rPr>
              <a:t>Applying the Theory to Isaac</a:t>
            </a:r>
            <a:endParaRPr sz="2600">
              <a:solidFill>
                <a:schemeClr val="dk1"/>
              </a:solidFill>
              <a:latin typeface="Calibri"/>
              <a:ea typeface="Calibri"/>
              <a:cs typeface="Calibri"/>
              <a:sym typeface="Calibri"/>
            </a:endParaRPr>
          </a:p>
        </p:txBody>
      </p:sp>
      <p:pic>
        <p:nvPicPr>
          <p:cNvPr descr="/home/claude/images/slide4.png" id="87" name="Google Shape;87;p4"/>
          <p:cNvPicPr preferRelativeResize="0"/>
          <p:nvPr/>
        </p:nvPicPr>
        <p:blipFill rotWithShape="1">
          <a:blip r:embed="rId3">
            <a:alphaModFix/>
          </a:blip>
          <a:srcRect b="0" l="0" r="0" t="0"/>
          <a:stretch/>
        </p:blipFill>
        <p:spPr>
          <a:xfrm>
            <a:off x="7746420" y="2896471"/>
            <a:ext cx="5619641" cy="3363395"/>
          </a:xfrm>
          <a:prstGeom prst="rect">
            <a:avLst/>
          </a:prstGeom>
          <a:noFill/>
          <a:ln>
            <a:noFill/>
          </a:ln>
        </p:spPr>
      </p:pic>
      <p:graphicFrame>
        <p:nvGraphicFramePr>
          <p:cNvPr id="88" name="Google Shape;88;p4"/>
          <p:cNvGraphicFramePr/>
          <p:nvPr/>
        </p:nvGraphicFramePr>
        <p:xfrm>
          <a:off x="640080" y="1186543"/>
          <a:ext cx="3000000" cy="3000000"/>
        </p:xfrm>
        <a:graphic>
          <a:graphicData uri="http://schemas.openxmlformats.org/drawingml/2006/table">
            <a:tbl>
              <a:tblPr>
                <a:noFill/>
                <a:tableStyleId>{65C45F76-F48E-45FF-907E-9B7D95A03611}</a:tableStyleId>
              </a:tblPr>
              <a:tblGrid>
                <a:gridCol w="2680275"/>
                <a:gridCol w="4253475"/>
              </a:tblGrid>
              <a:tr h="655075">
                <a:tc>
                  <a:txBody>
                    <a:bodyPr/>
                    <a:lstStyle/>
                    <a:p>
                      <a:pPr indent="0" lvl="0" marL="0" marR="0" rtl="0" algn="l">
                        <a:spcBef>
                          <a:spcPts val="0"/>
                        </a:spcBef>
                        <a:spcAft>
                          <a:spcPts val="0"/>
                        </a:spcAft>
                        <a:buClr>
                          <a:srgbClr val="FFFFFF"/>
                        </a:buClr>
                        <a:buSzPts val="1250"/>
                        <a:buFont typeface="Cambria"/>
                        <a:buNone/>
                      </a:pPr>
                      <a:r>
                        <a:rPr b="1" lang="en-US" sz="1250" u="none" cap="none" strike="noStrike">
                          <a:solidFill>
                            <a:srgbClr val="FFFFFF"/>
                          </a:solidFill>
                          <a:latin typeface="Cambria"/>
                          <a:ea typeface="Cambria"/>
                          <a:cs typeface="Cambria"/>
                          <a:sym typeface="Cambria"/>
                        </a:rPr>
                        <a:t>Isaac's Experience</a:t>
                      </a:r>
                      <a:endParaRPr sz="1250" u="none" cap="none" strike="noStrike">
                        <a:latin typeface="Cambria"/>
                        <a:ea typeface="Cambria"/>
                        <a:cs typeface="Cambria"/>
                        <a:sym typeface="Cambria"/>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2C4A4E"/>
                    </a:solidFill>
                  </a:tcPr>
                </a:tc>
                <a:tc>
                  <a:txBody>
                    <a:bodyPr/>
                    <a:lstStyle/>
                    <a:p>
                      <a:pPr indent="0" lvl="0" marL="0" marR="0" rtl="0" algn="l">
                        <a:spcBef>
                          <a:spcPts val="0"/>
                        </a:spcBef>
                        <a:spcAft>
                          <a:spcPts val="0"/>
                        </a:spcAft>
                        <a:buClr>
                          <a:srgbClr val="FFFFFF"/>
                        </a:buClr>
                        <a:buSzPts val="1250"/>
                        <a:buFont typeface="Cambria"/>
                        <a:buNone/>
                      </a:pPr>
                      <a:r>
                        <a:rPr b="1" lang="en-US" sz="1250" u="none" cap="none" strike="noStrike">
                          <a:solidFill>
                            <a:srgbClr val="FFFFFF"/>
                          </a:solidFill>
                          <a:latin typeface="Cambria"/>
                          <a:ea typeface="Cambria"/>
                          <a:cs typeface="Cambria"/>
                          <a:sym typeface="Cambria"/>
                        </a:rPr>
                        <a:t>Attachment Explanation</a:t>
                      </a:r>
                      <a:endParaRPr sz="1250" u="none" cap="none" strike="noStrike">
                        <a:latin typeface="Cambria"/>
                        <a:ea typeface="Cambria"/>
                        <a:cs typeface="Cambria"/>
                        <a:sym typeface="Cambria"/>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2C4A4E"/>
                    </a:solidFill>
                  </a:tcPr>
                </a:tc>
              </a:tr>
              <a:tr h="907925">
                <a:tc>
                  <a:txBody>
                    <a:bodyPr/>
                    <a:lstStyle/>
                    <a:p>
                      <a:pPr indent="0" lvl="0" marL="0" marR="0" rtl="0" algn="l">
                        <a:spcBef>
                          <a:spcPts val="0"/>
                        </a:spcBef>
                        <a:spcAft>
                          <a:spcPts val="0"/>
                        </a:spcAft>
                        <a:buClr>
                          <a:srgbClr val="2A3532"/>
                        </a:buClr>
                        <a:buSzPts val="1200"/>
                        <a:buFont typeface="Calibri"/>
                        <a:buNone/>
                      </a:pPr>
                      <a:r>
                        <a:rPr b="1" lang="en-US" sz="1200" u="none" cap="none" strike="noStrike">
                          <a:solidFill>
                            <a:srgbClr val="2A3532"/>
                          </a:solidFill>
                          <a:latin typeface="Calibri"/>
                          <a:ea typeface="Calibri"/>
                          <a:cs typeface="Calibri"/>
                          <a:sym typeface="Calibri"/>
                        </a:rPr>
                        <a:t>Disrupted childcare</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A3532"/>
                        </a:buClr>
                        <a:buSzPts val="1200"/>
                        <a:buFont typeface="Calibri"/>
                        <a:buNone/>
                      </a:pPr>
                      <a:r>
                        <a:rPr lang="en-US" sz="1200" u="none" cap="none" strike="noStrike">
                          <a:solidFill>
                            <a:srgbClr val="2A3532"/>
                          </a:solidFill>
                          <a:latin typeface="Calibri"/>
                          <a:ea typeface="Calibri"/>
                          <a:cs typeface="Calibri"/>
                          <a:sym typeface="Calibri"/>
                        </a:rPr>
                        <a:t>No stable secure base → anxiety</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r>
              <a:tr h="1034325">
                <a:tc>
                  <a:txBody>
                    <a:bodyPr/>
                    <a:lstStyle/>
                    <a:p>
                      <a:pPr indent="0" lvl="0" marL="0" marR="0" rtl="0" algn="l">
                        <a:spcBef>
                          <a:spcPts val="0"/>
                        </a:spcBef>
                        <a:spcAft>
                          <a:spcPts val="0"/>
                        </a:spcAft>
                        <a:buClr>
                          <a:srgbClr val="2A3532"/>
                        </a:buClr>
                        <a:buSzPts val="1200"/>
                        <a:buFont typeface="Calibri"/>
                        <a:buNone/>
                      </a:pPr>
                      <a:r>
                        <a:rPr b="1" lang="en-US" sz="1200" u="none" cap="none" strike="noStrike">
                          <a:solidFill>
                            <a:srgbClr val="2A3532"/>
                          </a:solidFill>
                          <a:latin typeface="Calibri"/>
                          <a:ea typeface="Calibri"/>
                          <a:cs typeface="Calibri"/>
                          <a:sym typeface="Calibri"/>
                        </a:rPr>
                        <a:t>Mother's depression</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E6F0EC"/>
                    </a:solidFill>
                  </a:tcPr>
                </a:tc>
                <a:tc>
                  <a:txBody>
                    <a:bodyPr/>
                    <a:lstStyle/>
                    <a:p>
                      <a:pPr indent="0" lvl="0" marL="0" marR="0" rtl="0" algn="l">
                        <a:spcBef>
                          <a:spcPts val="0"/>
                        </a:spcBef>
                        <a:spcAft>
                          <a:spcPts val="0"/>
                        </a:spcAft>
                        <a:buClr>
                          <a:srgbClr val="2A3532"/>
                        </a:buClr>
                        <a:buSzPts val="1200"/>
                        <a:buFont typeface="Calibri"/>
                        <a:buNone/>
                      </a:pPr>
                      <a:r>
                        <a:rPr lang="en-US" sz="1200" u="none" cap="none" strike="noStrike">
                          <a:solidFill>
                            <a:srgbClr val="2A3532"/>
                          </a:solidFill>
                          <a:latin typeface="Calibri"/>
                          <a:ea typeface="Calibri"/>
                          <a:cs typeface="Calibri"/>
                          <a:sym typeface="Calibri"/>
                        </a:rPr>
                        <a:t>Less sensitive, responsive care (Murray et al., 2010; Abdelhamid and Mahmoud, 2026)</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E6F0EC"/>
                    </a:solidFill>
                  </a:tcPr>
                </a:tc>
              </a:tr>
              <a:tr h="827475">
                <a:tc>
                  <a:txBody>
                    <a:bodyPr/>
                    <a:lstStyle/>
                    <a:p>
                      <a:pPr indent="0" lvl="0" marL="0" marR="0" rtl="0" algn="l">
                        <a:spcBef>
                          <a:spcPts val="0"/>
                        </a:spcBef>
                        <a:spcAft>
                          <a:spcPts val="0"/>
                        </a:spcAft>
                        <a:buClr>
                          <a:srgbClr val="2A3532"/>
                        </a:buClr>
                        <a:buSzPts val="1200"/>
                        <a:buFont typeface="Calibri"/>
                        <a:buNone/>
                      </a:pPr>
                      <a:r>
                        <a:rPr b="1" lang="en-US" sz="1200" u="none" cap="none" strike="noStrike">
                          <a:solidFill>
                            <a:srgbClr val="2A3532"/>
                          </a:solidFill>
                          <a:latin typeface="Calibri"/>
                          <a:ea typeface="Calibri"/>
                          <a:cs typeface="Calibri"/>
                          <a:sym typeface="Calibri"/>
                        </a:rPr>
                        <a:t>Separation distress &amp; clinginess</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A3532"/>
                        </a:buClr>
                        <a:buSzPts val="1200"/>
                        <a:buFont typeface="Calibri"/>
                        <a:buNone/>
                      </a:pPr>
                      <a:r>
                        <a:rPr lang="en-US" sz="1200" u="none" cap="none" strike="noStrike">
                          <a:solidFill>
                            <a:srgbClr val="2A3532"/>
                          </a:solidFill>
                          <a:latin typeface="Calibri"/>
                          <a:ea typeface="Calibri"/>
                          <a:cs typeface="Calibri"/>
                          <a:sym typeface="Calibri"/>
                        </a:rPr>
                        <a:t>Classic signs of insecure attachment</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r>
              <a:tr h="827475">
                <a:tc>
                  <a:txBody>
                    <a:bodyPr/>
                    <a:lstStyle/>
                    <a:p>
                      <a:pPr indent="0" lvl="0" marL="0" marR="0" rtl="0" algn="l">
                        <a:spcBef>
                          <a:spcPts val="0"/>
                        </a:spcBef>
                        <a:spcAft>
                          <a:spcPts val="0"/>
                        </a:spcAft>
                        <a:buClr>
                          <a:srgbClr val="2A3532"/>
                        </a:buClr>
                        <a:buSzPts val="1200"/>
                        <a:buFont typeface="Calibri"/>
                        <a:buNone/>
                      </a:pPr>
                      <a:r>
                        <a:rPr b="1" lang="en-US" sz="1200" u="none" cap="none" strike="noStrike">
                          <a:solidFill>
                            <a:srgbClr val="2A3532"/>
                          </a:solidFill>
                          <a:latin typeface="Calibri"/>
                          <a:ea typeface="Calibri"/>
                          <a:cs typeface="Calibri"/>
                          <a:sym typeface="Calibri"/>
                        </a:rPr>
                        <a:t>Withdrawn in play</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E6F0EC"/>
                    </a:solidFill>
                  </a:tcPr>
                </a:tc>
                <a:tc>
                  <a:txBody>
                    <a:bodyPr/>
                    <a:lstStyle/>
                    <a:p>
                      <a:pPr indent="0" lvl="0" marL="0" marR="0" rtl="0" algn="l">
                        <a:spcBef>
                          <a:spcPts val="0"/>
                        </a:spcBef>
                        <a:spcAft>
                          <a:spcPts val="0"/>
                        </a:spcAft>
                        <a:buClr>
                          <a:srgbClr val="2A3532"/>
                        </a:buClr>
                        <a:buSzPts val="1200"/>
                        <a:buFont typeface="Calibri"/>
                        <a:buNone/>
                      </a:pPr>
                      <a:r>
                        <a:rPr lang="en-US" sz="1200" u="none" cap="none" strike="noStrike">
                          <a:solidFill>
                            <a:srgbClr val="2A3532"/>
                          </a:solidFill>
                          <a:latin typeface="Calibri"/>
                          <a:ea typeface="Calibri"/>
                          <a:cs typeface="Calibri"/>
                          <a:sym typeface="Calibri"/>
                        </a:rPr>
                        <a:t>No secure base → less confidence to explore</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E6F0EC"/>
                    </a:solidFill>
                  </a:tcPr>
                </a:tc>
              </a:tr>
              <a:tr h="827475">
                <a:tc>
                  <a:txBody>
                    <a:bodyPr/>
                    <a:lstStyle/>
                    <a:p>
                      <a:pPr indent="0" lvl="0" marL="0" marR="0" rtl="0" algn="l">
                        <a:spcBef>
                          <a:spcPts val="0"/>
                        </a:spcBef>
                        <a:spcAft>
                          <a:spcPts val="0"/>
                        </a:spcAft>
                        <a:buClr>
                          <a:srgbClr val="2A3532"/>
                        </a:buClr>
                        <a:buSzPts val="1200"/>
                        <a:buFont typeface="Calibri"/>
                        <a:buNone/>
                      </a:pPr>
                      <a:r>
                        <a:rPr b="1" lang="en-US" sz="1200" u="none" cap="none" strike="noStrike">
                          <a:solidFill>
                            <a:srgbClr val="2A3532"/>
                          </a:solidFill>
                          <a:latin typeface="Calibri"/>
                          <a:ea typeface="Calibri"/>
                          <a:cs typeface="Calibri"/>
                          <a:sym typeface="Calibri"/>
                        </a:rPr>
                        <a:t>Language delay</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2A3532"/>
                        </a:buClr>
                        <a:buSzPts val="1200"/>
                        <a:buFont typeface="Calibri"/>
                        <a:buNone/>
                      </a:pPr>
                      <a:r>
                        <a:rPr lang="en-US" sz="1200" u="none" cap="none" strike="noStrike">
                          <a:solidFill>
                            <a:srgbClr val="2A3532"/>
                          </a:solidFill>
                          <a:latin typeface="Calibri"/>
                          <a:ea typeface="Calibri"/>
                          <a:cs typeface="Calibri"/>
                          <a:sym typeface="Calibri"/>
                        </a:rPr>
                        <a:t>Fewer warm interactions → less talk and play</a:t>
                      </a:r>
                      <a:endParaRPr sz="1200" u="none" cap="none" strike="noStrike">
                        <a:latin typeface="Calibri"/>
                        <a:ea typeface="Calibri"/>
                        <a:cs typeface="Calibri"/>
                        <a:sym typeface="Calibri"/>
                      </a:endParaRPr>
                    </a:p>
                  </a:txBody>
                  <a:tcPr marT="45725" marB="45725" marR="91450" marL="91450" anchor="ctr">
                    <a:lnL cap="flat" cmpd="sng" w="9525">
                      <a:solidFill>
                        <a:srgbClr val="E3D9C8"/>
                      </a:solidFill>
                      <a:prstDash val="solid"/>
                      <a:round/>
                      <a:headEnd len="sm" w="sm" type="none"/>
                      <a:tailEnd len="sm" w="sm" type="none"/>
                    </a:lnL>
                    <a:lnR cap="flat" cmpd="sng" w="9525">
                      <a:solidFill>
                        <a:srgbClr val="E3D9C8"/>
                      </a:solidFill>
                      <a:prstDash val="solid"/>
                      <a:round/>
                      <a:headEnd len="sm" w="sm" type="none"/>
                      <a:tailEnd len="sm" w="sm" type="none"/>
                    </a:lnR>
                    <a:lnT cap="flat" cmpd="sng" w="9525">
                      <a:solidFill>
                        <a:srgbClr val="E3D9C8"/>
                      </a:solidFill>
                      <a:prstDash val="solid"/>
                      <a:round/>
                      <a:headEnd len="sm" w="sm" type="none"/>
                      <a:tailEnd len="sm" w="sm" type="none"/>
                    </a:lnT>
                    <a:lnB cap="flat" cmpd="sng" w="9525">
                      <a:solidFill>
                        <a:srgbClr val="E3D9C8"/>
                      </a:solidFill>
                      <a:prstDash val="solid"/>
                      <a:round/>
                      <a:headEnd len="sm" w="sm" type="none"/>
                      <a:tailEnd len="sm" w="sm" type="none"/>
                    </a:lnB>
                    <a:solidFill>
                      <a:srgbClr val="FFFFFF"/>
                    </a:solidFill>
                  </a:tcPr>
                </a:tc>
              </a:tr>
            </a:tbl>
          </a:graphicData>
        </a:graphic>
      </p:graphicFrame>
      <p:sp>
        <p:nvSpPr>
          <p:cNvPr id="89" name="Google Shape;89;p4"/>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4</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94" name="Shape 94"/>
        <p:cNvGrpSpPr/>
        <p:nvPr/>
      </p:nvGrpSpPr>
      <p:grpSpPr>
        <a:xfrm>
          <a:off x="0" y="0"/>
          <a:ext cx="0" cy="0"/>
          <a:chOff x="0" y="0"/>
          <a:chExt cx="0" cy="0"/>
        </a:xfrm>
      </p:grpSpPr>
      <p:sp>
        <p:nvSpPr>
          <p:cNvPr id="95" name="Google Shape;95;p5"/>
          <p:cNvSpPr/>
          <p:nvPr/>
        </p:nvSpPr>
        <p:spPr>
          <a:xfrm>
            <a:off x="640080" y="411480"/>
            <a:ext cx="10515600" cy="594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3000"/>
              <a:buFont typeface="Cambria"/>
              <a:buNone/>
            </a:pPr>
            <a:r>
              <a:rPr b="1" lang="en-US" sz="3000">
                <a:solidFill>
                  <a:srgbClr val="2C4A4E"/>
                </a:solidFill>
                <a:latin typeface="Cambria"/>
                <a:ea typeface="Cambria"/>
                <a:cs typeface="Cambria"/>
                <a:sym typeface="Cambria"/>
              </a:rPr>
              <a:t>Nature and Nurture</a:t>
            </a:r>
            <a:endParaRPr sz="3000">
              <a:solidFill>
                <a:schemeClr val="dk1"/>
              </a:solidFill>
              <a:latin typeface="Calibri"/>
              <a:ea typeface="Calibri"/>
              <a:cs typeface="Calibri"/>
              <a:sym typeface="Calibri"/>
            </a:endParaRPr>
          </a:p>
        </p:txBody>
      </p:sp>
      <p:pic>
        <p:nvPicPr>
          <p:cNvPr descr="/home/claude/images/slide5.png" id="96" name="Google Shape;96;p5"/>
          <p:cNvPicPr preferRelativeResize="0"/>
          <p:nvPr/>
        </p:nvPicPr>
        <p:blipFill rotWithShape="1">
          <a:blip r:embed="rId3">
            <a:alphaModFix/>
          </a:blip>
          <a:srcRect b="90" l="49677" r="20" t="10408"/>
          <a:stretch/>
        </p:blipFill>
        <p:spPr>
          <a:xfrm>
            <a:off x="6335766" y="1297499"/>
            <a:ext cx="5398950" cy="4573059"/>
          </a:xfrm>
          <a:prstGeom prst="rect">
            <a:avLst/>
          </a:prstGeom>
          <a:noFill/>
          <a:ln>
            <a:noFill/>
          </a:ln>
        </p:spPr>
      </p:pic>
      <p:grpSp>
        <p:nvGrpSpPr>
          <p:cNvPr id="97" name="Google Shape;97;p5"/>
          <p:cNvGrpSpPr/>
          <p:nvPr/>
        </p:nvGrpSpPr>
        <p:grpSpPr>
          <a:xfrm>
            <a:off x="640080" y="1540692"/>
            <a:ext cx="5212080" cy="1691640"/>
            <a:chOff x="640080" y="4617720"/>
            <a:chExt cx="5212080" cy="1691640"/>
          </a:xfrm>
        </p:grpSpPr>
        <p:sp>
          <p:nvSpPr>
            <p:cNvPr id="98" name="Google Shape;98;p5"/>
            <p:cNvSpPr/>
            <p:nvPr/>
          </p:nvSpPr>
          <p:spPr>
            <a:xfrm>
              <a:off x="640080" y="4617720"/>
              <a:ext cx="5212080" cy="1691640"/>
            </a:xfrm>
            <a:prstGeom prst="rect">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5"/>
            <p:cNvSpPr/>
            <p:nvPr/>
          </p:nvSpPr>
          <p:spPr>
            <a:xfrm>
              <a:off x="868680" y="4846320"/>
              <a:ext cx="502920" cy="502920"/>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00" name="Google Shape;100;p5"/>
            <p:cNvPicPr preferRelativeResize="0"/>
            <p:nvPr/>
          </p:nvPicPr>
          <p:blipFill rotWithShape="1">
            <a:blip r:embed="rId4">
              <a:alphaModFix/>
            </a:blip>
            <a:srcRect b="0" l="0" r="0" t="0"/>
            <a:stretch/>
          </p:blipFill>
          <p:spPr>
            <a:xfrm>
              <a:off x="981837" y="4959477"/>
              <a:ext cx="276606" cy="276606"/>
            </a:xfrm>
            <a:prstGeom prst="rect">
              <a:avLst/>
            </a:prstGeom>
            <a:noFill/>
            <a:ln>
              <a:noFill/>
            </a:ln>
          </p:spPr>
        </p:pic>
        <p:sp>
          <p:nvSpPr>
            <p:cNvPr id="101" name="Google Shape;101;p5"/>
            <p:cNvSpPr/>
            <p:nvPr/>
          </p:nvSpPr>
          <p:spPr>
            <a:xfrm>
              <a:off x="1508760" y="4873752"/>
              <a:ext cx="42062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500"/>
                <a:buFont typeface="Cambria"/>
                <a:buNone/>
              </a:pPr>
              <a:r>
                <a:rPr b="1" lang="en-US" sz="1500">
                  <a:solidFill>
                    <a:srgbClr val="FFFFFF"/>
                  </a:solidFill>
                  <a:latin typeface="Cambria"/>
                  <a:ea typeface="Cambria"/>
                  <a:cs typeface="Cambria"/>
                  <a:sym typeface="Cambria"/>
                </a:rPr>
                <a:t>NATURE</a:t>
              </a:r>
              <a:endParaRPr sz="1500">
                <a:solidFill>
                  <a:schemeClr val="dk1"/>
                </a:solidFill>
                <a:latin typeface="Calibri"/>
                <a:ea typeface="Calibri"/>
                <a:cs typeface="Calibri"/>
                <a:sym typeface="Calibri"/>
              </a:endParaRPr>
            </a:p>
          </p:txBody>
        </p:sp>
        <p:sp>
          <p:nvSpPr>
            <p:cNvPr id="102" name="Google Shape;102;p5"/>
            <p:cNvSpPr/>
            <p:nvPr/>
          </p:nvSpPr>
          <p:spPr>
            <a:xfrm>
              <a:off x="868680" y="5394960"/>
              <a:ext cx="4754880" cy="82296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E4EDEA"/>
                </a:buClr>
                <a:buSzPts val="1100"/>
                <a:buFont typeface="Calibri"/>
                <a:buNone/>
              </a:pPr>
              <a:r>
                <a:rPr lang="en-US" sz="1100">
                  <a:solidFill>
                    <a:srgbClr val="E4EDEA"/>
                  </a:solidFill>
                  <a:latin typeface="Calibri"/>
                  <a:ea typeface="Calibri"/>
                  <a:cs typeface="Calibri"/>
                  <a:sym typeface="Calibri"/>
                </a:rPr>
                <a:t>Inborn attachment need (Bowlby, 1969); individual temperament; rapid early brain growth shaped by stress (Gerhardt, 2014).</a:t>
              </a:r>
              <a:endParaRPr sz="1100">
                <a:solidFill>
                  <a:schemeClr val="dk1"/>
                </a:solidFill>
                <a:latin typeface="Calibri"/>
                <a:ea typeface="Calibri"/>
                <a:cs typeface="Calibri"/>
                <a:sym typeface="Calibri"/>
              </a:endParaRPr>
            </a:p>
          </p:txBody>
        </p:sp>
      </p:grpSp>
      <p:grpSp>
        <p:nvGrpSpPr>
          <p:cNvPr id="103" name="Google Shape;103;p5"/>
          <p:cNvGrpSpPr/>
          <p:nvPr/>
        </p:nvGrpSpPr>
        <p:grpSpPr>
          <a:xfrm>
            <a:off x="639935" y="4175034"/>
            <a:ext cx="5212080" cy="1691640"/>
            <a:chOff x="6336792" y="4617720"/>
            <a:chExt cx="5212080" cy="1691640"/>
          </a:xfrm>
        </p:grpSpPr>
        <p:sp>
          <p:nvSpPr>
            <p:cNvPr id="104" name="Google Shape;104;p5"/>
            <p:cNvSpPr/>
            <p:nvPr/>
          </p:nvSpPr>
          <p:spPr>
            <a:xfrm>
              <a:off x="6336792" y="4617720"/>
              <a:ext cx="5212080" cy="1691640"/>
            </a:xfrm>
            <a:prstGeom prst="rect">
              <a:avLst/>
            </a:prstGeom>
            <a:solidFill>
              <a:srgbClr val="E6F0E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5"/>
            <p:cNvSpPr/>
            <p:nvPr/>
          </p:nvSpPr>
          <p:spPr>
            <a:xfrm>
              <a:off x="6565392" y="4846320"/>
              <a:ext cx="502920" cy="502920"/>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06" name="Google Shape;106;p5"/>
            <p:cNvPicPr preferRelativeResize="0"/>
            <p:nvPr/>
          </p:nvPicPr>
          <p:blipFill rotWithShape="1">
            <a:blip r:embed="rId5">
              <a:alphaModFix/>
            </a:blip>
            <a:srcRect b="0" l="0" r="0" t="0"/>
            <a:stretch/>
          </p:blipFill>
          <p:spPr>
            <a:xfrm>
              <a:off x="6691122" y="4972050"/>
              <a:ext cx="251460" cy="251460"/>
            </a:xfrm>
            <a:prstGeom prst="rect">
              <a:avLst/>
            </a:prstGeom>
            <a:noFill/>
            <a:ln>
              <a:noFill/>
            </a:ln>
          </p:spPr>
        </p:pic>
        <p:sp>
          <p:nvSpPr>
            <p:cNvPr id="107" name="Google Shape;107;p5"/>
            <p:cNvSpPr/>
            <p:nvPr/>
          </p:nvSpPr>
          <p:spPr>
            <a:xfrm>
              <a:off x="7205472" y="4873752"/>
              <a:ext cx="42062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500"/>
                <a:buFont typeface="Cambria"/>
                <a:buNone/>
              </a:pPr>
              <a:r>
                <a:rPr b="1" lang="en-US" sz="1500">
                  <a:solidFill>
                    <a:srgbClr val="2C4A4E"/>
                  </a:solidFill>
                  <a:latin typeface="Cambria"/>
                  <a:ea typeface="Cambria"/>
                  <a:cs typeface="Cambria"/>
                  <a:sym typeface="Cambria"/>
                </a:rPr>
                <a:t>NURTURE</a:t>
              </a:r>
              <a:endParaRPr sz="1500">
                <a:solidFill>
                  <a:schemeClr val="dk1"/>
                </a:solidFill>
                <a:latin typeface="Calibri"/>
                <a:ea typeface="Calibri"/>
                <a:cs typeface="Calibri"/>
                <a:sym typeface="Calibri"/>
              </a:endParaRPr>
            </a:p>
          </p:txBody>
        </p:sp>
        <p:sp>
          <p:nvSpPr>
            <p:cNvPr id="108" name="Google Shape;108;p5"/>
            <p:cNvSpPr/>
            <p:nvPr/>
          </p:nvSpPr>
          <p:spPr>
            <a:xfrm>
              <a:off x="6565392" y="5394960"/>
              <a:ext cx="4754880" cy="82296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2A3532"/>
                </a:buClr>
                <a:buSzPts val="1100"/>
                <a:buFont typeface="Calibri"/>
                <a:buNone/>
              </a:pPr>
              <a:r>
                <a:rPr lang="en-US" sz="1100">
                  <a:solidFill>
                    <a:srgbClr val="2A3532"/>
                  </a:solidFill>
                  <a:latin typeface="Calibri"/>
                  <a:ea typeface="Calibri"/>
                  <a:cs typeface="Calibri"/>
                  <a:sym typeface="Calibri"/>
                </a:rPr>
                <a:t>Quality of caregiving; house moves and repeated childcare changes; limited opportunities for social interaction.</a:t>
              </a:r>
              <a:endParaRPr sz="1100">
                <a:solidFill>
                  <a:schemeClr val="dk1"/>
                </a:solidFill>
                <a:latin typeface="Calibri"/>
                <a:ea typeface="Calibri"/>
                <a:cs typeface="Calibri"/>
                <a:sym typeface="Calibri"/>
              </a:endParaRPr>
            </a:p>
          </p:txBody>
        </p:sp>
      </p:grpSp>
      <p:sp>
        <p:nvSpPr>
          <p:cNvPr id="109" name="Google Shape;109;p5"/>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5</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114" name="Shape 114"/>
        <p:cNvGrpSpPr/>
        <p:nvPr/>
      </p:nvGrpSpPr>
      <p:grpSpPr>
        <a:xfrm>
          <a:off x="0" y="0"/>
          <a:ext cx="0" cy="0"/>
          <a:chOff x="0" y="0"/>
          <a:chExt cx="0" cy="0"/>
        </a:xfrm>
      </p:grpSpPr>
      <p:sp>
        <p:nvSpPr>
          <p:cNvPr id="115" name="Google Shape;115;p6"/>
          <p:cNvSpPr/>
          <p:nvPr/>
        </p:nvSpPr>
        <p:spPr>
          <a:xfrm>
            <a:off x="640080" y="365760"/>
            <a:ext cx="603504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500"/>
              <a:buFont typeface="Cambria"/>
              <a:buNone/>
            </a:pPr>
            <a:r>
              <a:rPr b="1" lang="en-US" sz="2500">
                <a:solidFill>
                  <a:srgbClr val="2C4A4E"/>
                </a:solidFill>
                <a:latin typeface="Cambria"/>
                <a:ea typeface="Cambria"/>
                <a:cs typeface="Cambria"/>
                <a:sym typeface="Cambria"/>
              </a:rPr>
              <a:t>Support Plan</a:t>
            </a:r>
            <a:endParaRPr sz="2500">
              <a:solidFill>
                <a:schemeClr val="dk1"/>
              </a:solidFill>
              <a:latin typeface="Calibri"/>
              <a:ea typeface="Calibri"/>
              <a:cs typeface="Calibri"/>
              <a:sym typeface="Calibri"/>
            </a:endParaRPr>
          </a:p>
        </p:txBody>
      </p:sp>
      <p:sp>
        <p:nvSpPr>
          <p:cNvPr id="116" name="Google Shape;116;p6"/>
          <p:cNvSpPr/>
          <p:nvPr/>
        </p:nvSpPr>
        <p:spPr>
          <a:xfrm>
            <a:off x="640080" y="841248"/>
            <a:ext cx="60350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17F52"/>
              </a:buClr>
              <a:buSzPts val="1500"/>
              <a:buFont typeface="Cambria"/>
              <a:buNone/>
            </a:pPr>
            <a:r>
              <a:rPr i="1" lang="en-US" sz="1500">
                <a:solidFill>
                  <a:srgbClr val="E17F52"/>
                </a:solidFill>
                <a:latin typeface="Cambria"/>
                <a:ea typeface="Cambria"/>
                <a:cs typeface="Cambria"/>
                <a:sym typeface="Cambria"/>
              </a:rPr>
              <a:t>Theory-informed strategies</a:t>
            </a:r>
            <a:endParaRPr sz="1500">
              <a:solidFill>
                <a:schemeClr val="dk1"/>
              </a:solidFill>
              <a:latin typeface="Calibri"/>
              <a:ea typeface="Calibri"/>
              <a:cs typeface="Calibri"/>
              <a:sym typeface="Calibri"/>
            </a:endParaRPr>
          </a:p>
        </p:txBody>
      </p:sp>
      <p:sp>
        <p:nvSpPr>
          <p:cNvPr id="117" name="Google Shape;117;p6"/>
          <p:cNvSpPr/>
          <p:nvPr/>
        </p:nvSpPr>
        <p:spPr>
          <a:xfrm>
            <a:off x="640080" y="1371600"/>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1</a:t>
            </a:r>
            <a:endParaRPr sz="2000">
              <a:solidFill>
                <a:schemeClr val="dk1"/>
              </a:solidFill>
              <a:latin typeface="Calibri"/>
              <a:ea typeface="Calibri"/>
              <a:cs typeface="Calibri"/>
              <a:sym typeface="Calibri"/>
            </a:endParaRPr>
          </a:p>
        </p:txBody>
      </p:sp>
      <p:sp>
        <p:nvSpPr>
          <p:cNvPr id="118" name="Google Shape;118;p6"/>
          <p:cNvSpPr/>
          <p:nvPr/>
        </p:nvSpPr>
        <p:spPr>
          <a:xfrm>
            <a:off x="1143000" y="1344168"/>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Key person</a:t>
            </a:r>
            <a:endParaRPr sz="1250">
              <a:solidFill>
                <a:schemeClr val="dk1"/>
              </a:solidFill>
              <a:latin typeface="Calibri"/>
              <a:ea typeface="Calibri"/>
              <a:cs typeface="Calibri"/>
              <a:sym typeface="Calibri"/>
            </a:endParaRPr>
          </a:p>
        </p:txBody>
      </p:sp>
      <p:sp>
        <p:nvSpPr>
          <p:cNvPr id="119" name="Google Shape;119;p6"/>
          <p:cNvSpPr/>
          <p:nvPr/>
        </p:nvSpPr>
        <p:spPr>
          <a:xfrm>
            <a:off x="1143000" y="1645920"/>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Steady secure base — a legal duty under the EYFS framework (DfE, 2025)</a:t>
            </a:r>
            <a:endParaRPr sz="1050">
              <a:solidFill>
                <a:schemeClr val="dk1"/>
              </a:solidFill>
              <a:latin typeface="Calibri"/>
              <a:ea typeface="Calibri"/>
              <a:cs typeface="Calibri"/>
              <a:sym typeface="Calibri"/>
            </a:endParaRPr>
          </a:p>
        </p:txBody>
      </p:sp>
      <p:sp>
        <p:nvSpPr>
          <p:cNvPr id="120" name="Google Shape;120;p6"/>
          <p:cNvSpPr/>
          <p:nvPr/>
        </p:nvSpPr>
        <p:spPr>
          <a:xfrm>
            <a:off x="640080" y="2212848"/>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2</a:t>
            </a:r>
            <a:endParaRPr sz="2000">
              <a:solidFill>
                <a:schemeClr val="dk1"/>
              </a:solidFill>
              <a:latin typeface="Calibri"/>
              <a:ea typeface="Calibri"/>
              <a:cs typeface="Calibri"/>
              <a:sym typeface="Calibri"/>
            </a:endParaRPr>
          </a:p>
        </p:txBody>
      </p:sp>
      <p:sp>
        <p:nvSpPr>
          <p:cNvPr id="121" name="Google Shape;121;p6"/>
          <p:cNvSpPr/>
          <p:nvPr/>
        </p:nvSpPr>
        <p:spPr>
          <a:xfrm>
            <a:off x="1143000" y="2185416"/>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Settling-in routine</a:t>
            </a:r>
            <a:endParaRPr sz="1250">
              <a:solidFill>
                <a:schemeClr val="dk1"/>
              </a:solidFill>
              <a:latin typeface="Calibri"/>
              <a:ea typeface="Calibri"/>
              <a:cs typeface="Calibri"/>
              <a:sym typeface="Calibri"/>
            </a:endParaRPr>
          </a:p>
        </p:txBody>
      </p:sp>
      <p:sp>
        <p:nvSpPr>
          <p:cNvPr id="122" name="Google Shape;122;p6"/>
          <p:cNvSpPr/>
          <p:nvPr/>
        </p:nvSpPr>
        <p:spPr>
          <a:xfrm>
            <a:off x="1143000" y="2487168"/>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Gentle, planned routine with mother present</a:t>
            </a:r>
            <a:endParaRPr sz="1050">
              <a:solidFill>
                <a:schemeClr val="dk1"/>
              </a:solidFill>
              <a:latin typeface="Calibri"/>
              <a:ea typeface="Calibri"/>
              <a:cs typeface="Calibri"/>
              <a:sym typeface="Calibri"/>
            </a:endParaRPr>
          </a:p>
        </p:txBody>
      </p:sp>
      <p:sp>
        <p:nvSpPr>
          <p:cNvPr id="123" name="Google Shape;123;p6"/>
          <p:cNvSpPr/>
          <p:nvPr/>
        </p:nvSpPr>
        <p:spPr>
          <a:xfrm>
            <a:off x="640080" y="3054096"/>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3</a:t>
            </a:r>
            <a:endParaRPr sz="2000">
              <a:solidFill>
                <a:schemeClr val="dk1"/>
              </a:solidFill>
              <a:latin typeface="Calibri"/>
              <a:ea typeface="Calibri"/>
              <a:cs typeface="Calibri"/>
              <a:sym typeface="Calibri"/>
            </a:endParaRPr>
          </a:p>
        </p:txBody>
      </p:sp>
      <p:sp>
        <p:nvSpPr>
          <p:cNvPr id="124" name="Google Shape;124;p6"/>
          <p:cNvSpPr/>
          <p:nvPr/>
        </p:nvSpPr>
        <p:spPr>
          <a:xfrm>
            <a:off x="1143000" y="3026664"/>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Play-based learning</a:t>
            </a:r>
            <a:endParaRPr sz="1250">
              <a:solidFill>
                <a:schemeClr val="dk1"/>
              </a:solidFill>
              <a:latin typeface="Calibri"/>
              <a:ea typeface="Calibri"/>
              <a:cs typeface="Calibri"/>
              <a:sym typeface="Calibri"/>
            </a:endParaRPr>
          </a:p>
        </p:txBody>
      </p:sp>
      <p:sp>
        <p:nvSpPr>
          <p:cNvPr id="125" name="Google Shape;125;p6"/>
          <p:cNvSpPr/>
          <p:nvPr/>
        </p:nvSpPr>
        <p:spPr>
          <a:xfrm>
            <a:off x="1143000" y="3328416"/>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One-to-one, building up to small groups</a:t>
            </a:r>
            <a:endParaRPr sz="1050">
              <a:solidFill>
                <a:schemeClr val="dk1"/>
              </a:solidFill>
              <a:latin typeface="Calibri"/>
              <a:ea typeface="Calibri"/>
              <a:cs typeface="Calibri"/>
              <a:sym typeface="Calibri"/>
            </a:endParaRPr>
          </a:p>
        </p:txBody>
      </p:sp>
      <p:sp>
        <p:nvSpPr>
          <p:cNvPr id="126" name="Google Shape;126;p6"/>
          <p:cNvSpPr/>
          <p:nvPr/>
        </p:nvSpPr>
        <p:spPr>
          <a:xfrm>
            <a:off x="640080" y="3895344"/>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4</a:t>
            </a:r>
            <a:endParaRPr sz="2000">
              <a:solidFill>
                <a:schemeClr val="dk1"/>
              </a:solidFill>
              <a:latin typeface="Calibri"/>
              <a:ea typeface="Calibri"/>
              <a:cs typeface="Calibri"/>
              <a:sym typeface="Calibri"/>
            </a:endParaRPr>
          </a:p>
        </p:txBody>
      </p:sp>
      <p:sp>
        <p:nvSpPr>
          <p:cNvPr id="127" name="Google Shape;127;p6"/>
          <p:cNvSpPr/>
          <p:nvPr/>
        </p:nvSpPr>
        <p:spPr>
          <a:xfrm>
            <a:off x="1143000" y="3867912"/>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Language-rich environment</a:t>
            </a:r>
            <a:endParaRPr sz="1250">
              <a:solidFill>
                <a:schemeClr val="dk1"/>
              </a:solidFill>
              <a:latin typeface="Calibri"/>
              <a:ea typeface="Calibri"/>
              <a:cs typeface="Calibri"/>
              <a:sym typeface="Calibri"/>
            </a:endParaRPr>
          </a:p>
        </p:txBody>
      </p:sp>
      <p:sp>
        <p:nvSpPr>
          <p:cNvPr id="128" name="Google Shape;128;p6"/>
          <p:cNvSpPr/>
          <p:nvPr/>
        </p:nvSpPr>
        <p:spPr>
          <a:xfrm>
            <a:off x="1143000" y="4169664"/>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Songs, stories, naming feelings</a:t>
            </a:r>
            <a:endParaRPr sz="1050">
              <a:solidFill>
                <a:schemeClr val="dk1"/>
              </a:solidFill>
              <a:latin typeface="Calibri"/>
              <a:ea typeface="Calibri"/>
              <a:cs typeface="Calibri"/>
              <a:sym typeface="Calibri"/>
            </a:endParaRPr>
          </a:p>
        </p:txBody>
      </p:sp>
      <p:sp>
        <p:nvSpPr>
          <p:cNvPr id="129" name="Google Shape;129;p6"/>
          <p:cNvSpPr/>
          <p:nvPr/>
        </p:nvSpPr>
        <p:spPr>
          <a:xfrm>
            <a:off x="640080" y="4736592"/>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5</a:t>
            </a:r>
            <a:endParaRPr sz="2000">
              <a:solidFill>
                <a:schemeClr val="dk1"/>
              </a:solidFill>
              <a:latin typeface="Calibri"/>
              <a:ea typeface="Calibri"/>
              <a:cs typeface="Calibri"/>
              <a:sym typeface="Calibri"/>
            </a:endParaRPr>
          </a:p>
        </p:txBody>
      </p:sp>
      <p:sp>
        <p:nvSpPr>
          <p:cNvPr id="130" name="Google Shape;130;p6"/>
          <p:cNvSpPr/>
          <p:nvPr/>
        </p:nvSpPr>
        <p:spPr>
          <a:xfrm>
            <a:off x="1143000" y="4709160"/>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Support for mum</a:t>
            </a:r>
            <a:endParaRPr sz="1250">
              <a:solidFill>
                <a:schemeClr val="dk1"/>
              </a:solidFill>
              <a:latin typeface="Calibri"/>
              <a:ea typeface="Calibri"/>
              <a:cs typeface="Calibri"/>
              <a:sym typeface="Calibri"/>
            </a:endParaRPr>
          </a:p>
        </p:txBody>
      </p:sp>
      <p:sp>
        <p:nvSpPr>
          <p:cNvPr id="131" name="Google Shape;131;p6"/>
          <p:cNvSpPr/>
          <p:nvPr/>
        </p:nvSpPr>
        <p:spPr>
          <a:xfrm>
            <a:off x="1143000" y="5010912"/>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Health visitor referral, parent groups, modelling warm play</a:t>
            </a:r>
            <a:endParaRPr sz="1050">
              <a:solidFill>
                <a:schemeClr val="dk1"/>
              </a:solidFill>
              <a:latin typeface="Calibri"/>
              <a:ea typeface="Calibri"/>
              <a:cs typeface="Calibri"/>
              <a:sym typeface="Calibri"/>
            </a:endParaRPr>
          </a:p>
        </p:txBody>
      </p:sp>
      <p:sp>
        <p:nvSpPr>
          <p:cNvPr id="132" name="Google Shape;132;p6"/>
          <p:cNvSpPr/>
          <p:nvPr/>
        </p:nvSpPr>
        <p:spPr>
          <a:xfrm>
            <a:off x="640080" y="5577840"/>
            <a:ext cx="457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2000"/>
              <a:buFont typeface="Cambria"/>
              <a:buNone/>
            </a:pPr>
            <a:r>
              <a:rPr b="1" lang="en-US" sz="2000">
                <a:solidFill>
                  <a:srgbClr val="5B9C8E"/>
                </a:solidFill>
                <a:latin typeface="Cambria"/>
                <a:ea typeface="Cambria"/>
                <a:cs typeface="Cambria"/>
                <a:sym typeface="Cambria"/>
              </a:rPr>
              <a:t>6</a:t>
            </a:r>
            <a:endParaRPr sz="2000">
              <a:solidFill>
                <a:schemeClr val="dk1"/>
              </a:solidFill>
              <a:latin typeface="Calibri"/>
              <a:ea typeface="Calibri"/>
              <a:cs typeface="Calibri"/>
              <a:sym typeface="Calibri"/>
            </a:endParaRPr>
          </a:p>
        </p:txBody>
      </p:sp>
      <p:sp>
        <p:nvSpPr>
          <p:cNvPr id="133" name="Google Shape;133;p6"/>
          <p:cNvSpPr/>
          <p:nvPr/>
        </p:nvSpPr>
        <p:spPr>
          <a:xfrm>
            <a:off x="1143000" y="5550408"/>
            <a:ext cx="54864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250"/>
              <a:buFont typeface="Cambria"/>
              <a:buNone/>
            </a:pPr>
            <a:r>
              <a:rPr b="1" lang="en-US" sz="1250">
                <a:solidFill>
                  <a:srgbClr val="2C4A4E"/>
                </a:solidFill>
                <a:latin typeface="Cambria"/>
                <a:ea typeface="Cambria"/>
                <a:cs typeface="Cambria"/>
                <a:sym typeface="Cambria"/>
              </a:rPr>
              <a:t>Multi-agency working</a:t>
            </a:r>
            <a:endParaRPr sz="1250">
              <a:solidFill>
                <a:schemeClr val="dk1"/>
              </a:solidFill>
              <a:latin typeface="Calibri"/>
              <a:ea typeface="Calibri"/>
              <a:cs typeface="Calibri"/>
              <a:sym typeface="Calibri"/>
            </a:endParaRPr>
          </a:p>
        </p:txBody>
      </p:sp>
      <p:sp>
        <p:nvSpPr>
          <p:cNvPr id="134" name="Google Shape;134;p6"/>
          <p:cNvSpPr/>
          <p:nvPr/>
        </p:nvSpPr>
        <p:spPr>
          <a:xfrm>
            <a:off x="1143000" y="5852160"/>
            <a:ext cx="5486400" cy="457200"/>
          </a:xfrm>
          <a:prstGeom prst="rect">
            <a:avLst/>
          </a:prstGeom>
          <a:noFill/>
          <a:ln>
            <a:noFill/>
          </a:ln>
        </p:spPr>
        <p:txBody>
          <a:bodyPr anchorCtr="0" anchor="t" bIns="0" lIns="0" spcFirstLastPara="1" rIns="0" wrap="square" tIns="0">
            <a:noAutofit/>
          </a:bodyPr>
          <a:lstStyle/>
          <a:p>
            <a:pPr indent="0" lvl="0" marL="0" marR="0" rtl="0" algn="l">
              <a:lnSpc>
                <a:spcPct val="102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Speech &amp; language therapy, GP, mental health services</a:t>
            </a:r>
            <a:endParaRPr sz="1050">
              <a:solidFill>
                <a:schemeClr val="dk1"/>
              </a:solidFill>
              <a:latin typeface="Calibri"/>
              <a:ea typeface="Calibri"/>
              <a:cs typeface="Calibri"/>
              <a:sym typeface="Calibri"/>
            </a:endParaRPr>
          </a:p>
        </p:txBody>
      </p:sp>
      <p:pic>
        <p:nvPicPr>
          <p:cNvPr descr="/home/claude/images/slide6.png" id="135" name="Google Shape;135;p6"/>
          <p:cNvPicPr preferRelativeResize="0"/>
          <p:nvPr/>
        </p:nvPicPr>
        <p:blipFill rotWithShape="1">
          <a:blip r:embed="rId3">
            <a:alphaModFix/>
          </a:blip>
          <a:srcRect b="0" l="0" r="0" t="0"/>
          <a:stretch/>
        </p:blipFill>
        <p:spPr>
          <a:xfrm>
            <a:off x="5265928" y="940672"/>
            <a:ext cx="6793847" cy="5245173"/>
          </a:xfrm>
          <a:prstGeom prst="rect">
            <a:avLst/>
          </a:prstGeom>
          <a:noFill/>
          <a:ln>
            <a:noFill/>
          </a:ln>
        </p:spPr>
      </p:pic>
      <p:sp>
        <p:nvSpPr>
          <p:cNvPr id="136" name="Google Shape;136;p6"/>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6</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141" name="Shape 141"/>
        <p:cNvGrpSpPr/>
        <p:nvPr/>
      </p:nvGrpSpPr>
      <p:grpSpPr>
        <a:xfrm>
          <a:off x="0" y="0"/>
          <a:ext cx="0" cy="0"/>
          <a:chOff x="0" y="0"/>
          <a:chExt cx="0" cy="0"/>
        </a:xfrm>
      </p:grpSpPr>
      <p:sp>
        <p:nvSpPr>
          <p:cNvPr id="142" name="Google Shape;142;p7"/>
          <p:cNvSpPr/>
          <p:nvPr/>
        </p:nvSpPr>
        <p:spPr>
          <a:xfrm>
            <a:off x="640080" y="411480"/>
            <a:ext cx="1051560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800"/>
              <a:buFont typeface="Cambria"/>
              <a:buNone/>
            </a:pPr>
            <a:r>
              <a:rPr b="1" lang="en-US" sz="2800">
                <a:solidFill>
                  <a:srgbClr val="2C4A4E"/>
                </a:solidFill>
                <a:latin typeface="Cambria"/>
                <a:ea typeface="Cambria"/>
                <a:cs typeface="Cambria"/>
                <a:sym typeface="Cambria"/>
              </a:rPr>
              <a:t>Critical Evaluation</a:t>
            </a:r>
            <a:endParaRPr sz="2800">
              <a:solidFill>
                <a:schemeClr val="dk1"/>
              </a:solidFill>
              <a:latin typeface="Calibri"/>
              <a:ea typeface="Calibri"/>
              <a:cs typeface="Calibri"/>
              <a:sym typeface="Calibri"/>
            </a:endParaRPr>
          </a:p>
        </p:txBody>
      </p:sp>
      <p:sp>
        <p:nvSpPr>
          <p:cNvPr id="143" name="Google Shape;143;p7"/>
          <p:cNvSpPr/>
          <p:nvPr/>
        </p:nvSpPr>
        <p:spPr>
          <a:xfrm>
            <a:off x="640080" y="1188720"/>
            <a:ext cx="5074920" cy="2331720"/>
          </a:xfrm>
          <a:prstGeom prst="rect">
            <a:avLst/>
          </a:prstGeom>
          <a:solidFill>
            <a:srgbClr val="E6F0E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7"/>
          <p:cNvSpPr/>
          <p:nvPr/>
        </p:nvSpPr>
        <p:spPr>
          <a:xfrm>
            <a:off x="914400" y="1444752"/>
            <a:ext cx="502920" cy="50292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45" name="Google Shape;145;p7"/>
          <p:cNvPicPr preferRelativeResize="0"/>
          <p:nvPr/>
        </p:nvPicPr>
        <p:blipFill rotWithShape="1">
          <a:blip r:embed="rId3">
            <a:alphaModFix/>
          </a:blip>
          <a:srcRect b="0" l="0" r="0" t="0"/>
          <a:stretch/>
        </p:blipFill>
        <p:spPr>
          <a:xfrm>
            <a:off x="1014984" y="1545336"/>
            <a:ext cx="301752" cy="301752"/>
          </a:xfrm>
          <a:prstGeom prst="rect">
            <a:avLst/>
          </a:prstGeom>
          <a:noFill/>
          <a:ln>
            <a:noFill/>
          </a:ln>
        </p:spPr>
      </p:pic>
      <p:sp>
        <p:nvSpPr>
          <p:cNvPr id="146" name="Google Shape;146;p7"/>
          <p:cNvSpPr/>
          <p:nvPr/>
        </p:nvSpPr>
        <p:spPr>
          <a:xfrm>
            <a:off x="1554480" y="1463040"/>
            <a:ext cx="3931920" cy="38404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600"/>
              <a:buFont typeface="Cambria"/>
              <a:buNone/>
            </a:pPr>
            <a:r>
              <a:rPr b="1" lang="en-US" sz="1600">
                <a:solidFill>
                  <a:srgbClr val="2C4A4E"/>
                </a:solidFill>
                <a:latin typeface="Cambria"/>
                <a:ea typeface="Cambria"/>
                <a:cs typeface="Cambria"/>
                <a:sym typeface="Cambria"/>
              </a:rPr>
              <a:t>Strengths</a:t>
            </a:r>
            <a:endParaRPr sz="1600">
              <a:solidFill>
                <a:schemeClr val="dk1"/>
              </a:solidFill>
              <a:latin typeface="Calibri"/>
              <a:ea typeface="Calibri"/>
              <a:cs typeface="Calibri"/>
              <a:sym typeface="Calibri"/>
            </a:endParaRPr>
          </a:p>
        </p:txBody>
      </p:sp>
      <p:sp>
        <p:nvSpPr>
          <p:cNvPr id="147" name="Google Shape;147;p7"/>
          <p:cNvSpPr/>
          <p:nvPr/>
        </p:nvSpPr>
        <p:spPr>
          <a:xfrm>
            <a:off x="960120" y="1965960"/>
            <a:ext cx="4434840" cy="1417320"/>
          </a:xfrm>
          <a:prstGeom prst="rect">
            <a:avLst/>
          </a:prstGeom>
          <a:noFill/>
          <a:ln>
            <a:noFill/>
          </a:ln>
        </p:spPr>
        <p:txBody>
          <a:bodyPr anchorCtr="0" anchor="t" bIns="0" lIns="0" spcFirstLastPara="1" rIns="0" wrap="square" tIns="0">
            <a:noAutofit/>
          </a:bodyPr>
          <a:lstStyle/>
          <a:p>
            <a:pPr indent="-342900" lvl="0" marL="342900" marR="0" rtl="0" algn="l">
              <a:lnSpc>
                <a:spcPct val="110000"/>
              </a:lnSpc>
              <a:spcBef>
                <a:spcPts val="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Strong evidence base</a:t>
            </a:r>
            <a:endParaRPr sz="1150">
              <a:solidFill>
                <a:schemeClr val="dk1"/>
              </a:solidFill>
              <a:latin typeface="Calibri"/>
              <a:ea typeface="Calibri"/>
              <a:cs typeface="Calibri"/>
              <a:sym typeface="Calibri"/>
            </a:endParaRPr>
          </a:p>
          <a:p>
            <a:pPr indent="-342900" lvl="0" marL="342900" marR="0" rtl="0" algn="l">
              <a:lnSpc>
                <a:spcPct val="110000"/>
              </a:lnSpc>
              <a:spcBef>
                <a:spcPts val="60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Underpins the EYFS key person approach (DfE, 2025)</a:t>
            </a:r>
            <a:endParaRPr sz="1150">
              <a:solidFill>
                <a:schemeClr val="dk1"/>
              </a:solidFill>
              <a:latin typeface="Calibri"/>
              <a:ea typeface="Calibri"/>
              <a:cs typeface="Calibri"/>
              <a:sym typeface="Calibri"/>
            </a:endParaRPr>
          </a:p>
          <a:p>
            <a:pPr indent="-342900" lvl="0" marL="342900" marR="0" rtl="0" algn="l">
              <a:lnSpc>
                <a:spcPct val="110000"/>
              </a:lnSpc>
              <a:spcBef>
                <a:spcPts val="60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Highly practical for early years settings</a:t>
            </a:r>
            <a:endParaRPr sz="1150">
              <a:solidFill>
                <a:schemeClr val="dk1"/>
              </a:solidFill>
              <a:latin typeface="Calibri"/>
              <a:ea typeface="Calibri"/>
              <a:cs typeface="Calibri"/>
              <a:sym typeface="Calibri"/>
            </a:endParaRPr>
          </a:p>
        </p:txBody>
      </p:sp>
      <p:sp>
        <p:nvSpPr>
          <p:cNvPr id="148" name="Google Shape;148;p7"/>
          <p:cNvSpPr/>
          <p:nvPr/>
        </p:nvSpPr>
        <p:spPr>
          <a:xfrm>
            <a:off x="6172200" y="1188720"/>
            <a:ext cx="5074920" cy="2331720"/>
          </a:xfrm>
          <a:prstGeom prst="rect">
            <a:avLst/>
          </a:prstGeom>
          <a:solidFill>
            <a:srgbClr val="FBE7D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7"/>
          <p:cNvSpPr/>
          <p:nvPr/>
        </p:nvSpPr>
        <p:spPr>
          <a:xfrm>
            <a:off x="6446520" y="1444752"/>
            <a:ext cx="502920" cy="502920"/>
          </a:xfrm>
          <a:prstGeom prst="ellipse">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50" name="Google Shape;150;p7"/>
          <p:cNvPicPr preferRelativeResize="0"/>
          <p:nvPr/>
        </p:nvPicPr>
        <p:blipFill rotWithShape="1">
          <a:blip r:embed="rId4">
            <a:alphaModFix/>
          </a:blip>
          <a:srcRect b="0" l="0" r="0" t="0"/>
          <a:stretch/>
        </p:blipFill>
        <p:spPr>
          <a:xfrm>
            <a:off x="6559677" y="1557909"/>
            <a:ext cx="276606" cy="276606"/>
          </a:xfrm>
          <a:prstGeom prst="rect">
            <a:avLst/>
          </a:prstGeom>
          <a:noFill/>
          <a:ln>
            <a:noFill/>
          </a:ln>
        </p:spPr>
      </p:pic>
      <p:sp>
        <p:nvSpPr>
          <p:cNvPr id="151" name="Google Shape;151;p7"/>
          <p:cNvSpPr/>
          <p:nvPr/>
        </p:nvSpPr>
        <p:spPr>
          <a:xfrm>
            <a:off x="7086600" y="1463040"/>
            <a:ext cx="3931920" cy="38404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1600"/>
              <a:buFont typeface="Cambria"/>
              <a:buNone/>
            </a:pPr>
            <a:r>
              <a:rPr b="1" lang="en-US" sz="1600">
                <a:solidFill>
                  <a:srgbClr val="2C4A4E"/>
                </a:solidFill>
                <a:latin typeface="Cambria"/>
                <a:ea typeface="Cambria"/>
                <a:cs typeface="Cambria"/>
                <a:sym typeface="Cambria"/>
              </a:rPr>
              <a:t>Limitations</a:t>
            </a:r>
            <a:endParaRPr sz="1600">
              <a:solidFill>
                <a:schemeClr val="dk1"/>
              </a:solidFill>
              <a:latin typeface="Calibri"/>
              <a:ea typeface="Calibri"/>
              <a:cs typeface="Calibri"/>
              <a:sym typeface="Calibri"/>
            </a:endParaRPr>
          </a:p>
        </p:txBody>
      </p:sp>
      <p:sp>
        <p:nvSpPr>
          <p:cNvPr id="152" name="Google Shape;152;p7"/>
          <p:cNvSpPr/>
          <p:nvPr/>
        </p:nvSpPr>
        <p:spPr>
          <a:xfrm>
            <a:off x="6492240" y="1965960"/>
            <a:ext cx="4434840" cy="1417320"/>
          </a:xfrm>
          <a:prstGeom prst="rect">
            <a:avLst/>
          </a:prstGeom>
          <a:noFill/>
          <a:ln>
            <a:noFill/>
          </a:ln>
        </p:spPr>
        <p:txBody>
          <a:bodyPr anchorCtr="0" anchor="t" bIns="0" lIns="0" spcFirstLastPara="1" rIns="0" wrap="square" tIns="0">
            <a:noAutofit/>
          </a:bodyPr>
          <a:lstStyle/>
          <a:p>
            <a:pPr indent="-342900" lvl="0" marL="342900" marR="0" rtl="0" algn="l">
              <a:lnSpc>
                <a:spcPct val="110000"/>
              </a:lnSpc>
              <a:spcBef>
                <a:spcPts val="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Early versions placed too much blame on mothers</a:t>
            </a:r>
            <a:endParaRPr sz="1150">
              <a:solidFill>
                <a:schemeClr val="dk1"/>
              </a:solidFill>
              <a:latin typeface="Calibri"/>
              <a:ea typeface="Calibri"/>
              <a:cs typeface="Calibri"/>
              <a:sym typeface="Calibri"/>
            </a:endParaRPr>
          </a:p>
          <a:p>
            <a:pPr indent="-342900" lvl="0" marL="342900" marR="0" rtl="0" algn="l">
              <a:lnSpc>
                <a:spcPct val="110000"/>
              </a:lnSpc>
              <a:spcBef>
                <a:spcPts val="60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Underplays fathers and wider family networks</a:t>
            </a:r>
            <a:endParaRPr sz="1150">
              <a:solidFill>
                <a:schemeClr val="dk1"/>
              </a:solidFill>
              <a:latin typeface="Calibri"/>
              <a:ea typeface="Calibri"/>
              <a:cs typeface="Calibri"/>
              <a:sym typeface="Calibri"/>
            </a:endParaRPr>
          </a:p>
          <a:p>
            <a:pPr indent="-342900" lvl="0" marL="342900" marR="0" rtl="0" algn="l">
              <a:lnSpc>
                <a:spcPct val="110000"/>
              </a:lnSpc>
              <a:spcBef>
                <a:spcPts val="600"/>
              </a:spcBef>
              <a:spcAft>
                <a:spcPts val="0"/>
              </a:spcAft>
              <a:buClr>
                <a:srgbClr val="2A3532"/>
              </a:buClr>
              <a:buSzPts val="1150"/>
              <a:buFont typeface="Calibri"/>
              <a:buChar char="•"/>
            </a:pPr>
            <a:r>
              <a:rPr lang="en-US" sz="1150">
                <a:solidFill>
                  <a:srgbClr val="2A3532"/>
                </a:solidFill>
                <a:latin typeface="Calibri"/>
                <a:ea typeface="Calibri"/>
                <a:cs typeface="Calibri"/>
                <a:sym typeface="Calibri"/>
              </a:rPr>
              <a:t>Attachment patterns can change over time</a:t>
            </a:r>
            <a:endParaRPr sz="1150">
              <a:solidFill>
                <a:schemeClr val="dk1"/>
              </a:solidFill>
              <a:latin typeface="Calibri"/>
              <a:ea typeface="Calibri"/>
              <a:cs typeface="Calibri"/>
              <a:sym typeface="Calibri"/>
            </a:endParaRPr>
          </a:p>
        </p:txBody>
      </p:sp>
      <p:sp>
        <p:nvSpPr>
          <p:cNvPr id="153" name="Google Shape;153;p7"/>
          <p:cNvSpPr/>
          <p:nvPr/>
        </p:nvSpPr>
        <p:spPr>
          <a:xfrm>
            <a:off x="640080" y="3794760"/>
            <a:ext cx="3931920" cy="2148840"/>
          </a:xfrm>
          <a:prstGeom prst="rect">
            <a:avLst/>
          </a:prstGeom>
          <a:solidFill>
            <a:srgbClr val="FFFFFF"/>
          </a:solidFill>
          <a:ln>
            <a:noFill/>
          </a:ln>
          <a:effectLst>
            <a:outerShdw blurRad="127000" rotWithShape="0" algn="bl" dir="5400000" dist="38100">
              <a:srgbClr val="000000">
                <a:alpha val="1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ome/claude/images/slide7.png" id="154" name="Google Shape;154;p7"/>
          <p:cNvPicPr preferRelativeResize="0"/>
          <p:nvPr/>
        </p:nvPicPr>
        <p:blipFill rotWithShape="1">
          <a:blip r:embed="rId5">
            <a:alphaModFix/>
          </a:blip>
          <a:srcRect b="0" l="0" r="0" t="0"/>
          <a:stretch/>
        </p:blipFill>
        <p:spPr>
          <a:xfrm>
            <a:off x="749808" y="3904488"/>
            <a:ext cx="3712464" cy="1929384"/>
          </a:xfrm>
          <a:prstGeom prst="rect">
            <a:avLst/>
          </a:prstGeom>
          <a:noFill/>
          <a:ln>
            <a:noFill/>
          </a:ln>
        </p:spPr>
      </p:pic>
      <p:sp>
        <p:nvSpPr>
          <p:cNvPr id="155" name="Google Shape;155;p7"/>
          <p:cNvSpPr/>
          <p:nvPr/>
        </p:nvSpPr>
        <p:spPr>
          <a:xfrm>
            <a:off x="4800600" y="3794760"/>
            <a:ext cx="6446520" cy="2148840"/>
          </a:xfrm>
          <a:prstGeom prst="rect">
            <a:avLst/>
          </a:prstGeom>
          <a:solidFill>
            <a:srgbClr val="2C4A4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7"/>
          <p:cNvSpPr/>
          <p:nvPr/>
        </p:nvSpPr>
        <p:spPr>
          <a:xfrm>
            <a:off x="5029200" y="4023360"/>
            <a:ext cx="502920" cy="502920"/>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57" name="Google Shape;157;p7"/>
          <p:cNvPicPr preferRelativeResize="0"/>
          <p:nvPr/>
        </p:nvPicPr>
        <p:blipFill rotWithShape="1">
          <a:blip r:embed="rId6">
            <a:alphaModFix/>
          </a:blip>
          <a:srcRect b="0" l="0" r="0" t="0"/>
          <a:stretch/>
        </p:blipFill>
        <p:spPr>
          <a:xfrm>
            <a:off x="5142357" y="4136517"/>
            <a:ext cx="276606" cy="276606"/>
          </a:xfrm>
          <a:prstGeom prst="rect">
            <a:avLst/>
          </a:prstGeom>
          <a:noFill/>
          <a:ln>
            <a:noFill/>
          </a:ln>
        </p:spPr>
      </p:pic>
      <p:sp>
        <p:nvSpPr>
          <p:cNvPr id="158" name="Google Shape;158;p7"/>
          <p:cNvSpPr/>
          <p:nvPr/>
        </p:nvSpPr>
        <p:spPr>
          <a:xfrm>
            <a:off x="5669280" y="4041648"/>
            <a:ext cx="55778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500"/>
              <a:buFont typeface="Cambria"/>
              <a:buNone/>
            </a:pPr>
            <a:r>
              <a:rPr b="1" lang="en-US" sz="1500">
                <a:solidFill>
                  <a:srgbClr val="FFFFFF"/>
                </a:solidFill>
                <a:latin typeface="Cambria"/>
                <a:ea typeface="Cambria"/>
                <a:cs typeface="Cambria"/>
                <a:sym typeface="Cambria"/>
              </a:rPr>
              <a:t>Culture matters</a:t>
            </a:r>
            <a:endParaRPr sz="1500">
              <a:solidFill>
                <a:schemeClr val="dk1"/>
              </a:solidFill>
              <a:latin typeface="Calibri"/>
              <a:ea typeface="Calibri"/>
              <a:cs typeface="Calibri"/>
              <a:sym typeface="Calibri"/>
            </a:endParaRPr>
          </a:p>
        </p:txBody>
      </p:sp>
      <p:sp>
        <p:nvSpPr>
          <p:cNvPr id="159" name="Google Shape;159;p7"/>
          <p:cNvSpPr/>
          <p:nvPr/>
        </p:nvSpPr>
        <p:spPr>
          <a:xfrm>
            <a:off x="5029200" y="4572000"/>
            <a:ext cx="6217920" cy="123444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0"/>
              </a:spcBef>
              <a:spcAft>
                <a:spcPts val="0"/>
              </a:spcAft>
              <a:buClr>
                <a:srgbClr val="D9E7E2"/>
              </a:buClr>
              <a:buSzPts val="1150"/>
              <a:buFont typeface="Calibri"/>
              <a:buNone/>
            </a:pPr>
            <a:r>
              <a:rPr lang="en-US" sz="1150">
                <a:solidFill>
                  <a:srgbClr val="D9E7E2"/>
                </a:solidFill>
                <a:latin typeface="Calibri"/>
                <a:ea typeface="Calibri"/>
                <a:cs typeface="Calibri"/>
                <a:sym typeface="Calibri"/>
              </a:rPr>
              <a:t>The theory is based on Western norms — many cultures share caregiving across several adults (Keller, 2018). This matters for London's diverse communities.</a:t>
            </a:r>
            <a:endParaRPr sz="1150">
              <a:solidFill>
                <a:schemeClr val="dk1"/>
              </a:solidFill>
              <a:latin typeface="Calibri"/>
              <a:ea typeface="Calibri"/>
              <a:cs typeface="Calibri"/>
              <a:sym typeface="Calibri"/>
            </a:endParaRPr>
          </a:p>
        </p:txBody>
      </p:sp>
      <p:sp>
        <p:nvSpPr>
          <p:cNvPr id="160" name="Google Shape;160;p7"/>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7</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3A3C"/>
        </a:solidFill>
      </p:bgPr>
    </p:bg>
    <p:spTree>
      <p:nvGrpSpPr>
        <p:cNvPr id="165" name="Shape 165"/>
        <p:cNvGrpSpPr/>
        <p:nvPr/>
      </p:nvGrpSpPr>
      <p:grpSpPr>
        <a:xfrm>
          <a:off x="0" y="0"/>
          <a:ext cx="0" cy="0"/>
          <a:chOff x="0" y="0"/>
          <a:chExt cx="0" cy="0"/>
        </a:xfrm>
      </p:grpSpPr>
      <p:sp>
        <p:nvSpPr>
          <p:cNvPr id="166" name="Google Shape;166;p8"/>
          <p:cNvSpPr/>
          <p:nvPr/>
        </p:nvSpPr>
        <p:spPr>
          <a:xfrm>
            <a:off x="-1463040" y="-1463040"/>
            <a:ext cx="3474720" cy="3474720"/>
          </a:xfrm>
          <a:prstGeom prst="ellipse">
            <a:avLst/>
          </a:prstGeom>
          <a:solidFill>
            <a:srgbClr val="2445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8"/>
          <p:cNvSpPr/>
          <p:nvPr/>
        </p:nvSpPr>
        <p:spPr>
          <a:xfrm>
            <a:off x="822960" y="594360"/>
            <a:ext cx="731520" cy="731520"/>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68" name="Google Shape;168;p8"/>
          <p:cNvPicPr preferRelativeResize="0"/>
          <p:nvPr/>
        </p:nvPicPr>
        <p:blipFill rotWithShape="1">
          <a:blip r:embed="rId3">
            <a:alphaModFix/>
          </a:blip>
          <a:srcRect b="0" l="0" r="0" t="0"/>
          <a:stretch/>
        </p:blipFill>
        <p:spPr>
          <a:xfrm>
            <a:off x="987552" y="758952"/>
            <a:ext cx="402336" cy="402336"/>
          </a:xfrm>
          <a:prstGeom prst="rect">
            <a:avLst/>
          </a:prstGeom>
          <a:noFill/>
          <a:ln>
            <a:noFill/>
          </a:ln>
        </p:spPr>
      </p:pic>
      <p:sp>
        <p:nvSpPr>
          <p:cNvPr id="169" name="Google Shape;169;p8"/>
          <p:cNvSpPr/>
          <p:nvPr/>
        </p:nvSpPr>
        <p:spPr>
          <a:xfrm>
            <a:off x="822960" y="1508760"/>
            <a:ext cx="6035040" cy="594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000"/>
              <a:buFont typeface="Cambria"/>
              <a:buNone/>
            </a:pPr>
            <a:r>
              <a:rPr b="1" lang="en-US" sz="3000">
                <a:solidFill>
                  <a:srgbClr val="FFFFFF"/>
                </a:solidFill>
                <a:latin typeface="Cambria"/>
                <a:ea typeface="Cambria"/>
                <a:cs typeface="Cambria"/>
                <a:sym typeface="Cambria"/>
              </a:rPr>
              <a:t>Conclusion</a:t>
            </a:r>
            <a:endParaRPr sz="3000">
              <a:solidFill>
                <a:schemeClr val="dk1"/>
              </a:solidFill>
              <a:latin typeface="Calibri"/>
              <a:ea typeface="Calibri"/>
              <a:cs typeface="Calibri"/>
              <a:sym typeface="Calibri"/>
            </a:endParaRPr>
          </a:p>
        </p:txBody>
      </p:sp>
      <p:sp>
        <p:nvSpPr>
          <p:cNvPr id="170" name="Google Shape;170;p8"/>
          <p:cNvSpPr/>
          <p:nvPr/>
        </p:nvSpPr>
        <p:spPr>
          <a:xfrm>
            <a:off x="822960" y="2240280"/>
            <a:ext cx="6035040" cy="2377440"/>
          </a:xfrm>
          <a:prstGeom prst="rect">
            <a:avLst/>
          </a:prstGeom>
          <a:noFill/>
          <a:ln>
            <a:noFill/>
          </a:ln>
        </p:spPr>
        <p:txBody>
          <a:bodyPr anchorCtr="0" anchor="t" bIns="0" lIns="0" spcFirstLastPara="1" rIns="0" wrap="square" tIns="0">
            <a:noAutofit/>
          </a:bodyPr>
          <a:lstStyle/>
          <a:p>
            <a:pPr indent="-342900" lvl="0" marL="342900" marR="0" rtl="0" algn="l">
              <a:lnSpc>
                <a:spcPct val="130000"/>
              </a:lnSpc>
              <a:spcBef>
                <a:spcPts val="0"/>
              </a:spcBef>
              <a:spcAft>
                <a:spcPts val="0"/>
              </a:spcAft>
              <a:buClr>
                <a:srgbClr val="FFFFFF"/>
              </a:buClr>
              <a:buSzPts val="1450"/>
              <a:buFont typeface="Calibri"/>
              <a:buChar char="✦"/>
            </a:pPr>
            <a:r>
              <a:rPr lang="en-US" sz="1450">
                <a:solidFill>
                  <a:srgbClr val="FFFFFF"/>
                </a:solidFill>
                <a:latin typeface="Calibri"/>
                <a:ea typeface="Calibri"/>
                <a:cs typeface="Calibri"/>
                <a:sym typeface="Calibri"/>
              </a:rPr>
              <a:t>Isaac's behaviour makes sense through attachment theory — it is a message, not a problem.</a:t>
            </a:r>
            <a:endParaRPr sz="1450">
              <a:solidFill>
                <a:schemeClr val="dk1"/>
              </a:solidFill>
              <a:latin typeface="Calibri"/>
              <a:ea typeface="Calibri"/>
              <a:cs typeface="Calibri"/>
              <a:sym typeface="Calibri"/>
            </a:endParaRPr>
          </a:p>
          <a:p>
            <a:pPr indent="-342900" lvl="0" marL="342900" marR="0" rtl="0" algn="l">
              <a:lnSpc>
                <a:spcPct val="130000"/>
              </a:lnSpc>
              <a:spcBef>
                <a:spcPts val="1400"/>
              </a:spcBef>
              <a:spcAft>
                <a:spcPts val="0"/>
              </a:spcAft>
              <a:buClr>
                <a:srgbClr val="FFFFFF"/>
              </a:buClr>
              <a:buSzPts val="1450"/>
              <a:buFont typeface="Calibri"/>
              <a:buChar char="✦"/>
            </a:pPr>
            <a:r>
              <a:rPr lang="en-US" sz="1450">
                <a:solidFill>
                  <a:srgbClr val="FFFFFF"/>
                </a:solidFill>
                <a:latin typeface="Calibri"/>
                <a:ea typeface="Calibri"/>
                <a:cs typeface="Calibri"/>
                <a:sym typeface="Calibri"/>
              </a:rPr>
              <a:t>Priority: one steady, warm relationship at the centre, plus support for his mother.</a:t>
            </a:r>
            <a:endParaRPr sz="1450">
              <a:solidFill>
                <a:schemeClr val="dk1"/>
              </a:solidFill>
              <a:latin typeface="Calibri"/>
              <a:ea typeface="Calibri"/>
              <a:cs typeface="Calibri"/>
              <a:sym typeface="Calibri"/>
            </a:endParaRPr>
          </a:p>
          <a:p>
            <a:pPr indent="-342900" lvl="0" marL="342900" marR="0" rtl="0" algn="l">
              <a:lnSpc>
                <a:spcPct val="130000"/>
              </a:lnSpc>
              <a:spcBef>
                <a:spcPts val="1400"/>
              </a:spcBef>
              <a:spcAft>
                <a:spcPts val="0"/>
              </a:spcAft>
              <a:buClr>
                <a:srgbClr val="FFFFFF"/>
              </a:buClr>
              <a:buSzPts val="1450"/>
              <a:buFont typeface="Calibri"/>
              <a:buChar char="✦"/>
            </a:pPr>
            <a:r>
              <a:rPr lang="en-US" sz="1450">
                <a:solidFill>
                  <a:srgbClr val="FFFFFF"/>
                </a:solidFill>
                <a:latin typeface="Calibri"/>
                <a:ea typeface="Calibri"/>
                <a:cs typeface="Calibri"/>
                <a:sym typeface="Calibri"/>
              </a:rPr>
              <a:t>With the right early help, Isaac can build security, language, and confidence.</a:t>
            </a:r>
            <a:endParaRPr sz="1450">
              <a:solidFill>
                <a:schemeClr val="dk1"/>
              </a:solidFill>
              <a:latin typeface="Calibri"/>
              <a:ea typeface="Calibri"/>
              <a:cs typeface="Calibri"/>
              <a:sym typeface="Calibri"/>
            </a:endParaRPr>
          </a:p>
        </p:txBody>
      </p:sp>
      <p:sp>
        <p:nvSpPr>
          <p:cNvPr id="171" name="Google Shape;171;p8"/>
          <p:cNvSpPr/>
          <p:nvPr/>
        </p:nvSpPr>
        <p:spPr>
          <a:xfrm>
            <a:off x="822960" y="5806440"/>
            <a:ext cx="59436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B9C8E"/>
              </a:buClr>
              <a:buSzPts val="1500"/>
              <a:buFont typeface="Cambria"/>
              <a:buNone/>
            </a:pPr>
            <a:r>
              <a:rPr i="1" lang="en-US" sz="1500">
                <a:solidFill>
                  <a:srgbClr val="5B9C8E"/>
                </a:solidFill>
                <a:latin typeface="Cambria"/>
                <a:ea typeface="Cambria"/>
                <a:cs typeface="Cambria"/>
                <a:sym typeface="Cambria"/>
              </a:rPr>
              <a:t>Thank you — I am happy to take questions.</a:t>
            </a:r>
            <a:endParaRPr sz="1500">
              <a:solidFill>
                <a:schemeClr val="dk1"/>
              </a:solidFill>
              <a:latin typeface="Calibri"/>
              <a:ea typeface="Calibri"/>
              <a:cs typeface="Calibri"/>
              <a:sym typeface="Calibri"/>
            </a:endParaRPr>
          </a:p>
        </p:txBody>
      </p:sp>
      <p:sp>
        <p:nvSpPr>
          <p:cNvPr id="172" name="Google Shape;172;p8"/>
          <p:cNvSpPr/>
          <p:nvPr/>
        </p:nvSpPr>
        <p:spPr>
          <a:xfrm>
            <a:off x="7082465" y="664027"/>
            <a:ext cx="4466046" cy="4034973"/>
          </a:xfrm>
          <a:prstGeom prst="rect">
            <a:avLst/>
          </a:prstGeom>
          <a:solidFill>
            <a:srgbClr val="FFFFFF"/>
          </a:solidFill>
          <a:ln>
            <a:noFill/>
          </a:ln>
          <a:effectLst>
            <a:outerShdw blurRad="127000" rotWithShape="0" algn="bl" dir="5400000" dist="38100">
              <a:srgbClr val="000000">
                <a:alpha val="18039"/>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ome/claude/images/slide8.png" id="173" name="Google Shape;173;p8"/>
          <p:cNvPicPr preferRelativeResize="0"/>
          <p:nvPr/>
        </p:nvPicPr>
        <p:blipFill rotWithShape="1">
          <a:blip r:embed="rId4">
            <a:alphaModFix/>
          </a:blip>
          <a:srcRect b="0" l="0" r="0" t="0"/>
          <a:stretch/>
        </p:blipFill>
        <p:spPr>
          <a:xfrm>
            <a:off x="7196328" y="766500"/>
            <a:ext cx="4195790" cy="3764715"/>
          </a:xfrm>
          <a:prstGeom prst="rect">
            <a:avLst/>
          </a:prstGeom>
          <a:noFill/>
          <a:ln>
            <a:noFill/>
          </a:ln>
        </p:spPr>
      </p:pic>
      <p:sp>
        <p:nvSpPr>
          <p:cNvPr id="174" name="Google Shape;174;p8"/>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AFC7C2"/>
              </a:buClr>
              <a:buSzPts val="1000"/>
              <a:buFont typeface="Calibri"/>
              <a:buNone/>
            </a:pPr>
            <a:r>
              <a:rPr lang="en-US" sz="1000">
                <a:solidFill>
                  <a:srgbClr val="AFC7C2"/>
                </a:solidFill>
                <a:latin typeface="Calibri"/>
                <a:ea typeface="Calibri"/>
                <a:cs typeface="Calibri"/>
                <a:sym typeface="Calibri"/>
              </a:rPr>
              <a:t>8</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9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BF3E4"/>
        </a:solidFill>
      </p:bgPr>
    </p:bg>
    <p:spTree>
      <p:nvGrpSpPr>
        <p:cNvPr id="179" name="Shape 179"/>
        <p:cNvGrpSpPr/>
        <p:nvPr/>
      </p:nvGrpSpPr>
      <p:grpSpPr>
        <a:xfrm>
          <a:off x="0" y="0"/>
          <a:ext cx="0" cy="0"/>
          <a:chOff x="0" y="0"/>
          <a:chExt cx="0" cy="0"/>
        </a:xfrm>
      </p:grpSpPr>
      <p:sp>
        <p:nvSpPr>
          <p:cNvPr id="180" name="Google Shape;180;p9"/>
          <p:cNvSpPr/>
          <p:nvPr/>
        </p:nvSpPr>
        <p:spPr>
          <a:xfrm>
            <a:off x="640080" y="411480"/>
            <a:ext cx="822960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C4A4E"/>
              </a:buClr>
              <a:buSzPts val="2800"/>
              <a:buFont typeface="Cambria"/>
              <a:buNone/>
            </a:pPr>
            <a:r>
              <a:rPr b="1" lang="en-US" sz="2800">
                <a:solidFill>
                  <a:srgbClr val="2C4A4E"/>
                </a:solidFill>
                <a:latin typeface="Cambria"/>
                <a:ea typeface="Cambria"/>
                <a:cs typeface="Cambria"/>
                <a:sym typeface="Cambria"/>
              </a:rPr>
              <a:t>References</a:t>
            </a:r>
            <a:endParaRPr sz="2800">
              <a:solidFill>
                <a:schemeClr val="dk1"/>
              </a:solidFill>
              <a:latin typeface="Calibri"/>
              <a:ea typeface="Calibri"/>
              <a:cs typeface="Calibri"/>
              <a:sym typeface="Calibri"/>
            </a:endParaRPr>
          </a:p>
        </p:txBody>
      </p:sp>
      <p:sp>
        <p:nvSpPr>
          <p:cNvPr id="181" name="Google Shape;181;p9"/>
          <p:cNvSpPr/>
          <p:nvPr/>
        </p:nvSpPr>
        <p:spPr>
          <a:xfrm>
            <a:off x="640080" y="914400"/>
            <a:ext cx="82296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7A76"/>
              </a:buClr>
              <a:buSzPts val="1200"/>
              <a:buFont typeface="Calibri"/>
              <a:buNone/>
            </a:pPr>
            <a:r>
              <a:rPr i="1" lang="en-US" sz="1200">
                <a:solidFill>
                  <a:srgbClr val="6B7A76"/>
                </a:solidFill>
                <a:latin typeface="Calibri"/>
                <a:ea typeface="Calibri"/>
                <a:cs typeface="Calibri"/>
                <a:sym typeface="Calibri"/>
              </a:rPr>
              <a:t>UWTSD Harvard style</a:t>
            </a:r>
            <a:endParaRPr sz="1200">
              <a:solidFill>
                <a:schemeClr val="dk1"/>
              </a:solidFill>
              <a:latin typeface="Calibri"/>
              <a:ea typeface="Calibri"/>
              <a:cs typeface="Calibri"/>
              <a:sym typeface="Calibri"/>
            </a:endParaRPr>
          </a:p>
        </p:txBody>
      </p:sp>
      <p:sp>
        <p:nvSpPr>
          <p:cNvPr id="182" name="Google Shape;182;p9"/>
          <p:cNvSpPr/>
          <p:nvPr/>
        </p:nvSpPr>
        <p:spPr>
          <a:xfrm>
            <a:off x="640080" y="14264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9"/>
          <p:cNvSpPr/>
          <p:nvPr/>
        </p:nvSpPr>
        <p:spPr>
          <a:xfrm>
            <a:off x="914400" y="12984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Abdelhamid, N.H. and Mahmoud, N.F. (2026) 'Impact of maternal postpartum depression on early language development in Egyptian children: a preliminary study', The Egyptian Journal of Otolaryngology, 42(54). Available at: https://doi.org/10.1186/s43163-026-01039-x (Accessed: 5 July 2026).</a:t>
            </a:r>
            <a:endParaRPr sz="1050">
              <a:solidFill>
                <a:schemeClr val="dk1"/>
              </a:solidFill>
              <a:latin typeface="Calibri"/>
              <a:ea typeface="Calibri"/>
              <a:cs typeface="Calibri"/>
              <a:sym typeface="Calibri"/>
            </a:endParaRPr>
          </a:p>
        </p:txBody>
      </p:sp>
      <p:sp>
        <p:nvSpPr>
          <p:cNvPr id="184" name="Google Shape;184;p9"/>
          <p:cNvSpPr/>
          <p:nvPr/>
        </p:nvSpPr>
        <p:spPr>
          <a:xfrm>
            <a:off x="640080" y="21122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9"/>
          <p:cNvSpPr/>
          <p:nvPr/>
        </p:nvSpPr>
        <p:spPr>
          <a:xfrm>
            <a:off x="914400" y="19842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Ainsworth, M.D.S., Blehar, M.C., Waters, E. and Wall, S. (1978) Patterns of Attachment: A Psychological Study of the Strange Situation. Hillsdale, NJ: Erlbaum. Available at: https://archive.org/details/patternsofattach0000unse_g0x9 (Accessed: 5 July 2026).</a:t>
            </a:r>
            <a:endParaRPr sz="1050">
              <a:solidFill>
                <a:schemeClr val="dk1"/>
              </a:solidFill>
              <a:latin typeface="Calibri"/>
              <a:ea typeface="Calibri"/>
              <a:cs typeface="Calibri"/>
              <a:sym typeface="Calibri"/>
            </a:endParaRPr>
          </a:p>
        </p:txBody>
      </p:sp>
      <p:sp>
        <p:nvSpPr>
          <p:cNvPr id="186" name="Google Shape;186;p9"/>
          <p:cNvSpPr/>
          <p:nvPr/>
        </p:nvSpPr>
        <p:spPr>
          <a:xfrm>
            <a:off x="640080" y="27980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9"/>
          <p:cNvSpPr/>
          <p:nvPr/>
        </p:nvSpPr>
        <p:spPr>
          <a:xfrm>
            <a:off x="914400" y="26700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Bowlby, J. (1969) Attachment and Loss: Vol. 1. Attachment. London: Hogarth Press. Available at: https://archive.org/details/attachmentlossat0001john (Accessed: 5 July 2026).</a:t>
            </a:r>
            <a:endParaRPr sz="1050">
              <a:solidFill>
                <a:schemeClr val="dk1"/>
              </a:solidFill>
              <a:latin typeface="Calibri"/>
              <a:ea typeface="Calibri"/>
              <a:cs typeface="Calibri"/>
              <a:sym typeface="Calibri"/>
            </a:endParaRPr>
          </a:p>
        </p:txBody>
      </p:sp>
      <p:sp>
        <p:nvSpPr>
          <p:cNvPr id="188" name="Google Shape;188;p9"/>
          <p:cNvSpPr/>
          <p:nvPr/>
        </p:nvSpPr>
        <p:spPr>
          <a:xfrm>
            <a:off x="640080" y="34838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9"/>
          <p:cNvSpPr/>
          <p:nvPr/>
        </p:nvSpPr>
        <p:spPr>
          <a:xfrm>
            <a:off x="914400" y="33558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Department for Education (2025) Early years foundation stage (EYFS) statutory framework. London: DfE. Available at: https://www.gov.uk/government/publications/early-years-foundation-stage-framework--2 (Accessed: 5 July 2026).</a:t>
            </a:r>
            <a:endParaRPr sz="1050">
              <a:solidFill>
                <a:schemeClr val="dk1"/>
              </a:solidFill>
              <a:latin typeface="Calibri"/>
              <a:ea typeface="Calibri"/>
              <a:cs typeface="Calibri"/>
              <a:sym typeface="Calibri"/>
            </a:endParaRPr>
          </a:p>
        </p:txBody>
      </p:sp>
      <p:sp>
        <p:nvSpPr>
          <p:cNvPr id="190" name="Google Shape;190;p9"/>
          <p:cNvSpPr/>
          <p:nvPr/>
        </p:nvSpPr>
        <p:spPr>
          <a:xfrm>
            <a:off x="640080" y="41696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9"/>
          <p:cNvSpPr/>
          <p:nvPr/>
        </p:nvSpPr>
        <p:spPr>
          <a:xfrm>
            <a:off x="914400" y="40416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Gerhardt, S. (2014) Why Love Matters: How Affection Shapes a Baby's Brain. 2nd edn. London: Routledge. Available at: https://www.routledge.com/Why-Love-Matters-How-affection-shapes-a-babys-brain/Gerhardt/p/book/9780415870535 (Accessed: 5 July 2026).</a:t>
            </a:r>
            <a:endParaRPr sz="1050">
              <a:solidFill>
                <a:schemeClr val="dk1"/>
              </a:solidFill>
              <a:latin typeface="Calibri"/>
              <a:ea typeface="Calibri"/>
              <a:cs typeface="Calibri"/>
              <a:sym typeface="Calibri"/>
            </a:endParaRPr>
          </a:p>
        </p:txBody>
      </p:sp>
      <p:sp>
        <p:nvSpPr>
          <p:cNvPr id="192" name="Google Shape;192;p9"/>
          <p:cNvSpPr/>
          <p:nvPr/>
        </p:nvSpPr>
        <p:spPr>
          <a:xfrm>
            <a:off x="640080" y="48554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9"/>
          <p:cNvSpPr/>
          <p:nvPr/>
        </p:nvSpPr>
        <p:spPr>
          <a:xfrm>
            <a:off x="914400" y="47274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Keller, H. (2018) 'Universality claim of attachment theory: Children's socioemotional development across cultures', Proceedings of the National Academy of Sciences, 115(45), pp. 11414–11419. Available at: https://doi.org/10.1073/pnas.1720325115 (Accessed: 5 July 2026).</a:t>
            </a:r>
            <a:endParaRPr sz="1050">
              <a:solidFill>
                <a:schemeClr val="dk1"/>
              </a:solidFill>
              <a:latin typeface="Calibri"/>
              <a:ea typeface="Calibri"/>
              <a:cs typeface="Calibri"/>
              <a:sym typeface="Calibri"/>
            </a:endParaRPr>
          </a:p>
        </p:txBody>
      </p:sp>
      <p:sp>
        <p:nvSpPr>
          <p:cNvPr id="194" name="Google Shape;194;p9"/>
          <p:cNvSpPr/>
          <p:nvPr/>
        </p:nvSpPr>
        <p:spPr>
          <a:xfrm>
            <a:off x="640080" y="5541264"/>
            <a:ext cx="109728" cy="109728"/>
          </a:xfrm>
          <a:prstGeom prst="ellipse">
            <a:avLst/>
          </a:prstGeom>
          <a:solidFill>
            <a:srgbClr val="E17F5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9"/>
          <p:cNvSpPr/>
          <p:nvPr/>
        </p:nvSpPr>
        <p:spPr>
          <a:xfrm>
            <a:off x="914400" y="5413248"/>
            <a:ext cx="10607040" cy="658368"/>
          </a:xfrm>
          <a:prstGeom prst="rect">
            <a:avLst/>
          </a:prstGeom>
          <a:noFill/>
          <a:ln>
            <a:noFill/>
          </a:ln>
        </p:spPr>
        <p:txBody>
          <a:bodyPr anchorCtr="0" anchor="t" bIns="0" lIns="0" spcFirstLastPara="1" rIns="0" wrap="square" tIns="0">
            <a:noAutofit/>
          </a:bodyPr>
          <a:lstStyle/>
          <a:p>
            <a:pPr indent="0" lvl="0" marL="0" marR="0" rtl="0" algn="l">
              <a:lnSpc>
                <a:spcPct val="105000"/>
              </a:lnSpc>
              <a:spcBef>
                <a:spcPts val="0"/>
              </a:spcBef>
              <a:spcAft>
                <a:spcPts val="0"/>
              </a:spcAft>
              <a:buClr>
                <a:srgbClr val="2A3532"/>
              </a:buClr>
              <a:buSzPts val="1050"/>
              <a:buFont typeface="Calibri"/>
              <a:buNone/>
            </a:pPr>
            <a:r>
              <a:rPr lang="en-US" sz="1050">
                <a:solidFill>
                  <a:srgbClr val="2A3532"/>
                </a:solidFill>
                <a:latin typeface="Calibri"/>
                <a:ea typeface="Calibri"/>
                <a:cs typeface="Calibri"/>
                <a:sym typeface="Calibri"/>
              </a:rPr>
              <a:t>Murray, L., Arteche, A., Fearon, P., Halligan, S., Croudace, T. and Cooper, P. (2010) 'The effects of maternal postnatal depression and child sex on academic performance at age 16 years: a developmental approach', Journal of Child Psychology and Psychiatry, 51(10), pp. 1150–1159. Available at: https://doi.org/10.1111/j.1469-7610.2010.02259.x (Accessed: 5 July 2026).</a:t>
            </a:r>
            <a:endParaRPr sz="1050">
              <a:solidFill>
                <a:schemeClr val="dk1"/>
              </a:solidFill>
              <a:latin typeface="Calibri"/>
              <a:ea typeface="Calibri"/>
              <a:cs typeface="Calibri"/>
              <a:sym typeface="Calibri"/>
            </a:endParaRPr>
          </a:p>
        </p:txBody>
      </p:sp>
      <p:sp>
        <p:nvSpPr>
          <p:cNvPr id="196" name="Google Shape;196;p9"/>
          <p:cNvSpPr/>
          <p:nvPr/>
        </p:nvSpPr>
        <p:spPr>
          <a:xfrm>
            <a:off x="11548872" y="6446520"/>
            <a:ext cx="365760" cy="274320"/>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6B7A76"/>
              </a:buClr>
              <a:buSzPts val="1000"/>
              <a:buFont typeface="Calibri"/>
              <a:buNone/>
            </a:pPr>
            <a:r>
              <a:rPr lang="en-US" sz="1000">
                <a:solidFill>
                  <a:srgbClr val="6B7A76"/>
                </a:solidFill>
                <a:latin typeface="Calibri"/>
                <a:ea typeface="Calibri"/>
                <a:cs typeface="Calibri"/>
                <a:sym typeface="Calibri"/>
              </a:rPr>
              <a:t>9</a:t>
            </a:r>
            <a:endParaRPr sz="1000">
              <a:solidFill>
                <a:schemeClr val="dk1"/>
              </a:solidFill>
              <a:latin typeface="Calibri"/>
              <a:ea typeface="Calibri"/>
              <a:cs typeface="Calibri"/>
              <a:sym typeface="Calibri"/>
            </a:endParaRPr>
          </a:p>
        </p:txBody>
      </p:sp>
    </p:spTree>
  </p:cSld>
  <p:clrMapOvr>
    <a:masterClrMapping/>
  </p:clrMapOvr>
  <mc:AlternateContent>
    <mc:Choice Requires="p14">
      <p:transition spd="slow" p14:dur="700">
        <p:push/>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2026-07-05T13:13:35Z</dcterms:created>
  <dc:creator>Trainee Early Years Support Worker</dc:creator>
</cp:coreProperties>
</file>