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4"/>
  </p:sldMasterIdLst>
  <p:notesMasterIdLst>
    <p:notesMasterId r:id="rId37"/>
  </p:notesMasterIdLst>
  <p:sldIdLst>
    <p:sldId id="257" r:id="rId5"/>
    <p:sldId id="258" r:id="rId6"/>
    <p:sldId id="309" r:id="rId7"/>
    <p:sldId id="310" r:id="rId8"/>
    <p:sldId id="265" r:id="rId9"/>
    <p:sldId id="261" r:id="rId10"/>
    <p:sldId id="267" r:id="rId11"/>
    <p:sldId id="262" r:id="rId12"/>
    <p:sldId id="311" r:id="rId13"/>
    <p:sldId id="303" r:id="rId14"/>
    <p:sldId id="269" r:id="rId15"/>
    <p:sldId id="274" r:id="rId16"/>
    <p:sldId id="275" r:id="rId17"/>
    <p:sldId id="276" r:id="rId18"/>
    <p:sldId id="277" r:id="rId19"/>
    <p:sldId id="284" r:id="rId20"/>
    <p:sldId id="301" r:id="rId21"/>
    <p:sldId id="302" r:id="rId22"/>
    <p:sldId id="288" r:id="rId23"/>
    <p:sldId id="289" r:id="rId24"/>
    <p:sldId id="290" r:id="rId25"/>
    <p:sldId id="291" r:id="rId26"/>
    <p:sldId id="292" r:id="rId27"/>
    <p:sldId id="294" r:id="rId28"/>
    <p:sldId id="293" r:id="rId29"/>
    <p:sldId id="295" r:id="rId30"/>
    <p:sldId id="296" r:id="rId31"/>
    <p:sldId id="305" r:id="rId32"/>
    <p:sldId id="297" r:id="rId33"/>
    <p:sldId id="298" r:id="rId34"/>
    <p:sldId id="308" r:id="rId35"/>
    <p:sldId id="307" r:id="rId36"/>
  </p:sldIdLst>
  <p:sldSz cx="12192000" cy="6858000"/>
  <p:notesSz cx="6858000" cy="99456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ianne Bowen" initials="LB" lastIdx="1" clrIdx="0">
    <p:extLst>
      <p:ext uri="{19B8F6BF-5375-455C-9EA6-DF929625EA0E}">
        <p15:presenceInfo xmlns:p15="http://schemas.microsoft.com/office/powerpoint/2012/main" userId="S::l.bowen@uwtsd.ac.uk::5a2e7bf0-0a40-40b9-8ad6-d01e2418ed50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707"/>
    <p:restoredTop sz="79284"/>
  </p:normalViewPr>
  <p:slideViewPr>
    <p:cSldViewPr snapToGrid="0" snapToObjects="1">
      <p:cViewPr varScale="1">
        <p:scale>
          <a:sx n="72" d="100"/>
          <a:sy n="72" d="100"/>
        </p:scale>
        <p:origin x="804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presProps" Target="pres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microsoft.com/office/2016/11/relationships/changesInfo" Target="changesInfos/changesInfo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commentAuthors" Target="comment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e Ainsworth" userId="888be70d-2e4c-4f55-baa0-638ca1ed17b4" providerId="ADAL" clId="{A739471B-AB25-4D7C-8146-396E3D761155}"/>
    <pc:docChg chg="modSld">
      <pc:chgData name="Sue Ainsworth" userId="888be70d-2e4c-4f55-baa0-638ca1ed17b4" providerId="ADAL" clId="{A739471B-AB25-4D7C-8146-396E3D761155}" dt="2025-08-24T06:09:23.600" v="23" actId="20577"/>
      <pc:docMkLst>
        <pc:docMk/>
      </pc:docMkLst>
      <pc:sldChg chg="modSp mod">
        <pc:chgData name="Sue Ainsworth" userId="888be70d-2e4c-4f55-baa0-638ca1ed17b4" providerId="ADAL" clId="{A739471B-AB25-4D7C-8146-396E3D761155}" dt="2025-08-24T06:08:50.238" v="3" actId="20577"/>
        <pc:sldMkLst>
          <pc:docMk/>
          <pc:sldMk cId="1482853958" sldId="258"/>
        </pc:sldMkLst>
        <pc:spChg chg="mod">
          <ac:chgData name="Sue Ainsworth" userId="888be70d-2e4c-4f55-baa0-638ca1ed17b4" providerId="ADAL" clId="{A739471B-AB25-4D7C-8146-396E3D761155}" dt="2025-08-24T06:08:50.238" v="3" actId="20577"/>
          <ac:spMkLst>
            <pc:docMk/>
            <pc:sldMk cId="1482853958" sldId="258"/>
            <ac:spMk id="3" creationId="{C208FF6F-7B9E-214A-970A-54FD8C24CBA4}"/>
          </ac:spMkLst>
        </pc:spChg>
      </pc:sldChg>
      <pc:sldChg chg="modSp mod">
        <pc:chgData name="Sue Ainsworth" userId="888be70d-2e4c-4f55-baa0-638ca1ed17b4" providerId="ADAL" clId="{A739471B-AB25-4D7C-8146-396E3D761155}" dt="2025-08-24T06:09:23.600" v="23" actId="20577"/>
        <pc:sldMkLst>
          <pc:docMk/>
          <pc:sldMk cId="1498054151" sldId="307"/>
        </pc:sldMkLst>
        <pc:spChg chg="mod">
          <ac:chgData name="Sue Ainsworth" userId="888be70d-2e4c-4f55-baa0-638ca1ed17b4" providerId="ADAL" clId="{A739471B-AB25-4D7C-8146-396E3D761155}" dt="2025-08-24T06:09:23.600" v="23" actId="20577"/>
          <ac:spMkLst>
            <pc:docMk/>
            <pc:sldMk cId="1498054151" sldId="307"/>
            <ac:spMk id="3" creationId="{CF371EDB-F34D-4DB9-8D59-BA52DDA6917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90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90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14066F-39A8-274D-A3EE-3C0B5F3E7087}" type="datetimeFigureOut">
              <a:rPr lang="en-GB" smtClean="0"/>
              <a:t>24/08/2025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44500" y="1243013"/>
            <a:ext cx="5969000" cy="33575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786362"/>
            <a:ext cx="5486400" cy="39161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90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90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8D6AD8-D0DE-3C46-A8CC-7CE5706BFE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4946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1203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647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2941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6588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8724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5364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6318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2185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6584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8064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1006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3499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3889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25677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3688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61635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8D6AD8-D0DE-3C46-A8CC-7CE5706BFEA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5487348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96544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49540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25598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32474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83058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0522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8/24/2025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17525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8/24/2025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983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8/24/2025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53406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8/24/2025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71358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8/24/2025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033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8/24/2025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23757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8/24/2025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4952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8/24/2025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4853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8/24/2025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580704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8/24/2025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0168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8/24/2025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0632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8/24/2025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8302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62" r:id="rId4"/>
    <p:sldLayoutId id="2147483663" r:id="rId5"/>
    <p:sldLayoutId id="2147483669" r:id="rId6"/>
    <p:sldLayoutId id="2147483664" r:id="rId7"/>
    <p:sldLayoutId id="2147483665" r:id="rId8"/>
    <p:sldLayoutId id="2147483666" r:id="rId9"/>
    <p:sldLayoutId id="2147483667" r:id="rId10"/>
    <p:sldLayoutId id="214748366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2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D-RS80DVvr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hyperlink" Target="https://www.youtube.com/watch?v=L6MamDfrH-I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hhqumfpxuzI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7.jpe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mazon.com/exec/obidos/tg/detail/-/B00006ZCBQ/t/002-6295556-9862413?v=glance&amp;s=toys&amp;me=A3UN6WX5RRO2AG&amp;vi=pictures&amp;img=14#more-pictures" TargetMode="External"/><Relationship Id="rId5" Type="http://schemas.openxmlformats.org/officeDocument/2006/relationships/image" Target="../media/image9.jpeg"/><Relationship Id="rId4" Type="http://schemas.openxmlformats.org/officeDocument/2006/relationships/hyperlink" Target="http://www.amazon.com/exec/obidos/tg/detail/-/B0000521C3/t/002-6295556-9862413?v=glance&amp;s=toys&amp;me=A3UN6WX5RRO2AG&amp;vi=pictures&amp;img=14#more-pictures" TargetMode="External"/><Relationship Id="rId9" Type="http://schemas.openxmlformats.org/officeDocument/2006/relationships/image" Target="../media/image12.jpe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7.jpe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mazon.com/exec/obidos/tg/detail/-/B00006ZCBQ/t/002-6295556-9862413?v=glance&amp;s=toys&amp;me=A3UN6WX5RRO2AG&amp;vi=pictures&amp;img=14#more-pictures" TargetMode="External"/><Relationship Id="rId5" Type="http://schemas.openxmlformats.org/officeDocument/2006/relationships/image" Target="../media/image9.jpeg"/><Relationship Id="rId10" Type="http://schemas.openxmlformats.org/officeDocument/2006/relationships/image" Target="../media/image13.jpeg"/><Relationship Id="rId4" Type="http://schemas.openxmlformats.org/officeDocument/2006/relationships/hyperlink" Target="http://www.amazon.com/exec/obidos/tg/detail/-/B0000521C3/t/002-6295556-9862413?v=glance&amp;s=toys&amp;me=A3UN6WX5RRO2AG&amp;vi=pictures&amp;img=14#more-pictures" TargetMode="External"/><Relationship Id="rId9" Type="http://schemas.openxmlformats.org/officeDocument/2006/relationships/image" Target="../media/image12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13" Type="http://schemas.openxmlformats.org/officeDocument/2006/relationships/image" Target="../media/image16.jpeg"/><Relationship Id="rId3" Type="http://schemas.openxmlformats.org/officeDocument/2006/relationships/image" Target="../media/image7.jpeg"/><Relationship Id="rId7" Type="http://schemas.openxmlformats.org/officeDocument/2006/relationships/image" Target="../media/image9.jpeg"/><Relationship Id="rId12" Type="http://schemas.openxmlformats.org/officeDocument/2006/relationships/hyperlink" Target="http://www.amazon.com/exec/obidos/tg/detail/-/B000063XMQ/t/002-6295556-9862413?v=glance&amp;s=toys&amp;me=A3UN6WX5RRO2AG&amp;vi=pictures&amp;img=14#more-pictures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mazon.com/exec/obidos/tg/detail/-/B0000521C3/t/002-6295556-9862413?v=glance&amp;s=toys&amp;me=A3UN6WX5RRO2AG&amp;vi=pictures&amp;img=14#more-pictures" TargetMode="External"/><Relationship Id="rId11" Type="http://schemas.openxmlformats.org/officeDocument/2006/relationships/image" Target="../media/image15.jpeg"/><Relationship Id="rId5" Type="http://schemas.openxmlformats.org/officeDocument/2006/relationships/image" Target="../media/image10.jpeg"/><Relationship Id="rId10" Type="http://schemas.openxmlformats.org/officeDocument/2006/relationships/image" Target="../media/image14.jpeg"/><Relationship Id="rId4" Type="http://schemas.openxmlformats.org/officeDocument/2006/relationships/hyperlink" Target="http://www.amazon.com/exec/obidos/tg/detail/-/B00006ZCBQ/t/002-6295556-9862413?v=glance&amp;s=toys&amp;me=A3UN6WX5RRO2AG&amp;vi=pictures&amp;img=14#more-pictures" TargetMode="External"/><Relationship Id="rId9" Type="http://schemas.openxmlformats.org/officeDocument/2006/relationships/image" Target="../media/image11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13" Type="http://schemas.openxmlformats.org/officeDocument/2006/relationships/image" Target="../media/image16.jpeg"/><Relationship Id="rId3" Type="http://schemas.openxmlformats.org/officeDocument/2006/relationships/image" Target="../media/image7.jpeg"/><Relationship Id="rId7" Type="http://schemas.openxmlformats.org/officeDocument/2006/relationships/image" Target="../media/image9.jpeg"/><Relationship Id="rId12" Type="http://schemas.openxmlformats.org/officeDocument/2006/relationships/hyperlink" Target="http://www.amazon.com/exec/obidos/tg/detail/-/B000063XMQ/t/002-6295556-9862413?v=glance&amp;s=toys&amp;me=A3UN6WX5RRO2AG&amp;vi=pictures&amp;img=14#more-pictures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mazon.com/exec/obidos/tg/detail/-/B0000521C3/t/002-6295556-9862413?v=glance&amp;s=toys&amp;me=A3UN6WX5RRO2AG&amp;vi=pictures&amp;img=14#more-pictures" TargetMode="External"/><Relationship Id="rId11" Type="http://schemas.openxmlformats.org/officeDocument/2006/relationships/image" Target="../media/image15.jpeg"/><Relationship Id="rId5" Type="http://schemas.openxmlformats.org/officeDocument/2006/relationships/image" Target="../media/image10.jpeg"/><Relationship Id="rId10" Type="http://schemas.openxmlformats.org/officeDocument/2006/relationships/image" Target="../media/image14.jpeg"/><Relationship Id="rId4" Type="http://schemas.openxmlformats.org/officeDocument/2006/relationships/hyperlink" Target="http://www.amazon.com/exec/obidos/tg/detail/-/B00006ZCBQ/t/002-6295556-9862413?v=glance&amp;s=toys&amp;me=A3UN6WX5RRO2AG&amp;vi=pictures&amp;img=14#more-pictures" TargetMode="External"/><Relationship Id="rId9" Type="http://schemas.openxmlformats.org/officeDocument/2006/relationships/image" Target="../media/image11.jpeg"/><Relationship Id="rId14" Type="http://schemas.openxmlformats.org/officeDocument/2006/relationships/image" Target="../media/image17.jpe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13" Type="http://schemas.openxmlformats.org/officeDocument/2006/relationships/image" Target="../media/image23.jpeg"/><Relationship Id="rId3" Type="http://schemas.openxmlformats.org/officeDocument/2006/relationships/image" Target="../media/image17.jpeg"/><Relationship Id="rId7" Type="http://schemas.openxmlformats.org/officeDocument/2006/relationships/image" Target="../media/image7.jpeg"/><Relationship Id="rId12" Type="http://schemas.openxmlformats.org/officeDocument/2006/relationships/image" Target="../media/image22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11" Type="http://schemas.openxmlformats.org/officeDocument/2006/relationships/image" Target="../media/image21.jpeg"/><Relationship Id="rId5" Type="http://schemas.openxmlformats.org/officeDocument/2006/relationships/image" Target="../media/image16.jpeg"/><Relationship Id="rId15" Type="http://schemas.openxmlformats.org/officeDocument/2006/relationships/image" Target="../media/image24.jpeg"/><Relationship Id="rId10" Type="http://schemas.openxmlformats.org/officeDocument/2006/relationships/image" Target="../media/image20.jpeg"/><Relationship Id="rId4" Type="http://schemas.openxmlformats.org/officeDocument/2006/relationships/hyperlink" Target="http://www.amazon.com/exec/obidos/tg/detail/-/B000063XMQ/t/002-6295556-9862413?v=glance&amp;s=toys&amp;me=A3UN6WX5RRO2AG&amp;vi=pictures&amp;img=14#more-pictures" TargetMode="External"/><Relationship Id="rId9" Type="http://schemas.openxmlformats.org/officeDocument/2006/relationships/image" Target="../media/image19.jpeg"/><Relationship Id="rId14" Type="http://schemas.openxmlformats.org/officeDocument/2006/relationships/hyperlink" Target="http://www.geocities.com/EnchantedForest/Cottage/1165/images/full/dol01.jpg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hyperlink" Target="https://www.youtube.com/watch?app=desktop&amp;v=IhcgYgx7aAA" TargetMode="Externa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rywellmind.com/what-is-a-skinner-box-2795875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unicef.org/northmacedonia/reports/inclusive-education-teachers-inclusive-child-centred-teaching-and-pedagogy" TargetMode="External"/><Relationship Id="rId4" Type="http://schemas.openxmlformats.org/officeDocument/2006/relationships/hyperlink" Target="https://www.researchgate.net/publication/280830868_CONSTRUCTIVIST_LEARNING_ENVIRONMENTS_THE_TEACHERS'_AND_STUDENTS'_PERSPECTIV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7A121-6434-C540-8E2C-572FE9BD05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solidFill>
                  <a:srgbClr val="0070C0"/>
                </a:solidFill>
              </a:rPr>
              <a:t>Deilliannau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Dysgu’r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Modwl</a:t>
            </a:r>
            <a:r>
              <a:rPr lang="en-GB" b="1" dirty="0">
                <a:solidFill>
                  <a:srgbClr val="0070C0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1322F2-B2F1-9141-87D6-1D1AB46B78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13630"/>
            <a:ext cx="10058400" cy="3849624"/>
          </a:xfrm>
        </p:spPr>
        <p:txBody>
          <a:bodyPr>
            <a:normAutofit lnSpcReduction="10000"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"/>
              <a:tabLst>
                <a:tab pos="457200" algn="l"/>
              </a:tabLst>
            </a:pPr>
            <a:r>
              <a:rPr lang="cy-GB" sz="2800" kern="100" dirty="0">
                <a:solidFill>
                  <a:schemeClr val="accent1"/>
                </a:solidFill>
                <a:effectLst/>
                <a:latin typeface="Franklin Gothic Medium Cond" panose="020B06060304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Cymhwyso gwybodaeth am rai damcaniaethau dysgu i arferion ysgol </a:t>
            </a:r>
            <a:endParaRPr lang="en-GB" sz="2800" kern="100" dirty="0">
              <a:solidFill>
                <a:schemeClr val="accent1"/>
              </a:solidFill>
              <a:effectLst/>
              <a:latin typeface="Franklin Gothic Medium Cond" panose="020B06060304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"/>
              <a:tabLst>
                <a:tab pos="457200" algn="l"/>
              </a:tabLst>
            </a:pPr>
            <a:r>
              <a:rPr lang="cy-GB" sz="2800" kern="100" dirty="0">
                <a:solidFill>
                  <a:schemeClr val="accent1"/>
                </a:solidFill>
                <a:effectLst/>
                <a:latin typeface="Franklin Gothic Medium Cond" panose="020B06060304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Adfyfyrio ar effaith ymagwedd gynhwysol at ddysgu ac addysgu sy’n canolbwyntio ar y plentyn</a:t>
            </a:r>
            <a:endParaRPr lang="en-GB" sz="2800" kern="100" dirty="0">
              <a:solidFill>
                <a:schemeClr val="accent1"/>
              </a:solidFill>
              <a:effectLst/>
              <a:latin typeface="Franklin Gothic Medium Cond" panose="020B06060304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"/>
              <a:tabLst>
                <a:tab pos="457200" algn="l"/>
              </a:tabLst>
            </a:pPr>
            <a:r>
              <a:rPr lang="cy-GB" sz="2800" kern="100" dirty="0">
                <a:solidFill>
                  <a:schemeClr val="accent1"/>
                </a:solidFill>
                <a:effectLst/>
                <a:latin typeface="Franklin Gothic Medium Cond" panose="020B06060304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Nodi adnoddau a strategaethau a all gefnogi dysgu ac addysgu effeithiol</a:t>
            </a:r>
            <a:endParaRPr lang="en-GB" sz="2800" kern="100" dirty="0">
              <a:solidFill>
                <a:schemeClr val="accent1"/>
              </a:solidFill>
              <a:latin typeface="Franklin Gothic Medium Cond" panose="020B06060304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"/>
              <a:tabLst>
                <a:tab pos="457200" algn="l"/>
              </a:tabLst>
            </a:pPr>
            <a:r>
              <a:rPr lang="cy-GB" sz="2800" kern="100" dirty="0">
                <a:solidFill>
                  <a:schemeClr val="accent1"/>
                </a:solidFill>
                <a:effectLst/>
                <a:latin typeface="Franklin Gothic Medium Cond" panose="020B06060304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Trefnu eu gwybodaeth a’r hyn y maent wedi’i ddysgu drwy ddefnyddio amrywiaeth o ffynonellau gwybodaeth, gan gynnwys TGCh, a chyflwyno’u gwaith ar y lefel briodol</a:t>
            </a:r>
            <a:endParaRPr lang="en-GB" sz="2800" kern="100" dirty="0">
              <a:solidFill>
                <a:schemeClr val="accent1"/>
              </a:solidFill>
              <a:effectLst/>
              <a:latin typeface="Franklin Gothic Medium Cond" panose="020B06060304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80975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68B75-0909-4047-A66E-025AF4B9D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solidFill>
                  <a:srgbClr val="0070C0"/>
                </a:solidFill>
              </a:rPr>
              <a:t>Asesu</a:t>
            </a:r>
            <a:r>
              <a:rPr lang="en-GB" b="1" dirty="0">
                <a:solidFill>
                  <a:srgbClr val="0070C0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08FF6F-7B9E-214A-970A-54FD8C24CB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672389"/>
            <a:ext cx="10058400" cy="4764506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§"/>
              <a:defRPr/>
            </a:pPr>
            <a:r>
              <a:rPr lang="en-GB" sz="2600" b="1" dirty="0">
                <a:solidFill>
                  <a:srgbClr val="0070C0"/>
                </a:solidFill>
              </a:rPr>
              <a:t>Blog – 4 </a:t>
            </a:r>
            <a:r>
              <a:rPr lang="en-GB" sz="2600" b="1" dirty="0" err="1">
                <a:solidFill>
                  <a:srgbClr val="0070C0"/>
                </a:solidFill>
              </a:rPr>
              <a:t>Elfen</a:t>
            </a:r>
            <a:r>
              <a:rPr lang="en-GB" sz="2600" b="1" dirty="0">
                <a:solidFill>
                  <a:srgbClr val="0070C0"/>
                </a:solidFill>
              </a:rPr>
              <a:t>/Post (</a:t>
            </a:r>
            <a:r>
              <a:rPr lang="en-GB" sz="2600" b="1" dirty="0" err="1">
                <a:solidFill>
                  <a:srgbClr val="0070C0"/>
                </a:solidFill>
              </a:rPr>
              <a:t>Cyfwerth</a:t>
            </a:r>
            <a:r>
              <a:rPr lang="en-GB" sz="2600" b="1" dirty="0">
                <a:solidFill>
                  <a:srgbClr val="0070C0"/>
                </a:solidFill>
              </a:rPr>
              <a:t> â 3000 o </a:t>
            </a:r>
            <a:r>
              <a:rPr lang="en-GB" sz="2600" b="1" dirty="0" err="1">
                <a:solidFill>
                  <a:srgbClr val="0070C0"/>
                </a:solidFill>
              </a:rPr>
              <a:t>eiriau</a:t>
            </a:r>
            <a:r>
              <a:rPr lang="en-GB" sz="2600" b="1" dirty="0">
                <a:solidFill>
                  <a:srgbClr val="0070C0"/>
                </a:solidFill>
              </a:rPr>
              <a:t>)</a:t>
            </a:r>
          </a:p>
          <a:p>
            <a:pPr marL="0" indent="0">
              <a:buNone/>
              <a:defRPr/>
            </a:pPr>
            <a:endParaRPr lang="en-GB" sz="2400" dirty="0"/>
          </a:p>
          <a:p>
            <a:pPr lvl="1" fontAlgn="base">
              <a:lnSpc>
                <a:spcPct val="120000"/>
              </a:lnSpc>
            </a:pPr>
            <a:r>
              <a:rPr lang="cy-GB" sz="2200" b="1" i="0" dirty="0">
                <a:solidFill>
                  <a:srgbClr val="0070C0"/>
                </a:solidFill>
                <a:effectLst/>
              </a:rPr>
              <a:t>Elfen/Post 1 -  </a:t>
            </a:r>
            <a:r>
              <a:rPr lang="cy-GB" sz="2200" b="1" dirty="0">
                <a:solidFill>
                  <a:srgbClr val="0070C0"/>
                </a:solidFill>
              </a:rPr>
              <a:t>D</a:t>
            </a:r>
            <a:r>
              <a:rPr lang="cy-GB" sz="2200" i="0" dirty="0">
                <a:solidFill>
                  <a:srgbClr val="0070C0"/>
                </a:solidFill>
                <a:effectLst/>
              </a:rPr>
              <a:t>angoswch eich dealltwriaeth o theori dysgu o blith y rhestr a ganlyn (</a:t>
            </a:r>
            <a:r>
              <a:rPr lang="cy-GB" sz="2200" b="0" i="0" dirty="0" err="1">
                <a:solidFill>
                  <a:srgbClr val="0070C0"/>
                </a:solidFill>
                <a:effectLst/>
              </a:rPr>
              <a:t>Bruner</a:t>
            </a:r>
            <a:r>
              <a:rPr lang="cy-GB" sz="2200" b="0" i="0" dirty="0">
                <a:solidFill>
                  <a:srgbClr val="0070C0"/>
                </a:solidFill>
                <a:effectLst/>
              </a:rPr>
              <a:t>, </a:t>
            </a:r>
            <a:r>
              <a:rPr lang="cy-GB" sz="2200" b="0" i="0" dirty="0" err="1">
                <a:solidFill>
                  <a:srgbClr val="0070C0"/>
                </a:solidFill>
                <a:effectLst/>
              </a:rPr>
              <a:t>Dewey</a:t>
            </a:r>
            <a:r>
              <a:rPr lang="cy-GB" sz="2200" b="0" i="0" dirty="0">
                <a:solidFill>
                  <a:srgbClr val="0070C0"/>
                </a:solidFill>
                <a:effectLst/>
              </a:rPr>
              <a:t>, Skinner, </a:t>
            </a:r>
            <a:r>
              <a:rPr lang="cy-GB" sz="2200" b="0" i="0" dirty="0" err="1">
                <a:solidFill>
                  <a:srgbClr val="0070C0"/>
                </a:solidFill>
                <a:effectLst/>
              </a:rPr>
              <a:t>Piaget</a:t>
            </a:r>
            <a:r>
              <a:rPr lang="cy-GB" sz="2200" b="0" i="0" dirty="0">
                <a:solidFill>
                  <a:srgbClr val="0070C0"/>
                </a:solidFill>
                <a:effectLst/>
              </a:rPr>
              <a:t>, </a:t>
            </a:r>
            <a:r>
              <a:rPr lang="cy-GB" sz="2200" b="0" i="0" dirty="0" err="1">
                <a:solidFill>
                  <a:srgbClr val="0070C0"/>
                </a:solidFill>
                <a:effectLst/>
              </a:rPr>
              <a:t>Vygotsky</a:t>
            </a:r>
            <a:r>
              <a:rPr lang="cy-GB" sz="2200" b="0" i="0" dirty="0">
                <a:solidFill>
                  <a:srgbClr val="0070C0"/>
                </a:solidFill>
                <a:effectLst/>
              </a:rPr>
              <a:t> a </a:t>
            </a:r>
            <a:r>
              <a:rPr lang="cy-GB" sz="2200" b="0" i="0" dirty="0" err="1">
                <a:solidFill>
                  <a:srgbClr val="0070C0"/>
                </a:solidFill>
                <a:effectLst/>
              </a:rPr>
              <a:t>Froebel</a:t>
            </a:r>
            <a:r>
              <a:rPr lang="cy-GB" sz="2200" b="0" i="0" dirty="0">
                <a:solidFill>
                  <a:srgbClr val="0070C0"/>
                </a:solidFill>
                <a:effectLst/>
              </a:rPr>
              <a:t>) </a:t>
            </a:r>
          </a:p>
          <a:p>
            <a:pPr marL="274320" lvl="1" indent="0" fontAlgn="base">
              <a:lnSpc>
                <a:spcPct val="120000"/>
              </a:lnSpc>
              <a:buNone/>
            </a:pPr>
            <a:endParaRPr lang="cy-GB" sz="2200" b="0" i="0" dirty="0">
              <a:solidFill>
                <a:srgbClr val="0070C0"/>
              </a:solidFill>
              <a:effectLst/>
            </a:endParaRPr>
          </a:p>
          <a:p>
            <a:pPr lvl="1" fontAlgn="base">
              <a:lnSpc>
                <a:spcPct val="120000"/>
              </a:lnSpc>
            </a:pPr>
            <a:r>
              <a:rPr lang="cy-GB" sz="2200" b="1" i="0" dirty="0">
                <a:solidFill>
                  <a:srgbClr val="0070C0"/>
                </a:solidFill>
                <a:effectLst/>
              </a:rPr>
              <a:t>Elfen/Post 2 -</a:t>
            </a:r>
            <a:r>
              <a:rPr lang="cy-GB" sz="2200" b="0" i="0" dirty="0">
                <a:solidFill>
                  <a:srgbClr val="0070C0"/>
                </a:solidFill>
                <a:effectLst/>
              </a:rPr>
              <a:t> D</a:t>
            </a:r>
            <a:r>
              <a:rPr lang="cy-GB" sz="2200" dirty="0">
                <a:solidFill>
                  <a:srgbClr val="0070C0"/>
                </a:solidFill>
              </a:rPr>
              <a:t>angoswch eich dealltwriaeth o theori dysgu ychwanegol o blith y rhestr a ganlyn</a:t>
            </a:r>
            <a:r>
              <a:rPr lang="cy-GB" sz="2200" b="0" i="0" dirty="0">
                <a:solidFill>
                  <a:srgbClr val="0070C0"/>
                </a:solidFill>
                <a:effectLst/>
              </a:rPr>
              <a:t> (</a:t>
            </a:r>
            <a:r>
              <a:rPr lang="cy-GB" sz="2200" b="0" i="0" dirty="0" err="1">
                <a:solidFill>
                  <a:srgbClr val="0070C0"/>
                </a:solidFill>
                <a:effectLst/>
              </a:rPr>
              <a:t>Bruner</a:t>
            </a:r>
            <a:r>
              <a:rPr lang="cy-GB" sz="2200" b="0" i="0" dirty="0">
                <a:solidFill>
                  <a:srgbClr val="0070C0"/>
                </a:solidFill>
                <a:effectLst/>
              </a:rPr>
              <a:t>, </a:t>
            </a:r>
            <a:r>
              <a:rPr lang="cy-GB" sz="2200" b="0" i="0" dirty="0" err="1">
                <a:solidFill>
                  <a:srgbClr val="0070C0"/>
                </a:solidFill>
                <a:effectLst/>
              </a:rPr>
              <a:t>Dewey</a:t>
            </a:r>
            <a:r>
              <a:rPr lang="cy-GB" sz="2200" b="0" i="0" dirty="0">
                <a:solidFill>
                  <a:srgbClr val="0070C0"/>
                </a:solidFill>
                <a:effectLst/>
              </a:rPr>
              <a:t>, Skinner, </a:t>
            </a:r>
            <a:r>
              <a:rPr lang="cy-GB" sz="2200" b="0" i="0" dirty="0" err="1">
                <a:solidFill>
                  <a:srgbClr val="0070C0"/>
                </a:solidFill>
                <a:effectLst/>
              </a:rPr>
              <a:t>Piaget</a:t>
            </a:r>
            <a:r>
              <a:rPr lang="cy-GB" sz="2200" b="0" i="0" dirty="0">
                <a:solidFill>
                  <a:srgbClr val="0070C0"/>
                </a:solidFill>
                <a:effectLst/>
              </a:rPr>
              <a:t>, </a:t>
            </a:r>
            <a:r>
              <a:rPr lang="cy-GB" sz="2200" b="0" i="0" dirty="0" err="1">
                <a:solidFill>
                  <a:srgbClr val="0070C0"/>
                </a:solidFill>
                <a:effectLst/>
              </a:rPr>
              <a:t>Vygotsky</a:t>
            </a:r>
            <a:r>
              <a:rPr lang="cy-GB" sz="2200" b="0" i="0" dirty="0">
                <a:solidFill>
                  <a:srgbClr val="0070C0"/>
                </a:solidFill>
                <a:effectLst/>
              </a:rPr>
              <a:t> a </a:t>
            </a:r>
            <a:r>
              <a:rPr lang="cy-GB" sz="2200" b="0" i="0" dirty="0" err="1">
                <a:solidFill>
                  <a:srgbClr val="0070C0"/>
                </a:solidFill>
                <a:effectLst/>
              </a:rPr>
              <a:t>Froebel</a:t>
            </a:r>
            <a:r>
              <a:rPr lang="cy-GB" sz="2200" b="0" i="0" dirty="0">
                <a:solidFill>
                  <a:srgbClr val="0070C0"/>
                </a:solidFill>
                <a:effectLst/>
              </a:rPr>
              <a:t>). </a:t>
            </a:r>
            <a:r>
              <a:rPr lang="cy-GB" sz="2200" dirty="0">
                <a:solidFill>
                  <a:srgbClr val="0070C0"/>
                </a:solidFill>
              </a:rPr>
              <a:t>Rhaid i’r theori fod yn wahanol i elfen</a:t>
            </a:r>
            <a:r>
              <a:rPr lang="cy-GB" sz="2200" b="0" i="0" dirty="0">
                <a:solidFill>
                  <a:srgbClr val="0070C0"/>
                </a:solidFill>
                <a:effectLst/>
              </a:rPr>
              <a:t> 1. </a:t>
            </a:r>
          </a:p>
          <a:p>
            <a:pPr marL="274320" lvl="1" indent="0" fontAlgn="base">
              <a:lnSpc>
                <a:spcPct val="120000"/>
              </a:lnSpc>
              <a:buNone/>
            </a:pPr>
            <a:endParaRPr lang="cy-GB" sz="2200" b="0" i="0" dirty="0">
              <a:solidFill>
                <a:srgbClr val="0070C0"/>
              </a:solidFill>
              <a:effectLst/>
            </a:endParaRPr>
          </a:p>
          <a:p>
            <a:pPr lvl="1" fontAlgn="base">
              <a:lnSpc>
                <a:spcPct val="120000"/>
              </a:lnSpc>
            </a:pPr>
            <a:r>
              <a:rPr lang="cy-GB" sz="2200" b="1" dirty="0">
                <a:solidFill>
                  <a:srgbClr val="0070C0"/>
                </a:solidFill>
              </a:rPr>
              <a:t>Elfen/ Post</a:t>
            </a:r>
            <a:r>
              <a:rPr lang="cy-GB" sz="2200" b="1" i="0" dirty="0">
                <a:solidFill>
                  <a:srgbClr val="0070C0"/>
                </a:solidFill>
                <a:effectLst/>
              </a:rPr>
              <a:t> 3 -</a:t>
            </a:r>
            <a:r>
              <a:rPr lang="cy-GB" sz="2200" b="0" i="0" dirty="0">
                <a:solidFill>
                  <a:srgbClr val="0070C0"/>
                </a:solidFill>
                <a:effectLst/>
              </a:rPr>
              <a:t> </a:t>
            </a:r>
            <a:r>
              <a:rPr lang="cy-GB" sz="2200" dirty="0">
                <a:solidFill>
                  <a:srgbClr val="0070C0"/>
                </a:solidFill>
              </a:rPr>
              <a:t>Nodwch, trafodwch a gwerthuswch yr ymagweddau damcaniaethol at ddysgu sy’n gysylltiedig â’ch theorïau o elfen 1 a 2.</a:t>
            </a:r>
            <a:r>
              <a:rPr lang="cy-GB" sz="2200" b="0" i="0" dirty="0">
                <a:solidFill>
                  <a:srgbClr val="0070C0"/>
                </a:solidFill>
                <a:effectLst/>
              </a:rPr>
              <a:t> </a:t>
            </a:r>
          </a:p>
          <a:p>
            <a:pPr marL="274320" lvl="1" indent="0" fontAlgn="base">
              <a:lnSpc>
                <a:spcPct val="120000"/>
              </a:lnSpc>
              <a:buNone/>
            </a:pPr>
            <a:endParaRPr lang="cy-GB" sz="2200" b="0" i="0" dirty="0">
              <a:solidFill>
                <a:srgbClr val="0070C0"/>
              </a:solidFill>
              <a:effectLst/>
            </a:endParaRPr>
          </a:p>
          <a:p>
            <a:pPr lvl="1" fontAlgn="base">
              <a:lnSpc>
                <a:spcPct val="120000"/>
              </a:lnSpc>
            </a:pPr>
            <a:r>
              <a:rPr lang="cy-GB" sz="2200" b="1" i="0" dirty="0">
                <a:solidFill>
                  <a:srgbClr val="0070C0"/>
                </a:solidFill>
                <a:effectLst/>
              </a:rPr>
              <a:t>Elfen/Post 4 – </a:t>
            </a:r>
            <a:r>
              <a:rPr lang="cy-GB" sz="2200" i="0" dirty="0">
                <a:solidFill>
                  <a:srgbClr val="0070C0"/>
                </a:solidFill>
                <a:effectLst/>
              </a:rPr>
              <a:t>Defnyddiwch brofiadau o’ch l</a:t>
            </a:r>
            <a:r>
              <a:rPr lang="cy-GB" sz="2200" dirty="0">
                <a:solidFill>
                  <a:srgbClr val="0070C0"/>
                </a:solidFill>
              </a:rPr>
              <a:t>leoliad eich hun i nodi adnoddau a strategaethau a ddefnyddir i gefnogi addysgu a dysgu effeithiol</a:t>
            </a:r>
            <a:r>
              <a:rPr lang="cy-GB" sz="2200" b="0" i="0" dirty="0">
                <a:solidFill>
                  <a:srgbClr val="0070C0"/>
                </a:solidFill>
                <a:effectLst/>
              </a:rPr>
              <a:t>, gan gyfeirio’n ôl at y theorïau a </a:t>
            </a:r>
            <a:r>
              <a:rPr lang="cy-GB" sz="2200" b="0" i="0" dirty="0" err="1">
                <a:solidFill>
                  <a:srgbClr val="0070C0"/>
                </a:solidFill>
                <a:effectLst/>
              </a:rPr>
              <a:t>ddewisiwyd</a:t>
            </a:r>
            <a:r>
              <a:rPr lang="cy-GB" sz="2200" b="0" i="0" dirty="0">
                <a:solidFill>
                  <a:srgbClr val="0070C0"/>
                </a:solidFill>
                <a:effectLst/>
              </a:rPr>
              <a:t> gennych yn elfen 1 a 2.  </a:t>
            </a:r>
            <a:endParaRPr lang="cy-GB" sz="2400" dirty="0">
              <a:solidFill>
                <a:srgbClr val="0070C0"/>
              </a:solidFill>
            </a:endParaRPr>
          </a:p>
          <a:p>
            <a:pPr marL="0" indent="0" algn="ctr">
              <a:buFont typeface="Wingdings" pitchFamily="2" charset="2"/>
              <a:buNone/>
              <a:defRPr/>
            </a:pPr>
            <a:r>
              <a:rPr lang="cy-GB" sz="2800" b="1" dirty="0">
                <a:solidFill>
                  <a:srgbClr val="0070C0"/>
                </a:solidFill>
              </a:rPr>
              <a:t>Dyddiad Cyflwyno: 04 Ionawr 2026, 23:59pm drwy </a:t>
            </a:r>
            <a:r>
              <a:rPr lang="cy-GB" sz="2800" b="1" dirty="0" err="1">
                <a:solidFill>
                  <a:srgbClr val="0070C0"/>
                </a:solidFill>
              </a:rPr>
              <a:t>Turnitin</a:t>
            </a:r>
            <a:endParaRPr lang="cy-GB" sz="28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28539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8A5A6-72F0-95FA-5F16-0222DC19FA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 err="1">
                <a:solidFill>
                  <a:srgbClr val="0070C0"/>
                </a:solidFill>
              </a:rPr>
              <a:t>Addysgeg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Gynhwysol</a:t>
            </a:r>
            <a:r>
              <a:rPr lang="en-GB" b="1" dirty="0">
                <a:solidFill>
                  <a:srgbClr val="0070C0"/>
                </a:solidFill>
              </a:rPr>
              <a:t> =</a:t>
            </a:r>
            <a:br>
              <a:rPr lang="en-GB" b="1" dirty="0">
                <a:solidFill>
                  <a:srgbClr val="0070C0"/>
                </a:solidFill>
              </a:rPr>
            </a:br>
            <a:r>
              <a:rPr lang="en-GB" b="1" dirty="0" err="1">
                <a:solidFill>
                  <a:srgbClr val="0070C0"/>
                </a:solidFill>
              </a:rPr>
              <a:t>Ymarfer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plentyn-ganolog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793A0-BD22-AB65-F3CF-0B10FDEAF1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 err="1">
                <a:solidFill>
                  <a:srgbClr val="0070C0"/>
                </a:solidFill>
                <a:latin typeface="Roboto" panose="02000000000000000000" pitchFamily="2" charset="0"/>
              </a:rPr>
              <a:t>Wrth</a:t>
            </a:r>
            <a:r>
              <a:rPr lang="en-GB" sz="2800" dirty="0">
                <a:solidFill>
                  <a:srgbClr val="0070C0"/>
                </a:solidFill>
                <a:latin typeface="Roboto" panose="02000000000000000000" pitchFamily="2" charset="0"/>
              </a:rPr>
              <a:t> </a:t>
            </a:r>
            <a:r>
              <a:rPr lang="en-GB" sz="2800" dirty="0" err="1">
                <a:solidFill>
                  <a:srgbClr val="0070C0"/>
                </a:solidFill>
                <a:latin typeface="Roboto" panose="02000000000000000000" pitchFamily="2" charset="0"/>
              </a:rPr>
              <a:t>wraidd</a:t>
            </a:r>
            <a:r>
              <a:rPr lang="en-GB" sz="2800" dirty="0">
                <a:solidFill>
                  <a:srgbClr val="0070C0"/>
                </a:solidFill>
                <a:latin typeface="Roboto" panose="02000000000000000000" pitchFamily="2" charset="0"/>
              </a:rPr>
              <a:t> </a:t>
            </a:r>
            <a:r>
              <a:rPr lang="en-GB" sz="2800" dirty="0" err="1">
                <a:solidFill>
                  <a:srgbClr val="0070C0"/>
                </a:solidFill>
                <a:latin typeface="Roboto" panose="02000000000000000000" pitchFamily="2" charset="0"/>
              </a:rPr>
              <a:t>addysgeg</a:t>
            </a:r>
            <a:r>
              <a:rPr lang="en-GB" sz="2800" dirty="0">
                <a:solidFill>
                  <a:srgbClr val="0070C0"/>
                </a:solidFill>
                <a:latin typeface="Roboto" panose="02000000000000000000" pitchFamily="2" charset="0"/>
              </a:rPr>
              <a:t> </a:t>
            </a:r>
            <a:r>
              <a:rPr lang="en-GB" sz="2800" dirty="0" err="1">
                <a:solidFill>
                  <a:srgbClr val="0070C0"/>
                </a:solidFill>
                <a:latin typeface="Roboto" panose="02000000000000000000" pitchFamily="2" charset="0"/>
              </a:rPr>
              <a:t>gynhwysol</a:t>
            </a:r>
            <a:r>
              <a:rPr lang="en-GB" sz="2800" dirty="0">
                <a:solidFill>
                  <a:srgbClr val="0070C0"/>
                </a:solidFill>
                <a:latin typeface="Roboto" panose="02000000000000000000" pitchFamily="2" charset="0"/>
              </a:rPr>
              <a:t> </a:t>
            </a:r>
            <a:r>
              <a:rPr lang="en-GB" sz="2800" dirty="0" err="1">
                <a:solidFill>
                  <a:srgbClr val="0070C0"/>
                </a:solidFill>
                <a:latin typeface="Roboto" panose="02000000000000000000" pitchFamily="2" charset="0"/>
              </a:rPr>
              <a:t>mewn</a:t>
            </a:r>
            <a:r>
              <a:rPr lang="en-GB" sz="2800" dirty="0">
                <a:solidFill>
                  <a:srgbClr val="0070C0"/>
                </a:solidFill>
                <a:latin typeface="Roboto" panose="02000000000000000000" pitchFamily="2" charset="0"/>
              </a:rPr>
              <a:t> </a:t>
            </a:r>
            <a:r>
              <a:rPr lang="en-GB" sz="2800" dirty="0" err="1">
                <a:solidFill>
                  <a:srgbClr val="0070C0"/>
                </a:solidFill>
                <a:latin typeface="Roboto" panose="02000000000000000000" pitchFamily="2" charset="0"/>
              </a:rPr>
              <a:t>ymagwedd</a:t>
            </a:r>
            <a:r>
              <a:rPr lang="en-GB" sz="2800" dirty="0">
                <a:solidFill>
                  <a:srgbClr val="0070C0"/>
                </a:solidFill>
                <a:latin typeface="Roboto" panose="02000000000000000000" pitchFamily="2" charset="0"/>
              </a:rPr>
              <a:t> </a:t>
            </a:r>
            <a:r>
              <a:rPr lang="en-GB" sz="2800" dirty="0" err="1">
                <a:solidFill>
                  <a:srgbClr val="0070C0"/>
                </a:solidFill>
                <a:latin typeface="Roboto" panose="02000000000000000000" pitchFamily="2" charset="0"/>
              </a:rPr>
              <a:t>plentyn-ganolog</a:t>
            </a:r>
            <a:r>
              <a:rPr lang="en-GB" sz="2800" dirty="0">
                <a:solidFill>
                  <a:srgbClr val="0070C0"/>
                </a:solidFill>
                <a:latin typeface="Roboto" panose="02000000000000000000" pitchFamily="2" charset="0"/>
              </a:rPr>
              <a:t> at </a:t>
            </a:r>
            <a:r>
              <a:rPr lang="en-GB" sz="2800" dirty="0" err="1">
                <a:solidFill>
                  <a:srgbClr val="0070C0"/>
                </a:solidFill>
                <a:latin typeface="Roboto" panose="02000000000000000000" pitchFamily="2" charset="0"/>
              </a:rPr>
              <a:t>ddysgu</a:t>
            </a:r>
            <a:r>
              <a:rPr lang="en-GB" sz="2800" dirty="0">
                <a:solidFill>
                  <a:srgbClr val="0070C0"/>
                </a:solidFill>
                <a:latin typeface="Roboto" panose="02000000000000000000" pitchFamily="2" charset="0"/>
              </a:rPr>
              <a:t> ac </a:t>
            </a:r>
            <a:r>
              <a:rPr lang="en-GB" sz="2800" dirty="0" err="1">
                <a:solidFill>
                  <a:srgbClr val="0070C0"/>
                </a:solidFill>
                <a:latin typeface="Roboto" panose="02000000000000000000" pitchFamily="2" charset="0"/>
              </a:rPr>
              <a:t>addysgu</a:t>
            </a:r>
            <a:r>
              <a:rPr lang="en-GB" sz="28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 </a:t>
            </a:r>
          </a:p>
          <a:p>
            <a:r>
              <a:rPr lang="en-GB" sz="28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Yn </a:t>
            </a:r>
            <a:r>
              <a:rPr lang="en-GB" sz="2800" b="0" i="0" dirty="0" err="1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cynnwys</a:t>
            </a:r>
            <a:r>
              <a:rPr lang="en-GB" sz="28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2800" b="0" i="0" dirty="0" err="1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creu</a:t>
            </a:r>
            <a:r>
              <a:rPr lang="en-GB" sz="28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2800" b="0" i="0" dirty="0" err="1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amgylchedd</a:t>
            </a:r>
            <a:r>
              <a:rPr lang="en-GB" sz="28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2800" b="0" i="0" dirty="0" err="1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dysgu</a:t>
            </a:r>
            <a:r>
              <a:rPr lang="en-GB" sz="28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2800" b="0" i="0" dirty="0" err="1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deniadol</a:t>
            </a:r>
            <a:r>
              <a:rPr lang="en-GB" sz="28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 a </a:t>
            </a:r>
            <a:r>
              <a:rPr lang="en-GB" sz="2800" b="0" i="0" dirty="0" err="1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diddorol</a:t>
            </a:r>
            <a:r>
              <a:rPr lang="en-GB" sz="28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2800" b="0" i="0" dirty="0" err="1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sy’n</a:t>
            </a:r>
            <a:r>
              <a:rPr lang="en-GB" sz="28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2800" b="0" i="0" dirty="0" err="1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cefnogi</a:t>
            </a:r>
            <a:r>
              <a:rPr lang="en-GB" sz="28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2800" b="1" u="sng" dirty="0" err="1">
                <a:solidFill>
                  <a:srgbClr val="0070C0"/>
                </a:solidFill>
                <a:latin typeface="Roboto" panose="02000000000000000000" pitchFamily="2" charset="0"/>
              </a:rPr>
              <a:t>pob</a:t>
            </a:r>
            <a:r>
              <a:rPr lang="en-GB" sz="28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2800" b="0" i="0" dirty="0" err="1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dysgwr</a:t>
            </a:r>
            <a:r>
              <a:rPr lang="en-GB" sz="28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 </a:t>
            </a:r>
          </a:p>
          <a:p>
            <a:r>
              <a:rPr lang="en-GB" sz="28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Yn </a:t>
            </a:r>
            <a:r>
              <a:rPr lang="en-GB" sz="2800" b="0" i="0" dirty="0" err="1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rhagweld</a:t>
            </a:r>
            <a:r>
              <a:rPr lang="en-GB" sz="28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2800" b="0" i="0" dirty="0" err="1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gwahanol</a:t>
            </a:r>
            <a:r>
              <a:rPr lang="en-GB" sz="28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2800" b="0" i="0" dirty="0" err="1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anghenion</a:t>
            </a:r>
            <a:r>
              <a:rPr lang="en-GB" sz="28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2800" b="0" i="0" dirty="0" err="1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pob</a:t>
            </a:r>
            <a:r>
              <a:rPr lang="en-GB" sz="28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2800" b="0" i="0" dirty="0" err="1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dysgwr</a:t>
            </a:r>
            <a:r>
              <a:rPr lang="en-GB" sz="28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 (</a:t>
            </a:r>
            <a:r>
              <a:rPr lang="en-GB" sz="2800" b="0" i="0" dirty="0" err="1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e.e.</a:t>
            </a:r>
            <a:r>
              <a:rPr lang="en-GB" sz="28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2800" b="0" i="0" dirty="0" err="1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cefndiroedd</a:t>
            </a:r>
            <a:r>
              <a:rPr lang="en-GB" sz="28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 a </a:t>
            </a:r>
            <a:r>
              <a:rPr lang="en-GB" sz="2800" b="0" i="0" dirty="0" err="1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phrofiadau</a:t>
            </a:r>
            <a:r>
              <a:rPr lang="en-GB" sz="28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, </a:t>
            </a:r>
            <a:r>
              <a:rPr lang="en-GB" sz="2800" b="0" i="0" dirty="0" err="1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arddulliau</a:t>
            </a:r>
            <a:r>
              <a:rPr lang="en-GB" sz="28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2800" b="0" i="0" dirty="0" err="1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dysgu</a:t>
            </a:r>
            <a:r>
              <a:rPr lang="en-GB" sz="28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, </a:t>
            </a:r>
            <a:r>
              <a:rPr lang="en-GB" sz="2800" b="0" i="0" dirty="0" err="1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medrau</a:t>
            </a:r>
            <a:r>
              <a:rPr lang="en-GB" sz="28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2800" b="0" i="0" dirty="0" err="1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corfforol</a:t>
            </a:r>
            <a:r>
              <a:rPr lang="en-GB" sz="28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 a </a:t>
            </a:r>
            <a:r>
              <a:rPr lang="en-GB" sz="2800" b="0" i="0" dirty="0" err="1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gwybyddol</a:t>
            </a:r>
            <a:r>
              <a:rPr lang="en-GB" sz="28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)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0070C0"/>
                </a:solidFill>
              </a:rPr>
              <a:t>                                                                                                                                                                                                                    UNICEF (2014)</a:t>
            </a:r>
          </a:p>
        </p:txBody>
      </p:sp>
    </p:spTree>
    <p:extLst>
      <p:ext uri="{BB962C8B-B14F-4D97-AF65-F5344CB8AC3E}">
        <p14:creationId xmlns:p14="http://schemas.microsoft.com/office/powerpoint/2010/main" val="39114098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18A38-2349-E561-868D-E88D09920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>
                <a:solidFill>
                  <a:srgbClr val="0070C0"/>
                </a:solidFill>
              </a:rPr>
              <a:t>Addysgeg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Gynhwysol</a:t>
            </a:r>
            <a:r>
              <a:rPr lang="en-GB" b="1" dirty="0">
                <a:solidFill>
                  <a:srgbClr val="0070C0"/>
                </a:solidFill>
              </a:rPr>
              <a:t> =</a:t>
            </a:r>
            <a:br>
              <a:rPr lang="en-GB" b="1" dirty="0">
                <a:solidFill>
                  <a:srgbClr val="0070C0"/>
                </a:solidFill>
              </a:rPr>
            </a:br>
            <a:r>
              <a:rPr lang="en-GB" b="1" dirty="0" err="1">
                <a:solidFill>
                  <a:srgbClr val="0070C0"/>
                </a:solidFill>
              </a:rPr>
              <a:t>Ymarfer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plentyn-ganolog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E2765-36AC-51AC-2F53-CED33C7745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err="1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Trwy</a:t>
            </a:r>
            <a:r>
              <a:rPr lang="en-GB" sz="2800" dirty="0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 nodi pa </a:t>
            </a:r>
            <a:r>
              <a:rPr lang="en-GB" sz="2800" dirty="0" err="1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ymagweddau</a:t>
            </a:r>
            <a:r>
              <a:rPr lang="en-GB" sz="2800" dirty="0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 </a:t>
            </a:r>
            <a:r>
              <a:rPr lang="en-GB" sz="2800" dirty="0" err="1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dysgu</a:t>
            </a:r>
            <a:r>
              <a:rPr lang="en-GB" sz="2800" dirty="0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 ac </a:t>
            </a:r>
            <a:r>
              <a:rPr lang="en-GB" sz="2800" dirty="0" err="1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addysgu</a:t>
            </a:r>
            <a:r>
              <a:rPr lang="en-GB" sz="2800" dirty="0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 (</a:t>
            </a:r>
            <a:r>
              <a:rPr lang="en-GB" sz="2800" dirty="0" err="1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addysgeg</a:t>
            </a:r>
            <a:r>
              <a:rPr lang="en-GB" sz="2800" dirty="0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) </a:t>
            </a:r>
            <a:r>
              <a:rPr lang="en-GB" sz="2800" dirty="0" err="1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sy’n</a:t>
            </a:r>
            <a:r>
              <a:rPr lang="en-GB" sz="2800" dirty="0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 </a:t>
            </a:r>
            <a:r>
              <a:rPr lang="en-GB" sz="2800" dirty="0" err="1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fwyaf</a:t>
            </a:r>
            <a:r>
              <a:rPr lang="en-GB" sz="2800" dirty="0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 addas, gall </a:t>
            </a:r>
            <a:r>
              <a:rPr lang="en-GB" sz="2800" dirty="0" err="1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addysgwyr</a:t>
            </a:r>
            <a:r>
              <a:rPr lang="en-GB" sz="2800" dirty="0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 </a:t>
            </a:r>
            <a:r>
              <a:rPr lang="en-GB" sz="2800" dirty="0" err="1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baratoi</a:t>
            </a:r>
            <a:r>
              <a:rPr lang="en-GB" sz="2800" dirty="0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 </a:t>
            </a:r>
            <a:r>
              <a:rPr lang="en-GB" sz="2800" dirty="0" err="1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ar</a:t>
            </a:r>
            <a:r>
              <a:rPr lang="en-GB" sz="2800" dirty="0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 </a:t>
            </a:r>
            <a:r>
              <a:rPr lang="en-GB" sz="2800" dirty="0" err="1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gyfer</a:t>
            </a:r>
            <a:r>
              <a:rPr lang="en-GB" sz="2800" dirty="0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 </a:t>
            </a:r>
            <a:r>
              <a:rPr lang="en-GB" sz="2800" dirty="0" err="1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arfer</a:t>
            </a:r>
            <a:r>
              <a:rPr lang="en-GB" sz="2800" dirty="0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 </a:t>
            </a:r>
            <a:r>
              <a:rPr lang="en-GB" sz="2800" dirty="0" err="1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cynhwysol</a:t>
            </a:r>
            <a:r>
              <a:rPr lang="en-GB" sz="2800" dirty="0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 </a:t>
            </a:r>
            <a:r>
              <a:rPr lang="en-GB" sz="2800" dirty="0" err="1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a’i</a:t>
            </a:r>
            <a:r>
              <a:rPr lang="en-GB" sz="2800" dirty="0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 </a:t>
            </a:r>
            <a:r>
              <a:rPr lang="en-GB" sz="2800" dirty="0" err="1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gefnogi</a:t>
            </a:r>
            <a:endParaRPr lang="en-GB" sz="2800" b="0" i="0" dirty="0">
              <a:solidFill>
                <a:srgbClr val="0070C0"/>
              </a:solidFill>
              <a:effectLst/>
              <a:latin typeface="Roboto Medium" panose="020B0604020202020204" pitchFamily="2" charset="0"/>
              <a:ea typeface="Roboto Medium" panose="020B0604020202020204" pitchFamily="2" charset="0"/>
            </a:endParaRPr>
          </a:p>
          <a:p>
            <a:r>
              <a:rPr lang="en-GB" sz="2800" dirty="0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Mae </a:t>
            </a:r>
            <a:r>
              <a:rPr lang="en-GB" sz="2800" dirty="0" err="1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addysgwyr</a:t>
            </a:r>
            <a:r>
              <a:rPr lang="en-GB" sz="2800" dirty="0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 </a:t>
            </a:r>
            <a:r>
              <a:rPr lang="en-GB" sz="2800" dirty="0" err="1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hyfforddedig</a:t>
            </a:r>
            <a:r>
              <a:rPr lang="en-GB" sz="2800" dirty="0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 </a:t>
            </a:r>
            <a:r>
              <a:rPr lang="en-GB" sz="2800" dirty="0" err="1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sy’n</a:t>
            </a:r>
            <a:r>
              <a:rPr lang="en-GB" sz="2800" dirty="0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 </a:t>
            </a:r>
            <a:r>
              <a:rPr lang="en-GB" sz="2800" dirty="0" err="1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llawn</a:t>
            </a:r>
            <a:r>
              <a:rPr lang="en-GB" sz="2800" dirty="0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 </a:t>
            </a:r>
            <a:r>
              <a:rPr lang="en-GB" sz="2800" dirty="0" err="1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cymhelliant</a:t>
            </a:r>
            <a:r>
              <a:rPr lang="en-GB" sz="2800" dirty="0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 </a:t>
            </a:r>
            <a:r>
              <a:rPr lang="en-GB" sz="2800" dirty="0" err="1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yn</a:t>
            </a:r>
            <a:r>
              <a:rPr lang="en-GB" sz="2800" dirty="0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 </a:t>
            </a:r>
            <a:r>
              <a:rPr lang="en-GB" sz="2800" dirty="0" err="1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defnyddio</a:t>
            </a:r>
            <a:r>
              <a:rPr lang="en-GB" sz="2800" dirty="0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 </a:t>
            </a:r>
            <a:r>
              <a:rPr lang="en-GB" sz="2800" dirty="0" err="1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theoriau</a:t>
            </a:r>
            <a:r>
              <a:rPr lang="en-GB" sz="2800" dirty="0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 </a:t>
            </a:r>
            <a:r>
              <a:rPr lang="en-GB" sz="2800" dirty="0" err="1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dysgu</a:t>
            </a:r>
            <a:r>
              <a:rPr lang="en-GB" sz="2800" dirty="0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 i </a:t>
            </a:r>
            <a:r>
              <a:rPr lang="en-GB" sz="2800" dirty="0" err="1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gefnogi</a:t>
            </a:r>
            <a:r>
              <a:rPr lang="en-GB" sz="2800" dirty="0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 </a:t>
            </a:r>
            <a:r>
              <a:rPr lang="en-GB" sz="2800" dirty="0" err="1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hyrwyddo</a:t>
            </a:r>
            <a:r>
              <a:rPr lang="en-GB" sz="2800" dirty="0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 </a:t>
            </a:r>
            <a:r>
              <a:rPr lang="en-GB" sz="2800" dirty="0" err="1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arfer</a:t>
            </a:r>
            <a:r>
              <a:rPr lang="en-GB" sz="2800" dirty="0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 </a:t>
            </a:r>
            <a:r>
              <a:rPr lang="en-GB" sz="2800" dirty="0" err="1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cynhwysol</a:t>
            </a:r>
            <a:r>
              <a:rPr lang="en-GB" sz="2800" dirty="0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 </a:t>
            </a:r>
            <a:r>
              <a:rPr lang="en-GB" sz="2800" dirty="0" err="1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plentyn-ganolog</a:t>
            </a:r>
            <a:r>
              <a:rPr lang="en-GB" sz="2800" dirty="0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  </a:t>
            </a:r>
          </a:p>
          <a:p>
            <a:pPr marL="0" indent="0">
              <a:buNone/>
            </a:pPr>
            <a:r>
              <a:rPr lang="en-GB" sz="2800" b="0" i="0" dirty="0">
                <a:solidFill>
                  <a:srgbClr val="0070C0"/>
                </a:solidFill>
                <a:effectLst/>
                <a:latin typeface="Roboto Medium" panose="020B0604020202020204" pitchFamily="2" charset="0"/>
                <a:ea typeface="Roboto Medium" panose="020B0604020202020204" pitchFamily="2" charset="0"/>
              </a:rPr>
              <a:t>                                                                                              </a:t>
            </a:r>
            <a:r>
              <a:rPr lang="en-GB" sz="1200" b="0" i="0" dirty="0">
                <a:solidFill>
                  <a:srgbClr val="0070C0"/>
                </a:solidFill>
                <a:effectLst/>
                <a:latin typeface="Roboto Medium" panose="020B0604020202020204" pitchFamily="2" charset="0"/>
                <a:ea typeface="Roboto Medium" panose="020B0604020202020204" pitchFamily="2" charset="0"/>
              </a:rPr>
              <a:t>UNICEF (20</a:t>
            </a:r>
            <a:r>
              <a:rPr lang="en-GB" sz="1200" dirty="0">
                <a:solidFill>
                  <a:srgbClr val="0070C0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14)</a:t>
            </a:r>
            <a:endParaRPr lang="en-GB" sz="1200" b="0" i="0" dirty="0">
              <a:solidFill>
                <a:srgbClr val="0070C0"/>
              </a:solidFill>
              <a:effectLst/>
              <a:latin typeface="Roboto Medium" panose="020B0604020202020204" pitchFamily="2" charset="0"/>
              <a:ea typeface="Roboto Medium" panose="020B0604020202020204" pitchFamily="2" charset="0"/>
            </a:endParaRPr>
          </a:p>
          <a:p>
            <a:endParaRPr lang="en-GB" sz="2800" b="0" i="0" dirty="0">
              <a:solidFill>
                <a:srgbClr val="333333"/>
              </a:solidFill>
              <a:effectLst/>
              <a:latin typeface="Roboto" panose="02000000000000000000" pitchFamily="2" charset="0"/>
            </a:endParaRP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2142859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A6162-BD3E-5B42-AC96-0AC23195FF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solidFill>
                  <a:srgbClr val="0070C0"/>
                </a:solidFill>
              </a:rPr>
              <a:t>Theorïau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Addysgu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260E3B-6C01-5E4A-9842-7C3288D3DC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en-GB" sz="2800" dirty="0">
                <a:solidFill>
                  <a:srgbClr val="0070C0"/>
                </a:solidFill>
              </a:rPr>
              <a:t>Mae </a:t>
            </a:r>
            <a:r>
              <a:rPr lang="en-GB" sz="2800" dirty="0" err="1">
                <a:solidFill>
                  <a:srgbClr val="0070C0"/>
                </a:solidFill>
              </a:rPr>
              <a:t>llawer</a:t>
            </a:r>
            <a:r>
              <a:rPr lang="en-GB" sz="2800" dirty="0">
                <a:solidFill>
                  <a:srgbClr val="0070C0"/>
                </a:solidFill>
              </a:rPr>
              <a:t> o </a:t>
            </a:r>
            <a:r>
              <a:rPr lang="en-GB" sz="2800" dirty="0" err="1">
                <a:solidFill>
                  <a:srgbClr val="0070C0"/>
                </a:solidFill>
              </a:rPr>
              <a:t>wahanol</a:t>
            </a:r>
            <a:r>
              <a:rPr lang="en-GB" sz="2800" dirty="0">
                <a:solidFill>
                  <a:srgbClr val="0070C0"/>
                </a:solidFill>
              </a:rPr>
              <a:t> </a:t>
            </a:r>
            <a:r>
              <a:rPr lang="en-GB" sz="2800" dirty="0" err="1">
                <a:solidFill>
                  <a:srgbClr val="0070C0"/>
                </a:solidFill>
              </a:rPr>
              <a:t>ymagweddau</a:t>
            </a:r>
            <a:r>
              <a:rPr lang="en-GB" sz="2800" dirty="0">
                <a:solidFill>
                  <a:srgbClr val="0070C0"/>
                </a:solidFill>
              </a:rPr>
              <a:t> </a:t>
            </a:r>
            <a:r>
              <a:rPr lang="en-GB" sz="2800" dirty="0" err="1">
                <a:solidFill>
                  <a:srgbClr val="0070C0"/>
                </a:solidFill>
              </a:rPr>
              <a:t>damcaniaethol</a:t>
            </a:r>
            <a:r>
              <a:rPr lang="en-GB" sz="2800" dirty="0">
                <a:solidFill>
                  <a:srgbClr val="0070C0"/>
                </a:solidFill>
              </a:rPr>
              <a:t> at </a:t>
            </a:r>
            <a:r>
              <a:rPr lang="en-GB" sz="2800" dirty="0" err="1">
                <a:solidFill>
                  <a:srgbClr val="0070C0"/>
                </a:solidFill>
              </a:rPr>
              <a:t>ddysgu</a:t>
            </a:r>
            <a:r>
              <a:rPr lang="en-GB" sz="2800" dirty="0">
                <a:solidFill>
                  <a:srgbClr val="0070C0"/>
                </a:solidFill>
              </a:rPr>
              <a:t>, </a:t>
            </a:r>
            <a:r>
              <a:rPr lang="en-GB" sz="2800" dirty="0" err="1">
                <a:solidFill>
                  <a:srgbClr val="0070C0"/>
                </a:solidFill>
              </a:rPr>
              <a:t>addysgu</a:t>
            </a:r>
            <a:r>
              <a:rPr lang="en-GB" sz="2800" dirty="0">
                <a:solidFill>
                  <a:srgbClr val="0070C0"/>
                </a:solidFill>
              </a:rPr>
              <a:t> a </a:t>
            </a:r>
            <a:r>
              <a:rPr lang="en-GB" sz="2800" dirty="0" err="1">
                <a:solidFill>
                  <a:srgbClr val="0070C0"/>
                </a:solidFill>
              </a:rPr>
              <a:t>datblygu</a:t>
            </a:r>
            <a:r>
              <a:rPr lang="en-GB" sz="2800" dirty="0">
                <a:solidFill>
                  <a:srgbClr val="0070C0"/>
                </a:solidFill>
              </a:rPr>
              <a:t> plant. </a:t>
            </a:r>
          </a:p>
          <a:p>
            <a:pPr>
              <a:buFont typeface="Wingdings" pitchFamily="2" charset="2"/>
              <a:buChar char="§"/>
            </a:pPr>
            <a:r>
              <a:rPr lang="en-GB" sz="2800" dirty="0">
                <a:solidFill>
                  <a:srgbClr val="0070C0"/>
                </a:solidFill>
              </a:rPr>
              <a:t>Mae </a:t>
            </a:r>
            <a:r>
              <a:rPr lang="en-GB" sz="2800" dirty="0" err="1">
                <a:solidFill>
                  <a:srgbClr val="0070C0"/>
                </a:solidFill>
              </a:rPr>
              <a:t>gan</a:t>
            </a:r>
            <a:r>
              <a:rPr lang="en-GB" sz="2800" dirty="0">
                <a:solidFill>
                  <a:srgbClr val="0070C0"/>
                </a:solidFill>
              </a:rPr>
              <a:t> </a:t>
            </a:r>
            <a:r>
              <a:rPr lang="en-GB" sz="2800" dirty="0" err="1">
                <a:solidFill>
                  <a:srgbClr val="0070C0"/>
                </a:solidFill>
              </a:rPr>
              <a:t>theorïau</a:t>
            </a:r>
            <a:r>
              <a:rPr lang="en-GB" sz="2800" dirty="0">
                <a:solidFill>
                  <a:srgbClr val="0070C0"/>
                </a:solidFill>
              </a:rPr>
              <a:t> </a:t>
            </a:r>
            <a:r>
              <a:rPr lang="en-GB" sz="2800" dirty="0" err="1">
                <a:solidFill>
                  <a:srgbClr val="0070C0"/>
                </a:solidFill>
              </a:rPr>
              <a:t>addysgol</a:t>
            </a:r>
            <a:r>
              <a:rPr lang="en-GB" sz="2800" dirty="0">
                <a:solidFill>
                  <a:srgbClr val="0070C0"/>
                </a:solidFill>
              </a:rPr>
              <a:t> </a:t>
            </a:r>
            <a:r>
              <a:rPr lang="en-GB" sz="2800" dirty="0" err="1">
                <a:solidFill>
                  <a:srgbClr val="0070C0"/>
                </a:solidFill>
              </a:rPr>
              <a:t>rôl</a:t>
            </a:r>
            <a:r>
              <a:rPr lang="en-GB" sz="2800" dirty="0">
                <a:solidFill>
                  <a:srgbClr val="0070C0"/>
                </a:solidFill>
              </a:rPr>
              <a:t> </a:t>
            </a:r>
            <a:r>
              <a:rPr lang="en-GB" sz="2800" dirty="0" err="1">
                <a:solidFill>
                  <a:srgbClr val="0070C0"/>
                </a:solidFill>
              </a:rPr>
              <a:t>bwysig</a:t>
            </a:r>
            <a:r>
              <a:rPr lang="en-GB" sz="2800" dirty="0">
                <a:solidFill>
                  <a:srgbClr val="0070C0"/>
                </a:solidFill>
              </a:rPr>
              <a:t> </a:t>
            </a:r>
            <a:r>
              <a:rPr lang="en-GB" sz="2800" dirty="0" err="1">
                <a:solidFill>
                  <a:srgbClr val="0070C0"/>
                </a:solidFill>
              </a:rPr>
              <a:t>ar</a:t>
            </a:r>
            <a:r>
              <a:rPr lang="en-GB" sz="2800" dirty="0">
                <a:solidFill>
                  <a:srgbClr val="0070C0"/>
                </a:solidFill>
              </a:rPr>
              <a:t> draws </a:t>
            </a:r>
            <a:r>
              <a:rPr lang="en-GB" sz="2800" dirty="0" err="1">
                <a:solidFill>
                  <a:srgbClr val="0070C0"/>
                </a:solidFill>
              </a:rPr>
              <a:t>dysgu</a:t>
            </a:r>
            <a:r>
              <a:rPr lang="en-GB" sz="2800" dirty="0">
                <a:solidFill>
                  <a:srgbClr val="0070C0"/>
                </a:solidFill>
              </a:rPr>
              <a:t> ac </a:t>
            </a:r>
            <a:r>
              <a:rPr lang="en-GB" sz="2800" dirty="0" err="1">
                <a:solidFill>
                  <a:srgbClr val="0070C0"/>
                </a:solidFill>
              </a:rPr>
              <a:t>addysgu</a:t>
            </a:r>
            <a:endParaRPr lang="en-GB" sz="2800" dirty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en-GB" sz="2800" dirty="0" err="1">
                <a:solidFill>
                  <a:srgbClr val="0070C0"/>
                </a:solidFill>
              </a:rPr>
              <a:t>Maent</a:t>
            </a:r>
            <a:r>
              <a:rPr lang="en-GB" sz="2800" dirty="0">
                <a:solidFill>
                  <a:srgbClr val="0070C0"/>
                </a:solidFill>
              </a:rPr>
              <a:t> </a:t>
            </a:r>
            <a:r>
              <a:rPr lang="en-GB" sz="2800" dirty="0" err="1">
                <a:solidFill>
                  <a:srgbClr val="0070C0"/>
                </a:solidFill>
              </a:rPr>
              <a:t>yn</a:t>
            </a:r>
            <a:r>
              <a:rPr lang="en-GB" sz="2800" dirty="0">
                <a:solidFill>
                  <a:srgbClr val="0070C0"/>
                </a:solidFill>
              </a:rPr>
              <a:t> </a:t>
            </a:r>
            <a:r>
              <a:rPr lang="en-GB" sz="2800" dirty="0" err="1">
                <a:solidFill>
                  <a:srgbClr val="0070C0"/>
                </a:solidFill>
              </a:rPr>
              <a:t>tanategu</a:t>
            </a:r>
            <a:r>
              <a:rPr lang="en-GB" sz="2800" dirty="0">
                <a:solidFill>
                  <a:srgbClr val="0070C0"/>
                </a:solidFill>
              </a:rPr>
              <a:t> </a:t>
            </a:r>
            <a:r>
              <a:rPr lang="en-GB" sz="2800" dirty="0" err="1">
                <a:solidFill>
                  <a:srgbClr val="0070C0"/>
                </a:solidFill>
              </a:rPr>
              <a:t>ein</a:t>
            </a:r>
            <a:r>
              <a:rPr lang="en-GB" sz="2800" dirty="0">
                <a:solidFill>
                  <a:srgbClr val="0070C0"/>
                </a:solidFill>
              </a:rPr>
              <a:t> </a:t>
            </a:r>
            <a:r>
              <a:rPr lang="en-GB" sz="2800" dirty="0" err="1">
                <a:solidFill>
                  <a:srgbClr val="0070C0"/>
                </a:solidFill>
              </a:rPr>
              <a:t>harferion</a:t>
            </a:r>
            <a:endParaRPr lang="en-GB" sz="2400" dirty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§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810681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9DA9F-0735-A946-8305-1BB530CEBA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Beth </a:t>
            </a:r>
            <a:r>
              <a:rPr lang="en-GB" b="1" dirty="0" err="1">
                <a:solidFill>
                  <a:srgbClr val="0070C0"/>
                </a:solidFill>
              </a:rPr>
              <a:t>yw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Theorïau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Dysgu</a:t>
            </a:r>
            <a:r>
              <a:rPr lang="en-GB" b="1" dirty="0">
                <a:solidFill>
                  <a:srgbClr val="0070C0"/>
                </a:solidFill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E79246-4C4E-2142-AF9E-8C15E1E757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en-GB" sz="2600" dirty="0">
                <a:solidFill>
                  <a:srgbClr val="0070C0"/>
                </a:solidFill>
              </a:rPr>
              <a:t>Set o </a:t>
            </a:r>
            <a:r>
              <a:rPr lang="en-GB" sz="2600" dirty="0" err="1">
                <a:solidFill>
                  <a:srgbClr val="0070C0"/>
                </a:solidFill>
              </a:rPr>
              <a:t>egwyddorion</a:t>
            </a:r>
            <a:r>
              <a:rPr lang="en-GB" sz="2600" dirty="0">
                <a:solidFill>
                  <a:srgbClr val="0070C0"/>
                </a:solidFill>
              </a:rPr>
              <a:t> a </a:t>
            </a:r>
            <a:r>
              <a:rPr lang="en-GB" sz="2600" dirty="0" err="1">
                <a:solidFill>
                  <a:srgbClr val="0070C0"/>
                </a:solidFill>
              </a:rPr>
              <a:t>drefnir</a:t>
            </a:r>
            <a:r>
              <a:rPr lang="en-GB" sz="2600" dirty="0">
                <a:solidFill>
                  <a:srgbClr val="0070C0"/>
                </a:solidFill>
              </a:rPr>
              <a:t> i </a:t>
            </a:r>
            <a:r>
              <a:rPr lang="en-GB" sz="2600" dirty="0" err="1">
                <a:solidFill>
                  <a:srgbClr val="0070C0"/>
                </a:solidFill>
              </a:rPr>
              <a:t>esbonio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sut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mae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unigolion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yn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caffael</a:t>
            </a:r>
            <a:r>
              <a:rPr lang="en-GB" sz="2600" dirty="0">
                <a:solidFill>
                  <a:srgbClr val="0070C0"/>
                </a:solidFill>
              </a:rPr>
              <a:t>, </a:t>
            </a:r>
            <a:r>
              <a:rPr lang="en-GB" sz="2600" dirty="0" err="1">
                <a:solidFill>
                  <a:srgbClr val="0070C0"/>
                </a:solidFill>
              </a:rPr>
              <a:t>cadw</a:t>
            </a:r>
            <a:r>
              <a:rPr lang="en-GB" sz="2600" dirty="0">
                <a:solidFill>
                  <a:srgbClr val="0070C0"/>
                </a:solidFill>
              </a:rPr>
              <a:t> ac </a:t>
            </a:r>
            <a:r>
              <a:rPr lang="en-GB" sz="2600" dirty="0" err="1">
                <a:solidFill>
                  <a:srgbClr val="0070C0"/>
                </a:solidFill>
              </a:rPr>
              <a:t>adalw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gwybodaeth</a:t>
            </a:r>
            <a:endParaRPr lang="en-GB" sz="2600" dirty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en-GB" sz="2600" dirty="0" err="1">
                <a:solidFill>
                  <a:srgbClr val="0070C0"/>
                </a:solidFill>
              </a:rPr>
              <a:t>Datblygu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dealltwriaeth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gadarn</a:t>
            </a:r>
            <a:r>
              <a:rPr lang="en-GB" sz="2600" dirty="0">
                <a:solidFill>
                  <a:srgbClr val="0070C0"/>
                </a:solidFill>
              </a:rPr>
              <a:t> o </a:t>
            </a:r>
            <a:r>
              <a:rPr lang="en-GB" sz="2600" dirty="0" err="1">
                <a:solidFill>
                  <a:srgbClr val="0070C0"/>
                </a:solidFill>
              </a:rPr>
              <a:t>sut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mae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dysgu’n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digwydd</a:t>
            </a:r>
            <a:endParaRPr lang="en-GB" sz="2600" dirty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en-GB" altLang="en-US" sz="2600" dirty="0">
                <a:solidFill>
                  <a:srgbClr val="0070C0"/>
                </a:solidFill>
              </a:rPr>
              <a:t>Gall </a:t>
            </a:r>
            <a:r>
              <a:rPr lang="en-GB" altLang="en-US" sz="2600" dirty="0" err="1">
                <a:solidFill>
                  <a:srgbClr val="0070C0"/>
                </a:solidFill>
              </a:rPr>
              <a:t>defnyddio</a:t>
            </a:r>
            <a:r>
              <a:rPr lang="en-GB" altLang="en-US" sz="2600" dirty="0">
                <a:solidFill>
                  <a:srgbClr val="0070C0"/>
                </a:solidFill>
              </a:rPr>
              <a:t> </a:t>
            </a:r>
            <a:r>
              <a:rPr lang="en-GB" altLang="en-US" sz="2600" dirty="0" err="1">
                <a:solidFill>
                  <a:srgbClr val="0070C0"/>
                </a:solidFill>
              </a:rPr>
              <a:t>theoriau</a:t>
            </a:r>
            <a:r>
              <a:rPr lang="en-GB" altLang="en-US" sz="2600" dirty="0">
                <a:solidFill>
                  <a:srgbClr val="0070C0"/>
                </a:solidFill>
              </a:rPr>
              <a:t> </a:t>
            </a:r>
            <a:r>
              <a:rPr lang="en-GB" altLang="en-US" sz="2600" dirty="0" err="1">
                <a:solidFill>
                  <a:srgbClr val="0070C0"/>
                </a:solidFill>
              </a:rPr>
              <a:t>a’u</a:t>
            </a:r>
            <a:r>
              <a:rPr lang="en-GB" altLang="en-US" sz="2600" dirty="0">
                <a:solidFill>
                  <a:srgbClr val="0070C0"/>
                </a:solidFill>
              </a:rPr>
              <a:t> </a:t>
            </a:r>
            <a:r>
              <a:rPr lang="en-GB" altLang="en-US" sz="2600" dirty="0" err="1">
                <a:solidFill>
                  <a:srgbClr val="0070C0"/>
                </a:solidFill>
              </a:rPr>
              <a:t>hegwyddorion</a:t>
            </a:r>
            <a:r>
              <a:rPr lang="en-GB" altLang="en-US" sz="2600" dirty="0">
                <a:solidFill>
                  <a:srgbClr val="0070C0"/>
                </a:solidFill>
              </a:rPr>
              <a:t> </a:t>
            </a:r>
            <a:r>
              <a:rPr lang="en-GB" altLang="en-US" sz="2600" dirty="0" err="1">
                <a:solidFill>
                  <a:srgbClr val="0070C0"/>
                </a:solidFill>
              </a:rPr>
              <a:t>roi</a:t>
            </a:r>
            <a:r>
              <a:rPr lang="en-GB" altLang="en-US" sz="2600" dirty="0">
                <a:solidFill>
                  <a:srgbClr val="0070C0"/>
                </a:solidFill>
              </a:rPr>
              <a:t> i </a:t>
            </a:r>
            <a:r>
              <a:rPr lang="en-GB" altLang="en-US" sz="2600" dirty="0" err="1">
                <a:solidFill>
                  <a:srgbClr val="0070C0"/>
                </a:solidFill>
              </a:rPr>
              <a:t>ymarferwyr</a:t>
            </a:r>
            <a:r>
              <a:rPr lang="en-GB" altLang="en-US" sz="2600" dirty="0">
                <a:solidFill>
                  <a:srgbClr val="0070C0"/>
                </a:solidFill>
              </a:rPr>
              <a:t> </a:t>
            </a:r>
            <a:r>
              <a:rPr lang="en-GB" altLang="en-US" sz="2600" dirty="0" err="1">
                <a:solidFill>
                  <a:srgbClr val="0070C0"/>
                </a:solidFill>
              </a:rPr>
              <a:t>addysg</a:t>
            </a:r>
            <a:r>
              <a:rPr lang="en-GB" altLang="en-US" sz="2600" dirty="0">
                <a:solidFill>
                  <a:srgbClr val="0070C0"/>
                </a:solidFill>
              </a:rPr>
              <a:t> </a:t>
            </a:r>
            <a:r>
              <a:rPr lang="en-GB" altLang="en-US" sz="2600" dirty="0" err="1">
                <a:solidFill>
                  <a:srgbClr val="0070C0"/>
                </a:solidFill>
              </a:rPr>
              <a:t>strategaethau</a:t>
            </a:r>
            <a:r>
              <a:rPr lang="en-GB" altLang="en-US" sz="2600" dirty="0">
                <a:solidFill>
                  <a:srgbClr val="0070C0"/>
                </a:solidFill>
              </a:rPr>
              <a:t> i </a:t>
            </a:r>
            <a:r>
              <a:rPr lang="en-GB" altLang="en-US" sz="2600" dirty="0" err="1">
                <a:solidFill>
                  <a:srgbClr val="0070C0"/>
                </a:solidFill>
              </a:rPr>
              <a:t>hyrwyddo</a:t>
            </a:r>
            <a:r>
              <a:rPr lang="en-GB" altLang="en-US" sz="2600" dirty="0">
                <a:solidFill>
                  <a:srgbClr val="0070C0"/>
                </a:solidFill>
              </a:rPr>
              <a:t> </a:t>
            </a:r>
            <a:r>
              <a:rPr lang="en-GB" altLang="en-US" sz="2600" dirty="0" err="1">
                <a:solidFill>
                  <a:srgbClr val="0070C0"/>
                </a:solidFill>
              </a:rPr>
              <a:t>dysgu</a:t>
            </a:r>
            <a:r>
              <a:rPr lang="en-GB" altLang="en-US" sz="2600" dirty="0">
                <a:solidFill>
                  <a:srgbClr val="0070C0"/>
                </a:solidFill>
              </a:rPr>
              <a:t> </a:t>
            </a:r>
            <a:r>
              <a:rPr lang="en-GB" altLang="en-US" sz="2600" dirty="0" err="1">
                <a:solidFill>
                  <a:srgbClr val="0070C0"/>
                </a:solidFill>
              </a:rPr>
              <a:t>mewn</a:t>
            </a:r>
            <a:r>
              <a:rPr lang="en-GB" altLang="en-US" sz="2600" dirty="0">
                <a:solidFill>
                  <a:srgbClr val="0070C0"/>
                </a:solidFill>
              </a:rPr>
              <a:t> </a:t>
            </a:r>
            <a:r>
              <a:rPr lang="en-GB" altLang="en-US" sz="2600" dirty="0" err="1">
                <a:solidFill>
                  <a:srgbClr val="0070C0"/>
                </a:solidFill>
              </a:rPr>
              <a:t>gwahanol</a:t>
            </a:r>
            <a:r>
              <a:rPr lang="en-GB" altLang="en-US" sz="2600" dirty="0">
                <a:solidFill>
                  <a:srgbClr val="0070C0"/>
                </a:solidFill>
              </a:rPr>
              <a:t> </a:t>
            </a:r>
            <a:r>
              <a:rPr lang="en-GB" altLang="en-US" sz="2600" dirty="0" err="1">
                <a:solidFill>
                  <a:srgbClr val="0070C0"/>
                </a:solidFill>
              </a:rPr>
              <a:t>ffyrdd</a:t>
            </a:r>
            <a:r>
              <a:rPr lang="en-GB" altLang="en-US" sz="2600" dirty="0">
                <a:solidFill>
                  <a:srgbClr val="0070C0"/>
                </a:solidFill>
              </a:rPr>
              <a:t>. </a:t>
            </a:r>
          </a:p>
          <a:p>
            <a:pPr>
              <a:buNone/>
            </a:pP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8432516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6EC9F-C170-1E4A-9F11-0F1799E74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775" y="642594"/>
            <a:ext cx="11010900" cy="1371600"/>
          </a:xfrm>
        </p:spPr>
        <p:txBody>
          <a:bodyPr/>
          <a:lstStyle/>
          <a:p>
            <a:r>
              <a:rPr lang="en-GB" b="1" dirty="0" err="1">
                <a:solidFill>
                  <a:srgbClr val="0070C0"/>
                </a:solidFill>
              </a:rPr>
              <a:t>Theorïau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Dysgu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Pwysig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682078-9011-9D4B-B90F-A63AE40626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075" y="1845945"/>
            <a:ext cx="10058400" cy="3849624"/>
          </a:xfrm>
        </p:spPr>
        <p:txBody>
          <a:bodyPr>
            <a:normAutofit/>
          </a:bodyPr>
          <a:lstStyle/>
          <a:p>
            <a:pPr>
              <a:buNone/>
            </a:pPr>
            <a:endParaRPr lang="en-GB" altLang="en-US" sz="2400" dirty="0"/>
          </a:p>
          <a:p>
            <a:pPr>
              <a:buNone/>
            </a:pPr>
            <a:r>
              <a:rPr lang="en-GB" altLang="en-US" sz="2400" dirty="0">
                <a:solidFill>
                  <a:srgbClr val="0070C0"/>
                </a:solidFill>
              </a:rPr>
              <a:t>Y tri </a:t>
            </a:r>
            <a:r>
              <a:rPr lang="en-GB" altLang="en-US" sz="2400" dirty="0" err="1">
                <a:solidFill>
                  <a:srgbClr val="0070C0"/>
                </a:solidFill>
              </a:rPr>
              <a:t>phrif</a:t>
            </a:r>
            <a:r>
              <a:rPr lang="en-GB" altLang="en-US" sz="2400" dirty="0">
                <a:solidFill>
                  <a:srgbClr val="0070C0"/>
                </a:solidFill>
              </a:rPr>
              <a:t> theory y </a:t>
            </a:r>
            <a:r>
              <a:rPr lang="en-GB" altLang="en-US" sz="2400" dirty="0" err="1">
                <a:solidFill>
                  <a:srgbClr val="0070C0"/>
                </a:solidFill>
              </a:rPr>
              <a:t>byddwn</a:t>
            </a:r>
            <a:r>
              <a:rPr lang="en-GB" altLang="en-US" sz="2400" dirty="0">
                <a:solidFill>
                  <a:srgbClr val="0070C0"/>
                </a:solidFill>
              </a:rPr>
              <a:t> </a:t>
            </a:r>
            <a:r>
              <a:rPr lang="en-GB" altLang="en-US" sz="2400" dirty="0" err="1">
                <a:solidFill>
                  <a:srgbClr val="0070C0"/>
                </a:solidFill>
              </a:rPr>
              <a:t>yn</a:t>
            </a:r>
            <a:r>
              <a:rPr lang="en-GB" altLang="en-US" sz="2400" dirty="0">
                <a:solidFill>
                  <a:srgbClr val="0070C0"/>
                </a:solidFill>
              </a:rPr>
              <a:t> </a:t>
            </a:r>
            <a:r>
              <a:rPr lang="en-GB" altLang="en-US" sz="2400" dirty="0" err="1">
                <a:solidFill>
                  <a:srgbClr val="0070C0"/>
                </a:solidFill>
              </a:rPr>
              <a:t>eu</a:t>
            </a:r>
            <a:r>
              <a:rPr lang="en-GB" altLang="en-US" sz="2400" dirty="0">
                <a:solidFill>
                  <a:srgbClr val="0070C0"/>
                </a:solidFill>
              </a:rPr>
              <a:t> </a:t>
            </a:r>
            <a:r>
              <a:rPr lang="en-GB" altLang="en-US" sz="2400" dirty="0" err="1">
                <a:solidFill>
                  <a:srgbClr val="0070C0"/>
                </a:solidFill>
              </a:rPr>
              <a:t>hystyried</a:t>
            </a:r>
            <a:r>
              <a:rPr lang="en-GB" altLang="en-US" sz="2400" dirty="0">
                <a:solidFill>
                  <a:srgbClr val="0070C0"/>
                </a:solidFill>
              </a:rPr>
              <a:t> </a:t>
            </a:r>
            <a:r>
              <a:rPr lang="en-GB" altLang="en-US" sz="2400" dirty="0" err="1">
                <a:solidFill>
                  <a:srgbClr val="0070C0"/>
                </a:solidFill>
              </a:rPr>
              <a:t>yw</a:t>
            </a:r>
            <a:r>
              <a:rPr lang="en-GB" altLang="en-US" sz="2400" dirty="0">
                <a:solidFill>
                  <a:srgbClr val="0070C0"/>
                </a:solidFill>
              </a:rPr>
              <a:t>:</a:t>
            </a:r>
          </a:p>
          <a:p>
            <a:pPr marL="274320" lvl="1" indent="0">
              <a:buNone/>
            </a:pPr>
            <a:endParaRPr lang="en-GB" altLang="en-US" sz="2400" b="1" dirty="0">
              <a:solidFill>
                <a:srgbClr val="0070C0"/>
              </a:solidFill>
            </a:endParaRPr>
          </a:p>
          <a:p>
            <a:pPr lvl="1">
              <a:buFont typeface="Wingdings" pitchFamily="2" charset="2"/>
              <a:buChar char="§"/>
            </a:pPr>
            <a:r>
              <a:rPr lang="en-GB" altLang="en-US" sz="2400" b="1" dirty="0" err="1">
                <a:solidFill>
                  <a:srgbClr val="0070C0"/>
                </a:solidFill>
              </a:rPr>
              <a:t>Ymddygiadaeth</a:t>
            </a:r>
            <a:r>
              <a:rPr lang="en-GB" altLang="en-US" sz="2400" b="1" dirty="0">
                <a:solidFill>
                  <a:srgbClr val="0070C0"/>
                </a:solidFill>
              </a:rPr>
              <a:t>: </a:t>
            </a:r>
            <a:r>
              <a:rPr lang="en-GB" altLang="en-US" sz="2400" dirty="0" err="1">
                <a:solidFill>
                  <a:srgbClr val="0070C0"/>
                </a:solidFill>
              </a:rPr>
              <a:t>Ymateb</a:t>
            </a:r>
            <a:r>
              <a:rPr lang="en-GB" altLang="en-US" sz="2400" dirty="0">
                <a:solidFill>
                  <a:srgbClr val="0070C0"/>
                </a:solidFill>
              </a:rPr>
              <a:t> i </a:t>
            </a:r>
            <a:r>
              <a:rPr lang="en-GB" altLang="en-US" sz="2400" dirty="0" err="1">
                <a:solidFill>
                  <a:srgbClr val="0070C0"/>
                </a:solidFill>
              </a:rPr>
              <a:t>ysgogiadau</a:t>
            </a:r>
            <a:r>
              <a:rPr lang="en-GB" altLang="en-US" sz="2400" dirty="0">
                <a:solidFill>
                  <a:srgbClr val="0070C0"/>
                </a:solidFill>
              </a:rPr>
              <a:t> </a:t>
            </a:r>
            <a:r>
              <a:rPr lang="en-GB" altLang="en-US" sz="2400" dirty="0" err="1">
                <a:solidFill>
                  <a:srgbClr val="0070C0"/>
                </a:solidFill>
              </a:rPr>
              <a:t>allanol</a:t>
            </a:r>
            <a:r>
              <a:rPr lang="en-GB" altLang="en-US" sz="2400" dirty="0">
                <a:solidFill>
                  <a:srgbClr val="0070C0"/>
                </a:solidFill>
              </a:rPr>
              <a:t> </a:t>
            </a:r>
          </a:p>
          <a:p>
            <a:pPr lvl="1">
              <a:buFont typeface="Wingdings" pitchFamily="2" charset="2"/>
              <a:buChar char="§"/>
            </a:pPr>
            <a:r>
              <a:rPr lang="en-GB" altLang="en-US" sz="2400" b="1" dirty="0" err="1">
                <a:solidFill>
                  <a:srgbClr val="0070C0"/>
                </a:solidFill>
              </a:rPr>
              <a:t>Lluniadaeth</a:t>
            </a:r>
            <a:r>
              <a:rPr lang="en-GB" altLang="en-US" sz="2400" b="1" dirty="0">
                <a:solidFill>
                  <a:srgbClr val="0070C0"/>
                </a:solidFill>
              </a:rPr>
              <a:t>: </a:t>
            </a:r>
            <a:r>
              <a:rPr lang="en-GB" altLang="en-US" sz="2400" dirty="0" err="1">
                <a:solidFill>
                  <a:srgbClr val="0070C0"/>
                </a:solidFill>
              </a:rPr>
              <a:t>Gwneud</a:t>
            </a:r>
            <a:r>
              <a:rPr lang="en-GB" altLang="en-US" sz="2400" dirty="0">
                <a:solidFill>
                  <a:srgbClr val="0070C0"/>
                </a:solidFill>
              </a:rPr>
              <a:t> </a:t>
            </a:r>
            <a:r>
              <a:rPr lang="en-GB" altLang="en-US" sz="2400" dirty="0" err="1">
                <a:solidFill>
                  <a:srgbClr val="0070C0"/>
                </a:solidFill>
              </a:rPr>
              <a:t>ystyr</a:t>
            </a:r>
            <a:r>
              <a:rPr lang="en-GB" altLang="en-US" sz="2400" dirty="0">
                <a:solidFill>
                  <a:srgbClr val="0070C0"/>
                </a:solidFill>
              </a:rPr>
              <a:t> o </a:t>
            </a:r>
            <a:r>
              <a:rPr lang="en-GB" altLang="en-US" sz="2400" dirty="0" err="1">
                <a:solidFill>
                  <a:srgbClr val="0070C0"/>
                </a:solidFill>
              </a:rPr>
              <a:t>brofiad</a:t>
            </a:r>
            <a:r>
              <a:rPr lang="en-GB" altLang="en-US" sz="2400" dirty="0">
                <a:solidFill>
                  <a:srgbClr val="0070C0"/>
                </a:solidFill>
              </a:rPr>
              <a:t> </a:t>
            </a:r>
            <a:r>
              <a:rPr lang="en-GB" altLang="en-US" sz="2400" dirty="0" err="1">
                <a:solidFill>
                  <a:srgbClr val="0070C0"/>
                </a:solidFill>
              </a:rPr>
              <a:t>drosoch</a:t>
            </a:r>
            <a:r>
              <a:rPr lang="en-GB" altLang="en-US" sz="2400" dirty="0">
                <a:solidFill>
                  <a:srgbClr val="0070C0"/>
                </a:solidFill>
              </a:rPr>
              <a:t> </a:t>
            </a:r>
            <a:r>
              <a:rPr lang="en-GB" altLang="en-US" sz="2400" dirty="0" err="1">
                <a:solidFill>
                  <a:srgbClr val="0070C0"/>
                </a:solidFill>
              </a:rPr>
              <a:t>eich</a:t>
            </a:r>
            <a:r>
              <a:rPr lang="en-GB" altLang="en-US" sz="2400" dirty="0">
                <a:solidFill>
                  <a:srgbClr val="0070C0"/>
                </a:solidFill>
              </a:rPr>
              <a:t> </a:t>
            </a:r>
            <a:r>
              <a:rPr lang="en-GB" altLang="en-US" sz="2400" dirty="0" err="1">
                <a:solidFill>
                  <a:srgbClr val="0070C0"/>
                </a:solidFill>
              </a:rPr>
              <a:t>hun</a:t>
            </a:r>
            <a:endParaRPr lang="en-GB" altLang="en-US" sz="2400" dirty="0">
              <a:solidFill>
                <a:srgbClr val="0070C0"/>
              </a:solidFill>
            </a:endParaRPr>
          </a:p>
          <a:p>
            <a:pPr lvl="1">
              <a:buFont typeface="Wingdings" pitchFamily="2" charset="2"/>
              <a:buChar char="§"/>
            </a:pPr>
            <a:r>
              <a:rPr lang="en-GB" altLang="en-US" sz="2400" b="1" dirty="0" err="1">
                <a:solidFill>
                  <a:srgbClr val="0070C0"/>
                </a:solidFill>
              </a:rPr>
              <a:t>Lluniadaeth</a:t>
            </a:r>
            <a:r>
              <a:rPr lang="en-GB" altLang="en-US" sz="2400" b="1" dirty="0">
                <a:solidFill>
                  <a:srgbClr val="0070C0"/>
                </a:solidFill>
              </a:rPr>
              <a:t> </a:t>
            </a:r>
            <a:r>
              <a:rPr lang="en-GB" altLang="en-US" sz="2400" b="1" dirty="0" err="1">
                <a:solidFill>
                  <a:srgbClr val="0070C0"/>
                </a:solidFill>
              </a:rPr>
              <a:t>Gymdeithasol</a:t>
            </a:r>
            <a:r>
              <a:rPr lang="en-GB" altLang="en-US" sz="2400" b="1" dirty="0">
                <a:solidFill>
                  <a:srgbClr val="0070C0"/>
                </a:solidFill>
              </a:rPr>
              <a:t>: </a:t>
            </a:r>
            <a:r>
              <a:rPr lang="en-GB" altLang="en-US" sz="2400" dirty="0" err="1">
                <a:solidFill>
                  <a:srgbClr val="0070C0"/>
                </a:solidFill>
              </a:rPr>
              <a:t>Gwneud</a:t>
            </a:r>
            <a:r>
              <a:rPr lang="en-GB" altLang="en-US" sz="2400" dirty="0">
                <a:solidFill>
                  <a:srgbClr val="0070C0"/>
                </a:solidFill>
              </a:rPr>
              <a:t> </a:t>
            </a:r>
            <a:r>
              <a:rPr lang="en-GB" altLang="en-US" sz="2400" dirty="0" err="1">
                <a:solidFill>
                  <a:srgbClr val="0070C0"/>
                </a:solidFill>
              </a:rPr>
              <a:t>ystyr</a:t>
            </a:r>
            <a:r>
              <a:rPr lang="en-GB" altLang="en-US" sz="2400" dirty="0">
                <a:solidFill>
                  <a:srgbClr val="0070C0"/>
                </a:solidFill>
              </a:rPr>
              <a:t> o </a:t>
            </a:r>
            <a:r>
              <a:rPr lang="en-GB" altLang="en-US" sz="2400" dirty="0" err="1">
                <a:solidFill>
                  <a:srgbClr val="0070C0"/>
                </a:solidFill>
              </a:rPr>
              <a:t>brofiad</a:t>
            </a:r>
            <a:r>
              <a:rPr lang="en-GB" altLang="en-US" sz="2400" dirty="0">
                <a:solidFill>
                  <a:srgbClr val="0070C0"/>
                </a:solidFill>
              </a:rPr>
              <a:t> </a:t>
            </a:r>
            <a:r>
              <a:rPr lang="en-GB" altLang="en-US" sz="2400" dirty="0" err="1">
                <a:solidFill>
                  <a:srgbClr val="0070C0"/>
                </a:solidFill>
              </a:rPr>
              <a:t>trwy</a:t>
            </a:r>
            <a:r>
              <a:rPr lang="en-GB" altLang="en-US" sz="2400" dirty="0">
                <a:solidFill>
                  <a:srgbClr val="0070C0"/>
                </a:solidFill>
              </a:rPr>
              <a:t> </a:t>
            </a:r>
            <a:r>
              <a:rPr lang="en-GB" altLang="en-US" sz="2400" dirty="0" err="1">
                <a:solidFill>
                  <a:srgbClr val="0070C0"/>
                </a:solidFill>
              </a:rPr>
              <a:t>negodi</a:t>
            </a:r>
            <a:r>
              <a:rPr lang="en-GB" altLang="en-US" sz="2400" dirty="0">
                <a:solidFill>
                  <a:srgbClr val="0070C0"/>
                </a:solidFill>
              </a:rPr>
              <a:t> </a:t>
            </a:r>
            <a:r>
              <a:rPr lang="en-GB" altLang="en-US" sz="2400" dirty="0" err="1">
                <a:solidFill>
                  <a:srgbClr val="0070C0"/>
                </a:solidFill>
              </a:rPr>
              <a:t>cymdeithasol</a:t>
            </a:r>
            <a:endParaRPr lang="en-GB" sz="120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D07E0B-2B51-4C7C-8FF3-A8CCB6AF476B}"/>
              </a:ext>
            </a:extLst>
          </p:cNvPr>
          <p:cNvSpPr txBox="1"/>
          <p:nvPr/>
        </p:nvSpPr>
        <p:spPr>
          <a:xfrm>
            <a:off x="7824866" y="5695569"/>
            <a:ext cx="27236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altLang="en-US" dirty="0">
                <a:solidFill>
                  <a:srgbClr val="0070C0"/>
                </a:solidFill>
              </a:rPr>
              <a:t>Blakemore &amp; Frith (2005</a:t>
            </a:r>
            <a:r>
              <a:rPr lang="en-GB" altLang="en-US" dirty="0"/>
              <a:t>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66365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8">
            <a:extLst>
              <a:ext uri="{FF2B5EF4-FFF2-40B4-BE49-F238E27FC236}">
                <a16:creationId xmlns:a16="http://schemas.microsoft.com/office/drawing/2014/main" id="{11657BF2-BFFB-4FF0-9FE2-4D7F7A7C9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0">
            <a:extLst>
              <a:ext uri="{FF2B5EF4-FFF2-40B4-BE49-F238E27FC236}">
                <a16:creationId xmlns:a16="http://schemas.microsoft.com/office/drawing/2014/main" id="{25397171-E233-4F26-9A8C-29C436537D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4393" y="237744"/>
            <a:ext cx="7652977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12">
            <a:extLst>
              <a:ext uri="{FF2B5EF4-FFF2-40B4-BE49-F238E27FC236}">
                <a16:creationId xmlns:a16="http://schemas.microsoft.com/office/drawing/2014/main" id="{EA830B9C-C9EB-4D80-9552-AE9DE3075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553" y="374904"/>
            <a:ext cx="734015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10FF4C-5367-8541-8894-35ABF2E25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145" y="374904"/>
            <a:ext cx="6281928" cy="1744183"/>
          </a:xfrm>
        </p:spPr>
        <p:txBody>
          <a:bodyPr>
            <a:normAutofit/>
          </a:bodyPr>
          <a:lstStyle/>
          <a:p>
            <a:r>
              <a:rPr lang="en-GB" b="1" dirty="0" err="1">
                <a:solidFill>
                  <a:srgbClr val="0070C0"/>
                </a:solidFill>
              </a:rPr>
              <a:t>Ymddygiadaeth</a:t>
            </a:r>
            <a:r>
              <a:rPr lang="en-GB" b="1" dirty="0">
                <a:solidFill>
                  <a:srgbClr val="0070C0"/>
                </a:solidFill>
              </a:rPr>
              <a:t> (Skinner 1904-1990)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09DAE6-E54A-AF40-8FD6-5F8248CFB0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70" y="1762995"/>
            <a:ext cx="7056122" cy="4442933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en-GB" sz="2400" dirty="0">
                <a:solidFill>
                  <a:srgbClr val="0070C0"/>
                </a:solidFill>
              </a:rPr>
              <a:t>Un o </a:t>
            </a:r>
            <a:r>
              <a:rPr lang="en-GB" sz="2400" dirty="0" err="1">
                <a:solidFill>
                  <a:srgbClr val="0070C0"/>
                </a:solidFill>
              </a:rPr>
              <a:t>ddamcaniaethwyr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mwyaf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dylanwadol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yr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20</a:t>
            </a:r>
            <a:r>
              <a:rPr lang="en-GB" sz="2400" baseline="30000" dirty="0" err="1">
                <a:solidFill>
                  <a:srgbClr val="0070C0"/>
                </a:solidFill>
              </a:rPr>
              <a:t>fed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ganrif</a:t>
            </a:r>
            <a:endParaRPr lang="en-GB" sz="2400" dirty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y-GB" sz="2400" kern="100" dirty="0">
                <a:solidFill>
                  <a:srgbClr val="0070C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Mae ymddygiadaeth yn edrych ar y ffactorau amgylcheddol ac allanol sy’n chwarae rhan bwysig wrth ddylanwadu ar ymddygiad. </a:t>
            </a:r>
            <a:endParaRPr lang="en-GB" sz="2400" kern="100" dirty="0">
              <a:solidFill>
                <a:srgbClr val="0070C0"/>
              </a:solidFill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y-GB" sz="2400" kern="100" dirty="0">
                <a:solidFill>
                  <a:srgbClr val="0070C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Credai y gallwn ragweld a rheoli ymddygiad trwy drin a thrafod yr amgylchedd.</a:t>
            </a:r>
            <a:endParaRPr lang="en-GB" sz="2400" kern="100" dirty="0">
              <a:solidFill>
                <a:srgbClr val="0070C0"/>
              </a:solidFill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y-GB" sz="2400" kern="100" dirty="0">
                <a:solidFill>
                  <a:srgbClr val="0070C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Diffiniodd ei gangen ei hun o Ymddygiadaeth – Cyflyru Gweithredol.</a:t>
            </a:r>
            <a:endParaRPr lang="en-GB" sz="2400" kern="100" dirty="0">
              <a:solidFill>
                <a:srgbClr val="0070C0"/>
              </a:solidFill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altLang="en-US" sz="1800" dirty="0">
                <a:solidFill>
                  <a:srgbClr val="0070C0"/>
                </a:solidFill>
              </a:rPr>
              <a:t>Blakemore &amp; Frith (2005) </a:t>
            </a:r>
          </a:p>
          <a:p>
            <a:pPr marL="0" indent="0">
              <a:buNone/>
            </a:pPr>
            <a:endParaRPr lang="en-GB" altLang="en-US" sz="2400" dirty="0"/>
          </a:p>
        </p:txBody>
      </p:sp>
      <p:pic>
        <p:nvPicPr>
          <p:cNvPr id="4" name="Picture 1" descr="An elderly F W Skinner wearing glasses and looking at the camera&#10;">
            <a:extLst>
              <a:ext uri="{FF2B5EF4-FFF2-40B4-BE49-F238E27FC236}">
                <a16:creationId xmlns:a16="http://schemas.microsoft.com/office/drawing/2014/main" id="{E3595C3B-1514-574B-AEAC-14C9E5DD091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48" r="1" b="1"/>
          <a:stretch/>
        </p:blipFill>
        <p:spPr bwMode="auto">
          <a:xfrm>
            <a:off x="7837371" y="237744"/>
            <a:ext cx="4124416" cy="638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868807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B7EA7-847E-FBBE-7EF7-D3C61A449E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dirty="0" err="1">
                <a:solidFill>
                  <a:srgbClr val="0070C0"/>
                </a:solidFill>
              </a:rPr>
              <a:t>Blwch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Cyflyru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Gweithredol</a:t>
            </a:r>
            <a:r>
              <a:rPr lang="en-GB" dirty="0">
                <a:solidFill>
                  <a:srgbClr val="0070C0"/>
                </a:solidFill>
              </a:rPr>
              <a:t> Skinner</a:t>
            </a:r>
            <a:br>
              <a:rPr lang="en-GB" dirty="0">
                <a:solidFill>
                  <a:srgbClr val="0070C0"/>
                </a:solidFill>
              </a:rPr>
            </a:br>
            <a:r>
              <a:rPr lang="en-GB" sz="1100" dirty="0" err="1">
                <a:solidFill>
                  <a:srgbClr val="0070C0"/>
                </a:solidFill>
              </a:rPr>
              <a:t>Bettman</a:t>
            </a:r>
            <a:r>
              <a:rPr lang="en-GB" sz="1100" dirty="0">
                <a:solidFill>
                  <a:srgbClr val="0070C0"/>
                </a:solidFill>
              </a:rPr>
              <a:t> Images/Getty Archive  (1942</a:t>
            </a:r>
            <a:r>
              <a:rPr lang="en-GB" sz="1100" dirty="0"/>
              <a:t>)</a:t>
            </a:r>
            <a:endParaRPr lang="en-GB" dirty="0"/>
          </a:p>
        </p:txBody>
      </p:sp>
      <p:pic>
        <p:nvPicPr>
          <p:cNvPr id="5" name="Content Placeholder 4" descr="A group of birds standing next to a door, trying to find how to open the door that will deliver their food.">
            <a:extLst>
              <a:ext uri="{FF2B5EF4-FFF2-40B4-BE49-F238E27FC236}">
                <a16:creationId xmlns:a16="http://schemas.microsoft.com/office/drawing/2014/main" id="{2CAC2CD9-7534-92B7-D62A-27CC537F2A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406769" y="2103438"/>
            <a:ext cx="9355016" cy="3849687"/>
          </a:xfrm>
        </p:spPr>
      </p:pic>
    </p:spTree>
    <p:extLst>
      <p:ext uri="{BB962C8B-B14F-4D97-AF65-F5344CB8AC3E}">
        <p14:creationId xmlns:p14="http://schemas.microsoft.com/office/powerpoint/2010/main" val="31212160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8">
            <a:extLst>
              <a:ext uri="{FF2B5EF4-FFF2-40B4-BE49-F238E27FC236}">
                <a16:creationId xmlns:a16="http://schemas.microsoft.com/office/drawing/2014/main" id="{11657BF2-BFFB-4FF0-9FE2-4D7F7A7C9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0">
            <a:extLst>
              <a:ext uri="{FF2B5EF4-FFF2-40B4-BE49-F238E27FC236}">
                <a16:creationId xmlns:a16="http://schemas.microsoft.com/office/drawing/2014/main" id="{25397171-E233-4F26-9A8C-29C436537D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4393" y="237744"/>
            <a:ext cx="7652977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12">
            <a:extLst>
              <a:ext uri="{FF2B5EF4-FFF2-40B4-BE49-F238E27FC236}">
                <a16:creationId xmlns:a16="http://schemas.microsoft.com/office/drawing/2014/main" id="{EA830B9C-C9EB-4D80-9552-AE9DE3075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553" y="374904"/>
            <a:ext cx="734015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10FF4C-5367-8541-8894-35ABF2E25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145" y="374904"/>
            <a:ext cx="6281928" cy="1744183"/>
          </a:xfrm>
        </p:spPr>
        <p:txBody>
          <a:bodyPr>
            <a:normAutofit/>
          </a:bodyPr>
          <a:lstStyle/>
          <a:p>
            <a:r>
              <a:rPr lang="en-GB" b="1" dirty="0" err="1">
                <a:solidFill>
                  <a:srgbClr val="0070C0"/>
                </a:solidFill>
              </a:rPr>
              <a:t>Ymddygiadaeth</a:t>
            </a:r>
            <a:r>
              <a:rPr lang="en-GB" b="1" dirty="0">
                <a:solidFill>
                  <a:srgbClr val="0070C0"/>
                </a:solidFill>
              </a:rPr>
              <a:t> (Skinner)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09DAE6-E54A-AF40-8FD6-5F8248CFB0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70" y="1888957"/>
            <a:ext cx="7056122" cy="4442831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en-GB" sz="240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Yn Dilyn </a:t>
            </a:r>
            <a:r>
              <a:rPr lang="en-GB" sz="2400" dirty="0" err="1">
                <a:solidFill>
                  <a:srgbClr val="0070C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ymchwil</a:t>
            </a:r>
            <a:r>
              <a:rPr lang="en-GB" sz="240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solidFill>
                  <a:srgbClr val="0070C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gyda</a:t>
            </a:r>
            <a:r>
              <a:rPr lang="en-GB" sz="240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solidFill>
                  <a:srgbClr val="0070C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llygod</a:t>
            </a:r>
            <a:r>
              <a:rPr lang="en-GB" sz="240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solidFill>
                  <a:srgbClr val="0070C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mawr</a:t>
            </a:r>
            <a:r>
              <a:rPr lang="en-GB" sz="240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 </a:t>
            </a:r>
            <a:r>
              <a:rPr lang="en-GB" sz="2400" dirty="0" err="1">
                <a:solidFill>
                  <a:srgbClr val="0070C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cholomenod</a:t>
            </a:r>
            <a:r>
              <a:rPr lang="en-GB" sz="240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solidFill>
                  <a:srgbClr val="0070C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yn</a:t>
            </a:r>
            <a:r>
              <a:rPr lang="en-GB" sz="240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y ‘</a:t>
            </a:r>
            <a:r>
              <a:rPr lang="en-GB" sz="2400" dirty="0" err="1">
                <a:solidFill>
                  <a:srgbClr val="0070C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Blwch</a:t>
            </a:r>
            <a:r>
              <a:rPr lang="en-GB" sz="240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Skinner’ </a:t>
            </a:r>
            <a:r>
              <a:rPr lang="en-GB" sz="2400" dirty="0" err="1">
                <a:solidFill>
                  <a:srgbClr val="0070C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bathodd</a:t>
            </a:r>
            <a:r>
              <a:rPr lang="en-GB" sz="240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y term </a:t>
            </a:r>
            <a:r>
              <a:rPr lang="en-GB" sz="2400" dirty="0" err="1">
                <a:solidFill>
                  <a:srgbClr val="0070C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Cyflyru</a:t>
            </a:r>
            <a:r>
              <a:rPr lang="en-GB" sz="240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solidFill>
                  <a:srgbClr val="0070C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Gweithredol</a:t>
            </a:r>
            <a:r>
              <a:rPr lang="en-GB" sz="240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</a:t>
            </a:r>
            <a:endParaRPr lang="en-GB" altLang="en-US" sz="2400" dirty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en-GB" altLang="en-US" sz="2400" dirty="0" err="1">
                <a:solidFill>
                  <a:srgbClr val="0070C0"/>
                </a:solidFill>
              </a:rPr>
              <a:t>Ffordd</a:t>
            </a:r>
            <a:r>
              <a:rPr lang="en-GB" altLang="en-US" sz="2400" dirty="0">
                <a:solidFill>
                  <a:srgbClr val="0070C0"/>
                </a:solidFill>
              </a:rPr>
              <a:t> o </a:t>
            </a:r>
            <a:r>
              <a:rPr lang="en-GB" altLang="en-US" sz="2400" dirty="0" err="1">
                <a:solidFill>
                  <a:srgbClr val="0070C0"/>
                </a:solidFill>
              </a:rPr>
              <a:t>ddysgu</a:t>
            </a:r>
            <a:r>
              <a:rPr lang="en-GB" altLang="en-US" sz="2400" dirty="0">
                <a:solidFill>
                  <a:srgbClr val="0070C0"/>
                </a:solidFill>
              </a:rPr>
              <a:t> </a:t>
            </a:r>
            <a:r>
              <a:rPr lang="en-GB" altLang="en-US" sz="2400" dirty="0" err="1">
                <a:solidFill>
                  <a:srgbClr val="0070C0"/>
                </a:solidFill>
              </a:rPr>
              <a:t>trwy</a:t>
            </a:r>
            <a:r>
              <a:rPr lang="en-GB" altLang="en-US" sz="2400" dirty="0">
                <a:solidFill>
                  <a:srgbClr val="0070C0"/>
                </a:solidFill>
              </a:rPr>
              <a:t> </a:t>
            </a:r>
            <a:r>
              <a:rPr lang="en-GB" altLang="en-US" sz="2400" dirty="0" err="1">
                <a:solidFill>
                  <a:srgbClr val="0070C0"/>
                </a:solidFill>
              </a:rPr>
              <a:t>wobrwyo</a:t>
            </a:r>
            <a:r>
              <a:rPr lang="en-GB" altLang="en-US" sz="2400" dirty="0">
                <a:solidFill>
                  <a:srgbClr val="0070C0"/>
                </a:solidFill>
              </a:rPr>
              <a:t> neu </a:t>
            </a:r>
            <a:r>
              <a:rPr lang="en-GB" altLang="en-US" sz="2400" dirty="0" err="1">
                <a:solidFill>
                  <a:srgbClr val="0070C0"/>
                </a:solidFill>
              </a:rPr>
              <a:t>gosbi</a:t>
            </a:r>
            <a:r>
              <a:rPr lang="en-GB" altLang="en-US" sz="2400" dirty="0">
                <a:solidFill>
                  <a:srgbClr val="0070C0"/>
                </a:solidFill>
              </a:rPr>
              <a:t> am </a:t>
            </a:r>
            <a:r>
              <a:rPr lang="en-GB" altLang="en-US" sz="2400" dirty="0" err="1">
                <a:solidFill>
                  <a:srgbClr val="0070C0"/>
                </a:solidFill>
              </a:rPr>
              <a:t>ymddygiadau</a:t>
            </a:r>
            <a:r>
              <a:rPr lang="en-GB" altLang="en-US" sz="2400" dirty="0">
                <a:solidFill>
                  <a:srgbClr val="0070C0"/>
                </a:solidFill>
              </a:rPr>
              <a:t> </a:t>
            </a:r>
            <a:r>
              <a:rPr lang="en-GB" altLang="en-US" sz="2400" dirty="0" err="1">
                <a:solidFill>
                  <a:srgbClr val="0070C0"/>
                </a:solidFill>
              </a:rPr>
              <a:t>gwahanol</a:t>
            </a:r>
            <a:r>
              <a:rPr lang="en-GB" altLang="en-US" sz="2400" dirty="0">
                <a:solidFill>
                  <a:srgbClr val="0070C0"/>
                </a:solidFill>
              </a:rPr>
              <a:t> </a:t>
            </a:r>
            <a:r>
              <a:rPr lang="en-GB" altLang="en-US" sz="2400" dirty="0" err="1">
                <a:solidFill>
                  <a:srgbClr val="0070C0"/>
                </a:solidFill>
              </a:rPr>
              <a:t>yw</a:t>
            </a:r>
            <a:r>
              <a:rPr lang="en-GB" altLang="en-US" sz="2400" dirty="0">
                <a:solidFill>
                  <a:srgbClr val="0070C0"/>
                </a:solidFill>
              </a:rPr>
              <a:t> </a:t>
            </a:r>
            <a:r>
              <a:rPr lang="en-GB" altLang="en-US" sz="2400" dirty="0" err="1">
                <a:solidFill>
                  <a:srgbClr val="0070C0"/>
                </a:solidFill>
              </a:rPr>
              <a:t>Cyflyru</a:t>
            </a:r>
            <a:r>
              <a:rPr lang="en-GB" altLang="en-US" sz="2400" dirty="0">
                <a:solidFill>
                  <a:srgbClr val="0070C0"/>
                </a:solidFill>
              </a:rPr>
              <a:t> </a:t>
            </a:r>
            <a:r>
              <a:rPr lang="en-GB" altLang="en-US" sz="2400" dirty="0" err="1">
                <a:solidFill>
                  <a:srgbClr val="0070C0"/>
                </a:solidFill>
              </a:rPr>
              <a:t>Gweithredol</a:t>
            </a:r>
            <a:r>
              <a:rPr lang="en-GB" altLang="en-US" sz="2400" dirty="0">
                <a:solidFill>
                  <a:srgbClr val="0070C0"/>
                </a:solidFill>
              </a:rPr>
              <a:t>.</a:t>
            </a:r>
          </a:p>
          <a:p>
            <a:pPr>
              <a:buFont typeface="Wingdings" pitchFamily="2" charset="2"/>
              <a:buChar char="§"/>
            </a:pPr>
            <a:r>
              <a:rPr lang="en-GB" altLang="en-US" sz="2400" dirty="0">
                <a:solidFill>
                  <a:srgbClr val="0070C0"/>
                </a:solidFill>
              </a:rPr>
              <a:t>Mae </a:t>
            </a:r>
            <a:r>
              <a:rPr lang="en-GB" altLang="en-US" sz="2400" dirty="0" err="1">
                <a:solidFill>
                  <a:srgbClr val="0070C0"/>
                </a:solidFill>
              </a:rPr>
              <a:t>wedi’i</a:t>
            </a:r>
            <a:r>
              <a:rPr lang="en-GB" altLang="en-US" sz="2400" dirty="0">
                <a:solidFill>
                  <a:srgbClr val="0070C0"/>
                </a:solidFill>
              </a:rPr>
              <a:t> </a:t>
            </a:r>
            <a:r>
              <a:rPr lang="en-GB" altLang="en-US" sz="2400" dirty="0" err="1">
                <a:solidFill>
                  <a:srgbClr val="0070C0"/>
                </a:solidFill>
              </a:rPr>
              <a:t>seilio</a:t>
            </a:r>
            <a:r>
              <a:rPr lang="en-GB" altLang="en-US" sz="2400" dirty="0">
                <a:solidFill>
                  <a:srgbClr val="0070C0"/>
                </a:solidFill>
              </a:rPr>
              <a:t> </a:t>
            </a:r>
            <a:r>
              <a:rPr lang="en-GB" altLang="en-US" sz="2400" dirty="0" err="1">
                <a:solidFill>
                  <a:srgbClr val="0070C0"/>
                </a:solidFill>
              </a:rPr>
              <a:t>ar</a:t>
            </a:r>
            <a:r>
              <a:rPr lang="en-GB" altLang="en-US" sz="2400" dirty="0">
                <a:solidFill>
                  <a:srgbClr val="0070C0"/>
                </a:solidFill>
              </a:rPr>
              <a:t> </a:t>
            </a:r>
            <a:r>
              <a:rPr lang="en-GB" altLang="en-US" sz="2400" dirty="0" err="1">
                <a:solidFill>
                  <a:srgbClr val="0070C0"/>
                </a:solidFill>
              </a:rPr>
              <a:t>theori</a:t>
            </a:r>
            <a:r>
              <a:rPr lang="en-GB" altLang="en-US" sz="2400" dirty="0">
                <a:solidFill>
                  <a:srgbClr val="0070C0"/>
                </a:solidFill>
              </a:rPr>
              <a:t> </a:t>
            </a:r>
            <a:r>
              <a:rPr lang="en-GB" altLang="en-US" sz="2400" dirty="0" err="1">
                <a:solidFill>
                  <a:srgbClr val="0070C0"/>
                </a:solidFill>
              </a:rPr>
              <a:t>cyfraith</a:t>
            </a:r>
            <a:r>
              <a:rPr lang="en-GB" altLang="en-US" sz="2400" dirty="0">
                <a:solidFill>
                  <a:srgbClr val="0070C0"/>
                </a:solidFill>
              </a:rPr>
              <a:t> ac </a:t>
            </a:r>
            <a:r>
              <a:rPr lang="en-GB" altLang="en-US" sz="2400" dirty="0" err="1">
                <a:solidFill>
                  <a:srgbClr val="0070C0"/>
                </a:solidFill>
              </a:rPr>
              <a:t>effaith</a:t>
            </a:r>
            <a:r>
              <a:rPr lang="en-GB" altLang="en-US" sz="2400" dirty="0">
                <a:solidFill>
                  <a:srgbClr val="0070C0"/>
                </a:solidFill>
              </a:rPr>
              <a:t> Thorndike.</a:t>
            </a:r>
          </a:p>
          <a:p>
            <a:pPr marL="0" indent="0">
              <a:buNone/>
            </a:pPr>
            <a:r>
              <a:rPr lang="en-GB" altLang="en-US" sz="1800" dirty="0">
                <a:solidFill>
                  <a:srgbClr val="0070C0"/>
                </a:solidFill>
              </a:rPr>
              <a:t>Blakemore &amp; Frith (2005) </a:t>
            </a:r>
          </a:p>
          <a:p>
            <a:pPr marL="0" indent="0">
              <a:buNone/>
            </a:pPr>
            <a:endParaRPr lang="en-GB" altLang="en-US" sz="2400" dirty="0"/>
          </a:p>
          <a:p>
            <a:pPr>
              <a:buFont typeface="Wingdings" pitchFamily="2" charset="2"/>
              <a:buChar char="§"/>
            </a:pPr>
            <a:endParaRPr lang="en-GB" altLang="en-US" sz="2400" dirty="0"/>
          </a:p>
        </p:txBody>
      </p:sp>
      <p:sp>
        <p:nvSpPr>
          <p:cNvPr id="9" name="Action Button: Movie 2">
            <a:hlinkClick r:id="rId3" highlightClick="1"/>
            <a:extLst>
              <a:ext uri="{FF2B5EF4-FFF2-40B4-BE49-F238E27FC236}">
                <a16:creationId xmlns:a16="http://schemas.microsoft.com/office/drawing/2014/main" id="{860EBA57-C6C1-4C4B-8CFB-EBD95087380F}"/>
              </a:ext>
            </a:extLst>
          </p:cNvPr>
          <p:cNvSpPr/>
          <p:nvPr/>
        </p:nvSpPr>
        <p:spPr>
          <a:xfrm>
            <a:off x="9368105" y="3777913"/>
            <a:ext cx="1752496" cy="849334"/>
          </a:xfrm>
          <a:prstGeom prst="actionButtonMovie">
            <a:avLst/>
          </a:prstGeom>
          <a:solidFill>
            <a:srgbClr val="FF0000"/>
          </a:solidFill>
          <a:ln w="349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 dirty="0"/>
          </a:p>
        </p:txBody>
      </p:sp>
      <p:pic>
        <p:nvPicPr>
          <p:cNvPr id="5" name="Picture 4">
            <a:hlinkClick r:id="rId4"/>
            <a:extLst>
              <a:ext uri="{FF2B5EF4-FFF2-40B4-BE49-F238E27FC236}">
                <a16:creationId xmlns:a16="http://schemas.microsoft.com/office/drawing/2014/main" id="{FF154B78-A6B7-4161-A3C3-236C670D59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28222" y="1446958"/>
            <a:ext cx="1792379" cy="883997"/>
          </a:xfrm>
          <a:prstGeom prst="rect">
            <a:avLst/>
          </a:prstGeom>
          <a:ln>
            <a:solidFill>
              <a:srgbClr val="FFFF00"/>
            </a:solidFill>
          </a:ln>
        </p:spPr>
      </p:pic>
    </p:spTree>
    <p:extLst>
      <p:ext uri="{BB962C8B-B14F-4D97-AF65-F5344CB8AC3E}">
        <p14:creationId xmlns:p14="http://schemas.microsoft.com/office/powerpoint/2010/main" val="36208344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D37D9BF-1581-4883-B799-C043F8FE9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7814B78-5878-4DC7-8101-99D363DCFA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CD55733-8901-41FA-96F8-517B25ECD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0240DE-08A0-4048-9052-E453095E1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104" y="642594"/>
            <a:ext cx="10058400" cy="1371600"/>
          </a:xfrm>
        </p:spPr>
        <p:txBody>
          <a:bodyPr>
            <a:normAutofit/>
          </a:bodyPr>
          <a:lstStyle/>
          <a:p>
            <a:r>
              <a:rPr lang="en-GB" b="1" dirty="0" err="1">
                <a:solidFill>
                  <a:srgbClr val="0070C0"/>
                </a:solidFill>
              </a:rPr>
              <a:t>Cyflyru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Clasurol</a:t>
            </a:r>
            <a:endParaRPr lang="en-GB" b="1" dirty="0">
              <a:solidFill>
                <a:srgbClr val="0070C0"/>
              </a:solidFill>
            </a:endParaRPr>
          </a:p>
        </p:txBody>
      </p:sp>
      <p:pic>
        <p:nvPicPr>
          <p:cNvPr id="4" name="Picture 1" descr="A photograph of an elderly whiskered Ivan Pavlov.">
            <a:extLst>
              <a:ext uri="{FF2B5EF4-FFF2-40B4-BE49-F238E27FC236}">
                <a16:creationId xmlns:a16="http://schemas.microsoft.com/office/drawing/2014/main" id="{F4D1B4E5-EDF9-40E6-8918-20C8FB975FF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21" r="3854"/>
          <a:stretch/>
        </p:blipFill>
        <p:spPr bwMode="auto">
          <a:xfrm>
            <a:off x="9131409" y="642594"/>
            <a:ext cx="2341263" cy="2644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1A0A9-3040-1E4F-BA60-85237C6656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2104" y="1822614"/>
            <a:ext cx="7770076" cy="4338372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y-GB" altLang="en-US" sz="2400" dirty="0">
                <a:solidFill>
                  <a:srgbClr val="0070C0"/>
                </a:solidFill>
              </a:rPr>
              <a:t>Mae Cyflyru Gweithredol yn debyg i theori </a:t>
            </a:r>
            <a:r>
              <a:rPr lang="cy-GB" altLang="en-US" sz="2400" i="1" dirty="0">
                <a:solidFill>
                  <a:srgbClr val="0070C0"/>
                </a:solidFill>
              </a:rPr>
              <a:t>cyflyru </a:t>
            </a:r>
            <a:r>
              <a:rPr lang="cy-GB" altLang="en-US" sz="2400" dirty="0">
                <a:solidFill>
                  <a:srgbClr val="0070C0"/>
                </a:solidFill>
              </a:rPr>
              <a:t>clasurol </a:t>
            </a:r>
            <a:r>
              <a:rPr lang="cy-GB" altLang="en-US" sz="2400" dirty="0" err="1">
                <a:solidFill>
                  <a:srgbClr val="0070C0"/>
                </a:solidFill>
              </a:rPr>
              <a:t>Pavlov</a:t>
            </a:r>
            <a:r>
              <a:rPr lang="cy-GB" altLang="en-US" sz="2400" i="1" dirty="0">
                <a:solidFill>
                  <a:srgbClr val="0070C0"/>
                </a:solidFill>
              </a:rPr>
              <a:t>.</a:t>
            </a:r>
            <a:r>
              <a:rPr lang="cy-GB" altLang="en-US" sz="2400" dirty="0">
                <a:solidFill>
                  <a:srgbClr val="0070C0"/>
                </a:solidFill>
              </a:rPr>
              <a:t> 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y-GB" altLang="en-US" sz="2400" dirty="0">
                <a:solidFill>
                  <a:srgbClr val="0070C0"/>
                </a:solidFill>
              </a:rPr>
              <a:t>Mae’n fodel ysgogiad-ymateb 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y-GB" altLang="en-US" sz="2400" dirty="0">
                <a:solidFill>
                  <a:srgbClr val="0070C0"/>
                </a:solidFill>
              </a:rPr>
              <a:t>Bydd ymateb positif a ailadroddir yn sicrhau bod yr ymddygiad yn cael ei ddysgu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y-GB" altLang="en-US" sz="2400" dirty="0">
                <a:solidFill>
                  <a:srgbClr val="0070C0"/>
                </a:solidFill>
              </a:rPr>
              <a:t>Hyn yn awgrymu bod ymddygiad yn diflannu os na chaiff ei atgyfnerthu’n bositif;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8" name="Action Button: Movie 2">
            <a:hlinkClick r:id="rId4" highlightClick="1"/>
            <a:extLst>
              <a:ext uri="{FF2B5EF4-FFF2-40B4-BE49-F238E27FC236}">
                <a16:creationId xmlns:a16="http://schemas.microsoft.com/office/drawing/2014/main" id="{F3DD94F3-D37D-44CE-BE8A-65E07F5A1D1F}"/>
              </a:ext>
            </a:extLst>
          </p:cNvPr>
          <p:cNvSpPr/>
          <p:nvPr/>
        </p:nvSpPr>
        <p:spPr>
          <a:xfrm>
            <a:off x="9515475" y="5477624"/>
            <a:ext cx="1535049" cy="683362"/>
          </a:xfrm>
          <a:prstGeom prst="actionButtonMovie">
            <a:avLst/>
          </a:prstGeom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4E75A3E-FECD-42CB-B374-3E4D158DCADC}"/>
              </a:ext>
            </a:extLst>
          </p:cNvPr>
          <p:cNvSpPr txBox="1"/>
          <p:nvPr/>
        </p:nvSpPr>
        <p:spPr>
          <a:xfrm>
            <a:off x="4189751" y="6134980"/>
            <a:ext cx="27236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altLang="en-US" dirty="0"/>
              <a:t>Blakemore &amp; Frith (2005)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85387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7CC3E-2DE5-994F-A76E-F08D3FC91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solidFill>
                  <a:srgbClr val="0070C0"/>
                </a:solidFill>
              </a:rPr>
              <a:t>Ymddygiadaeth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yn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yr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ystafell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ddosbarth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76B497-8764-CA48-A65A-8BB79C21E3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1573968"/>
            <a:ext cx="10505607" cy="506667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y-GB" sz="2600" dirty="0"/>
          </a:p>
          <a:p>
            <a:pPr>
              <a:buFont typeface="Wingdings" pitchFamily="2" charset="2"/>
              <a:buChar char="§"/>
            </a:pPr>
            <a:r>
              <a:rPr lang="cy-GB" sz="2600" dirty="0">
                <a:solidFill>
                  <a:srgbClr val="0070C0"/>
                </a:solidFill>
              </a:rPr>
              <a:t>Defnyddir gwobrau a chosbau mewn lleoliad addysgol</a:t>
            </a:r>
          </a:p>
          <a:p>
            <a:pPr>
              <a:buFont typeface="Wingdings" pitchFamily="2" charset="2"/>
              <a:buChar char="§"/>
            </a:pPr>
            <a:r>
              <a:rPr lang="cy-GB" sz="2600" dirty="0">
                <a:solidFill>
                  <a:srgbClr val="0070C0"/>
                </a:solidFill>
              </a:rPr>
              <a:t>Gellir eu defnyddio i annog unigolyn neu grŵp </a:t>
            </a:r>
          </a:p>
          <a:p>
            <a:pPr>
              <a:buFont typeface="Wingdings" pitchFamily="2" charset="2"/>
              <a:buChar char="§"/>
            </a:pPr>
            <a:r>
              <a:rPr lang="cy-GB" sz="2600" dirty="0">
                <a:solidFill>
                  <a:srgbClr val="0070C0"/>
                </a:solidFill>
              </a:rPr>
              <a:t>Ni fydd pob myfyriwr yn elwa o’r un dulliau atgyfnerthu, </a:t>
            </a:r>
          </a:p>
          <a:p>
            <a:pPr marL="0" indent="0">
              <a:buNone/>
            </a:pPr>
            <a:r>
              <a:rPr lang="cy-GB" sz="2600" dirty="0">
                <a:solidFill>
                  <a:srgbClr val="0070C0"/>
                </a:solidFill>
              </a:rPr>
              <a:t>e.e. dywedodd Skinner bod pethau fel gwen yn annog atgyfnerthu positif. Ydy hyn yn wir bob tro?</a:t>
            </a:r>
          </a:p>
          <a:p>
            <a:pPr marL="0" indent="0">
              <a:buNone/>
            </a:pPr>
            <a:r>
              <a:rPr lang="en-GB" altLang="en-US" sz="2000" dirty="0"/>
              <a:t>								</a:t>
            </a:r>
            <a:r>
              <a:rPr lang="en-GB" altLang="en-US" sz="2000" dirty="0">
                <a:solidFill>
                  <a:srgbClr val="0070C0"/>
                </a:solidFill>
              </a:rPr>
              <a:t>Gray a </a:t>
            </a:r>
            <a:r>
              <a:rPr lang="en-GB" altLang="en-US" sz="2000" dirty="0" err="1">
                <a:solidFill>
                  <a:srgbClr val="0070C0"/>
                </a:solidFill>
              </a:rPr>
              <a:t>Macblain</a:t>
            </a:r>
            <a:r>
              <a:rPr lang="en-GB" altLang="en-US" sz="2000" dirty="0">
                <a:solidFill>
                  <a:srgbClr val="0070C0"/>
                </a:solidFill>
              </a:rPr>
              <a:t> (2015)</a:t>
            </a:r>
            <a:endParaRPr lang="en-GB" sz="2600" dirty="0">
              <a:solidFill>
                <a:srgbClr val="0070C0"/>
              </a:solidFill>
            </a:endParaRPr>
          </a:p>
          <a:p>
            <a:pPr marL="0" indent="0" algn="r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32446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E770C-59A8-40ED-B17D-3E9252F656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>
                <a:solidFill>
                  <a:srgbClr val="0070C0"/>
                </a:solidFill>
              </a:rPr>
              <a:t>Rhai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Adnoddau</a:t>
            </a:r>
            <a:r>
              <a:rPr lang="en-GB" b="1" dirty="0">
                <a:solidFill>
                  <a:srgbClr val="0070C0"/>
                </a:solidFill>
              </a:rPr>
              <a:t> a </a:t>
            </a:r>
            <a:r>
              <a:rPr lang="en-GB" b="1" dirty="0" err="1">
                <a:solidFill>
                  <a:srgbClr val="0070C0"/>
                </a:solidFill>
              </a:rPr>
              <a:t>Strategaethau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Ymddygiadwyr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29D75C-4514-4CB0-8337-B4039E72B8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cy-GB" altLang="en-US" sz="2800" dirty="0">
                <a:solidFill>
                  <a:srgbClr val="0070C0"/>
                </a:solidFill>
              </a:rPr>
              <a:t>Ailadrodd ymddygiad dymunol  (cardiau fflach, llafarganu tablau…)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cy-GB" altLang="en-US" sz="2800" dirty="0">
                <a:solidFill>
                  <a:srgbClr val="0070C0"/>
                </a:solidFill>
              </a:rPr>
              <a:t>Gwobrwyo ymddygiad dymunol (wynebau hapus, canmol, pwyntiau tŷ, siartiau gwobrau…)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cy-GB" altLang="en-US" sz="2800" dirty="0">
                <a:solidFill>
                  <a:srgbClr val="0070C0"/>
                </a:solidFill>
              </a:rPr>
              <a:t>Cosbi ymddygiad annymunol (methu amser chwarae, colli ‘amser aur’, ataliaeth, rhybuddion, sancsiynau…) 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cy-GB" altLang="en-US" sz="2800" dirty="0">
                <a:solidFill>
                  <a:srgbClr val="0070C0"/>
                </a:solidFill>
              </a:rPr>
              <a:t> Enghreifftiau eraill…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000" dirty="0">
                <a:solidFill>
                  <a:srgbClr val="0070C0"/>
                </a:solidFill>
              </a:rPr>
              <a:t>                                                                                                              </a:t>
            </a:r>
            <a:r>
              <a:rPr lang="en-GB" altLang="en-US" sz="1600" dirty="0">
                <a:solidFill>
                  <a:srgbClr val="0070C0"/>
                </a:solidFill>
              </a:rPr>
              <a:t>Gray a </a:t>
            </a:r>
            <a:r>
              <a:rPr lang="en-GB" altLang="en-US" sz="1600" dirty="0" err="1">
                <a:solidFill>
                  <a:srgbClr val="0070C0"/>
                </a:solidFill>
              </a:rPr>
              <a:t>Macblain</a:t>
            </a:r>
            <a:r>
              <a:rPr lang="en-GB" altLang="en-US" sz="1600" dirty="0">
                <a:solidFill>
                  <a:srgbClr val="0070C0"/>
                </a:solidFill>
              </a:rPr>
              <a:t> (2015) 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63011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8">
            <a:extLst>
              <a:ext uri="{FF2B5EF4-FFF2-40B4-BE49-F238E27FC236}">
                <a16:creationId xmlns:a16="http://schemas.microsoft.com/office/drawing/2014/main" id="{83E0B076-70B2-4BA7-B180-209E6D801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0">
            <a:extLst>
              <a:ext uri="{FF2B5EF4-FFF2-40B4-BE49-F238E27FC236}">
                <a16:creationId xmlns:a16="http://schemas.microsoft.com/office/drawing/2014/main" id="{4C1262DB-2217-4833-97B6-F2E848AE5B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2">
            <a:extLst>
              <a:ext uri="{FF2B5EF4-FFF2-40B4-BE49-F238E27FC236}">
                <a16:creationId xmlns:a16="http://schemas.microsoft.com/office/drawing/2014/main" id="{96E31C53-2B4C-4EC3-ABBE-C7A406EE0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86E03E-69FD-4D28-99A3-92680C01B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 (John Piaget 1896-1980)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13E46B-26FB-44F6-B913-78B08E47E0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6485467" cy="393192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y-GB" sz="2400" dirty="0">
                <a:solidFill>
                  <a:srgbClr val="0070C0"/>
                </a:solidFill>
              </a:rPr>
              <a:t>Mae lluniadaeth yn ymagwedd wybyddol at ddysgu, yn hytrach na rhoi’r ffocws ar ymddygiadau y gellir eu harsylwi fel ymddygiadaeth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y-GB" sz="2400" dirty="0">
                <a:solidFill>
                  <a:srgbClr val="0070C0"/>
                </a:solidFill>
              </a:rPr>
              <a:t>Arsylwodd </a:t>
            </a:r>
            <a:r>
              <a:rPr lang="cy-GB" sz="2400" dirty="0" err="1">
                <a:solidFill>
                  <a:srgbClr val="0070C0"/>
                </a:solidFill>
              </a:rPr>
              <a:t>Piaget</a:t>
            </a:r>
            <a:r>
              <a:rPr lang="cy-GB" sz="2400" dirty="0">
                <a:solidFill>
                  <a:srgbClr val="0070C0"/>
                </a:solidFill>
              </a:rPr>
              <a:t> ar ddatblygiad a ffordd o feddwl gwybyddol plant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y-GB" sz="2400" dirty="0">
                <a:solidFill>
                  <a:srgbClr val="0070C0"/>
                </a:solidFill>
              </a:rPr>
              <a:t>Roedd gwaith </a:t>
            </a:r>
            <a:r>
              <a:rPr lang="cy-GB" sz="2400" dirty="0" err="1">
                <a:solidFill>
                  <a:srgbClr val="0070C0"/>
                </a:solidFill>
              </a:rPr>
              <a:t>Piaget</a:t>
            </a:r>
            <a:r>
              <a:rPr lang="cy-GB" sz="2400" dirty="0">
                <a:solidFill>
                  <a:srgbClr val="0070C0"/>
                </a:solidFill>
              </a:rPr>
              <a:t> yn canolbwyntio ar sut mae plant yn meddwl a dysgu</a:t>
            </a:r>
          </a:p>
        </p:txBody>
      </p:sp>
      <p:pic>
        <p:nvPicPr>
          <p:cNvPr id="4" name="Picture 1" descr="Photograph of an elderly Piaget.">
            <a:extLst>
              <a:ext uri="{FF2B5EF4-FFF2-40B4-BE49-F238E27FC236}">
                <a16:creationId xmlns:a16="http://schemas.microsoft.com/office/drawing/2014/main" id="{433DD9AF-4F48-485A-90D3-D4D539F3A99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10" r="1" b="10863"/>
          <a:stretch/>
        </p:blipFill>
        <p:spPr bwMode="auto">
          <a:xfrm>
            <a:off x="8020571" y="2161488"/>
            <a:ext cx="3019646" cy="3632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EDA64E2-649A-4C11-B77F-1F7FEE5E35FC}"/>
              </a:ext>
            </a:extLst>
          </p:cNvPr>
          <p:cNvSpPr txBox="1"/>
          <p:nvPr/>
        </p:nvSpPr>
        <p:spPr>
          <a:xfrm>
            <a:off x="3372306" y="5905345"/>
            <a:ext cx="27236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altLang="en-US" dirty="0">
                <a:solidFill>
                  <a:srgbClr val="0070C0"/>
                </a:solidFill>
              </a:rPr>
              <a:t>Blakemore &amp; Frith (2005)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85196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F6C64-CE6C-455F-9348-3D697B2E94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/>
          <a:lstStyle/>
          <a:p>
            <a:r>
              <a:rPr lang="en-GB" b="1" dirty="0" err="1"/>
              <a:t>Lluniadaeth</a:t>
            </a:r>
            <a:r>
              <a:rPr lang="en-GB" b="1" dirty="0"/>
              <a:t> (Piaget)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E2DD36-57CD-4CB6-BB2D-B652AB5044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861580"/>
            <a:ext cx="10058400" cy="3849624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y-GB" sz="2400" dirty="0">
                <a:solidFill>
                  <a:srgbClr val="0070C0"/>
                </a:solidFill>
              </a:rPr>
              <a:t>Ystyrir bod plant yn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y-GB" sz="2200" dirty="0">
                <a:solidFill>
                  <a:srgbClr val="0070C0"/>
                </a:solidFill>
              </a:rPr>
              <a:t>Weithredol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y-GB" sz="2200" dirty="0">
                <a:solidFill>
                  <a:srgbClr val="0070C0"/>
                </a:solidFill>
              </a:rPr>
              <a:t>Dysgu llawer o wersi pwysig ar ben eu hunain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y-GB" sz="2200" dirty="0">
                <a:solidFill>
                  <a:srgbClr val="0070C0"/>
                </a:solidFill>
              </a:rPr>
              <a:t>Wedi’u symbylu’n gynhenid i ddysgu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y-GB" sz="2400" dirty="0">
                <a:solidFill>
                  <a:srgbClr val="0070C0"/>
                </a:solidFill>
              </a:rPr>
              <a:t>Bydd plentyn ifanc iawn yn ceisio gwneud synnwyr o’r byd yn weithredol.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y-GB" sz="2400" dirty="0">
                <a:solidFill>
                  <a:srgbClr val="0070C0"/>
                </a:solidFill>
              </a:rPr>
              <a:t>Mae’r dysgu’n datblygu wrth i’r plentyn archwilio a rhyngweithio gyda’r amgylchedd.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6F3B91-4A37-4005-9412-C3947495BB58}"/>
              </a:ext>
            </a:extLst>
          </p:cNvPr>
          <p:cNvSpPr txBox="1"/>
          <p:nvPr/>
        </p:nvSpPr>
        <p:spPr>
          <a:xfrm>
            <a:off x="8956142" y="6002781"/>
            <a:ext cx="27236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altLang="en-US" dirty="0">
                <a:solidFill>
                  <a:srgbClr val="0070C0"/>
                </a:solidFill>
              </a:rPr>
              <a:t>Blakemore &amp; Frith (2005)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19760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94425-5533-4963-A229-557FF0C9A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solidFill>
                  <a:srgbClr val="0070C0"/>
                </a:solidFill>
              </a:rPr>
              <a:t>Lluniadaeth</a:t>
            </a:r>
            <a:r>
              <a:rPr lang="en-GB" b="1" dirty="0">
                <a:solidFill>
                  <a:srgbClr val="0070C0"/>
                </a:solidFill>
              </a:rPr>
              <a:t> (Piaget)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BA5EF9-4CFB-4F00-AF09-97666768C2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10058400" cy="4112286"/>
          </a:xfrm>
        </p:spPr>
        <p:txBody>
          <a:bodyPr>
            <a:normAutofit lnSpcReduction="10000"/>
          </a:bodyPr>
          <a:lstStyle/>
          <a:p>
            <a:pPr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cy-GB" altLang="en-US" sz="2400" dirty="0">
                <a:solidFill>
                  <a:srgbClr val="0070C0"/>
                </a:solidFill>
              </a:rPr>
              <a:t>Yn dweud bod plant yn llunio gwybodaeth drostyn nhw eu hunain</a:t>
            </a:r>
          </a:p>
          <a:p>
            <a:pPr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cy-GB" altLang="en-US" sz="2400" dirty="0">
                <a:solidFill>
                  <a:srgbClr val="0070C0"/>
                </a:solidFill>
              </a:rPr>
              <a:t>Mae plant ifanc iawn yn llawn chwilfrydedd ynghylch eu hamgylchedd a’u gallu eu hunain i ryngweithio gydag ef.</a:t>
            </a:r>
            <a:r>
              <a:rPr lang="en-US" altLang="en-US" sz="2400" dirty="0">
                <a:solidFill>
                  <a:srgbClr val="0070C0"/>
                </a:solidFill>
              </a:rPr>
              <a:t> </a:t>
            </a:r>
          </a:p>
          <a:p>
            <a:pPr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cy-GB" altLang="en-US" sz="2400" dirty="0">
                <a:solidFill>
                  <a:srgbClr val="0070C0"/>
                </a:solidFill>
              </a:rPr>
              <a:t>Mae’r dysgu’n digwydd wrth iddynt ryngweithio gyda’r amgylchedd </a:t>
            </a:r>
          </a:p>
          <a:p>
            <a:pPr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cy-GB" altLang="en-US" sz="2400" dirty="0">
                <a:solidFill>
                  <a:srgbClr val="0070C0"/>
                </a:solidFill>
              </a:rPr>
              <a:t>Er mwyn i ddysgu ddigwydd rhaid i blant luniadu eu gwybodaeth trwy wneud synnwyr o’u profiadau</a:t>
            </a:r>
            <a:r>
              <a:rPr lang="en-US" altLang="en-US" sz="2400" dirty="0">
                <a:solidFill>
                  <a:srgbClr val="0070C0"/>
                </a:solidFill>
              </a:rPr>
              <a:t>. </a:t>
            </a:r>
            <a:endParaRPr lang="en-GB" altLang="en-US" sz="2400" dirty="0">
              <a:solidFill>
                <a:srgbClr val="0070C0"/>
              </a:solidFill>
            </a:endParaRPr>
          </a:p>
          <a:p>
            <a:pPr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cy-GB" altLang="en-US" sz="2400" dirty="0">
                <a:solidFill>
                  <a:srgbClr val="0070C0"/>
                </a:solidFill>
              </a:rPr>
              <a:t>Roedd </a:t>
            </a:r>
            <a:r>
              <a:rPr lang="cy-GB" altLang="en-US" sz="2400" dirty="0" err="1">
                <a:solidFill>
                  <a:srgbClr val="0070C0"/>
                </a:solidFill>
              </a:rPr>
              <a:t>Piaget</a:t>
            </a:r>
            <a:r>
              <a:rPr lang="cy-GB" altLang="en-US" sz="2400" dirty="0">
                <a:solidFill>
                  <a:srgbClr val="0070C0"/>
                </a:solidFill>
              </a:rPr>
              <a:t> yn cynnig bod yr ymennydd yn cynnwys strwythurau sy’n caniatáu iddo wneud synnwyr o’r byd: </a:t>
            </a:r>
            <a:r>
              <a:rPr lang="cy-GB" altLang="en-US" sz="2400" dirty="0" err="1">
                <a:solidFill>
                  <a:srgbClr val="0070C0"/>
                </a:solidFill>
              </a:rPr>
              <a:t>proposed</a:t>
            </a:r>
            <a:r>
              <a:rPr lang="cy-GB" altLang="en-US" sz="2400" dirty="0">
                <a:solidFill>
                  <a:srgbClr val="0070C0"/>
                </a:solidFill>
              </a:rPr>
              <a:t> </a:t>
            </a:r>
            <a:r>
              <a:rPr lang="cy-GB" altLang="en-US" sz="2400" dirty="0" err="1">
                <a:solidFill>
                  <a:srgbClr val="0070C0"/>
                </a:solidFill>
              </a:rPr>
              <a:t>that</a:t>
            </a:r>
            <a:r>
              <a:rPr lang="cy-GB" altLang="en-US" sz="2400" dirty="0">
                <a:solidFill>
                  <a:srgbClr val="0070C0"/>
                </a:solidFill>
              </a:rPr>
              <a:t> </a:t>
            </a:r>
            <a:r>
              <a:rPr lang="cy-GB" altLang="en-US" sz="2400" dirty="0" err="1">
                <a:solidFill>
                  <a:srgbClr val="0070C0"/>
                </a:solidFill>
              </a:rPr>
              <a:t>that</a:t>
            </a:r>
            <a:r>
              <a:rPr lang="cy-GB" altLang="en-US" sz="2400" dirty="0">
                <a:solidFill>
                  <a:srgbClr val="0070C0"/>
                </a:solidFill>
              </a:rPr>
              <a:t> the brain </a:t>
            </a:r>
            <a:r>
              <a:rPr lang="cy-GB" altLang="en-US" sz="2400" dirty="0" err="1">
                <a:solidFill>
                  <a:srgbClr val="0070C0"/>
                </a:solidFill>
              </a:rPr>
              <a:t>contains</a:t>
            </a:r>
            <a:r>
              <a:rPr lang="cy-GB" altLang="en-US" sz="2400" dirty="0">
                <a:solidFill>
                  <a:srgbClr val="0070C0"/>
                </a:solidFill>
              </a:rPr>
              <a:t> </a:t>
            </a:r>
            <a:r>
              <a:rPr lang="cy-GB" altLang="en-US" sz="2400" dirty="0" err="1">
                <a:solidFill>
                  <a:srgbClr val="0070C0"/>
                </a:solidFill>
              </a:rPr>
              <a:t>structures</a:t>
            </a:r>
            <a:r>
              <a:rPr lang="cy-GB" altLang="en-US" sz="2400" dirty="0">
                <a:solidFill>
                  <a:srgbClr val="0070C0"/>
                </a:solidFill>
              </a:rPr>
              <a:t> </a:t>
            </a:r>
            <a:r>
              <a:rPr lang="cy-GB" altLang="en-US" sz="2400" dirty="0" err="1">
                <a:solidFill>
                  <a:srgbClr val="0070C0"/>
                </a:solidFill>
              </a:rPr>
              <a:t>which</a:t>
            </a:r>
            <a:r>
              <a:rPr lang="cy-GB" altLang="en-US" sz="2400" dirty="0">
                <a:solidFill>
                  <a:srgbClr val="0070C0"/>
                </a:solidFill>
              </a:rPr>
              <a:t> </a:t>
            </a:r>
            <a:r>
              <a:rPr lang="cy-GB" altLang="en-US" sz="2400" dirty="0" err="1">
                <a:solidFill>
                  <a:srgbClr val="0070C0"/>
                </a:solidFill>
              </a:rPr>
              <a:t>allow</a:t>
            </a:r>
            <a:r>
              <a:rPr lang="cy-GB" altLang="en-US" sz="2400" dirty="0">
                <a:solidFill>
                  <a:srgbClr val="0070C0"/>
                </a:solidFill>
              </a:rPr>
              <a:t> it to </a:t>
            </a:r>
            <a:r>
              <a:rPr lang="cy-GB" altLang="en-US" sz="2400" dirty="0" err="1">
                <a:solidFill>
                  <a:srgbClr val="0070C0"/>
                </a:solidFill>
              </a:rPr>
              <a:t>make</a:t>
            </a:r>
            <a:r>
              <a:rPr lang="cy-GB" altLang="en-US" sz="2400" dirty="0">
                <a:solidFill>
                  <a:srgbClr val="0070C0"/>
                </a:solidFill>
              </a:rPr>
              <a:t> </a:t>
            </a:r>
            <a:r>
              <a:rPr lang="cy-GB" altLang="en-US" sz="2400" dirty="0" err="1">
                <a:solidFill>
                  <a:srgbClr val="0070C0"/>
                </a:solidFill>
              </a:rPr>
              <a:t>sense</a:t>
            </a:r>
            <a:r>
              <a:rPr lang="cy-GB" altLang="en-US" sz="2400" dirty="0">
                <a:solidFill>
                  <a:srgbClr val="0070C0"/>
                </a:solidFill>
              </a:rPr>
              <a:t> of the </a:t>
            </a:r>
            <a:r>
              <a:rPr lang="cy-GB" altLang="en-US" sz="2400" dirty="0" err="1">
                <a:solidFill>
                  <a:srgbClr val="0070C0"/>
                </a:solidFill>
              </a:rPr>
              <a:t>world</a:t>
            </a:r>
            <a:r>
              <a:rPr lang="cy-GB" altLang="en-US" sz="2400" dirty="0">
                <a:solidFill>
                  <a:srgbClr val="0070C0"/>
                </a:solidFill>
              </a:rPr>
              <a:t> : sgemâu.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500DA7-D6A1-4F4C-A8A7-18A9937BB8DA}"/>
              </a:ext>
            </a:extLst>
          </p:cNvPr>
          <p:cNvSpPr txBox="1"/>
          <p:nvPr/>
        </p:nvSpPr>
        <p:spPr>
          <a:xfrm>
            <a:off x="9038588" y="6062741"/>
            <a:ext cx="27236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altLang="en-US" dirty="0">
                <a:solidFill>
                  <a:srgbClr val="0070C0"/>
                </a:solidFill>
              </a:rPr>
              <a:t>Blakemore &amp; Frith (2005)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11120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C1FE1-EE13-4BAD-B94B-6E1274B4D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2984" y="642594"/>
            <a:ext cx="10058400" cy="1371600"/>
          </a:xfrm>
        </p:spPr>
        <p:txBody>
          <a:bodyPr/>
          <a:lstStyle/>
          <a:p>
            <a:r>
              <a:rPr lang="en-GB" b="1" dirty="0" err="1">
                <a:solidFill>
                  <a:srgbClr val="0070C0"/>
                </a:solidFill>
              </a:rPr>
              <a:t>Strwythurau’r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Meddwl</a:t>
            </a:r>
            <a:r>
              <a:rPr lang="en-GB" b="1" dirty="0">
                <a:solidFill>
                  <a:srgbClr val="0070C0"/>
                </a:solidFill>
              </a:rPr>
              <a:t> (</a:t>
            </a:r>
            <a:r>
              <a:rPr lang="en-GB" b="1" dirty="0" err="1">
                <a:solidFill>
                  <a:srgbClr val="0070C0"/>
                </a:solidFill>
              </a:rPr>
              <a:t>Sgemâu</a:t>
            </a:r>
            <a:r>
              <a:rPr lang="en-GB" b="1" dirty="0">
                <a:solidFill>
                  <a:srgbClr val="0070C0"/>
                </a:solidFill>
              </a:rPr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F8685-5A72-48C1-906D-EA20BDE829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sz="2400" dirty="0">
                <a:solidFill>
                  <a:srgbClr val="0070C0"/>
                </a:solidFill>
              </a:rPr>
              <a:t>Po fwyaf o brofiadau a gaiff plentyn y mwyaf o sgemâu y byddant yn eu lluniadu. </a:t>
            </a:r>
          </a:p>
          <a:p>
            <a:r>
              <a:rPr lang="cy-GB" sz="2400" dirty="0">
                <a:solidFill>
                  <a:srgbClr val="0070C0"/>
                </a:solidFill>
              </a:rPr>
              <a:t>Unwaith bydd y plentyn yn gallu deall eu profiadau dywedir eu bod mewn cyflwr o gydbwysedd. Cyflwr yw hwn lle gellir deall y byd trwy sgemâu presennol. </a:t>
            </a:r>
          </a:p>
          <a:p>
            <a:r>
              <a:rPr lang="cy-GB" sz="2400" dirty="0">
                <a:solidFill>
                  <a:srgbClr val="0070C0"/>
                </a:solidFill>
              </a:rPr>
              <a:t>Mae’n debygol y bydd plentyn yn dod ar draws nifer enfawr o brofiadau newydd, yn aml ni fydd eu sgemâu presennol yn esbonio sefyllfa newydd, yn yr achos hwn bydd y plentyn mewn cyflwr o anghydbwysedd.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2AA1EE-FE91-4F17-82C9-BFFB667E98FC}"/>
              </a:ext>
            </a:extLst>
          </p:cNvPr>
          <p:cNvSpPr txBox="1"/>
          <p:nvPr/>
        </p:nvSpPr>
        <p:spPr>
          <a:xfrm>
            <a:off x="8858706" y="6041670"/>
            <a:ext cx="27236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altLang="en-US" dirty="0">
                <a:solidFill>
                  <a:srgbClr val="0070C0"/>
                </a:solidFill>
              </a:rPr>
              <a:t>Blakemore &amp; Frith (2005)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84467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FB7B2-D469-4DFF-A7F7-FAD182E5C2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solidFill>
                  <a:srgbClr val="0070C0"/>
                </a:solidFill>
              </a:rPr>
              <a:t>Strwythurau’r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Meddwl</a:t>
            </a:r>
            <a:r>
              <a:rPr lang="en-GB" b="1" dirty="0">
                <a:solidFill>
                  <a:srgbClr val="0070C0"/>
                </a:solidFill>
              </a:rPr>
              <a:t> (</a:t>
            </a:r>
            <a:r>
              <a:rPr lang="en-GB" b="1" dirty="0" err="1">
                <a:solidFill>
                  <a:srgbClr val="0070C0"/>
                </a:solidFill>
              </a:rPr>
              <a:t>Sgemâu</a:t>
            </a:r>
            <a:r>
              <a:rPr lang="en-GB" b="1" dirty="0">
                <a:solidFill>
                  <a:srgbClr val="0070C0"/>
                </a:solidFill>
              </a:rPr>
              <a:t>)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2B51A2-CC36-4035-956C-F095835097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y-GB" sz="2400" dirty="0">
                <a:solidFill>
                  <a:srgbClr val="0070C0"/>
                </a:solidFill>
              </a:rPr>
              <a:t>Mae bodau dynol wedi’u rhaglennu i geisio gwneud synnwyr o’r byd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y-GB" sz="2400" dirty="0">
                <a:solidFill>
                  <a:srgbClr val="0070C0"/>
                </a:solidFill>
              </a:rPr>
              <a:t>Nid yw bod mewn cyflwr o anghydbwysedd yn gyflwr cyffyrddus.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y-GB" sz="2400" dirty="0">
                <a:solidFill>
                  <a:srgbClr val="0070C0"/>
                </a:solidFill>
              </a:rPr>
              <a:t>Nododd </a:t>
            </a:r>
            <a:r>
              <a:rPr lang="cy-GB" sz="2400" dirty="0" err="1">
                <a:solidFill>
                  <a:srgbClr val="0070C0"/>
                </a:solidFill>
              </a:rPr>
              <a:t>Piaget</a:t>
            </a:r>
            <a:r>
              <a:rPr lang="cy-GB" sz="2400" dirty="0">
                <a:solidFill>
                  <a:srgbClr val="0070C0"/>
                </a:solidFill>
              </a:rPr>
              <a:t> ddwy ffordd y gallai cydbwysedd ddigwydd.</a:t>
            </a:r>
          </a:p>
          <a:p>
            <a:pPr marL="0" indent="0">
              <a:buNone/>
            </a:pPr>
            <a:r>
              <a:rPr lang="cy-GB" sz="2400" b="1" dirty="0" err="1">
                <a:solidFill>
                  <a:srgbClr val="0070C0"/>
                </a:solidFill>
              </a:rPr>
              <a:t>1.Cymathu</a:t>
            </a:r>
            <a:r>
              <a:rPr lang="cy-GB" sz="2400" dirty="0">
                <a:solidFill>
                  <a:srgbClr val="0070C0"/>
                </a:solidFill>
              </a:rPr>
              <a:t> yw lle byddai’r plentyn yn gallu addasu’r sgemâu presennol a gwneud synnwyr o’r profiad newydd.  </a:t>
            </a:r>
          </a:p>
          <a:p>
            <a:pPr marL="0" indent="0">
              <a:buNone/>
            </a:pPr>
            <a:r>
              <a:rPr lang="cy-GB" sz="2400" b="1" dirty="0" err="1">
                <a:solidFill>
                  <a:srgbClr val="0070C0"/>
                </a:solidFill>
              </a:rPr>
              <a:t>2.Cyfaddasu</a:t>
            </a:r>
            <a:r>
              <a:rPr lang="cy-GB" sz="2400" dirty="0">
                <a:solidFill>
                  <a:srgbClr val="0070C0"/>
                </a:solidFill>
              </a:rPr>
              <a:t> yw lle nad yw’r profiad o bosibl yn ffitio i mewn o’r sgemâu presennol ar y tro cyntaf ac efallai na chaiff y sgema ei lunio. 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B5FE7A-4C62-4679-AF80-6828EFC0DAEE}"/>
              </a:ext>
            </a:extLst>
          </p:cNvPr>
          <p:cNvSpPr txBox="1"/>
          <p:nvPr/>
        </p:nvSpPr>
        <p:spPr>
          <a:xfrm>
            <a:off x="9046083" y="6025900"/>
            <a:ext cx="27236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altLang="en-US" dirty="0">
                <a:solidFill>
                  <a:srgbClr val="0070C0"/>
                </a:solidFill>
              </a:rPr>
              <a:t>Blakemore &amp; Frith (2005)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79698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51ADB-4393-41CC-9592-0686578BD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Beth </a:t>
            </a:r>
            <a:r>
              <a:rPr lang="en-GB" b="1" dirty="0" err="1">
                <a:solidFill>
                  <a:srgbClr val="0070C0"/>
                </a:solidFill>
              </a:rPr>
              <a:t>yw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sgema</a:t>
            </a:r>
            <a:r>
              <a:rPr lang="en-GB" b="1" dirty="0">
                <a:solidFill>
                  <a:srgbClr val="0070C0"/>
                </a:solidFill>
              </a:rPr>
              <a:t>?</a:t>
            </a:r>
          </a:p>
        </p:txBody>
      </p:sp>
      <p:sp>
        <p:nvSpPr>
          <p:cNvPr id="15" name="Rectangle 8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4" name="Picture 4" descr="A lady holding a little baby and showing it a real life horse.">
            <a:extLst>
              <a:ext uri="{FF2B5EF4-FFF2-40B4-BE49-F238E27FC236}">
                <a16:creationId xmlns:a16="http://schemas.microsoft.com/office/drawing/2014/main" id="{F2FF7022-06E8-4CDA-9386-0D4C8DF5D1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256" y="1606397"/>
            <a:ext cx="4414438" cy="366337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171DD-390E-4ACB-A821-012B75B10E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5610" y="2119819"/>
            <a:ext cx="4957554" cy="3496120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  <a:buFont typeface="Wingdings" panose="05000000000000000000" pitchFamily="2" charset="2"/>
              <a:buChar char="§"/>
            </a:pPr>
            <a:r>
              <a:rPr lang="cy-GB" altLang="en-US" sz="2400" dirty="0">
                <a:solidFill>
                  <a:srgbClr val="0070C0"/>
                </a:solidFill>
              </a:rPr>
              <a:t>Sgema yw proses meddyliol sy’n gyfrifol am weithgareddau mor syml ag enwi a labelu, ac mor gymhleth â chreu arbrofion/senarios. Mae sgemâu’n llywio ymddygiad.</a:t>
            </a:r>
          </a:p>
          <a:p>
            <a:pPr>
              <a:spcBef>
                <a:spcPct val="50000"/>
              </a:spcBef>
              <a:buFont typeface="Wingdings" panose="05000000000000000000" pitchFamily="2" charset="2"/>
              <a:buChar char="§"/>
            </a:pPr>
            <a:r>
              <a:rPr lang="cy-GB" altLang="en-US" sz="2400" dirty="0">
                <a:solidFill>
                  <a:srgbClr val="0070C0"/>
                </a:solidFill>
              </a:rPr>
              <a:t>Er enghraifft, dyma fabi’n gweld ceffyl am y tro cyntaf: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12664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419E3D9-C5FB-41A9-B6D2-DFB210BB6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7909BF-1DF7-4ACE-8F58-6CF719BB2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9E8BEDB-0BBC-4F21-9CFB-8530D664C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51D6D676-6F2F-4446-9935-2D8D03821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E9BAEA2B-9C25-4B43-8C9A-A9D0C3E9B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21FC5F3A-7F1A-4EE8-A913-C8E96ACC3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420551B3-B4DA-48EE-988C-4FAEAEB5C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horse show-jumping over a fence.">
            <a:extLst>
              <a:ext uri="{FF2B5EF4-FFF2-40B4-BE49-F238E27FC236}">
                <a16:creationId xmlns:a16="http://schemas.microsoft.com/office/drawing/2014/main" id="{23F44B74-ED8C-47C2-96AB-19F62AA1E6C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87" r="7469" b="-1"/>
          <a:stretch/>
        </p:blipFill>
        <p:spPr>
          <a:xfrm>
            <a:off x="4646383" y="10"/>
            <a:ext cx="7545616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6221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3977" y="164592"/>
            <a:ext cx="4334256" cy="6528816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1E3544-B1C2-4FF5-8953-B61F8C58B2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524" y="1340361"/>
            <a:ext cx="3729162" cy="3341700"/>
          </a:xfrm>
          <a:solidFill>
            <a:schemeClr val="accent4">
              <a:lumMod val="40000"/>
              <a:lumOff val="60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3600" spc="-100" dirty="0" err="1">
                <a:solidFill>
                  <a:srgbClr val="0070C0"/>
                </a:solidFill>
              </a:rPr>
              <a:t>Yna</a:t>
            </a:r>
            <a:r>
              <a:rPr lang="en-US" sz="3600" spc="-100" dirty="0">
                <a:solidFill>
                  <a:srgbClr val="0070C0"/>
                </a:solidFill>
              </a:rPr>
              <a:t> </a:t>
            </a:r>
            <a:r>
              <a:rPr lang="en-US" sz="3600" spc="-100" dirty="0" err="1">
                <a:solidFill>
                  <a:srgbClr val="0070C0"/>
                </a:solidFill>
              </a:rPr>
              <a:t>mae’n</a:t>
            </a:r>
            <a:r>
              <a:rPr lang="en-US" sz="3600" spc="-100" dirty="0">
                <a:solidFill>
                  <a:srgbClr val="0070C0"/>
                </a:solidFill>
              </a:rPr>
              <a:t> </a:t>
            </a:r>
            <a:r>
              <a:rPr lang="en-US" sz="3600" spc="-100" dirty="0" err="1">
                <a:solidFill>
                  <a:srgbClr val="0070C0"/>
                </a:solidFill>
              </a:rPr>
              <a:t>gweld</a:t>
            </a:r>
            <a:r>
              <a:rPr lang="en-US" sz="3600" spc="-100" dirty="0">
                <a:solidFill>
                  <a:srgbClr val="0070C0"/>
                </a:solidFill>
              </a:rPr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25925984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8DB4B7D-6E19-4B1E-A0ED-621919C15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CB196DE-BC07-4C0A-9A6F-6FFD5F775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C13C32D-C8E0-49CB-AF18-A6A13B7FE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65E3DF13-4412-4927-AA38-F077B5A4C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4569EC13-67CE-4C90-95BA-1F7D7F3D3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0A59492E-0F24-4A22-B24D-A110B403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E7CA313-2F4B-4574-8399-12EF6A1BF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mother holding her baby to see a real life horse">
            <a:extLst>
              <a:ext uri="{FF2B5EF4-FFF2-40B4-BE49-F238E27FC236}">
                <a16:creationId xmlns:a16="http://schemas.microsoft.com/office/drawing/2014/main" id="{09DD4A43-30F5-4005-8415-2E24B0CF67E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0454"/>
          <a:stretch/>
        </p:blipFill>
        <p:spPr>
          <a:xfrm>
            <a:off x="-1" y="10"/>
            <a:ext cx="6095997" cy="4530063"/>
          </a:xfrm>
          <a:prstGeom prst="rect">
            <a:avLst/>
          </a:prstGeom>
          <a:noFill/>
        </p:spPr>
      </p:pic>
      <p:pic>
        <p:nvPicPr>
          <p:cNvPr id="5" name="Picture 5" descr="A horse show-jumping over a fence">
            <a:extLst>
              <a:ext uri="{FF2B5EF4-FFF2-40B4-BE49-F238E27FC236}">
                <a16:creationId xmlns:a16="http://schemas.microsoft.com/office/drawing/2014/main" id="{3F06D06A-2D1C-45B3-A55E-6F403C2DB9C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85"/>
          <a:stretch/>
        </p:blipFill>
        <p:spPr>
          <a:xfrm>
            <a:off x="6096004" y="10"/>
            <a:ext cx="6095996" cy="4530063"/>
          </a:xfrm>
          <a:prstGeom prst="rect">
            <a:avLst/>
          </a:prstGeom>
          <a:noFill/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30074"/>
            <a:ext cx="12192000" cy="2327925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6116" y="4692768"/>
            <a:ext cx="11859768" cy="2002536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382B2A-5D04-478E-A870-9C71795F8D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297" y="5256904"/>
            <a:ext cx="11439414" cy="89743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83000"/>
              </a:lnSpc>
            </a:pPr>
            <a:r>
              <a:rPr lang="en-US" altLang="en-US" sz="3100" b="1" spc="-100" dirty="0" err="1">
                <a:solidFill>
                  <a:srgbClr val="0070C0"/>
                </a:solidFill>
              </a:rPr>
              <a:t>Cymathu</a:t>
            </a:r>
            <a:r>
              <a:rPr lang="en-US" altLang="en-US" sz="3100" b="1" spc="-100" dirty="0">
                <a:solidFill>
                  <a:srgbClr val="0070C0"/>
                </a:solidFill>
              </a:rPr>
              <a:t>: </a:t>
            </a:r>
            <a:br>
              <a:rPr lang="en-US" altLang="en-US" sz="3100" spc="-100" dirty="0">
                <a:solidFill>
                  <a:srgbClr val="0070C0"/>
                </a:solidFill>
              </a:rPr>
            </a:br>
            <a:r>
              <a:rPr lang="en-GB" altLang="en-US" sz="3200" dirty="0" err="1">
                <a:solidFill>
                  <a:srgbClr val="0070C0"/>
                </a:solidFill>
              </a:rPr>
              <a:t>Trwy’r</a:t>
            </a:r>
            <a:r>
              <a:rPr lang="en-GB" altLang="en-US" sz="3200" dirty="0">
                <a:solidFill>
                  <a:srgbClr val="0070C0"/>
                </a:solidFill>
              </a:rPr>
              <a:t> broses hon o </a:t>
            </a:r>
            <a:r>
              <a:rPr lang="en-GB" altLang="en-US" sz="3200" dirty="0" err="1">
                <a:solidFill>
                  <a:srgbClr val="0070C0"/>
                </a:solidFill>
              </a:rPr>
              <a:t>gymathu</a:t>
            </a:r>
            <a:r>
              <a:rPr lang="en-GB" altLang="en-US" sz="3200" dirty="0">
                <a:solidFill>
                  <a:srgbClr val="0070C0"/>
                </a:solidFill>
              </a:rPr>
              <a:t>, gall y </a:t>
            </a:r>
            <a:r>
              <a:rPr lang="en-GB" altLang="en-US" sz="3200" dirty="0" err="1">
                <a:solidFill>
                  <a:srgbClr val="0070C0"/>
                </a:solidFill>
              </a:rPr>
              <a:t>babi</a:t>
            </a:r>
            <a:r>
              <a:rPr lang="en-GB" altLang="en-US" sz="3200" dirty="0">
                <a:solidFill>
                  <a:srgbClr val="0070C0"/>
                </a:solidFill>
              </a:rPr>
              <a:t> </a:t>
            </a:r>
            <a:r>
              <a:rPr lang="en-GB" altLang="en-US" sz="3200" dirty="0" err="1">
                <a:solidFill>
                  <a:srgbClr val="0070C0"/>
                </a:solidFill>
              </a:rPr>
              <a:t>addasu</a:t>
            </a:r>
            <a:r>
              <a:rPr lang="en-GB" altLang="en-US" sz="3200" dirty="0">
                <a:solidFill>
                  <a:srgbClr val="0070C0"/>
                </a:solidFill>
              </a:rPr>
              <a:t> </a:t>
            </a:r>
            <a:r>
              <a:rPr lang="en-GB" altLang="en-US" sz="3200" dirty="0" err="1">
                <a:solidFill>
                  <a:srgbClr val="0070C0"/>
                </a:solidFill>
              </a:rPr>
              <a:t>sgema</a:t>
            </a:r>
            <a:r>
              <a:rPr lang="en-GB" altLang="en-US" sz="3200" dirty="0">
                <a:solidFill>
                  <a:srgbClr val="0070C0"/>
                </a:solidFill>
              </a:rPr>
              <a:t> </a:t>
            </a:r>
            <a:r>
              <a:rPr lang="en-GB" altLang="en-US" sz="3200" dirty="0" err="1">
                <a:solidFill>
                  <a:srgbClr val="0070C0"/>
                </a:solidFill>
              </a:rPr>
              <a:t>presennol</a:t>
            </a:r>
            <a:r>
              <a:rPr lang="en-GB" altLang="en-US" sz="3200" dirty="0">
                <a:solidFill>
                  <a:srgbClr val="0070C0"/>
                </a:solidFill>
              </a:rPr>
              <a:t> er </a:t>
            </a:r>
            <a:r>
              <a:rPr lang="en-GB" altLang="en-US" sz="3200" dirty="0" err="1">
                <a:solidFill>
                  <a:srgbClr val="0070C0"/>
                </a:solidFill>
              </a:rPr>
              <a:t>mwyn</a:t>
            </a:r>
            <a:r>
              <a:rPr lang="en-GB" altLang="en-US" sz="3200" dirty="0">
                <a:solidFill>
                  <a:srgbClr val="0070C0"/>
                </a:solidFill>
              </a:rPr>
              <a:t> </a:t>
            </a:r>
            <a:r>
              <a:rPr lang="en-GB" altLang="en-US" sz="3200" dirty="0" err="1">
                <a:solidFill>
                  <a:srgbClr val="0070C0"/>
                </a:solidFill>
              </a:rPr>
              <a:t>gwneud</a:t>
            </a:r>
            <a:r>
              <a:rPr lang="en-GB" altLang="en-US" sz="3200" dirty="0">
                <a:solidFill>
                  <a:srgbClr val="0070C0"/>
                </a:solidFill>
              </a:rPr>
              <a:t> </a:t>
            </a:r>
            <a:r>
              <a:rPr lang="en-GB" altLang="en-US" sz="3200" dirty="0" err="1">
                <a:solidFill>
                  <a:srgbClr val="0070C0"/>
                </a:solidFill>
              </a:rPr>
              <a:t>synnwyr</a:t>
            </a:r>
            <a:r>
              <a:rPr lang="en-GB" altLang="en-US" sz="3200" dirty="0">
                <a:solidFill>
                  <a:srgbClr val="0070C0"/>
                </a:solidFill>
              </a:rPr>
              <a:t> </a:t>
            </a:r>
            <a:r>
              <a:rPr lang="en-GB" altLang="en-US" sz="3200" dirty="0" err="1">
                <a:solidFill>
                  <a:srgbClr val="0070C0"/>
                </a:solidFill>
              </a:rPr>
              <a:t>o’r</a:t>
            </a:r>
            <a:r>
              <a:rPr lang="en-GB" altLang="en-US" sz="3200" dirty="0">
                <a:solidFill>
                  <a:srgbClr val="0070C0"/>
                </a:solidFill>
              </a:rPr>
              <a:t> </a:t>
            </a:r>
            <a:r>
              <a:rPr lang="en-GB" altLang="en-US" sz="3200" dirty="0" err="1">
                <a:solidFill>
                  <a:srgbClr val="0070C0"/>
                </a:solidFill>
              </a:rPr>
              <a:t>profiad</a:t>
            </a:r>
            <a:r>
              <a:rPr lang="en-GB" altLang="en-US" sz="3200" dirty="0">
                <a:solidFill>
                  <a:srgbClr val="0070C0"/>
                </a:solidFill>
              </a:rPr>
              <a:t> </a:t>
            </a:r>
            <a:r>
              <a:rPr lang="en-GB" altLang="en-US" sz="3200" dirty="0" err="1">
                <a:solidFill>
                  <a:srgbClr val="0070C0"/>
                </a:solidFill>
              </a:rPr>
              <a:t>newydd</a:t>
            </a:r>
            <a:r>
              <a:rPr lang="en-GB" altLang="en-US" sz="3200" dirty="0">
                <a:solidFill>
                  <a:srgbClr val="0070C0"/>
                </a:solidFill>
              </a:rPr>
              <a:t> </a:t>
            </a:r>
            <a:br>
              <a:rPr lang="en-GB" altLang="en-US" sz="3200" dirty="0"/>
            </a:br>
            <a:endParaRPr lang="en-US" sz="3100" spc="-1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44064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31526-FA95-4DDE-8906-8C5AC4FFA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Cymathu</a:t>
            </a:r>
            <a:endParaRPr lang="en-GB" b="1" dirty="0"/>
          </a:p>
        </p:txBody>
      </p:sp>
      <p:pic>
        <p:nvPicPr>
          <p:cNvPr id="5" name="Picture 4" descr="A mother holding her baby up to see a real life horse">
            <a:extLst>
              <a:ext uri="{FF2B5EF4-FFF2-40B4-BE49-F238E27FC236}">
                <a16:creationId xmlns:a16="http://schemas.microsoft.com/office/drawing/2014/main" id="{366DC8C8-9E21-4485-886B-532CBA6E85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652630" y="2764006"/>
            <a:ext cx="2527300" cy="2429480"/>
          </a:xfrm>
          <a:prstGeom prst="rect">
            <a:avLst/>
          </a:prstGeom>
          <a:noFill/>
        </p:spPr>
      </p:pic>
      <p:pic>
        <p:nvPicPr>
          <p:cNvPr id="6" name="Picture 7" descr="A rocking horse">
            <a:hlinkClick r:id="rId4"/>
            <a:extLst>
              <a:ext uri="{FF2B5EF4-FFF2-40B4-BE49-F238E27FC236}">
                <a16:creationId xmlns:a16="http://schemas.microsoft.com/office/drawing/2014/main" id="{52BDD39E-F666-4720-A2F6-F1FE2FC286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951" y="1750318"/>
            <a:ext cx="2529880" cy="28319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8" descr="A soft furry pink toy horse">
            <a:hlinkClick r:id="rId6"/>
            <a:extLst>
              <a:ext uri="{FF2B5EF4-FFF2-40B4-BE49-F238E27FC236}">
                <a16:creationId xmlns:a16="http://schemas.microsoft.com/office/drawing/2014/main" id="{7D29FD21-2EEF-4267-B18B-113C044370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963" y="3891242"/>
            <a:ext cx="2527300" cy="24093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9" descr="A plastic statue of a horse with a cowboy on it&#10;">
            <a:extLst>
              <a:ext uri="{FF2B5EF4-FFF2-40B4-BE49-F238E27FC236}">
                <a16:creationId xmlns:a16="http://schemas.microsoft.com/office/drawing/2014/main" id="{CC994EA2-66CA-4AF5-BF2D-883CDB131A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864526" y="3978746"/>
            <a:ext cx="1508523" cy="2491709"/>
          </a:xfrm>
          <a:prstGeom prst="rect">
            <a:avLst/>
          </a:prstGeom>
          <a:noFill/>
        </p:spPr>
      </p:pic>
      <p:pic>
        <p:nvPicPr>
          <p:cNvPr id="9" name="Picture 5" descr="A horse show-jumping over a fence&#10;">
            <a:extLst>
              <a:ext uri="{FF2B5EF4-FFF2-40B4-BE49-F238E27FC236}">
                <a16:creationId xmlns:a16="http://schemas.microsoft.com/office/drawing/2014/main" id="{66832C3C-7C40-4963-975D-2006CF8D38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725613" y="1587337"/>
            <a:ext cx="3117554" cy="214038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87318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annon">
            <a:extLst>
              <a:ext uri="{FF2B5EF4-FFF2-40B4-BE49-F238E27FC236}">
                <a16:creationId xmlns:a16="http://schemas.microsoft.com/office/drawing/2014/main" id="{366DC8C8-9E21-4485-886B-532CBA6E85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00056" y="3869817"/>
            <a:ext cx="2527300" cy="2429480"/>
          </a:xfrm>
          <a:prstGeom prst="rect">
            <a:avLst/>
          </a:prstGeom>
          <a:noFill/>
        </p:spPr>
      </p:pic>
      <p:pic>
        <p:nvPicPr>
          <p:cNvPr id="6" name="Picture 7" descr="B0000521C3">
            <a:hlinkClick r:id="rId4"/>
            <a:extLst>
              <a:ext uri="{FF2B5EF4-FFF2-40B4-BE49-F238E27FC236}">
                <a16:creationId xmlns:a16="http://schemas.microsoft.com/office/drawing/2014/main" id="{52BDD39E-F666-4720-A2F6-F1FE2FC286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28" y="597045"/>
            <a:ext cx="2529880" cy="28319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8" descr="B00006ZCBQ">
            <a:hlinkClick r:id="rId6"/>
            <a:extLst>
              <a:ext uri="{FF2B5EF4-FFF2-40B4-BE49-F238E27FC236}">
                <a16:creationId xmlns:a16="http://schemas.microsoft.com/office/drawing/2014/main" id="{7D29FD21-2EEF-4267-B18B-113C044370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2297" y="3960231"/>
            <a:ext cx="2527300" cy="24093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9" descr="B00006FDM5">
            <a:extLst>
              <a:ext uri="{FF2B5EF4-FFF2-40B4-BE49-F238E27FC236}">
                <a16:creationId xmlns:a16="http://schemas.microsoft.com/office/drawing/2014/main" id="{CC994EA2-66CA-4AF5-BF2D-883CDB131A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150262" y="3639027"/>
            <a:ext cx="1508523" cy="2491709"/>
          </a:xfrm>
          <a:prstGeom prst="rect">
            <a:avLst/>
          </a:prstGeom>
          <a:noFill/>
        </p:spPr>
      </p:pic>
      <p:pic>
        <p:nvPicPr>
          <p:cNvPr id="9" name="Picture 5" descr="kate">
            <a:extLst>
              <a:ext uri="{FF2B5EF4-FFF2-40B4-BE49-F238E27FC236}">
                <a16:creationId xmlns:a16="http://schemas.microsoft.com/office/drawing/2014/main" id="{66832C3C-7C40-4963-975D-2006CF8D38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60206" y="597045"/>
            <a:ext cx="3117554" cy="2140382"/>
          </a:xfrm>
          <a:prstGeom prst="rect">
            <a:avLst/>
          </a:prstGeom>
          <a:noFill/>
        </p:spPr>
      </p:pic>
      <p:pic>
        <p:nvPicPr>
          <p:cNvPr id="1026" name="Picture 2" descr="A photo of a brown cow amongst all the previous photos of horses">
            <a:extLst>
              <a:ext uri="{FF2B5EF4-FFF2-40B4-BE49-F238E27FC236}">
                <a16:creationId xmlns:a16="http://schemas.microsoft.com/office/drawing/2014/main" id="{66CBCB9C-6D86-42F5-9105-56757B8EC6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4325" y="2374331"/>
            <a:ext cx="3827965" cy="2529393"/>
          </a:xfrm>
          <a:prstGeom prst="rect">
            <a:avLst/>
          </a:prstGeom>
          <a:noFill/>
          <a:ln w="24130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3A0315B-A057-447B-B994-4759AE317255}"/>
              </a:ext>
            </a:extLst>
          </p:cNvPr>
          <p:cNvSpPr txBox="1"/>
          <p:nvPr/>
        </p:nvSpPr>
        <p:spPr>
          <a:xfrm rot="1096084">
            <a:off x="7926018" y="1490399"/>
            <a:ext cx="44329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b="1" dirty="0">
                <a:solidFill>
                  <a:srgbClr val="FF0000"/>
                </a:solidFill>
              </a:rPr>
              <a:t>Beth ???</a:t>
            </a:r>
          </a:p>
        </p:txBody>
      </p:sp>
    </p:spTree>
    <p:extLst>
      <p:ext uri="{BB962C8B-B14F-4D97-AF65-F5344CB8AC3E}">
        <p14:creationId xmlns:p14="http://schemas.microsoft.com/office/powerpoint/2010/main" val="16267413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20404030301010803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8DB4B7D-6E19-4B1E-A0ED-621919C15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CB196DE-BC07-4C0A-9A6F-6FFD5F775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C13C32D-C8E0-49CB-AF18-A6A13B7FE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65E3DF13-4412-4927-AA38-F077B5A4C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4569EC13-67CE-4C90-95BA-1F7D7F3D3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0A59492E-0F24-4A22-B24D-A110B403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E7CA313-2F4B-4574-8399-12EF6A1BF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20404030301010803"/>
              <a:ea typeface="+mn-ea"/>
              <a:cs typeface="+mn-cs"/>
            </a:endParaRPr>
          </a:p>
        </p:txBody>
      </p:sp>
      <p:pic>
        <p:nvPicPr>
          <p:cNvPr id="5" name="Picture 29" descr="Mother holding her baby to see a real life horse">
            <a:extLst>
              <a:ext uri="{FF2B5EF4-FFF2-40B4-BE49-F238E27FC236}">
                <a16:creationId xmlns:a16="http://schemas.microsoft.com/office/drawing/2014/main" id="{350A428C-45B8-4F58-B96E-5750196F570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0454"/>
          <a:stretch/>
        </p:blipFill>
        <p:spPr bwMode="auto">
          <a:xfrm>
            <a:off x="2620697" y="2555162"/>
            <a:ext cx="2501660" cy="1859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30074"/>
            <a:ext cx="12192000" cy="2327925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6116" y="4692768"/>
            <a:ext cx="11859768" cy="2002536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E4EB90-D445-40A1-BA35-BE8655AA3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723" y="5238052"/>
            <a:ext cx="11439414" cy="89743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83000"/>
              </a:lnSpc>
            </a:pPr>
            <a:r>
              <a:rPr lang="en-US" sz="4400" spc="-100" dirty="0" err="1">
                <a:solidFill>
                  <a:srgbClr val="0070C0"/>
                </a:solidFill>
              </a:rPr>
              <a:t>Cyfaddasu</a:t>
            </a:r>
            <a:r>
              <a:rPr lang="en-US" sz="4400" spc="-100" dirty="0">
                <a:solidFill>
                  <a:srgbClr val="0070C0"/>
                </a:solidFill>
              </a:rPr>
              <a:t>:</a:t>
            </a:r>
            <a:br>
              <a:rPr lang="en-US" sz="4400" spc="-100" dirty="0">
                <a:solidFill>
                  <a:srgbClr val="0070C0"/>
                </a:solidFill>
              </a:rPr>
            </a:br>
            <a:r>
              <a:rPr lang="en-GB" altLang="en-US" sz="3100" dirty="0" err="1">
                <a:solidFill>
                  <a:srgbClr val="0070C0"/>
                </a:solidFill>
              </a:rPr>
              <a:t>Nid</a:t>
            </a:r>
            <a:r>
              <a:rPr lang="en-GB" altLang="en-US" sz="3100" dirty="0">
                <a:solidFill>
                  <a:srgbClr val="0070C0"/>
                </a:solidFill>
              </a:rPr>
              <a:t> </a:t>
            </a:r>
            <a:r>
              <a:rPr lang="en-GB" altLang="en-US" sz="3100" dirty="0" err="1">
                <a:solidFill>
                  <a:srgbClr val="0070C0"/>
                </a:solidFill>
              </a:rPr>
              <a:t>yw</a:t>
            </a:r>
            <a:r>
              <a:rPr lang="en-GB" altLang="en-US" sz="3100" dirty="0">
                <a:solidFill>
                  <a:srgbClr val="0070C0"/>
                </a:solidFill>
              </a:rPr>
              <a:t> </a:t>
            </a:r>
            <a:r>
              <a:rPr lang="en-GB" altLang="en-US" sz="3100" dirty="0" err="1">
                <a:solidFill>
                  <a:srgbClr val="0070C0"/>
                </a:solidFill>
              </a:rPr>
              <a:t>profiad</a:t>
            </a:r>
            <a:r>
              <a:rPr lang="en-GB" altLang="en-US" sz="3100" dirty="0">
                <a:solidFill>
                  <a:srgbClr val="0070C0"/>
                </a:solidFill>
              </a:rPr>
              <a:t> </a:t>
            </a:r>
            <a:r>
              <a:rPr lang="en-GB" altLang="en-US" sz="3100" dirty="0" err="1">
                <a:solidFill>
                  <a:srgbClr val="0070C0"/>
                </a:solidFill>
              </a:rPr>
              <a:t>newydd</a:t>
            </a:r>
            <a:r>
              <a:rPr lang="en-GB" altLang="en-US" sz="3100" dirty="0">
                <a:solidFill>
                  <a:srgbClr val="0070C0"/>
                </a:solidFill>
              </a:rPr>
              <a:t> </a:t>
            </a:r>
            <a:r>
              <a:rPr lang="en-GB" altLang="en-US" sz="3100" dirty="0" err="1">
                <a:solidFill>
                  <a:srgbClr val="0070C0"/>
                </a:solidFill>
              </a:rPr>
              <a:t>yn</a:t>
            </a:r>
            <a:r>
              <a:rPr lang="en-GB" altLang="en-US" sz="3100" dirty="0">
                <a:solidFill>
                  <a:srgbClr val="0070C0"/>
                </a:solidFill>
              </a:rPr>
              <a:t> ‘</a:t>
            </a:r>
            <a:r>
              <a:rPr lang="en-GB" altLang="en-US" sz="3100" dirty="0" err="1">
                <a:solidFill>
                  <a:srgbClr val="0070C0"/>
                </a:solidFill>
              </a:rPr>
              <a:t>ffitio</a:t>
            </a:r>
            <a:r>
              <a:rPr lang="en-GB" altLang="en-US" sz="3100" dirty="0">
                <a:solidFill>
                  <a:srgbClr val="0070C0"/>
                </a:solidFill>
              </a:rPr>
              <a:t>’ </a:t>
            </a:r>
            <a:r>
              <a:rPr lang="en-GB" altLang="en-US" sz="3100" dirty="0" err="1">
                <a:solidFill>
                  <a:srgbClr val="0070C0"/>
                </a:solidFill>
              </a:rPr>
              <a:t>gyda’r</a:t>
            </a:r>
            <a:r>
              <a:rPr lang="en-GB" altLang="en-US" sz="3100" dirty="0">
                <a:solidFill>
                  <a:srgbClr val="0070C0"/>
                </a:solidFill>
              </a:rPr>
              <a:t> </a:t>
            </a:r>
            <a:r>
              <a:rPr lang="en-GB" altLang="en-US" sz="3100" dirty="0" err="1">
                <a:solidFill>
                  <a:srgbClr val="0070C0"/>
                </a:solidFill>
              </a:rPr>
              <a:t>hyn</a:t>
            </a:r>
            <a:r>
              <a:rPr lang="en-GB" altLang="en-US" sz="3100" dirty="0">
                <a:solidFill>
                  <a:srgbClr val="0070C0"/>
                </a:solidFill>
              </a:rPr>
              <a:t> </a:t>
            </a:r>
            <a:r>
              <a:rPr lang="en-GB" altLang="en-US" sz="3100" dirty="0" err="1">
                <a:solidFill>
                  <a:srgbClr val="0070C0"/>
                </a:solidFill>
              </a:rPr>
              <a:t>mae’r</a:t>
            </a:r>
            <a:r>
              <a:rPr lang="en-GB" altLang="en-US" sz="3100" dirty="0">
                <a:solidFill>
                  <a:srgbClr val="0070C0"/>
                </a:solidFill>
              </a:rPr>
              <a:t> </a:t>
            </a:r>
            <a:r>
              <a:rPr lang="en-GB" altLang="en-US" sz="3100" dirty="0" err="1">
                <a:solidFill>
                  <a:srgbClr val="0070C0"/>
                </a:solidFill>
              </a:rPr>
              <a:t>unigolyn</a:t>
            </a:r>
            <a:r>
              <a:rPr lang="en-GB" altLang="en-US" sz="3100" dirty="0">
                <a:solidFill>
                  <a:srgbClr val="0070C0"/>
                </a:solidFill>
              </a:rPr>
              <a:t> </a:t>
            </a:r>
            <a:r>
              <a:rPr lang="en-GB" altLang="en-US" sz="3100" dirty="0" err="1">
                <a:solidFill>
                  <a:srgbClr val="0070C0"/>
                </a:solidFill>
              </a:rPr>
              <a:t>yn</a:t>
            </a:r>
            <a:r>
              <a:rPr lang="en-GB" altLang="en-US" sz="3100" dirty="0">
                <a:solidFill>
                  <a:srgbClr val="0070C0"/>
                </a:solidFill>
              </a:rPr>
              <a:t> </a:t>
            </a:r>
            <a:r>
              <a:rPr lang="en-GB" altLang="en-US" sz="3100" dirty="0" err="1">
                <a:solidFill>
                  <a:srgbClr val="0070C0"/>
                </a:solidFill>
              </a:rPr>
              <a:t>ei</a:t>
            </a:r>
            <a:r>
              <a:rPr lang="en-GB" altLang="en-US" sz="3100" dirty="0">
                <a:solidFill>
                  <a:srgbClr val="0070C0"/>
                </a:solidFill>
              </a:rPr>
              <a:t> </a:t>
            </a:r>
            <a:r>
              <a:rPr lang="en-GB" altLang="en-US" sz="3100" dirty="0" err="1">
                <a:solidFill>
                  <a:srgbClr val="0070C0"/>
                </a:solidFill>
              </a:rPr>
              <a:t>ddeall</a:t>
            </a:r>
            <a:r>
              <a:rPr lang="en-GB" altLang="en-US" sz="3100" dirty="0">
                <a:solidFill>
                  <a:srgbClr val="0070C0"/>
                </a:solidFill>
              </a:rPr>
              <a:t> </a:t>
            </a:r>
            <a:r>
              <a:rPr lang="en-GB" altLang="en-US" sz="3100" dirty="0" err="1">
                <a:solidFill>
                  <a:srgbClr val="0070C0"/>
                </a:solidFill>
              </a:rPr>
              <a:t>yn</a:t>
            </a:r>
            <a:r>
              <a:rPr lang="en-GB" altLang="en-US" sz="3100" dirty="0">
                <a:solidFill>
                  <a:srgbClr val="0070C0"/>
                </a:solidFill>
              </a:rPr>
              <a:t> </a:t>
            </a:r>
            <a:r>
              <a:rPr lang="en-GB" altLang="en-US" sz="3100" dirty="0" err="1">
                <a:solidFill>
                  <a:srgbClr val="0070C0"/>
                </a:solidFill>
              </a:rPr>
              <a:t>barod</a:t>
            </a:r>
            <a:r>
              <a:rPr lang="en-GB" altLang="en-US" sz="3100" dirty="0">
                <a:solidFill>
                  <a:srgbClr val="0070C0"/>
                </a:solidFill>
              </a:rPr>
              <a:t> a </a:t>
            </a:r>
            <a:r>
              <a:rPr lang="en-GB" altLang="en-US" sz="3100" dirty="0" err="1">
                <a:solidFill>
                  <a:srgbClr val="0070C0"/>
                </a:solidFill>
              </a:rPr>
              <a:t>rhaid</a:t>
            </a:r>
            <a:r>
              <a:rPr lang="en-GB" altLang="en-US" sz="3100" dirty="0">
                <a:solidFill>
                  <a:srgbClr val="0070C0"/>
                </a:solidFill>
              </a:rPr>
              <a:t> i </a:t>
            </a:r>
            <a:r>
              <a:rPr lang="en-GB" altLang="en-US" sz="3100" dirty="0" err="1">
                <a:solidFill>
                  <a:srgbClr val="0070C0"/>
                </a:solidFill>
              </a:rPr>
              <a:t>ddealltwriaeth</a:t>
            </a:r>
            <a:r>
              <a:rPr lang="en-GB" altLang="en-US" sz="3100" dirty="0">
                <a:solidFill>
                  <a:srgbClr val="0070C0"/>
                </a:solidFill>
              </a:rPr>
              <a:t> </a:t>
            </a:r>
            <a:r>
              <a:rPr lang="en-GB" altLang="en-US" sz="3100" dirty="0" err="1">
                <a:solidFill>
                  <a:srgbClr val="0070C0"/>
                </a:solidFill>
              </a:rPr>
              <a:t>gael</a:t>
            </a:r>
            <a:r>
              <a:rPr lang="en-GB" altLang="en-US" sz="3100" dirty="0">
                <a:solidFill>
                  <a:srgbClr val="0070C0"/>
                </a:solidFill>
              </a:rPr>
              <a:t> </a:t>
            </a:r>
            <a:r>
              <a:rPr lang="en-GB" altLang="en-US" sz="3100" dirty="0" err="1">
                <a:solidFill>
                  <a:srgbClr val="0070C0"/>
                </a:solidFill>
              </a:rPr>
              <a:t>ei</a:t>
            </a:r>
            <a:r>
              <a:rPr lang="en-GB" altLang="en-US" sz="3100" dirty="0">
                <a:solidFill>
                  <a:srgbClr val="0070C0"/>
                </a:solidFill>
              </a:rPr>
              <a:t> </a:t>
            </a:r>
            <a:r>
              <a:rPr lang="en-GB" altLang="en-US" sz="3100" dirty="0" err="1">
                <a:solidFill>
                  <a:srgbClr val="0070C0"/>
                </a:solidFill>
              </a:rPr>
              <a:t>haddasu</a:t>
            </a:r>
            <a:r>
              <a:rPr lang="en-GB" altLang="en-US" sz="3100" dirty="0">
                <a:solidFill>
                  <a:srgbClr val="0070C0"/>
                </a:solidFill>
              </a:rPr>
              <a:t> (</a:t>
            </a:r>
            <a:r>
              <a:rPr lang="en-GB" altLang="en-US" sz="3100" i="1" dirty="0" err="1">
                <a:solidFill>
                  <a:srgbClr val="0070C0"/>
                </a:solidFill>
              </a:rPr>
              <a:t>cyfaddasu</a:t>
            </a:r>
            <a:r>
              <a:rPr lang="en-GB" altLang="en-US" sz="3100" dirty="0">
                <a:solidFill>
                  <a:srgbClr val="0070C0"/>
                </a:solidFill>
              </a:rPr>
              <a:t>) </a:t>
            </a:r>
            <a:r>
              <a:rPr lang="en-GB" altLang="en-US" sz="3100" dirty="0" err="1">
                <a:solidFill>
                  <a:srgbClr val="0070C0"/>
                </a:solidFill>
              </a:rPr>
              <a:t>rhywfaint</a:t>
            </a:r>
            <a:endParaRPr lang="en-US" sz="3100" spc="-100" dirty="0">
              <a:solidFill>
                <a:srgbClr val="0070C0"/>
              </a:solidFill>
            </a:endParaRPr>
          </a:p>
        </p:txBody>
      </p:sp>
      <p:pic>
        <p:nvPicPr>
          <p:cNvPr id="17" name="Picture 8" descr="Soft fluffy pink toy horse">
            <a:hlinkClick r:id="rId4"/>
            <a:extLst>
              <a:ext uri="{FF2B5EF4-FFF2-40B4-BE49-F238E27FC236}">
                <a16:creationId xmlns:a16="http://schemas.microsoft.com/office/drawing/2014/main" id="{DBB3C6E1-7981-4247-A53F-E8ACECC7AD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015" y="187487"/>
            <a:ext cx="2501983" cy="18590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7" descr="Rocking horse">
            <a:hlinkClick r:id="rId6"/>
            <a:extLst>
              <a:ext uri="{FF2B5EF4-FFF2-40B4-BE49-F238E27FC236}">
                <a16:creationId xmlns:a16="http://schemas.microsoft.com/office/drawing/2014/main" id="{B0C232BE-C27A-41D6-9EAA-016F2D4D97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8885" y="162696"/>
            <a:ext cx="1889655" cy="1895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2" descr="Brown cow in a field">
            <a:extLst>
              <a:ext uri="{FF2B5EF4-FFF2-40B4-BE49-F238E27FC236}">
                <a16:creationId xmlns:a16="http://schemas.microsoft.com/office/drawing/2014/main" id="{CBEB6D49-B4FE-4061-8663-01A1964727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4973" y="191424"/>
            <a:ext cx="2868423" cy="1895359"/>
          </a:xfrm>
          <a:prstGeom prst="rect">
            <a:avLst/>
          </a:prstGeom>
          <a:noFill/>
          <a:ln w="24130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9" descr="Plastic figure of horse and cowboy">
            <a:extLst>
              <a:ext uri="{FF2B5EF4-FFF2-40B4-BE49-F238E27FC236}">
                <a16:creationId xmlns:a16="http://schemas.microsoft.com/office/drawing/2014/main" id="{1690023F-BEB0-47FB-B5C8-C80DC7A399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79184" y="2573155"/>
            <a:ext cx="1312862" cy="1859036"/>
          </a:xfrm>
          <a:prstGeom prst="rect">
            <a:avLst/>
          </a:prstGeom>
          <a:noFill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3647918-2401-4D41-81FB-C24068DA8F86}"/>
              </a:ext>
            </a:extLst>
          </p:cNvPr>
          <p:cNvSpPr txBox="1"/>
          <p:nvPr/>
        </p:nvSpPr>
        <p:spPr>
          <a:xfrm>
            <a:off x="1999116" y="2010436"/>
            <a:ext cx="12431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20404030301010803"/>
                <a:ea typeface="+mn-ea"/>
                <a:cs typeface="+mn-cs"/>
              </a:rPr>
              <a:t>Horses</a:t>
            </a:r>
          </a:p>
        </p:txBody>
      </p:sp>
      <p:pic>
        <p:nvPicPr>
          <p:cNvPr id="28" name="Picture 12" descr="Cow dressing up costume">
            <a:extLst>
              <a:ext uri="{FF2B5EF4-FFF2-40B4-BE49-F238E27FC236}">
                <a16:creationId xmlns:a16="http://schemas.microsoft.com/office/drawing/2014/main" id="{585CA1A9-4FEE-4A8A-931F-1B8DEE0E78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9911" y="162696"/>
            <a:ext cx="1631720" cy="192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6" name="Picture 2" descr="A set of pictures of real-life and toy horses. and a set of pictures of real-life and toy cows.">
            <a:extLst>
              <a:ext uri="{FF2B5EF4-FFF2-40B4-BE49-F238E27FC236}">
                <a16:creationId xmlns:a16="http://schemas.microsoft.com/office/drawing/2014/main" id="{C7D49BA4-8D8E-4DC6-BAFB-F80CA1168B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3935" y="2688896"/>
            <a:ext cx="2324393" cy="1743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8" descr="Soft fluffy toy cow">
            <a:hlinkClick r:id="rId12"/>
            <a:extLst>
              <a:ext uri="{FF2B5EF4-FFF2-40B4-BE49-F238E27FC236}">
                <a16:creationId xmlns:a16="http://schemas.microsoft.com/office/drawing/2014/main" id="{C36CC592-1976-432B-AC1B-A55BB06A75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4973" y="2728676"/>
            <a:ext cx="2324393" cy="17200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E4A68672-85E5-4A1F-8790-567E9EFF8435}"/>
              </a:ext>
            </a:extLst>
          </p:cNvPr>
          <p:cNvSpPr txBox="1"/>
          <p:nvPr/>
        </p:nvSpPr>
        <p:spPr>
          <a:xfrm>
            <a:off x="9024396" y="2086784"/>
            <a:ext cx="979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20404030301010803"/>
                <a:ea typeface="+mn-ea"/>
                <a:cs typeface="+mn-cs"/>
              </a:rPr>
              <a:t>Cows</a:t>
            </a:r>
          </a:p>
        </p:txBody>
      </p:sp>
    </p:spTree>
    <p:extLst>
      <p:ext uri="{BB962C8B-B14F-4D97-AF65-F5344CB8AC3E}">
        <p14:creationId xmlns:p14="http://schemas.microsoft.com/office/powerpoint/2010/main" val="23378923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8DB4B7D-6E19-4B1E-A0ED-621919C15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CB196DE-BC07-4C0A-9A6F-6FFD5F775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C13C32D-C8E0-49CB-AF18-A6A13B7FE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65E3DF13-4412-4927-AA38-F077B5A4C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4569EC13-67CE-4C90-95BA-1F7D7F3D3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0A59492E-0F24-4A22-B24D-A110B403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E7CA313-2F4B-4574-8399-12EF6A1BF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29" descr="gannon">
            <a:extLst>
              <a:ext uri="{FF2B5EF4-FFF2-40B4-BE49-F238E27FC236}">
                <a16:creationId xmlns:a16="http://schemas.microsoft.com/office/drawing/2014/main" id="{350A428C-45B8-4F58-B96E-5750196F570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0454"/>
          <a:stretch/>
        </p:blipFill>
        <p:spPr bwMode="auto">
          <a:xfrm>
            <a:off x="2620697" y="2555162"/>
            <a:ext cx="2501660" cy="1859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30074"/>
            <a:ext cx="12192000" cy="2327925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6116" y="4692768"/>
            <a:ext cx="11859768" cy="2002536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pic>
        <p:nvPicPr>
          <p:cNvPr id="17" name="Picture 8" descr="B00006ZCBQ">
            <a:hlinkClick r:id="rId4"/>
            <a:extLst>
              <a:ext uri="{FF2B5EF4-FFF2-40B4-BE49-F238E27FC236}">
                <a16:creationId xmlns:a16="http://schemas.microsoft.com/office/drawing/2014/main" id="{DBB3C6E1-7981-4247-A53F-E8ACECC7AD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015" y="187487"/>
            <a:ext cx="2501983" cy="18590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7" descr="B0000521C3">
            <a:hlinkClick r:id="rId6"/>
            <a:extLst>
              <a:ext uri="{FF2B5EF4-FFF2-40B4-BE49-F238E27FC236}">
                <a16:creationId xmlns:a16="http://schemas.microsoft.com/office/drawing/2014/main" id="{B0C232BE-C27A-41D6-9EAA-016F2D4D97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8885" y="162696"/>
            <a:ext cx="1889655" cy="1895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2" descr="Image result for brown cow">
            <a:extLst>
              <a:ext uri="{FF2B5EF4-FFF2-40B4-BE49-F238E27FC236}">
                <a16:creationId xmlns:a16="http://schemas.microsoft.com/office/drawing/2014/main" id="{CBEB6D49-B4FE-4061-8663-01A1964727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4973" y="191424"/>
            <a:ext cx="2868423" cy="1895359"/>
          </a:xfrm>
          <a:prstGeom prst="rect">
            <a:avLst/>
          </a:prstGeom>
          <a:noFill/>
          <a:ln w="24130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9" descr="B00006FDM5">
            <a:extLst>
              <a:ext uri="{FF2B5EF4-FFF2-40B4-BE49-F238E27FC236}">
                <a16:creationId xmlns:a16="http://schemas.microsoft.com/office/drawing/2014/main" id="{1690023F-BEB0-47FB-B5C8-C80DC7A399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79184" y="2573155"/>
            <a:ext cx="1312862" cy="1859036"/>
          </a:xfrm>
          <a:prstGeom prst="rect">
            <a:avLst/>
          </a:prstGeom>
          <a:noFill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3647918-2401-4D41-81FB-C24068DA8F86}"/>
              </a:ext>
            </a:extLst>
          </p:cNvPr>
          <p:cNvSpPr txBox="1"/>
          <p:nvPr/>
        </p:nvSpPr>
        <p:spPr>
          <a:xfrm>
            <a:off x="1999116" y="2010436"/>
            <a:ext cx="12431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Horses</a:t>
            </a:r>
          </a:p>
        </p:txBody>
      </p:sp>
      <p:pic>
        <p:nvPicPr>
          <p:cNvPr id="28" name="Picture 12" descr="B000096QD2">
            <a:extLst>
              <a:ext uri="{FF2B5EF4-FFF2-40B4-BE49-F238E27FC236}">
                <a16:creationId xmlns:a16="http://schemas.microsoft.com/office/drawing/2014/main" id="{585CA1A9-4FEE-4A8A-931F-1B8DEE0E78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9911" y="162696"/>
            <a:ext cx="1631720" cy="192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6" name="Picture 2" descr="Image result for brown cow">
            <a:extLst>
              <a:ext uri="{FF2B5EF4-FFF2-40B4-BE49-F238E27FC236}">
                <a16:creationId xmlns:a16="http://schemas.microsoft.com/office/drawing/2014/main" id="{C7D49BA4-8D8E-4DC6-BAFB-F80CA1168B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3935" y="2688896"/>
            <a:ext cx="2324393" cy="1743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8" descr="B000063XMQ">
            <a:hlinkClick r:id="rId12"/>
            <a:extLst>
              <a:ext uri="{FF2B5EF4-FFF2-40B4-BE49-F238E27FC236}">
                <a16:creationId xmlns:a16="http://schemas.microsoft.com/office/drawing/2014/main" id="{C36CC592-1976-432B-AC1B-A55BB06A75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4973" y="2728676"/>
            <a:ext cx="2324393" cy="17200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E4A68672-85E5-4A1F-8790-567E9EFF8435}"/>
              </a:ext>
            </a:extLst>
          </p:cNvPr>
          <p:cNvSpPr txBox="1"/>
          <p:nvPr/>
        </p:nvSpPr>
        <p:spPr>
          <a:xfrm>
            <a:off x="9024396" y="2086784"/>
            <a:ext cx="979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Cows</a:t>
            </a:r>
          </a:p>
        </p:txBody>
      </p:sp>
      <p:pic>
        <p:nvPicPr>
          <p:cNvPr id="32" name="Picture 31" descr="A photo of a dg amongst the pictures of horses and cows">
            <a:extLst>
              <a:ext uri="{FF2B5EF4-FFF2-40B4-BE49-F238E27FC236}">
                <a16:creationId xmlns:a16="http://schemas.microsoft.com/office/drawing/2014/main" id="{616B0574-C747-4E0B-9027-9DC5B66994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903" y="581009"/>
            <a:ext cx="3330194" cy="3595984"/>
          </a:xfrm>
          <a:prstGeom prst="rect">
            <a:avLst/>
          </a:prstGeom>
          <a:noFill/>
          <a:ln w="1238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 descr="A picture of a dog amongst the pictures of horses and cows">
            <a:extLst>
              <a:ext uri="{FF2B5EF4-FFF2-40B4-BE49-F238E27FC236}">
                <a16:creationId xmlns:a16="http://schemas.microsoft.com/office/drawing/2014/main" id="{91FFC575-4CE6-4733-A5FE-48C200A1A3D0}"/>
              </a:ext>
            </a:extLst>
          </p:cNvPr>
          <p:cNvSpPr txBox="1"/>
          <p:nvPr/>
        </p:nvSpPr>
        <p:spPr>
          <a:xfrm>
            <a:off x="5563882" y="1071622"/>
            <a:ext cx="80663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600" dirty="0">
                <a:solidFill>
                  <a:srgbClr val="FF0000"/>
                </a:solidFill>
              </a:rPr>
              <a:t>?</a:t>
            </a:r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45FB512E-8A8B-456D-A4BD-896EEBD529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7997" y="4997197"/>
            <a:ext cx="10058400" cy="1371600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0070C0"/>
                </a:solidFill>
              </a:rPr>
              <a:t>Beth???</a:t>
            </a:r>
          </a:p>
        </p:txBody>
      </p:sp>
    </p:spTree>
    <p:extLst>
      <p:ext uri="{BB962C8B-B14F-4D97-AF65-F5344CB8AC3E}">
        <p14:creationId xmlns:p14="http://schemas.microsoft.com/office/powerpoint/2010/main" val="20211372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 descr="Photos of different fishes">
            <a:extLst>
              <a:ext uri="{FF2B5EF4-FFF2-40B4-BE49-F238E27FC236}">
                <a16:creationId xmlns:a16="http://schemas.microsoft.com/office/drawing/2014/main" id="{D083D3F6-383D-4104-A9D4-11CEE85335EB}"/>
              </a:ext>
            </a:extLst>
          </p:cNvPr>
          <p:cNvSpPr/>
          <p:nvPr/>
        </p:nvSpPr>
        <p:spPr>
          <a:xfrm>
            <a:off x="6228290" y="1687343"/>
            <a:ext cx="5352086" cy="4630151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Rectangle 11" descr="Photos of mammals (real-life and toy cow, horse, dog)">
            <a:extLst>
              <a:ext uri="{FF2B5EF4-FFF2-40B4-BE49-F238E27FC236}">
                <a16:creationId xmlns:a16="http://schemas.microsoft.com/office/drawing/2014/main" id="{A2A545B8-113E-414F-9462-350B4DE1A445}"/>
              </a:ext>
            </a:extLst>
          </p:cNvPr>
          <p:cNvSpPr/>
          <p:nvPr/>
        </p:nvSpPr>
        <p:spPr>
          <a:xfrm>
            <a:off x="529452" y="1688092"/>
            <a:ext cx="5103375" cy="4630151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50458F1C-1617-460F-B5A5-A0C4F2807E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66800" y="324947"/>
            <a:ext cx="10058400" cy="13716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200" b="1" dirty="0">
                <a:solidFill>
                  <a:srgbClr val="0070C0"/>
                </a:solidFill>
              </a:rPr>
              <a:t>Daw </a:t>
            </a:r>
            <a:r>
              <a:rPr lang="en-US" altLang="en-US" sz="3200" b="1" dirty="0" err="1">
                <a:solidFill>
                  <a:srgbClr val="0070C0"/>
                </a:solidFill>
              </a:rPr>
              <a:t>categoriau’n</a:t>
            </a:r>
            <a:r>
              <a:rPr lang="en-US" altLang="en-US" sz="3200" b="1" dirty="0">
                <a:solidFill>
                  <a:srgbClr val="0070C0"/>
                </a:solidFill>
              </a:rPr>
              <a:t> </a:t>
            </a:r>
            <a:r>
              <a:rPr lang="en-US" altLang="en-US" sz="3200" b="1" dirty="0" err="1">
                <a:solidFill>
                  <a:srgbClr val="0070C0"/>
                </a:solidFill>
              </a:rPr>
              <a:t>fwy</a:t>
            </a:r>
            <a:r>
              <a:rPr lang="en-US" altLang="en-US" sz="3200" b="1" dirty="0">
                <a:solidFill>
                  <a:srgbClr val="0070C0"/>
                </a:solidFill>
              </a:rPr>
              <a:t> a </a:t>
            </a:r>
            <a:r>
              <a:rPr lang="en-US" altLang="en-US" sz="3200" b="1" dirty="0" err="1">
                <a:solidFill>
                  <a:srgbClr val="0070C0"/>
                </a:solidFill>
              </a:rPr>
              <a:t>mwy</a:t>
            </a:r>
            <a:r>
              <a:rPr lang="en-US" altLang="en-US" sz="3200" b="1" dirty="0">
                <a:solidFill>
                  <a:srgbClr val="0070C0"/>
                </a:solidFill>
              </a:rPr>
              <a:t> </a:t>
            </a:r>
            <a:r>
              <a:rPr lang="en-US" altLang="en-US" sz="3200" b="1" dirty="0" err="1">
                <a:solidFill>
                  <a:srgbClr val="0070C0"/>
                </a:solidFill>
              </a:rPr>
              <a:t>cymhleth</a:t>
            </a:r>
            <a:r>
              <a:rPr lang="en-US" altLang="en-US" sz="3200" b="1" dirty="0">
                <a:solidFill>
                  <a:srgbClr val="0070C0"/>
                </a:solidFill>
              </a:rPr>
              <a:t> </a:t>
            </a:r>
            <a:r>
              <a:rPr lang="en-US" altLang="en-US" sz="3200" b="1" dirty="0" err="1">
                <a:solidFill>
                  <a:srgbClr val="0070C0"/>
                </a:solidFill>
              </a:rPr>
              <a:t>wrth</a:t>
            </a:r>
            <a:r>
              <a:rPr lang="en-US" altLang="en-US" sz="3200" b="1" dirty="0">
                <a:solidFill>
                  <a:srgbClr val="0070C0"/>
                </a:solidFill>
              </a:rPr>
              <a:t> i </a:t>
            </a:r>
            <a:r>
              <a:rPr lang="en-US" altLang="en-US" sz="3200" b="1" dirty="0" err="1">
                <a:solidFill>
                  <a:srgbClr val="0070C0"/>
                </a:solidFill>
              </a:rPr>
              <a:t>blant</a:t>
            </a:r>
            <a:r>
              <a:rPr lang="en-US" altLang="en-US" sz="3200" b="1" dirty="0">
                <a:solidFill>
                  <a:srgbClr val="0070C0"/>
                </a:solidFill>
              </a:rPr>
              <a:t> </a:t>
            </a:r>
            <a:r>
              <a:rPr lang="en-US" altLang="en-US" sz="3200" b="1" dirty="0" err="1">
                <a:solidFill>
                  <a:srgbClr val="0070C0"/>
                </a:solidFill>
              </a:rPr>
              <a:t>ddysgu</a:t>
            </a:r>
            <a:endParaRPr lang="en-US" altLang="en-US" sz="3200" b="1" dirty="0">
              <a:solidFill>
                <a:srgbClr val="0070C0"/>
              </a:solidFill>
            </a:endParaRPr>
          </a:p>
        </p:txBody>
      </p:sp>
      <p:pic>
        <p:nvPicPr>
          <p:cNvPr id="5" name="Picture 9" descr="Little Bouvier Roses">
            <a:extLst>
              <a:ext uri="{FF2B5EF4-FFF2-40B4-BE49-F238E27FC236}">
                <a16:creationId xmlns:a16="http://schemas.microsoft.com/office/drawing/2014/main" id="{378D4C1D-B863-4FEB-B88A-D019AB231EF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9786" y="4870259"/>
            <a:ext cx="1584632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7" descr="B000063XMQ">
            <a:hlinkClick r:id="rId4"/>
            <a:extLst>
              <a:ext uri="{FF2B5EF4-FFF2-40B4-BE49-F238E27FC236}">
                <a16:creationId xmlns:a16="http://schemas.microsoft.com/office/drawing/2014/main" id="{51339259-A8C5-47A0-BFA0-77963D07D2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4537" y="3295764"/>
            <a:ext cx="1999882" cy="1479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0" descr="kate">
            <a:extLst>
              <a:ext uri="{FF2B5EF4-FFF2-40B4-BE49-F238E27FC236}">
                <a16:creationId xmlns:a16="http://schemas.microsoft.com/office/drawing/2014/main" id="{D40FA959-0418-440C-97EE-30CFB1DE11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434537" y="1854526"/>
            <a:ext cx="1999881" cy="1371600"/>
          </a:xfrm>
          <a:prstGeom prst="rect">
            <a:avLst/>
          </a:prstGeom>
          <a:noFill/>
        </p:spPr>
      </p:pic>
      <p:pic>
        <p:nvPicPr>
          <p:cNvPr id="8" name="Picture 29" descr="gannon">
            <a:extLst>
              <a:ext uri="{FF2B5EF4-FFF2-40B4-BE49-F238E27FC236}">
                <a16:creationId xmlns:a16="http://schemas.microsoft.com/office/drawing/2014/main" id="{3AFCC1B1-5CC7-4101-8513-BB35D88B622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0454"/>
          <a:stretch/>
        </p:blipFill>
        <p:spPr bwMode="auto">
          <a:xfrm>
            <a:off x="744836" y="3384105"/>
            <a:ext cx="1999881" cy="1486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 descr="Image result for brown cow">
            <a:extLst>
              <a:ext uri="{FF2B5EF4-FFF2-40B4-BE49-F238E27FC236}">
                <a16:creationId xmlns:a16="http://schemas.microsoft.com/office/drawing/2014/main" id="{3521C5F6-E68F-44E6-92C3-E09D617C51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799" y="1831156"/>
            <a:ext cx="1999882" cy="1321456"/>
          </a:xfrm>
          <a:prstGeom prst="rect">
            <a:avLst/>
          </a:prstGeom>
          <a:noFill/>
          <a:ln w="24130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Star: 16 Points 12">
            <a:extLst>
              <a:ext uri="{FF2B5EF4-FFF2-40B4-BE49-F238E27FC236}">
                <a16:creationId xmlns:a16="http://schemas.microsoft.com/office/drawing/2014/main" id="{4CD110C7-8054-4A71-A0A8-2F7273535239}"/>
              </a:ext>
            </a:extLst>
          </p:cNvPr>
          <p:cNvSpPr/>
          <p:nvPr/>
        </p:nvSpPr>
        <p:spPr>
          <a:xfrm rot="20845427">
            <a:off x="732905" y="5061635"/>
            <a:ext cx="2967942" cy="1109593"/>
          </a:xfrm>
          <a:prstGeom prst="star16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931A2B2-A41D-4D97-9127-C3E88C3B00D4}"/>
              </a:ext>
            </a:extLst>
          </p:cNvPr>
          <p:cNvSpPr txBox="1"/>
          <p:nvPr/>
        </p:nvSpPr>
        <p:spPr>
          <a:xfrm rot="20544366">
            <a:off x="1101827" y="5216905"/>
            <a:ext cx="22300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err="1">
                <a:solidFill>
                  <a:srgbClr val="0070C0"/>
                </a:solidFill>
              </a:rPr>
              <a:t>Mamaliaid</a:t>
            </a:r>
            <a:endParaRPr lang="en-GB" sz="3600" dirty="0">
              <a:solidFill>
                <a:srgbClr val="0070C0"/>
              </a:solidFill>
            </a:endParaRPr>
          </a:p>
        </p:txBody>
      </p:sp>
      <p:pic>
        <p:nvPicPr>
          <p:cNvPr id="14" name="Picture 15" descr="gaffcat">
            <a:extLst>
              <a:ext uri="{FF2B5EF4-FFF2-40B4-BE49-F238E27FC236}">
                <a16:creationId xmlns:a16="http://schemas.microsoft.com/office/drawing/2014/main" id="{E10D91C6-FF93-4905-ACE1-A057929BF6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4701" y="3767420"/>
            <a:ext cx="2012424" cy="9350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13" descr="blkfinsnap">
            <a:extLst>
              <a:ext uri="{FF2B5EF4-FFF2-40B4-BE49-F238E27FC236}">
                <a16:creationId xmlns:a16="http://schemas.microsoft.com/office/drawing/2014/main" id="{72C5E365-8BD9-44E1-87BC-23F1836481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674" y="3767419"/>
            <a:ext cx="1792632" cy="9350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14" descr="cuda">
            <a:extLst>
              <a:ext uri="{FF2B5EF4-FFF2-40B4-BE49-F238E27FC236}">
                <a16:creationId xmlns:a16="http://schemas.microsoft.com/office/drawing/2014/main" id="{5CDAACBB-E45B-4FD1-B80A-179C096CC9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4701" y="2004317"/>
            <a:ext cx="1959931" cy="12914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16" descr="sostingry">
            <a:extLst>
              <a:ext uri="{FF2B5EF4-FFF2-40B4-BE49-F238E27FC236}">
                <a16:creationId xmlns:a16="http://schemas.microsoft.com/office/drawing/2014/main" id="{16919AF5-2454-4AEF-8808-40AC530A65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674" y="2004317"/>
            <a:ext cx="1738416" cy="128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12" descr="almacoj">
            <a:extLst>
              <a:ext uri="{FF2B5EF4-FFF2-40B4-BE49-F238E27FC236}">
                <a16:creationId xmlns:a16="http://schemas.microsoft.com/office/drawing/2014/main" id="{351C1092-7FF8-404D-B3AC-DC341D64B4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5062" y="5061485"/>
            <a:ext cx="1930708" cy="10225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Star: 16 Points 19">
            <a:extLst>
              <a:ext uri="{FF2B5EF4-FFF2-40B4-BE49-F238E27FC236}">
                <a16:creationId xmlns:a16="http://schemas.microsoft.com/office/drawing/2014/main" id="{93212799-2C74-4F51-82E6-8F3FAD11D2D7}"/>
              </a:ext>
            </a:extLst>
          </p:cNvPr>
          <p:cNvSpPr/>
          <p:nvPr/>
        </p:nvSpPr>
        <p:spPr>
          <a:xfrm rot="296284">
            <a:off x="8534102" y="5037858"/>
            <a:ext cx="2967942" cy="1109593"/>
          </a:xfrm>
          <a:prstGeom prst="star16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7930928-0D9A-486C-AC6E-08AA1FB30202}"/>
              </a:ext>
            </a:extLst>
          </p:cNvPr>
          <p:cNvSpPr txBox="1"/>
          <p:nvPr/>
        </p:nvSpPr>
        <p:spPr>
          <a:xfrm rot="350132">
            <a:off x="9257258" y="5232894"/>
            <a:ext cx="15648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err="1">
                <a:solidFill>
                  <a:srgbClr val="0070C0"/>
                </a:solidFill>
              </a:rPr>
              <a:t>Pysgod</a:t>
            </a:r>
            <a:endParaRPr lang="en-GB" sz="3600" dirty="0">
              <a:solidFill>
                <a:srgbClr val="0070C0"/>
              </a:solidFill>
            </a:endParaRPr>
          </a:p>
        </p:txBody>
      </p:sp>
      <p:pic>
        <p:nvPicPr>
          <p:cNvPr id="22" name="Picture 19" descr="dol01th">
            <a:hlinkClick r:id="rId14"/>
            <a:extLst>
              <a:ext uri="{FF2B5EF4-FFF2-40B4-BE49-F238E27FC236}">
                <a16:creationId xmlns:a16="http://schemas.microsoft.com/office/drawing/2014/main" id="{E3627C99-C117-466B-8AFE-76FF3AD66C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311724" y="2919692"/>
            <a:ext cx="2864032" cy="2136871"/>
          </a:xfrm>
          <a:prstGeom prst="rect">
            <a:avLst/>
          </a:prstGeom>
          <a:ln w="76200">
            <a:solidFill>
              <a:srgbClr val="FFFF00"/>
            </a:solidFill>
          </a:ln>
        </p:spPr>
      </p:pic>
      <p:sp>
        <p:nvSpPr>
          <p:cNvPr id="23" name="TextBox 22" descr="A dolphin">
            <a:extLst>
              <a:ext uri="{FF2B5EF4-FFF2-40B4-BE49-F238E27FC236}">
                <a16:creationId xmlns:a16="http://schemas.microsoft.com/office/drawing/2014/main" id="{A17516BD-26DE-4FAC-90FB-DB987AFB287A}"/>
              </a:ext>
            </a:extLst>
          </p:cNvPr>
          <p:cNvSpPr txBox="1"/>
          <p:nvPr/>
        </p:nvSpPr>
        <p:spPr>
          <a:xfrm>
            <a:off x="5334796" y="3152612"/>
            <a:ext cx="80663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600" dirty="0">
                <a:solidFill>
                  <a:srgbClr val="FFFF0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75804178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51954-D77B-4A76-A33D-2425F1C88F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400" b="1" dirty="0" err="1">
                <a:solidFill>
                  <a:srgbClr val="0070C0"/>
                </a:solidFill>
              </a:rPr>
              <a:t>Ecwilibriwm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6EE4D-B5DD-42B6-8A47-88951E16B9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3600" dirty="0">
                <a:solidFill>
                  <a:srgbClr val="0070C0"/>
                </a:solidFill>
              </a:rPr>
              <a:t>Nod </a:t>
            </a:r>
            <a:r>
              <a:rPr lang="en-GB" altLang="en-US" sz="3600" dirty="0" err="1">
                <a:solidFill>
                  <a:srgbClr val="0070C0"/>
                </a:solidFill>
              </a:rPr>
              <a:t>pob</a:t>
            </a:r>
            <a:r>
              <a:rPr lang="en-GB" altLang="en-US" sz="3600" dirty="0">
                <a:solidFill>
                  <a:srgbClr val="0070C0"/>
                </a:solidFill>
              </a:rPr>
              <a:t> </a:t>
            </a:r>
            <a:r>
              <a:rPr lang="en-GB" altLang="en-US" sz="3600" dirty="0" err="1">
                <a:solidFill>
                  <a:srgbClr val="0070C0"/>
                </a:solidFill>
              </a:rPr>
              <a:t>dysgwr</a:t>
            </a:r>
            <a:r>
              <a:rPr lang="en-GB" altLang="en-US" sz="3600" dirty="0">
                <a:solidFill>
                  <a:srgbClr val="0070C0"/>
                </a:solidFill>
              </a:rPr>
              <a:t> </a:t>
            </a:r>
            <a:r>
              <a:rPr lang="en-GB" altLang="en-US" sz="3600" dirty="0" err="1">
                <a:solidFill>
                  <a:srgbClr val="0070C0"/>
                </a:solidFill>
              </a:rPr>
              <a:t>yw</a:t>
            </a:r>
            <a:r>
              <a:rPr lang="en-GB" altLang="en-US" sz="3600" dirty="0">
                <a:solidFill>
                  <a:srgbClr val="0070C0"/>
                </a:solidFill>
              </a:rPr>
              <a:t> </a:t>
            </a:r>
            <a:r>
              <a:rPr lang="en-GB" altLang="en-US" sz="3600" dirty="0" err="1">
                <a:solidFill>
                  <a:srgbClr val="0070C0"/>
                </a:solidFill>
              </a:rPr>
              <a:t>cyflawni</a:t>
            </a:r>
            <a:r>
              <a:rPr lang="en-GB" altLang="en-US" sz="3600" dirty="0">
                <a:solidFill>
                  <a:srgbClr val="0070C0"/>
                </a:solidFill>
              </a:rPr>
              <a:t> </a:t>
            </a:r>
            <a:r>
              <a:rPr lang="en-GB" altLang="en-US" sz="3600" dirty="0" err="1">
                <a:solidFill>
                  <a:srgbClr val="0070C0"/>
                </a:solidFill>
              </a:rPr>
              <a:t>cydbwysedd</a:t>
            </a:r>
            <a:r>
              <a:rPr lang="en-GB" altLang="en-US" sz="3600" dirty="0">
                <a:solidFill>
                  <a:srgbClr val="0070C0"/>
                </a:solidFill>
              </a:rPr>
              <a:t> 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3600" dirty="0" err="1">
                <a:solidFill>
                  <a:srgbClr val="0070C0"/>
                </a:solidFill>
              </a:rPr>
              <a:t>Dros</a:t>
            </a:r>
            <a:r>
              <a:rPr lang="en-GB" altLang="en-US" sz="3600" dirty="0">
                <a:solidFill>
                  <a:srgbClr val="0070C0"/>
                </a:solidFill>
              </a:rPr>
              <a:t> </a:t>
            </a:r>
            <a:r>
              <a:rPr lang="en-GB" altLang="en-US" sz="3600" dirty="0" err="1">
                <a:solidFill>
                  <a:srgbClr val="0070C0"/>
                </a:solidFill>
              </a:rPr>
              <a:t>dro</a:t>
            </a:r>
            <a:r>
              <a:rPr lang="en-GB" altLang="en-US" sz="3600" dirty="0">
                <a:solidFill>
                  <a:srgbClr val="0070C0"/>
                </a:solidFill>
              </a:rPr>
              <a:t> – </a:t>
            </a:r>
            <a:r>
              <a:rPr lang="en-GB" altLang="en-US" sz="3600" dirty="0" err="1">
                <a:solidFill>
                  <a:srgbClr val="0070C0"/>
                </a:solidFill>
              </a:rPr>
              <a:t>nes</a:t>
            </a:r>
            <a:r>
              <a:rPr lang="en-GB" altLang="en-US" sz="3600" dirty="0">
                <a:solidFill>
                  <a:srgbClr val="0070C0"/>
                </a:solidFill>
              </a:rPr>
              <a:t> </a:t>
            </a:r>
            <a:r>
              <a:rPr lang="en-GB" altLang="en-US" sz="3600" dirty="0" err="1">
                <a:solidFill>
                  <a:srgbClr val="0070C0"/>
                </a:solidFill>
              </a:rPr>
              <a:t>caiff</a:t>
            </a:r>
            <a:r>
              <a:rPr lang="en-GB" altLang="en-US" sz="3600" dirty="0">
                <a:solidFill>
                  <a:srgbClr val="0070C0"/>
                </a:solidFill>
              </a:rPr>
              <a:t> y </a:t>
            </a:r>
            <a:r>
              <a:rPr lang="en-GB" altLang="en-US" sz="3600" dirty="0" err="1">
                <a:solidFill>
                  <a:srgbClr val="0070C0"/>
                </a:solidFill>
              </a:rPr>
              <a:t>cydbwysedd</a:t>
            </a:r>
            <a:r>
              <a:rPr lang="en-GB" altLang="en-US" sz="3600" dirty="0">
                <a:solidFill>
                  <a:srgbClr val="0070C0"/>
                </a:solidFill>
              </a:rPr>
              <a:t> </a:t>
            </a:r>
            <a:r>
              <a:rPr lang="en-GB" altLang="en-US" sz="3600" dirty="0" err="1">
                <a:solidFill>
                  <a:srgbClr val="0070C0"/>
                </a:solidFill>
              </a:rPr>
              <a:t>hwnnw</a:t>
            </a:r>
            <a:r>
              <a:rPr lang="en-GB" altLang="en-US" sz="3600" dirty="0">
                <a:solidFill>
                  <a:srgbClr val="0070C0"/>
                </a:solidFill>
              </a:rPr>
              <a:t> </a:t>
            </a:r>
            <a:r>
              <a:rPr lang="en-GB" altLang="en-US" sz="3600" dirty="0" err="1">
                <a:solidFill>
                  <a:srgbClr val="0070C0"/>
                </a:solidFill>
              </a:rPr>
              <a:t>ei</a:t>
            </a:r>
            <a:r>
              <a:rPr lang="en-GB" altLang="en-US" sz="3600" dirty="0">
                <a:solidFill>
                  <a:srgbClr val="0070C0"/>
                </a:solidFill>
              </a:rPr>
              <a:t> </a:t>
            </a:r>
            <a:r>
              <a:rPr lang="en-GB" altLang="en-US" sz="3600" dirty="0" err="1">
                <a:solidFill>
                  <a:srgbClr val="0070C0"/>
                </a:solidFill>
              </a:rPr>
              <a:t>herio</a:t>
            </a:r>
            <a:r>
              <a:rPr lang="en-GB" altLang="en-US" sz="3600" dirty="0">
                <a:solidFill>
                  <a:srgbClr val="0070C0"/>
                </a:solidFill>
              </a:rPr>
              <a:t> </a:t>
            </a:r>
            <a:r>
              <a:rPr lang="en-GB" altLang="en-US" sz="3600" dirty="0" err="1">
                <a:solidFill>
                  <a:srgbClr val="0070C0"/>
                </a:solidFill>
              </a:rPr>
              <a:t>eto</a:t>
            </a:r>
            <a:r>
              <a:rPr lang="en-GB" altLang="en-US" sz="3600" dirty="0">
                <a:solidFill>
                  <a:srgbClr val="0070C0"/>
                </a:solidFill>
              </a:rPr>
              <a:t> a </a:t>
            </a:r>
            <a:r>
              <a:rPr lang="en-GB" altLang="en-US" sz="3600" dirty="0" err="1">
                <a:solidFill>
                  <a:srgbClr val="0070C0"/>
                </a:solidFill>
              </a:rPr>
              <a:t>bydd</a:t>
            </a:r>
            <a:r>
              <a:rPr lang="en-GB" altLang="en-US" sz="3600" dirty="0">
                <a:solidFill>
                  <a:srgbClr val="0070C0"/>
                </a:solidFill>
              </a:rPr>
              <a:t> </a:t>
            </a:r>
            <a:r>
              <a:rPr lang="en-GB" altLang="en-US" sz="3600" dirty="0" err="1">
                <a:solidFill>
                  <a:srgbClr val="0070C0"/>
                </a:solidFill>
              </a:rPr>
              <a:t>angen</a:t>
            </a:r>
            <a:r>
              <a:rPr lang="en-GB" altLang="en-US" sz="3600" dirty="0">
                <a:solidFill>
                  <a:srgbClr val="0070C0"/>
                </a:solidFill>
              </a:rPr>
              <a:t> </a:t>
            </a:r>
            <a:r>
              <a:rPr lang="en-GB" altLang="en-US" sz="3600" dirty="0" err="1">
                <a:solidFill>
                  <a:srgbClr val="0070C0"/>
                </a:solidFill>
              </a:rPr>
              <a:t>rhagor</a:t>
            </a:r>
            <a:r>
              <a:rPr lang="en-GB" altLang="en-US" sz="3600" dirty="0">
                <a:solidFill>
                  <a:srgbClr val="0070C0"/>
                </a:solidFill>
              </a:rPr>
              <a:t> o </a:t>
            </a:r>
            <a:r>
              <a:rPr lang="en-GB" altLang="en-US" sz="3600" dirty="0" err="1">
                <a:solidFill>
                  <a:srgbClr val="0070C0"/>
                </a:solidFill>
              </a:rPr>
              <a:t>gyfaddasu</a:t>
            </a:r>
            <a:r>
              <a:rPr lang="en-GB" altLang="en-US" sz="3600" dirty="0">
                <a:solidFill>
                  <a:srgbClr val="0070C0"/>
                </a:solidFill>
              </a:rPr>
              <a:t>.</a:t>
            </a:r>
          </a:p>
          <a:p>
            <a:pPr marL="0" indent="0">
              <a:lnSpc>
                <a:spcPct val="80000"/>
              </a:lnSpc>
              <a:buNone/>
            </a:pPr>
            <a:endParaRPr lang="en-GB" altLang="en-US" sz="3600" dirty="0"/>
          </a:p>
          <a:p>
            <a:pPr>
              <a:lnSpc>
                <a:spcPct val="80000"/>
              </a:lnSpc>
            </a:pPr>
            <a:endParaRPr lang="en-GB" altLang="en-US" sz="2400" dirty="0"/>
          </a:p>
          <a:p>
            <a:pPr>
              <a:lnSpc>
                <a:spcPct val="80000"/>
              </a:lnSpc>
            </a:pPr>
            <a:endParaRPr lang="en-GB" altLang="en-US" sz="2400" dirty="0"/>
          </a:p>
          <a:p>
            <a:endParaRPr lang="en-GB" dirty="0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789980D4-9967-405D-8D34-AF9FA8658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932889" y="5813070"/>
            <a:ext cx="2895600" cy="457200"/>
          </a:xfrm>
        </p:spPr>
        <p:txBody>
          <a:bodyPr/>
          <a:lstStyle/>
          <a:p>
            <a:pPr>
              <a:defRPr/>
            </a:pPr>
            <a:r>
              <a:rPr lang="en-GB" altLang="en-US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34979695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8F504-1D0F-4226-B045-D826335718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Y </a:t>
            </a:r>
            <a:r>
              <a:rPr lang="en-GB" b="1" dirty="0" err="1">
                <a:solidFill>
                  <a:srgbClr val="0070C0"/>
                </a:solidFill>
              </a:rPr>
              <a:t>dysgwr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gweithredol</a:t>
            </a:r>
            <a:r>
              <a:rPr lang="en-GB" b="1" dirty="0">
                <a:solidFill>
                  <a:srgbClr val="0070C0"/>
                </a:solidFill>
              </a:rPr>
              <a:t>, </a:t>
            </a:r>
            <a:br>
              <a:rPr lang="en-GB" b="1" dirty="0">
                <a:solidFill>
                  <a:srgbClr val="0070C0"/>
                </a:solidFill>
              </a:rPr>
            </a:br>
            <a:r>
              <a:rPr lang="en-GB" b="1" dirty="0" err="1">
                <a:solidFill>
                  <a:srgbClr val="0070C0"/>
                </a:solidFill>
              </a:rPr>
              <a:t>yr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unig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r>
              <a:rPr lang="en-GB" b="1" dirty="0" err="1">
                <a:solidFill>
                  <a:srgbClr val="0070C0"/>
                </a:solidFill>
              </a:rPr>
              <a:t>wyddonydd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3A6400-407A-411E-92E0-C9CEB038DA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eaLnBrk="1" hangingPunct="1"/>
            <a:r>
              <a:rPr lang="cy-GB" altLang="en-US" sz="3600" dirty="0">
                <a:solidFill>
                  <a:srgbClr val="0070C0"/>
                </a:solidFill>
              </a:rPr>
              <a:t>Disgrifiwyd dysgwr gweithredol </a:t>
            </a:r>
            <a:r>
              <a:rPr lang="cy-GB" altLang="en-US" sz="3600" dirty="0" err="1">
                <a:solidFill>
                  <a:srgbClr val="0070C0"/>
                </a:solidFill>
              </a:rPr>
              <a:t>Piaget</a:t>
            </a:r>
            <a:r>
              <a:rPr lang="cy-GB" altLang="en-US" sz="3600" dirty="0">
                <a:solidFill>
                  <a:srgbClr val="0070C0"/>
                </a:solidFill>
              </a:rPr>
              <a:t> fel yr ‘unig wyddonydd’, yn archwilio’r byd i wneud synnwyr o bethau ei hun, waeth beth fo’r amgylchedd cymdeithasol</a:t>
            </a:r>
          </a:p>
          <a:p>
            <a:pPr eaLnBrk="1" hangingPunct="1"/>
            <a:r>
              <a:rPr lang="cy-GB" altLang="en-US" sz="3600" dirty="0">
                <a:solidFill>
                  <a:srgbClr val="0070C0"/>
                </a:solidFill>
              </a:rPr>
              <a:t>Gwelir bod dysgu yn cael ei gymell yn </a:t>
            </a:r>
            <a:r>
              <a:rPr lang="cy-GB" altLang="en-US" sz="3600" b="1" u="sng" dirty="0">
                <a:solidFill>
                  <a:srgbClr val="0070C0"/>
                </a:solidFill>
              </a:rPr>
              <a:t>gynhenid</a:t>
            </a:r>
            <a:r>
              <a:rPr lang="cy-GB" altLang="en-US" sz="3600" dirty="0">
                <a:solidFill>
                  <a:srgbClr val="0070C0"/>
                </a:solidFill>
              </a:rPr>
              <a:t> (yn hytrach nag wedi’i gymell gan wobrwyo allanol)</a:t>
            </a:r>
          </a:p>
          <a:p>
            <a:pPr eaLnBrk="1" hangingPunct="1"/>
            <a:r>
              <a:rPr lang="cy-GB" altLang="en-US" sz="3600" dirty="0">
                <a:solidFill>
                  <a:srgbClr val="0070C0"/>
                </a:solidFill>
              </a:rPr>
              <a:t>Mae’r plentyn yn weithredol yn feddyliol (nid yn dderbynnydd goddefol) </a:t>
            </a:r>
          </a:p>
          <a:p>
            <a:pPr eaLnBrk="1" hangingPunct="1"/>
            <a:endParaRPr lang="en-GB" altLang="en-US" sz="2400" dirty="0"/>
          </a:p>
          <a:p>
            <a:endParaRPr lang="en-GB" dirty="0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934D7FB8-127C-42BE-A7AF-E6F8DBC475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54234" y="5627676"/>
            <a:ext cx="2895600" cy="457200"/>
          </a:xfrm>
        </p:spPr>
        <p:txBody>
          <a:bodyPr/>
          <a:lstStyle/>
          <a:p>
            <a:pPr>
              <a:defRPr/>
            </a:pPr>
            <a:r>
              <a:rPr lang="en-GB" altLang="en-US" sz="1600" dirty="0">
                <a:solidFill>
                  <a:srgbClr val="0070C0"/>
                </a:solidFill>
              </a:rPr>
              <a:t>Graf (2009)</a:t>
            </a:r>
          </a:p>
        </p:txBody>
      </p:sp>
    </p:spTree>
    <p:extLst>
      <p:ext uri="{BB962C8B-B14F-4D97-AF65-F5344CB8AC3E}">
        <p14:creationId xmlns:p14="http://schemas.microsoft.com/office/powerpoint/2010/main" val="56989130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84EB4-E0A8-4918-9E59-11462A139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altLang="en-US" sz="4400" b="1" dirty="0" err="1">
                <a:solidFill>
                  <a:srgbClr val="0070C0"/>
                </a:solidFill>
              </a:rPr>
              <a:t>Cyfnodau</a:t>
            </a:r>
            <a:r>
              <a:rPr lang="en-GB" altLang="en-US" sz="4400" b="1" dirty="0">
                <a:solidFill>
                  <a:srgbClr val="0070C0"/>
                </a:solidFill>
              </a:rPr>
              <a:t> </a:t>
            </a:r>
            <a:r>
              <a:rPr lang="en-GB" altLang="en-US" sz="4400" b="1" dirty="0" err="1">
                <a:solidFill>
                  <a:srgbClr val="0070C0"/>
                </a:solidFill>
              </a:rPr>
              <a:t>Datblygu</a:t>
            </a:r>
            <a:r>
              <a:rPr lang="en-GB" altLang="en-US" sz="4400" b="1" dirty="0">
                <a:solidFill>
                  <a:srgbClr val="0070C0"/>
                </a:solidFill>
              </a:rPr>
              <a:t> </a:t>
            </a:r>
            <a:r>
              <a:rPr lang="en-GB" altLang="en-US" sz="4400" b="1" dirty="0" err="1">
                <a:solidFill>
                  <a:srgbClr val="0070C0"/>
                </a:solidFill>
              </a:rPr>
              <a:t>Gwybyddol</a:t>
            </a:r>
            <a:r>
              <a:rPr lang="en-GB" altLang="en-US" sz="4400" b="1" dirty="0">
                <a:solidFill>
                  <a:srgbClr val="0070C0"/>
                </a:solidFill>
              </a:rPr>
              <a:t> Piaget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70EC3D-D885-4BE7-830B-7AF78737AE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cy-GB" altLang="en-US" sz="2800" dirty="0">
                <a:solidFill>
                  <a:srgbClr val="0070C0"/>
                </a:solidFill>
              </a:rPr>
              <a:t>Mae </a:t>
            </a:r>
            <a:r>
              <a:rPr lang="cy-GB" altLang="en-US" sz="2800" dirty="0" err="1">
                <a:solidFill>
                  <a:srgbClr val="0070C0"/>
                </a:solidFill>
              </a:rPr>
              <a:t>Piaget</a:t>
            </a:r>
            <a:r>
              <a:rPr lang="cy-GB" altLang="en-US" sz="2800" dirty="0">
                <a:solidFill>
                  <a:srgbClr val="0070C0"/>
                </a:solidFill>
              </a:rPr>
              <a:t> yn gysylltiedig â ‘theori cyfnodau’ datblygiad gwybyddol</a:t>
            </a:r>
          </a:p>
          <a:p>
            <a:pPr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cy-GB" altLang="en-US" sz="2800" dirty="0" err="1">
                <a:solidFill>
                  <a:srgbClr val="0070C0"/>
                </a:solidFill>
              </a:rPr>
              <a:t>Heavily</a:t>
            </a:r>
            <a:r>
              <a:rPr lang="cy-GB" altLang="en-US" sz="2800" dirty="0">
                <a:solidFill>
                  <a:srgbClr val="0070C0"/>
                </a:solidFill>
              </a:rPr>
              <a:t> </a:t>
            </a:r>
            <a:r>
              <a:rPr lang="cy-GB" altLang="en-US" sz="2800" dirty="0" err="1">
                <a:solidFill>
                  <a:srgbClr val="0070C0"/>
                </a:solidFill>
              </a:rPr>
              <a:t>critiqued</a:t>
            </a:r>
            <a:r>
              <a:rPr lang="cy-GB" altLang="en-US" sz="2800" dirty="0">
                <a:solidFill>
                  <a:srgbClr val="0070C0"/>
                </a:solidFill>
              </a:rPr>
              <a:t> </a:t>
            </a:r>
            <a:r>
              <a:rPr lang="cy-GB" altLang="en-US" sz="2800" dirty="0" err="1">
                <a:solidFill>
                  <a:srgbClr val="0070C0"/>
                </a:solidFill>
              </a:rPr>
              <a:t>but</a:t>
            </a:r>
            <a:r>
              <a:rPr lang="cy-GB" altLang="en-US" sz="2800" dirty="0">
                <a:solidFill>
                  <a:srgbClr val="0070C0"/>
                </a:solidFill>
              </a:rPr>
              <a:t> is </a:t>
            </a:r>
            <a:r>
              <a:rPr lang="cy-GB" altLang="en-US" sz="2800" dirty="0" err="1">
                <a:solidFill>
                  <a:srgbClr val="0070C0"/>
                </a:solidFill>
              </a:rPr>
              <a:t>still</a:t>
            </a:r>
            <a:r>
              <a:rPr lang="cy-GB" altLang="en-US" sz="2800" dirty="0">
                <a:solidFill>
                  <a:srgbClr val="0070C0"/>
                </a:solidFill>
              </a:rPr>
              <a:t> </a:t>
            </a:r>
            <a:r>
              <a:rPr lang="cy-GB" altLang="en-US" sz="2800" dirty="0" err="1">
                <a:solidFill>
                  <a:srgbClr val="0070C0"/>
                </a:solidFill>
              </a:rPr>
              <a:t>highly</a:t>
            </a:r>
            <a:r>
              <a:rPr lang="cy-GB" altLang="en-US" sz="2800" dirty="0">
                <a:solidFill>
                  <a:srgbClr val="0070C0"/>
                </a:solidFill>
              </a:rPr>
              <a:t> </a:t>
            </a:r>
            <a:r>
              <a:rPr lang="cy-GB" altLang="en-US" sz="2800" dirty="0" err="1">
                <a:solidFill>
                  <a:srgbClr val="0070C0"/>
                </a:solidFill>
              </a:rPr>
              <a:t>influential</a:t>
            </a:r>
            <a:r>
              <a:rPr lang="cy-GB" altLang="en-US" sz="2800" dirty="0">
                <a:solidFill>
                  <a:srgbClr val="0070C0"/>
                </a:solidFill>
              </a:rPr>
              <a:t> in </a:t>
            </a:r>
            <a:r>
              <a:rPr lang="cy-GB" altLang="en-US" sz="2800" dirty="0" err="1">
                <a:solidFill>
                  <a:srgbClr val="0070C0"/>
                </a:solidFill>
              </a:rPr>
              <a:t>educational</a:t>
            </a:r>
            <a:r>
              <a:rPr lang="cy-GB" altLang="en-US" sz="2800" dirty="0">
                <a:solidFill>
                  <a:srgbClr val="0070C0"/>
                </a:solidFill>
              </a:rPr>
              <a:t> </a:t>
            </a:r>
            <a:r>
              <a:rPr lang="cy-GB" altLang="en-US" sz="2800" dirty="0" err="1">
                <a:solidFill>
                  <a:srgbClr val="0070C0"/>
                </a:solidFill>
              </a:rPr>
              <a:t>settings</a:t>
            </a:r>
            <a:r>
              <a:rPr lang="cy-GB" altLang="en-US" sz="2800" dirty="0">
                <a:solidFill>
                  <a:srgbClr val="0070C0"/>
                </a:solidFill>
              </a:rPr>
              <a:t> </a:t>
            </a:r>
          </a:p>
          <a:p>
            <a:pPr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cy-GB" altLang="en-US" sz="2800" dirty="0">
                <a:solidFill>
                  <a:srgbClr val="0070C0"/>
                </a:solidFill>
              </a:rPr>
              <a:t>Bydd plant yn symud ymlaen trwy BEDWAR cam datblygiad gwybyddol, gyda phob un yn adeiladu ar yr un blaenorol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                                                                                                                                                                  Aubrey &amp; Riley (2019)</a:t>
            </a:r>
          </a:p>
        </p:txBody>
      </p:sp>
    </p:spTree>
    <p:extLst>
      <p:ext uri="{BB962C8B-B14F-4D97-AF65-F5344CB8AC3E}">
        <p14:creationId xmlns:p14="http://schemas.microsoft.com/office/powerpoint/2010/main" val="128129640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17846-3FB7-401F-AE9E-B8EF62D99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42" y="471289"/>
            <a:ext cx="10877515" cy="1371600"/>
          </a:xfrm>
        </p:spPr>
        <p:txBody>
          <a:bodyPr/>
          <a:lstStyle/>
          <a:p>
            <a:r>
              <a:rPr lang="en-US" altLang="en-US" sz="4400" b="1" dirty="0" err="1">
                <a:solidFill>
                  <a:srgbClr val="0070C0"/>
                </a:solidFill>
                <a:latin typeface="Palatino Linotype" panose="02040502050505030304" pitchFamily="18" charset="0"/>
              </a:rPr>
              <a:t>Camau</a:t>
            </a:r>
            <a:r>
              <a:rPr lang="en-US" altLang="en-US" sz="4400" b="1" dirty="0">
                <a:solidFill>
                  <a:srgbClr val="0070C0"/>
                </a:solidFill>
                <a:latin typeface="Palatino Linotype" panose="02040502050505030304" pitchFamily="18" charset="0"/>
              </a:rPr>
              <a:t> </a:t>
            </a:r>
            <a:r>
              <a:rPr lang="en-US" altLang="en-US" sz="4400" b="1" dirty="0" err="1">
                <a:solidFill>
                  <a:srgbClr val="0070C0"/>
                </a:solidFill>
                <a:latin typeface="Palatino Linotype" panose="02040502050505030304" pitchFamily="18" charset="0"/>
              </a:rPr>
              <a:t>Datblygiad</a:t>
            </a:r>
            <a:r>
              <a:rPr lang="en-US" altLang="en-US" sz="4400" b="1" dirty="0">
                <a:solidFill>
                  <a:srgbClr val="0070C0"/>
                </a:solidFill>
                <a:latin typeface="Palatino Linotype" panose="02040502050505030304" pitchFamily="18" charset="0"/>
              </a:rPr>
              <a:t> </a:t>
            </a:r>
            <a:r>
              <a:rPr lang="en-US" altLang="en-US" sz="4400" b="1" dirty="0" err="1">
                <a:solidFill>
                  <a:srgbClr val="0070C0"/>
                </a:solidFill>
                <a:latin typeface="Palatino Linotype" panose="02040502050505030304" pitchFamily="18" charset="0"/>
              </a:rPr>
              <a:t>Gwybyddol</a:t>
            </a:r>
            <a:r>
              <a:rPr lang="en-US" altLang="en-US" sz="4400" b="1" dirty="0">
                <a:solidFill>
                  <a:srgbClr val="0070C0"/>
                </a:solidFill>
                <a:latin typeface="Palatino Linotype" panose="02040502050505030304" pitchFamily="18" charset="0"/>
              </a:rPr>
              <a:t> Piaget</a:t>
            </a:r>
            <a:endParaRPr lang="en-GB" b="1" dirty="0">
              <a:solidFill>
                <a:srgbClr val="0070C0"/>
              </a:solidFill>
            </a:endParaRPr>
          </a:p>
        </p:txBody>
      </p:sp>
      <p:pic>
        <p:nvPicPr>
          <p:cNvPr id="4" name="Content Placeholder 3" descr="12673_Myers_Psy_8e_Table">
            <a:extLst>
              <a:ext uri="{FF2B5EF4-FFF2-40B4-BE49-F238E27FC236}">
                <a16:creationId xmlns:a16="http://schemas.microsoft.com/office/drawing/2014/main" id="{554E5F4A-B751-49D9-ADE8-7733C356EEB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62124" y="1684100"/>
            <a:ext cx="8667750" cy="4445791"/>
          </a:xfrm>
          <a:noFill/>
          <a:ln>
            <a:solidFill>
              <a:schemeClr val="tx1"/>
            </a:solidFill>
          </a:ln>
        </p:spPr>
      </p:pic>
      <p:pic>
        <p:nvPicPr>
          <p:cNvPr id="3" name="Picture 2">
            <a:hlinkClick r:id="rId4"/>
            <a:extLst>
              <a:ext uri="{FF2B5EF4-FFF2-40B4-BE49-F238E27FC236}">
                <a16:creationId xmlns:a16="http://schemas.microsoft.com/office/drawing/2014/main" id="{D046A789-EF3D-47DE-866F-1C04C0B46E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63146" y="5502714"/>
            <a:ext cx="1102926" cy="545817"/>
          </a:xfrm>
          <a:prstGeom prst="rect">
            <a:avLst/>
          </a:prstGeom>
        </p:spPr>
      </p:pic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8B35F936-EC95-4B51-83F5-F2C4AE773D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5928" y="6019800"/>
            <a:ext cx="2895600" cy="457200"/>
          </a:xfrm>
        </p:spPr>
        <p:txBody>
          <a:bodyPr/>
          <a:lstStyle/>
          <a:p>
            <a:pPr>
              <a:defRPr/>
            </a:pPr>
            <a:r>
              <a:rPr lang="en-GB" altLang="en-US" dirty="0">
                <a:solidFill>
                  <a:srgbClr val="0070C0"/>
                </a:solidFill>
              </a:rPr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400448557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51954-D77B-4A76-A33D-2425F1C88F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>
                <a:solidFill>
                  <a:srgbClr val="0070C0"/>
                </a:solidFill>
              </a:rPr>
              <a:t>Rhai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Adnoddau</a:t>
            </a:r>
            <a:r>
              <a:rPr lang="en-GB" dirty="0">
                <a:solidFill>
                  <a:srgbClr val="0070C0"/>
                </a:solidFill>
              </a:rPr>
              <a:t> a </a:t>
            </a:r>
            <a:r>
              <a:rPr lang="en-GB" dirty="0" err="1">
                <a:solidFill>
                  <a:srgbClr val="0070C0"/>
                </a:solidFill>
              </a:rPr>
              <a:t>Strategaethau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Lluniadaeth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6EE4D-B5DD-42B6-8A47-88951E16B9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215166"/>
            <a:ext cx="10058400" cy="3737578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80000"/>
              </a:lnSpc>
            </a:pPr>
            <a:r>
              <a:rPr lang="en-GB" altLang="en-US" sz="3300" dirty="0" err="1">
                <a:solidFill>
                  <a:srgbClr val="0070C0"/>
                </a:solidFill>
                <a:ea typeface="Roboto Medium" panose="02000000000000000000" pitchFamily="2" charset="0"/>
              </a:rPr>
              <a:t>Gweithgaredd</a:t>
            </a:r>
            <a:r>
              <a:rPr lang="en-GB" altLang="en-US" sz="3300" dirty="0">
                <a:solidFill>
                  <a:srgbClr val="0070C0"/>
                </a:solidFill>
                <a:ea typeface="Roboto Medium" panose="02000000000000000000" pitchFamily="2" charset="0"/>
              </a:rPr>
              <a:t> </a:t>
            </a:r>
            <a:r>
              <a:rPr lang="en-GB" altLang="en-US" sz="3300" dirty="0" err="1">
                <a:solidFill>
                  <a:srgbClr val="0070C0"/>
                </a:solidFill>
                <a:ea typeface="Roboto Medium" panose="02000000000000000000" pitchFamily="2" charset="0"/>
              </a:rPr>
              <a:t>ymarferol</a:t>
            </a:r>
            <a:r>
              <a:rPr lang="en-GB" altLang="en-US" sz="3300" dirty="0">
                <a:solidFill>
                  <a:srgbClr val="0070C0"/>
                </a:solidFill>
                <a:ea typeface="Roboto Medium" panose="02000000000000000000" pitchFamily="2" charset="0"/>
              </a:rPr>
              <a:t>, </a:t>
            </a:r>
            <a:r>
              <a:rPr lang="en-GB" altLang="en-US" sz="3300" dirty="0" err="1">
                <a:solidFill>
                  <a:srgbClr val="0070C0"/>
                </a:solidFill>
                <a:ea typeface="Roboto Medium" panose="02000000000000000000" pitchFamily="2" charset="0"/>
              </a:rPr>
              <a:t>profiad</a:t>
            </a:r>
            <a:r>
              <a:rPr lang="en-GB" altLang="en-US" sz="3300" dirty="0">
                <a:solidFill>
                  <a:srgbClr val="0070C0"/>
                </a:solidFill>
                <a:ea typeface="Roboto Medium" panose="02000000000000000000" pitchFamily="2" charset="0"/>
              </a:rPr>
              <a:t> </a:t>
            </a:r>
            <a:r>
              <a:rPr lang="en-GB" altLang="en-US" sz="3300" dirty="0" err="1">
                <a:solidFill>
                  <a:srgbClr val="0070C0"/>
                </a:solidFill>
                <a:ea typeface="Roboto Medium" panose="02000000000000000000" pitchFamily="2" charset="0"/>
              </a:rPr>
              <a:t>uniongyrchol</a:t>
            </a:r>
            <a:endParaRPr lang="cy-GB" altLang="en-US" sz="3300" dirty="0">
              <a:solidFill>
                <a:srgbClr val="0070C0"/>
              </a:solidFill>
              <a:ea typeface="Roboto Medium" panose="02000000000000000000" pitchFamily="2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cy-GB" altLang="en-US" sz="3300" dirty="0">
                <a:solidFill>
                  <a:srgbClr val="0070C0"/>
                </a:solidFill>
                <a:ea typeface="Roboto Medium" panose="02000000000000000000" pitchFamily="2" charset="0"/>
              </a:rPr>
              <a:t>Archwilio a thrin a thrafod defnyddiau’n ffisegol</a:t>
            </a:r>
          </a:p>
          <a:p>
            <a:pPr>
              <a:lnSpc>
                <a:spcPct val="80000"/>
              </a:lnSpc>
            </a:pPr>
            <a:r>
              <a:rPr lang="cy-GB" altLang="en-US" sz="3300" dirty="0">
                <a:solidFill>
                  <a:srgbClr val="0070C0"/>
                </a:solidFill>
                <a:ea typeface="Roboto Medium" panose="02000000000000000000" pitchFamily="2" charset="0"/>
              </a:rPr>
              <a:t>Dechrau gyda dealltwriaeth bresennol: adeiladu ar wybodaeth flaenorol</a:t>
            </a:r>
          </a:p>
          <a:p>
            <a:pPr>
              <a:lnSpc>
                <a:spcPct val="80000"/>
              </a:lnSpc>
            </a:pPr>
            <a:r>
              <a:rPr lang="cy-GB" altLang="en-US" sz="3300" dirty="0">
                <a:solidFill>
                  <a:srgbClr val="0070C0"/>
                </a:solidFill>
                <a:ea typeface="Roboto Medium" panose="02000000000000000000" pitchFamily="2" charset="0"/>
              </a:rPr>
              <a:t>Mae’r addysgwr yn hwylusydd (e.e. Esbonia beth rwyt ti’n meddwl, dywed wrthym sut gwnes di e, ysgrifenna dy syniadau i lawr) </a:t>
            </a:r>
          </a:p>
          <a:p>
            <a:pPr eaLnBrk="1" hangingPunct="1">
              <a:lnSpc>
                <a:spcPct val="90000"/>
              </a:lnSpc>
            </a:pPr>
            <a:r>
              <a:rPr lang="cy-GB" altLang="en-US" sz="3300" dirty="0">
                <a:solidFill>
                  <a:srgbClr val="0070C0"/>
                </a:solidFill>
                <a:ea typeface="Roboto Medium" panose="02000000000000000000" pitchFamily="2" charset="0"/>
              </a:rPr>
              <a:t>Dysgwyr ac addysgwyr yn rhannu eu profiadau, gwybodaeth a dealltwriaeth</a:t>
            </a:r>
          </a:p>
          <a:p>
            <a:pPr eaLnBrk="1" hangingPunct="1">
              <a:lnSpc>
                <a:spcPct val="90000"/>
              </a:lnSpc>
            </a:pPr>
            <a:r>
              <a:rPr lang="cy-GB" altLang="en-US" sz="3300" dirty="0">
                <a:solidFill>
                  <a:srgbClr val="0070C0"/>
                </a:solidFill>
                <a:ea typeface="Roboto Medium" panose="02000000000000000000" pitchFamily="2" charset="0"/>
              </a:rPr>
              <a:t>‘Rwy’n clywed, rwy’n anghofio; Rwy’n gweld, rwy’n cofio; Rwy’n gwneud, rwy’n deall’</a:t>
            </a:r>
          </a:p>
          <a:p>
            <a:pPr eaLnBrk="1" hangingPunct="1">
              <a:lnSpc>
                <a:spcPct val="90000"/>
              </a:lnSpc>
            </a:pPr>
            <a:r>
              <a:rPr lang="cy-GB" altLang="en-US" sz="3300" dirty="0">
                <a:solidFill>
                  <a:srgbClr val="0070C0"/>
                </a:solidFill>
                <a:ea typeface="Roboto Medium" panose="02000000000000000000" pitchFamily="2" charset="0"/>
              </a:rPr>
              <a:t>Enghreifftiau eraill ………. </a:t>
            </a:r>
          </a:p>
          <a:p>
            <a:pPr eaLnBrk="1" hangingPunct="1">
              <a:lnSpc>
                <a:spcPct val="90000"/>
              </a:lnSpc>
            </a:pPr>
            <a:endParaRPr lang="en-GB" altLang="en-US" sz="3600" dirty="0"/>
          </a:p>
          <a:p>
            <a:pPr>
              <a:lnSpc>
                <a:spcPct val="80000"/>
              </a:lnSpc>
            </a:pPr>
            <a:endParaRPr lang="en-GB" altLang="en-US" sz="3600" dirty="0"/>
          </a:p>
          <a:p>
            <a:pPr marL="0" indent="0">
              <a:lnSpc>
                <a:spcPct val="80000"/>
              </a:lnSpc>
              <a:buNone/>
            </a:pPr>
            <a:endParaRPr lang="en-GB" altLang="en-US" sz="3600" dirty="0"/>
          </a:p>
          <a:p>
            <a:endParaRPr lang="en-GB" dirty="0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789980D4-9967-405D-8D34-AF9FA8658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932889" y="5813070"/>
            <a:ext cx="2895600" cy="457200"/>
          </a:xfrm>
        </p:spPr>
        <p:txBody>
          <a:bodyPr/>
          <a:lstStyle/>
          <a:p>
            <a:pPr>
              <a:defRPr/>
            </a:pPr>
            <a:r>
              <a:rPr lang="en-GB" altLang="en-US" dirty="0" err="1">
                <a:solidFill>
                  <a:srgbClr val="0070C0"/>
                </a:solidFill>
              </a:rPr>
              <a:t>Ciirik</a:t>
            </a:r>
            <a:r>
              <a:rPr lang="en-GB" altLang="en-US" dirty="0">
                <a:solidFill>
                  <a:srgbClr val="0070C0"/>
                </a:solidFill>
              </a:rPr>
              <a:t> &amp; </a:t>
            </a:r>
            <a:r>
              <a:rPr lang="en-GB" altLang="en-US" dirty="0" err="1">
                <a:solidFill>
                  <a:srgbClr val="0070C0"/>
                </a:solidFill>
              </a:rPr>
              <a:t>Colak</a:t>
            </a:r>
            <a:r>
              <a:rPr lang="en-GB" altLang="en-US" dirty="0">
                <a:solidFill>
                  <a:srgbClr val="0070C0"/>
                </a:solidFill>
              </a:rPr>
              <a:t> (2015) </a:t>
            </a:r>
          </a:p>
        </p:txBody>
      </p:sp>
    </p:spTree>
    <p:extLst>
      <p:ext uri="{BB962C8B-B14F-4D97-AF65-F5344CB8AC3E}">
        <p14:creationId xmlns:p14="http://schemas.microsoft.com/office/powerpoint/2010/main" val="380290184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1079A-3AEF-444A-B4DE-0F810DA697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solidFill>
                  <a:srgbClr val="0070C0"/>
                </a:solidFill>
              </a:rPr>
              <a:t>Cyfeiriadau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371EDB-F34D-4DB9-8D59-BA52DDA691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altLang="en-US" sz="1800" dirty="0">
                <a:solidFill>
                  <a:srgbClr val="0070C0"/>
                </a:solidFill>
              </a:rPr>
              <a:t>Aubrey, K. a Riley, A. (2019) </a:t>
            </a:r>
            <a:r>
              <a:rPr lang="en-GB" altLang="en-US" sz="1800" i="1" dirty="0">
                <a:solidFill>
                  <a:srgbClr val="0070C0"/>
                </a:solidFill>
              </a:rPr>
              <a:t>Understanding and Using Educational Theories. </a:t>
            </a:r>
            <a:r>
              <a:rPr lang="en-GB" altLang="en-US" sz="1800" dirty="0">
                <a:solidFill>
                  <a:srgbClr val="0070C0"/>
                </a:solidFill>
              </a:rPr>
              <a:t>Thousand Oaks, CA: Sage Publications</a:t>
            </a:r>
          </a:p>
          <a:p>
            <a:r>
              <a:rPr lang="en-GB" altLang="en-US" sz="1800" dirty="0" err="1">
                <a:solidFill>
                  <a:srgbClr val="0070C0"/>
                </a:solidFill>
              </a:rPr>
              <a:t>Bettmann</a:t>
            </a:r>
            <a:r>
              <a:rPr lang="en-GB" altLang="en-US" sz="1800" dirty="0">
                <a:solidFill>
                  <a:srgbClr val="0070C0"/>
                </a:solidFill>
              </a:rPr>
              <a:t> Images (1942)  </a:t>
            </a:r>
            <a:r>
              <a:rPr lang="en-GB" altLang="en-US" sz="1800" dirty="0" err="1">
                <a:solidFill>
                  <a:srgbClr val="0070C0"/>
                </a:solidFill>
              </a:rPr>
              <a:t>Ar</a:t>
            </a:r>
            <a:r>
              <a:rPr lang="en-GB" altLang="en-US" sz="1800" dirty="0">
                <a:solidFill>
                  <a:srgbClr val="0070C0"/>
                </a:solidFill>
              </a:rPr>
              <a:t> </a:t>
            </a:r>
            <a:r>
              <a:rPr lang="en-GB" altLang="en-US" sz="1800" dirty="0" err="1">
                <a:solidFill>
                  <a:srgbClr val="0070C0"/>
                </a:solidFill>
              </a:rPr>
              <a:t>gael</a:t>
            </a:r>
            <a:r>
              <a:rPr lang="en-GB" altLang="en-US" sz="1800" dirty="0">
                <a:solidFill>
                  <a:srgbClr val="0070C0"/>
                </a:solidFill>
              </a:rPr>
              <a:t> </a:t>
            </a:r>
            <a:r>
              <a:rPr lang="en-GB" altLang="en-US" sz="1800" dirty="0" err="1">
                <a:solidFill>
                  <a:srgbClr val="0070C0"/>
                </a:solidFill>
              </a:rPr>
              <a:t>yn</a:t>
            </a:r>
            <a:r>
              <a:rPr lang="en-GB" altLang="en-US" sz="1800" dirty="0">
                <a:solidFill>
                  <a:srgbClr val="0070C0"/>
                </a:solidFill>
              </a:rPr>
              <a:t> </a:t>
            </a:r>
            <a:r>
              <a:rPr lang="en-GB" altLang="en-US" sz="1800" dirty="0">
                <a:solidFill>
                  <a:srgbClr val="0070C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https://www.verywellmind.com/what-is-a-skinner-box-2795875</a:t>
            </a:r>
            <a:r>
              <a:rPr lang="en-GB" altLang="en-US" sz="1800" dirty="0">
                <a:solidFill>
                  <a:srgbClr val="0070C0"/>
                </a:solidFill>
              </a:rPr>
              <a:t> (</a:t>
            </a:r>
            <a:r>
              <a:rPr lang="en-GB" altLang="en-US" sz="1800" dirty="0" err="1">
                <a:solidFill>
                  <a:srgbClr val="0070C0"/>
                </a:solidFill>
              </a:rPr>
              <a:t>Cyrchwyd</a:t>
            </a:r>
            <a:r>
              <a:rPr lang="en-GB" altLang="en-US" sz="1800" dirty="0">
                <a:solidFill>
                  <a:srgbClr val="0070C0"/>
                </a:solidFill>
              </a:rPr>
              <a:t> 31.10.2022)</a:t>
            </a:r>
          </a:p>
          <a:p>
            <a:r>
              <a:rPr lang="en-GB" altLang="en-US" sz="1800" dirty="0">
                <a:solidFill>
                  <a:srgbClr val="0070C0"/>
                </a:solidFill>
              </a:rPr>
              <a:t>Blakemore S-J. a Frith U. (2005). </a:t>
            </a:r>
            <a:r>
              <a:rPr lang="en-GB" altLang="en-US" sz="1800" i="1" dirty="0">
                <a:solidFill>
                  <a:srgbClr val="0070C0"/>
                </a:solidFill>
              </a:rPr>
              <a:t>The Learning Brain. </a:t>
            </a:r>
            <a:r>
              <a:rPr lang="en-GB" altLang="en-US" sz="1800" dirty="0" err="1">
                <a:solidFill>
                  <a:srgbClr val="0070C0"/>
                </a:solidFill>
              </a:rPr>
              <a:t>Rhydychen</a:t>
            </a:r>
            <a:r>
              <a:rPr lang="en-GB" altLang="en-US" sz="1800" dirty="0">
                <a:solidFill>
                  <a:srgbClr val="0070C0"/>
                </a:solidFill>
              </a:rPr>
              <a:t>. Blackwell</a:t>
            </a:r>
          </a:p>
          <a:p>
            <a:r>
              <a:rPr lang="en-GB" altLang="en-US" sz="1800" dirty="0" err="1">
                <a:solidFill>
                  <a:srgbClr val="0070C0"/>
                </a:solidFill>
              </a:rPr>
              <a:t>Cirik</a:t>
            </a:r>
            <a:r>
              <a:rPr lang="en-GB" altLang="en-US" sz="1800" dirty="0">
                <a:solidFill>
                  <a:srgbClr val="0070C0"/>
                </a:solidFill>
              </a:rPr>
              <a:t>, I. a Colak, E. (2015) </a:t>
            </a:r>
            <a:r>
              <a:rPr lang="en-GB" altLang="en-US" sz="1800" i="1" dirty="0">
                <a:solidFill>
                  <a:srgbClr val="0070C0"/>
                </a:solidFill>
              </a:rPr>
              <a:t>Constructivist Learning  Environment: The Teachers’ and Students’ Perspectives. </a:t>
            </a:r>
            <a:r>
              <a:rPr lang="en-GB" altLang="en-US" sz="1800" dirty="0" err="1">
                <a:solidFill>
                  <a:srgbClr val="0070C0"/>
                </a:solidFill>
              </a:rPr>
              <a:t>Ar</a:t>
            </a:r>
            <a:r>
              <a:rPr lang="en-GB" altLang="en-US" sz="1800" dirty="0">
                <a:solidFill>
                  <a:srgbClr val="0070C0"/>
                </a:solidFill>
              </a:rPr>
              <a:t> </a:t>
            </a:r>
            <a:r>
              <a:rPr lang="en-GB" altLang="en-US" sz="1800" dirty="0" err="1">
                <a:solidFill>
                  <a:srgbClr val="0070C0"/>
                </a:solidFill>
              </a:rPr>
              <a:t>gael</a:t>
            </a:r>
            <a:r>
              <a:rPr lang="en-GB" altLang="en-US" sz="1800" dirty="0">
                <a:solidFill>
                  <a:srgbClr val="0070C0"/>
                </a:solidFill>
              </a:rPr>
              <a:t> </a:t>
            </a:r>
            <a:r>
              <a:rPr lang="en-GB" altLang="en-US" sz="1800" dirty="0" err="1">
                <a:solidFill>
                  <a:srgbClr val="0070C0"/>
                </a:solidFill>
              </a:rPr>
              <a:t>yn</a:t>
            </a:r>
            <a:r>
              <a:rPr lang="en-GB" altLang="en-US" sz="1800" i="1" dirty="0">
                <a:solidFill>
                  <a:srgbClr val="0070C0"/>
                </a:solidFill>
              </a:rPr>
              <a:t> </a:t>
            </a:r>
            <a:r>
              <a:rPr lang="en-GB" altLang="en-US" sz="1800" dirty="0">
                <a:solidFill>
                  <a:srgbClr val="0070C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https://www.researchgate.net/publication/280830868_CONSTRUCTIVIST_LEARNING_ENVIRONMENTS_THE_TEACHERS'_AND_STUDENTS'_PERSPECTIVES</a:t>
            </a:r>
            <a:r>
              <a:rPr lang="en-GB" altLang="en-US" sz="1800" dirty="0">
                <a:solidFill>
                  <a:srgbClr val="0070C0"/>
                </a:solidFill>
              </a:rPr>
              <a:t> (Accessed 24.08.2025)</a:t>
            </a:r>
          </a:p>
          <a:p>
            <a:r>
              <a:rPr lang="en-GB" altLang="en-US" sz="1800" dirty="0">
                <a:solidFill>
                  <a:srgbClr val="0070C0"/>
                </a:solidFill>
              </a:rPr>
              <a:t>Graf, M. (2009) </a:t>
            </a:r>
            <a:r>
              <a:rPr lang="en-GB" altLang="en-US" sz="1800" i="1" dirty="0">
                <a:solidFill>
                  <a:srgbClr val="0070C0"/>
                </a:solidFill>
              </a:rPr>
              <a:t>The Teaching Assistants’ Guide to Understanding and Supporting Learning. </a:t>
            </a:r>
            <a:r>
              <a:rPr lang="en-GB" altLang="en-US" sz="1800" dirty="0" err="1">
                <a:solidFill>
                  <a:srgbClr val="0070C0"/>
                </a:solidFill>
              </a:rPr>
              <a:t>Llundain</a:t>
            </a:r>
            <a:r>
              <a:rPr lang="en-GB" altLang="en-US" sz="1800" dirty="0">
                <a:solidFill>
                  <a:srgbClr val="0070C0"/>
                </a:solidFill>
              </a:rPr>
              <a:t>: Continuum.</a:t>
            </a:r>
          </a:p>
          <a:p>
            <a:r>
              <a:rPr lang="en-GB" sz="1800" dirty="0">
                <a:solidFill>
                  <a:srgbClr val="0070C0"/>
                </a:solidFill>
              </a:rPr>
              <a:t>Gray, C. a </a:t>
            </a:r>
            <a:r>
              <a:rPr lang="en-GB" sz="1800" dirty="0" err="1">
                <a:solidFill>
                  <a:srgbClr val="0070C0"/>
                </a:solidFill>
              </a:rPr>
              <a:t>Macblain</a:t>
            </a:r>
            <a:r>
              <a:rPr lang="en-GB" sz="1800" dirty="0">
                <a:solidFill>
                  <a:srgbClr val="0070C0"/>
                </a:solidFill>
              </a:rPr>
              <a:t>, S. (2015) </a:t>
            </a:r>
            <a:r>
              <a:rPr lang="en-GB" sz="1800" i="1" dirty="0">
                <a:solidFill>
                  <a:srgbClr val="0070C0"/>
                </a:solidFill>
              </a:rPr>
              <a:t>Learning Theories in Childhood. </a:t>
            </a:r>
            <a:r>
              <a:rPr lang="en-GB" sz="1800" dirty="0" err="1">
                <a:solidFill>
                  <a:srgbClr val="0070C0"/>
                </a:solidFill>
              </a:rPr>
              <a:t>Llundain</a:t>
            </a:r>
            <a:r>
              <a:rPr lang="en-GB" sz="1800" dirty="0">
                <a:solidFill>
                  <a:srgbClr val="0070C0"/>
                </a:solidFill>
              </a:rPr>
              <a:t>: Sage</a:t>
            </a:r>
          </a:p>
          <a:p>
            <a:r>
              <a:rPr lang="en-GB" sz="1800" dirty="0">
                <a:solidFill>
                  <a:srgbClr val="0070C0"/>
                </a:solidFill>
              </a:rPr>
              <a:t>UNICEF (2014) </a:t>
            </a:r>
            <a:r>
              <a:rPr lang="en-GB" sz="1800" i="1" dirty="0">
                <a:solidFill>
                  <a:srgbClr val="0070C0"/>
                </a:solidFill>
              </a:rPr>
              <a:t>Inclusive Education</a:t>
            </a:r>
            <a:r>
              <a:rPr lang="en-GB" sz="1800" dirty="0">
                <a:solidFill>
                  <a:srgbClr val="0070C0"/>
                </a:solidFill>
              </a:rPr>
              <a:t>. </a:t>
            </a:r>
            <a:r>
              <a:rPr lang="en-GB" sz="1800" dirty="0" err="1">
                <a:solidFill>
                  <a:srgbClr val="0070C0"/>
                </a:solidFill>
              </a:rPr>
              <a:t>Ar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gael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 err="1">
                <a:solidFill>
                  <a:srgbClr val="0070C0"/>
                </a:solidFill>
              </a:rPr>
              <a:t>yn</a:t>
            </a:r>
            <a:r>
              <a:rPr lang="en-GB" sz="1800" dirty="0">
                <a:solidFill>
                  <a:srgbClr val="0070C0"/>
                </a:solidFill>
              </a:rPr>
              <a:t> </a:t>
            </a:r>
            <a:r>
              <a:rPr lang="en-GB" sz="1800" dirty="0">
                <a:solidFill>
                  <a:srgbClr val="0070C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https://www.unicef.org/northmacedonia/reports/inclusive-education-teachers-inclusive-child-centred-teaching-and-pedagogy</a:t>
            </a:r>
            <a:r>
              <a:rPr lang="en-GB" sz="1800" dirty="0">
                <a:solidFill>
                  <a:srgbClr val="0070C0"/>
                </a:solidFill>
              </a:rPr>
              <a:t>  (</a:t>
            </a:r>
            <a:r>
              <a:rPr lang="en-GB" sz="1800" dirty="0" err="1">
                <a:solidFill>
                  <a:srgbClr val="0070C0"/>
                </a:solidFill>
              </a:rPr>
              <a:t>Cyrchwyd</a:t>
            </a:r>
            <a:r>
              <a:rPr lang="en-GB" sz="1800">
                <a:solidFill>
                  <a:srgbClr val="0070C0"/>
                </a:solidFill>
              </a:rPr>
              <a:t> 24.08.2025)</a:t>
            </a:r>
            <a:endParaRPr lang="en-GB" sz="18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80541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Office">
      <a:dk1>
        <a:srgbClr val="000000"/>
      </a:dk1>
      <a:lt1>
        <a:srgbClr val="FFFFFF"/>
      </a:lt1>
      <a:dk2>
        <a:srgbClr val="2E3948"/>
      </a:dk2>
      <a:lt2>
        <a:srgbClr val="E7E6E6"/>
      </a:lt2>
      <a:accent1>
        <a:srgbClr val="5A82CB"/>
      </a:accent1>
      <a:accent2>
        <a:srgbClr val="ED7D31"/>
      </a:accent2>
      <a:accent3>
        <a:srgbClr val="A3A3A3"/>
      </a:accent3>
      <a:accent4>
        <a:srgbClr val="CF9B00"/>
      </a:accent4>
      <a:accent5>
        <a:srgbClr val="5B9BD5"/>
      </a:accent5>
      <a:accent6>
        <a:srgbClr val="70AD47"/>
      </a:accent6>
      <a:hlink>
        <a:srgbClr val="D26012"/>
      </a:hlink>
      <a:folHlink>
        <a:srgbClr val="A9718D"/>
      </a:folHlink>
    </a:clrScheme>
    <a:fontScheme name="Savon">
      <a:majorFont>
        <a:latin typeface="Century Schoolbook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370997116D1BB43B27ACFE2B8F6B4E4" ma:contentTypeVersion="8" ma:contentTypeDescription="Create a new document." ma:contentTypeScope="" ma:versionID="f3ea94276801c4ef7185d3abf3cc3b6f">
  <xsd:schema xmlns:xsd="http://www.w3.org/2001/XMLSchema" xmlns:xs="http://www.w3.org/2001/XMLSchema" xmlns:p="http://schemas.microsoft.com/office/2006/metadata/properties" xmlns:ns2="6e4ac974-0a14-4f1f-b9d7-885e590f70b9" targetNamespace="http://schemas.microsoft.com/office/2006/metadata/properties" ma:root="true" ma:fieldsID="295be1dbeae27dc8d71e53ddd50e91b8" ns2:_="">
    <xsd:import namespace="6e4ac974-0a14-4f1f-b9d7-885e590f70b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e4ac974-0a14-4f1f-b9d7-885e590f70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1130F18-2F80-4694-9E27-8CF6C9CA4DE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DD9A42D-EE2C-4A3C-AE66-7AAD61864248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1CAC37D4-0FE9-4ABF-A694-276B1EA04C2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e4ac974-0a14-4f1f-b9d7-885e590f70b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1756</Words>
  <Application>Microsoft Office PowerPoint</Application>
  <PresentationFormat>Widescreen</PresentationFormat>
  <Paragraphs>182</Paragraphs>
  <Slides>32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3" baseType="lpstr">
      <vt:lpstr>DengXian</vt:lpstr>
      <vt:lpstr>Calibri</vt:lpstr>
      <vt:lpstr>Century Schoolbook</vt:lpstr>
      <vt:lpstr>Franklin Gothic Book</vt:lpstr>
      <vt:lpstr>Franklin Gothic Medium Cond</vt:lpstr>
      <vt:lpstr>Garamond</vt:lpstr>
      <vt:lpstr>Palatino Linotype</vt:lpstr>
      <vt:lpstr>Roboto</vt:lpstr>
      <vt:lpstr>Roboto Medium</vt:lpstr>
      <vt:lpstr>Wingdings</vt:lpstr>
      <vt:lpstr>SavonVTI</vt:lpstr>
      <vt:lpstr>Deilliannau Dysgu’r Modwl </vt:lpstr>
      <vt:lpstr>Asesu </vt:lpstr>
      <vt:lpstr>Addysgeg Gynhwysol = Ymarfer plentyn-ganolog</vt:lpstr>
      <vt:lpstr>Addysgeg Gynhwysol = Ymarfer plentyn-ganolog</vt:lpstr>
      <vt:lpstr>Theorïau Addysgu</vt:lpstr>
      <vt:lpstr>Beth yw Theorïau Dysgu?</vt:lpstr>
      <vt:lpstr>Theorïau Dysgu Pwysig</vt:lpstr>
      <vt:lpstr>Ymddygiadaeth (Skinner 1904-1990)</vt:lpstr>
      <vt:lpstr>Blwch Cyflyru Gweithredol Skinner Bettman Images/Getty Archive  (1942)</vt:lpstr>
      <vt:lpstr>Ymddygiadaeth (Skinner)</vt:lpstr>
      <vt:lpstr>Cyflyru Clasurol</vt:lpstr>
      <vt:lpstr>Ymddygiadaeth yn yr ystafell ddosbarth</vt:lpstr>
      <vt:lpstr>Rhai Adnoddau a Strategaethau Ymddygiadwyr</vt:lpstr>
      <vt:lpstr> (John Piaget 1896-1980)</vt:lpstr>
      <vt:lpstr>Lluniadaeth (Piaget)</vt:lpstr>
      <vt:lpstr>Lluniadaeth (Piaget)</vt:lpstr>
      <vt:lpstr>Strwythurau’r Meddwl (Sgemâu)</vt:lpstr>
      <vt:lpstr>Strwythurau’r Meddwl (Sgemâu)</vt:lpstr>
      <vt:lpstr>Beth yw sgema?</vt:lpstr>
      <vt:lpstr>Yna mae’n gweld…</vt:lpstr>
      <vt:lpstr>Cymathu:  Trwy’r broses hon o gymathu, gall y babi addasu sgema presennol er mwyn gwneud synnwyr o’r profiad newydd  </vt:lpstr>
      <vt:lpstr>Cymathu</vt:lpstr>
      <vt:lpstr>PowerPoint Presentation</vt:lpstr>
      <vt:lpstr>Cyfaddasu: Nid yw profiad newydd yn ‘ffitio’ gyda’r hyn mae’r unigolyn yn ei ddeall yn barod a rhaid i ddealltwriaeth gael ei haddasu (cyfaddasu) rhywfaint</vt:lpstr>
      <vt:lpstr>Beth???</vt:lpstr>
      <vt:lpstr>Daw categoriau’n fwy a mwy cymhleth wrth i blant ddysgu</vt:lpstr>
      <vt:lpstr>Ecwilibriwm</vt:lpstr>
      <vt:lpstr>Y dysgwr gweithredol,  yr unig wyddonydd</vt:lpstr>
      <vt:lpstr>Cyfnodau Datblygu Gwybyddol Piaget</vt:lpstr>
      <vt:lpstr>Camau Datblygiad Gwybyddol Piaget</vt:lpstr>
      <vt:lpstr>Rhai Adnoddau a Strategaethau Lluniadaeth</vt:lpstr>
      <vt:lpstr>Cyfeiriadau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Principles of Learning and Teaching</dc:title>
  <dc:creator>Lianne Bowen</dc:creator>
  <cp:lastModifiedBy>Sue Ainsworth</cp:lastModifiedBy>
  <cp:revision>49</cp:revision>
  <cp:lastPrinted>2020-09-13T15:20:04Z</cp:lastPrinted>
  <dcterms:created xsi:type="dcterms:W3CDTF">2020-09-13T13:49:06Z</dcterms:created>
  <dcterms:modified xsi:type="dcterms:W3CDTF">2025-08-24T06:09:26Z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0x0101005370997116D1BB43B27ACFE2B8F6B4E4</vt:lpwstr>
  </property>
</Properties>
</file>