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67" r:id="rId2"/>
    <p:sldId id="480" r:id="rId3"/>
    <p:sldId id="257" r:id="rId4"/>
    <p:sldId id="261" r:id="rId5"/>
    <p:sldId id="264" r:id="rId6"/>
    <p:sldId id="258" r:id="rId7"/>
    <p:sldId id="263" r:id="rId8"/>
    <p:sldId id="262" r:id="rId9"/>
    <p:sldId id="476" r:id="rId10"/>
    <p:sldId id="477" r:id="rId11"/>
    <p:sldId id="265" r:id="rId12"/>
    <p:sldId id="295" r:id="rId13"/>
    <p:sldId id="478" r:id="rId14"/>
    <p:sldId id="482" r:id="rId15"/>
    <p:sldId id="334" r:id="rId16"/>
    <p:sldId id="268" r:id="rId17"/>
    <p:sldId id="465" r:id="rId18"/>
    <p:sldId id="467" r:id="rId19"/>
    <p:sldId id="471" r:id="rId20"/>
    <p:sldId id="427" r:id="rId21"/>
    <p:sldId id="466" r:id="rId22"/>
    <p:sldId id="472" r:id="rId23"/>
    <p:sldId id="473" r:id="rId24"/>
    <p:sldId id="470" r:id="rId25"/>
    <p:sldId id="474" r:id="rId26"/>
    <p:sldId id="259" r:id="rId27"/>
    <p:sldId id="475" r:id="rId28"/>
    <p:sldId id="48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04" autoAdjust="0"/>
    <p:restoredTop sz="90353" autoAdjust="0"/>
  </p:normalViewPr>
  <p:slideViewPr>
    <p:cSldViewPr snapToGrid="0">
      <p:cViewPr varScale="1">
        <p:scale>
          <a:sx n="103" d="100"/>
          <a:sy n="103" d="100"/>
        </p:scale>
        <p:origin x="79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021F6D-7BFB-4246-AB21-2A1E9EDA1F0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7AA6FCC-9780-466F-8F99-99E180F391B0}">
      <dgm:prSet/>
      <dgm:spPr/>
      <dgm:t>
        <a:bodyPr/>
        <a:lstStyle/>
        <a:p>
          <a:r>
            <a:rPr lang="en-GB" b="1" i="1" dirty="0"/>
            <a:t>"</a:t>
          </a:r>
          <a:r>
            <a:rPr lang="en-GB" b="1" i="1" u="sng" dirty="0"/>
            <a:t>Procedural justice </a:t>
          </a:r>
          <a:r>
            <a:rPr lang="en-GB" b="1" i="1" dirty="0"/>
            <a:t>is vitally important in the </a:t>
          </a:r>
          <a:r>
            <a:rPr lang="en-GB" b="1" i="1" u="sng" dirty="0"/>
            <a:t>relationship</a:t>
          </a:r>
          <a:r>
            <a:rPr lang="en-GB" b="1" i="1" dirty="0"/>
            <a:t> between the police and the public and is a contributor to the </a:t>
          </a:r>
          <a:r>
            <a:rPr lang="en-GB" b="1" i="1" u="sng" dirty="0"/>
            <a:t>public's perception</a:t>
          </a:r>
          <a:r>
            <a:rPr lang="en-GB" b="1" i="1" dirty="0"/>
            <a:t> of the police as a </a:t>
          </a:r>
          <a:r>
            <a:rPr lang="en-GB" b="1" i="1" u="sng" dirty="0"/>
            <a:t>legitimate or illegitimate</a:t>
          </a:r>
          <a:r>
            <a:rPr lang="en-GB" b="1" i="1" dirty="0"/>
            <a:t> source of </a:t>
          </a:r>
          <a:r>
            <a:rPr lang="en-GB" b="1" i="1" u="sng" dirty="0"/>
            <a:t>authority</a:t>
          </a:r>
          <a:r>
            <a:rPr lang="en-GB" b="1" i="1" dirty="0"/>
            <a:t>"</a:t>
          </a:r>
          <a:r>
            <a:rPr lang="en-GB" b="1" dirty="0"/>
            <a:t> (Charman, 2017). Discuss.</a:t>
          </a:r>
          <a:endParaRPr lang="en-US" dirty="0"/>
        </a:p>
      </dgm:t>
    </dgm:pt>
    <dgm:pt modelId="{A1DFA6FE-1459-405D-9908-25BDC8B544A1}" type="parTrans" cxnId="{3FF610A0-E8D6-4C36-B2FA-CDD2D258A9EA}">
      <dgm:prSet/>
      <dgm:spPr/>
      <dgm:t>
        <a:bodyPr/>
        <a:lstStyle/>
        <a:p>
          <a:endParaRPr lang="en-US"/>
        </a:p>
      </dgm:t>
    </dgm:pt>
    <dgm:pt modelId="{47BA53FA-930F-457D-9AA5-8EB4F11FCFFE}" type="sibTrans" cxnId="{3FF610A0-E8D6-4C36-B2FA-CDD2D258A9EA}">
      <dgm:prSet/>
      <dgm:spPr/>
      <dgm:t>
        <a:bodyPr/>
        <a:lstStyle/>
        <a:p>
          <a:endParaRPr lang="en-US"/>
        </a:p>
      </dgm:t>
    </dgm:pt>
    <dgm:pt modelId="{D2347916-8528-495F-8473-3F61C9182F81}">
      <dgm:prSet/>
      <dgm:spPr/>
      <dgm:t>
        <a:bodyPr/>
        <a:lstStyle/>
        <a:p>
          <a:r>
            <a:rPr lang="en-GB" b="1"/>
            <a:t>You will need to make reference to social divisions such as class, race and gender within your answer. </a:t>
          </a:r>
          <a:endParaRPr lang="en-US"/>
        </a:p>
      </dgm:t>
    </dgm:pt>
    <dgm:pt modelId="{7C3A31D7-9295-4688-8C18-C3E829F0546E}" type="parTrans" cxnId="{ABEAD46B-EFD7-4D9D-AFCE-70F623874CE8}">
      <dgm:prSet/>
      <dgm:spPr/>
      <dgm:t>
        <a:bodyPr/>
        <a:lstStyle/>
        <a:p>
          <a:endParaRPr lang="en-US"/>
        </a:p>
      </dgm:t>
    </dgm:pt>
    <dgm:pt modelId="{579F72F6-EB57-40F6-A132-8787566B199F}" type="sibTrans" cxnId="{ABEAD46B-EFD7-4D9D-AFCE-70F623874CE8}">
      <dgm:prSet/>
      <dgm:spPr/>
      <dgm:t>
        <a:bodyPr/>
        <a:lstStyle/>
        <a:p>
          <a:endParaRPr lang="en-US"/>
        </a:p>
      </dgm:t>
    </dgm:pt>
    <dgm:pt modelId="{05C8D71E-55EE-4335-9207-ADC7F0776776}" type="pres">
      <dgm:prSet presAssocID="{E6021F6D-7BFB-4246-AB21-2A1E9EDA1F07}" presName="vert0" presStyleCnt="0">
        <dgm:presLayoutVars>
          <dgm:dir/>
          <dgm:animOne val="branch"/>
          <dgm:animLvl val="lvl"/>
        </dgm:presLayoutVars>
      </dgm:prSet>
      <dgm:spPr/>
    </dgm:pt>
    <dgm:pt modelId="{A8925DE3-5396-4179-BD54-364CB4CF18AB}" type="pres">
      <dgm:prSet presAssocID="{D7AA6FCC-9780-466F-8F99-99E180F391B0}" presName="thickLine" presStyleLbl="alignNode1" presStyleIdx="0" presStyleCnt="2"/>
      <dgm:spPr/>
    </dgm:pt>
    <dgm:pt modelId="{63867EDB-2949-4EBA-A01A-C2776F885882}" type="pres">
      <dgm:prSet presAssocID="{D7AA6FCC-9780-466F-8F99-99E180F391B0}" presName="horz1" presStyleCnt="0"/>
      <dgm:spPr/>
    </dgm:pt>
    <dgm:pt modelId="{7BA4A8C9-2873-43CB-B944-575A4D0699A8}" type="pres">
      <dgm:prSet presAssocID="{D7AA6FCC-9780-466F-8F99-99E180F391B0}" presName="tx1" presStyleLbl="revTx" presStyleIdx="0" presStyleCnt="2"/>
      <dgm:spPr/>
    </dgm:pt>
    <dgm:pt modelId="{726D5BD8-C038-447A-A773-A3E9D2C46590}" type="pres">
      <dgm:prSet presAssocID="{D7AA6FCC-9780-466F-8F99-99E180F391B0}" presName="vert1" presStyleCnt="0"/>
      <dgm:spPr/>
    </dgm:pt>
    <dgm:pt modelId="{AAE169A9-597E-4198-B97B-38DC22EE3227}" type="pres">
      <dgm:prSet presAssocID="{D2347916-8528-495F-8473-3F61C9182F81}" presName="thickLine" presStyleLbl="alignNode1" presStyleIdx="1" presStyleCnt="2"/>
      <dgm:spPr/>
    </dgm:pt>
    <dgm:pt modelId="{56A3A229-E4F8-404B-9CF0-B84A3435D41F}" type="pres">
      <dgm:prSet presAssocID="{D2347916-8528-495F-8473-3F61C9182F81}" presName="horz1" presStyleCnt="0"/>
      <dgm:spPr/>
    </dgm:pt>
    <dgm:pt modelId="{1245072D-A9FA-4CE6-BB1A-DC4B24B7466A}" type="pres">
      <dgm:prSet presAssocID="{D2347916-8528-495F-8473-3F61C9182F81}" presName="tx1" presStyleLbl="revTx" presStyleIdx="1" presStyleCnt="2"/>
      <dgm:spPr/>
    </dgm:pt>
    <dgm:pt modelId="{5EA501BD-97CF-448A-A9C2-43FBDE229756}" type="pres">
      <dgm:prSet presAssocID="{D2347916-8528-495F-8473-3F61C9182F81}" presName="vert1" presStyleCnt="0"/>
      <dgm:spPr/>
    </dgm:pt>
  </dgm:ptLst>
  <dgm:cxnLst>
    <dgm:cxn modelId="{D57E2014-A83F-462F-BEA6-9A3819FDF2A0}" type="presOf" srcId="{D2347916-8528-495F-8473-3F61C9182F81}" destId="{1245072D-A9FA-4CE6-BB1A-DC4B24B7466A}" srcOrd="0" destOrd="0" presId="urn:microsoft.com/office/officeart/2008/layout/LinedList"/>
    <dgm:cxn modelId="{ABEAD46B-EFD7-4D9D-AFCE-70F623874CE8}" srcId="{E6021F6D-7BFB-4246-AB21-2A1E9EDA1F07}" destId="{D2347916-8528-495F-8473-3F61C9182F81}" srcOrd="1" destOrd="0" parTransId="{7C3A31D7-9295-4688-8C18-C3E829F0546E}" sibTransId="{579F72F6-EB57-40F6-A132-8787566B199F}"/>
    <dgm:cxn modelId="{DA84577B-DF0B-4C1B-B173-A6DAFC7CFE66}" type="presOf" srcId="{E6021F6D-7BFB-4246-AB21-2A1E9EDA1F07}" destId="{05C8D71E-55EE-4335-9207-ADC7F0776776}" srcOrd="0" destOrd="0" presId="urn:microsoft.com/office/officeart/2008/layout/LinedList"/>
    <dgm:cxn modelId="{3FF610A0-E8D6-4C36-B2FA-CDD2D258A9EA}" srcId="{E6021F6D-7BFB-4246-AB21-2A1E9EDA1F07}" destId="{D7AA6FCC-9780-466F-8F99-99E180F391B0}" srcOrd="0" destOrd="0" parTransId="{A1DFA6FE-1459-405D-9908-25BDC8B544A1}" sibTransId="{47BA53FA-930F-457D-9AA5-8EB4F11FCFFE}"/>
    <dgm:cxn modelId="{079FE1B8-4EB3-49B8-A339-9B37947ADEDD}" type="presOf" srcId="{D7AA6FCC-9780-466F-8F99-99E180F391B0}" destId="{7BA4A8C9-2873-43CB-B944-575A4D0699A8}" srcOrd="0" destOrd="0" presId="urn:microsoft.com/office/officeart/2008/layout/LinedList"/>
    <dgm:cxn modelId="{1FA57409-0C28-4FA0-A826-88E2905A1600}" type="presParOf" srcId="{05C8D71E-55EE-4335-9207-ADC7F0776776}" destId="{A8925DE3-5396-4179-BD54-364CB4CF18AB}" srcOrd="0" destOrd="0" presId="urn:microsoft.com/office/officeart/2008/layout/LinedList"/>
    <dgm:cxn modelId="{F8191E4C-9846-47FF-A0E3-6F54E9FEE7FF}" type="presParOf" srcId="{05C8D71E-55EE-4335-9207-ADC7F0776776}" destId="{63867EDB-2949-4EBA-A01A-C2776F885882}" srcOrd="1" destOrd="0" presId="urn:microsoft.com/office/officeart/2008/layout/LinedList"/>
    <dgm:cxn modelId="{ECF90E4A-A1F1-4FB8-9E0E-6FF577873C46}" type="presParOf" srcId="{63867EDB-2949-4EBA-A01A-C2776F885882}" destId="{7BA4A8C9-2873-43CB-B944-575A4D0699A8}" srcOrd="0" destOrd="0" presId="urn:microsoft.com/office/officeart/2008/layout/LinedList"/>
    <dgm:cxn modelId="{989BE74D-101B-467B-8842-AA71540DEBF6}" type="presParOf" srcId="{63867EDB-2949-4EBA-A01A-C2776F885882}" destId="{726D5BD8-C038-447A-A773-A3E9D2C46590}" srcOrd="1" destOrd="0" presId="urn:microsoft.com/office/officeart/2008/layout/LinedList"/>
    <dgm:cxn modelId="{80683D9B-F79D-42FC-B4CE-3ACAD5729D79}" type="presParOf" srcId="{05C8D71E-55EE-4335-9207-ADC7F0776776}" destId="{AAE169A9-597E-4198-B97B-38DC22EE3227}" srcOrd="2" destOrd="0" presId="urn:microsoft.com/office/officeart/2008/layout/LinedList"/>
    <dgm:cxn modelId="{B3450332-F318-4D01-ACC4-4A1658989FC6}" type="presParOf" srcId="{05C8D71E-55EE-4335-9207-ADC7F0776776}" destId="{56A3A229-E4F8-404B-9CF0-B84A3435D41F}" srcOrd="3" destOrd="0" presId="urn:microsoft.com/office/officeart/2008/layout/LinedList"/>
    <dgm:cxn modelId="{7B09F36D-A503-49DC-8C0A-0EF42729A51A}" type="presParOf" srcId="{56A3A229-E4F8-404B-9CF0-B84A3435D41F}" destId="{1245072D-A9FA-4CE6-BB1A-DC4B24B7466A}" srcOrd="0" destOrd="0" presId="urn:microsoft.com/office/officeart/2008/layout/LinedList"/>
    <dgm:cxn modelId="{E97CEAA1-BEC4-495D-BD8B-9B59E9A3618C}" type="presParOf" srcId="{56A3A229-E4F8-404B-9CF0-B84A3435D41F}" destId="{5EA501BD-97CF-448A-A9C2-43FBDE22975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EA03E7-DEB9-4F94-94D3-2D0FD21FECD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33D6099F-7D1C-4EFF-ADFC-17CA95ED44F8}">
      <dgm:prSet/>
      <dgm:spPr/>
      <dgm:t>
        <a:bodyPr/>
        <a:lstStyle/>
        <a:p>
          <a:r>
            <a:rPr lang="en-GB"/>
            <a:t>Police officers, staff / volunteers have accessible to,  and responsible for and accountable to communities</a:t>
          </a:r>
          <a:endParaRPr lang="en-US"/>
        </a:p>
      </dgm:t>
    </dgm:pt>
    <dgm:pt modelId="{9F4358C3-4A68-4BB5-9BB7-27D7990BD3AB}" type="parTrans" cxnId="{2F51C875-1E42-4947-A7FD-D1E1EB814955}">
      <dgm:prSet/>
      <dgm:spPr/>
      <dgm:t>
        <a:bodyPr/>
        <a:lstStyle/>
        <a:p>
          <a:endParaRPr lang="en-US"/>
        </a:p>
      </dgm:t>
    </dgm:pt>
    <dgm:pt modelId="{B64B004E-79D0-4B4D-82F5-992B09AC800E}" type="sibTrans" cxnId="{2F51C875-1E42-4947-A7FD-D1E1EB814955}">
      <dgm:prSet/>
      <dgm:spPr/>
      <dgm:t>
        <a:bodyPr/>
        <a:lstStyle/>
        <a:p>
          <a:endParaRPr lang="en-US"/>
        </a:p>
      </dgm:t>
    </dgm:pt>
    <dgm:pt modelId="{CD72DC17-64F4-4E5A-A2D0-6546913F41E2}">
      <dgm:prSet/>
      <dgm:spPr/>
      <dgm:t>
        <a:bodyPr/>
        <a:lstStyle/>
        <a:p>
          <a:r>
            <a:rPr lang="en-GB"/>
            <a:t>Community engagement to understanding the needs within that community and to build trust</a:t>
          </a:r>
          <a:endParaRPr lang="en-US"/>
        </a:p>
      </dgm:t>
    </dgm:pt>
    <dgm:pt modelId="{74CEFE16-DBCF-4735-AE95-0AD6E6FEFC6A}" type="parTrans" cxnId="{15F6A0A3-DD15-4271-BE45-793B31A0EC40}">
      <dgm:prSet/>
      <dgm:spPr/>
      <dgm:t>
        <a:bodyPr/>
        <a:lstStyle/>
        <a:p>
          <a:endParaRPr lang="en-US"/>
        </a:p>
      </dgm:t>
    </dgm:pt>
    <dgm:pt modelId="{B44B58CB-FA9E-4CBF-B4D2-4822CC95C4F3}" type="sibTrans" cxnId="{15F6A0A3-DD15-4271-BE45-793B31A0EC40}">
      <dgm:prSet/>
      <dgm:spPr/>
      <dgm:t>
        <a:bodyPr/>
        <a:lstStyle/>
        <a:p>
          <a:endParaRPr lang="en-US"/>
        </a:p>
      </dgm:t>
    </dgm:pt>
    <dgm:pt modelId="{2F156C8E-0741-4129-A301-1336AD2F2CCE}">
      <dgm:prSet/>
      <dgm:spPr/>
      <dgm:t>
        <a:bodyPr/>
        <a:lstStyle/>
        <a:p>
          <a:r>
            <a:rPr lang="en-GB"/>
            <a:t>Collaborative problem-solving  to support with integrated working with private, public and voluntary sectors.</a:t>
          </a:r>
          <a:endParaRPr lang="en-US"/>
        </a:p>
      </dgm:t>
    </dgm:pt>
    <dgm:pt modelId="{13226ABD-5476-4DC5-B7A1-DF974299A059}" type="parTrans" cxnId="{FDF4FD07-227C-4511-9168-AF537D6ED90A}">
      <dgm:prSet/>
      <dgm:spPr/>
      <dgm:t>
        <a:bodyPr/>
        <a:lstStyle/>
        <a:p>
          <a:endParaRPr lang="en-US"/>
        </a:p>
      </dgm:t>
    </dgm:pt>
    <dgm:pt modelId="{62979240-5B1E-4A3E-91C3-85A548348459}" type="sibTrans" cxnId="{FDF4FD07-227C-4511-9168-AF537D6ED90A}">
      <dgm:prSet/>
      <dgm:spPr/>
      <dgm:t>
        <a:bodyPr/>
        <a:lstStyle/>
        <a:p>
          <a:endParaRPr lang="en-US"/>
        </a:p>
      </dgm:t>
    </dgm:pt>
    <dgm:pt modelId="{92F2CF31-67F1-442E-ABAF-8CC775AAE9AB}" type="pres">
      <dgm:prSet presAssocID="{90EA03E7-DEB9-4F94-94D3-2D0FD21FECD9}" presName="linear" presStyleCnt="0">
        <dgm:presLayoutVars>
          <dgm:animLvl val="lvl"/>
          <dgm:resizeHandles val="exact"/>
        </dgm:presLayoutVars>
      </dgm:prSet>
      <dgm:spPr/>
    </dgm:pt>
    <dgm:pt modelId="{97F6B18E-D31F-403E-B893-70A322EFE73F}" type="pres">
      <dgm:prSet presAssocID="{33D6099F-7D1C-4EFF-ADFC-17CA95ED44F8}" presName="parentText" presStyleLbl="node1" presStyleIdx="0" presStyleCnt="3">
        <dgm:presLayoutVars>
          <dgm:chMax val="0"/>
          <dgm:bulletEnabled val="1"/>
        </dgm:presLayoutVars>
      </dgm:prSet>
      <dgm:spPr/>
    </dgm:pt>
    <dgm:pt modelId="{32FE30E7-A619-4FCC-AEAA-4E5F36B03948}" type="pres">
      <dgm:prSet presAssocID="{B64B004E-79D0-4B4D-82F5-992B09AC800E}" presName="spacer" presStyleCnt="0"/>
      <dgm:spPr/>
    </dgm:pt>
    <dgm:pt modelId="{A4B59669-E271-42D3-93A1-1A46F713481F}" type="pres">
      <dgm:prSet presAssocID="{CD72DC17-64F4-4E5A-A2D0-6546913F41E2}" presName="parentText" presStyleLbl="node1" presStyleIdx="1" presStyleCnt="3">
        <dgm:presLayoutVars>
          <dgm:chMax val="0"/>
          <dgm:bulletEnabled val="1"/>
        </dgm:presLayoutVars>
      </dgm:prSet>
      <dgm:spPr/>
    </dgm:pt>
    <dgm:pt modelId="{80FDF4CF-3B4A-4C69-87B9-02E94B1A5D65}" type="pres">
      <dgm:prSet presAssocID="{B44B58CB-FA9E-4CBF-B4D2-4822CC95C4F3}" presName="spacer" presStyleCnt="0"/>
      <dgm:spPr/>
    </dgm:pt>
    <dgm:pt modelId="{BAC5AFD5-C415-4690-A867-EB9FA89CEBEA}" type="pres">
      <dgm:prSet presAssocID="{2F156C8E-0741-4129-A301-1336AD2F2CCE}" presName="parentText" presStyleLbl="node1" presStyleIdx="2" presStyleCnt="3">
        <dgm:presLayoutVars>
          <dgm:chMax val="0"/>
          <dgm:bulletEnabled val="1"/>
        </dgm:presLayoutVars>
      </dgm:prSet>
      <dgm:spPr/>
    </dgm:pt>
  </dgm:ptLst>
  <dgm:cxnLst>
    <dgm:cxn modelId="{B7886F05-A4EA-4EE2-9C9A-6AB987C49EAE}" type="presOf" srcId="{2F156C8E-0741-4129-A301-1336AD2F2CCE}" destId="{BAC5AFD5-C415-4690-A867-EB9FA89CEBEA}" srcOrd="0" destOrd="0" presId="urn:microsoft.com/office/officeart/2005/8/layout/vList2"/>
    <dgm:cxn modelId="{FDF4FD07-227C-4511-9168-AF537D6ED90A}" srcId="{90EA03E7-DEB9-4F94-94D3-2D0FD21FECD9}" destId="{2F156C8E-0741-4129-A301-1336AD2F2CCE}" srcOrd="2" destOrd="0" parTransId="{13226ABD-5476-4DC5-B7A1-DF974299A059}" sibTransId="{62979240-5B1E-4A3E-91C3-85A548348459}"/>
    <dgm:cxn modelId="{7FA14D1A-40CF-47B3-8378-99E53A4457ED}" type="presOf" srcId="{90EA03E7-DEB9-4F94-94D3-2D0FD21FECD9}" destId="{92F2CF31-67F1-442E-ABAF-8CC775AAE9AB}" srcOrd="0" destOrd="0" presId="urn:microsoft.com/office/officeart/2005/8/layout/vList2"/>
    <dgm:cxn modelId="{2F51C875-1E42-4947-A7FD-D1E1EB814955}" srcId="{90EA03E7-DEB9-4F94-94D3-2D0FD21FECD9}" destId="{33D6099F-7D1C-4EFF-ADFC-17CA95ED44F8}" srcOrd="0" destOrd="0" parTransId="{9F4358C3-4A68-4BB5-9BB7-27D7990BD3AB}" sibTransId="{B64B004E-79D0-4B4D-82F5-992B09AC800E}"/>
    <dgm:cxn modelId="{30CF5295-D33B-420D-80DE-963507EEC057}" type="presOf" srcId="{CD72DC17-64F4-4E5A-A2D0-6546913F41E2}" destId="{A4B59669-E271-42D3-93A1-1A46F713481F}" srcOrd="0" destOrd="0" presId="urn:microsoft.com/office/officeart/2005/8/layout/vList2"/>
    <dgm:cxn modelId="{F7B9699E-6EDA-466B-9B95-732BD1FF8950}" type="presOf" srcId="{33D6099F-7D1C-4EFF-ADFC-17CA95ED44F8}" destId="{97F6B18E-D31F-403E-B893-70A322EFE73F}" srcOrd="0" destOrd="0" presId="urn:microsoft.com/office/officeart/2005/8/layout/vList2"/>
    <dgm:cxn modelId="{15F6A0A3-DD15-4271-BE45-793B31A0EC40}" srcId="{90EA03E7-DEB9-4F94-94D3-2D0FD21FECD9}" destId="{CD72DC17-64F4-4E5A-A2D0-6546913F41E2}" srcOrd="1" destOrd="0" parTransId="{74CEFE16-DBCF-4735-AE95-0AD6E6FEFC6A}" sibTransId="{B44B58CB-FA9E-4CBF-B4D2-4822CC95C4F3}"/>
    <dgm:cxn modelId="{4813CCB6-2C43-4FAC-B8CD-C1112CE894AD}" type="presParOf" srcId="{92F2CF31-67F1-442E-ABAF-8CC775AAE9AB}" destId="{97F6B18E-D31F-403E-B893-70A322EFE73F}" srcOrd="0" destOrd="0" presId="urn:microsoft.com/office/officeart/2005/8/layout/vList2"/>
    <dgm:cxn modelId="{548D5EE6-0D25-40DE-B431-90817075B7C0}" type="presParOf" srcId="{92F2CF31-67F1-442E-ABAF-8CC775AAE9AB}" destId="{32FE30E7-A619-4FCC-AEAA-4E5F36B03948}" srcOrd="1" destOrd="0" presId="urn:microsoft.com/office/officeart/2005/8/layout/vList2"/>
    <dgm:cxn modelId="{C76EB7A2-3312-42B3-80F7-0643F7397ADD}" type="presParOf" srcId="{92F2CF31-67F1-442E-ABAF-8CC775AAE9AB}" destId="{A4B59669-E271-42D3-93A1-1A46F713481F}" srcOrd="2" destOrd="0" presId="urn:microsoft.com/office/officeart/2005/8/layout/vList2"/>
    <dgm:cxn modelId="{AA344928-8D19-4D5B-89C2-AE7BBCAF0772}" type="presParOf" srcId="{92F2CF31-67F1-442E-ABAF-8CC775AAE9AB}" destId="{80FDF4CF-3B4A-4C69-87B9-02E94B1A5D65}" srcOrd="3" destOrd="0" presId="urn:microsoft.com/office/officeart/2005/8/layout/vList2"/>
    <dgm:cxn modelId="{26B9E133-AFA0-48EF-895F-D8A67C75A9A1}" type="presParOf" srcId="{92F2CF31-67F1-442E-ABAF-8CC775AAE9AB}" destId="{BAC5AFD5-C415-4690-A867-EB9FA89CEBE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925DE3-5396-4179-BD54-364CB4CF18AB}">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A4A8C9-2873-43CB-B944-575A4D0699A8}">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i="1" kern="1200" dirty="0"/>
            <a:t>"</a:t>
          </a:r>
          <a:r>
            <a:rPr lang="en-GB" sz="2700" b="1" i="1" u="sng" kern="1200" dirty="0"/>
            <a:t>Procedural justice </a:t>
          </a:r>
          <a:r>
            <a:rPr lang="en-GB" sz="2700" b="1" i="1" kern="1200" dirty="0"/>
            <a:t>is vitally important in the </a:t>
          </a:r>
          <a:r>
            <a:rPr lang="en-GB" sz="2700" b="1" i="1" u="sng" kern="1200" dirty="0"/>
            <a:t>relationship</a:t>
          </a:r>
          <a:r>
            <a:rPr lang="en-GB" sz="2700" b="1" i="1" kern="1200" dirty="0"/>
            <a:t> between the police and the public and is a contributor to the </a:t>
          </a:r>
          <a:r>
            <a:rPr lang="en-GB" sz="2700" b="1" i="1" u="sng" kern="1200" dirty="0"/>
            <a:t>public's perception</a:t>
          </a:r>
          <a:r>
            <a:rPr lang="en-GB" sz="2700" b="1" i="1" kern="1200" dirty="0"/>
            <a:t> of the police as a </a:t>
          </a:r>
          <a:r>
            <a:rPr lang="en-GB" sz="2700" b="1" i="1" u="sng" kern="1200" dirty="0"/>
            <a:t>legitimate or illegitimate</a:t>
          </a:r>
          <a:r>
            <a:rPr lang="en-GB" sz="2700" b="1" i="1" kern="1200" dirty="0"/>
            <a:t> source of </a:t>
          </a:r>
          <a:r>
            <a:rPr lang="en-GB" sz="2700" b="1" i="1" u="sng" kern="1200" dirty="0"/>
            <a:t>authority</a:t>
          </a:r>
          <a:r>
            <a:rPr lang="en-GB" sz="2700" b="1" i="1" kern="1200" dirty="0"/>
            <a:t>"</a:t>
          </a:r>
          <a:r>
            <a:rPr lang="en-GB" sz="2700" b="1" kern="1200" dirty="0"/>
            <a:t> (Charman, 2017). Discuss.</a:t>
          </a:r>
          <a:endParaRPr lang="en-US" sz="2700" kern="1200" dirty="0"/>
        </a:p>
      </dsp:txBody>
      <dsp:txXfrm>
        <a:off x="0" y="0"/>
        <a:ext cx="6492875" cy="2552700"/>
      </dsp:txXfrm>
    </dsp:sp>
    <dsp:sp modelId="{AAE169A9-597E-4198-B97B-38DC22EE3227}">
      <dsp:nvSpPr>
        <dsp:cNvPr id="0" name=""/>
        <dsp:cNvSpPr/>
      </dsp:nvSpPr>
      <dsp:spPr>
        <a:xfrm>
          <a:off x="0" y="255270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45072D-A9FA-4CE6-BB1A-DC4B24B7466A}">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You will need to make reference to social divisions such as class, race and gender within your answer. </a:t>
          </a:r>
          <a:endParaRPr lang="en-US" sz="2700" kern="1200"/>
        </a:p>
      </dsp:txBody>
      <dsp:txXfrm>
        <a:off x="0" y="2552700"/>
        <a:ext cx="6492875" cy="25527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F6B18E-D31F-403E-B893-70A322EFE73F}">
      <dsp:nvSpPr>
        <dsp:cNvPr id="0" name=""/>
        <dsp:cNvSpPr/>
      </dsp:nvSpPr>
      <dsp:spPr>
        <a:xfrm>
          <a:off x="0" y="80644"/>
          <a:ext cx="6666833" cy="17046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Police officers, staff / volunteers have accessible to,  and responsible for and accountable to communities</a:t>
          </a:r>
          <a:endParaRPr lang="en-US" sz="3100" kern="1200"/>
        </a:p>
      </dsp:txBody>
      <dsp:txXfrm>
        <a:off x="83216" y="163860"/>
        <a:ext cx="6500401" cy="1538258"/>
      </dsp:txXfrm>
    </dsp:sp>
    <dsp:sp modelId="{A4B59669-E271-42D3-93A1-1A46F713481F}">
      <dsp:nvSpPr>
        <dsp:cNvPr id="0" name=""/>
        <dsp:cNvSpPr/>
      </dsp:nvSpPr>
      <dsp:spPr>
        <a:xfrm>
          <a:off x="0" y="1874614"/>
          <a:ext cx="6666833" cy="1704690"/>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Community engagement to understanding the needs within that community and to build trust</a:t>
          </a:r>
          <a:endParaRPr lang="en-US" sz="3100" kern="1200"/>
        </a:p>
      </dsp:txBody>
      <dsp:txXfrm>
        <a:off x="83216" y="1957830"/>
        <a:ext cx="6500401" cy="1538258"/>
      </dsp:txXfrm>
    </dsp:sp>
    <dsp:sp modelId="{BAC5AFD5-C415-4690-A867-EB9FA89CEBEA}">
      <dsp:nvSpPr>
        <dsp:cNvPr id="0" name=""/>
        <dsp:cNvSpPr/>
      </dsp:nvSpPr>
      <dsp:spPr>
        <a:xfrm>
          <a:off x="0" y="3668585"/>
          <a:ext cx="6666833" cy="170469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Collaborative problem-solving  to support with integrated working with private, public and voluntary sectors.</a:t>
          </a:r>
          <a:endParaRPr lang="en-US" sz="3100" kern="1200"/>
        </a:p>
      </dsp:txBody>
      <dsp:txXfrm>
        <a:off x="83216" y="3751801"/>
        <a:ext cx="6500401" cy="153825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FC0EC2-DDBB-4AAE-8AEC-2F97656F0612}" type="datetimeFigureOut">
              <a:rPr lang="en-GB" smtClean="0"/>
              <a:t>17/02/2022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0B712D-48D3-4FDE-8403-44BD42ABB885}" type="slidenum">
              <a:rPr lang="en-GB" smtClean="0"/>
              <a:t>‹#›</a:t>
            </a:fld>
            <a:endParaRPr lang="en-GB"/>
          </a:p>
        </p:txBody>
      </p:sp>
    </p:spTree>
    <p:extLst>
      <p:ext uri="{BB962C8B-B14F-4D97-AF65-F5344CB8AC3E}">
        <p14:creationId xmlns:p14="http://schemas.microsoft.com/office/powerpoint/2010/main" val="39566121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https://whatworks.college.police.uk/Research/Documents/GMP_Practitioner_Paper_Final.pdf</a:t>
            </a:r>
          </a:p>
        </p:txBody>
      </p:sp>
      <p:sp>
        <p:nvSpPr>
          <p:cNvPr id="4" name="Slide Number Placeholder 3"/>
          <p:cNvSpPr>
            <a:spLocks noGrp="1"/>
          </p:cNvSpPr>
          <p:nvPr>
            <p:ph type="sldNum" sz="quarter" idx="5"/>
          </p:nvPr>
        </p:nvSpPr>
        <p:spPr/>
        <p:txBody>
          <a:bodyPr/>
          <a:lstStyle/>
          <a:p>
            <a:fld id="{EA0B712D-48D3-4FDE-8403-44BD42ABB885}" type="slidenum">
              <a:rPr lang="en-GB" smtClean="0"/>
              <a:t>6</a:t>
            </a:fld>
            <a:endParaRPr lang="en-GB"/>
          </a:p>
        </p:txBody>
      </p:sp>
    </p:spTree>
    <p:extLst>
      <p:ext uri="{BB962C8B-B14F-4D97-AF65-F5344CB8AC3E}">
        <p14:creationId xmlns:p14="http://schemas.microsoft.com/office/powerpoint/2010/main" val="2087577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https://whatworks.college.police.uk/Research/Documents/GMP_Practitioner_Paper_Final.pdf</a:t>
            </a:r>
          </a:p>
          <a:p>
            <a:endParaRPr lang="en-GB" dirty="0"/>
          </a:p>
          <a:p>
            <a:r>
              <a:rPr lang="en-GB" dirty="0"/>
              <a:t>College of Policing (2013)</a:t>
            </a:r>
          </a:p>
        </p:txBody>
      </p:sp>
      <p:sp>
        <p:nvSpPr>
          <p:cNvPr id="4" name="Slide Number Placeholder 3"/>
          <p:cNvSpPr>
            <a:spLocks noGrp="1"/>
          </p:cNvSpPr>
          <p:nvPr>
            <p:ph type="sldNum" sz="quarter" idx="5"/>
          </p:nvPr>
        </p:nvSpPr>
        <p:spPr/>
        <p:txBody>
          <a:bodyPr/>
          <a:lstStyle/>
          <a:p>
            <a:fld id="{EA0B712D-48D3-4FDE-8403-44BD42ABB885}" type="slidenum">
              <a:rPr lang="en-GB" smtClean="0"/>
              <a:t>7</a:t>
            </a:fld>
            <a:endParaRPr lang="en-GB"/>
          </a:p>
        </p:txBody>
      </p:sp>
    </p:spTree>
    <p:extLst>
      <p:ext uri="{BB962C8B-B14F-4D97-AF65-F5344CB8AC3E}">
        <p14:creationId xmlns:p14="http://schemas.microsoft.com/office/powerpoint/2010/main" val="878337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https://www.policenow.org.uk/wp-content/uploads/2020/10/Procedural-justice-insight-briefing.pdf</a:t>
            </a:r>
          </a:p>
          <a:p>
            <a:endParaRPr lang="en-GB" dirty="0"/>
          </a:p>
          <a:p>
            <a:r>
              <a:rPr lang="en-GB" dirty="0"/>
              <a:t>https://journals.sagepub.com/doi/10.1177/1477370811415762</a:t>
            </a:r>
          </a:p>
        </p:txBody>
      </p:sp>
      <p:sp>
        <p:nvSpPr>
          <p:cNvPr id="4" name="Slide Number Placeholder 3"/>
          <p:cNvSpPr>
            <a:spLocks noGrp="1"/>
          </p:cNvSpPr>
          <p:nvPr>
            <p:ph type="sldNum" sz="quarter" idx="5"/>
          </p:nvPr>
        </p:nvSpPr>
        <p:spPr/>
        <p:txBody>
          <a:bodyPr/>
          <a:lstStyle/>
          <a:p>
            <a:fld id="{EA0B712D-48D3-4FDE-8403-44BD42ABB885}" type="slidenum">
              <a:rPr lang="en-GB" smtClean="0"/>
              <a:t>9</a:t>
            </a:fld>
            <a:endParaRPr lang="en-GB"/>
          </a:p>
        </p:txBody>
      </p:sp>
    </p:spTree>
    <p:extLst>
      <p:ext uri="{BB962C8B-B14F-4D97-AF65-F5344CB8AC3E}">
        <p14:creationId xmlns:p14="http://schemas.microsoft.com/office/powerpoint/2010/main" val="23425624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https://www.justiceinspectorates.gov.uk/hmicfrs/publications/public-perceptions-of-policing-in-england-and-wales-2018/</a:t>
            </a:r>
          </a:p>
        </p:txBody>
      </p:sp>
      <p:sp>
        <p:nvSpPr>
          <p:cNvPr id="4" name="Slide Number Placeholder 3"/>
          <p:cNvSpPr>
            <a:spLocks noGrp="1"/>
          </p:cNvSpPr>
          <p:nvPr>
            <p:ph type="sldNum" sz="quarter" idx="5"/>
          </p:nvPr>
        </p:nvSpPr>
        <p:spPr/>
        <p:txBody>
          <a:bodyPr/>
          <a:lstStyle/>
          <a:p>
            <a:fld id="{EA0B712D-48D3-4FDE-8403-44BD42ABB885}" type="slidenum">
              <a:rPr lang="en-GB" smtClean="0"/>
              <a:t>10</a:t>
            </a:fld>
            <a:endParaRPr lang="en-GB"/>
          </a:p>
        </p:txBody>
      </p:sp>
    </p:spTree>
    <p:extLst>
      <p:ext uri="{BB962C8B-B14F-4D97-AF65-F5344CB8AC3E}">
        <p14:creationId xmlns:p14="http://schemas.microsoft.com/office/powerpoint/2010/main" val="9388028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https://www.bbc.co.uk/news/uk-60379131</a:t>
            </a:r>
          </a:p>
        </p:txBody>
      </p:sp>
      <p:sp>
        <p:nvSpPr>
          <p:cNvPr id="4" name="Slide Number Placeholder 3"/>
          <p:cNvSpPr>
            <a:spLocks noGrp="1"/>
          </p:cNvSpPr>
          <p:nvPr>
            <p:ph type="sldNum" sz="quarter" idx="5"/>
          </p:nvPr>
        </p:nvSpPr>
        <p:spPr/>
        <p:txBody>
          <a:bodyPr/>
          <a:lstStyle/>
          <a:p>
            <a:fld id="{EA0B712D-48D3-4FDE-8403-44BD42ABB885}" type="slidenum">
              <a:rPr lang="en-GB" smtClean="0"/>
              <a:t>11</a:t>
            </a:fld>
            <a:endParaRPr lang="en-GB"/>
          </a:p>
        </p:txBody>
      </p:sp>
    </p:spTree>
    <p:extLst>
      <p:ext uri="{BB962C8B-B14F-4D97-AF65-F5344CB8AC3E}">
        <p14:creationId xmlns:p14="http://schemas.microsoft.com/office/powerpoint/2010/main" val="41946412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atermark.silverchair.com/400414.pdf?token=AQECAHi208BE49Ooan9kkhW_Ercy7Dm3ZL_9Cf3qfKAc485ysgAAAlgwggJUBgkqhkiG9w0BBwagggJFMIICQQIBADCCAjoGCSqGSIb3DQEHATAeBglghkgBZQMEAS4wEQQMCqt92hHi2vwxsLBXAgEQgIICC6vxtXxSi-RF7BJ_t5k7zXCSZ29R8kZu1qYpKHECQzK1OtTl91AF6A2N2jSMySuP-y_h-hDvXSlS0B0pnq2_uG46N4dlZixPeAzm4fD4iroJMXaetAfaR4nsUIi6o3QUze6hnuS5NVsq2ghIw2MWm1GD0ENqObFldcaKUdpxWVbpYJxCVwLAoiHKIoaC110-pl4FkxS8_kyQY0iXDBnqo7yOq5t4WyC3mbsGPnReqBhDm-Trv44R1zh7YpSVNXR8eGVa9HxhxZ1TImxF40UvV8KRS6EDMDqb4S5X0pzhdlSBwFLz1-oYeoniKj7sDTme2fnLKuDrpze1Bw2C60DHxtghUMSpt1whJ7D_GCkmqEeMUBEIbr16SsMorjAtdryDGXs1lI6dLbl8WbwuNG3MIzfuABR5XN0UeOb6JhRG-erHXSmoSEWd8uCxvMdKkhlztTpcOmZFFSqUk41gXoi095xg4UWhE_kRhVVLftz1eagILuDZ2hYNbokeTzy5fNDeigxIXfNWtcQjyYa4w4i876xyO0C1cJNmApSKsH-gjLe1ltqEetPTvlAUKF_8D9CErynhZ-qIIB3oSuoyhECb3EBLi0XP2d2Qim3KJc6lneGJv5b9mLhfQtcH22DpPLE9NFIbOvMOw68Y2TMmxAIt_JfZyYzRRRbzX_uCebhD17EbKDOKiW1JGXDEAaY</a:t>
            </a:r>
          </a:p>
        </p:txBody>
      </p:sp>
      <p:sp>
        <p:nvSpPr>
          <p:cNvPr id="4" name="Slide Number Placeholder 3"/>
          <p:cNvSpPr>
            <a:spLocks noGrp="1"/>
          </p:cNvSpPr>
          <p:nvPr>
            <p:ph type="sldNum" sz="quarter" idx="5"/>
          </p:nvPr>
        </p:nvSpPr>
        <p:spPr/>
        <p:txBody>
          <a:bodyPr/>
          <a:lstStyle/>
          <a:p>
            <a:fld id="{0B567636-85B6-4AF6-A680-E36E5590A85C}" type="slidenum">
              <a:rPr lang="en-GB" smtClean="0"/>
              <a:pPr/>
              <a:t>12</a:t>
            </a:fld>
            <a:endParaRPr lang="en-GB" dirty="0"/>
          </a:p>
        </p:txBody>
      </p:sp>
    </p:spTree>
    <p:extLst>
      <p:ext uri="{BB962C8B-B14F-4D97-AF65-F5344CB8AC3E}">
        <p14:creationId xmlns:p14="http://schemas.microsoft.com/office/powerpoint/2010/main" val="24565867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0B712D-48D3-4FDE-8403-44BD42ABB885}" type="slidenum">
              <a:rPr lang="en-GB" smtClean="0"/>
              <a:t>13</a:t>
            </a:fld>
            <a:endParaRPr lang="en-GB"/>
          </a:p>
        </p:txBody>
      </p:sp>
    </p:spTree>
    <p:extLst>
      <p:ext uri="{BB962C8B-B14F-4D97-AF65-F5344CB8AC3E}">
        <p14:creationId xmlns:p14="http://schemas.microsoft.com/office/powerpoint/2010/main" val="436959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0B712D-48D3-4FDE-8403-44BD42ABB885}" type="slidenum">
              <a:rPr lang="en-GB" smtClean="0"/>
              <a:t>14</a:t>
            </a:fld>
            <a:endParaRPr lang="en-GB"/>
          </a:p>
        </p:txBody>
      </p:sp>
    </p:spTree>
    <p:extLst>
      <p:ext uri="{BB962C8B-B14F-4D97-AF65-F5344CB8AC3E}">
        <p14:creationId xmlns:p14="http://schemas.microsoft.com/office/powerpoint/2010/main" val="22927755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https://www.gov.uk/government/publications/social-mobility-barometer-poll-results-2019</a:t>
            </a:r>
          </a:p>
          <a:p>
            <a:endParaRPr lang="en-GB" dirty="0"/>
          </a:p>
          <a:p>
            <a:r>
              <a:rPr lang="en-GB" dirty="0"/>
              <a:t>https://assets.publishing.service.gov.uk/government/uploads/system/uploads/attachment_data/file/858908/Social_Mobility_Barometer_2019-2020.pdf</a:t>
            </a:r>
          </a:p>
        </p:txBody>
      </p:sp>
      <p:sp>
        <p:nvSpPr>
          <p:cNvPr id="4" name="Slide Number Placeholder 3"/>
          <p:cNvSpPr>
            <a:spLocks noGrp="1"/>
          </p:cNvSpPr>
          <p:nvPr>
            <p:ph type="sldNum" sz="quarter" idx="5"/>
          </p:nvPr>
        </p:nvSpPr>
        <p:spPr/>
        <p:txBody>
          <a:bodyPr/>
          <a:lstStyle/>
          <a:p>
            <a:fld id="{6D80C564-1A45-430E-85E9-67065F619922}" type="slidenum">
              <a:rPr lang="en-GB" smtClean="0"/>
              <a:t>15</a:t>
            </a:fld>
            <a:endParaRPr lang="en-GB"/>
          </a:p>
        </p:txBody>
      </p:sp>
    </p:spTree>
    <p:extLst>
      <p:ext uri="{BB962C8B-B14F-4D97-AF65-F5344CB8AC3E}">
        <p14:creationId xmlns:p14="http://schemas.microsoft.com/office/powerpoint/2010/main" val="3141324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20</a:t>
            </a:fld>
            <a:endParaRPr lang="en-GB" dirty="0"/>
          </a:p>
        </p:txBody>
      </p:sp>
    </p:spTree>
    <p:extLst>
      <p:ext uri="{BB962C8B-B14F-4D97-AF65-F5344CB8AC3E}">
        <p14:creationId xmlns:p14="http://schemas.microsoft.com/office/powerpoint/2010/main" val="36841318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13F31-F8A7-4520-929A-95CAE1210A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3E337EA-6952-4EE4-BCC0-9A33CCC65FD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10DC7C9-1DBE-4812-87D2-CEA5EAE1A943}"/>
              </a:ext>
            </a:extLst>
          </p:cNvPr>
          <p:cNvSpPr>
            <a:spLocks noGrp="1"/>
          </p:cNvSpPr>
          <p:nvPr>
            <p:ph type="dt" sz="half" idx="10"/>
          </p:nvPr>
        </p:nvSpPr>
        <p:spPr/>
        <p:txBody>
          <a:bodyPr/>
          <a:lstStyle/>
          <a:p>
            <a:fld id="{5BDCBF0C-140F-4AE5-BF9B-5E88282D0670}" type="datetimeFigureOut">
              <a:rPr lang="en-GB" smtClean="0"/>
              <a:t>17/02/2022</a:t>
            </a:fld>
            <a:endParaRPr lang="en-GB"/>
          </a:p>
        </p:txBody>
      </p:sp>
      <p:sp>
        <p:nvSpPr>
          <p:cNvPr id="5" name="Footer Placeholder 4">
            <a:extLst>
              <a:ext uri="{FF2B5EF4-FFF2-40B4-BE49-F238E27FC236}">
                <a16:creationId xmlns:a16="http://schemas.microsoft.com/office/drawing/2014/main" id="{9CB13FA1-D430-47AF-AB7C-062438EE8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0619CD-1D31-458F-B14A-E5CD8F60E8A0}"/>
              </a:ext>
            </a:extLst>
          </p:cNvPr>
          <p:cNvSpPr>
            <a:spLocks noGrp="1"/>
          </p:cNvSpPr>
          <p:nvPr>
            <p:ph type="sldNum" sz="quarter" idx="12"/>
          </p:nvPr>
        </p:nvSpPr>
        <p:spPr/>
        <p:txBody>
          <a:bodyPr/>
          <a:lstStyle/>
          <a:p>
            <a:fld id="{0D9BA88A-00F3-40B4-830E-92B676C45A5A}" type="slidenum">
              <a:rPr lang="en-GB" smtClean="0"/>
              <a:t>‹#›</a:t>
            </a:fld>
            <a:endParaRPr lang="en-GB"/>
          </a:p>
        </p:txBody>
      </p:sp>
    </p:spTree>
    <p:extLst>
      <p:ext uri="{BB962C8B-B14F-4D97-AF65-F5344CB8AC3E}">
        <p14:creationId xmlns:p14="http://schemas.microsoft.com/office/powerpoint/2010/main" val="907350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C0665-5A70-4F87-9F7C-9D21748CA38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DCDB95-9519-4F49-947A-2E4EFFCC4DA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B26AC5-7ABC-4593-AA72-7AAAC52DCDC3}"/>
              </a:ext>
            </a:extLst>
          </p:cNvPr>
          <p:cNvSpPr>
            <a:spLocks noGrp="1"/>
          </p:cNvSpPr>
          <p:nvPr>
            <p:ph type="dt" sz="half" idx="10"/>
          </p:nvPr>
        </p:nvSpPr>
        <p:spPr/>
        <p:txBody>
          <a:bodyPr/>
          <a:lstStyle/>
          <a:p>
            <a:fld id="{5BDCBF0C-140F-4AE5-BF9B-5E88282D0670}" type="datetimeFigureOut">
              <a:rPr lang="en-GB" smtClean="0"/>
              <a:t>17/02/2022</a:t>
            </a:fld>
            <a:endParaRPr lang="en-GB"/>
          </a:p>
        </p:txBody>
      </p:sp>
      <p:sp>
        <p:nvSpPr>
          <p:cNvPr id="5" name="Footer Placeholder 4">
            <a:extLst>
              <a:ext uri="{FF2B5EF4-FFF2-40B4-BE49-F238E27FC236}">
                <a16:creationId xmlns:a16="http://schemas.microsoft.com/office/drawing/2014/main" id="{87CF0AD9-EEB2-4AEB-8EAC-58111D827E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459C9D-F012-4343-B678-95C95A37D69A}"/>
              </a:ext>
            </a:extLst>
          </p:cNvPr>
          <p:cNvSpPr>
            <a:spLocks noGrp="1"/>
          </p:cNvSpPr>
          <p:nvPr>
            <p:ph type="sldNum" sz="quarter" idx="12"/>
          </p:nvPr>
        </p:nvSpPr>
        <p:spPr/>
        <p:txBody>
          <a:bodyPr/>
          <a:lstStyle/>
          <a:p>
            <a:fld id="{0D9BA88A-00F3-40B4-830E-92B676C45A5A}" type="slidenum">
              <a:rPr lang="en-GB" smtClean="0"/>
              <a:t>‹#›</a:t>
            </a:fld>
            <a:endParaRPr lang="en-GB"/>
          </a:p>
        </p:txBody>
      </p:sp>
    </p:spTree>
    <p:extLst>
      <p:ext uri="{BB962C8B-B14F-4D97-AF65-F5344CB8AC3E}">
        <p14:creationId xmlns:p14="http://schemas.microsoft.com/office/powerpoint/2010/main" val="2866524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9C256-37B2-42E9-BCB7-70A2F450947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B5FCD1-1FC0-4A89-870B-D6590033B9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388365-FE9A-46DB-BFEF-B4282ED171C8}"/>
              </a:ext>
            </a:extLst>
          </p:cNvPr>
          <p:cNvSpPr>
            <a:spLocks noGrp="1"/>
          </p:cNvSpPr>
          <p:nvPr>
            <p:ph type="dt" sz="half" idx="10"/>
          </p:nvPr>
        </p:nvSpPr>
        <p:spPr/>
        <p:txBody>
          <a:bodyPr/>
          <a:lstStyle/>
          <a:p>
            <a:fld id="{5BDCBF0C-140F-4AE5-BF9B-5E88282D0670}" type="datetimeFigureOut">
              <a:rPr lang="en-GB" smtClean="0"/>
              <a:t>17/02/2022</a:t>
            </a:fld>
            <a:endParaRPr lang="en-GB"/>
          </a:p>
        </p:txBody>
      </p:sp>
      <p:sp>
        <p:nvSpPr>
          <p:cNvPr id="5" name="Footer Placeholder 4">
            <a:extLst>
              <a:ext uri="{FF2B5EF4-FFF2-40B4-BE49-F238E27FC236}">
                <a16:creationId xmlns:a16="http://schemas.microsoft.com/office/drawing/2014/main" id="{200E26B9-ADB4-4364-93C3-3C30CDD735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931758-4DA0-482D-84AD-D92AA93208F7}"/>
              </a:ext>
            </a:extLst>
          </p:cNvPr>
          <p:cNvSpPr>
            <a:spLocks noGrp="1"/>
          </p:cNvSpPr>
          <p:nvPr>
            <p:ph type="sldNum" sz="quarter" idx="12"/>
          </p:nvPr>
        </p:nvSpPr>
        <p:spPr/>
        <p:txBody>
          <a:bodyPr/>
          <a:lstStyle/>
          <a:p>
            <a:fld id="{0D9BA88A-00F3-40B4-830E-92B676C45A5A}" type="slidenum">
              <a:rPr lang="en-GB" smtClean="0"/>
              <a:t>‹#›</a:t>
            </a:fld>
            <a:endParaRPr lang="en-GB"/>
          </a:p>
        </p:txBody>
      </p:sp>
    </p:spTree>
    <p:extLst>
      <p:ext uri="{BB962C8B-B14F-4D97-AF65-F5344CB8AC3E}">
        <p14:creationId xmlns:p14="http://schemas.microsoft.com/office/powerpoint/2010/main" val="4647452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911DB-9C48-4195-9966-6184A33251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C2A97A-F5A3-4F8A-9959-95237DF7AE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1C430B-1B55-4F62-B55B-E0E6C1F47D0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9A66E5-1E4F-4A5C-8C0A-74A2123E9E26}"/>
              </a:ext>
            </a:extLst>
          </p:cNvPr>
          <p:cNvSpPr>
            <a:spLocks noGrp="1"/>
          </p:cNvSpPr>
          <p:nvPr>
            <p:ph type="dt" sz="half" idx="10"/>
          </p:nvPr>
        </p:nvSpPr>
        <p:spPr/>
        <p:txBody>
          <a:bodyPr/>
          <a:lstStyle/>
          <a:p>
            <a:fld id="{5BDCBF0C-140F-4AE5-BF9B-5E88282D0670}" type="datetimeFigureOut">
              <a:rPr lang="en-GB" smtClean="0"/>
              <a:t>17/02/2022</a:t>
            </a:fld>
            <a:endParaRPr lang="en-GB"/>
          </a:p>
        </p:txBody>
      </p:sp>
      <p:sp>
        <p:nvSpPr>
          <p:cNvPr id="6" name="Footer Placeholder 5">
            <a:extLst>
              <a:ext uri="{FF2B5EF4-FFF2-40B4-BE49-F238E27FC236}">
                <a16:creationId xmlns:a16="http://schemas.microsoft.com/office/drawing/2014/main" id="{9B708018-DFE3-45ED-BDF6-1DDE187E8A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D20083-99FC-4EE0-8D2C-54E9BCA9E968}"/>
              </a:ext>
            </a:extLst>
          </p:cNvPr>
          <p:cNvSpPr>
            <a:spLocks noGrp="1"/>
          </p:cNvSpPr>
          <p:nvPr>
            <p:ph type="sldNum" sz="quarter" idx="12"/>
          </p:nvPr>
        </p:nvSpPr>
        <p:spPr/>
        <p:txBody>
          <a:bodyPr/>
          <a:lstStyle/>
          <a:p>
            <a:fld id="{0D9BA88A-00F3-40B4-830E-92B676C45A5A}" type="slidenum">
              <a:rPr lang="en-GB" smtClean="0"/>
              <a:t>‹#›</a:t>
            </a:fld>
            <a:endParaRPr lang="en-GB"/>
          </a:p>
        </p:txBody>
      </p:sp>
    </p:spTree>
    <p:extLst>
      <p:ext uri="{BB962C8B-B14F-4D97-AF65-F5344CB8AC3E}">
        <p14:creationId xmlns:p14="http://schemas.microsoft.com/office/powerpoint/2010/main" val="3095466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0F977-DCF3-4168-9C42-ACF34273AD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D5BDD55-417C-4694-8A1D-A31A4503B0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42DFB3-94D1-4EE1-8AB0-45A1FDDDB3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08F73B-7AAD-4903-9AF6-1A4F97EF53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214F1A-CF95-4FB3-A845-E3FF71DB45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FCC5C07-5252-4A9E-A95A-C8784DBEA9A8}"/>
              </a:ext>
            </a:extLst>
          </p:cNvPr>
          <p:cNvSpPr>
            <a:spLocks noGrp="1"/>
          </p:cNvSpPr>
          <p:nvPr>
            <p:ph type="dt" sz="half" idx="10"/>
          </p:nvPr>
        </p:nvSpPr>
        <p:spPr/>
        <p:txBody>
          <a:bodyPr/>
          <a:lstStyle/>
          <a:p>
            <a:fld id="{5BDCBF0C-140F-4AE5-BF9B-5E88282D0670}" type="datetimeFigureOut">
              <a:rPr lang="en-GB" smtClean="0"/>
              <a:t>17/02/2022</a:t>
            </a:fld>
            <a:endParaRPr lang="en-GB"/>
          </a:p>
        </p:txBody>
      </p:sp>
      <p:sp>
        <p:nvSpPr>
          <p:cNvPr id="8" name="Footer Placeholder 7">
            <a:extLst>
              <a:ext uri="{FF2B5EF4-FFF2-40B4-BE49-F238E27FC236}">
                <a16:creationId xmlns:a16="http://schemas.microsoft.com/office/drawing/2014/main" id="{ABA9B6CC-B0A8-46CF-9EE0-7BF1BB7903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B07B5C-60D5-4ACD-AE79-AE7635862342}"/>
              </a:ext>
            </a:extLst>
          </p:cNvPr>
          <p:cNvSpPr>
            <a:spLocks noGrp="1"/>
          </p:cNvSpPr>
          <p:nvPr>
            <p:ph type="sldNum" sz="quarter" idx="12"/>
          </p:nvPr>
        </p:nvSpPr>
        <p:spPr/>
        <p:txBody>
          <a:bodyPr/>
          <a:lstStyle/>
          <a:p>
            <a:fld id="{0D9BA88A-00F3-40B4-830E-92B676C45A5A}" type="slidenum">
              <a:rPr lang="en-GB" smtClean="0"/>
              <a:t>‹#›</a:t>
            </a:fld>
            <a:endParaRPr lang="en-GB"/>
          </a:p>
        </p:txBody>
      </p:sp>
    </p:spTree>
    <p:extLst>
      <p:ext uri="{BB962C8B-B14F-4D97-AF65-F5344CB8AC3E}">
        <p14:creationId xmlns:p14="http://schemas.microsoft.com/office/powerpoint/2010/main" val="293039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1EB68-63F2-4905-B110-DFDD1C4DAB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49AF8D-8985-43F6-9BBF-C2600B572011}"/>
              </a:ext>
            </a:extLst>
          </p:cNvPr>
          <p:cNvSpPr>
            <a:spLocks noGrp="1"/>
          </p:cNvSpPr>
          <p:nvPr>
            <p:ph type="dt" sz="half" idx="10"/>
          </p:nvPr>
        </p:nvSpPr>
        <p:spPr/>
        <p:txBody>
          <a:bodyPr/>
          <a:lstStyle/>
          <a:p>
            <a:fld id="{5BDCBF0C-140F-4AE5-BF9B-5E88282D0670}" type="datetimeFigureOut">
              <a:rPr lang="en-GB" smtClean="0"/>
              <a:t>17/02/2022</a:t>
            </a:fld>
            <a:endParaRPr lang="en-GB"/>
          </a:p>
        </p:txBody>
      </p:sp>
      <p:sp>
        <p:nvSpPr>
          <p:cNvPr id="4" name="Footer Placeholder 3">
            <a:extLst>
              <a:ext uri="{FF2B5EF4-FFF2-40B4-BE49-F238E27FC236}">
                <a16:creationId xmlns:a16="http://schemas.microsoft.com/office/drawing/2014/main" id="{9A263854-9E73-4BE3-B414-B37A483B918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C40DB7-F101-4B0B-A6D7-1241A83F6D84}"/>
              </a:ext>
            </a:extLst>
          </p:cNvPr>
          <p:cNvSpPr>
            <a:spLocks noGrp="1"/>
          </p:cNvSpPr>
          <p:nvPr>
            <p:ph type="sldNum" sz="quarter" idx="12"/>
          </p:nvPr>
        </p:nvSpPr>
        <p:spPr/>
        <p:txBody>
          <a:bodyPr/>
          <a:lstStyle/>
          <a:p>
            <a:fld id="{0D9BA88A-00F3-40B4-830E-92B676C45A5A}" type="slidenum">
              <a:rPr lang="en-GB" smtClean="0"/>
              <a:t>‹#›</a:t>
            </a:fld>
            <a:endParaRPr lang="en-GB"/>
          </a:p>
        </p:txBody>
      </p:sp>
    </p:spTree>
    <p:extLst>
      <p:ext uri="{BB962C8B-B14F-4D97-AF65-F5344CB8AC3E}">
        <p14:creationId xmlns:p14="http://schemas.microsoft.com/office/powerpoint/2010/main" val="1765386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0E9F44-A897-4BCB-A17F-35A787072F6F}"/>
              </a:ext>
            </a:extLst>
          </p:cNvPr>
          <p:cNvSpPr>
            <a:spLocks noGrp="1"/>
          </p:cNvSpPr>
          <p:nvPr>
            <p:ph type="dt" sz="half" idx="10"/>
          </p:nvPr>
        </p:nvSpPr>
        <p:spPr/>
        <p:txBody>
          <a:bodyPr/>
          <a:lstStyle/>
          <a:p>
            <a:fld id="{5BDCBF0C-140F-4AE5-BF9B-5E88282D0670}" type="datetimeFigureOut">
              <a:rPr lang="en-GB" smtClean="0"/>
              <a:t>17/02/2022</a:t>
            </a:fld>
            <a:endParaRPr lang="en-GB"/>
          </a:p>
        </p:txBody>
      </p:sp>
      <p:sp>
        <p:nvSpPr>
          <p:cNvPr id="3" name="Footer Placeholder 2">
            <a:extLst>
              <a:ext uri="{FF2B5EF4-FFF2-40B4-BE49-F238E27FC236}">
                <a16:creationId xmlns:a16="http://schemas.microsoft.com/office/drawing/2014/main" id="{CD9E30B9-FDAA-47EF-A893-0CE7922679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4D3504-E5B5-4413-8FF3-67BC0191951C}"/>
              </a:ext>
            </a:extLst>
          </p:cNvPr>
          <p:cNvSpPr>
            <a:spLocks noGrp="1"/>
          </p:cNvSpPr>
          <p:nvPr>
            <p:ph type="sldNum" sz="quarter" idx="12"/>
          </p:nvPr>
        </p:nvSpPr>
        <p:spPr/>
        <p:txBody>
          <a:bodyPr/>
          <a:lstStyle/>
          <a:p>
            <a:fld id="{0D9BA88A-00F3-40B4-830E-92B676C45A5A}" type="slidenum">
              <a:rPr lang="en-GB" smtClean="0"/>
              <a:t>‹#›</a:t>
            </a:fld>
            <a:endParaRPr lang="en-GB"/>
          </a:p>
        </p:txBody>
      </p:sp>
    </p:spTree>
    <p:extLst>
      <p:ext uri="{BB962C8B-B14F-4D97-AF65-F5344CB8AC3E}">
        <p14:creationId xmlns:p14="http://schemas.microsoft.com/office/powerpoint/2010/main" val="3933123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9FDAD-6B3D-48D7-851E-C37C3B87DE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C845AD-1EEA-438D-8D71-7A2C02C399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D00F849-6F2E-4AA8-A752-C4B0B9C3DF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18CD31-8731-48CC-AE9B-3F3D93096A4B}"/>
              </a:ext>
            </a:extLst>
          </p:cNvPr>
          <p:cNvSpPr>
            <a:spLocks noGrp="1"/>
          </p:cNvSpPr>
          <p:nvPr>
            <p:ph type="dt" sz="half" idx="10"/>
          </p:nvPr>
        </p:nvSpPr>
        <p:spPr/>
        <p:txBody>
          <a:bodyPr/>
          <a:lstStyle/>
          <a:p>
            <a:fld id="{5BDCBF0C-140F-4AE5-BF9B-5E88282D0670}" type="datetimeFigureOut">
              <a:rPr lang="en-GB" smtClean="0"/>
              <a:t>17/02/2022</a:t>
            </a:fld>
            <a:endParaRPr lang="en-GB"/>
          </a:p>
        </p:txBody>
      </p:sp>
      <p:sp>
        <p:nvSpPr>
          <p:cNvPr id="6" name="Footer Placeholder 5">
            <a:extLst>
              <a:ext uri="{FF2B5EF4-FFF2-40B4-BE49-F238E27FC236}">
                <a16:creationId xmlns:a16="http://schemas.microsoft.com/office/drawing/2014/main" id="{69F0F288-B7C8-42FE-81CC-31AB541955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2277E5-D5AD-40DE-BF67-11B3C27EC7E3}"/>
              </a:ext>
            </a:extLst>
          </p:cNvPr>
          <p:cNvSpPr>
            <a:spLocks noGrp="1"/>
          </p:cNvSpPr>
          <p:nvPr>
            <p:ph type="sldNum" sz="quarter" idx="12"/>
          </p:nvPr>
        </p:nvSpPr>
        <p:spPr/>
        <p:txBody>
          <a:bodyPr/>
          <a:lstStyle/>
          <a:p>
            <a:fld id="{0D9BA88A-00F3-40B4-830E-92B676C45A5A}" type="slidenum">
              <a:rPr lang="en-GB" smtClean="0"/>
              <a:t>‹#›</a:t>
            </a:fld>
            <a:endParaRPr lang="en-GB"/>
          </a:p>
        </p:txBody>
      </p:sp>
    </p:spTree>
    <p:extLst>
      <p:ext uri="{BB962C8B-B14F-4D97-AF65-F5344CB8AC3E}">
        <p14:creationId xmlns:p14="http://schemas.microsoft.com/office/powerpoint/2010/main" val="24814524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3AE11-A60F-4857-8073-C133DF428C0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C8A8D2C-BD2F-4454-9531-E703B0FD55A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627B09E-970B-4293-BA8E-7B6DC5DBBF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39A647-CC38-475B-B20C-99CC37A4404A}"/>
              </a:ext>
            </a:extLst>
          </p:cNvPr>
          <p:cNvSpPr>
            <a:spLocks noGrp="1"/>
          </p:cNvSpPr>
          <p:nvPr>
            <p:ph type="dt" sz="half" idx="10"/>
          </p:nvPr>
        </p:nvSpPr>
        <p:spPr/>
        <p:txBody>
          <a:bodyPr/>
          <a:lstStyle/>
          <a:p>
            <a:fld id="{5BDCBF0C-140F-4AE5-BF9B-5E88282D0670}" type="datetimeFigureOut">
              <a:rPr lang="en-GB" smtClean="0"/>
              <a:t>17/02/2022</a:t>
            </a:fld>
            <a:endParaRPr lang="en-GB"/>
          </a:p>
        </p:txBody>
      </p:sp>
      <p:sp>
        <p:nvSpPr>
          <p:cNvPr id="6" name="Footer Placeholder 5">
            <a:extLst>
              <a:ext uri="{FF2B5EF4-FFF2-40B4-BE49-F238E27FC236}">
                <a16:creationId xmlns:a16="http://schemas.microsoft.com/office/drawing/2014/main" id="{F3B35498-8BC2-4FFF-A7A9-19DBD5BD46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52F581-D603-4DE0-9AFE-4657DAE2108E}"/>
              </a:ext>
            </a:extLst>
          </p:cNvPr>
          <p:cNvSpPr>
            <a:spLocks noGrp="1"/>
          </p:cNvSpPr>
          <p:nvPr>
            <p:ph type="sldNum" sz="quarter" idx="12"/>
          </p:nvPr>
        </p:nvSpPr>
        <p:spPr/>
        <p:txBody>
          <a:bodyPr/>
          <a:lstStyle/>
          <a:p>
            <a:fld id="{0D9BA88A-00F3-40B4-830E-92B676C45A5A}" type="slidenum">
              <a:rPr lang="en-GB" smtClean="0"/>
              <a:t>‹#›</a:t>
            </a:fld>
            <a:endParaRPr lang="en-GB"/>
          </a:p>
        </p:txBody>
      </p:sp>
    </p:spTree>
    <p:extLst>
      <p:ext uri="{BB962C8B-B14F-4D97-AF65-F5344CB8AC3E}">
        <p14:creationId xmlns:p14="http://schemas.microsoft.com/office/powerpoint/2010/main" val="309114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7BE78-1704-4A52-BDB7-B775729DFA9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98D93C-7A0C-4CA5-93C9-961E958D529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260A2D-0E76-4823-BB1B-75C9B94DCB6F}"/>
              </a:ext>
            </a:extLst>
          </p:cNvPr>
          <p:cNvSpPr>
            <a:spLocks noGrp="1"/>
          </p:cNvSpPr>
          <p:nvPr>
            <p:ph type="dt" sz="half" idx="10"/>
          </p:nvPr>
        </p:nvSpPr>
        <p:spPr/>
        <p:txBody>
          <a:bodyPr/>
          <a:lstStyle/>
          <a:p>
            <a:fld id="{5BDCBF0C-140F-4AE5-BF9B-5E88282D0670}" type="datetimeFigureOut">
              <a:rPr lang="en-GB" smtClean="0"/>
              <a:t>17/02/2022</a:t>
            </a:fld>
            <a:endParaRPr lang="en-GB"/>
          </a:p>
        </p:txBody>
      </p:sp>
      <p:sp>
        <p:nvSpPr>
          <p:cNvPr id="5" name="Footer Placeholder 4">
            <a:extLst>
              <a:ext uri="{FF2B5EF4-FFF2-40B4-BE49-F238E27FC236}">
                <a16:creationId xmlns:a16="http://schemas.microsoft.com/office/drawing/2014/main" id="{7165BF3E-BC34-4715-A1EB-CAB7C45C4B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D51E26-2BC0-416E-887A-128DEC38C382}"/>
              </a:ext>
            </a:extLst>
          </p:cNvPr>
          <p:cNvSpPr>
            <a:spLocks noGrp="1"/>
          </p:cNvSpPr>
          <p:nvPr>
            <p:ph type="sldNum" sz="quarter" idx="12"/>
          </p:nvPr>
        </p:nvSpPr>
        <p:spPr/>
        <p:txBody>
          <a:bodyPr/>
          <a:lstStyle/>
          <a:p>
            <a:fld id="{0D9BA88A-00F3-40B4-830E-92B676C45A5A}" type="slidenum">
              <a:rPr lang="en-GB" smtClean="0"/>
              <a:t>‹#›</a:t>
            </a:fld>
            <a:endParaRPr lang="en-GB"/>
          </a:p>
        </p:txBody>
      </p:sp>
    </p:spTree>
    <p:extLst>
      <p:ext uri="{BB962C8B-B14F-4D97-AF65-F5344CB8AC3E}">
        <p14:creationId xmlns:p14="http://schemas.microsoft.com/office/powerpoint/2010/main" val="20649892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14F275E-0CB2-4321-941D-A9C774D1CB2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027A0D-35ED-4ABC-B65D-37954DF686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A16FF6-4F76-4426-A53D-FEBBA7698B51}"/>
              </a:ext>
            </a:extLst>
          </p:cNvPr>
          <p:cNvSpPr>
            <a:spLocks noGrp="1"/>
          </p:cNvSpPr>
          <p:nvPr>
            <p:ph type="dt" sz="half" idx="10"/>
          </p:nvPr>
        </p:nvSpPr>
        <p:spPr/>
        <p:txBody>
          <a:bodyPr/>
          <a:lstStyle/>
          <a:p>
            <a:fld id="{5BDCBF0C-140F-4AE5-BF9B-5E88282D0670}" type="datetimeFigureOut">
              <a:rPr lang="en-GB" smtClean="0"/>
              <a:t>17/02/2022</a:t>
            </a:fld>
            <a:endParaRPr lang="en-GB"/>
          </a:p>
        </p:txBody>
      </p:sp>
      <p:sp>
        <p:nvSpPr>
          <p:cNvPr id="5" name="Footer Placeholder 4">
            <a:extLst>
              <a:ext uri="{FF2B5EF4-FFF2-40B4-BE49-F238E27FC236}">
                <a16:creationId xmlns:a16="http://schemas.microsoft.com/office/drawing/2014/main" id="{CDE5D2BC-065E-4431-A733-F445D29DB4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1E6DBD-131A-4270-89B1-F0ED4CF320AA}"/>
              </a:ext>
            </a:extLst>
          </p:cNvPr>
          <p:cNvSpPr>
            <a:spLocks noGrp="1"/>
          </p:cNvSpPr>
          <p:nvPr>
            <p:ph type="sldNum" sz="quarter" idx="12"/>
          </p:nvPr>
        </p:nvSpPr>
        <p:spPr/>
        <p:txBody>
          <a:bodyPr/>
          <a:lstStyle/>
          <a:p>
            <a:fld id="{0D9BA88A-00F3-40B4-830E-92B676C45A5A}" type="slidenum">
              <a:rPr lang="en-GB" smtClean="0"/>
              <a:t>‹#›</a:t>
            </a:fld>
            <a:endParaRPr lang="en-GB"/>
          </a:p>
        </p:txBody>
      </p:sp>
    </p:spTree>
    <p:extLst>
      <p:ext uri="{BB962C8B-B14F-4D97-AF65-F5344CB8AC3E}">
        <p14:creationId xmlns:p14="http://schemas.microsoft.com/office/powerpoint/2010/main" val="1674244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FF4670-0AA2-4500-AF22-1E0CE846BC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EEA99E-B426-4E13-B6C4-DC80469218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683E24-A3F1-491F-BCAE-0A042A2F51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DCBF0C-140F-4AE5-BF9B-5E88282D0670}" type="datetimeFigureOut">
              <a:rPr lang="en-GB" smtClean="0"/>
              <a:t>17/02/2022</a:t>
            </a:fld>
            <a:endParaRPr lang="en-GB"/>
          </a:p>
        </p:txBody>
      </p:sp>
      <p:sp>
        <p:nvSpPr>
          <p:cNvPr id="5" name="Footer Placeholder 4">
            <a:extLst>
              <a:ext uri="{FF2B5EF4-FFF2-40B4-BE49-F238E27FC236}">
                <a16:creationId xmlns:a16="http://schemas.microsoft.com/office/drawing/2014/main" id="{84AE3D7B-C4CC-47ED-8420-17624403BB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F4766EF-9145-44D1-ACFF-EECB807D9B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9BA88A-00F3-40B4-830E-92B676C45A5A}" type="slidenum">
              <a:rPr lang="en-GB" smtClean="0"/>
              <a:t>‹#›</a:t>
            </a:fld>
            <a:endParaRPr lang="en-GB"/>
          </a:p>
        </p:txBody>
      </p:sp>
    </p:spTree>
    <p:extLst>
      <p:ext uri="{BB962C8B-B14F-4D97-AF65-F5344CB8AC3E}">
        <p14:creationId xmlns:p14="http://schemas.microsoft.com/office/powerpoint/2010/main" val="28277209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SbUG6FBkFHw"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hyperlink" Target="https://www.kcl.ac.uk/understanding-the-impacts-on-society-of-covid-19"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youtube.com/watch?v=9qeNaJH5Sn4"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2.jpeg"/></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beta.college.police.uk/guidance/neighbourhood-policing/engaging-communities" TargetMode="External"/><Relationship Id="rId2" Type="http://schemas.openxmlformats.org/officeDocument/2006/relationships/hyperlink" Target="https://www.college.police.uk/What-we-do/Standards/Guidelines/Neighbourhood-Policing/Pages/definition-of-neighbourhood-policing.aspx" TargetMode="External"/><Relationship Id="rId1" Type="http://schemas.openxmlformats.org/officeDocument/2006/relationships/slideLayout" Target="../slideLayouts/slideLayout2.xml"/><Relationship Id="rId4" Type="http://schemas.openxmlformats.org/officeDocument/2006/relationships/hyperlink" Target="https://www.college.police.uk/What-we-do/Standards/Guidelines/Neighbourhood-Policing/Pages/engaging-communities.aspx"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gov.uk/government/publications/policing-by-consent/definition-of-policing-by-consent#:~:text=To%20maintain%20at%20all%20times,citizen%20in%20the%20interests%20of" TargetMode="External"/><Relationship Id="rId2" Type="http://schemas.openxmlformats.org/officeDocument/2006/relationships/hyperlink" Target="https://moodle.uwtsd.ac.uk/pluginfile.php/349348/mod_resource/content/1/neighbourhood_policing_guidelines%201.pdf" TargetMode="External"/><Relationship Id="rId1" Type="http://schemas.openxmlformats.org/officeDocument/2006/relationships/slideLayout" Target="../slideLayouts/slideLayout2.xml"/><Relationship Id="rId6" Type="http://schemas.openxmlformats.org/officeDocument/2006/relationships/hyperlink" Target="https://www.cardiff.ac.uk/research/impact-and-innovation/research-impact/improving-community-policing" TargetMode="External"/><Relationship Id="rId5" Type="http://schemas.openxmlformats.org/officeDocument/2006/relationships/hyperlink" Target="https://publications.parliament.uk/pa/cm201719/cmselect/cmhaff/515/515.pdf" TargetMode="External"/><Relationship Id="rId4" Type="http://schemas.openxmlformats.org/officeDocument/2006/relationships/hyperlink" Target="https://www.policeconduct.gov.uk/sites/default/files/Documents/research-learning/abuse_of_police_powers_to_perpetrate_sexual_violence.pdf"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hatworks.college.police.uk/Research/Documents/Fair_cop_Full_Report.pdf" TargetMode="External"/><Relationship Id="rId2" Type="http://schemas.openxmlformats.org/officeDocument/2006/relationships/hyperlink" Target="https://trustandjustice.org/resources/intervention/procedural-justice" TargetMode="External"/><Relationship Id="rId1" Type="http://schemas.openxmlformats.org/officeDocument/2006/relationships/slideLayout" Target="../slideLayouts/slideLayout2.xml"/><Relationship Id="rId6" Type="http://schemas.openxmlformats.org/officeDocument/2006/relationships/hyperlink" Target="https://librarysearch.uwtsd.ac.uk/discovery/fulldisplay?docid=cdi_gale_infotracacademiconefile_A666049662&amp;context=PC&amp;vid=44WHELF_UWTSD:44WHELF_UWTSD_VU1&amp;lang=en&amp;search_scope=MyInst_and_CI&amp;adaptor=Primo%20Central&amp;tab=E" TargetMode="External"/><Relationship Id="rId5" Type="http://schemas.openxmlformats.org/officeDocument/2006/relationships/hyperlink" Target="https://www.justiceinspectorates.gov.uk/hmiprobation/research/the-evidence-base-probation/models-and-principles/procedural-justice/" TargetMode="External"/><Relationship Id="rId4" Type="http://schemas.openxmlformats.org/officeDocument/2006/relationships/hyperlink" Target="https://academic.oup.com/policing/article/14/3/587/58721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24FE4-D818-4203-BF71-CDF99B316900}"/>
              </a:ext>
            </a:extLst>
          </p:cNvPr>
          <p:cNvSpPr>
            <a:spLocks noGrp="1"/>
          </p:cNvSpPr>
          <p:nvPr>
            <p:ph type="ctrTitle"/>
          </p:nvPr>
        </p:nvSpPr>
        <p:spPr>
          <a:xfrm>
            <a:off x="7464614" y="1783959"/>
            <a:ext cx="4087306" cy="2889114"/>
          </a:xfrm>
        </p:spPr>
        <p:txBody>
          <a:bodyPr anchor="b">
            <a:normAutofit/>
          </a:bodyPr>
          <a:lstStyle/>
          <a:p>
            <a:pPr algn="l"/>
            <a:r>
              <a:rPr lang="en-GB" sz="5400"/>
              <a:t>Week 4 </a:t>
            </a:r>
          </a:p>
        </p:txBody>
      </p:sp>
      <p:pic>
        <p:nvPicPr>
          <p:cNvPr id="5" name="Picture 4" descr="Calendar">
            <a:extLst>
              <a:ext uri="{FF2B5EF4-FFF2-40B4-BE49-F238E27FC236}">
                <a16:creationId xmlns:a16="http://schemas.microsoft.com/office/drawing/2014/main" id="{431EC67C-0C30-4D8E-9733-A2B03363892A}"/>
              </a:ext>
            </a:extLst>
          </p:cNvPr>
          <p:cNvPicPr>
            <a:picLocks noChangeAspect="1"/>
          </p:cNvPicPr>
          <p:nvPr/>
        </p:nvPicPr>
        <p:blipFill rotWithShape="1">
          <a:blip r:embed="rId2"/>
          <a:srcRect l="17765" r="13824"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7" name="Subtitle 6">
            <a:extLst>
              <a:ext uri="{FF2B5EF4-FFF2-40B4-BE49-F238E27FC236}">
                <a16:creationId xmlns:a16="http://schemas.microsoft.com/office/drawing/2014/main" id="{BAFB7E1C-74F3-4865-9BB5-A92DA2B82FBC}"/>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34257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8C190D-4846-4BA7-9720-29F678D887C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Lecture Revisit </a:t>
            </a:r>
          </a:p>
        </p:txBody>
      </p:sp>
      <p:sp>
        <p:nvSpPr>
          <p:cNvPr id="3" name="Content Placeholder 2">
            <a:extLst>
              <a:ext uri="{FF2B5EF4-FFF2-40B4-BE49-F238E27FC236}">
                <a16:creationId xmlns:a16="http://schemas.microsoft.com/office/drawing/2014/main" id="{60066C57-A527-46D5-A55D-10755E57B987}"/>
              </a:ext>
            </a:extLst>
          </p:cNvPr>
          <p:cNvSpPr>
            <a:spLocks noGrp="1"/>
          </p:cNvSpPr>
          <p:nvPr>
            <p:ph idx="1"/>
          </p:nvPr>
        </p:nvSpPr>
        <p:spPr>
          <a:xfrm>
            <a:off x="4581727" y="511388"/>
            <a:ext cx="3025303" cy="5684139"/>
          </a:xfrm>
        </p:spPr>
        <p:txBody>
          <a:bodyPr anchor="ctr">
            <a:normAutofit lnSpcReduction="10000"/>
          </a:bodyPr>
          <a:lstStyle/>
          <a:p>
            <a:endParaRPr lang="en-GB" sz="2400" dirty="0"/>
          </a:p>
          <a:p>
            <a:r>
              <a:rPr lang="en-GB" sz="2400" dirty="0"/>
              <a:t>Societies / communities / neighbourhoods have grown</a:t>
            </a:r>
          </a:p>
          <a:p>
            <a:r>
              <a:rPr lang="en-GB" sz="2400" dirty="0"/>
              <a:t>Shape us – values, ethics, behaviours – wrong  / discriminative </a:t>
            </a:r>
          </a:p>
          <a:p>
            <a:r>
              <a:rPr lang="en-GB" sz="2400" dirty="0"/>
              <a:t>Social cohesion  - good for all of us</a:t>
            </a:r>
          </a:p>
          <a:p>
            <a:r>
              <a:rPr lang="en-GB" sz="2400" dirty="0"/>
              <a:t>Social class </a:t>
            </a:r>
          </a:p>
          <a:p>
            <a:r>
              <a:rPr lang="en-GB" sz="2400" dirty="0"/>
              <a:t>Increase of crime / fear of crime?</a:t>
            </a:r>
          </a:p>
          <a:p>
            <a:r>
              <a:rPr lang="en-GB" sz="2400" dirty="0"/>
              <a:t>How do we police these changes?</a:t>
            </a:r>
          </a:p>
          <a:p>
            <a:endParaRPr lang="en-GB" sz="2000" dirty="0"/>
          </a:p>
          <a:p>
            <a:endParaRPr lang="en-GB" sz="2000" dirty="0"/>
          </a:p>
          <a:p>
            <a:endParaRPr lang="en-GB" sz="2000" dirty="0"/>
          </a:p>
        </p:txBody>
      </p:sp>
      <p:pic>
        <p:nvPicPr>
          <p:cNvPr id="5" name="Picture 4" descr="Houses in a village">
            <a:extLst>
              <a:ext uri="{FF2B5EF4-FFF2-40B4-BE49-F238E27FC236}">
                <a16:creationId xmlns:a16="http://schemas.microsoft.com/office/drawing/2014/main" id="{BD287283-CAAE-4442-9368-C43D5A49C0C5}"/>
              </a:ext>
            </a:extLst>
          </p:cNvPr>
          <p:cNvPicPr>
            <a:picLocks noChangeAspect="1"/>
          </p:cNvPicPr>
          <p:nvPr/>
        </p:nvPicPr>
        <p:blipFill rotWithShape="1">
          <a:blip r:embed="rId2"/>
          <a:srcRect l="22958" r="32395"/>
          <a:stretch/>
        </p:blipFill>
        <p:spPr>
          <a:xfrm>
            <a:off x="8109502" y="10"/>
            <a:ext cx="4082498" cy="6857990"/>
          </a:xfrm>
          <a:prstGeom prst="rect">
            <a:avLst/>
          </a:prstGeom>
        </p:spPr>
      </p:pic>
    </p:spTree>
    <p:extLst>
      <p:ext uri="{BB962C8B-B14F-4D97-AF65-F5344CB8AC3E}">
        <p14:creationId xmlns:p14="http://schemas.microsoft.com/office/powerpoint/2010/main" val="4141789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9228F24B-EEA2-468B-9466-C2505DE55CF3}"/>
              </a:ext>
            </a:extLst>
          </p:cNvPr>
          <p:cNvSpPr>
            <a:spLocks noGrp="1"/>
          </p:cNvSpPr>
          <p:nvPr>
            <p:ph type="title"/>
          </p:nvPr>
        </p:nvSpPr>
        <p:spPr>
          <a:xfrm>
            <a:off x="535020" y="685800"/>
            <a:ext cx="2780271" cy="5105400"/>
          </a:xfrm>
        </p:spPr>
        <p:txBody>
          <a:bodyPr>
            <a:normAutofit/>
          </a:bodyPr>
          <a:lstStyle/>
          <a:p>
            <a:r>
              <a:rPr lang="en-GB" sz="4000">
                <a:solidFill>
                  <a:srgbClr val="FFFFFF"/>
                </a:solidFill>
              </a:rPr>
              <a:t>Essay 04/03/22 by 23:59hrs</a:t>
            </a:r>
          </a:p>
        </p:txBody>
      </p:sp>
      <p:graphicFrame>
        <p:nvGraphicFramePr>
          <p:cNvPr id="5" name="Content Placeholder 2">
            <a:extLst>
              <a:ext uri="{FF2B5EF4-FFF2-40B4-BE49-F238E27FC236}">
                <a16:creationId xmlns:a16="http://schemas.microsoft.com/office/drawing/2014/main" id="{E7091909-9E81-4B0F-91FE-7A534EFA3861}"/>
              </a:ext>
            </a:extLst>
          </p:cNvPr>
          <p:cNvGraphicFramePr>
            <a:graphicFrameLocks noGrp="1"/>
          </p:cNvGraphicFramePr>
          <p:nvPr>
            <p:ph idx="1"/>
            <p:extLst>
              <p:ext uri="{D42A27DB-BD31-4B8C-83A1-F6EECF244321}">
                <p14:modId xmlns:p14="http://schemas.microsoft.com/office/powerpoint/2010/main" val="4291672162"/>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87654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2CE242-762B-466B-A056-699D43E83279}"/>
              </a:ext>
            </a:extLst>
          </p:cNvPr>
          <p:cNvSpPr>
            <a:spLocks noGrp="1"/>
          </p:cNvSpPr>
          <p:nvPr>
            <p:ph type="title"/>
          </p:nvPr>
        </p:nvSpPr>
        <p:spPr>
          <a:xfrm>
            <a:off x="656823" y="962166"/>
            <a:ext cx="3103808" cy="4421876"/>
          </a:xfrm>
        </p:spPr>
        <p:txBody>
          <a:bodyPr anchor="t">
            <a:normAutofit/>
          </a:bodyPr>
          <a:lstStyle/>
          <a:p>
            <a:pPr algn="r"/>
            <a:r>
              <a:rPr lang="en-GB" sz="4000" dirty="0"/>
              <a:t>What is Procedural Justice?</a:t>
            </a:r>
          </a:p>
        </p:txBody>
      </p:sp>
      <p:sp>
        <p:nvSpPr>
          <p:cNvPr id="3" name="Content Placeholder 2">
            <a:extLst>
              <a:ext uri="{FF2B5EF4-FFF2-40B4-BE49-F238E27FC236}">
                <a16:creationId xmlns:a16="http://schemas.microsoft.com/office/drawing/2014/main" id="{AA270DD1-0668-4DB9-8D5F-EA0248C508B6}"/>
              </a:ext>
            </a:extLst>
          </p:cNvPr>
          <p:cNvSpPr>
            <a:spLocks noGrp="1"/>
          </p:cNvSpPr>
          <p:nvPr>
            <p:ph idx="1"/>
          </p:nvPr>
        </p:nvSpPr>
        <p:spPr>
          <a:xfrm>
            <a:off x="4088929" y="962167"/>
            <a:ext cx="6858113" cy="4743174"/>
          </a:xfrm>
        </p:spPr>
        <p:txBody>
          <a:bodyPr anchor="t">
            <a:normAutofit/>
          </a:bodyPr>
          <a:lstStyle/>
          <a:p>
            <a:r>
              <a:rPr lang="en-GB" sz="4400" dirty="0"/>
              <a:t>It is the degree to which someone </a:t>
            </a:r>
            <a:r>
              <a:rPr lang="en-GB" sz="4400" b="1" dirty="0"/>
              <a:t>perceives</a:t>
            </a:r>
            <a:r>
              <a:rPr lang="en-GB" sz="4400" dirty="0"/>
              <a:t> people in </a:t>
            </a:r>
            <a:r>
              <a:rPr lang="en-GB" sz="4400" b="1" dirty="0"/>
              <a:t>authority</a:t>
            </a:r>
            <a:r>
              <a:rPr lang="en-GB" sz="4400" dirty="0"/>
              <a:t> to </a:t>
            </a:r>
            <a:r>
              <a:rPr lang="en-GB" sz="4400" b="1" dirty="0"/>
              <a:t>apply</a:t>
            </a:r>
            <a:r>
              <a:rPr lang="en-GB" sz="4400" dirty="0"/>
              <a:t> </a:t>
            </a:r>
            <a:r>
              <a:rPr lang="en-GB" sz="4400" b="1" dirty="0"/>
              <a:t>processes, </a:t>
            </a:r>
            <a:r>
              <a:rPr lang="en-GB" sz="4400" dirty="0"/>
              <a:t>or </a:t>
            </a:r>
            <a:r>
              <a:rPr lang="en-GB" sz="4400" b="1" dirty="0"/>
              <a:t>make decisions </a:t>
            </a:r>
            <a:r>
              <a:rPr lang="en-GB" sz="4400" dirty="0"/>
              <a:t>about them, in a </a:t>
            </a:r>
            <a:r>
              <a:rPr lang="en-GB" sz="4400" b="1" dirty="0"/>
              <a:t>fair</a:t>
            </a:r>
            <a:r>
              <a:rPr lang="en-GB" sz="4400" dirty="0"/>
              <a:t> and just way.</a:t>
            </a:r>
          </a:p>
          <a:p>
            <a:endParaRPr lang="en-GB" sz="2000" dirty="0"/>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4195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D5D0A8-31B7-456F-A6D6-1D69C99C31B2}"/>
              </a:ext>
            </a:extLst>
          </p:cNvPr>
          <p:cNvSpPr>
            <a:spLocks noGrp="1"/>
          </p:cNvSpPr>
          <p:nvPr>
            <p:ph type="title"/>
          </p:nvPr>
        </p:nvSpPr>
        <p:spPr>
          <a:xfrm>
            <a:off x="656823" y="962166"/>
            <a:ext cx="2187148" cy="4421876"/>
          </a:xfrm>
        </p:spPr>
        <p:txBody>
          <a:bodyPr anchor="t">
            <a:normAutofit/>
          </a:bodyPr>
          <a:lstStyle/>
          <a:p>
            <a:pPr algn="r"/>
            <a:r>
              <a:rPr lang="en-GB" sz="3200" dirty="0"/>
              <a:t>Why is procedural justice important?</a:t>
            </a:r>
          </a:p>
        </p:txBody>
      </p:sp>
      <p:sp>
        <p:nvSpPr>
          <p:cNvPr id="3" name="Content Placeholder 2">
            <a:extLst>
              <a:ext uri="{FF2B5EF4-FFF2-40B4-BE49-F238E27FC236}">
                <a16:creationId xmlns:a16="http://schemas.microsoft.com/office/drawing/2014/main" id="{C9DE7596-ED10-4FA7-AECB-6A00A7969B0A}"/>
              </a:ext>
            </a:extLst>
          </p:cNvPr>
          <p:cNvSpPr>
            <a:spLocks noGrp="1"/>
          </p:cNvSpPr>
          <p:nvPr>
            <p:ph idx="1"/>
          </p:nvPr>
        </p:nvSpPr>
        <p:spPr>
          <a:xfrm>
            <a:off x="3158837" y="415636"/>
            <a:ext cx="8645236" cy="5752408"/>
          </a:xfrm>
        </p:spPr>
        <p:txBody>
          <a:bodyPr anchor="t">
            <a:noAutofit/>
          </a:bodyPr>
          <a:lstStyle/>
          <a:p>
            <a:r>
              <a:rPr lang="en-GB" sz="2400" dirty="0"/>
              <a:t>When members of the public perceive their interaction with officers to be procedurally just =</a:t>
            </a:r>
          </a:p>
          <a:p>
            <a:pPr lvl="1"/>
            <a:r>
              <a:rPr lang="en-GB" dirty="0"/>
              <a:t>Them feeling that they have been treated with dignity and respect</a:t>
            </a:r>
          </a:p>
          <a:p>
            <a:pPr lvl="1"/>
            <a:r>
              <a:rPr lang="en-GB" dirty="0"/>
              <a:t>They are more likely to view the police as legitimate</a:t>
            </a:r>
          </a:p>
          <a:p>
            <a:pPr lvl="1"/>
            <a:r>
              <a:rPr lang="en-GB" dirty="0"/>
              <a:t>They then abided by the law and cooperate with the police</a:t>
            </a:r>
          </a:p>
          <a:p>
            <a:pPr marL="457200" lvl="1" indent="0">
              <a:buNone/>
            </a:pPr>
            <a:endParaRPr lang="en-GB" dirty="0"/>
          </a:p>
          <a:p>
            <a:r>
              <a:rPr lang="en-GB" sz="2400" b="1" dirty="0"/>
              <a:t>Principle Two </a:t>
            </a:r>
            <a:r>
              <a:rPr lang="en-GB" sz="2400" dirty="0"/>
              <a:t>Sir Robert Peel’s Principles of Law Enforcement 1829:</a:t>
            </a:r>
          </a:p>
          <a:p>
            <a:r>
              <a:rPr lang="en-GB" sz="2400" i="1" dirty="0"/>
              <a:t>The ability of the police to perform their duties is dependent upon public approval of police existence, actions, behaviour and the ability of the police to secure and maintain public respect. </a:t>
            </a:r>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16440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8E30C-E72E-4F00-A72D-DDB5631EB319}"/>
              </a:ext>
            </a:extLst>
          </p:cNvPr>
          <p:cNvSpPr>
            <a:spLocks noGrp="1"/>
          </p:cNvSpPr>
          <p:nvPr>
            <p:ph type="title"/>
          </p:nvPr>
        </p:nvSpPr>
        <p:spPr>
          <a:xfrm>
            <a:off x="838200" y="365125"/>
            <a:ext cx="10515600" cy="1114539"/>
          </a:xfrm>
        </p:spPr>
        <p:txBody>
          <a:bodyPr>
            <a:normAutofit fontScale="90000"/>
          </a:bodyPr>
          <a:lstStyle/>
          <a:p>
            <a:br>
              <a:rPr lang="en-GB" dirty="0"/>
            </a:br>
            <a:br>
              <a:rPr lang="en-GB" dirty="0"/>
            </a:br>
            <a:r>
              <a:rPr lang="en-GB" sz="4000" dirty="0"/>
              <a:t>College of Policing state that </a:t>
            </a:r>
            <a:r>
              <a:rPr lang="en-GB" sz="4000" b="1" i="1" dirty="0"/>
              <a:t>Procedural Justice:</a:t>
            </a:r>
            <a:br>
              <a:rPr lang="en-GB" sz="4000" dirty="0"/>
            </a:br>
            <a:endParaRPr lang="en-GB" sz="4000" dirty="0"/>
          </a:p>
        </p:txBody>
      </p:sp>
      <p:sp>
        <p:nvSpPr>
          <p:cNvPr id="3" name="Content Placeholder 2">
            <a:extLst>
              <a:ext uri="{FF2B5EF4-FFF2-40B4-BE49-F238E27FC236}">
                <a16:creationId xmlns:a16="http://schemas.microsoft.com/office/drawing/2014/main" id="{97B73C2E-0205-44FA-A54A-9034AC130603}"/>
              </a:ext>
            </a:extLst>
          </p:cNvPr>
          <p:cNvSpPr>
            <a:spLocks noGrp="1"/>
          </p:cNvSpPr>
          <p:nvPr>
            <p:ph idx="1"/>
          </p:nvPr>
        </p:nvSpPr>
        <p:spPr/>
        <p:txBody>
          <a:bodyPr/>
          <a:lstStyle/>
          <a:p>
            <a:pPr algn="ctr"/>
            <a:r>
              <a:rPr lang="en-GB" sz="3200" i="1" dirty="0"/>
              <a:t>people’s motivations to cooperate with the police and not break the law are shaped more by feeling the police have legitimate authority, and share the same values, than by people’s perceived risk of being caught and punished,</a:t>
            </a:r>
            <a:r>
              <a:rPr lang="en-GB" sz="2000" dirty="0"/>
              <a:t> </a:t>
            </a:r>
            <a:r>
              <a:rPr lang="en-GB" sz="3200" i="1" dirty="0"/>
              <a:t>because it helps foster a sense of obligation and shared values</a:t>
            </a:r>
          </a:p>
        </p:txBody>
      </p:sp>
    </p:spTree>
    <p:extLst>
      <p:ext uri="{BB962C8B-B14F-4D97-AF65-F5344CB8AC3E}">
        <p14:creationId xmlns:p14="http://schemas.microsoft.com/office/powerpoint/2010/main" val="1417572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703120F-2F52-486B-B49D-55421B6B810B}"/>
              </a:ext>
            </a:extLst>
          </p:cNvPr>
          <p:cNvPicPr>
            <a:picLocks noChangeAspect="1"/>
          </p:cNvPicPr>
          <p:nvPr/>
        </p:nvPicPr>
        <p:blipFill>
          <a:blip r:embed="rId3"/>
          <a:stretch>
            <a:fillRect/>
          </a:stretch>
        </p:blipFill>
        <p:spPr>
          <a:xfrm>
            <a:off x="598516" y="235567"/>
            <a:ext cx="11205557" cy="6383557"/>
          </a:xfrm>
          <a:prstGeom prst="rect">
            <a:avLst/>
          </a:prstGeom>
        </p:spPr>
      </p:pic>
    </p:spTree>
    <p:extLst>
      <p:ext uri="{BB962C8B-B14F-4D97-AF65-F5344CB8AC3E}">
        <p14:creationId xmlns:p14="http://schemas.microsoft.com/office/powerpoint/2010/main" val="40309457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178F5-D1F4-45ED-8669-6B7EFCEBA92C}"/>
              </a:ext>
            </a:extLst>
          </p:cNvPr>
          <p:cNvSpPr>
            <a:spLocks noGrp="1"/>
          </p:cNvSpPr>
          <p:nvPr>
            <p:ph type="title"/>
          </p:nvPr>
        </p:nvSpPr>
        <p:spPr/>
        <p:txBody>
          <a:bodyPr>
            <a:normAutofit/>
          </a:bodyPr>
          <a:lstStyle/>
          <a:p>
            <a:r>
              <a:rPr lang="en-GB" sz="3200" dirty="0"/>
              <a:t>The perceived fairness of police decision-making</a:t>
            </a:r>
          </a:p>
        </p:txBody>
      </p:sp>
      <p:pic>
        <p:nvPicPr>
          <p:cNvPr id="5" name="Content Placeholder 4">
            <a:extLst>
              <a:ext uri="{FF2B5EF4-FFF2-40B4-BE49-F238E27FC236}">
                <a16:creationId xmlns:a16="http://schemas.microsoft.com/office/drawing/2014/main" id="{944C0A99-1B91-4966-998B-A88896DDF2B9}"/>
              </a:ext>
            </a:extLst>
          </p:cNvPr>
          <p:cNvPicPr>
            <a:picLocks noGrp="1" noChangeAspect="1"/>
          </p:cNvPicPr>
          <p:nvPr>
            <p:ph idx="1"/>
          </p:nvPr>
        </p:nvPicPr>
        <p:blipFill>
          <a:blip r:embed="rId2"/>
          <a:stretch>
            <a:fillRect/>
          </a:stretch>
        </p:blipFill>
        <p:spPr>
          <a:xfrm>
            <a:off x="1054970" y="1581763"/>
            <a:ext cx="2159636" cy="1190933"/>
          </a:xfrm>
        </p:spPr>
      </p:pic>
      <p:sp>
        <p:nvSpPr>
          <p:cNvPr id="7" name="TextBox 6">
            <a:extLst>
              <a:ext uri="{FF2B5EF4-FFF2-40B4-BE49-F238E27FC236}">
                <a16:creationId xmlns:a16="http://schemas.microsoft.com/office/drawing/2014/main" id="{400397C1-D37E-407F-B227-8777143695D8}"/>
              </a:ext>
            </a:extLst>
          </p:cNvPr>
          <p:cNvSpPr txBox="1"/>
          <p:nvPr/>
        </p:nvSpPr>
        <p:spPr>
          <a:xfrm>
            <a:off x="3642853" y="1581763"/>
            <a:ext cx="6990734" cy="3970318"/>
          </a:xfrm>
          <a:prstGeom prst="rect">
            <a:avLst/>
          </a:prstGeom>
          <a:noFill/>
        </p:spPr>
        <p:txBody>
          <a:bodyPr wrap="square">
            <a:spAutoFit/>
          </a:bodyPr>
          <a:lstStyle/>
          <a:p>
            <a:r>
              <a:rPr lang="en-GB" sz="2800" dirty="0"/>
              <a:t>In terms of the police: – </a:t>
            </a:r>
          </a:p>
          <a:p>
            <a:pPr marL="457200" indent="-457200">
              <a:buFont typeface="Arial" panose="020B0604020202020204" pitchFamily="34" charset="0"/>
              <a:buChar char="•"/>
            </a:pPr>
            <a:r>
              <a:rPr lang="en-GB" sz="2800" dirty="0"/>
              <a:t>making impartial decisions, based on fact not opinion </a:t>
            </a:r>
          </a:p>
          <a:p>
            <a:pPr marL="457200" indent="-457200">
              <a:buFont typeface="Arial" panose="020B0604020202020204" pitchFamily="34" charset="0"/>
              <a:buChar char="•"/>
            </a:pPr>
            <a:r>
              <a:rPr lang="en-GB" sz="2800" dirty="0"/>
              <a:t>giving people a ‘voice’ or sense of influence during the decision-making process</a:t>
            </a:r>
          </a:p>
          <a:p>
            <a:pPr marL="457200" indent="-457200">
              <a:buFont typeface="Arial" panose="020B0604020202020204" pitchFamily="34" charset="0"/>
              <a:buChar char="•"/>
            </a:pPr>
            <a:r>
              <a:rPr lang="en-GB" sz="2800" dirty="0"/>
              <a:t>listening to, and taking into account, people’s views</a:t>
            </a:r>
          </a:p>
          <a:p>
            <a:pPr marL="457200" indent="-457200">
              <a:buFont typeface="Arial" panose="020B0604020202020204" pitchFamily="34" charset="0"/>
              <a:buChar char="•"/>
            </a:pPr>
            <a:r>
              <a:rPr lang="en-GB" sz="2800" dirty="0"/>
              <a:t>explaining the outcome of the decision, and how it was reached </a:t>
            </a:r>
          </a:p>
        </p:txBody>
      </p:sp>
    </p:spTree>
    <p:extLst>
      <p:ext uri="{BB962C8B-B14F-4D97-AF65-F5344CB8AC3E}">
        <p14:creationId xmlns:p14="http://schemas.microsoft.com/office/powerpoint/2010/main" val="1911160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063051-2E63-4937-B71F-37232A0E9015}"/>
              </a:ext>
            </a:extLst>
          </p:cNvPr>
          <p:cNvPicPr>
            <a:picLocks noChangeAspect="1"/>
          </p:cNvPicPr>
          <p:nvPr/>
        </p:nvPicPr>
        <p:blipFill>
          <a:blip r:embed="rId3"/>
          <a:stretch>
            <a:fillRect/>
          </a:stretch>
        </p:blipFill>
        <p:spPr>
          <a:xfrm>
            <a:off x="294969" y="457200"/>
            <a:ext cx="10899058" cy="5781368"/>
          </a:xfrm>
          <a:prstGeom prst="rect">
            <a:avLst/>
          </a:prstGeom>
        </p:spPr>
      </p:pic>
    </p:spTree>
    <p:extLst>
      <p:ext uri="{BB962C8B-B14F-4D97-AF65-F5344CB8AC3E}">
        <p14:creationId xmlns:p14="http://schemas.microsoft.com/office/powerpoint/2010/main" val="3948817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BCF88DD-7A1D-4D20-8952-BBB7BC7933FE}"/>
              </a:ext>
            </a:extLst>
          </p:cNvPr>
          <p:cNvPicPr>
            <a:picLocks noChangeAspect="1"/>
          </p:cNvPicPr>
          <p:nvPr/>
        </p:nvPicPr>
        <p:blipFill>
          <a:blip r:embed="rId3"/>
          <a:stretch>
            <a:fillRect/>
          </a:stretch>
        </p:blipFill>
        <p:spPr>
          <a:xfrm>
            <a:off x="504823" y="634180"/>
            <a:ext cx="11108216" cy="5279923"/>
          </a:xfrm>
          <a:prstGeom prst="rect">
            <a:avLst/>
          </a:prstGeom>
        </p:spPr>
      </p:pic>
    </p:spTree>
    <p:extLst>
      <p:ext uri="{BB962C8B-B14F-4D97-AF65-F5344CB8AC3E}">
        <p14:creationId xmlns:p14="http://schemas.microsoft.com/office/powerpoint/2010/main" val="1338181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92F40-9768-4E73-8770-4DF988A3C851}"/>
              </a:ext>
            </a:extLst>
          </p:cNvPr>
          <p:cNvSpPr>
            <a:spLocks noGrp="1"/>
          </p:cNvSpPr>
          <p:nvPr>
            <p:ph type="title"/>
          </p:nvPr>
        </p:nvSpPr>
        <p:spPr>
          <a:xfrm>
            <a:off x="7464614" y="382385"/>
            <a:ext cx="4087306" cy="5852160"/>
          </a:xfrm>
        </p:spPr>
        <p:txBody>
          <a:bodyPr vert="horz" lIns="91440" tIns="45720" rIns="91440" bIns="45720" rtlCol="0" anchor="b">
            <a:normAutofit/>
          </a:bodyPr>
          <a:lstStyle/>
          <a:p>
            <a:r>
              <a:rPr lang="en-GB" sz="2800" b="0" i="0" dirty="0">
                <a:effectLst/>
              </a:rPr>
              <a:t>Met Police: Some officers are racist, professional standards chief admits – BBC News 15/02/22 deputy assistant commissioner Bas Javid </a:t>
            </a:r>
            <a:br>
              <a:rPr lang="en-GB" sz="2800" b="0" i="0" dirty="0">
                <a:effectLst/>
              </a:rPr>
            </a:br>
            <a:br>
              <a:rPr lang="en-GB" sz="2800" b="0" i="0" dirty="0">
                <a:effectLst/>
              </a:rPr>
            </a:br>
            <a:r>
              <a:rPr lang="en-GB" sz="2800" b="1" i="0" dirty="0">
                <a:effectLst/>
              </a:rPr>
              <a:t>“Banter” </a:t>
            </a:r>
            <a:r>
              <a:rPr lang="en-GB" sz="2800" b="0" i="0" dirty="0">
                <a:effectLst/>
              </a:rPr>
              <a:t>to fellow officers highly sexualised, violent and discriminatory against women, ethnic minorities, LGBT and disabled people </a:t>
            </a:r>
            <a:endParaRPr lang="en-GB" sz="2800" dirty="0"/>
          </a:p>
        </p:txBody>
      </p:sp>
      <p:sp>
        <p:nvSpPr>
          <p:cNvPr id="15" name="Freeform: Shape 14">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A person wearing a tie&#10;&#10;Description automatically generated with low confidence">
            <a:extLst>
              <a:ext uri="{FF2B5EF4-FFF2-40B4-BE49-F238E27FC236}">
                <a16:creationId xmlns:a16="http://schemas.microsoft.com/office/drawing/2014/main" id="{B45B205F-6DEC-496A-93FD-DA4E14D680D2}"/>
              </a:ext>
            </a:extLst>
          </p:cNvPr>
          <p:cNvPicPr>
            <a:picLocks noGrp="1" noChangeAspect="1"/>
          </p:cNvPicPr>
          <p:nvPr>
            <p:ph idx="1"/>
          </p:nvPr>
        </p:nvPicPr>
        <p:blipFill rotWithShape="1">
          <a:blip r:embed="rId3"/>
          <a:srcRect l="9044" r="-1"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23620434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42271"/>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327919" y="284703"/>
            <a:ext cx="11864081" cy="6288594"/>
          </a:xfrm>
        </p:spPr>
      </p:pic>
      <p:sp>
        <p:nvSpPr>
          <p:cNvPr id="5" name="TextBox 4">
            <a:extLst>
              <a:ext uri="{FF2B5EF4-FFF2-40B4-BE49-F238E27FC236}">
                <a16:creationId xmlns:a16="http://schemas.microsoft.com/office/drawing/2014/main" id="{4C34256C-1BC9-44CD-92BF-6D50AF31FB42}"/>
              </a:ext>
            </a:extLst>
          </p:cNvPr>
          <p:cNvSpPr txBox="1"/>
          <p:nvPr/>
        </p:nvSpPr>
        <p:spPr>
          <a:xfrm>
            <a:off x="327918" y="1238554"/>
            <a:ext cx="2946223" cy="646331"/>
          </a:xfrm>
          <a:prstGeom prst="rect">
            <a:avLst/>
          </a:prstGeom>
          <a:noFill/>
        </p:spPr>
        <p:txBody>
          <a:bodyPr wrap="square">
            <a:spAutoFit/>
          </a:bodyPr>
          <a:lstStyle/>
          <a:p>
            <a:r>
              <a:rPr lang="en-GB" sz="1800" b="1" dirty="0">
                <a:latin typeface="Arial" panose="020B0604020202020204" pitchFamily="34" charset="0"/>
                <a:ea typeface="Times New Roman" panose="02020603050405020304" pitchFamily="18" charset="0"/>
              </a:rPr>
              <a:t>S</a:t>
            </a:r>
            <a:r>
              <a:rPr lang="en-GB" sz="1800" b="1" dirty="0">
                <a:effectLst/>
                <a:latin typeface="Arial" panose="020B0604020202020204" pitchFamily="34" charset="0"/>
                <a:ea typeface="Times New Roman" panose="02020603050405020304" pitchFamily="18" charset="0"/>
              </a:rPr>
              <a:t>ocial Divisions – make reference!</a:t>
            </a:r>
            <a:endParaRPr lang="en-GB" dirty="0"/>
          </a:p>
        </p:txBody>
      </p:sp>
    </p:spTree>
    <p:extLst>
      <p:ext uri="{BB962C8B-B14F-4D97-AF65-F5344CB8AC3E}">
        <p14:creationId xmlns:p14="http://schemas.microsoft.com/office/powerpoint/2010/main" val="3723834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FB107-7BE5-43AA-ADFC-3B04B26B2610}"/>
              </a:ext>
            </a:extLst>
          </p:cNvPr>
          <p:cNvSpPr>
            <a:spLocks noGrp="1"/>
          </p:cNvSpPr>
          <p:nvPr>
            <p:ph type="title"/>
          </p:nvPr>
        </p:nvSpPr>
        <p:spPr/>
        <p:txBody>
          <a:bodyPr/>
          <a:lstStyle/>
          <a:p>
            <a:r>
              <a:rPr lang="en-GB" dirty="0"/>
              <a:t>Examples of Poor </a:t>
            </a:r>
            <a:r>
              <a:rPr lang="en-GB" sz="4400" dirty="0"/>
              <a:t>Procedural Justice</a:t>
            </a:r>
            <a:r>
              <a:rPr lang="en-GB" dirty="0"/>
              <a:t> </a:t>
            </a:r>
          </a:p>
        </p:txBody>
      </p:sp>
      <p:pic>
        <p:nvPicPr>
          <p:cNvPr id="5" name="Content Placeholder 4" descr="Wondering Chicken">
            <a:extLst>
              <a:ext uri="{FF2B5EF4-FFF2-40B4-BE49-F238E27FC236}">
                <a16:creationId xmlns:a16="http://schemas.microsoft.com/office/drawing/2014/main" id="{2ECEC27F-2D5C-4A83-A497-3EE3915CE5B3}"/>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191000" y="1928019"/>
            <a:ext cx="3810000" cy="3810000"/>
          </a:xfrm>
        </p:spPr>
      </p:pic>
    </p:spTree>
    <p:extLst>
      <p:ext uri="{BB962C8B-B14F-4D97-AF65-F5344CB8AC3E}">
        <p14:creationId xmlns:p14="http://schemas.microsoft.com/office/powerpoint/2010/main" val="38212569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FB107-7BE5-43AA-ADFC-3B04B26B2610}"/>
              </a:ext>
            </a:extLst>
          </p:cNvPr>
          <p:cNvSpPr>
            <a:spLocks noGrp="1"/>
          </p:cNvSpPr>
          <p:nvPr>
            <p:ph type="title"/>
          </p:nvPr>
        </p:nvSpPr>
        <p:spPr>
          <a:xfrm>
            <a:off x="838200" y="365125"/>
            <a:ext cx="10515600" cy="1625907"/>
          </a:xfrm>
        </p:spPr>
        <p:txBody>
          <a:bodyPr>
            <a:normAutofit fontScale="90000"/>
          </a:bodyPr>
          <a:lstStyle/>
          <a:p>
            <a:r>
              <a:rPr lang="en-GB" dirty="0"/>
              <a:t>Welsh Government</a:t>
            </a:r>
            <a:br>
              <a:rPr lang="en-GB" dirty="0"/>
            </a:br>
            <a:r>
              <a:rPr lang="en-GB" dirty="0">
                <a:hlinkClick r:id="rId3"/>
              </a:rPr>
              <a:t>https://youtu.be/SbUG6FBkFHw</a:t>
            </a:r>
            <a:br>
              <a:rPr lang="en-GB" dirty="0"/>
            </a:br>
            <a:br>
              <a:rPr lang="en-GB" dirty="0"/>
            </a:br>
            <a:r>
              <a:rPr lang="en-GB" dirty="0"/>
              <a:t> </a:t>
            </a:r>
            <a:br>
              <a:rPr lang="en-GB" dirty="0"/>
            </a:br>
            <a:endParaRPr lang="en-GB" dirty="0"/>
          </a:p>
        </p:txBody>
      </p:sp>
      <p:pic>
        <p:nvPicPr>
          <p:cNvPr id="5" name="Content Placeholder 4" descr="Wondering Chicken">
            <a:extLst>
              <a:ext uri="{FF2B5EF4-FFF2-40B4-BE49-F238E27FC236}">
                <a16:creationId xmlns:a16="http://schemas.microsoft.com/office/drawing/2014/main" id="{2ECEC27F-2D5C-4A83-A497-3EE3915CE5B3}"/>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5577349" y="2503206"/>
            <a:ext cx="3810000" cy="3810000"/>
          </a:xfrm>
        </p:spPr>
      </p:pic>
    </p:spTree>
    <p:extLst>
      <p:ext uri="{BB962C8B-B14F-4D97-AF65-F5344CB8AC3E}">
        <p14:creationId xmlns:p14="http://schemas.microsoft.com/office/powerpoint/2010/main" val="2498776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73886-F88D-40EF-9F74-44DD59EBA109}"/>
              </a:ext>
            </a:extLst>
          </p:cNvPr>
          <p:cNvSpPr>
            <a:spLocks noGrp="1"/>
          </p:cNvSpPr>
          <p:nvPr>
            <p:ph type="title"/>
          </p:nvPr>
        </p:nvSpPr>
        <p:spPr>
          <a:xfrm>
            <a:off x="838200" y="365126"/>
            <a:ext cx="10515600" cy="496265"/>
          </a:xfrm>
        </p:spPr>
        <p:txBody>
          <a:bodyPr>
            <a:normAutofit fontScale="90000"/>
          </a:bodyPr>
          <a:lstStyle/>
          <a:p>
            <a:r>
              <a:rPr lang="en-GB" sz="3200" dirty="0"/>
              <a:t>Tasks:</a:t>
            </a:r>
          </a:p>
        </p:txBody>
      </p:sp>
      <p:sp>
        <p:nvSpPr>
          <p:cNvPr id="3" name="Content Placeholder 2">
            <a:extLst>
              <a:ext uri="{FF2B5EF4-FFF2-40B4-BE49-F238E27FC236}">
                <a16:creationId xmlns:a16="http://schemas.microsoft.com/office/drawing/2014/main" id="{B7672D9A-5693-4E91-B95B-9FE03D87D9FF}"/>
              </a:ext>
            </a:extLst>
          </p:cNvPr>
          <p:cNvSpPr>
            <a:spLocks noGrp="1"/>
          </p:cNvSpPr>
          <p:nvPr>
            <p:ph idx="1"/>
          </p:nvPr>
        </p:nvSpPr>
        <p:spPr>
          <a:xfrm>
            <a:off x="838200" y="1152940"/>
            <a:ext cx="10515600" cy="5323507"/>
          </a:xfrm>
        </p:spPr>
        <p:txBody>
          <a:bodyPr>
            <a:normAutofit lnSpcReduction="10000"/>
          </a:bodyPr>
          <a:lstStyle/>
          <a:p>
            <a:r>
              <a:rPr lang="en-GB" dirty="0"/>
              <a:t>Answer and be prepared top discuss in class:</a:t>
            </a:r>
          </a:p>
          <a:p>
            <a:r>
              <a:rPr lang="en-GB" dirty="0"/>
              <a:t>Do we have a clear class division within the UK today?</a:t>
            </a:r>
          </a:p>
          <a:p>
            <a:r>
              <a:rPr lang="en-GB" dirty="0"/>
              <a:t>If so what are they? How do you know?</a:t>
            </a:r>
          </a:p>
          <a:p>
            <a:r>
              <a:rPr lang="en-GB" dirty="0"/>
              <a:t>What is more important to you – ‘quality of life’ or ‘quality of society’?</a:t>
            </a:r>
          </a:p>
          <a:p>
            <a:r>
              <a:rPr lang="en-GB" dirty="0"/>
              <a:t> </a:t>
            </a:r>
          </a:p>
          <a:p>
            <a:r>
              <a:rPr lang="en-GB" dirty="0"/>
              <a:t>Read/watch and feedback in class:</a:t>
            </a:r>
          </a:p>
          <a:p>
            <a:pPr marL="0" indent="0">
              <a:buNone/>
            </a:pPr>
            <a:r>
              <a:rPr lang="en-GB" dirty="0">
                <a:hlinkClick r:id="rId3"/>
              </a:rPr>
              <a:t>https://www.kcl.ac.uk/understanding-the-impacts-on-society-of-covid-19</a:t>
            </a:r>
            <a:endParaRPr lang="en-GB" dirty="0"/>
          </a:p>
          <a:p>
            <a:pPr marL="0" indent="0">
              <a:buNone/>
            </a:pPr>
            <a:r>
              <a:rPr lang="en-GB" dirty="0">
                <a:hlinkClick r:id="rId4"/>
              </a:rPr>
              <a:t>https://www.youtube.com/watch?v=9qeNaJH5Sn4</a:t>
            </a:r>
            <a:endParaRPr lang="en-GB" dirty="0"/>
          </a:p>
          <a:p>
            <a:pPr marL="0" indent="0">
              <a:buNone/>
            </a:pPr>
            <a:r>
              <a:rPr lang="en-GB" dirty="0"/>
              <a:t>https://www.nuffieldfoundation.org/project/social-cohesion-covid-19</a:t>
            </a:r>
          </a:p>
          <a:p>
            <a:pPr marL="0" indent="0">
              <a:buNone/>
            </a:pPr>
            <a:endParaRPr lang="en-GB" dirty="0"/>
          </a:p>
        </p:txBody>
      </p:sp>
    </p:spTree>
    <p:extLst>
      <p:ext uri="{BB962C8B-B14F-4D97-AF65-F5344CB8AC3E}">
        <p14:creationId xmlns:p14="http://schemas.microsoft.com/office/powerpoint/2010/main" val="2300720088"/>
      </p:ext>
    </p:extLst>
  </p:cSld>
  <p:clrMapOvr>
    <a:masterClrMapping/>
  </p:clrMapOvr>
  <mc:AlternateContent xmlns:mc="http://schemas.openxmlformats.org/markup-compatibility/2006" xmlns:p14="http://schemas.microsoft.com/office/powerpoint/2010/main">
    <mc:Choice Requires="p14">
      <p:transition spd="slow" p14:dur="2000" advTm="198070"/>
    </mc:Choice>
    <mc:Fallback xmlns="">
      <p:transition spd="slow" advTm="19807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E7D35-3421-4B67-B355-F8FA8203207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Start of Community Policing</a:t>
            </a:r>
          </a:p>
        </p:txBody>
      </p:sp>
      <p:sp>
        <p:nvSpPr>
          <p:cNvPr id="3" name="Content Placeholder 2">
            <a:extLst>
              <a:ext uri="{FF2B5EF4-FFF2-40B4-BE49-F238E27FC236}">
                <a16:creationId xmlns:a16="http://schemas.microsoft.com/office/drawing/2014/main" id="{2C2E8048-EEA5-4ACE-B94D-08AFEEF3A7CC}"/>
              </a:ext>
            </a:extLst>
          </p:cNvPr>
          <p:cNvSpPr>
            <a:spLocks noGrp="1"/>
          </p:cNvSpPr>
          <p:nvPr>
            <p:ph idx="1"/>
          </p:nvPr>
        </p:nvSpPr>
        <p:spPr>
          <a:xfrm>
            <a:off x="4810259" y="649480"/>
            <a:ext cx="6555347" cy="5546047"/>
          </a:xfrm>
        </p:spPr>
        <p:txBody>
          <a:bodyPr anchor="ctr">
            <a:normAutofit/>
          </a:bodyPr>
          <a:lstStyle/>
          <a:p>
            <a:r>
              <a:rPr lang="en-GB" sz="3200" dirty="0"/>
              <a:t>Peel’s visage?</a:t>
            </a:r>
          </a:p>
          <a:p>
            <a:r>
              <a:rPr lang="en-GB" sz="3200" dirty="0"/>
              <a:t>Police Act of 1964 change of police forces – size, command to control.</a:t>
            </a:r>
          </a:p>
          <a:p>
            <a:r>
              <a:rPr lang="en-GB" sz="3200" dirty="0"/>
              <a:t>Increased focus on outputs and outcomes</a:t>
            </a:r>
          </a:p>
          <a:p>
            <a:r>
              <a:rPr lang="en-GB" sz="3200" dirty="0"/>
              <a:t>Fond image of the "bobby on the beat" changed</a:t>
            </a:r>
          </a:p>
          <a:p>
            <a:r>
              <a:rPr lang="en-GB" sz="3200" dirty="0"/>
              <a:t>Community police itself </a:t>
            </a:r>
          </a:p>
          <a:p>
            <a:endParaRPr lang="en-GB" sz="2000" dirty="0"/>
          </a:p>
        </p:txBody>
      </p:sp>
    </p:spTree>
    <p:extLst>
      <p:ext uri="{BB962C8B-B14F-4D97-AF65-F5344CB8AC3E}">
        <p14:creationId xmlns:p14="http://schemas.microsoft.com/office/powerpoint/2010/main" val="4095107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2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Freeform: Shape 2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Rectangle 3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197EF0-2538-47C2-9214-8842543938ED}"/>
              </a:ext>
            </a:extLst>
          </p:cNvPr>
          <p:cNvSpPr>
            <a:spLocks noGrp="1"/>
          </p:cNvSpPr>
          <p:nvPr>
            <p:ph type="title"/>
          </p:nvPr>
        </p:nvSpPr>
        <p:spPr>
          <a:xfrm>
            <a:off x="586478" y="1683756"/>
            <a:ext cx="3115265" cy="2396359"/>
          </a:xfrm>
        </p:spPr>
        <p:txBody>
          <a:bodyPr anchor="b">
            <a:normAutofit/>
          </a:bodyPr>
          <a:lstStyle/>
          <a:p>
            <a:pPr algn="r"/>
            <a:br>
              <a:rPr lang="en-GB" sz="3100">
                <a:solidFill>
                  <a:srgbClr val="FFFFFF"/>
                </a:solidFill>
              </a:rPr>
            </a:br>
            <a:r>
              <a:rPr lang="en-GB" sz="3100" b="1">
                <a:solidFill>
                  <a:srgbClr val="FFFFFF"/>
                </a:solidFill>
              </a:rPr>
              <a:t>Defining features of neighbourhood policing</a:t>
            </a:r>
            <a:br>
              <a:rPr lang="en-GB" sz="3100">
                <a:solidFill>
                  <a:srgbClr val="FFFFFF"/>
                </a:solidFill>
              </a:rPr>
            </a:br>
            <a:endParaRPr lang="en-GB" sz="3100">
              <a:solidFill>
                <a:srgbClr val="FFFFFF"/>
              </a:solidFill>
            </a:endParaRPr>
          </a:p>
        </p:txBody>
      </p:sp>
      <p:graphicFrame>
        <p:nvGraphicFramePr>
          <p:cNvPr id="5" name="Content Placeholder 2">
            <a:extLst>
              <a:ext uri="{FF2B5EF4-FFF2-40B4-BE49-F238E27FC236}">
                <a16:creationId xmlns:a16="http://schemas.microsoft.com/office/drawing/2014/main" id="{C6986466-338F-4EB2-81B3-7077C77836E0}"/>
              </a:ext>
            </a:extLst>
          </p:cNvPr>
          <p:cNvGraphicFramePr>
            <a:graphicFrameLocks noGrp="1"/>
          </p:cNvGraphicFramePr>
          <p:nvPr>
            <p:ph idx="1"/>
            <p:extLst>
              <p:ext uri="{D42A27DB-BD31-4B8C-83A1-F6EECF244321}">
                <p14:modId xmlns:p14="http://schemas.microsoft.com/office/powerpoint/2010/main" val="119070790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57005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01ED5F-8DDC-449D-B8B6-54C356AEE975}"/>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Distinctive Policing</a:t>
            </a:r>
          </a:p>
        </p:txBody>
      </p:sp>
      <p:sp>
        <p:nvSpPr>
          <p:cNvPr id="3" name="Content Placeholder 2">
            <a:extLst>
              <a:ext uri="{FF2B5EF4-FFF2-40B4-BE49-F238E27FC236}">
                <a16:creationId xmlns:a16="http://schemas.microsoft.com/office/drawing/2014/main" id="{BA365D39-A316-474E-AFBE-A64410A9A152}"/>
              </a:ext>
            </a:extLst>
          </p:cNvPr>
          <p:cNvSpPr>
            <a:spLocks noGrp="1"/>
          </p:cNvSpPr>
          <p:nvPr>
            <p:ph idx="1"/>
          </p:nvPr>
        </p:nvSpPr>
        <p:spPr>
          <a:xfrm>
            <a:off x="4810259" y="649480"/>
            <a:ext cx="6555347" cy="5546047"/>
          </a:xfrm>
        </p:spPr>
        <p:txBody>
          <a:bodyPr anchor="ctr">
            <a:normAutofit/>
          </a:bodyPr>
          <a:lstStyle/>
          <a:p>
            <a:r>
              <a:rPr lang="en-GB" sz="1900"/>
              <a:t>Neighbourhood Policing  is distinguished from other broader policing functions. </a:t>
            </a:r>
          </a:p>
          <a:p>
            <a:r>
              <a:rPr lang="en-GB" sz="1900"/>
              <a:t>Connecting communities directly specialist policing services</a:t>
            </a:r>
          </a:p>
          <a:p>
            <a:pPr lvl="1"/>
            <a:r>
              <a:rPr lang="en-GB" sz="1900"/>
              <a:t>Local, nationally and regional</a:t>
            </a:r>
          </a:p>
          <a:p>
            <a:r>
              <a:rPr lang="en-GB" sz="1900"/>
              <a:t>NHP identifies that needs space to work in a proactive and preventable way to :</a:t>
            </a:r>
          </a:p>
          <a:p>
            <a:r>
              <a:rPr lang="en-GB" sz="1900"/>
              <a:t>Protect local neighbourhoods or communities</a:t>
            </a:r>
          </a:p>
          <a:p>
            <a:r>
              <a:rPr lang="en-GB" sz="1900"/>
              <a:t>Safeguard the vulnerable   </a:t>
            </a:r>
          </a:p>
          <a:p>
            <a:r>
              <a:rPr lang="en-GB" sz="1900"/>
              <a:t>Manage and divert offenders   </a:t>
            </a:r>
          </a:p>
          <a:p>
            <a:r>
              <a:rPr lang="en-GB" sz="1900"/>
              <a:t>Support victims</a:t>
            </a:r>
          </a:p>
          <a:p>
            <a:r>
              <a:rPr lang="en-GB" sz="1900"/>
              <a:t>Earn community confidence</a:t>
            </a:r>
          </a:p>
          <a:p>
            <a:r>
              <a:rPr lang="en-GB" sz="1900" dirty="0"/>
              <a:t>NHP has sometimes been perceived as 'soft' and not 'real policing’.</a:t>
            </a:r>
          </a:p>
          <a:p>
            <a:r>
              <a:rPr lang="en-GB" sz="1900" dirty="0"/>
              <a:t>However, it involves challenging work, targeting enforcement and making difficult decisions.</a:t>
            </a:r>
          </a:p>
          <a:p>
            <a:endParaRPr lang="en-GB" sz="1900"/>
          </a:p>
        </p:txBody>
      </p:sp>
    </p:spTree>
    <p:extLst>
      <p:ext uri="{BB962C8B-B14F-4D97-AF65-F5344CB8AC3E}">
        <p14:creationId xmlns:p14="http://schemas.microsoft.com/office/powerpoint/2010/main" val="36061191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DE838-3D2E-4255-BDF6-5AE2E1D27CC4}"/>
              </a:ext>
            </a:extLst>
          </p:cNvPr>
          <p:cNvSpPr>
            <a:spLocks noGrp="1"/>
          </p:cNvSpPr>
          <p:nvPr>
            <p:ph type="title"/>
          </p:nvPr>
        </p:nvSpPr>
        <p:spPr>
          <a:xfrm>
            <a:off x="838200" y="365125"/>
            <a:ext cx="10515600" cy="1325563"/>
          </a:xfrm>
        </p:spPr>
        <p:txBody>
          <a:bodyPr/>
          <a:lstStyle/>
          <a:p>
            <a:endParaRPr lang="en-GB"/>
          </a:p>
        </p:txBody>
      </p:sp>
      <p:pic>
        <p:nvPicPr>
          <p:cNvPr id="4" name="Content Placeholder 3">
            <a:extLst>
              <a:ext uri="{FF2B5EF4-FFF2-40B4-BE49-F238E27FC236}">
                <a16:creationId xmlns:a16="http://schemas.microsoft.com/office/drawing/2014/main" id="{90AEB8E3-BAD1-4154-B7CC-1936069B8FE4}"/>
              </a:ext>
            </a:extLst>
          </p:cNvPr>
          <p:cNvPicPr>
            <a:picLocks noGrp="1" noChangeAspect="1"/>
          </p:cNvPicPr>
          <p:nvPr>
            <p:ph idx="1"/>
          </p:nvPr>
        </p:nvPicPr>
        <p:blipFill>
          <a:blip r:embed="rId2"/>
          <a:stretch>
            <a:fillRect/>
          </a:stretch>
        </p:blipFill>
        <p:spPr>
          <a:xfrm>
            <a:off x="838200" y="365126"/>
            <a:ext cx="10515600" cy="5460206"/>
          </a:xfrm>
          <a:prstGeom prst="rect">
            <a:avLst/>
          </a:prstGeom>
        </p:spPr>
      </p:pic>
    </p:spTree>
    <p:extLst>
      <p:ext uri="{BB962C8B-B14F-4D97-AF65-F5344CB8AC3E}">
        <p14:creationId xmlns:p14="http://schemas.microsoft.com/office/powerpoint/2010/main" val="31677853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1" name="Freeform: Shape 80">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Rectangle 82">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84126B-210D-4F38-88B8-D1145215BDFA}"/>
              </a:ext>
            </a:extLst>
          </p:cNvPr>
          <p:cNvSpPr>
            <a:spLocks noGrp="1"/>
          </p:cNvSpPr>
          <p:nvPr>
            <p:ph type="title"/>
          </p:nvPr>
        </p:nvSpPr>
        <p:spPr>
          <a:xfrm>
            <a:off x="806825" y="457201"/>
            <a:ext cx="2844800" cy="3588870"/>
          </a:xfrm>
        </p:spPr>
        <p:txBody>
          <a:bodyPr vert="horz" lIns="91440" tIns="45720" rIns="91440" bIns="45720" rtlCol="0" anchor="b">
            <a:normAutofit/>
          </a:bodyPr>
          <a:lstStyle/>
          <a:p>
            <a:pPr algn="r"/>
            <a:r>
              <a:rPr lang="en-US" sz="4000" b="1">
                <a:solidFill>
                  <a:srgbClr val="FFFFFF"/>
                </a:solidFill>
              </a:rPr>
              <a:t>Engagement Methods </a:t>
            </a:r>
          </a:p>
        </p:txBody>
      </p:sp>
      <p:sp>
        <p:nvSpPr>
          <p:cNvPr id="3" name="Content Placeholder 2">
            <a:extLst>
              <a:ext uri="{FF2B5EF4-FFF2-40B4-BE49-F238E27FC236}">
                <a16:creationId xmlns:a16="http://schemas.microsoft.com/office/drawing/2014/main" id="{CDFE2167-309A-43DD-9850-D3CE7E5D102A}"/>
              </a:ext>
            </a:extLst>
          </p:cNvPr>
          <p:cNvSpPr>
            <a:spLocks noGrp="1"/>
          </p:cNvSpPr>
          <p:nvPr>
            <p:ph sz="half" idx="1"/>
          </p:nvPr>
        </p:nvSpPr>
        <p:spPr>
          <a:xfrm>
            <a:off x="4649245" y="669363"/>
            <a:ext cx="3290579" cy="5534211"/>
          </a:xfrm>
        </p:spPr>
        <p:txBody>
          <a:bodyPr vert="horz" lIns="91440" tIns="45720" rIns="91440" bIns="45720" rtlCol="0" anchor="ctr">
            <a:normAutofit/>
          </a:bodyPr>
          <a:lstStyle/>
          <a:p>
            <a:r>
              <a:rPr lang="en-US" sz="2000"/>
              <a:t>Community Impact</a:t>
            </a:r>
          </a:p>
          <a:p>
            <a:r>
              <a:rPr lang="en-US" sz="2000"/>
              <a:t>Understanding Community Problems</a:t>
            </a:r>
          </a:p>
          <a:p>
            <a:r>
              <a:rPr lang="en-US" sz="2000"/>
              <a:t>Adapting police styles to police minority groups</a:t>
            </a:r>
          </a:p>
          <a:p>
            <a:r>
              <a:rPr lang="en-US" sz="2000"/>
              <a:t>Other organisations initiatives </a:t>
            </a:r>
          </a:p>
          <a:p>
            <a:r>
              <a:rPr lang="en-US" sz="2000"/>
              <a:t>Foot patrol</a:t>
            </a:r>
          </a:p>
          <a:p>
            <a:r>
              <a:rPr lang="en-US" sz="2000"/>
              <a:t>Social media</a:t>
            </a:r>
          </a:p>
          <a:p>
            <a:pPr marL="0"/>
            <a:endParaRPr lang="en-US" sz="2000"/>
          </a:p>
          <a:p>
            <a:endParaRPr lang="en-US" sz="2000"/>
          </a:p>
        </p:txBody>
      </p:sp>
      <p:pic>
        <p:nvPicPr>
          <p:cNvPr id="6148" name="Picture 4" descr="South Wales Police Swansea on Twitter: &quot;Swansea Police Youth Volunteers on  the community engagement stand at the @walesairshow. Fantastic weekend.  #CEU… &quot;">
            <a:extLst>
              <a:ext uri="{FF2B5EF4-FFF2-40B4-BE49-F238E27FC236}">
                <a16:creationId xmlns:a16="http://schemas.microsoft.com/office/drawing/2014/main" id="{068376EE-18E7-444E-89E5-8EB8D902D46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67859" y="1033700"/>
            <a:ext cx="2823586" cy="2114964"/>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FC7D8F44-4D48-499B-9D75-3859572B28B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12" r="-2" b="16375"/>
          <a:stretch/>
        </p:blipFill>
        <p:spPr bwMode="auto">
          <a:xfrm>
            <a:off x="8667165" y="3589863"/>
            <a:ext cx="2424974" cy="2395235"/>
          </a:xfrm>
          <a:prstGeom prst="rect">
            <a:avLst/>
          </a:prstGeom>
          <a:solidFill>
            <a:srgbClr val="FFFFFF"/>
          </a:solidFill>
        </p:spPr>
      </p:pic>
    </p:spTree>
    <p:extLst>
      <p:ext uri="{BB962C8B-B14F-4D97-AF65-F5344CB8AC3E}">
        <p14:creationId xmlns:p14="http://schemas.microsoft.com/office/powerpoint/2010/main" val="2822979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14EAF-008F-44B5-8DA0-956DDCB1CCD1}"/>
              </a:ext>
            </a:extLst>
          </p:cNvPr>
          <p:cNvSpPr>
            <a:spLocks noGrp="1"/>
          </p:cNvSpPr>
          <p:nvPr>
            <p:ph type="title"/>
          </p:nvPr>
        </p:nvSpPr>
        <p:spPr>
          <a:xfrm>
            <a:off x="1136398" y="457201"/>
            <a:ext cx="10117810" cy="581185"/>
          </a:xfrm>
        </p:spPr>
        <p:txBody>
          <a:bodyPr anchor="b">
            <a:normAutofit fontScale="90000"/>
          </a:bodyPr>
          <a:lstStyle/>
          <a:p>
            <a:r>
              <a:rPr lang="en-GB" sz="4000" b="1" dirty="0">
                <a:latin typeface="Calibri" panose="020F0502020204030204" pitchFamily="34" charset="0"/>
                <a:cs typeface="Calibri" panose="020F0502020204030204" pitchFamily="34" charset="0"/>
              </a:rPr>
              <a:t>Community Engagement</a:t>
            </a:r>
            <a:endParaRPr lang="en-GB" sz="4000" dirty="0"/>
          </a:p>
        </p:txBody>
      </p:sp>
      <p:sp>
        <p:nvSpPr>
          <p:cNvPr id="3" name="Content Placeholder 2">
            <a:extLst>
              <a:ext uri="{FF2B5EF4-FFF2-40B4-BE49-F238E27FC236}">
                <a16:creationId xmlns:a16="http://schemas.microsoft.com/office/drawing/2014/main" id="{8C29279E-427A-4A8D-8A8B-9AB7DDD1CB56}"/>
              </a:ext>
            </a:extLst>
          </p:cNvPr>
          <p:cNvSpPr>
            <a:spLocks noGrp="1"/>
          </p:cNvSpPr>
          <p:nvPr>
            <p:ph idx="1"/>
          </p:nvPr>
        </p:nvSpPr>
        <p:spPr>
          <a:xfrm>
            <a:off x="635431" y="1332854"/>
            <a:ext cx="7191213" cy="4711485"/>
          </a:xfrm>
        </p:spPr>
        <p:txBody>
          <a:bodyPr anchor="t">
            <a:normAutofit fontScale="92500" lnSpcReduction="20000"/>
          </a:bodyPr>
          <a:lstStyle/>
          <a:p>
            <a:pPr marL="0" indent="0">
              <a:buNone/>
            </a:pPr>
            <a:r>
              <a:rPr lang="en-GB" sz="1800" dirty="0">
                <a:latin typeface="Calibri" panose="020F0502020204030204" pitchFamily="34" charset="0"/>
                <a:cs typeface="Calibri" panose="020F0502020204030204" pitchFamily="34" charset="0"/>
              </a:rPr>
              <a:t>Without the support of the communities that it serves the police service would not function. </a:t>
            </a:r>
          </a:p>
          <a:p>
            <a:endParaRPr lang="en-GB" sz="1800" dirty="0">
              <a:latin typeface="Calibri" panose="020F0502020204030204" pitchFamily="34" charset="0"/>
              <a:cs typeface="Calibri" panose="020F0502020204030204" pitchFamily="34" charset="0"/>
            </a:endParaRPr>
          </a:p>
          <a:p>
            <a:pPr marL="285750" indent="-285750">
              <a:buFont typeface="Arial"/>
              <a:buChar char="•"/>
            </a:pPr>
            <a:r>
              <a:rPr lang="en-GB" sz="1800" dirty="0">
                <a:latin typeface="Calibri" panose="020F0502020204030204" pitchFamily="34" charset="0"/>
                <a:cs typeface="Calibri" panose="020F0502020204030204" pitchFamily="34" charset="0"/>
              </a:rPr>
              <a:t>Effective community engagement, can increase public confidence in the police.</a:t>
            </a:r>
          </a:p>
          <a:p>
            <a:pPr marL="285750" indent="-285750">
              <a:buFont typeface="Arial"/>
              <a:buChar char="•"/>
            </a:pPr>
            <a:endParaRPr lang="en-GB" sz="1800" dirty="0">
              <a:latin typeface="Calibri" panose="020F0502020204030204" pitchFamily="34" charset="0"/>
              <a:cs typeface="Calibri" panose="020F0502020204030204" pitchFamily="34" charset="0"/>
            </a:endParaRPr>
          </a:p>
          <a:p>
            <a:pPr marL="285750" indent="-285750">
              <a:buFont typeface="Arial"/>
              <a:buChar char="•"/>
            </a:pPr>
            <a:r>
              <a:rPr lang="en-GB" sz="1800" dirty="0">
                <a:latin typeface="Calibri" panose="020F0502020204030204" pitchFamily="34" charset="0"/>
                <a:cs typeface="Calibri" panose="020F0502020204030204" pitchFamily="34" charset="0"/>
              </a:rPr>
              <a:t>The police service can enhance its legitimacy through fair decision making and positive public interaction. The public develop trust in their police service. </a:t>
            </a:r>
          </a:p>
          <a:p>
            <a:pPr marL="285750" indent="-285750">
              <a:buFont typeface="Arial"/>
              <a:buChar char="•"/>
            </a:pPr>
            <a:endParaRPr lang="en-GB" sz="1800" dirty="0">
              <a:latin typeface="Calibri" panose="020F0502020204030204" pitchFamily="34" charset="0"/>
              <a:cs typeface="Calibri" panose="020F0502020204030204" pitchFamily="34" charset="0"/>
            </a:endParaRPr>
          </a:p>
          <a:p>
            <a:pPr marL="285750" indent="-285750">
              <a:buFont typeface="Arial"/>
              <a:buChar char="•"/>
            </a:pPr>
            <a:r>
              <a:rPr lang="en-GB" sz="1800" dirty="0">
                <a:latin typeface="Calibri" panose="020F0502020204030204" pitchFamily="34" charset="0"/>
                <a:cs typeface="Calibri" panose="020F0502020204030204" pitchFamily="34" charset="0"/>
              </a:rPr>
              <a:t>An increase in public perceptions of safety</a:t>
            </a:r>
          </a:p>
          <a:p>
            <a:pPr marL="285750" indent="-285750">
              <a:buFont typeface="Arial"/>
              <a:buChar char="•"/>
            </a:pPr>
            <a:endParaRPr lang="en-GB" sz="1800" dirty="0">
              <a:latin typeface="Calibri" panose="020F0502020204030204" pitchFamily="34" charset="0"/>
              <a:cs typeface="Calibri" panose="020F0502020204030204" pitchFamily="34" charset="0"/>
            </a:endParaRPr>
          </a:p>
          <a:p>
            <a:pPr marL="285750" indent="-285750">
              <a:buFont typeface="Arial"/>
              <a:buChar char="•"/>
            </a:pPr>
            <a:r>
              <a:rPr lang="en-GB" sz="1800" dirty="0">
                <a:latin typeface="Calibri" panose="020F0502020204030204" pitchFamily="34" charset="0"/>
                <a:cs typeface="Calibri" panose="020F0502020204030204" pitchFamily="34" charset="0"/>
              </a:rPr>
              <a:t>A reduction in disorder and anti-social behaviour</a:t>
            </a:r>
          </a:p>
          <a:p>
            <a:pPr marL="285750" indent="-285750">
              <a:buFont typeface="Arial"/>
              <a:buChar char="•"/>
            </a:pPr>
            <a:endParaRPr lang="en-GB" sz="1800" dirty="0">
              <a:latin typeface="Calibri" panose="020F0502020204030204" pitchFamily="34" charset="0"/>
              <a:cs typeface="Calibri" panose="020F0502020204030204" pitchFamily="34" charset="0"/>
            </a:endParaRPr>
          </a:p>
          <a:p>
            <a:pPr marL="285750" indent="-285750">
              <a:buFont typeface="Arial"/>
              <a:buChar char="•"/>
            </a:pPr>
            <a:r>
              <a:rPr lang="en-GB" sz="1800" dirty="0">
                <a:latin typeface="Calibri" panose="020F0502020204030204" pitchFamily="34" charset="0"/>
                <a:cs typeface="Calibri" panose="020F0502020204030204" pitchFamily="34" charset="0"/>
              </a:rPr>
              <a:t>Police officer job satisfaction and attitudes</a:t>
            </a:r>
          </a:p>
          <a:p>
            <a:pPr marL="285750" indent="-285750">
              <a:buFont typeface="Arial"/>
              <a:buChar char="•"/>
            </a:pPr>
            <a:r>
              <a:rPr lang="en-GB" sz="1800" dirty="0">
                <a:latin typeface="Calibri" panose="020F0502020204030204" pitchFamily="34" charset="0"/>
                <a:cs typeface="Calibri" panose="020F0502020204030204" pitchFamily="34" charset="0"/>
              </a:rPr>
              <a:t>Saving funding – LA’s, Police, Education, businesses, community </a:t>
            </a:r>
          </a:p>
          <a:p>
            <a:endParaRPr lang="en-GB" sz="1100" dirty="0"/>
          </a:p>
        </p:txBody>
      </p:sp>
      <p:pic>
        <p:nvPicPr>
          <p:cNvPr id="4" name="Picture 4" descr="Home">
            <a:extLst>
              <a:ext uri="{FF2B5EF4-FFF2-40B4-BE49-F238E27FC236}">
                <a16:creationId xmlns:a16="http://schemas.microsoft.com/office/drawing/2014/main" id="{13A29C38-DC4B-42B8-A160-F5EB1F45BA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109" r="6187"/>
          <a:stretch/>
        </p:blipFill>
        <p:spPr bwMode="auto">
          <a:xfrm>
            <a:off x="8727489" y="558545"/>
            <a:ext cx="2995615" cy="3632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7744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21C5D-49AA-4B3B-853E-F039887C4053}"/>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FE388B60-0C43-437D-BD84-AF7B882EF3C9}"/>
              </a:ext>
            </a:extLst>
          </p:cNvPr>
          <p:cNvPicPr>
            <a:picLocks noGrp="1" noChangeAspect="1"/>
          </p:cNvPicPr>
          <p:nvPr>
            <p:ph idx="1"/>
          </p:nvPr>
        </p:nvPicPr>
        <p:blipFill>
          <a:blip r:embed="rId2"/>
          <a:stretch>
            <a:fillRect/>
          </a:stretch>
        </p:blipFill>
        <p:spPr>
          <a:xfrm>
            <a:off x="494675" y="106018"/>
            <a:ext cx="11197653" cy="6084920"/>
          </a:xfrm>
          <a:prstGeom prst="rect">
            <a:avLst/>
          </a:prstGeom>
        </p:spPr>
      </p:pic>
    </p:spTree>
    <p:extLst>
      <p:ext uri="{BB962C8B-B14F-4D97-AF65-F5344CB8AC3E}">
        <p14:creationId xmlns:p14="http://schemas.microsoft.com/office/powerpoint/2010/main" val="38633198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2B762-ACBC-4A5A-B59D-42F5C9AD356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4E7608-D9A6-4CC8-B594-B187543884A1}"/>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7770A33D-9F2A-41D4-A2C6-9A171B70B9C0}"/>
              </a:ext>
            </a:extLst>
          </p:cNvPr>
          <p:cNvPicPr>
            <a:picLocks noChangeAspect="1"/>
          </p:cNvPicPr>
          <p:nvPr/>
        </p:nvPicPr>
        <p:blipFill>
          <a:blip r:embed="rId2"/>
          <a:stretch>
            <a:fillRect/>
          </a:stretch>
        </p:blipFill>
        <p:spPr>
          <a:xfrm>
            <a:off x="563704" y="695811"/>
            <a:ext cx="10633948" cy="5150353"/>
          </a:xfrm>
          <a:prstGeom prst="rect">
            <a:avLst/>
          </a:prstGeom>
        </p:spPr>
      </p:pic>
    </p:spTree>
    <p:extLst>
      <p:ext uri="{BB962C8B-B14F-4D97-AF65-F5344CB8AC3E}">
        <p14:creationId xmlns:p14="http://schemas.microsoft.com/office/powerpoint/2010/main" val="16939467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197C4-40D6-4F62-B86C-354293CFCAF2}"/>
              </a:ext>
            </a:extLst>
          </p:cNvPr>
          <p:cNvSpPr>
            <a:spLocks noGrp="1"/>
          </p:cNvSpPr>
          <p:nvPr>
            <p:ph type="title"/>
          </p:nvPr>
        </p:nvSpPr>
        <p:spPr>
          <a:xfrm>
            <a:off x="838200" y="365126"/>
            <a:ext cx="10515600" cy="489313"/>
          </a:xfrm>
        </p:spPr>
        <p:txBody>
          <a:bodyPr>
            <a:normAutofit fontScale="90000"/>
          </a:bodyPr>
          <a:lstStyle/>
          <a:p>
            <a:r>
              <a:rPr lang="en-GB" sz="3200" dirty="0"/>
              <a:t>Future of NHP</a:t>
            </a:r>
          </a:p>
        </p:txBody>
      </p:sp>
      <p:sp>
        <p:nvSpPr>
          <p:cNvPr id="3" name="Content Placeholder 2">
            <a:extLst>
              <a:ext uri="{FF2B5EF4-FFF2-40B4-BE49-F238E27FC236}">
                <a16:creationId xmlns:a16="http://schemas.microsoft.com/office/drawing/2014/main" id="{B84C493D-318D-4BD8-86A7-657361ADF581}"/>
              </a:ext>
            </a:extLst>
          </p:cNvPr>
          <p:cNvSpPr>
            <a:spLocks noGrp="1"/>
          </p:cNvSpPr>
          <p:nvPr>
            <p:ph idx="1"/>
          </p:nvPr>
        </p:nvSpPr>
        <p:spPr>
          <a:xfrm>
            <a:off x="838200" y="1079292"/>
            <a:ext cx="10515600" cy="5097671"/>
          </a:xfrm>
        </p:spPr>
        <p:txBody>
          <a:bodyPr>
            <a:normAutofit fontScale="92500" lnSpcReduction="10000"/>
          </a:bodyPr>
          <a:lstStyle/>
          <a:p>
            <a:r>
              <a:rPr lang="en-GB" dirty="0"/>
              <a:t>‘bobbies on the beat’ being cut due to austerity cuts</a:t>
            </a:r>
          </a:p>
          <a:p>
            <a:r>
              <a:rPr lang="en-GB" dirty="0"/>
              <a:t>2002 we see the introduction of PCSO’s - powers sufficient to deal with anti-social behaviour and minor disorder  </a:t>
            </a:r>
          </a:p>
          <a:p>
            <a:r>
              <a:rPr lang="en-GB" dirty="0"/>
              <a:t>PCSO’s changing profile and increase use within the community</a:t>
            </a:r>
          </a:p>
          <a:p>
            <a:r>
              <a:rPr lang="en-GB" dirty="0"/>
              <a:t>Why – more demand on PC’s to tackle specialist crime – county lines, terrorism, cyber crime, domestic / child abuse “high risk” </a:t>
            </a:r>
          </a:p>
          <a:p>
            <a:r>
              <a:rPr lang="en-GB" dirty="0"/>
              <a:t>NHP gains value in proactive policing in communities.</a:t>
            </a:r>
          </a:p>
          <a:p>
            <a:pPr lvl="1"/>
            <a:r>
              <a:rPr lang="en-GB" dirty="0"/>
              <a:t>Rather than just dealing with 999 calls</a:t>
            </a:r>
          </a:p>
          <a:p>
            <a:r>
              <a:rPr lang="en-GB" dirty="0"/>
              <a:t>Understanding of problems, partnership to help solve and understanding of that community</a:t>
            </a:r>
          </a:p>
          <a:p>
            <a:r>
              <a:rPr lang="en-GB" dirty="0"/>
              <a:t>BUT long-term to develop and in-depth understanding of that community and the people who </a:t>
            </a:r>
            <a:r>
              <a:rPr lang="en-GB"/>
              <a:t>live there</a:t>
            </a:r>
            <a:endParaRPr lang="en-GB" dirty="0"/>
          </a:p>
        </p:txBody>
      </p:sp>
    </p:spTree>
    <p:extLst>
      <p:ext uri="{BB962C8B-B14F-4D97-AF65-F5344CB8AC3E}">
        <p14:creationId xmlns:p14="http://schemas.microsoft.com/office/powerpoint/2010/main" val="20988762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BD0CF-2F69-4D90-9A69-1F0121C2A2EC}"/>
              </a:ext>
            </a:extLst>
          </p:cNvPr>
          <p:cNvSpPr>
            <a:spLocks noGrp="1"/>
          </p:cNvSpPr>
          <p:nvPr>
            <p:ph type="title"/>
          </p:nvPr>
        </p:nvSpPr>
        <p:spPr/>
        <p:txBody>
          <a:bodyPr/>
          <a:lstStyle/>
          <a:p>
            <a:r>
              <a:rPr lang="en-GB" dirty="0"/>
              <a:t>Task for next week tutorial</a:t>
            </a:r>
          </a:p>
        </p:txBody>
      </p:sp>
      <p:sp>
        <p:nvSpPr>
          <p:cNvPr id="3" name="Content Placeholder 2">
            <a:extLst>
              <a:ext uri="{FF2B5EF4-FFF2-40B4-BE49-F238E27FC236}">
                <a16:creationId xmlns:a16="http://schemas.microsoft.com/office/drawing/2014/main" id="{111F790C-4D91-43A8-A5DD-407C5260179E}"/>
              </a:ext>
            </a:extLst>
          </p:cNvPr>
          <p:cNvSpPr>
            <a:spLocks noGrp="1"/>
          </p:cNvSpPr>
          <p:nvPr>
            <p:ph idx="1"/>
          </p:nvPr>
        </p:nvSpPr>
        <p:spPr/>
        <p:txBody>
          <a:bodyPr/>
          <a:lstStyle/>
          <a:p>
            <a:r>
              <a:rPr lang="en-GB" dirty="0"/>
              <a:t>Please read and present a short summary of the paper 2 to 3 Mins discussion:</a:t>
            </a:r>
          </a:p>
          <a:p>
            <a:r>
              <a:rPr lang="en-GB" dirty="0"/>
              <a:t>Understanding and monitoring tension and conflict in local communities</a:t>
            </a:r>
          </a:p>
          <a:p>
            <a:pPr lvl="1"/>
            <a:r>
              <a:rPr lang="en-GB" dirty="0"/>
              <a:t>A practical guide for local authorities, police service and partner agencies</a:t>
            </a:r>
          </a:p>
          <a:p>
            <a:pPr lvl="1"/>
            <a:endParaRPr lang="en-GB" dirty="0"/>
          </a:p>
          <a:p>
            <a:pPr lvl="1"/>
            <a:r>
              <a:rPr lang="en-GB" dirty="0"/>
              <a:t>Paper is attached to Moodle </a:t>
            </a:r>
          </a:p>
        </p:txBody>
      </p:sp>
    </p:spTree>
    <p:extLst>
      <p:ext uri="{BB962C8B-B14F-4D97-AF65-F5344CB8AC3E}">
        <p14:creationId xmlns:p14="http://schemas.microsoft.com/office/powerpoint/2010/main" val="1732418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0F8A1-2278-4546-94B5-842E4F506DEB}"/>
              </a:ext>
            </a:extLst>
          </p:cNvPr>
          <p:cNvSpPr>
            <a:spLocks noGrp="1"/>
          </p:cNvSpPr>
          <p:nvPr>
            <p:ph type="title"/>
          </p:nvPr>
        </p:nvSpPr>
        <p:spPr/>
        <p:txBody>
          <a:bodyPr>
            <a:normAutofit fontScale="90000"/>
          </a:bodyPr>
          <a:lstStyle/>
          <a:p>
            <a:r>
              <a:rPr lang="en-GB" dirty="0"/>
              <a:t>https://www.tandfonline.com/doi/abs/10.1080/10439463.2020.1711756?journalCode=gpas20</a:t>
            </a:r>
          </a:p>
        </p:txBody>
      </p:sp>
      <p:sp>
        <p:nvSpPr>
          <p:cNvPr id="3" name="Content Placeholder 2">
            <a:extLst>
              <a:ext uri="{FF2B5EF4-FFF2-40B4-BE49-F238E27FC236}">
                <a16:creationId xmlns:a16="http://schemas.microsoft.com/office/drawing/2014/main" id="{8AB64DB8-CADC-4495-BEF2-9BFE90CE2279}"/>
              </a:ext>
            </a:extLst>
          </p:cNvPr>
          <p:cNvSpPr>
            <a:spLocks noGrp="1"/>
          </p:cNvSpPr>
          <p:nvPr>
            <p:ph idx="1"/>
          </p:nvPr>
        </p:nvSpPr>
        <p:spPr/>
        <p:txBody>
          <a:bodyPr/>
          <a:lstStyle/>
          <a:p>
            <a:r>
              <a:rPr lang="en-GB" dirty="0">
                <a:hlinkClick r:id="rId2"/>
              </a:rPr>
              <a:t>https://www.college.police.uk/What-we-do/Standards/Guidelines/Neighbourhood-Policing/Pages/definition-of-neighbourhood-policing.aspx</a:t>
            </a:r>
            <a:endParaRPr lang="en-GB" dirty="0"/>
          </a:p>
          <a:p>
            <a:r>
              <a:rPr lang="en-GB" dirty="0">
                <a:hlinkClick r:id="rId3"/>
              </a:rPr>
              <a:t>https://beta.college.police.uk/guidance/neighbourhood-policing/engaging-communities</a:t>
            </a:r>
            <a:endParaRPr lang="en-GB" dirty="0"/>
          </a:p>
          <a:p>
            <a:r>
              <a:rPr lang="en-GB" dirty="0">
                <a:hlinkClick r:id="rId4"/>
              </a:rPr>
              <a:t>https://www.college.police.uk/What-we-do/Standards/Guidelines/Neighbourhood-Policing/Pages/engaging-communities.aspx</a:t>
            </a:r>
            <a:endParaRPr lang="en-GB" dirty="0"/>
          </a:p>
          <a:p>
            <a:r>
              <a:rPr lang="en-GB" dirty="0"/>
              <a:t>https://www.crimeandjustice.org.uk/sites/crimeandjustice.org.uk/files/09627259408552680.pdf</a:t>
            </a:r>
          </a:p>
        </p:txBody>
      </p:sp>
    </p:spTree>
    <p:extLst>
      <p:ext uri="{BB962C8B-B14F-4D97-AF65-F5344CB8AC3E}">
        <p14:creationId xmlns:p14="http://schemas.microsoft.com/office/powerpoint/2010/main" val="13838024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5E6A8-8FF7-40E8-B524-492C8557BCF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1AA2AA-D7FB-4D11-9F0F-A9475AD50B60}"/>
              </a:ext>
            </a:extLst>
          </p:cNvPr>
          <p:cNvSpPr>
            <a:spLocks noGrp="1"/>
          </p:cNvSpPr>
          <p:nvPr>
            <p:ph idx="1"/>
          </p:nvPr>
        </p:nvSpPr>
        <p:spPr/>
        <p:txBody>
          <a:bodyPr>
            <a:normAutofit lnSpcReduction="10000"/>
          </a:bodyPr>
          <a:lstStyle/>
          <a:p>
            <a:r>
              <a:rPr lang="en-GB" sz="2000" dirty="0">
                <a:hlinkClick r:id="rId2"/>
              </a:rPr>
              <a:t>https://moodle.uwtsd.ac.uk/pluginfile.php/349348/mod_resource/content/1/neighbourhood_policing_guidelines%201.pdf</a:t>
            </a:r>
            <a:endParaRPr lang="en-GB" sz="2000" dirty="0"/>
          </a:p>
          <a:p>
            <a:r>
              <a:rPr lang="en-GB" sz="2000" dirty="0">
                <a:hlinkClick r:id="rId3"/>
              </a:rPr>
              <a:t>https://www.gov.uk/government/publications/policing-by-consent/definition-of-policing-by-consent#:~:text=To%20maintain%20at%20all%20times,citizen%20in%20the%20interests%20of</a:t>
            </a:r>
            <a:endParaRPr lang="en-GB" sz="2000" dirty="0"/>
          </a:p>
          <a:p>
            <a:r>
              <a:rPr lang="en-GB" sz="2000" dirty="0">
                <a:hlinkClick r:id="rId4"/>
              </a:rPr>
              <a:t>https://www.policeconduct.gov.uk/sites/default/files/Documents/research-learning/abuse_of_police_powers_to_perpetrate_sexual_violence.pdf</a:t>
            </a:r>
            <a:endParaRPr lang="en-GB" sz="2000" dirty="0"/>
          </a:p>
          <a:p>
            <a:r>
              <a:rPr lang="en-GB" dirty="0">
                <a:hlinkClick r:id="rId5"/>
              </a:rPr>
              <a:t>https://publications.parliament.uk/pa/cm201719/cmselect/cmhaff/515/515.pdf</a:t>
            </a:r>
            <a:endParaRPr lang="en-GB" dirty="0"/>
          </a:p>
          <a:p>
            <a:r>
              <a:rPr lang="en-GB" dirty="0">
                <a:hlinkClick r:id="rId6"/>
              </a:rPr>
              <a:t>https://www.cardiff.ac.uk/research/impact-and-innovation/research-impact/improving-community-policing</a:t>
            </a:r>
            <a:endParaRPr lang="en-GB" dirty="0"/>
          </a:p>
          <a:p>
            <a:r>
              <a:rPr lang="en-GB" dirty="0"/>
              <a:t>https://www.crimeandjustice.org.uk/sites/crimeandjustice.org.uk/files/09627259408552680.pdf</a:t>
            </a:r>
          </a:p>
        </p:txBody>
      </p:sp>
    </p:spTree>
    <p:extLst>
      <p:ext uri="{BB962C8B-B14F-4D97-AF65-F5344CB8AC3E}">
        <p14:creationId xmlns:p14="http://schemas.microsoft.com/office/powerpoint/2010/main" val="21559422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6D7B-2BEB-4A28-AF86-DD82A6F23479}"/>
              </a:ext>
            </a:extLst>
          </p:cNvPr>
          <p:cNvSpPr>
            <a:spLocks noGrp="1"/>
          </p:cNvSpPr>
          <p:nvPr>
            <p:ph type="title"/>
          </p:nvPr>
        </p:nvSpPr>
        <p:spPr/>
        <p:txBody>
          <a:bodyPr/>
          <a:lstStyle/>
          <a:p>
            <a:r>
              <a:rPr lang="en-GB" dirty="0"/>
              <a:t>Procedural Justice</a:t>
            </a:r>
          </a:p>
        </p:txBody>
      </p:sp>
      <p:sp>
        <p:nvSpPr>
          <p:cNvPr id="3" name="Content Placeholder 2">
            <a:extLst>
              <a:ext uri="{FF2B5EF4-FFF2-40B4-BE49-F238E27FC236}">
                <a16:creationId xmlns:a16="http://schemas.microsoft.com/office/drawing/2014/main" id="{313C6B6D-1306-4CFC-B202-04E0AC3409A7}"/>
              </a:ext>
            </a:extLst>
          </p:cNvPr>
          <p:cNvSpPr>
            <a:spLocks noGrp="1"/>
          </p:cNvSpPr>
          <p:nvPr>
            <p:ph idx="1"/>
          </p:nvPr>
        </p:nvSpPr>
        <p:spPr/>
        <p:txBody>
          <a:bodyPr>
            <a:normAutofit lnSpcReduction="10000"/>
          </a:bodyPr>
          <a:lstStyle/>
          <a:p>
            <a:r>
              <a:rPr lang="en-GB" sz="1400" dirty="0">
                <a:hlinkClick r:id="rId2"/>
              </a:rPr>
              <a:t>https://trustandjustice.org/resources/intervention/procedural-justice</a:t>
            </a:r>
            <a:endParaRPr lang="en-GB" sz="1400" dirty="0"/>
          </a:p>
          <a:p>
            <a:r>
              <a:rPr lang="en-GB" sz="1400" dirty="0">
                <a:hlinkClick r:id="rId3"/>
              </a:rPr>
              <a:t>https://whatworks.college.police.uk/Research/Documents/Fair_cop_Full_Report.pdf</a:t>
            </a:r>
            <a:endParaRPr lang="en-GB" sz="1400" dirty="0"/>
          </a:p>
          <a:p>
            <a:r>
              <a:rPr lang="en-GB" sz="1400" dirty="0">
                <a:hlinkClick r:id="rId4"/>
              </a:rPr>
              <a:t>https://academic.oup.com/policing/article/14/3/587/5872106</a:t>
            </a:r>
            <a:endParaRPr lang="en-GB" sz="1400" dirty="0"/>
          </a:p>
          <a:p>
            <a:r>
              <a:rPr lang="en-GB" sz="1400" dirty="0">
                <a:hlinkClick r:id="rId5"/>
              </a:rPr>
              <a:t>https://www.justiceinspectorates.gov.uk/hmiprobation/research/the-evidence-base-probation/models-and-principles/procedural-justice/</a:t>
            </a:r>
            <a:endParaRPr lang="en-GB" sz="1400" dirty="0"/>
          </a:p>
          <a:p>
            <a:r>
              <a:rPr lang="en-GB" sz="1600" dirty="0"/>
              <a:t>https://librarysearch.uwtsd.ac.uk/discovery/fulldisplay?docid=alma99100157951502421&amp;context=L&amp;vid=44WHELF_UWTSD:44WHELF_UWTSD_VU1&amp;lang=en&amp;search_scope=MyInst_and_CI&amp;adaptor=Local%20Search%20Engine&amp;tab=Everything&amp;query=any%2Ccontains%2Cprocedural%20justice%20with%20the%20police&amp;offset=0</a:t>
            </a:r>
          </a:p>
          <a:p>
            <a:r>
              <a:rPr lang="en-GB" sz="1600" dirty="0">
                <a:hlinkClick r:id="rId6"/>
              </a:rPr>
              <a:t>https://librarysearch.uwtsd.ac.uk/discovery/fulldisplay?docid=cdi_gale_infotracacademiconefile_A666049662&amp;context=PC&amp;vid=44WHELF_UWTSD:44WHELF_UWTSD_VU1&amp;lang=en&amp;search_scope=MyInst_and_CI&amp;adaptor=Primo%20Central&amp;tab=E</a:t>
            </a:r>
            <a:endParaRPr lang="en-GB" sz="1600" dirty="0"/>
          </a:p>
          <a:p>
            <a:r>
              <a:rPr lang="en-GB" sz="1600" dirty="0"/>
              <a:t>https://librarysearch.uwtsd.ac.uk/discovery/fulldisplay?docid=cdi_gale_infotracacademiconefile_A569852802&amp;context=PC&amp;vid=44WHELF_UWTSD:44WHELF_UWTSD_VU1&amp;lang=en&amp;search_scope=MyInst_and_CI&amp;adaptor=Primo%20Central&amp;tab=Everything&amp;query=any%2Ccontains%2Cprocedural%20justice%20with%20the%20police&amp;offset=10 </a:t>
            </a:r>
            <a:r>
              <a:rPr lang="en-GB" sz="1600" dirty="0" err="1"/>
              <a:t>verything&amp;query</a:t>
            </a:r>
            <a:r>
              <a:rPr lang="en-GB" sz="1600" dirty="0"/>
              <a:t>=any%2Ccontains%2Cprocedural%20justice%20with%20the%20police&amp;offset=0</a:t>
            </a:r>
          </a:p>
          <a:p>
            <a:r>
              <a:rPr lang="en-GB" sz="1600" dirty="0"/>
              <a:t>https://librarysearch.uwtsd.ac.uk/discovery/fulldisplay?docid=cdi_gale_infotracacademiconefile_A173150605&amp;context=PC&amp;vid=44WHELF_UWTSD:44WHELF_UWTSD_VU1&amp;lang=en&amp;search_scope=MyInst_and_CI&amp;adaptor=Primo%20Central&amp;tab=Everything&amp;query=any%2Ccontains%2Cprocedural%20justice%20with%20the%20police&amp;offset=10</a:t>
            </a:r>
          </a:p>
          <a:p>
            <a:endParaRPr lang="en-GB" sz="1600" dirty="0"/>
          </a:p>
        </p:txBody>
      </p:sp>
    </p:spTree>
    <p:extLst>
      <p:ext uri="{BB962C8B-B14F-4D97-AF65-F5344CB8AC3E}">
        <p14:creationId xmlns:p14="http://schemas.microsoft.com/office/powerpoint/2010/main" val="20753790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527</TotalTime>
  <Words>1849</Words>
  <Application>Microsoft Office PowerPoint</Application>
  <PresentationFormat>Widescreen</PresentationFormat>
  <Paragraphs>145</Paragraphs>
  <Slides>28</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Week 4 </vt:lpstr>
      <vt:lpstr>Lecture Revisit </vt:lpstr>
      <vt:lpstr>Essay 04/03/22 by 23:59hrs</vt:lpstr>
      <vt:lpstr>What is Procedural Justice?</vt:lpstr>
      <vt:lpstr>Why is procedural justice important?</vt:lpstr>
      <vt:lpstr>  College of Policing state that Procedural Justice: </vt:lpstr>
      <vt:lpstr>PowerPoint Presentation</vt:lpstr>
      <vt:lpstr>The perceived fairness of police decision-making</vt:lpstr>
      <vt:lpstr>PowerPoint Presentation</vt:lpstr>
      <vt:lpstr>PowerPoint Presentation</vt:lpstr>
      <vt:lpstr>Met Police: Some officers are racist, professional standards chief admits – BBC News 15/02/22 deputy assistant commissioner Bas Javid   “Banter” to fellow officers highly sexualised, violent and discriminatory against women, ethnic minorities, LGBT and disabled people </vt:lpstr>
      <vt:lpstr>PowerPoint Presentation</vt:lpstr>
      <vt:lpstr>Examples of Poor Procedural Justice </vt:lpstr>
      <vt:lpstr>Welsh Government https://youtu.be/SbUG6FBkFHw    </vt:lpstr>
      <vt:lpstr>Tasks:</vt:lpstr>
      <vt:lpstr>Start of Community Policing</vt:lpstr>
      <vt:lpstr> Defining features of neighbourhood policing </vt:lpstr>
      <vt:lpstr>Distinctive Policing</vt:lpstr>
      <vt:lpstr>PowerPoint Presentation</vt:lpstr>
      <vt:lpstr>Engagement Methods </vt:lpstr>
      <vt:lpstr>Community Engagement</vt:lpstr>
      <vt:lpstr>PowerPoint Presentation</vt:lpstr>
      <vt:lpstr>PowerPoint Presentation</vt:lpstr>
      <vt:lpstr>Future of NHP</vt:lpstr>
      <vt:lpstr>Task for next week tutorial</vt:lpstr>
      <vt:lpstr>https://www.tandfonline.com/doi/abs/10.1080/10439463.2020.1711756?journalCode=gpas20</vt:lpstr>
      <vt:lpstr>PowerPoint Presentation</vt:lpstr>
      <vt:lpstr>Procedural Justice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Thomas</dc:creator>
  <cp:lastModifiedBy>Jane Thomas</cp:lastModifiedBy>
  <cp:revision>5</cp:revision>
  <dcterms:created xsi:type="dcterms:W3CDTF">2022-02-15T06:59:56Z</dcterms:created>
  <dcterms:modified xsi:type="dcterms:W3CDTF">2022-02-17T10:31:29Z</dcterms:modified>
</cp:coreProperties>
</file>