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1" r:id="rId1"/>
    <p:sldMasterId id="2147483674" r:id="rId2"/>
    <p:sldMasterId id="2147483687" r:id="rId3"/>
    <p:sldMasterId id="2147483700" r:id="rId4"/>
  </p:sldMasterIdLst>
  <p:sldIdLst>
    <p:sldId id="270" r:id="rId5"/>
    <p:sldId id="257" r:id="rId6"/>
    <p:sldId id="258" r:id="rId7"/>
    <p:sldId id="259" r:id="rId8"/>
    <p:sldId id="260" r:id="rId9"/>
    <p:sldId id="261" r:id="rId10"/>
    <p:sldId id="268" r:id="rId11"/>
    <p:sldId id="262" r:id="rId12"/>
    <p:sldId id="269" r:id="rId13"/>
    <p:sldId id="264" r:id="rId14"/>
    <p:sldId id="265" r:id="rId15"/>
    <p:sldId id="267" r:id="rId16"/>
  </p:sldIdLst>
  <p:sldSz cx="9144000" cy="6858000" type="screen4x3"/>
  <p:notesSz cx="7559675" cy="10691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subTitle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0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subTitle"/>
          </p:nvPr>
        </p:nvSpPr>
        <p:spPr>
          <a:xfrm>
            <a:off x="628560" y="365040"/>
            <a:ext cx="788652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5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4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3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0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5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3"/>
          <p:cNvSpPr>
            <a:spLocks noGrp="1"/>
          </p:cNvSpPr>
          <p:nvPr>
            <p:ph type="body"/>
          </p:nvPr>
        </p:nvSpPr>
        <p:spPr>
          <a:xfrm>
            <a:off x="329508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body"/>
          </p:nvPr>
        </p:nvSpPr>
        <p:spPr>
          <a:xfrm>
            <a:off x="596124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body"/>
          </p:nvPr>
        </p:nvSpPr>
        <p:spPr>
          <a:xfrm>
            <a:off x="62856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6"/>
          <p:cNvSpPr>
            <a:spLocks noGrp="1"/>
          </p:cNvSpPr>
          <p:nvPr>
            <p:ph type="body"/>
          </p:nvPr>
        </p:nvSpPr>
        <p:spPr>
          <a:xfrm>
            <a:off x="329508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7"/>
          <p:cNvSpPr>
            <a:spLocks noGrp="1"/>
          </p:cNvSpPr>
          <p:nvPr>
            <p:ph type="body"/>
          </p:nvPr>
        </p:nvSpPr>
        <p:spPr>
          <a:xfrm>
            <a:off x="596124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5" name="PlaceHolder 2"/>
          <p:cNvSpPr>
            <a:spLocks noGrp="1"/>
          </p:cNvSpPr>
          <p:nvPr>
            <p:ph type="subTitle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7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subTitle"/>
          </p:nvPr>
        </p:nvSpPr>
        <p:spPr>
          <a:xfrm>
            <a:off x="628560" y="365040"/>
            <a:ext cx="788652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4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5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6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4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3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3"/>
          <p:cNvSpPr>
            <a:spLocks noGrp="1"/>
          </p:cNvSpPr>
          <p:nvPr>
            <p:ph type="body"/>
          </p:nvPr>
        </p:nvSpPr>
        <p:spPr>
          <a:xfrm>
            <a:off x="329508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6" name="PlaceHolder 4"/>
          <p:cNvSpPr>
            <a:spLocks noGrp="1"/>
          </p:cNvSpPr>
          <p:nvPr>
            <p:ph type="body"/>
          </p:nvPr>
        </p:nvSpPr>
        <p:spPr>
          <a:xfrm>
            <a:off x="596124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5"/>
          <p:cNvSpPr>
            <a:spLocks noGrp="1"/>
          </p:cNvSpPr>
          <p:nvPr>
            <p:ph type="body"/>
          </p:nvPr>
        </p:nvSpPr>
        <p:spPr>
          <a:xfrm>
            <a:off x="62856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6"/>
          <p:cNvSpPr>
            <a:spLocks noGrp="1"/>
          </p:cNvSpPr>
          <p:nvPr>
            <p:ph type="body"/>
          </p:nvPr>
        </p:nvSpPr>
        <p:spPr>
          <a:xfrm>
            <a:off x="329508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7"/>
          <p:cNvSpPr>
            <a:spLocks noGrp="1"/>
          </p:cNvSpPr>
          <p:nvPr>
            <p:ph type="body"/>
          </p:nvPr>
        </p:nvSpPr>
        <p:spPr>
          <a:xfrm>
            <a:off x="596124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subTitle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9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subTitle"/>
          </p:nvPr>
        </p:nvSpPr>
        <p:spPr>
          <a:xfrm>
            <a:off x="628560" y="365040"/>
            <a:ext cx="788652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38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0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1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2" name="PlaceHolder 4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49" name="PlaceHolder 3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2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3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4" name="PlaceHolder 5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329508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8" name="PlaceHolder 4"/>
          <p:cNvSpPr>
            <a:spLocks noGrp="1"/>
          </p:cNvSpPr>
          <p:nvPr>
            <p:ph type="body"/>
          </p:nvPr>
        </p:nvSpPr>
        <p:spPr>
          <a:xfrm>
            <a:off x="596124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9" name="PlaceHolder 5"/>
          <p:cNvSpPr>
            <a:spLocks noGrp="1"/>
          </p:cNvSpPr>
          <p:nvPr>
            <p:ph type="body"/>
          </p:nvPr>
        </p:nvSpPr>
        <p:spPr>
          <a:xfrm>
            <a:off x="62856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0" name="PlaceHolder 6"/>
          <p:cNvSpPr>
            <a:spLocks noGrp="1"/>
          </p:cNvSpPr>
          <p:nvPr>
            <p:ph type="body"/>
          </p:nvPr>
        </p:nvSpPr>
        <p:spPr>
          <a:xfrm>
            <a:off x="329508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1" name="PlaceHolder 7"/>
          <p:cNvSpPr>
            <a:spLocks noGrp="1"/>
          </p:cNvSpPr>
          <p:nvPr>
            <p:ph type="body"/>
          </p:nvPr>
        </p:nvSpPr>
        <p:spPr>
          <a:xfrm>
            <a:off x="596124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9" name="PlaceHolder 2"/>
          <p:cNvSpPr>
            <a:spLocks noGrp="1"/>
          </p:cNvSpPr>
          <p:nvPr>
            <p:ph type="subTitle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1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4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subTitle"/>
          </p:nvPr>
        </p:nvSpPr>
        <p:spPr>
          <a:xfrm>
            <a:off x="628560" y="365040"/>
            <a:ext cx="7886520" cy="614412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en-GB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9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0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2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3203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3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4" name="PlaceHolder 4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6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7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88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0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1" name="PlaceHolder 3"/>
          <p:cNvSpPr>
            <a:spLocks noGrp="1"/>
          </p:cNvSpPr>
          <p:nvPr>
            <p:ph type="body"/>
          </p:nvPr>
        </p:nvSpPr>
        <p:spPr>
          <a:xfrm>
            <a:off x="628560" y="3498840"/>
            <a:ext cx="788652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4" name="PlaceHolder 3"/>
          <p:cNvSpPr>
            <a:spLocks noGrp="1"/>
          </p:cNvSpPr>
          <p:nvPr>
            <p:ph type="body"/>
          </p:nvPr>
        </p:nvSpPr>
        <p:spPr>
          <a:xfrm>
            <a:off x="4669920" y="182556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5" name="PlaceHolder 4"/>
          <p:cNvSpPr>
            <a:spLocks noGrp="1"/>
          </p:cNvSpPr>
          <p:nvPr>
            <p:ph type="body"/>
          </p:nvPr>
        </p:nvSpPr>
        <p:spPr>
          <a:xfrm>
            <a:off x="62856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6" name="PlaceHolder 5"/>
          <p:cNvSpPr>
            <a:spLocks noGrp="1"/>
          </p:cNvSpPr>
          <p:nvPr>
            <p:ph type="body"/>
          </p:nvPr>
        </p:nvSpPr>
        <p:spPr>
          <a:xfrm>
            <a:off x="4669920" y="3498840"/>
            <a:ext cx="384840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8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9" name="PlaceHolder 3"/>
          <p:cNvSpPr>
            <a:spLocks noGrp="1"/>
          </p:cNvSpPr>
          <p:nvPr>
            <p:ph type="body"/>
          </p:nvPr>
        </p:nvSpPr>
        <p:spPr>
          <a:xfrm>
            <a:off x="329508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0" name="PlaceHolder 4"/>
          <p:cNvSpPr>
            <a:spLocks noGrp="1"/>
          </p:cNvSpPr>
          <p:nvPr>
            <p:ph type="body"/>
          </p:nvPr>
        </p:nvSpPr>
        <p:spPr>
          <a:xfrm>
            <a:off x="5961240" y="182556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1" name="PlaceHolder 5"/>
          <p:cNvSpPr>
            <a:spLocks noGrp="1"/>
          </p:cNvSpPr>
          <p:nvPr>
            <p:ph type="body"/>
          </p:nvPr>
        </p:nvSpPr>
        <p:spPr>
          <a:xfrm>
            <a:off x="62856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2" name="PlaceHolder 6"/>
          <p:cNvSpPr>
            <a:spLocks noGrp="1"/>
          </p:cNvSpPr>
          <p:nvPr>
            <p:ph type="body"/>
          </p:nvPr>
        </p:nvSpPr>
        <p:spPr>
          <a:xfrm>
            <a:off x="329508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3" name="PlaceHolder 7"/>
          <p:cNvSpPr>
            <a:spLocks noGrp="1"/>
          </p:cNvSpPr>
          <p:nvPr>
            <p:ph type="body"/>
          </p:nvPr>
        </p:nvSpPr>
        <p:spPr>
          <a:xfrm>
            <a:off x="5961240" y="3498840"/>
            <a:ext cx="2539080" cy="152784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9.xml"/><Relationship Id="rId7" Type="http://schemas.openxmlformats.org/officeDocument/2006/relationships/slideLayout" Target="../slideLayouts/slideLayout43.xml"/><Relationship Id="rId12" Type="http://schemas.openxmlformats.org/officeDocument/2006/relationships/slideLayout" Target="../slideLayouts/slideLayout48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slideLayout" Target="../slideLayouts/slideLayout42.xml"/><Relationship Id="rId11" Type="http://schemas.openxmlformats.org/officeDocument/2006/relationships/slideLayout" Target="../slideLayouts/slideLayout47.xml"/><Relationship Id="rId5" Type="http://schemas.openxmlformats.org/officeDocument/2006/relationships/slideLayout" Target="../slideLayouts/slideLayout41.xml"/><Relationship Id="rId10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0.xml"/><Relationship Id="rId9" Type="http://schemas.openxmlformats.org/officeDocument/2006/relationships/slideLayout" Target="../slideLayouts/slideLayout45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Picture 7" descr="Calendar&#10;&#10;Description automatically generated with low confidence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0DAD1DFB-9306-40A9-89C5-10DA543709E4}" type="datetime">
              <a:rPr lang="en-US" sz="1800" b="0" strike="noStrike" spc="-1">
                <a:solidFill>
                  <a:srgbClr val="000000"/>
                </a:solidFill>
                <a:latin typeface="Calibri"/>
              </a:rPr>
              <a:t>2/4/2025</a:t>
            </a:fld>
            <a:endParaRPr lang="en-GB" sz="1800" b="0" strike="noStrike" spc="-1">
              <a:latin typeface="Times New Roman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8860896D-2B66-4A50-A561-4B4665AA653C}" type="slidenum">
              <a:rPr lang="en-US" sz="1800" b="0" strike="noStrike" spc="-1">
                <a:solidFill>
                  <a:srgbClr val="000000"/>
                </a:solidFill>
                <a:latin typeface="Calibri"/>
              </a:rPr>
              <a:t>‹#›</a:t>
            </a:fld>
            <a:endParaRPr lang="en-GB" sz="1800" b="0" strike="noStrike" spc="-1">
              <a:latin typeface="Times New Roman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800" b="0" strike="noStrike" spc="-1">
                <a:solidFill>
                  <a:srgbClr val="000000"/>
                </a:solidFill>
                <a:latin typeface="Calibri"/>
              </a:rPr>
              <a:t>Click to edit the outline text format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Second Outline Level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Third Outline Level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800" b="0" strike="noStrike" spc="-1">
                <a:solidFill>
                  <a:srgbClr val="000000"/>
                </a:solidFill>
                <a:latin typeface="Calibri"/>
              </a:rPr>
              <a:t>Fourth Outline Level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Fifth Outline Level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Sixth Outline Level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Calibri"/>
              </a:rPr>
              <a:t>Seventh Outline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" name="Picture 7" descr="Graphical user interface, application&#10;&#10;Description automatically generated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32032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0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en-US" sz="2000" b="0" strike="noStrike" spc="-1">
              <a:solidFill>
                <a:srgbClr val="000000"/>
              </a:solidFill>
              <a:latin typeface="Calibri"/>
            </a:endParaRP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  <a:p>
            <a:pPr marL="2057400" lvl="4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" name="Picture 7" descr="Calendar&#10;&#10;Description automatically generated with low confidence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21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0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en-US" sz="2000" b="0" strike="noStrike" spc="-1">
              <a:solidFill>
                <a:srgbClr val="000000"/>
              </a:solidFill>
              <a:latin typeface="Calibri"/>
            </a:endParaRP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  <a:p>
            <a:pPr marL="2057400" lvl="4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3" name="PlaceHolder 3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CECF06EE-2454-4BE0-AFF0-0B6C486AC7DB}" type="datetime">
              <a:rPr lang="en-US" sz="1800" b="0" strike="noStrike" spc="-1">
                <a:solidFill>
                  <a:srgbClr val="000000"/>
                </a:solidFill>
                <a:latin typeface="Calibri"/>
              </a:rPr>
              <a:t>2/4/2025</a:t>
            </a:fld>
            <a:endParaRPr lang="en-GB" sz="1800" b="0" strike="noStrike" spc="-1">
              <a:latin typeface="Times New Roman"/>
            </a:endParaRPr>
          </a:p>
        </p:txBody>
      </p:sp>
      <p:sp>
        <p:nvSpPr>
          <p:cNvPr id="124" name="PlaceHolder 4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125" name="PlaceHolder 5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828C2010-FBE7-410E-82AA-3015F9E5482E}" type="slidenum">
              <a:rPr lang="en-US" sz="1800" b="0" strike="noStrike" spc="-1">
                <a:solidFill>
                  <a:srgbClr val="000000"/>
                </a:solidFill>
                <a:latin typeface="Calibri"/>
              </a:rPr>
              <a:t>‹#›</a:t>
            </a:fld>
            <a:endParaRPr lang="en-GB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Picture 9" descr="Graphical user interface, text&#10;&#10;Description automatically generated"/>
          <p:cNvPicPr/>
          <p:nvPr/>
        </p:nvPicPr>
        <p:blipFill>
          <a:blip r:embed="rId14"/>
          <a:stretch/>
        </p:blipFill>
        <p:spPr>
          <a:xfrm>
            <a:off x="0" y="0"/>
            <a:ext cx="9143640" cy="6857640"/>
          </a:xfrm>
          <a:prstGeom prst="rect">
            <a:avLst/>
          </a:prstGeom>
          <a:ln w="0">
            <a:noFill/>
          </a:ln>
        </p:spPr>
      </p:pic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28560" y="365040"/>
            <a:ext cx="7886520" cy="13251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Click to edit Master title style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628560" y="1825560"/>
            <a:ext cx="7886520" cy="435096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>
                <a:solidFill>
                  <a:srgbClr val="000000"/>
                </a:solidFill>
                <a:latin typeface="Calibri"/>
              </a:rPr>
              <a:t>Click to edit Master text styles</a:t>
            </a:r>
            <a:endParaRPr lang="en-US" sz="2800" b="0" strike="noStrike" spc="-1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b="0" strike="noStrike" spc="-1">
                <a:solidFill>
                  <a:srgbClr val="000000"/>
                </a:solidFill>
                <a:latin typeface="Calibri"/>
              </a:rPr>
              <a:t>Second level</a:t>
            </a:r>
            <a:endParaRPr lang="en-US" sz="2400" b="0" strike="noStrike" spc="-1">
              <a:solidFill>
                <a:srgbClr val="000000"/>
              </a:solidFill>
              <a:latin typeface="Calibri"/>
            </a:endParaRP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000" b="0" strike="noStrike" spc="-1">
                <a:solidFill>
                  <a:srgbClr val="000000"/>
                </a:solidFill>
                <a:latin typeface="Calibri"/>
              </a:rPr>
              <a:t>Third level</a:t>
            </a:r>
            <a:endParaRPr lang="en-US" sz="2000" b="0" strike="noStrike" spc="-1">
              <a:solidFill>
                <a:srgbClr val="000000"/>
              </a:solidFill>
              <a:latin typeface="Calibri"/>
            </a:endParaRP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Fourth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  <a:p>
            <a:pPr marL="2057400" lvl="4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800" b="0" strike="noStrike" spc="-1">
                <a:solidFill>
                  <a:srgbClr val="000000"/>
                </a:solidFill>
                <a:latin typeface="Calibri"/>
              </a:rPr>
              <a:t>Fifth level</a:t>
            </a:r>
            <a:endParaRPr lang="en-US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dt"/>
          </p:nvPr>
        </p:nvSpPr>
        <p:spPr>
          <a:xfrm>
            <a:off x="62856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3E2B13A2-7B2A-4F0B-9813-57BB40237A2A}" type="datetime">
              <a:rPr lang="en-US" sz="1800" b="0" strike="noStrike" spc="-1">
                <a:solidFill>
                  <a:srgbClr val="000000"/>
                </a:solidFill>
                <a:latin typeface="Calibri"/>
              </a:rPr>
              <a:t>2/4/2025</a:t>
            </a:fld>
            <a:endParaRPr lang="en-GB" sz="1800" b="0" strike="noStrike" spc="-1">
              <a:latin typeface="Times New Roman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ftr"/>
          </p:nvPr>
        </p:nvSpPr>
        <p:spPr>
          <a:xfrm>
            <a:off x="3029040" y="6356520"/>
            <a:ext cx="308592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endParaRPr lang="en-GB" sz="2400" b="0" strike="noStrike" spc="-1">
              <a:latin typeface="Times New Roman"/>
            </a:endParaRPr>
          </a:p>
        </p:txBody>
      </p:sp>
      <p:sp>
        <p:nvSpPr>
          <p:cNvPr id="167" name="PlaceHolder 5"/>
          <p:cNvSpPr>
            <a:spLocks noGrp="1"/>
          </p:cNvSpPr>
          <p:nvPr>
            <p:ph type="sldNum"/>
          </p:nvPr>
        </p:nvSpPr>
        <p:spPr>
          <a:xfrm>
            <a:off x="6458040" y="6356520"/>
            <a:ext cx="2057040" cy="364680"/>
          </a:xfrm>
          <a:prstGeom prst="rect">
            <a:avLst/>
          </a:prstGeom>
        </p:spPr>
        <p:txBody>
          <a:bodyPr lIns="90000" tIns="45000" rIns="90000" bIns="45000">
            <a:noAutofit/>
          </a:bodyPr>
          <a:lstStyle/>
          <a:p>
            <a:pPr>
              <a:lnSpc>
                <a:spcPct val="100000"/>
              </a:lnSpc>
            </a:pPr>
            <a:fld id="{823AD0B6-31D7-4B2A-873D-232596BB15F3}" type="slidenum">
              <a:rPr lang="en-US" sz="1800" b="0" strike="noStrike" spc="-1">
                <a:solidFill>
                  <a:srgbClr val="000000"/>
                </a:solidFill>
                <a:latin typeface="Calibri"/>
              </a:rPr>
              <a:t>‹#›</a:t>
            </a:fld>
            <a:endParaRPr lang="en-GB" sz="18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6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Title 1"/>
          <p:cNvSpPr txBox="1"/>
          <p:nvPr/>
        </p:nvSpPr>
        <p:spPr>
          <a:xfrm>
            <a:off x="347472" y="171792"/>
            <a:ext cx="6766560" cy="2992032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br>
              <a:rPr sz="2000" dirty="0"/>
            </a:br>
            <a:r>
              <a:rPr lang="en-GB" sz="3600" b="0" i="1" strike="noStrike" spc="-1" dirty="0">
                <a:latin typeface="Arial"/>
              </a:rPr>
              <a:t>Welcome to…</a:t>
            </a:r>
            <a:br>
              <a:rPr sz="2800" dirty="0"/>
            </a:br>
            <a:r>
              <a:rPr lang="en-GB" sz="5000" b="0" strike="noStrike" spc="-1" dirty="0">
                <a:latin typeface="Arial"/>
              </a:rPr>
              <a:t>Ancient History</a:t>
            </a:r>
            <a:br>
              <a:rPr sz="5000" dirty="0"/>
            </a:br>
            <a:r>
              <a:rPr lang="en-GB" sz="5000" b="0" strike="noStrike" spc="-1" dirty="0">
                <a:latin typeface="Arial"/>
              </a:rPr>
              <a:t>&amp; Ancient Civilisations</a:t>
            </a:r>
            <a:br>
              <a:rPr sz="2000" dirty="0"/>
            </a:br>
            <a:endParaRPr lang="en-US" sz="4400" b="0" strike="noStrike" spc="-1" dirty="0">
              <a:latin typeface="Calibri"/>
            </a:endParaRPr>
          </a:p>
        </p:txBody>
      </p:sp>
      <p:pic>
        <p:nvPicPr>
          <p:cNvPr id="5" name="Picture 4" descr="A group of buildings with a lawn and trees&#10;&#10;Description automatically generated">
            <a:extLst>
              <a:ext uri="{FF2B5EF4-FFF2-40B4-BE49-F238E27FC236}">
                <a16:creationId xmlns:a16="http://schemas.microsoft.com/office/drawing/2014/main" id="{2D0BD1DA-3E19-1B0C-59D3-389A4A177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08123"/>
            <a:ext cx="5952744" cy="3349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553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7" name="Group 15"/>
          <p:cNvGrpSpPr/>
          <p:nvPr/>
        </p:nvGrpSpPr>
        <p:grpSpPr>
          <a:xfrm>
            <a:off x="320144" y="975664"/>
            <a:ext cx="3043998" cy="2560680"/>
            <a:chOff x="262997" y="3965642"/>
            <a:chExt cx="2901960" cy="2256840"/>
          </a:xfrm>
        </p:grpSpPr>
        <p:sp>
          <p:nvSpPr>
            <p:cNvPr id="248" name="Oval 28"/>
            <p:cNvSpPr/>
            <p:nvPr/>
          </p:nvSpPr>
          <p:spPr>
            <a:xfrm>
              <a:off x="262997" y="3965642"/>
              <a:ext cx="2901960" cy="2256840"/>
            </a:xfrm>
            <a:prstGeom prst="ellipse">
              <a:avLst/>
            </a:prstGeom>
            <a:gradFill rotWithShape="0">
              <a:gsLst>
                <a:gs pos="0">
                  <a:srgbClr val="6082CA"/>
                </a:gs>
                <a:gs pos="100000">
                  <a:srgbClr val="3D6FC9"/>
                </a:gs>
              </a:gsLst>
              <a:lin ang="5400000"/>
            </a:gradFill>
            <a:ln w="0"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249" name="Oval 4"/>
            <p:cNvSpPr/>
            <p:nvPr/>
          </p:nvSpPr>
          <p:spPr>
            <a:xfrm>
              <a:off x="722284" y="4305752"/>
              <a:ext cx="2052000" cy="15958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6560" tIns="16560" rIns="16560" bIns="1656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944"/>
                </a:spcAft>
              </a:pPr>
              <a:r>
                <a:rPr lang="en-GB" sz="2700" b="0" strike="noStrike" spc="-1" dirty="0">
                  <a:solidFill>
                    <a:srgbClr val="FFFFFF"/>
                  </a:solidFill>
                  <a:latin typeface="Calibri"/>
                </a:rPr>
                <a:t>BA Ancient History</a:t>
              </a:r>
              <a:endParaRPr lang="en-GB" sz="2700" b="0" strike="noStrike" spc="-1" dirty="0">
                <a:latin typeface="Arial"/>
              </a:endParaRPr>
            </a:p>
          </p:txBody>
        </p:sp>
      </p:grpSp>
      <p:grpSp>
        <p:nvGrpSpPr>
          <p:cNvPr id="250" name="Group 50"/>
          <p:cNvGrpSpPr/>
          <p:nvPr/>
        </p:nvGrpSpPr>
        <p:grpSpPr>
          <a:xfrm>
            <a:off x="3608409" y="924740"/>
            <a:ext cx="2901960" cy="2560680"/>
            <a:chOff x="3653676" y="569937"/>
            <a:chExt cx="2901960" cy="2453040"/>
          </a:xfrm>
        </p:grpSpPr>
        <p:sp>
          <p:nvSpPr>
            <p:cNvPr id="251" name="Oval 67"/>
            <p:cNvSpPr/>
            <p:nvPr/>
          </p:nvSpPr>
          <p:spPr>
            <a:xfrm>
              <a:off x="3653676" y="569937"/>
              <a:ext cx="2901960" cy="2453040"/>
            </a:xfrm>
            <a:prstGeom prst="ellipse">
              <a:avLst/>
            </a:prstGeom>
            <a:gradFill rotWithShape="0">
              <a:gsLst>
                <a:gs pos="0">
                  <a:srgbClr val="6082CA"/>
                </a:gs>
                <a:gs pos="100000">
                  <a:srgbClr val="3D6FC9"/>
                </a:gs>
              </a:gsLst>
              <a:lin ang="5400000"/>
            </a:gradFill>
            <a:ln w="0"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252" name="Oval 4"/>
            <p:cNvSpPr/>
            <p:nvPr/>
          </p:nvSpPr>
          <p:spPr>
            <a:xfrm>
              <a:off x="4142210" y="929217"/>
              <a:ext cx="2052000" cy="17344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1880" tIns="11880" rIns="11880" bIns="1188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839"/>
                </a:spcAft>
              </a:pPr>
              <a:r>
                <a:rPr lang="en-GB" sz="2400" b="0" strike="noStrike" spc="-1" dirty="0">
                  <a:solidFill>
                    <a:srgbClr val="FFFFFF"/>
                  </a:solidFill>
                  <a:latin typeface="Calibri"/>
                </a:rPr>
                <a:t>BA  Ancient Civilisations</a:t>
              </a:r>
              <a:endParaRPr lang="en-GB" sz="2400" b="0" strike="noStrike" spc="-1" dirty="0">
                <a:latin typeface="Arial"/>
              </a:endParaRPr>
            </a:p>
          </p:txBody>
        </p:sp>
      </p:grpSp>
      <p:grpSp>
        <p:nvGrpSpPr>
          <p:cNvPr id="253" name="Group 30"/>
          <p:cNvGrpSpPr/>
          <p:nvPr/>
        </p:nvGrpSpPr>
        <p:grpSpPr>
          <a:xfrm>
            <a:off x="3369600" y="2597040"/>
            <a:ext cx="2197800" cy="1734480"/>
            <a:chOff x="3369600" y="2597040"/>
            <a:chExt cx="2197800" cy="1734480"/>
          </a:xfrm>
        </p:grpSpPr>
        <p:sp>
          <p:nvSpPr>
            <p:cNvPr id="254" name="Oval 4"/>
            <p:cNvSpPr/>
            <p:nvPr/>
          </p:nvSpPr>
          <p:spPr>
            <a:xfrm>
              <a:off x="3369600" y="2597040"/>
              <a:ext cx="2197800" cy="17344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6560" tIns="16560" rIns="16560" bIns="1656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944"/>
                </a:spcAft>
              </a:pPr>
              <a:endParaRPr lang="en-GB" sz="2700" b="0" strike="noStrike" spc="-1" dirty="0">
                <a:latin typeface="Arial"/>
              </a:endParaRPr>
            </a:p>
          </p:txBody>
        </p:sp>
      </p:grpSp>
      <p:grpSp>
        <p:nvGrpSpPr>
          <p:cNvPr id="2" name="Group 15">
            <a:extLst>
              <a:ext uri="{FF2B5EF4-FFF2-40B4-BE49-F238E27FC236}">
                <a16:creationId xmlns:a16="http://schemas.microsoft.com/office/drawing/2014/main" id="{E626D138-5906-293B-D50E-FE1BAE25C938}"/>
              </a:ext>
            </a:extLst>
          </p:cNvPr>
          <p:cNvGrpSpPr/>
          <p:nvPr/>
        </p:nvGrpSpPr>
        <p:grpSpPr>
          <a:xfrm>
            <a:off x="1878129" y="3747553"/>
            <a:ext cx="3043998" cy="2560680"/>
            <a:chOff x="268200" y="3590280"/>
            <a:chExt cx="2901960" cy="2256840"/>
          </a:xfrm>
        </p:grpSpPr>
        <p:sp>
          <p:nvSpPr>
            <p:cNvPr id="3" name="Oval 28">
              <a:extLst>
                <a:ext uri="{FF2B5EF4-FFF2-40B4-BE49-F238E27FC236}">
                  <a16:creationId xmlns:a16="http://schemas.microsoft.com/office/drawing/2014/main" id="{0F3099A0-ABE4-6A68-12A5-384A14DF5948}"/>
                </a:ext>
              </a:extLst>
            </p:cNvPr>
            <p:cNvSpPr/>
            <p:nvPr/>
          </p:nvSpPr>
          <p:spPr>
            <a:xfrm>
              <a:off x="268200" y="3590280"/>
              <a:ext cx="2901960" cy="2256840"/>
            </a:xfrm>
            <a:prstGeom prst="ellipse">
              <a:avLst/>
            </a:prstGeom>
            <a:gradFill rotWithShape="0">
              <a:gsLst>
                <a:gs pos="0">
                  <a:srgbClr val="6082CA"/>
                </a:gs>
                <a:gs pos="100000">
                  <a:srgbClr val="3D6FC9"/>
                </a:gs>
              </a:gsLst>
              <a:lin ang="5400000"/>
            </a:gradFill>
            <a:ln w="0">
              <a:noFill/>
            </a:ln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1">
                <a:hueOff val="0"/>
                <a:satOff val="0"/>
                <a:lumOff val="0"/>
                <a:alphaOff val="0"/>
              </a:schemeClr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/>
          </p:style>
          <p:txBody>
            <a:bodyPr/>
            <a:lstStyle/>
            <a:p>
              <a:endParaRPr lang="en-GB"/>
            </a:p>
          </p:txBody>
        </p:sp>
        <p:sp>
          <p:nvSpPr>
            <p:cNvPr id="4" name="Oval 4">
              <a:extLst>
                <a:ext uri="{FF2B5EF4-FFF2-40B4-BE49-F238E27FC236}">
                  <a16:creationId xmlns:a16="http://schemas.microsoft.com/office/drawing/2014/main" id="{EAD6905B-E9E5-6B11-C0F0-FD9410AEE24B}"/>
                </a:ext>
              </a:extLst>
            </p:cNvPr>
            <p:cNvSpPr/>
            <p:nvPr/>
          </p:nvSpPr>
          <p:spPr>
            <a:xfrm>
              <a:off x="693180" y="3920760"/>
              <a:ext cx="2052000" cy="1595880"/>
            </a:xfrm>
            <a:prstGeom prst="rect">
              <a:avLst/>
            </a:prstGeom>
            <a:noFill/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  <p:txBody>
            <a:bodyPr lIns="16560" tIns="16560" rIns="16560" bIns="16560" anchor="ctr">
              <a:noAutofit/>
            </a:bodyPr>
            <a:lstStyle/>
            <a:p>
              <a:pPr algn="ctr">
                <a:lnSpc>
                  <a:spcPct val="90000"/>
                </a:lnSpc>
                <a:spcAft>
                  <a:spcPts val="944"/>
                </a:spcAft>
              </a:pPr>
              <a:r>
                <a:rPr lang="en-GB" sz="2700" b="0" strike="noStrike" spc="-1" dirty="0">
                  <a:solidFill>
                    <a:srgbClr val="FFFFFF"/>
                  </a:solidFill>
                  <a:latin typeface="Calibri"/>
                </a:rPr>
                <a:t>BA Ancient History and Archaeology</a:t>
              </a:r>
              <a:endParaRPr lang="en-GB" sz="2700" b="0" strike="noStrike" spc="-1" dirty="0">
                <a:latin typeface="Arial"/>
              </a:endParaRPr>
            </a:p>
          </p:txBody>
        </p:sp>
      </p:grp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Title 1"/>
          <p:cNvSpPr txBox="1"/>
          <p:nvPr/>
        </p:nvSpPr>
        <p:spPr>
          <a:xfrm>
            <a:off x="140400" y="365040"/>
            <a:ext cx="8870760" cy="1325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1" i="1" strike="noStrike" spc="-1" dirty="0">
                <a:solidFill>
                  <a:srgbClr val="000000"/>
                </a:solidFill>
                <a:latin typeface="Calibri Light"/>
              </a:rPr>
              <a:t>Our staff – learn from experts in the field (1)</a:t>
            </a:r>
            <a:endParaRPr lang="en-US" sz="44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6" name="Rectangle 5"/>
          <p:cNvSpPr/>
          <p:nvPr/>
        </p:nvSpPr>
        <p:spPr>
          <a:xfrm>
            <a:off x="76680" y="4412880"/>
            <a:ext cx="1819440" cy="41040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non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2100" b="1" strike="noStrike" spc="-1">
                <a:solidFill>
                  <a:srgbClr val="1F4E79"/>
                </a:solidFill>
                <a:latin typeface="Calibri"/>
              </a:rPr>
              <a:t>Dr Ruth Parkes</a:t>
            </a:r>
            <a:endParaRPr lang="en-GB" sz="2100" b="0" strike="noStrike" spc="-1">
              <a:latin typeface="Arial"/>
            </a:endParaRPr>
          </a:p>
        </p:txBody>
      </p:sp>
      <p:pic>
        <p:nvPicPr>
          <p:cNvPr id="258" name="Picture 11"/>
          <p:cNvPicPr/>
          <p:nvPr/>
        </p:nvPicPr>
        <p:blipFill>
          <a:blip r:embed="rId2"/>
          <a:stretch/>
        </p:blipFill>
        <p:spPr>
          <a:xfrm>
            <a:off x="6926290" y="1188359"/>
            <a:ext cx="1583227" cy="2428099"/>
          </a:xfrm>
          <a:prstGeom prst="rect">
            <a:avLst/>
          </a:prstGeom>
          <a:ln w="0">
            <a:noFill/>
          </a:ln>
        </p:spPr>
      </p:pic>
      <p:sp>
        <p:nvSpPr>
          <p:cNvPr id="259" name="Rectangle 12"/>
          <p:cNvSpPr/>
          <p:nvPr/>
        </p:nvSpPr>
        <p:spPr>
          <a:xfrm>
            <a:off x="2763656" y="1649503"/>
            <a:ext cx="1629720" cy="73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2100" b="1" strike="noStrike" spc="-1" dirty="0">
                <a:solidFill>
                  <a:srgbClr val="1F4E79"/>
                </a:solidFill>
                <a:latin typeface="Calibri"/>
              </a:rPr>
              <a:t>Dr Matthew Cobb</a:t>
            </a:r>
            <a:endParaRPr lang="en-GB" sz="2100" b="0" strike="noStrike" spc="-1" dirty="0">
              <a:latin typeface="Arial"/>
            </a:endParaRPr>
          </a:p>
        </p:txBody>
      </p:sp>
      <p:pic>
        <p:nvPicPr>
          <p:cNvPr id="260" name="Picture 14"/>
          <p:cNvPicPr/>
          <p:nvPr/>
        </p:nvPicPr>
        <p:blipFill>
          <a:blip r:embed="rId3"/>
          <a:stretch/>
        </p:blipFill>
        <p:spPr>
          <a:xfrm>
            <a:off x="4337756" y="3573899"/>
            <a:ext cx="1929536" cy="2752255"/>
          </a:xfrm>
          <a:prstGeom prst="rect">
            <a:avLst/>
          </a:prstGeom>
          <a:ln w="0">
            <a:noFill/>
          </a:ln>
        </p:spPr>
      </p:pic>
      <p:pic>
        <p:nvPicPr>
          <p:cNvPr id="261" name="Picture 2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93376" y="1188359"/>
            <a:ext cx="1658880" cy="2058693"/>
          </a:xfrm>
          <a:prstGeom prst="rect">
            <a:avLst/>
          </a:prstGeom>
          <a:ln w="0">
            <a:noFill/>
          </a:ln>
        </p:spPr>
      </p:pic>
      <p:pic>
        <p:nvPicPr>
          <p:cNvPr id="262" name="Content Placeholder 3_0"/>
          <p:cNvPicPr/>
          <p:nvPr/>
        </p:nvPicPr>
        <p:blipFill>
          <a:blip r:embed="rId5"/>
          <a:stretch/>
        </p:blipFill>
        <p:spPr>
          <a:xfrm>
            <a:off x="211976" y="1868760"/>
            <a:ext cx="1819440" cy="2319480"/>
          </a:xfrm>
          <a:prstGeom prst="rect">
            <a:avLst/>
          </a:prstGeom>
          <a:ln w="0">
            <a:noFill/>
          </a:ln>
        </p:spPr>
      </p:pic>
      <p:pic>
        <p:nvPicPr>
          <p:cNvPr id="263" name="Picture 5_0"/>
          <p:cNvPicPr/>
          <p:nvPr/>
        </p:nvPicPr>
        <p:blipFill>
          <a:blip r:embed="rId6"/>
          <a:stretch/>
        </p:blipFill>
        <p:spPr>
          <a:xfrm>
            <a:off x="2337994" y="3118140"/>
            <a:ext cx="1658880" cy="2498760"/>
          </a:xfrm>
          <a:prstGeom prst="rect">
            <a:avLst/>
          </a:prstGeom>
          <a:ln w="0">
            <a:noFill/>
          </a:ln>
        </p:spPr>
      </p:pic>
      <p:pic>
        <p:nvPicPr>
          <p:cNvPr id="2050" name="Picture 2" descr="Globalization and Transculturality from Antiquity to the Pre-Modern Wo">
            <a:extLst>
              <a:ext uri="{FF2B5EF4-FFF2-40B4-BE49-F238E27FC236}">
                <a16:creationId xmlns:a16="http://schemas.microsoft.com/office/drawing/2014/main" id="{9E11FFBC-436A-8BCC-DB9C-1D3AFF684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017" y="3881462"/>
            <a:ext cx="1856670" cy="2836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itle 1"/>
          <p:cNvSpPr txBox="1"/>
          <p:nvPr/>
        </p:nvSpPr>
        <p:spPr>
          <a:xfrm>
            <a:off x="289440" y="208440"/>
            <a:ext cx="8565120" cy="1325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1" i="1" strike="noStrike" spc="-1">
                <a:solidFill>
                  <a:srgbClr val="000000"/>
                </a:solidFill>
                <a:latin typeface="Calibri Light"/>
              </a:rPr>
              <a:t>Our Staff – learn from experts in the field (2)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66" name="Picture 6"/>
          <p:cNvPicPr/>
          <p:nvPr/>
        </p:nvPicPr>
        <p:blipFill>
          <a:blip r:embed="rId2"/>
          <a:stretch/>
        </p:blipFill>
        <p:spPr>
          <a:xfrm>
            <a:off x="2430623" y="958140"/>
            <a:ext cx="1741680" cy="2261880"/>
          </a:xfrm>
          <a:prstGeom prst="rect">
            <a:avLst/>
          </a:prstGeom>
          <a:ln w="0">
            <a:noFill/>
          </a:ln>
        </p:spPr>
      </p:pic>
      <p:pic>
        <p:nvPicPr>
          <p:cNvPr id="267" name="Picture 7"/>
          <p:cNvPicPr/>
          <p:nvPr/>
        </p:nvPicPr>
        <p:blipFill>
          <a:blip r:embed="rId3"/>
          <a:stretch/>
        </p:blipFill>
        <p:spPr>
          <a:xfrm>
            <a:off x="2046278" y="3461220"/>
            <a:ext cx="1518927" cy="2181960"/>
          </a:xfrm>
          <a:prstGeom prst="rect">
            <a:avLst/>
          </a:prstGeom>
          <a:ln w="0">
            <a:noFill/>
          </a:ln>
        </p:spPr>
      </p:pic>
      <p:sp>
        <p:nvSpPr>
          <p:cNvPr id="268" name="Rectangle 8"/>
          <p:cNvSpPr/>
          <p:nvPr/>
        </p:nvSpPr>
        <p:spPr>
          <a:xfrm>
            <a:off x="328860" y="2113769"/>
            <a:ext cx="1610280" cy="7304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GB" sz="2100" b="1" strike="noStrike" spc="-1" dirty="0">
                <a:solidFill>
                  <a:srgbClr val="1F4E79"/>
                </a:solidFill>
                <a:latin typeface="Calibri"/>
              </a:rPr>
              <a:t>Prof Louise Steel</a:t>
            </a:r>
            <a:endParaRPr lang="en-GB" sz="2100" b="0" strike="noStrike" spc="-1" dirty="0">
              <a:latin typeface="Arial"/>
            </a:endParaRPr>
          </a:p>
        </p:txBody>
      </p:sp>
      <p:pic>
        <p:nvPicPr>
          <p:cNvPr id="269" name="Picture 9"/>
          <p:cNvPicPr/>
          <p:nvPr/>
        </p:nvPicPr>
        <p:blipFill>
          <a:blip r:embed="rId4"/>
          <a:stretch/>
        </p:blipFill>
        <p:spPr>
          <a:xfrm>
            <a:off x="6820014" y="1073880"/>
            <a:ext cx="1678320" cy="2181960"/>
          </a:xfrm>
          <a:prstGeom prst="rect">
            <a:avLst/>
          </a:prstGeom>
          <a:ln w="0">
            <a:noFill/>
          </a:ln>
        </p:spPr>
      </p:pic>
      <p:sp>
        <p:nvSpPr>
          <p:cNvPr id="270" name="Rectangle 11"/>
          <p:cNvSpPr/>
          <p:nvPr/>
        </p:nvSpPr>
        <p:spPr>
          <a:xfrm>
            <a:off x="5138171" y="1563840"/>
            <a:ext cx="1272960" cy="10504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GB" sz="2100" b="1" strike="noStrike" spc="-1" dirty="0">
                <a:solidFill>
                  <a:srgbClr val="1F4E79"/>
                </a:solidFill>
                <a:latin typeface="Calibri"/>
              </a:rPr>
              <a:t>Dr Katharina Zinn</a:t>
            </a:r>
            <a:endParaRPr lang="en-GB" sz="2100" b="0" strike="noStrike" spc="-1" dirty="0">
              <a:latin typeface="Arial"/>
            </a:endParaRPr>
          </a:p>
        </p:txBody>
      </p:sp>
      <p:pic>
        <p:nvPicPr>
          <p:cNvPr id="271" name="Picture 12"/>
          <p:cNvPicPr/>
          <p:nvPr/>
        </p:nvPicPr>
        <p:blipFill>
          <a:blip r:embed="rId5"/>
          <a:stretch/>
        </p:blipFill>
        <p:spPr>
          <a:xfrm>
            <a:off x="6563328" y="3494700"/>
            <a:ext cx="1389783" cy="2074500"/>
          </a:xfrm>
          <a:prstGeom prst="rect">
            <a:avLst/>
          </a:prstGeom>
          <a:ln w="0">
            <a:noFill/>
          </a:ln>
        </p:spPr>
      </p:pic>
      <p:pic>
        <p:nvPicPr>
          <p:cNvPr id="1026" name="Picture 2" descr="Cyprus Before History: From the Earliest Settlers to the End of the Bronze  Age (Duckworth Archaeology): Amazon.co.uk: Steel, Louise: 9780715631645:  Books">
            <a:extLst>
              <a:ext uri="{FF2B5EF4-FFF2-40B4-BE49-F238E27FC236}">
                <a16:creationId xmlns:a16="http://schemas.microsoft.com/office/drawing/2014/main" id="{6A94DC66-6C4C-F802-22AD-45A8E33BC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1359" y="3461220"/>
            <a:ext cx="1487741" cy="2215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dy Matters">
            <a:extLst>
              <a:ext uri="{FF2B5EF4-FFF2-40B4-BE49-F238E27FC236}">
                <a16:creationId xmlns:a16="http://schemas.microsoft.com/office/drawing/2014/main" id="{89257CAF-2AC9-E2E0-42F3-BAB36A58E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5963" y="3461220"/>
            <a:ext cx="1389783" cy="218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itle 3"/>
          <p:cNvSpPr txBox="1"/>
          <p:nvPr/>
        </p:nvSpPr>
        <p:spPr>
          <a:xfrm>
            <a:off x="3724200" y="629280"/>
            <a:ext cx="4939560" cy="1285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b="0" strike="noStrike" spc="-1" dirty="0">
                <a:solidFill>
                  <a:srgbClr val="000000"/>
                </a:solidFill>
                <a:latin typeface="Calibri Light"/>
              </a:rPr>
              <a:t>Your subject, in context</a:t>
            </a:r>
            <a:endParaRPr lang="en-US" sz="41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3" name="Content Placeholder 4"/>
          <p:cNvSpPr txBox="1"/>
          <p:nvPr/>
        </p:nvSpPr>
        <p:spPr>
          <a:xfrm>
            <a:off x="3558012" y="2115000"/>
            <a:ext cx="5495453" cy="41083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rm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Our first year of study </a:t>
            </a:r>
            <a:r>
              <a:rPr lang="en-GB" sz="1700" spc="-1" dirty="0">
                <a:solidFill>
                  <a:srgbClr val="000000"/>
                </a:solidFill>
                <a:latin typeface="Calibri"/>
              </a:rPr>
              <a:t>includes</a:t>
            </a: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:</a:t>
            </a: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A dedicated introductory module builds subject-specific skills and methods…</a:t>
            </a: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spc="-1" dirty="0">
                <a:solidFill>
                  <a:srgbClr val="000000"/>
                </a:solidFill>
                <a:latin typeface="Calibri"/>
              </a:rPr>
              <a:t>A</a:t>
            </a: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 range of 1st-year modules taught by subject specialists – including ancient historians/Classicists, archaeologist, and philosophers…</a:t>
            </a: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74" name="Picture 6" descr="A statue of a person with a beard&#10;&#10;Description automatically generated with low confidence"/>
          <p:cNvPicPr/>
          <p:nvPr/>
        </p:nvPicPr>
        <p:blipFill>
          <a:blip r:embed="rId2"/>
          <a:srcRect l="15076" r="17330"/>
          <a:stretch/>
        </p:blipFill>
        <p:spPr>
          <a:xfrm>
            <a:off x="0" y="0"/>
            <a:ext cx="3476160" cy="6857640"/>
          </a:xfrm>
          <a:prstGeom prst="rect">
            <a:avLst/>
          </a:prstGeom>
          <a:ln w="0">
            <a:noFill/>
          </a:ln>
        </p:spPr>
      </p:pic>
      <p:sp>
        <p:nvSpPr>
          <p:cNvPr id="275" name="Straight Connector 11"/>
          <p:cNvSpPr/>
          <p:nvPr/>
        </p:nvSpPr>
        <p:spPr>
          <a:xfrm>
            <a:off x="3810600" y="2115000"/>
            <a:ext cx="4731840" cy="0"/>
          </a:xfrm>
          <a:prstGeom prst="line">
            <a:avLst/>
          </a:prstGeom>
          <a:ln w="19050">
            <a:solidFill>
              <a:srgbClr val="B9976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GB"/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3FA4753-035F-CF2F-0941-AF47961F65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973673"/>
              </p:ext>
            </p:extLst>
          </p:nvPr>
        </p:nvGraphicFramePr>
        <p:xfrm>
          <a:off x="3833299" y="3764433"/>
          <a:ext cx="4944878" cy="121361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72439">
                  <a:extLst>
                    <a:ext uri="{9D8B030D-6E8A-4147-A177-3AD203B41FA5}">
                      <a16:colId xmlns:a16="http://schemas.microsoft.com/office/drawing/2014/main" val="1232399858"/>
                    </a:ext>
                  </a:extLst>
                </a:gridCol>
                <a:gridCol w="2472439">
                  <a:extLst>
                    <a:ext uri="{9D8B030D-6E8A-4147-A177-3AD203B41FA5}">
                      <a16:colId xmlns:a16="http://schemas.microsoft.com/office/drawing/2014/main" val="4183714672"/>
                    </a:ext>
                  </a:extLst>
                </a:gridCol>
              </a:tblGrid>
              <a:tr h="193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Ancient History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Ancient Civs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275320259"/>
                  </a:ext>
                </a:extLst>
              </a:tr>
              <a:tr h="193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Everyday Life in Athens and Rome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What makes civilisation? 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97055958"/>
                  </a:ext>
                </a:extLst>
              </a:tr>
              <a:tr h="3988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Myth and mythology: How Stories Shape the World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From Egypt to the Near East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41455906"/>
                  </a:ext>
                </a:extLst>
              </a:tr>
              <a:tr h="19355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>
                          <a:effectLst/>
                        </a:rPr>
                        <a:t>Ancient Greek Philosophy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en-GB" sz="1200" kern="100" dirty="0">
                          <a:effectLst/>
                        </a:rPr>
                        <a:t>Death, Burial and the Afterlife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DengXian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545687310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C0782DF4-0DA9-0179-5F2B-87C8FB7C246D}"/>
              </a:ext>
            </a:extLst>
          </p:cNvPr>
          <p:cNvSpPr txBox="1"/>
          <p:nvPr/>
        </p:nvSpPr>
        <p:spPr>
          <a:xfrm>
            <a:off x="3802085" y="5008568"/>
            <a:ext cx="241727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dirty="0"/>
              <a:t>Among other options!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Title 1"/>
          <p:cNvSpPr txBox="1"/>
          <p:nvPr/>
        </p:nvSpPr>
        <p:spPr>
          <a:xfrm>
            <a:off x="3724200" y="629280"/>
            <a:ext cx="4939560" cy="1285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b="0" strike="noStrike" spc="-1" dirty="0">
                <a:solidFill>
                  <a:srgbClr val="000000"/>
                </a:solidFill>
                <a:latin typeface="Calibri Light"/>
              </a:rPr>
              <a:t>Ancient History: your subject, in depth</a:t>
            </a:r>
            <a:endParaRPr lang="en-US" sz="41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7" name="Content Placeholder 4"/>
          <p:cNvSpPr txBox="1"/>
          <p:nvPr/>
        </p:nvSpPr>
        <p:spPr>
          <a:xfrm>
            <a:off x="3480047" y="2314801"/>
            <a:ext cx="5530787" cy="3185662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rmAutofit fontScale="93000"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 2nd and 3rd year allow you to specialise in your selected area of interest</a:t>
            </a:r>
            <a:endParaRPr lang="en-US" sz="17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Dedicated modules on the ancient world, its culture and history e.g.</a:t>
            </a:r>
            <a:endParaRPr lang="en-US" sz="17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Pompeii: The life, death and rediscovery of a Roman town</a:t>
            </a:r>
            <a:endParaRPr lang="en-US" sz="17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Rome Transformed: The World of Late Antiquity</a:t>
            </a:r>
            <a:endParaRPr lang="en-GB" sz="1700" b="0" strike="noStrike" spc="-1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Classical Mythology and Legends in Roman and Medieval Times</a:t>
            </a:r>
            <a:endParaRPr lang="en-GB" sz="1700" b="0" strike="noStrike" spc="-1" dirty="0">
              <a:solidFill>
                <a:srgbClr val="000000"/>
              </a:solidFill>
              <a:latin typeface="Calibri" panose="020F0502020204030204" pitchFamily="34" charset="0"/>
              <a:ea typeface="Calibri"/>
              <a:cs typeface="Calibri" panose="020F0502020204030204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Life and Times of Caesar and Cicero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1" spc="-1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Among others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700" b="0" strike="noStrike" spc="-1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78" name="Picture 3"/>
          <p:cNvPicPr/>
          <p:nvPr/>
        </p:nvPicPr>
        <p:blipFill rotWithShape="1">
          <a:blip r:embed="rId2"/>
          <a:srcRect l="5620" t="21526" r="26786"/>
          <a:stretch/>
        </p:blipFill>
        <p:spPr>
          <a:xfrm>
            <a:off x="63774" y="118981"/>
            <a:ext cx="3476160" cy="5381482"/>
          </a:xfrm>
          <a:prstGeom prst="rect">
            <a:avLst/>
          </a:prstGeom>
          <a:ln w="0">
            <a:noFill/>
          </a:ln>
        </p:spPr>
      </p:pic>
      <p:sp>
        <p:nvSpPr>
          <p:cNvPr id="279" name="Straight Connector 9"/>
          <p:cNvSpPr/>
          <p:nvPr/>
        </p:nvSpPr>
        <p:spPr>
          <a:xfrm>
            <a:off x="3810600" y="2115000"/>
            <a:ext cx="4731840" cy="0"/>
          </a:xfrm>
          <a:prstGeom prst="line">
            <a:avLst/>
          </a:prstGeom>
          <a:ln w="19050">
            <a:solidFill>
              <a:srgbClr val="967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571BB4-2017-25CF-02F9-81941F253089}"/>
              </a:ext>
            </a:extLst>
          </p:cNvPr>
          <p:cNvSpPr txBox="1">
            <a:spLocks/>
          </p:cNvSpPr>
          <p:nvPr/>
        </p:nvSpPr>
        <p:spPr>
          <a:xfrm>
            <a:off x="63773" y="4139552"/>
            <a:ext cx="3883537" cy="182668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800" b="1" dirty="0">
                <a:latin typeface="Calibri Light" panose="020F0302020204030204" pitchFamily="34" charset="0"/>
                <a:cs typeface="Calibri Light" panose="020F0302020204030204" pitchFamily="34" charset="0"/>
              </a:rPr>
              <a:t>Ancient History and archaeology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A range of Ancient History and Archaeology modules to choose from.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700" dirty="0">
                <a:latin typeface="Calibri" panose="020F0502020204030204" pitchFamily="34" charset="0"/>
                <a:cs typeface="Calibri" panose="020F0502020204030204" pitchFamily="34" charset="0"/>
              </a:rPr>
              <a:t>Opportunities for fieldwork experience.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Title 1"/>
          <p:cNvSpPr txBox="1"/>
          <p:nvPr/>
        </p:nvSpPr>
        <p:spPr>
          <a:xfrm>
            <a:off x="3724200" y="629280"/>
            <a:ext cx="4939560" cy="12859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GB" sz="4100" b="0" strike="noStrike" spc="-1" dirty="0">
                <a:solidFill>
                  <a:srgbClr val="000000"/>
                </a:solidFill>
                <a:latin typeface="Calibri Light"/>
              </a:rPr>
              <a:t>Ancient Civilisations: your subject, in depth</a:t>
            </a:r>
            <a:endParaRPr lang="en-US" sz="41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7" name="Content Placeholder 4"/>
          <p:cNvSpPr txBox="1"/>
          <p:nvPr/>
        </p:nvSpPr>
        <p:spPr>
          <a:xfrm>
            <a:off x="3706740" y="2314801"/>
            <a:ext cx="4939560" cy="298794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rmAutofit fontScale="93000"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Dedicated modules on diverse ancient civilisations, with a focus on materiality and handling things:</a:t>
            </a: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Ancestors, Death and Burial</a:t>
            </a: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Entanglements: Exploring Interactions Between the Aegean and the Near East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Exhibiting the Past: Ancient Egypt, death and modern representation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Households in the Ancient World</a:t>
            </a:r>
            <a:endParaRPr lang="en-GB" sz="1700" b="0" strike="noStrike" spc="-1" dirty="0">
              <a:solidFill>
                <a:srgbClr val="000000"/>
              </a:solidFill>
              <a:latin typeface="Arial"/>
              <a:ea typeface="Calibri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0" strike="noStrike" spc="-1" dirty="0">
                <a:solidFill>
                  <a:srgbClr val="000000"/>
                </a:solidFill>
                <a:latin typeface="Calibri"/>
              </a:rPr>
              <a:t>Thinking with Things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1700" b="1" strike="noStrike" spc="-1" dirty="0">
                <a:solidFill>
                  <a:srgbClr val="000000"/>
                </a:solidFill>
                <a:latin typeface="Calibri"/>
              </a:rPr>
              <a:t>Among others</a:t>
            </a:r>
            <a:endParaRPr lang="en-US" sz="1700" b="1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17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9" name="Straight Connector 9"/>
          <p:cNvSpPr/>
          <p:nvPr/>
        </p:nvSpPr>
        <p:spPr>
          <a:xfrm>
            <a:off x="3810600" y="2115000"/>
            <a:ext cx="4731840" cy="0"/>
          </a:xfrm>
          <a:prstGeom prst="line">
            <a:avLst/>
          </a:prstGeom>
          <a:ln w="19050">
            <a:solidFill>
              <a:srgbClr val="96795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66ABC8-310F-20A9-597F-B2E0A3C7A7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21" y="1715285"/>
            <a:ext cx="3238922" cy="3427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696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Rectangle 3"/>
          <p:cNvSpPr/>
          <p:nvPr/>
        </p:nvSpPr>
        <p:spPr>
          <a:xfrm>
            <a:off x="6686640" y="3524040"/>
            <a:ext cx="2236320" cy="1202040"/>
          </a:xfrm>
          <a:prstGeom prst="rect">
            <a:avLst/>
          </a:prstGeom>
          <a:solidFill>
            <a:srgbClr val="4472C4"/>
          </a:solidFill>
          <a:ln>
            <a:solidFill>
              <a:srgbClr val="32549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  <p:txBody>
          <a:bodyPr lIns="90000" tIns="45000" rIns="90000" bIns="45000" anchor="ctr">
            <a:noAutofit/>
          </a:bodyPr>
          <a:lstStyle/>
          <a:p>
            <a:pPr algn="ctr">
              <a:lnSpc>
                <a:spcPct val="100000"/>
              </a:lnSpc>
            </a:pPr>
            <a:r>
              <a:rPr lang="en-GB" sz="2700" b="0" strike="noStrike" spc="-1">
                <a:solidFill>
                  <a:srgbClr val="FFFFFF"/>
                </a:solidFill>
                <a:latin typeface="Calibri"/>
              </a:rPr>
              <a:t>Research Active Students</a:t>
            </a:r>
            <a:endParaRPr lang="en-GB" sz="2700" b="0" strike="noStrike" spc="-1">
              <a:latin typeface="Arial"/>
            </a:endParaRPr>
          </a:p>
        </p:txBody>
      </p:sp>
      <p:pic>
        <p:nvPicPr>
          <p:cNvPr id="281" name="Picture 2" descr="http://www.trinitysaintdavid.ac.uk/en/media/uniweb/content/images/currentstudents/the_student_researcher.jpg"/>
          <p:cNvPicPr/>
          <p:nvPr/>
        </p:nvPicPr>
        <p:blipFill>
          <a:blip r:embed="rId2"/>
          <a:stretch/>
        </p:blipFill>
        <p:spPr>
          <a:xfrm>
            <a:off x="6686640" y="449640"/>
            <a:ext cx="2236320" cy="2979000"/>
          </a:xfrm>
          <a:prstGeom prst="rect">
            <a:avLst/>
          </a:prstGeom>
          <a:ln w="0">
            <a:noFill/>
          </a:ln>
        </p:spPr>
      </p:pic>
      <p:sp>
        <p:nvSpPr>
          <p:cNvPr id="282" name="TextBox 4"/>
          <p:cNvSpPr/>
          <p:nvPr/>
        </p:nvSpPr>
        <p:spPr>
          <a:xfrm>
            <a:off x="220679" y="211319"/>
            <a:ext cx="6226773" cy="5138415"/>
          </a:xfrm>
          <a:prstGeom prst="rect">
            <a:avLst/>
          </a:prstGeom>
          <a:solidFill>
            <a:schemeClr val="bg1">
              <a:alpha val="40000"/>
            </a:schemeClr>
          </a:solidFill>
          <a:ln w="1270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wrap="square"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4000" b="0" strike="noStrike" spc="-1" dirty="0">
                <a:solidFill>
                  <a:srgbClr val="44546A"/>
                </a:solidFill>
                <a:latin typeface="Calibri Light"/>
              </a:rPr>
              <a:t>Dissertations</a:t>
            </a:r>
            <a:endParaRPr lang="en-GB" sz="40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24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100000"/>
              </a:lnSpc>
            </a:pPr>
            <a:r>
              <a:rPr lang="en-GB" sz="2400" b="0" strike="noStrike" spc="-1" dirty="0">
                <a:solidFill>
                  <a:srgbClr val="000000"/>
                </a:solidFill>
                <a:latin typeface="Calibri"/>
              </a:rPr>
              <a:t>From Monster to Maiden: The Literary and Iconographic Evolution of Medusa.</a:t>
            </a:r>
            <a:endParaRPr lang="en-GB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2400" b="0" strike="noStrike" spc="-1" dirty="0">
                <a:solidFill>
                  <a:srgbClr val="000000"/>
                </a:solidFill>
                <a:latin typeface="Calibri"/>
              </a:rPr>
              <a:t>Cultural Interaction and Cultural Assimilation in Hellenistic </a:t>
            </a:r>
            <a:r>
              <a:rPr lang="en-GB" sz="2400" b="0" strike="noStrike" spc="-1" dirty="0" err="1">
                <a:solidFill>
                  <a:srgbClr val="000000"/>
                </a:solidFill>
                <a:latin typeface="Calibri"/>
              </a:rPr>
              <a:t>Baktria</a:t>
            </a:r>
            <a:r>
              <a:rPr lang="en-GB" sz="2400" b="0" strike="noStrike" spc="-1" dirty="0">
                <a:solidFill>
                  <a:srgbClr val="000000"/>
                </a:solidFill>
                <a:latin typeface="Calibri"/>
              </a:rPr>
              <a:t> and India.</a:t>
            </a:r>
            <a:endParaRPr lang="en-GB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240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2400" dirty="0">
                <a:solidFill>
                  <a:srgbClr val="201F1E"/>
                </a:solidFill>
                <a:latin typeface="Calibri" panose="020F0502020204030204" pitchFamily="34" charset="0"/>
              </a:rPr>
              <a:t>R</a:t>
            </a:r>
            <a:r>
              <a:rPr lang="en-GB" sz="2400" b="0" i="0" dirty="0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ituals, rites, and cosmology of the Bronze Age </a:t>
            </a:r>
            <a:r>
              <a:rPr lang="en-GB" sz="2400" b="0" i="0" dirty="0" err="1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Yamnaya</a:t>
            </a:r>
            <a:r>
              <a:rPr lang="en-GB" sz="2400" b="0" i="0" dirty="0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 (3300-2600 BCE): Re-interpreting the material culture of the </a:t>
            </a:r>
            <a:r>
              <a:rPr lang="en-GB" sz="2400" b="0" i="0" dirty="0" err="1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Yamnaya</a:t>
            </a:r>
            <a:r>
              <a:rPr lang="en-GB" sz="2400" b="0" i="0" dirty="0">
                <a:solidFill>
                  <a:srgbClr val="201F1E"/>
                </a:solidFill>
                <a:effectLst/>
                <a:latin typeface="Calibri" panose="020F0502020204030204" pitchFamily="34" charset="0"/>
              </a:rPr>
              <a:t> through burial kurgans and stone stelae across the Pontic-steppes of Ukraine</a:t>
            </a:r>
            <a:endParaRPr lang="en-GB" sz="2400" b="0" strike="noStrike" spc="-1" dirty="0">
              <a:latin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000"/>
    </mc:Choice>
    <mc:Fallback xmlns:p15="http://schemas.microsoft.com/office/powerpoint/2012/main" xmlns="">
      <p:transition advTm="18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4F4EB-C7EF-61BC-6398-003018FB4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Archaeological and Museum Experience at UWTSD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AF3A7F9-E589-E520-101C-130ADD383998}"/>
              </a:ext>
            </a:extLst>
          </p:cNvPr>
          <p:cNvSpPr>
            <a:spLocks noGrp="1"/>
          </p:cNvSpPr>
          <p:nvPr>
            <p:ph type="subTitle"/>
          </p:nvPr>
        </p:nvSpPr>
        <p:spPr>
          <a:xfrm>
            <a:off x="320650" y="2104519"/>
            <a:ext cx="4484616" cy="3278285"/>
          </a:xfrm>
        </p:spPr>
        <p:txBody>
          <a:bodyPr/>
          <a:lstStyle/>
          <a:p>
            <a:r>
              <a:rPr lang="en-GB" sz="4000" spc="-1" dirty="0">
                <a:solidFill>
                  <a:srgbClr val="000000"/>
                </a:solidFill>
                <a:latin typeface="Calibri"/>
              </a:rPr>
              <a:t>Opportunity to work on excavations locally: no prior experience needed.</a:t>
            </a:r>
          </a:p>
          <a:p>
            <a:r>
              <a:rPr lang="en-GB" sz="4000" spc="-1" dirty="0">
                <a:solidFill>
                  <a:srgbClr val="000000"/>
                </a:solidFill>
                <a:latin typeface="Calibri"/>
              </a:rPr>
              <a:t>Exhibition work on unpublished Egyptian collection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FCD55E6-E855-9275-CE4E-A0A30D5A1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15242" y="2173122"/>
            <a:ext cx="3278287" cy="2458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875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Title 4"/>
          <p:cNvSpPr txBox="1"/>
          <p:nvPr/>
        </p:nvSpPr>
        <p:spPr>
          <a:xfrm>
            <a:off x="628560" y="365040"/>
            <a:ext cx="7886520" cy="1325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Block teaching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6" name="Content Placeholder 5"/>
          <p:cNvSpPr txBox="1"/>
          <p:nvPr/>
        </p:nvSpPr>
        <p:spPr>
          <a:xfrm>
            <a:off x="628560" y="1413000"/>
            <a:ext cx="5522400" cy="476352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 dirty="0">
                <a:solidFill>
                  <a:srgbClr val="000000"/>
                </a:solidFill>
                <a:latin typeface="Calibri"/>
              </a:rPr>
              <a:t>Six teaching blocks across the year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685800" lvl="1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b="0" strike="noStrike" spc="-1" dirty="0">
                <a:solidFill>
                  <a:srgbClr val="000000"/>
                </a:solidFill>
                <a:latin typeface="Calibri"/>
              </a:rPr>
              <a:t>Four-week block</a:t>
            </a: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spc="-1" dirty="0">
                <a:solidFill>
                  <a:srgbClr val="000000"/>
                </a:solidFill>
                <a:latin typeface="Calibri"/>
              </a:rPr>
              <a:t>Three weeks of teaching – 12 hours each week.</a:t>
            </a:r>
          </a:p>
          <a:p>
            <a:pPr marL="1143000" lvl="2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400" b="0" strike="noStrike" spc="-1" dirty="0">
                <a:solidFill>
                  <a:srgbClr val="000000"/>
                </a:solidFill>
                <a:latin typeface="Calibri"/>
              </a:rPr>
              <a:t>Week 4 – as assessment week</a:t>
            </a:r>
            <a:r>
              <a:rPr lang="en-GB" sz="2400" spc="-1" dirty="0">
                <a:solidFill>
                  <a:srgbClr val="000000"/>
                </a:solidFill>
                <a:latin typeface="Calibri"/>
              </a:rPr>
              <a:t>.</a:t>
            </a:r>
          </a:p>
          <a:p>
            <a:pPr marL="1600200" lvl="3" indent="-228240">
              <a:lnSpc>
                <a:spcPct val="90000"/>
              </a:lnSpc>
              <a:spcBef>
                <a:spcPts val="499"/>
              </a:spcBef>
              <a:buClr>
                <a:srgbClr val="000000"/>
              </a:buClr>
              <a:buFont typeface="Arial"/>
              <a:buChar char="•"/>
            </a:pPr>
            <a:r>
              <a:rPr lang="en-GB" sz="2000" spc="-1" dirty="0">
                <a:solidFill>
                  <a:srgbClr val="000000"/>
                </a:solidFill>
                <a:latin typeface="Calibri"/>
              </a:rPr>
              <a:t>This can vary for archaeology modules.</a:t>
            </a:r>
            <a:endParaRPr lang="en-US" sz="20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 dirty="0">
                <a:solidFill>
                  <a:srgbClr val="000000"/>
                </a:solidFill>
                <a:latin typeface="Calibri"/>
              </a:rPr>
              <a:t>One block, one module: sense of completion builds confidence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lang="en-GB" sz="2800" b="0" strike="noStrike" spc="-1" dirty="0">
                <a:solidFill>
                  <a:srgbClr val="000000"/>
                </a:solidFill>
                <a:latin typeface="Calibri"/>
              </a:rPr>
              <a:t>One block, many ways of working: lectures, seminars, and workshops</a:t>
            </a: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lang="en-US" sz="28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Title 5"/>
          <p:cNvSpPr txBox="1"/>
          <p:nvPr/>
        </p:nvSpPr>
        <p:spPr>
          <a:xfrm>
            <a:off x="177840" y="365040"/>
            <a:ext cx="8802360" cy="1325160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>
              <a:lnSpc>
                <a:spcPct val="90000"/>
              </a:lnSpc>
            </a:pPr>
            <a:r>
              <a:rPr lang="en-GB" sz="4400" b="0" strike="noStrike" spc="-1">
                <a:solidFill>
                  <a:srgbClr val="000000"/>
                </a:solidFill>
                <a:latin typeface="Calibri Light"/>
              </a:rPr>
              <a:t>Small classes, big opportunities</a:t>
            </a:r>
            <a:endParaRPr lang="en-US" sz="44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288" name="Picture 2"/>
          <p:cNvPicPr/>
          <p:nvPr/>
        </p:nvPicPr>
        <p:blipFill>
          <a:blip r:embed="rId2"/>
          <a:stretch/>
        </p:blipFill>
        <p:spPr>
          <a:xfrm>
            <a:off x="207000" y="2976120"/>
            <a:ext cx="3427560" cy="2570760"/>
          </a:xfrm>
          <a:prstGeom prst="rect">
            <a:avLst/>
          </a:prstGeom>
          <a:ln w="0">
            <a:noFill/>
          </a:ln>
        </p:spPr>
      </p:pic>
      <p:sp>
        <p:nvSpPr>
          <p:cNvPr id="289" name="TextBox 3"/>
          <p:cNvSpPr/>
          <p:nvPr/>
        </p:nvSpPr>
        <p:spPr>
          <a:xfrm>
            <a:off x="177840" y="1825560"/>
            <a:ext cx="3427560" cy="100332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1500" b="1" strike="noStrike" spc="-1">
                <a:solidFill>
                  <a:srgbClr val="203864"/>
                </a:solidFill>
                <a:latin typeface="Calibri"/>
              </a:rPr>
              <a:t>Students working with ancient Egyptian objects from the unpublished collection at Cyfarthfa Castle Museum in Merthyr Tydfil</a:t>
            </a:r>
            <a:endParaRPr lang="en-GB" sz="1500" b="0" strike="noStrike" spc="-1">
              <a:latin typeface="Arial"/>
            </a:endParaRPr>
          </a:p>
        </p:txBody>
      </p:sp>
      <p:pic>
        <p:nvPicPr>
          <p:cNvPr id="290" name="Picture 4"/>
          <p:cNvPicPr/>
          <p:nvPr/>
        </p:nvPicPr>
        <p:blipFill>
          <a:blip r:embed="rId3"/>
          <a:stretch/>
        </p:blipFill>
        <p:spPr>
          <a:xfrm>
            <a:off x="6029640" y="3881160"/>
            <a:ext cx="2950200" cy="1968480"/>
          </a:xfrm>
          <a:prstGeom prst="rect">
            <a:avLst/>
          </a:prstGeom>
          <a:ln w="0">
            <a:noFill/>
          </a:ln>
        </p:spPr>
      </p:pic>
      <p:sp>
        <p:nvSpPr>
          <p:cNvPr id="291" name="Rectangle 7"/>
          <p:cNvSpPr/>
          <p:nvPr/>
        </p:nvSpPr>
        <p:spPr>
          <a:xfrm>
            <a:off x="3822480" y="4273920"/>
            <a:ext cx="2206800" cy="159696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1500" b="1" strike="noStrike" spc="-1">
                <a:solidFill>
                  <a:srgbClr val="1F4E79"/>
                </a:solidFill>
                <a:latin typeface="Calibri"/>
              </a:rPr>
              <a:t>King Ptolemy VI is dead, it appears he was poisoned during the games.</a:t>
            </a:r>
            <a:endParaRPr lang="en-GB" sz="15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500" b="0" strike="noStrike" spc="-1">
              <a:latin typeface="Arial"/>
            </a:endParaRPr>
          </a:p>
          <a:p>
            <a:pPr>
              <a:lnSpc>
                <a:spcPct val="100000"/>
              </a:lnSpc>
            </a:pPr>
            <a:r>
              <a:rPr lang="en-GB" sz="1500" b="1" strike="noStrike" spc="-1">
                <a:solidFill>
                  <a:srgbClr val="1F4E79"/>
                </a:solidFill>
                <a:latin typeface="Calibri"/>
              </a:rPr>
              <a:t>Role-playing module – Courts and Society</a:t>
            </a:r>
            <a:endParaRPr lang="en-GB" sz="1500" b="0" strike="noStrike" spc="-1">
              <a:latin typeface="Arial"/>
            </a:endParaRPr>
          </a:p>
        </p:txBody>
      </p:sp>
      <p:pic>
        <p:nvPicPr>
          <p:cNvPr id="292" name="Picture 8"/>
          <p:cNvPicPr/>
          <p:nvPr/>
        </p:nvPicPr>
        <p:blipFill>
          <a:blip r:embed="rId4"/>
          <a:stretch/>
        </p:blipFill>
        <p:spPr>
          <a:xfrm>
            <a:off x="3846240" y="1739160"/>
            <a:ext cx="1842120" cy="2454840"/>
          </a:xfrm>
          <a:prstGeom prst="rect">
            <a:avLst/>
          </a:prstGeom>
          <a:ln w="0">
            <a:noFill/>
          </a:ln>
        </p:spPr>
      </p:pic>
      <p:sp>
        <p:nvSpPr>
          <p:cNvPr id="293" name="Rectangle 9"/>
          <p:cNvSpPr/>
          <p:nvPr/>
        </p:nvSpPr>
        <p:spPr>
          <a:xfrm>
            <a:off x="5732280" y="3019680"/>
            <a:ext cx="1293840" cy="7750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1500" b="1" strike="noStrike" spc="-1">
                <a:solidFill>
                  <a:srgbClr val="1F4E79"/>
                </a:solidFill>
                <a:latin typeface="Calibri"/>
              </a:rPr>
              <a:t>Recreating Minoan Bread</a:t>
            </a:r>
            <a:endParaRPr lang="en-GB" sz="1500" b="0" strike="noStrike" spc="-1">
              <a:latin typeface="Arial"/>
            </a:endParaRPr>
          </a:p>
        </p:txBody>
      </p:sp>
      <p:sp>
        <p:nvSpPr>
          <p:cNvPr id="294" name="Rectangle 10"/>
          <p:cNvSpPr/>
          <p:nvPr/>
        </p:nvSpPr>
        <p:spPr>
          <a:xfrm>
            <a:off x="5683320" y="1781640"/>
            <a:ext cx="3364200" cy="54684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r">
              <a:lnSpc>
                <a:spcPct val="100000"/>
              </a:lnSpc>
            </a:pPr>
            <a:r>
              <a:rPr lang="en-GB" sz="1500" b="1" strike="noStrike" spc="-1">
                <a:solidFill>
                  <a:srgbClr val="1F4E79"/>
                </a:solidFill>
                <a:latin typeface="Calibri"/>
              </a:rPr>
              <a:t>Fieldtrip to Roman Legionary Town of Caerleon</a:t>
            </a:r>
            <a:endParaRPr lang="en-GB" sz="1500" b="0" strike="noStrike" spc="-1">
              <a:latin typeface="Arial"/>
            </a:endParaRPr>
          </a:p>
        </p:txBody>
      </p:sp>
      <p:pic>
        <p:nvPicPr>
          <p:cNvPr id="295" name="Picture 11"/>
          <p:cNvPicPr/>
          <p:nvPr/>
        </p:nvPicPr>
        <p:blipFill>
          <a:blip r:embed="rId5"/>
          <a:srcRect l="13285"/>
          <a:stretch/>
        </p:blipFill>
        <p:spPr>
          <a:xfrm>
            <a:off x="7026480" y="2333520"/>
            <a:ext cx="1953720" cy="15004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:p15="http://schemas.microsoft.com/office/powerpoint/2012/main" xmlns="">
      <p:transition spd="slow" advTm="12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Content Placeholder 3"/>
          <p:cNvSpPr txBox="1"/>
          <p:nvPr/>
        </p:nvSpPr>
        <p:spPr>
          <a:xfrm>
            <a:off x="236520" y="311202"/>
            <a:ext cx="4089600" cy="2526853"/>
          </a:xfrm>
          <a:prstGeom prst="rect">
            <a:avLst/>
          </a:prstGeom>
          <a:noFill/>
          <a:ln w="0">
            <a:noFill/>
          </a:ln>
        </p:spPr>
        <p:txBody>
          <a:bodyPr lIns="90000" tIns="45000" rIns="90000" bIns="45000">
            <a:no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2000" b="1" strike="noStrike" spc="-1" dirty="0">
                <a:solidFill>
                  <a:srgbClr val="203864"/>
                </a:solidFill>
                <a:latin typeface="Calibri"/>
              </a:rPr>
              <a:t>“UWTSD Classics students have access to a fantastic range of modules, covering fascinating and often less-well-known aspects of the Classical world; they are taught by dedicated and professional staff.” </a:t>
            </a:r>
            <a:endParaRPr lang="en-US" sz="20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1500" b="0" strike="noStrike" spc="-1" dirty="0">
                <a:solidFill>
                  <a:srgbClr val="203864"/>
                </a:solidFill>
                <a:latin typeface="Arial"/>
              </a:rPr>
              <a:t>BA Classical Civilisation External Examiner’s Report 2018</a:t>
            </a:r>
            <a:endParaRPr lang="en-US" sz="1500" b="0" strike="noStrike" spc="-1" dirty="0">
              <a:solidFill>
                <a:srgbClr val="000000"/>
              </a:solidFill>
              <a:latin typeface="Calibri"/>
            </a:endParaRPr>
          </a:p>
          <a:p>
            <a:pPr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500" b="0" strike="noStrike" spc="-1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4" name="Rectangle 4"/>
          <p:cNvSpPr/>
          <p:nvPr/>
        </p:nvSpPr>
        <p:spPr>
          <a:xfrm>
            <a:off x="236520" y="4394248"/>
            <a:ext cx="4266000" cy="1337374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2000" b="1" spc="-1" dirty="0">
                <a:solidFill>
                  <a:srgbClr val="203864"/>
                </a:solidFill>
                <a:latin typeface="Calibri"/>
              </a:rPr>
              <a:t>“I was also impressed with the constructive and bespoke feedback provided by tutors.” </a:t>
            </a:r>
          </a:p>
          <a:p>
            <a:pPr>
              <a:lnSpc>
                <a:spcPct val="100000"/>
              </a:lnSpc>
            </a:pPr>
            <a:r>
              <a:rPr lang="en-GB" sz="1350" b="0" strike="noStrike" spc="-1" dirty="0">
                <a:solidFill>
                  <a:srgbClr val="203864"/>
                </a:solidFill>
                <a:latin typeface="Arial"/>
              </a:rPr>
              <a:t>BA Ancient History External Examiner’s Report 2018</a:t>
            </a:r>
            <a:endParaRPr lang="en-GB" sz="1350" b="0" strike="noStrike" spc="-1" dirty="0">
              <a:latin typeface="Arial"/>
            </a:endParaRPr>
          </a:p>
          <a:p>
            <a:pPr>
              <a:lnSpc>
                <a:spcPct val="100000"/>
              </a:lnSpc>
            </a:pPr>
            <a:endParaRPr lang="en-GB" sz="1350" b="0" strike="noStrike" spc="-1" dirty="0">
              <a:latin typeface="Arial"/>
            </a:endParaRPr>
          </a:p>
        </p:txBody>
      </p:sp>
      <p:sp>
        <p:nvSpPr>
          <p:cNvPr id="305" name="Rectangle 5"/>
          <p:cNvSpPr/>
          <p:nvPr/>
        </p:nvSpPr>
        <p:spPr>
          <a:xfrm>
            <a:off x="167400" y="2973882"/>
            <a:ext cx="4404240" cy="1168097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pPr>
              <a:lnSpc>
                <a:spcPct val="100000"/>
              </a:lnSpc>
            </a:pPr>
            <a:r>
              <a:rPr lang="en-GB" sz="2000" b="1" spc="-1" dirty="0">
                <a:solidFill>
                  <a:srgbClr val="203864"/>
                </a:solidFill>
                <a:latin typeface="Calibri"/>
              </a:rPr>
              <a:t>“The variety of skills and knowledge tested is superb.”</a:t>
            </a:r>
          </a:p>
          <a:p>
            <a:pPr>
              <a:lnSpc>
                <a:spcPct val="100000"/>
              </a:lnSpc>
            </a:pPr>
            <a:r>
              <a:rPr lang="en-GB" sz="1500" b="0" strike="noStrike" spc="-1" dirty="0">
                <a:solidFill>
                  <a:srgbClr val="203864"/>
                </a:solidFill>
                <a:latin typeface="Arial"/>
              </a:rPr>
              <a:t>BA Classical Civilisation External Examiner’s Report 2020</a:t>
            </a:r>
            <a:endParaRPr lang="en-GB" sz="1500" b="0" strike="noStrike" spc="-1" dirty="0">
              <a:latin typeface="Arial"/>
            </a:endParaRPr>
          </a:p>
        </p:txBody>
      </p:sp>
      <p:sp>
        <p:nvSpPr>
          <p:cNvPr id="306" name="TextBox 7"/>
          <p:cNvSpPr/>
          <p:nvPr/>
        </p:nvSpPr>
        <p:spPr>
          <a:xfrm>
            <a:off x="4571640" y="311202"/>
            <a:ext cx="4089600" cy="1552818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>
            <a:spAutoFit/>
          </a:bodyPr>
          <a:lstStyle/>
          <a:p>
            <a:r>
              <a:rPr lang="en-GB" sz="2000" b="1" spc="-1" dirty="0">
                <a:solidFill>
                  <a:srgbClr val="203864"/>
                </a:solidFill>
                <a:latin typeface="Calibri"/>
              </a:rPr>
              <a:t>“The use of online tests for Greek and Latin assessment remains among the best I have seen in the sector” </a:t>
            </a:r>
          </a:p>
          <a:p>
            <a:pPr>
              <a:lnSpc>
                <a:spcPct val="100000"/>
              </a:lnSpc>
            </a:pPr>
            <a:r>
              <a:rPr lang="en-GB" sz="1500" spc="-1" dirty="0">
                <a:solidFill>
                  <a:srgbClr val="203864"/>
                </a:solidFill>
                <a:latin typeface="Arial"/>
              </a:rPr>
              <a:t>BA Classics External Examiner’s Report 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A4881A9-FFC5-62B6-F9BC-C6A47C73A545}"/>
              </a:ext>
            </a:extLst>
          </p:cNvPr>
          <p:cNvSpPr txBox="1"/>
          <p:nvPr/>
        </p:nvSpPr>
        <p:spPr>
          <a:xfrm>
            <a:off x="5122506" y="315374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DB2BD40-A716-2FB9-F317-FC41762BFE18}"/>
              </a:ext>
            </a:extLst>
          </p:cNvPr>
          <p:cNvSpPr txBox="1"/>
          <p:nvPr/>
        </p:nvSpPr>
        <p:spPr>
          <a:xfrm>
            <a:off x="4676518" y="2342551"/>
            <a:ext cx="3984722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  <a:spcBef>
                <a:spcPts val="1001"/>
              </a:spcBef>
              <a:tabLst>
                <a:tab pos="0" algn="l"/>
              </a:tabLst>
            </a:pPr>
            <a:r>
              <a:rPr lang="en-GB" sz="2000" b="1" spc="-1" dirty="0">
                <a:solidFill>
                  <a:srgbClr val="203864"/>
                </a:solidFill>
                <a:latin typeface="Calibri"/>
              </a:rPr>
              <a:t>“Students showed an excellent grasp of theoretical approaches to objects, sites and peoples, and skilfully combined this with more pragmatic archaeological methodologies”</a:t>
            </a:r>
          </a:p>
          <a:p>
            <a:r>
              <a:rPr lang="en-GB" sz="1500" spc="-1" dirty="0">
                <a:solidFill>
                  <a:srgbClr val="203864"/>
                </a:solidFill>
                <a:latin typeface="Arial"/>
              </a:rPr>
              <a:t>BA Ancient Civilisations External Examiner’s Report 2022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193</TotalTime>
  <Words>641</Words>
  <Application>Microsoft Office PowerPoint</Application>
  <PresentationFormat>On-screen Show (4:3)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Aptos</vt:lpstr>
      <vt:lpstr>Arial</vt:lpstr>
      <vt:lpstr>Calibri</vt:lpstr>
      <vt:lpstr>Calibri Light</vt:lpstr>
      <vt:lpstr>Symbol</vt:lpstr>
      <vt:lpstr>Times New Roman</vt:lpstr>
      <vt:lpstr>Wingdings</vt:lpstr>
      <vt:lpstr>Office Theme</vt:lpstr>
      <vt:lpstr>Office Theme</vt:lpstr>
      <vt:lpstr>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Archaeological and Museum Experience at UWTSD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Ffion Evans</dc:creator>
  <dc:description/>
  <cp:lastModifiedBy>Matthew Cobb</cp:lastModifiedBy>
  <cp:revision>35</cp:revision>
  <dcterms:created xsi:type="dcterms:W3CDTF">2021-03-10T12:10:47Z</dcterms:created>
  <dcterms:modified xsi:type="dcterms:W3CDTF">2025-02-04T11:27:06Z</dcterms:modified>
  <dc:language>en-GB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  <property fmtid="{D5CDD505-2E9C-101B-9397-08002B2CF9AE}" pid="3" name="PresentationFormat">
    <vt:lpwstr>On-screen Show (4:3)</vt:lpwstr>
  </property>
  <property fmtid="{D5CDD505-2E9C-101B-9397-08002B2CF9AE}" pid="4" name="Slides">
    <vt:i4>13</vt:i4>
  </property>
</Properties>
</file>