
<file path=[Content_Types].xml><?xml version="1.0" encoding="utf-8"?>
<Types xmlns="http://schemas.openxmlformats.org/package/2006/content-types">
  <Default Extension="bin" ContentType="application/vnd.openxmlformats-officedocument.oleObject"/>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anva Sans" panose="020B0604020202020204" charset="0"/>
      <p:regular r:id="rId15"/>
    </p:embeddedFont>
    <p:embeddedFont>
      <p:font typeface="Canva Sans Bold" panose="020B0604020202020204" charset="0"/>
      <p:regular r:id="rId16"/>
    </p:embeddedFont>
    <p:embeddedFont>
      <p:font typeface="Marcellus"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8" d="100"/>
          <a:sy n="48" d="100"/>
        </p:scale>
        <p:origin x="1090" y="29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Good afternoon, My name is Patrycja Torunska</a:t>
            </a:r>
          </a:p>
          <a:p>
            <a:r>
              <a:rPr lang="en-US" dirty="0"/>
              <a:t>today In my presentation I will explain the process of completing my three tasks.</a:t>
            </a:r>
          </a:p>
          <a:p>
            <a:r>
              <a:rPr lang="en-US" dirty="0"/>
              <a:t>The questionnaire research, data analysis and marketing design, the financial spreadsheet in Excel, and the promotional video advertisement for my hair salon brand.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purpose of this project was to develop digital and professional skills by applying them to a realistic business scenario. As a hairdresser and salon owner, I based my research on the hair salon industry to better understand customer expectations and business planning.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 created a questionnaire with 13 questions about hair salon services.</a:t>
            </a:r>
          </a:p>
          <a:p>
            <a:r>
              <a:rPr lang="en-US" dirty="0"/>
              <a:t>The aim of the questionnaire was to understand customer </a:t>
            </a:r>
            <a:r>
              <a:rPr lang="en-US" dirty="0" err="1"/>
              <a:t>behaviour</a:t>
            </a:r>
            <a:r>
              <a:rPr lang="en-US" dirty="0"/>
              <a:t> and preferences in the hair salon industry. Collecting responses from 50 people allowed me to </a:t>
            </a:r>
            <a:r>
              <a:rPr lang="en-US" dirty="0" err="1"/>
              <a:t>analyse</a:t>
            </a:r>
            <a:r>
              <a:rPr lang="en-US" dirty="0"/>
              <a:t> patterns and identify the most important factors influencing customer decisions.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One of the most important questions asked what factors people consider when choosing a salon. The majority of respondents highlighted quality as the most important factor. This means clients want professional results and trust in the stylist. Because of this, I focus on using professional products and showing my work on social media.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research showed that 54% of people discover new salons through recommendations from friends or family. This shows that trust and reputation are extremely important in this industry. Social media, especially Instagram, also plays an important role in showing real results.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Another important question asked how much clients expect to pay for </a:t>
            </a:r>
            <a:r>
              <a:rPr lang="en-US" dirty="0" err="1"/>
              <a:t>colouring</a:t>
            </a:r>
            <a:r>
              <a:rPr lang="en-US" dirty="0"/>
              <a:t> services such as highlights. The responses showed that clients are willing to pay more if they receive high quality service and professional results.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final key question was about booking methods. The majority of clients prefer quick and convenient booking options, such as messaging or online booking systems. This shows how important digital communication is in modern businesses.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task two I created a financial spreadsheet in Microsoft Excel to project the income and expenses of my business over one year. Excel allows businesses to clearly </a:t>
            </a:r>
            <a:r>
              <a:rPr lang="en-US" dirty="0" err="1"/>
              <a:t>organise</a:t>
            </a:r>
            <a:r>
              <a:rPr lang="en-US" dirty="0"/>
              <a:t> financial data and understand which services generate the most profit.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 the third task I created a two minute video advertisement promoting my hair salon. In the video I introduced myself, explained why I created the salon and showed the environment, services and products that I use. The goal was to communicate my brand identity and build trust with potential clients.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project helped me understand how important research and data analysis are when developing a business. I developed skills in market research, Excel financial planning and digital marketing. In the future I would like to further develop my marketing strategies and financial management skills.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project helped me understand how important research and data analysis are when developing a business. I developed skills in market research, Excel financial planning and digital marketing. In the future I would like to further develop my marketing strategies and financial management skills.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pn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4.png"/><Relationship Id="rId7"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80/0267257X.2021.1996444" TargetMode="External"/><Relationship Id="rId3" Type="http://schemas.openxmlformats.org/officeDocument/2006/relationships/hyperlink" Target="https://doi.org/10.1057/bm.2008.48" TargetMode="External"/><Relationship Id="rId7" Type="http://schemas.openxmlformats.org/officeDocument/2006/relationships/hyperlink" Target="https://doi.org/10.1016/j.bushor.2014.07.002"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d1wqtxts1xzle7.cloudfront.net/53802363/APIEMS2016_FullPaper_suyama_camera_ready-libre.pdf?1499570367=&amp;response-content-disposition=inline%3B+filename%3DCompetitive_Advantages_of_Hair_Salon_Bus.pdf&amp;Expires=1773347605&amp;Signature=D3BsRBXi6hgEehHUnidQTbwNA0TxdgkqLcThL5iigy9rZlXBfVpfTH3fPmZ6bnhxJjgrdQFSzTy1drKjONY4qGjESHa~DiNR4Cl0--TQ2dt-~PPaH~zVTfsNOKEHwS0oHuS2AbW~UPgvfEm-TWYLtmK-1ZU2CykccBWw20nPUWLkikW6TZXSj5rdP3OcLUokpoSRtMHbUlU75RxSavvyIJZNzjqS9YubjLGObSMoOA9An3xWFe645cGp0fa62aL99sEpHh5F82luJp6-DDl9YRaeeZ5K-3NcxT8rSo7TipCJzoH6pwtafRjGNEt5y0JBBB7SZjYGQ7Eh4g1d~xRwyA__&amp;Key-Pair-Id=APKAJLOHF5GGSLRBV4ZA" TargetMode="External"/><Relationship Id="rId5" Type="http://schemas.openxmlformats.org/officeDocument/2006/relationships/hyperlink" Target="https://ezproxy.uwtsd.ac.uk/login?url=https://www.vlebooks.com/product/openreader?id=TrinityStD&amp;accId=8886856&amp;isbn=9781292458786&amp;uid=%5eu" TargetMode="External"/><Relationship Id="rId10" Type="http://schemas.openxmlformats.org/officeDocument/2006/relationships/image" Target="../media/image1.png"/><Relationship Id="rId4" Type="http://schemas.openxmlformats.org/officeDocument/2006/relationships/hyperlink" Target="https://doi.org/10.1016/j.jretconser.2023.103445" TargetMode="External"/><Relationship Id="rId9" Type="http://schemas.openxmlformats.org/officeDocument/2006/relationships/hyperlink" Target="https://doi.org/10.3390/su13010189"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sp>
        <p:nvSpPr>
          <p:cNvPr id="2" name="TextBox 2"/>
          <p:cNvSpPr txBox="1"/>
          <p:nvPr/>
        </p:nvSpPr>
        <p:spPr>
          <a:xfrm>
            <a:off x="389885" y="2544862"/>
            <a:ext cx="13171502" cy="8524124"/>
          </a:xfrm>
          <a:prstGeom prst="rect">
            <a:avLst/>
          </a:prstGeom>
        </p:spPr>
        <p:txBody>
          <a:bodyPr lIns="0" tIns="0" rIns="0" bIns="0" rtlCol="0" anchor="t">
            <a:spAutoFit/>
          </a:bodyPr>
          <a:lstStyle/>
          <a:p>
            <a:pPr algn="l">
              <a:lnSpc>
                <a:spcPts val="6779"/>
              </a:lnSpc>
            </a:pPr>
            <a:r>
              <a:rPr lang="en-US" sz="4519" b="1">
                <a:solidFill>
                  <a:srgbClr val="28211B"/>
                </a:solidFill>
                <a:latin typeface="Canva Sans Bold"/>
                <a:ea typeface="Canva Sans Bold"/>
                <a:cs typeface="Canva Sans Bold"/>
                <a:sym typeface="Canva Sans Bold"/>
              </a:rPr>
              <a:t>Module Name: </a:t>
            </a:r>
            <a:r>
              <a:rPr lang="en-US" sz="4519">
                <a:solidFill>
                  <a:srgbClr val="28211B"/>
                </a:solidFill>
                <a:latin typeface="Canva Sans"/>
                <a:ea typeface="Canva Sans"/>
                <a:cs typeface="Canva Sans"/>
                <a:sym typeface="Canva Sans"/>
              </a:rPr>
              <a:t>Digital Skills for Personal and Professional Growth</a:t>
            </a:r>
          </a:p>
          <a:p>
            <a:pPr algn="l">
              <a:lnSpc>
                <a:spcPts val="6779"/>
              </a:lnSpc>
            </a:pPr>
            <a:r>
              <a:rPr lang="en-US" sz="4519" b="1">
                <a:solidFill>
                  <a:srgbClr val="28211B"/>
                </a:solidFill>
                <a:latin typeface="Canva Sans Bold"/>
                <a:ea typeface="Canva Sans Bold"/>
                <a:cs typeface="Canva Sans Bold"/>
                <a:sym typeface="Canva Sans Bold"/>
              </a:rPr>
              <a:t>Module Code:</a:t>
            </a:r>
            <a:r>
              <a:rPr lang="en-US" sz="4519">
                <a:solidFill>
                  <a:srgbClr val="28211B"/>
                </a:solidFill>
                <a:latin typeface="Canva Sans"/>
                <a:ea typeface="Canva Sans"/>
                <a:cs typeface="Canva Sans"/>
                <a:sym typeface="Canva Sans"/>
              </a:rPr>
              <a:t> (BMSW4008)</a:t>
            </a:r>
          </a:p>
          <a:p>
            <a:pPr algn="l">
              <a:lnSpc>
                <a:spcPts val="6779"/>
              </a:lnSpc>
            </a:pPr>
            <a:r>
              <a:rPr lang="en-US" sz="4519">
                <a:solidFill>
                  <a:srgbClr val="28211B"/>
                </a:solidFill>
                <a:latin typeface="Canva Sans"/>
                <a:ea typeface="Canva Sans"/>
                <a:cs typeface="Canva Sans"/>
                <a:sym typeface="Canva Sans"/>
              </a:rPr>
              <a:t> </a:t>
            </a:r>
            <a:r>
              <a:rPr lang="en-US" sz="4519" b="1">
                <a:solidFill>
                  <a:srgbClr val="28211B"/>
                </a:solidFill>
                <a:latin typeface="Canva Sans Bold"/>
                <a:ea typeface="Canva Sans Bold"/>
                <a:cs typeface="Canva Sans Bold"/>
                <a:sym typeface="Canva Sans Bold"/>
              </a:rPr>
              <a:t>Student Name:</a:t>
            </a:r>
            <a:r>
              <a:rPr lang="en-US" sz="4519">
                <a:solidFill>
                  <a:srgbClr val="28211B"/>
                </a:solidFill>
                <a:latin typeface="Canva Sans"/>
                <a:ea typeface="Canva Sans"/>
                <a:cs typeface="Canva Sans"/>
                <a:sym typeface="Canva Sans"/>
              </a:rPr>
              <a:t> Patrycja Torunska</a:t>
            </a:r>
          </a:p>
          <a:p>
            <a:pPr algn="l">
              <a:lnSpc>
                <a:spcPts val="6779"/>
              </a:lnSpc>
            </a:pPr>
            <a:r>
              <a:rPr lang="en-US" sz="4519" b="1">
                <a:solidFill>
                  <a:srgbClr val="28211B"/>
                </a:solidFill>
                <a:latin typeface="Canva Sans Bold"/>
                <a:ea typeface="Canva Sans Bold"/>
                <a:cs typeface="Canva Sans Bold"/>
                <a:sym typeface="Canva Sans Bold"/>
              </a:rPr>
              <a:t>Student Number:</a:t>
            </a:r>
            <a:r>
              <a:rPr lang="en-US" sz="4519">
                <a:solidFill>
                  <a:srgbClr val="28211B"/>
                </a:solidFill>
                <a:latin typeface="Canva Sans"/>
                <a:ea typeface="Canva Sans"/>
                <a:cs typeface="Canva Sans"/>
                <a:sym typeface="Canva Sans"/>
              </a:rPr>
              <a:t> 2431559</a:t>
            </a:r>
          </a:p>
          <a:p>
            <a:pPr algn="l">
              <a:lnSpc>
                <a:spcPts val="6779"/>
              </a:lnSpc>
            </a:pPr>
            <a:r>
              <a:rPr lang="en-US" sz="4519">
                <a:solidFill>
                  <a:srgbClr val="28211B"/>
                </a:solidFill>
                <a:latin typeface="Canva Sans"/>
                <a:ea typeface="Canva Sans"/>
                <a:cs typeface="Canva Sans"/>
                <a:sym typeface="Canva Sans"/>
              </a:rPr>
              <a:t> </a:t>
            </a:r>
            <a:r>
              <a:rPr lang="en-US" sz="4519" b="1">
                <a:solidFill>
                  <a:srgbClr val="28211B"/>
                </a:solidFill>
                <a:latin typeface="Canva Sans Bold"/>
                <a:ea typeface="Canva Sans Bold"/>
                <a:cs typeface="Canva Sans Bold"/>
                <a:sym typeface="Canva Sans Bold"/>
              </a:rPr>
              <a:t>8-minute presentation covering myprocess for Tasks 1-3. </a:t>
            </a:r>
          </a:p>
          <a:p>
            <a:pPr algn="l">
              <a:lnSpc>
                <a:spcPts val="6779"/>
              </a:lnSpc>
            </a:pPr>
            <a:r>
              <a:rPr lang="en-US" sz="4519">
                <a:solidFill>
                  <a:srgbClr val="28211B"/>
                </a:solidFill>
                <a:latin typeface="Canva Sans"/>
                <a:ea typeface="Canva Sans"/>
                <a:cs typeface="Canva Sans"/>
                <a:sym typeface="Canva Sans"/>
              </a:rPr>
              <a:t> </a:t>
            </a:r>
            <a:r>
              <a:rPr lang="en-US" sz="4519" b="1">
                <a:solidFill>
                  <a:srgbClr val="28211B"/>
                </a:solidFill>
                <a:latin typeface="Canva Sans Bold"/>
                <a:ea typeface="Canva Sans Bold"/>
                <a:cs typeface="Canva Sans Bold"/>
                <a:sym typeface="Canva Sans Bold"/>
              </a:rPr>
              <a:t>Lecturer: </a:t>
            </a:r>
            <a:r>
              <a:rPr lang="en-US" sz="4519">
                <a:solidFill>
                  <a:srgbClr val="28211B"/>
                </a:solidFill>
                <a:latin typeface="Canva Sans"/>
                <a:ea typeface="Canva Sans"/>
                <a:cs typeface="Canva Sans"/>
                <a:sym typeface="Canva Sans"/>
              </a:rPr>
              <a:t>DR. Gareth Hughes</a:t>
            </a:r>
          </a:p>
          <a:p>
            <a:pPr algn="l">
              <a:lnSpc>
                <a:spcPts val="6779"/>
              </a:lnSpc>
            </a:pPr>
            <a:r>
              <a:rPr lang="en-US" sz="4519" b="1">
                <a:solidFill>
                  <a:srgbClr val="28211B"/>
                </a:solidFill>
                <a:latin typeface="Canva Sans Bold"/>
                <a:ea typeface="Canva Sans Bold"/>
                <a:cs typeface="Canva Sans Bold"/>
                <a:sym typeface="Canva Sans Bold"/>
              </a:rPr>
              <a:t> Deadline:</a:t>
            </a:r>
            <a:r>
              <a:rPr lang="en-US" sz="4519">
                <a:solidFill>
                  <a:srgbClr val="28211B"/>
                </a:solidFill>
                <a:latin typeface="Canva Sans"/>
                <a:ea typeface="Canva Sans"/>
                <a:cs typeface="Canva Sans"/>
                <a:sym typeface="Canva Sans"/>
              </a:rPr>
              <a:t> Monday 16th March </a:t>
            </a:r>
          </a:p>
          <a:p>
            <a:pPr algn="l">
              <a:lnSpc>
                <a:spcPts val="6779"/>
              </a:lnSpc>
            </a:pPr>
            <a:endParaRPr lang="en-US" sz="4519">
              <a:solidFill>
                <a:srgbClr val="28211B"/>
              </a:solidFill>
              <a:latin typeface="Canva Sans"/>
              <a:ea typeface="Canva Sans"/>
              <a:cs typeface="Canva Sans"/>
              <a:sym typeface="Canva Sans"/>
            </a:endParaRPr>
          </a:p>
        </p:txBody>
      </p:sp>
      <p:sp>
        <p:nvSpPr>
          <p:cNvPr id="3" name="Freeform 3"/>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sp>
        <p:nvSpPr>
          <p:cNvPr id="2" name="TextBox 2"/>
          <p:cNvSpPr txBox="1"/>
          <p:nvPr/>
        </p:nvSpPr>
        <p:spPr>
          <a:xfrm>
            <a:off x="5059841" y="1750262"/>
            <a:ext cx="6511249" cy="809625"/>
          </a:xfrm>
          <a:prstGeom prst="rect">
            <a:avLst/>
          </a:prstGeom>
        </p:spPr>
        <p:txBody>
          <a:bodyPr lIns="0" tIns="0" rIns="0" bIns="0" rtlCol="0" anchor="t">
            <a:spAutoFit/>
          </a:bodyPr>
          <a:lstStyle/>
          <a:p>
            <a:pPr algn="l">
              <a:lnSpc>
                <a:spcPts val="6000"/>
              </a:lnSpc>
            </a:pPr>
            <a:r>
              <a:rPr lang="en-US" sz="6000">
                <a:solidFill>
                  <a:srgbClr val="28211B"/>
                </a:solidFill>
                <a:latin typeface="Marcellus"/>
                <a:ea typeface="Marcellus"/>
                <a:cs typeface="Marcellus"/>
                <a:sym typeface="Marcellus"/>
              </a:rPr>
              <a:t>INTRODUCTION</a:t>
            </a:r>
          </a:p>
        </p:txBody>
      </p:sp>
      <p:sp>
        <p:nvSpPr>
          <p:cNvPr id="3" name="TextBox 3"/>
          <p:cNvSpPr txBox="1"/>
          <p:nvPr/>
        </p:nvSpPr>
        <p:spPr>
          <a:xfrm>
            <a:off x="1398427" y="3765867"/>
            <a:ext cx="6467829" cy="3288665"/>
          </a:xfrm>
          <a:prstGeom prst="rect">
            <a:avLst/>
          </a:prstGeom>
        </p:spPr>
        <p:txBody>
          <a:bodyPr lIns="0" tIns="0" rIns="0" bIns="0" rtlCol="0" anchor="t">
            <a:spAutoFit/>
          </a:bodyPr>
          <a:lstStyle/>
          <a:p>
            <a:pPr algn="l">
              <a:lnSpc>
                <a:spcPts val="4759"/>
              </a:lnSpc>
            </a:pPr>
            <a:r>
              <a:rPr lang="en-US" sz="3399">
                <a:solidFill>
                  <a:srgbClr val="28211B"/>
                </a:solidFill>
                <a:latin typeface="Canva Sans"/>
                <a:ea typeface="Canva Sans"/>
                <a:cs typeface="Canva Sans"/>
                <a:sym typeface="Canva Sans"/>
              </a:rPr>
              <a:t>Project included three tasks</a:t>
            </a:r>
          </a:p>
          <a:p>
            <a:pPr algn="l">
              <a:lnSpc>
                <a:spcPts val="4759"/>
              </a:lnSpc>
            </a:pPr>
            <a:endParaRPr lang="en-US" sz="3399">
              <a:solidFill>
                <a:srgbClr val="28211B"/>
              </a:solidFill>
              <a:latin typeface="Canva Sans"/>
              <a:ea typeface="Canva Sans"/>
              <a:cs typeface="Canva Sans"/>
              <a:sym typeface="Canva Sans"/>
            </a:endParaRPr>
          </a:p>
          <a:p>
            <a:pPr marL="518160" lvl="1" indent="-259080" algn="l">
              <a:lnSpc>
                <a:spcPts val="3359"/>
              </a:lnSpc>
              <a:buFont typeface="Arial"/>
              <a:buChar char="•"/>
            </a:pPr>
            <a:r>
              <a:rPr lang="en-US" sz="2400">
                <a:solidFill>
                  <a:srgbClr val="28211B"/>
                </a:solidFill>
                <a:latin typeface="Canva Sans"/>
                <a:ea typeface="Canva Sans"/>
                <a:cs typeface="Canva Sans"/>
                <a:sym typeface="Canva Sans"/>
              </a:rPr>
              <a:t>Market research questionnaire</a:t>
            </a:r>
          </a:p>
          <a:p>
            <a:pPr marL="518160" lvl="1" indent="-259080" algn="l">
              <a:lnSpc>
                <a:spcPts val="3359"/>
              </a:lnSpc>
              <a:buFont typeface="Arial"/>
              <a:buChar char="•"/>
            </a:pPr>
            <a:r>
              <a:rPr lang="en-US" sz="2400">
                <a:solidFill>
                  <a:srgbClr val="28211B"/>
                </a:solidFill>
                <a:latin typeface="Canva Sans"/>
                <a:ea typeface="Canva Sans"/>
                <a:cs typeface="Canva Sans"/>
                <a:sym typeface="Canva Sans"/>
              </a:rPr>
              <a:t>Data analysis of responses</a:t>
            </a:r>
          </a:p>
          <a:p>
            <a:pPr marL="518160" lvl="1" indent="-259080" algn="l">
              <a:lnSpc>
                <a:spcPts val="3359"/>
              </a:lnSpc>
              <a:buFont typeface="Arial"/>
              <a:buChar char="•"/>
            </a:pPr>
            <a:r>
              <a:rPr lang="en-US" sz="2400">
                <a:solidFill>
                  <a:srgbClr val="28211B"/>
                </a:solidFill>
                <a:latin typeface="Canva Sans"/>
                <a:ea typeface="Canva Sans"/>
                <a:cs typeface="Canva Sans"/>
                <a:sym typeface="Canva Sans"/>
              </a:rPr>
              <a:t>Financial projection using Microsoft Excel</a:t>
            </a:r>
          </a:p>
          <a:p>
            <a:pPr marL="518160" lvl="1" indent="-259080" algn="l">
              <a:lnSpc>
                <a:spcPts val="3359"/>
              </a:lnSpc>
              <a:buFont typeface="Arial"/>
              <a:buChar char="•"/>
            </a:pPr>
            <a:r>
              <a:rPr lang="en-US" sz="2400">
                <a:solidFill>
                  <a:srgbClr val="28211B"/>
                </a:solidFill>
                <a:latin typeface="Canva Sans"/>
                <a:ea typeface="Canva Sans"/>
                <a:cs typeface="Canva Sans"/>
                <a:sym typeface="Canva Sans"/>
              </a:rPr>
              <a:t> Promotional video advertisement</a:t>
            </a:r>
          </a:p>
        </p:txBody>
      </p:sp>
      <p:sp>
        <p:nvSpPr>
          <p:cNvPr id="4" name="TextBox 4"/>
          <p:cNvSpPr txBox="1"/>
          <p:nvPr/>
        </p:nvSpPr>
        <p:spPr>
          <a:xfrm>
            <a:off x="10328881" y="3775392"/>
            <a:ext cx="6930419" cy="2367280"/>
          </a:xfrm>
          <a:prstGeom prst="rect">
            <a:avLst/>
          </a:prstGeom>
        </p:spPr>
        <p:txBody>
          <a:bodyPr lIns="0" tIns="0" rIns="0" bIns="0" rtlCol="0" anchor="t">
            <a:spAutoFit/>
          </a:bodyPr>
          <a:lstStyle/>
          <a:p>
            <a:pPr algn="l">
              <a:lnSpc>
                <a:spcPts val="4479"/>
              </a:lnSpc>
            </a:pPr>
            <a:r>
              <a:rPr lang="en-US" sz="3199">
                <a:solidFill>
                  <a:srgbClr val="28211B"/>
                </a:solidFill>
                <a:latin typeface="Canva Sans"/>
                <a:ea typeface="Canva Sans"/>
                <a:cs typeface="Canva Sans"/>
                <a:sym typeface="Canva Sans"/>
              </a:rPr>
              <a:t>Purpose:</a:t>
            </a:r>
          </a:p>
          <a:p>
            <a:pPr algn="l">
              <a:lnSpc>
                <a:spcPts val="4479"/>
              </a:lnSpc>
            </a:pPr>
            <a:endParaRPr lang="en-US" sz="3199">
              <a:solidFill>
                <a:srgbClr val="28211B"/>
              </a:solidFill>
              <a:latin typeface="Canva Sans"/>
              <a:ea typeface="Canva Sans"/>
              <a:cs typeface="Canva Sans"/>
              <a:sym typeface="Canva Sans"/>
            </a:endParaRPr>
          </a:p>
          <a:p>
            <a:pPr algn="l">
              <a:lnSpc>
                <a:spcPts val="3359"/>
              </a:lnSpc>
            </a:pPr>
            <a:r>
              <a:rPr lang="en-US" sz="2400">
                <a:solidFill>
                  <a:srgbClr val="28211B"/>
                </a:solidFill>
                <a:latin typeface="Canva Sans"/>
                <a:ea typeface="Canva Sans"/>
                <a:cs typeface="Canva Sans"/>
                <a:sym typeface="Canva Sans"/>
              </a:rPr>
              <a:t> • Understand customer needs</a:t>
            </a:r>
          </a:p>
          <a:p>
            <a:pPr algn="l">
              <a:lnSpc>
                <a:spcPts val="3359"/>
              </a:lnSpc>
            </a:pPr>
            <a:r>
              <a:rPr lang="en-US" sz="2400">
                <a:solidFill>
                  <a:srgbClr val="28211B"/>
                </a:solidFill>
                <a:latin typeface="Canva Sans"/>
                <a:ea typeface="Canva Sans"/>
                <a:cs typeface="Canva Sans"/>
                <a:sym typeface="Canva Sans"/>
              </a:rPr>
              <a:t> • Plan business finances</a:t>
            </a:r>
          </a:p>
          <a:p>
            <a:pPr algn="l">
              <a:lnSpc>
                <a:spcPts val="3359"/>
              </a:lnSpc>
            </a:pPr>
            <a:r>
              <a:rPr lang="en-US" sz="2400">
                <a:solidFill>
                  <a:srgbClr val="28211B"/>
                </a:solidFill>
                <a:latin typeface="Canva Sans"/>
                <a:ea typeface="Canva Sans"/>
                <a:cs typeface="Canva Sans"/>
                <a:sym typeface="Canva Sans"/>
              </a:rPr>
              <a:t> • Promote my salon brand</a:t>
            </a:r>
          </a:p>
        </p:txBody>
      </p:sp>
      <p:sp>
        <p:nvSpPr>
          <p:cNvPr id="5" name="Freeform 5"/>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grpSp>
        <p:nvGrpSpPr>
          <p:cNvPr id="2" name="Group 2"/>
          <p:cNvGrpSpPr/>
          <p:nvPr/>
        </p:nvGrpSpPr>
        <p:grpSpPr>
          <a:xfrm>
            <a:off x="5994400" y="1028700"/>
            <a:ext cx="6299200" cy="8229600"/>
            <a:chOff x="0" y="0"/>
            <a:chExt cx="2297965" cy="3002180"/>
          </a:xfrm>
        </p:grpSpPr>
        <p:sp>
          <p:nvSpPr>
            <p:cNvPr id="3" name="Freeform 3"/>
            <p:cNvSpPr/>
            <p:nvPr/>
          </p:nvSpPr>
          <p:spPr>
            <a:xfrm>
              <a:off x="0" y="0"/>
              <a:ext cx="2297965" cy="3002180"/>
            </a:xfrm>
            <a:custGeom>
              <a:avLst/>
              <a:gdLst/>
              <a:ahLst/>
              <a:cxnLst/>
              <a:rect l="l" t="t" r="r" b="b"/>
              <a:pathLst>
                <a:path w="2297965" h="3002180">
                  <a:moveTo>
                    <a:pt x="0" y="0"/>
                  </a:moveTo>
                  <a:lnTo>
                    <a:pt x="2297965" y="0"/>
                  </a:lnTo>
                  <a:lnTo>
                    <a:pt x="2297965" y="3002180"/>
                  </a:lnTo>
                  <a:lnTo>
                    <a:pt x="0" y="3002180"/>
                  </a:lnTo>
                  <a:close/>
                </a:path>
              </a:pathLst>
            </a:custGeom>
            <a:solidFill>
              <a:srgbClr val="D9CCBC"/>
            </a:solidFill>
          </p:spPr>
          <p:txBody>
            <a:bodyPr/>
            <a:lstStyle/>
            <a:p>
              <a:endParaRPr lang="en-GB"/>
            </a:p>
          </p:txBody>
        </p:sp>
      </p:grpSp>
      <p:sp>
        <p:nvSpPr>
          <p:cNvPr id="4" name="TextBox 4"/>
          <p:cNvSpPr txBox="1"/>
          <p:nvPr/>
        </p:nvSpPr>
        <p:spPr>
          <a:xfrm>
            <a:off x="4681134" y="869720"/>
            <a:ext cx="8308946" cy="2333625"/>
          </a:xfrm>
          <a:prstGeom prst="rect">
            <a:avLst/>
          </a:prstGeom>
        </p:spPr>
        <p:txBody>
          <a:bodyPr lIns="0" tIns="0" rIns="0" bIns="0" rtlCol="0" anchor="t">
            <a:spAutoFit/>
          </a:bodyPr>
          <a:lstStyle/>
          <a:p>
            <a:pPr algn="ctr">
              <a:lnSpc>
                <a:spcPts val="6000"/>
              </a:lnSpc>
            </a:pPr>
            <a:r>
              <a:rPr lang="en-US" sz="6000">
                <a:solidFill>
                  <a:srgbClr val="28211B"/>
                </a:solidFill>
                <a:latin typeface="Marcellus"/>
                <a:ea typeface="Marcellus"/>
                <a:cs typeface="Marcellus"/>
                <a:sym typeface="Marcellus"/>
              </a:rPr>
              <a:t> Task 1</a:t>
            </a:r>
          </a:p>
          <a:p>
            <a:pPr algn="ctr">
              <a:lnSpc>
                <a:spcPts val="6000"/>
              </a:lnSpc>
            </a:pPr>
            <a:r>
              <a:rPr lang="en-US" sz="6000">
                <a:solidFill>
                  <a:srgbClr val="28211B"/>
                </a:solidFill>
                <a:latin typeface="Marcellus"/>
                <a:ea typeface="Marcellus"/>
                <a:cs typeface="Marcellus"/>
                <a:sym typeface="Marcellus"/>
              </a:rPr>
              <a:t>Market Research Questionnaire</a:t>
            </a:r>
          </a:p>
        </p:txBody>
      </p:sp>
      <p:grpSp>
        <p:nvGrpSpPr>
          <p:cNvPr id="5" name="Group 5"/>
          <p:cNvGrpSpPr/>
          <p:nvPr/>
        </p:nvGrpSpPr>
        <p:grpSpPr>
          <a:xfrm>
            <a:off x="0" y="2498086"/>
            <a:ext cx="5398288" cy="7647245"/>
            <a:chOff x="0" y="0"/>
            <a:chExt cx="7197717" cy="10196327"/>
          </a:xfrm>
        </p:grpSpPr>
        <p:pic>
          <p:nvPicPr>
            <p:cNvPr id="6" name="Picture 6"/>
            <p:cNvPicPr>
              <a:picLocks noChangeAspect="1"/>
            </p:cNvPicPr>
            <p:nvPr/>
          </p:nvPicPr>
          <p:blipFill>
            <a:blip r:embed="rId3"/>
            <a:srcRect t="17109" b="17726"/>
            <a:stretch>
              <a:fillRect/>
            </a:stretch>
          </p:blipFill>
          <p:spPr>
            <a:xfrm>
              <a:off x="0" y="0"/>
              <a:ext cx="7197717" cy="10196327"/>
            </a:xfrm>
            <a:prstGeom prst="rect">
              <a:avLst/>
            </a:prstGeom>
          </p:spPr>
        </p:pic>
      </p:grpSp>
      <p:sp>
        <p:nvSpPr>
          <p:cNvPr id="7" name="TextBox 7"/>
          <p:cNvSpPr txBox="1"/>
          <p:nvPr/>
        </p:nvSpPr>
        <p:spPr>
          <a:xfrm>
            <a:off x="6765383" y="4517446"/>
            <a:ext cx="6995680" cy="4235941"/>
          </a:xfrm>
          <a:prstGeom prst="rect">
            <a:avLst/>
          </a:prstGeom>
        </p:spPr>
        <p:txBody>
          <a:bodyPr lIns="0" tIns="0" rIns="0" bIns="0" rtlCol="0" anchor="t">
            <a:spAutoFit/>
          </a:bodyPr>
          <a:lstStyle/>
          <a:p>
            <a:pPr algn="ctr">
              <a:lnSpc>
                <a:spcPts val="4230"/>
              </a:lnSpc>
            </a:pPr>
            <a:endParaRPr/>
          </a:p>
          <a:p>
            <a:pPr marL="608932" lvl="1" indent="-304466" algn="l">
              <a:lnSpc>
                <a:spcPts val="4230"/>
              </a:lnSpc>
              <a:buFont typeface="Arial"/>
              <a:buChar char="•"/>
            </a:pPr>
            <a:r>
              <a:rPr lang="en-US" sz="2820">
                <a:solidFill>
                  <a:srgbClr val="28211B"/>
                </a:solidFill>
                <a:latin typeface="Canva Sans"/>
                <a:ea typeface="Canva Sans"/>
                <a:cs typeface="Canva Sans"/>
                <a:sym typeface="Canva Sans"/>
              </a:rPr>
              <a:t>How often people visit salons</a:t>
            </a:r>
          </a:p>
          <a:p>
            <a:pPr marL="608932" lvl="1" indent="-304466" algn="l">
              <a:lnSpc>
                <a:spcPts val="4230"/>
              </a:lnSpc>
              <a:buFont typeface="Arial"/>
              <a:buChar char="•"/>
            </a:pPr>
            <a:r>
              <a:rPr lang="en-US" sz="2820">
                <a:solidFill>
                  <a:srgbClr val="28211B"/>
                </a:solidFill>
                <a:latin typeface="Canva Sans"/>
                <a:ea typeface="Canva Sans"/>
                <a:cs typeface="Canva Sans"/>
                <a:sym typeface="Canva Sans"/>
              </a:rPr>
              <a:t>Which services they use the most</a:t>
            </a:r>
          </a:p>
          <a:p>
            <a:pPr marL="608932" lvl="1" indent="-304466" algn="l">
              <a:lnSpc>
                <a:spcPts val="4230"/>
              </a:lnSpc>
              <a:buFont typeface="Arial"/>
              <a:buChar char="•"/>
            </a:pPr>
            <a:r>
              <a:rPr lang="en-US" sz="2820">
                <a:solidFill>
                  <a:srgbClr val="28211B"/>
                </a:solidFill>
                <a:latin typeface="Canva Sans"/>
                <a:ea typeface="Canva Sans"/>
                <a:cs typeface="Canva Sans"/>
                <a:sym typeface="Canva Sans"/>
              </a:rPr>
              <a:t>How they find new salons</a:t>
            </a:r>
          </a:p>
          <a:p>
            <a:pPr marL="608932" lvl="1" indent="-304466" algn="l">
              <a:lnSpc>
                <a:spcPts val="4230"/>
              </a:lnSpc>
              <a:buFont typeface="Arial"/>
              <a:buChar char="•"/>
            </a:pPr>
            <a:r>
              <a:rPr lang="en-US" sz="2820">
                <a:solidFill>
                  <a:srgbClr val="28211B"/>
                </a:solidFill>
                <a:latin typeface="Canva Sans"/>
                <a:ea typeface="Canva Sans"/>
                <a:cs typeface="Canva Sans"/>
                <a:sym typeface="Canva Sans"/>
              </a:rPr>
              <a:t>How much they are willing to pay</a:t>
            </a:r>
          </a:p>
          <a:p>
            <a:pPr marL="608932" lvl="1" indent="-304466" algn="l">
              <a:lnSpc>
                <a:spcPts val="4230"/>
              </a:lnSpc>
              <a:buFont typeface="Arial"/>
              <a:buChar char="•"/>
            </a:pPr>
            <a:r>
              <a:rPr lang="en-US" sz="2820">
                <a:solidFill>
                  <a:srgbClr val="28211B"/>
                </a:solidFill>
                <a:latin typeface="Canva Sans"/>
                <a:ea typeface="Canva Sans"/>
                <a:cs typeface="Canva Sans"/>
                <a:sym typeface="Canva Sans"/>
              </a:rPr>
              <a:t>What factors influence their choice</a:t>
            </a:r>
          </a:p>
          <a:p>
            <a:pPr algn="ctr">
              <a:lnSpc>
                <a:spcPts val="4230"/>
              </a:lnSpc>
            </a:pPr>
            <a:endParaRPr lang="en-US" sz="2820">
              <a:solidFill>
                <a:srgbClr val="28211B"/>
              </a:solidFill>
              <a:latin typeface="Canva Sans"/>
              <a:ea typeface="Canva Sans"/>
              <a:cs typeface="Canva Sans"/>
              <a:sym typeface="Canva Sans"/>
            </a:endParaRPr>
          </a:p>
          <a:p>
            <a:pPr algn="ctr">
              <a:lnSpc>
                <a:spcPts val="4230"/>
              </a:lnSpc>
            </a:pPr>
            <a:r>
              <a:rPr lang="en-US" sz="2820">
                <a:solidFill>
                  <a:srgbClr val="28211B"/>
                </a:solidFill>
                <a:latin typeface="Canva Sans"/>
                <a:ea typeface="Canva Sans"/>
                <a:cs typeface="Canva Sans"/>
                <a:sym typeface="Canva Sans"/>
              </a:rPr>
              <a:t>50 people participated in the survey.</a:t>
            </a:r>
          </a:p>
        </p:txBody>
      </p:sp>
      <p:sp>
        <p:nvSpPr>
          <p:cNvPr id="8" name="TextBox 8"/>
          <p:cNvSpPr txBox="1"/>
          <p:nvPr/>
        </p:nvSpPr>
        <p:spPr>
          <a:xfrm>
            <a:off x="7342595" y="4197406"/>
            <a:ext cx="5208745" cy="396240"/>
          </a:xfrm>
          <a:prstGeom prst="rect">
            <a:avLst/>
          </a:prstGeom>
        </p:spPr>
        <p:txBody>
          <a:bodyPr lIns="0" tIns="0" rIns="0" bIns="0" rtlCol="0" anchor="t">
            <a:spAutoFit/>
          </a:bodyPr>
          <a:lstStyle/>
          <a:p>
            <a:pPr algn="ctr">
              <a:lnSpc>
                <a:spcPts val="3359"/>
              </a:lnSpc>
            </a:pPr>
            <a:r>
              <a:rPr lang="en-US" sz="2400" b="1">
                <a:solidFill>
                  <a:srgbClr val="28211B"/>
                </a:solidFill>
                <a:latin typeface="Canva Sans Bold"/>
                <a:ea typeface="Canva Sans Bold"/>
                <a:cs typeface="Canva Sans Bold"/>
                <a:sym typeface="Canva Sans Bold"/>
              </a:rPr>
              <a:t>THE SURVEY FOCUSED ON</a:t>
            </a:r>
          </a:p>
        </p:txBody>
      </p:sp>
      <p:sp>
        <p:nvSpPr>
          <p:cNvPr id="9" name="Freeform 9"/>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grpSp>
        <p:nvGrpSpPr>
          <p:cNvPr id="2" name="Group 2"/>
          <p:cNvGrpSpPr/>
          <p:nvPr/>
        </p:nvGrpSpPr>
        <p:grpSpPr>
          <a:xfrm>
            <a:off x="345651" y="1028700"/>
            <a:ext cx="5172006" cy="9037957"/>
            <a:chOff x="0" y="0"/>
            <a:chExt cx="6896008" cy="12050610"/>
          </a:xfrm>
        </p:grpSpPr>
        <p:pic>
          <p:nvPicPr>
            <p:cNvPr id="3" name="Picture 3"/>
            <p:cNvPicPr>
              <a:picLocks noChangeAspect="1"/>
            </p:cNvPicPr>
            <p:nvPr/>
          </p:nvPicPr>
          <p:blipFill>
            <a:blip r:embed="rId3"/>
            <a:srcRect t="9808" b="9808"/>
            <a:stretch>
              <a:fillRect/>
            </a:stretch>
          </p:blipFill>
          <p:spPr>
            <a:xfrm>
              <a:off x="0" y="0"/>
              <a:ext cx="6896008" cy="12050610"/>
            </a:xfrm>
            <a:prstGeom prst="rect">
              <a:avLst/>
            </a:prstGeom>
          </p:spPr>
        </p:pic>
      </p:grpSp>
      <p:sp>
        <p:nvSpPr>
          <p:cNvPr id="4" name="Freeform 4"/>
          <p:cNvSpPr/>
          <p:nvPr/>
        </p:nvSpPr>
        <p:spPr>
          <a:xfrm>
            <a:off x="12771281" y="8492340"/>
            <a:ext cx="439492" cy="425908"/>
          </a:xfrm>
          <a:custGeom>
            <a:avLst/>
            <a:gdLst/>
            <a:ahLst/>
            <a:cxnLst/>
            <a:rect l="l" t="t" r="r" b="b"/>
            <a:pathLst>
              <a:path w="439492" h="425908">
                <a:moveTo>
                  <a:pt x="0" y="0"/>
                </a:moveTo>
                <a:lnTo>
                  <a:pt x="439492" y="0"/>
                </a:lnTo>
                <a:lnTo>
                  <a:pt x="439492" y="425908"/>
                </a:lnTo>
                <a:lnTo>
                  <a:pt x="0" y="42590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3328844" y="8088886"/>
            <a:ext cx="439492" cy="425908"/>
          </a:xfrm>
          <a:custGeom>
            <a:avLst/>
            <a:gdLst/>
            <a:ahLst/>
            <a:cxnLst/>
            <a:rect l="l" t="t" r="r" b="b"/>
            <a:pathLst>
              <a:path w="439492" h="425908">
                <a:moveTo>
                  <a:pt x="0" y="0"/>
                </a:moveTo>
                <a:lnTo>
                  <a:pt x="439492" y="0"/>
                </a:lnTo>
                <a:lnTo>
                  <a:pt x="439492" y="425908"/>
                </a:lnTo>
                <a:lnTo>
                  <a:pt x="0" y="4259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13886408" y="8492340"/>
            <a:ext cx="439492" cy="425908"/>
          </a:xfrm>
          <a:custGeom>
            <a:avLst/>
            <a:gdLst/>
            <a:ahLst/>
            <a:cxnLst/>
            <a:rect l="l" t="t" r="r" b="b"/>
            <a:pathLst>
              <a:path w="439492" h="425908">
                <a:moveTo>
                  <a:pt x="0" y="0"/>
                </a:moveTo>
                <a:lnTo>
                  <a:pt x="439492" y="0"/>
                </a:lnTo>
                <a:lnTo>
                  <a:pt x="439492" y="425908"/>
                </a:lnTo>
                <a:lnTo>
                  <a:pt x="0" y="42590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TextBox 7"/>
          <p:cNvSpPr txBox="1"/>
          <p:nvPr/>
        </p:nvSpPr>
        <p:spPr>
          <a:xfrm>
            <a:off x="6684735" y="4791698"/>
            <a:ext cx="7421419" cy="3175635"/>
          </a:xfrm>
          <a:prstGeom prst="rect">
            <a:avLst/>
          </a:prstGeom>
        </p:spPr>
        <p:txBody>
          <a:bodyPr lIns="0" tIns="0" rIns="0" bIns="0" rtlCol="0" anchor="t">
            <a:spAutoFit/>
          </a:bodyPr>
          <a:lstStyle/>
          <a:p>
            <a:pPr algn="l">
              <a:lnSpc>
                <a:spcPts val="3600"/>
              </a:lnSpc>
            </a:pPr>
            <a:r>
              <a:rPr lang="en-US" sz="2400" b="1" dirty="0">
                <a:solidFill>
                  <a:srgbClr val="28211B"/>
                </a:solidFill>
                <a:latin typeface="Canva Sans Bold"/>
                <a:ea typeface="Canva Sans Bold"/>
                <a:cs typeface="Canva Sans Bold"/>
                <a:sym typeface="Canva Sans Bold"/>
              </a:rPr>
              <a:t>Key finding:</a:t>
            </a:r>
          </a:p>
          <a:p>
            <a:pPr algn="l">
              <a:lnSpc>
                <a:spcPts val="3600"/>
              </a:lnSpc>
            </a:pPr>
            <a:r>
              <a:rPr lang="en-US" sz="2400" dirty="0">
                <a:solidFill>
                  <a:srgbClr val="28211B"/>
                </a:solidFill>
                <a:latin typeface="Canva Sans"/>
                <a:ea typeface="Canva Sans"/>
                <a:cs typeface="Canva Sans"/>
                <a:sym typeface="Canva Sans"/>
              </a:rPr>
              <a:t>Clients value quality of service the most.</a:t>
            </a:r>
          </a:p>
          <a:p>
            <a:pPr algn="l">
              <a:lnSpc>
                <a:spcPts val="3600"/>
              </a:lnSpc>
            </a:pPr>
            <a:endParaRPr lang="en-US" sz="2400" dirty="0">
              <a:solidFill>
                <a:srgbClr val="28211B"/>
              </a:solidFill>
              <a:latin typeface="Canva Sans"/>
              <a:ea typeface="Canva Sans"/>
              <a:cs typeface="Canva Sans"/>
              <a:sym typeface="Canva Sans"/>
            </a:endParaRPr>
          </a:p>
          <a:p>
            <a:pPr algn="l">
              <a:lnSpc>
                <a:spcPts val="3600"/>
              </a:lnSpc>
            </a:pPr>
            <a:r>
              <a:rPr lang="en-US" sz="2400" dirty="0">
                <a:solidFill>
                  <a:srgbClr val="28211B"/>
                </a:solidFill>
                <a:latin typeface="Canva Sans"/>
                <a:ea typeface="Canva Sans"/>
                <a:cs typeface="Canva Sans"/>
                <a:sym typeface="Canva Sans"/>
              </a:rPr>
              <a:t>I</a:t>
            </a:r>
            <a:r>
              <a:rPr lang="en-US" sz="2400" b="1" dirty="0">
                <a:solidFill>
                  <a:srgbClr val="28211B"/>
                </a:solidFill>
                <a:latin typeface="Canva Sans Bold"/>
                <a:ea typeface="Canva Sans Bold"/>
                <a:cs typeface="Canva Sans Bold"/>
                <a:sym typeface="Canva Sans Bold"/>
              </a:rPr>
              <a:t>mplications for my business:</a:t>
            </a:r>
          </a:p>
          <a:p>
            <a:pPr algn="l">
              <a:lnSpc>
                <a:spcPts val="3600"/>
              </a:lnSpc>
            </a:pPr>
            <a:r>
              <a:rPr lang="en-US" sz="2400" dirty="0">
                <a:solidFill>
                  <a:srgbClr val="28211B"/>
                </a:solidFill>
                <a:latin typeface="Canva Sans"/>
                <a:ea typeface="Canva Sans"/>
                <a:cs typeface="Canva Sans"/>
                <a:sym typeface="Canva Sans"/>
              </a:rPr>
              <a:t> • Focus on professional results</a:t>
            </a:r>
          </a:p>
          <a:p>
            <a:pPr algn="l">
              <a:lnSpc>
                <a:spcPts val="3600"/>
              </a:lnSpc>
            </a:pPr>
            <a:r>
              <a:rPr lang="en-US" sz="2400" dirty="0">
                <a:solidFill>
                  <a:srgbClr val="28211B"/>
                </a:solidFill>
                <a:latin typeface="Canva Sans"/>
                <a:ea typeface="Canva Sans"/>
                <a:cs typeface="Canva Sans"/>
                <a:sym typeface="Canva Sans"/>
              </a:rPr>
              <a:t> • Use high-quality products</a:t>
            </a:r>
          </a:p>
          <a:p>
            <a:pPr algn="l">
              <a:lnSpc>
                <a:spcPts val="3600"/>
              </a:lnSpc>
            </a:pPr>
            <a:r>
              <a:rPr lang="en-US" sz="2400" dirty="0">
                <a:solidFill>
                  <a:srgbClr val="28211B"/>
                </a:solidFill>
                <a:latin typeface="Canva Sans"/>
                <a:ea typeface="Canva Sans"/>
                <a:cs typeface="Canva Sans"/>
                <a:sym typeface="Canva Sans"/>
              </a:rPr>
              <a:t> • Show work online</a:t>
            </a:r>
          </a:p>
        </p:txBody>
      </p:sp>
      <p:sp>
        <p:nvSpPr>
          <p:cNvPr id="8" name="TextBox 8"/>
          <p:cNvSpPr txBox="1"/>
          <p:nvPr/>
        </p:nvSpPr>
        <p:spPr>
          <a:xfrm>
            <a:off x="6077286" y="3462008"/>
            <a:ext cx="8768485" cy="396240"/>
          </a:xfrm>
          <a:prstGeom prst="rect">
            <a:avLst/>
          </a:prstGeom>
        </p:spPr>
        <p:txBody>
          <a:bodyPr lIns="0" tIns="0" rIns="0" bIns="0" rtlCol="0" anchor="t">
            <a:spAutoFit/>
          </a:bodyPr>
          <a:lstStyle/>
          <a:p>
            <a:pPr algn="l">
              <a:lnSpc>
                <a:spcPts val="3359"/>
              </a:lnSpc>
            </a:pPr>
            <a:r>
              <a:rPr lang="en-US" sz="2400" b="1">
                <a:solidFill>
                  <a:srgbClr val="28211B"/>
                </a:solidFill>
                <a:latin typeface="Canva Sans Bold"/>
                <a:ea typeface="Canva Sans Bold"/>
                <a:cs typeface="Canva Sans Bold"/>
                <a:sym typeface="Canva Sans Bold"/>
              </a:rPr>
              <a:t>MOST IMPORTANT FACTOR WHEN CHOOSING A SALON</a:t>
            </a:r>
          </a:p>
        </p:txBody>
      </p:sp>
      <p:sp>
        <p:nvSpPr>
          <p:cNvPr id="9" name="Freeform 9"/>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8"/>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sp>
        <p:nvSpPr>
          <p:cNvPr id="2" name="Freeform 2"/>
          <p:cNvSpPr/>
          <p:nvPr/>
        </p:nvSpPr>
        <p:spPr>
          <a:xfrm>
            <a:off x="6419215" y="1428113"/>
            <a:ext cx="5449570" cy="8495407"/>
          </a:xfrm>
          <a:custGeom>
            <a:avLst/>
            <a:gdLst/>
            <a:ahLst/>
            <a:cxnLst/>
            <a:rect l="l" t="t" r="r" b="b"/>
            <a:pathLst>
              <a:path w="5449570" h="8495407">
                <a:moveTo>
                  <a:pt x="0" y="0"/>
                </a:moveTo>
                <a:lnTo>
                  <a:pt x="5449570" y="0"/>
                </a:lnTo>
                <a:lnTo>
                  <a:pt x="5449570" y="8495407"/>
                </a:lnTo>
                <a:lnTo>
                  <a:pt x="0" y="8495407"/>
                </a:lnTo>
                <a:lnTo>
                  <a:pt x="0" y="0"/>
                </a:lnTo>
                <a:close/>
              </a:path>
            </a:pathLst>
          </a:custGeom>
          <a:blipFill>
            <a:blip r:embed="rId3"/>
            <a:stretch>
              <a:fillRect t="-19725" b="-19725"/>
            </a:stretch>
          </a:blipFill>
        </p:spPr>
        <p:txBody>
          <a:bodyPr/>
          <a:lstStyle/>
          <a:p>
            <a:endParaRPr lang="en-GB"/>
          </a:p>
        </p:txBody>
      </p:sp>
      <p:sp>
        <p:nvSpPr>
          <p:cNvPr id="3" name="TextBox 3"/>
          <p:cNvSpPr txBox="1"/>
          <p:nvPr/>
        </p:nvSpPr>
        <p:spPr>
          <a:xfrm>
            <a:off x="1028700" y="2174876"/>
            <a:ext cx="5551899" cy="5461635"/>
          </a:xfrm>
          <a:prstGeom prst="rect">
            <a:avLst/>
          </a:prstGeom>
        </p:spPr>
        <p:txBody>
          <a:bodyPr lIns="0" tIns="0" rIns="0" bIns="0" rtlCol="0" anchor="t">
            <a:spAutoFit/>
          </a:bodyPr>
          <a:lstStyle/>
          <a:p>
            <a:pPr algn="l">
              <a:lnSpc>
                <a:spcPts val="3600"/>
              </a:lnSpc>
            </a:pPr>
            <a:r>
              <a:rPr lang="en-US" sz="2400" b="1">
                <a:solidFill>
                  <a:srgbClr val="28211B"/>
                </a:solidFill>
                <a:latin typeface="Canva Sans Bold"/>
                <a:ea typeface="Canva Sans Bold"/>
                <a:cs typeface="Canva Sans Bold"/>
                <a:sym typeface="Canva Sans Bold"/>
              </a:rPr>
              <a:t>Main findings:</a:t>
            </a:r>
          </a:p>
          <a:p>
            <a:pPr algn="l">
              <a:lnSpc>
                <a:spcPts val="3600"/>
              </a:lnSpc>
            </a:pPr>
            <a:endParaRPr lang="en-US" sz="2400" b="1">
              <a:solidFill>
                <a:srgbClr val="28211B"/>
              </a:solidFill>
              <a:latin typeface="Canva Sans Bold"/>
              <a:ea typeface="Canva Sans Bold"/>
              <a:cs typeface="Canva Sans Bold"/>
              <a:sym typeface="Canva Sans Bold"/>
            </a:endParaRPr>
          </a:p>
          <a:p>
            <a:pPr algn="l">
              <a:lnSpc>
                <a:spcPts val="3600"/>
              </a:lnSpc>
            </a:pPr>
            <a:r>
              <a:rPr lang="en-US" sz="2400">
                <a:solidFill>
                  <a:srgbClr val="28211B"/>
                </a:solidFill>
                <a:latin typeface="Canva Sans"/>
                <a:ea typeface="Canva Sans"/>
                <a:cs typeface="Canva Sans"/>
                <a:sym typeface="Canva Sans"/>
              </a:rPr>
              <a:t> • 54% said recommendations from friends or family</a:t>
            </a:r>
          </a:p>
          <a:p>
            <a:pPr algn="l">
              <a:lnSpc>
                <a:spcPts val="3600"/>
              </a:lnSpc>
            </a:pPr>
            <a:r>
              <a:rPr lang="en-US" sz="2400">
                <a:solidFill>
                  <a:srgbClr val="28211B"/>
                </a:solidFill>
                <a:latin typeface="Canva Sans"/>
                <a:ea typeface="Canva Sans"/>
                <a:cs typeface="Canva Sans"/>
                <a:sym typeface="Canva Sans"/>
              </a:rPr>
              <a:t> • Social media also important</a:t>
            </a:r>
          </a:p>
          <a:p>
            <a:pPr algn="l">
              <a:lnSpc>
                <a:spcPts val="3600"/>
              </a:lnSpc>
            </a:pPr>
            <a:endParaRPr lang="en-US" sz="2400">
              <a:solidFill>
                <a:srgbClr val="28211B"/>
              </a:solidFill>
              <a:latin typeface="Canva Sans"/>
              <a:ea typeface="Canva Sans"/>
              <a:cs typeface="Canva Sans"/>
              <a:sym typeface="Canva Sans"/>
            </a:endParaRPr>
          </a:p>
          <a:p>
            <a:pPr algn="l">
              <a:lnSpc>
                <a:spcPts val="3600"/>
              </a:lnSpc>
            </a:pPr>
            <a:r>
              <a:rPr lang="en-US" sz="2400" b="1">
                <a:solidFill>
                  <a:srgbClr val="28211B"/>
                </a:solidFill>
                <a:latin typeface="Canva Sans Bold"/>
                <a:ea typeface="Canva Sans Bold"/>
                <a:cs typeface="Canva Sans Bold"/>
                <a:sym typeface="Canva Sans Bold"/>
              </a:rPr>
              <a:t>Implications:</a:t>
            </a:r>
          </a:p>
          <a:p>
            <a:pPr algn="l">
              <a:lnSpc>
                <a:spcPts val="3600"/>
              </a:lnSpc>
            </a:pPr>
            <a:endParaRPr lang="en-US" sz="2400" b="1">
              <a:solidFill>
                <a:srgbClr val="28211B"/>
              </a:solidFill>
              <a:latin typeface="Canva Sans Bold"/>
              <a:ea typeface="Canva Sans Bold"/>
              <a:cs typeface="Canva Sans Bold"/>
              <a:sym typeface="Canva Sans Bold"/>
            </a:endParaRPr>
          </a:p>
          <a:p>
            <a:pPr algn="l">
              <a:lnSpc>
                <a:spcPts val="3600"/>
              </a:lnSpc>
            </a:pPr>
            <a:r>
              <a:rPr lang="en-US" sz="2400">
                <a:solidFill>
                  <a:srgbClr val="28211B"/>
                </a:solidFill>
                <a:latin typeface="Canva Sans"/>
                <a:ea typeface="Canva Sans"/>
                <a:cs typeface="Canva Sans"/>
                <a:sym typeface="Canva Sans"/>
              </a:rPr>
              <a:t> • Build trust with clients</a:t>
            </a:r>
          </a:p>
          <a:p>
            <a:pPr algn="l">
              <a:lnSpc>
                <a:spcPts val="3600"/>
              </a:lnSpc>
            </a:pPr>
            <a:r>
              <a:rPr lang="en-US" sz="2400">
                <a:solidFill>
                  <a:srgbClr val="28211B"/>
                </a:solidFill>
                <a:latin typeface="Canva Sans"/>
                <a:ea typeface="Canva Sans"/>
                <a:cs typeface="Canva Sans"/>
                <a:sym typeface="Canva Sans"/>
              </a:rPr>
              <a:t> • Encourage recommendations</a:t>
            </a:r>
          </a:p>
          <a:p>
            <a:pPr algn="l">
              <a:lnSpc>
                <a:spcPts val="3600"/>
              </a:lnSpc>
            </a:pPr>
            <a:r>
              <a:rPr lang="en-US" sz="2400">
                <a:solidFill>
                  <a:srgbClr val="28211B"/>
                </a:solidFill>
                <a:latin typeface="Canva Sans"/>
                <a:ea typeface="Canva Sans"/>
                <a:cs typeface="Canva Sans"/>
                <a:sym typeface="Canva Sans"/>
              </a:rPr>
              <a:t> • Post results on Instagram</a:t>
            </a:r>
          </a:p>
          <a:p>
            <a:pPr algn="l">
              <a:lnSpc>
                <a:spcPts val="3600"/>
              </a:lnSpc>
            </a:pPr>
            <a:endParaRPr lang="en-US" sz="2400">
              <a:solidFill>
                <a:srgbClr val="28211B"/>
              </a:solidFill>
              <a:latin typeface="Canva Sans"/>
              <a:ea typeface="Canva Sans"/>
              <a:cs typeface="Canva Sans"/>
              <a:sym typeface="Canva Sans"/>
            </a:endParaRPr>
          </a:p>
        </p:txBody>
      </p:sp>
      <p:sp>
        <p:nvSpPr>
          <p:cNvPr id="4" name="TextBox 4"/>
          <p:cNvSpPr txBox="1"/>
          <p:nvPr/>
        </p:nvSpPr>
        <p:spPr>
          <a:xfrm>
            <a:off x="801237" y="1210943"/>
            <a:ext cx="8768485" cy="396240"/>
          </a:xfrm>
          <a:prstGeom prst="rect">
            <a:avLst/>
          </a:prstGeom>
        </p:spPr>
        <p:txBody>
          <a:bodyPr lIns="0" tIns="0" rIns="0" bIns="0" rtlCol="0" anchor="t">
            <a:spAutoFit/>
          </a:bodyPr>
          <a:lstStyle/>
          <a:p>
            <a:pPr algn="l">
              <a:lnSpc>
                <a:spcPts val="3359"/>
              </a:lnSpc>
            </a:pPr>
            <a:r>
              <a:rPr lang="en-US" sz="2400" b="1">
                <a:solidFill>
                  <a:srgbClr val="28211B"/>
                </a:solidFill>
                <a:latin typeface="Canva Sans Bold"/>
                <a:ea typeface="Canva Sans Bold"/>
                <a:cs typeface="Canva Sans Bold"/>
                <a:sym typeface="Canva Sans Bold"/>
              </a:rPr>
              <a:t>HOW CLIENTS FIND A NEW SALON</a:t>
            </a:r>
          </a:p>
        </p:txBody>
      </p:sp>
      <p:sp>
        <p:nvSpPr>
          <p:cNvPr id="5" name="Freeform 5"/>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sp>
        <p:nvSpPr>
          <p:cNvPr id="2" name="Freeform 2"/>
          <p:cNvSpPr/>
          <p:nvPr/>
        </p:nvSpPr>
        <p:spPr>
          <a:xfrm>
            <a:off x="8763000" y="1197451"/>
            <a:ext cx="5477480" cy="8644198"/>
          </a:xfrm>
          <a:custGeom>
            <a:avLst/>
            <a:gdLst/>
            <a:ahLst/>
            <a:cxnLst/>
            <a:rect l="l" t="t" r="r" b="b"/>
            <a:pathLst>
              <a:path w="5477480" h="8644198">
                <a:moveTo>
                  <a:pt x="0" y="0"/>
                </a:moveTo>
                <a:lnTo>
                  <a:pt x="5477480" y="0"/>
                </a:lnTo>
                <a:lnTo>
                  <a:pt x="5477480" y="8644198"/>
                </a:lnTo>
                <a:lnTo>
                  <a:pt x="0" y="8644198"/>
                </a:lnTo>
                <a:lnTo>
                  <a:pt x="0" y="0"/>
                </a:lnTo>
                <a:close/>
              </a:path>
            </a:pathLst>
          </a:custGeom>
          <a:blipFill>
            <a:blip r:embed="rId3"/>
            <a:stretch>
              <a:fillRect t="-26425" b="-11327"/>
            </a:stretch>
          </a:blipFill>
        </p:spPr>
        <p:txBody>
          <a:bodyPr/>
          <a:lstStyle/>
          <a:p>
            <a:endParaRPr lang="en-GB" dirty="0"/>
          </a:p>
        </p:txBody>
      </p:sp>
      <p:sp>
        <p:nvSpPr>
          <p:cNvPr id="3" name="TextBox 3"/>
          <p:cNvSpPr txBox="1"/>
          <p:nvPr/>
        </p:nvSpPr>
        <p:spPr>
          <a:xfrm>
            <a:off x="1513318" y="3474533"/>
            <a:ext cx="5551899" cy="4090035"/>
          </a:xfrm>
          <a:prstGeom prst="rect">
            <a:avLst/>
          </a:prstGeom>
        </p:spPr>
        <p:txBody>
          <a:bodyPr lIns="0" tIns="0" rIns="0" bIns="0" rtlCol="0" anchor="t">
            <a:spAutoFit/>
          </a:bodyPr>
          <a:lstStyle/>
          <a:p>
            <a:pPr algn="l">
              <a:lnSpc>
                <a:spcPts val="3600"/>
              </a:lnSpc>
            </a:pPr>
            <a:r>
              <a:rPr lang="en-US" sz="2400" b="1">
                <a:solidFill>
                  <a:srgbClr val="28211B"/>
                </a:solidFill>
                <a:latin typeface="Canva Sans Bold"/>
                <a:ea typeface="Canva Sans Bold"/>
                <a:cs typeface="Canva Sans Bold"/>
                <a:sym typeface="Canva Sans Bold"/>
              </a:rPr>
              <a:t>Clients are willing to pay for:</a:t>
            </a:r>
          </a:p>
          <a:p>
            <a:pPr algn="l">
              <a:lnSpc>
                <a:spcPts val="3600"/>
              </a:lnSpc>
            </a:pPr>
            <a:r>
              <a:rPr lang="en-US" sz="2400" b="1">
                <a:solidFill>
                  <a:srgbClr val="28211B"/>
                </a:solidFill>
                <a:latin typeface="Canva Sans Bold"/>
                <a:ea typeface="Canva Sans Bold"/>
                <a:cs typeface="Canva Sans Bold"/>
                <a:sym typeface="Canva Sans Bold"/>
              </a:rPr>
              <a:t> </a:t>
            </a:r>
            <a:r>
              <a:rPr lang="en-US" sz="2400">
                <a:solidFill>
                  <a:srgbClr val="28211B"/>
                </a:solidFill>
                <a:latin typeface="Canva Sans"/>
                <a:ea typeface="Canva Sans"/>
                <a:cs typeface="Canva Sans"/>
                <a:sym typeface="Canva Sans"/>
              </a:rPr>
              <a:t>• High quality results</a:t>
            </a:r>
          </a:p>
          <a:p>
            <a:pPr algn="l">
              <a:lnSpc>
                <a:spcPts val="3600"/>
              </a:lnSpc>
            </a:pPr>
            <a:r>
              <a:rPr lang="en-US" sz="2400">
                <a:solidFill>
                  <a:srgbClr val="28211B"/>
                </a:solidFill>
                <a:latin typeface="Canva Sans"/>
                <a:ea typeface="Canva Sans"/>
                <a:cs typeface="Canva Sans"/>
                <a:sym typeface="Canva Sans"/>
              </a:rPr>
              <a:t> • Professional products</a:t>
            </a:r>
          </a:p>
          <a:p>
            <a:pPr algn="l">
              <a:lnSpc>
                <a:spcPts val="3600"/>
              </a:lnSpc>
            </a:pPr>
            <a:r>
              <a:rPr lang="en-US" sz="2400">
                <a:solidFill>
                  <a:srgbClr val="28211B"/>
                </a:solidFill>
                <a:latin typeface="Canva Sans"/>
                <a:ea typeface="Canva Sans"/>
                <a:cs typeface="Canva Sans"/>
                <a:sym typeface="Canva Sans"/>
              </a:rPr>
              <a:t> • Skilled stylists</a:t>
            </a:r>
          </a:p>
          <a:p>
            <a:pPr algn="l">
              <a:lnSpc>
                <a:spcPts val="3600"/>
              </a:lnSpc>
            </a:pPr>
            <a:endParaRPr lang="en-US" sz="2400">
              <a:solidFill>
                <a:srgbClr val="28211B"/>
              </a:solidFill>
              <a:latin typeface="Canva Sans"/>
              <a:ea typeface="Canva Sans"/>
              <a:cs typeface="Canva Sans"/>
              <a:sym typeface="Canva Sans"/>
            </a:endParaRPr>
          </a:p>
          <a:p>
            <a:pPr algn="l">
              <a:lnSpc>
                <a:spcPts val="3600"/>
              </a:lnSpc>
            </a:pPr>
            <a:r>
              <a:rPr lang="en-US" sz="2400" b="1">
                <a:solidFill>
                  <a:srgbClr val="28211B"/>
                </a:solidFill>
                <a:latin typeface="Canva Sans Bold"/>
                <a:ea typeface="Canva Sans Bold"/>
                <a:cs typeface="Canva Sans Bold"/>
                <a:sym typeface="Canva Sans Bold"/>
              </a:rPr>
              <a:t>Implication:</a:t>
            </a:r>
          </a:p>
          <a:p>
            <a:pPr algn="l">
              <a:lnSpc>
                <a:spcPts val="3600"/>
              </a:lnSpc>
            </a:pPr>
            <a:r>
              <a:rPr lang="en-US" sz="2400">
                <a:solidFill>
                  <a:srgbClr val="28211B"/>
                </a:solidFill>
                <a:latin typeface="Canva Sans"/>
                <a:ea typeface="Canva Sans"/>
                <a:cs typeface="Canva Sans"/>
                <a:sym typeface="Canva Sans"/>
              </a:rPr>
              <a:t>Pricing should reflect quality and expertise.</a:t>
            </a:r>
          </a:p>
          <a:p>
            <a:pPr algn="l">
              <a:lnSpc>
                <a:spcPts val="3600"/>
              </a:lnSpc>
            </a:pPr>
            <a:endParaRPr lang="en-US" sz="2400">
              <a:solidFill>
                <a:srgbClr val="28211B"/>
              </a:solidFill>
              <a:latin typeface="Canva Sans"/>
              <a:ea typeface="Canva Sans"/>
              <a:cs typeface="Canva Sans"/>
              <a:sym typeface="Canva Sans"/>
            </a:endParaRPr>
          </a:p>
        </p:txBody>
      </p:sp>
      <p:sp>
        <p:nvSpPr>
          <p:cNvPr id="4" name="TextBox 4"/>
          <p:cNvSpPr txBox="1"/>
          <p:nvPr/>
        </p:nvSpPr>
        <p:spPr>
          <a:xfrm>
            <a:off x="786391" y="2293929"/>
            <a:ext cx="8768485" cy="396240"/>
          </a:xfrm>
          <a:prstGeom prst="rect">
            <a:avLst/>
          </a:prstGeom>
        </p:spPr>
        <p:txBody>
          <a:bodyPr lIns="0" tIns="0" rIns="0" bIns="0" rtlCol="0" anchor="t">
            <a:spAutoFit/>
          </a:bodyPr>
          <a:lstStyle/>
          <a:p>
            <a:pPr algn="l">
              <a:lnSpc>
                <a:spcPts val="3359"/>
              </a:lnSpc>
            </a:pPr>
            <a:r>
              <a:rPr lang="en-US" sz="2400" b="1">
                <a:solidFill>
                  <a:srgbClr val="28211B"/>
                </a:solidFill>
                <a:latin typeface="Canva Sans Bold"/>
                <a:ea typeface="Canva Sans Bold"/>
                <a:cs typeface="Canva Sans Bold"/>
                <a:sym typeface="Canva Sans Bold"/>
              </a:rPr>
              <a:t>EXPECTED PRICE FOR COLOURING OR HIGHLIGHTS</a:t>
            </a:r>
          </a:p>
        </p:txBody>
      </p:sp>
      <p:sp>
        <p:nvSpPr>
          <p:cNvPr id="5" name="Freeform 5"/>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sp>
        <p:nvSpPr>
          <p:cNvPr id="2" name="Freeform 2"/>
          <p:cNvSpPr/>
          <p:nvPr/>
        </p:nvSpPr>
        <p:spPr>
          <a:xfrm>
            <a:off x="16571233" y="8692365"/>
            <a:ext cx="439492" cy="425908"/>
          </a:xfrm>
          <a:custGeom>
            <a:avLst/>
            <a:gdLst/>
            <a:ahLst/>
            <a:cxnLst/>
            <a:rect l="l" t="t" r="r" b="b"/>
            <a:pathLst>
              <a:path w="439492" h="425908">
                <a:moveTo>
                  <a:pt x="0" y="0"/>
                </a:moveTo>
                <a:lnTo>
                  <a:pt x="439492" y="0"/>
                </a:lnTo>
                <a:lnTo>
                  <a:pt x="439492" y="425908"/>
                </a:lnTo>
                <a:lnTo>
                  <a:pt x="0" y="42590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7373600" y="8479411"/>
            <a:ext cx="439492" cy="425908"/>
          </a:xfrm>
          <a:custGeom>
            <a:avLst/>
            <a:gdLst/>
            <a:ahLst/>
            <a:cxnLst/>
            <a:rect l="l" t="t" r="r" b="b"/>
            <a:pathLst>
              <a:path w="439492" h="425908">
                <a:moveTo>
                  <a:pt x="0" y="0"/>
                </a:moveTo>
                <a:lnTo>
                  <a:pt x="439492" y="0"/>
                </a:lnTo>
                <a:lnTo>
                  <a:pt x="439492" y="425908"/>
                </a:lnTo>
                <a:lnTo>
                  <a:pt x="0" y="42590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16934108" y="7861117"/>
            <a:ext cx="439492" cy="425908"/>
          </a:xfrm>
          <a:custGeom>
            <a:avLst/>
            <a:gdLst/>
            <a:ahLst/>
            <a:cxnLst/>
            <a:rect l="l" t="t" r="r" b="b"/>
            <a:pathLst>
              <a:path w="439492" h="425908">
                <a:moveTo>
                  <a:pt x="0" y="0"/>
                </a:moveTo>
                <a:lnTo>
                  <a:pt x="439492" y="0"/>
                </a:lnTo>
                <a:lnTo>
                  <a:pt x="439492" y="425908"/>
                </a:lnTo>
                <a:lnTo>
                  <a:pt x="0" y="42590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8703266" y="1073608"/>
            <a:ext cx="5129564" cy="8470573"/>
          </a:xfrm>
          <a:custGeom>
            <a:avLst/>
            <a:gdLst/>
            <a:ahLst/>
            <a:cxnLst/>
            <a:rect l="l" t="t" r="r" b="b"/>
            <a:pathLst>
              <a:path w="4882101" h="7253695">
                <a:moveTo>
                  <a:pt x="0" y="0"/>
                </a:moveTo>
                <a:lnTo>
                  <a:pt x="4882100" y="0"/>
                </a:lnTo>
                <a:lnTo>
                  <a:pt x="4882100" y="7253695"/>
                </a:lnTo>
                <a:lnTo>
                  <a:pt x="0" y="7253695"/>
                </a:lnTo>
                <a:lnTo>
                  <a:pt x="0" y="0"/>
                </a:lnTo>
                <a:close/>
              </a:path>
            </a:pathLst>
          </a:custGeom>
          <a:blipFill>
            <a:blip r:embed="rId7"/>
            <a:stretch>
              <a:fillRect t="-23157" b="-23157"/>
            </a:stretch>
          </a:blipFill>
        </p:spPr>
        <p:txBody>
          <a:bodyPr/>
          <a:lstStyle/>
          <a:p>
            <a:endParaRPr lang="en-GB"/>
          </a:p>
        </p:txBody>
      </p:sp>
      <p:sp>
        <p:nvSpPr>
          <p:cNvPr id="6" name="TextBox 6"/>
          <p:cNvSpPr txBox="1"/>
          <p:nvPr/>
        </p:nvSpPr>
        <p:spPr>
          <a:xfrm>
            <a:off x="1775569" y="2688525"/>
            <a:ext cx="5000444" cy="396240"/>
          </a:xfrm>
          <a:prstGeom prst="rect">
            <a:avLst/>
          </a:prstGeom>
        </p:spPr>
        <p:txBody>
          <a:bodyPr lIns="0" tIns="0" rIns="0" bIns="0" rtlCol="0" anchor="t">
            <a:spAutoFit/>
          </a:bodyPr>
          <a:lstStyle/>
          <a:p>
            <a:pPr algn="ctr">
              <a:lnSpc>
                <a:spcPts val="3359"/>
              </a:lnSpc>
            </a:pPr>
            <a:r>
              <a:rPr lang="en-US" sz="2400" b="1">
                <a:solidFill>
                  <a:srgbClr val="28211B"/>
                </a:solidFill>
                <a:latin typeface="Canva Sans Bold"/>
                <a:ea typeface="Canva Sans Bold"/>
                <a:cs typeface="Canva Sans Bold"/>
                <a:sym typeface="Canva Sans Bold"/>
              </a:rPr>
              <a:t>PREFERRED BOOKING METHOD</a:t>
            </a:r>
          </a:p>
        </p:txBody>
      </p:sp>
      <p:sp>
        <p:nvSpPr>
          <p:cNvPr id="7" name="TextBox 7"/>
          <p:cNvSpPr txBox="1"/>
          <p:nvPr/>
        </p:nvSpPr>
        <p:spPr>
          <a:xfrm>
            <a:off x="1775569" y="3905931"/>
            <a:ext cx="6366186" cy="4168140"/>
          </a:xfrm>
          <a:prstGeom prst="rect">
            <a:avLst/>
          </a:prstGeom>
        </p:spPr>
        <p:txBody>
          <a:bodyPr lIns="0" tIns="0" rIns="0" bIns="0" rtlCol="0" anchor="t">
            <a:spAutoFit/>
          </a:bodyPr>
          <a:lstStyle/>
          <a:p>
            <a:pPr algn="l">
              <a:lnSpc>
                <a:spcPts val="3359"/>
              </a:lnSpc>
            </a:pPr>
            <a:r>
              <a:rPr lang="en-US" sz="2400" b="1">
                <a:solidFill>
                  <a:srgbClr val="28211B"/>
                </a:solidFill>
                <a:latin typeface="Canva Sans Bold"/>
                <a:ea typeface="Canva Sans Bold"/>
                <a:cs typeface="Canva Sans Bold"/>
                <a:sym typeface="Canva Sans Bold"/>
              </a:rPr>
              <a:t>Clients prefer:</a:t>
            </a:r>
          </a:p>
          <a:p>
            <a:pPr algn="l">
              <a:lnSpc>
                <a:spcPts val="3359"/>
              </a:lnSpc>
            </a:pPr>
            <a:r>
              <a:rPr lang="en-US" sz="2400">
                <a:solidFill>
                  <a:srgbClr val="28211B"/>
                </a:solidFill>
                <a:latin typeface="Canva Sans"/>
                <a:ea typeface="Canva Sans"/>
                <a:cs typeface="Canva Sans"/>
                <a:sym typeface="Canva Sans"/>
              </a:rPr>
              <a:t> • Online booking</a:t>
            </a:r>
          </a:p>
          <a:p>
            <a:pPr algn="l">
              <a:lnSpc>
                <a:spcPts val="3359"/>
              </a:lnSpc>
            </a:pPr>
            <a:r>
              <a:rPr lang="en-US" sz="2400">
                <a:solidFill>
                  <a:srgbClr val="28211B"/>
                </a:solidFill>
                <a:latin typeface="Canva Sans"/>
                <a:ea typeface="Canva Sans"/>
                <a:cs typeface="Canva Sans"/>
                <a:sym typeface="Canva Sans"/>
              </a:rPr>
              <a:t> • Messaging</a:t>
            </a:r>
          </a:p>
          <a:p>
            <a:pPr algn="l">
              <a:lnSpc>
                <a:spcPts val="3359"/>
              </a:lnSpc>
            </a:pPr>
            <a:r>
              <a:rPr lang="en-US" sz="2400">
                <a:solidFill>
                  <a:srgbClr val="28211B"/>
                </a:solidFill>
                <a:latin typeface="Canva Sans"/>
                <a:ea typeface="Canva Sans"/>
                <a:cs typeface="Canva Sans"/>
                <a:sym typeface="Canva Sans"/>
              </a:rPr>
              <a:t> • Quick and convenient communication</a:t>
            </a:r>
          </a:p>
          <a:p>
            <a:pPr algn="l">
              <a:lnSpc>
                <a:spcPts val="3359"/>
              </a:lnSpc>
            </a:pPr>
            <a:endParaRPr lang="en-US" sz="2400">
              <a:solidFill>
                <a:srgbClr val="28211B"/>
              </a:solidFill>
              <a:latin typeface="Canva Sans"/>
              <a:ea typeface="Canva Sans"/>
              <a:cs typeface="Canva Sans"/>
              <a:sym typeface="Canva Sans"/>
            </a:endParaRPr>
          </a:p>
          <a:p>
            <a:pPr algn="l">
              <a:lnSpc>
                <a:spcPts val="3359"/>
              </a:lnSpc>
            </a:pPr>
            <a:r>
              <a:rPr lang="en-US" sz="2400" b="1">
                <a:solidFill>
                  <a:srgbClr val="28211B"/>
                </a:solidFill>
                <a:latin typeface="Canva Sans Bold"/>
                <a:ea typeface="Canva Sans Bold"/>
                <a:cs typeface="Canva Sans Bold"/>
                <a:sym typeface="Canva Sans Bold"/>
              </a:rPr>
              <a:t>Implication:</a:t>
            </a:r>
          </a:p>
          <a:p>
            <a:pPr algn="l">
              <a:lnSpc>
                <a:spcPts val="3359"/>
              </a:lnSpc>
            </a:pPr>
            <a:r>
              <a:rPr lang="en-US" sz="2400">
                <a:solidFill>
                  <a:srgbClr val="28211B"/>
                </a:solidFill>
                <a:latin typeface="Canva Sans"/>
                <a:ea typeface="Canva Sans"/>
                <a:cs typeface="Canva Sans"/>
                <a:sym typeface="Canva Sans"/>
              </a:rPr>
              <a:t>Offer easy booking through:</a:t>
            </a:r>
          </a:p>
          <a:p>
            <a:pPr algn="l">
              <a:lnSpc>
                <a:spcPts val="3359"/>
              </a:lnSpc>
            </a:pPr>
            <a:r>
              <a:rPr lang="en-US" sz="2400">
                <a:solidFill>
                  <a:srgbClr val="28211B"/>
                </a:solidFill>
                <a:latin typeface="Canva Sans"/>
                <a:ea typeface="Canva Sans"/>
                <a:cs typeface="Canva Sans"/>
                <a:sym typeface="Canva Sans"/>
              </a:rPr>
              <a:t>• Instagram</a:t>
            </a:r>
          </a:p>
          <a:p>
            <a:pPr algn="l">
              <a:lnSpc>
                <a:spcPts val="3359"/>
              </a:lnSpc>
            </a:pPr>
            <a:r>
              <a:rPr lang="en-US" sz="2400">
                <a:solidFill>
                  <a:srgbClr val="28211B"/>
                </a:solidFill>
                <a:latin typeface="Canva Sans"/>
                <a:ea typeface="Canva Sans"/>
                <a:cs typeface="Canva Sans"/>
                <a:sym typeface="Canva Sans"/>
              </a:rPr>
              <a:t> • Messages</a:t>
            </a:r>
          </a:p>
          <a:p>
            <a:pPr algn="l">
              <a:lnSpc>
                <a:spcPts val="3359"/>
              </a:lnSpc>
            </a:pPr>
            <a:r>
              <a:rPr lang="en-US" sz="2400">
                <a:solidFill>
                  <a:srgbClr val="28211B"/>
                </a:solidFill>
                <a:latin typeface="Canva Sans"/>
                <a:ea typeface="Canva Sans"/>
                <a:cs typeface="Canva Sans"/>
                <a:sym typeface="Canva Sans"/>
              </a:rPr>
              <a:t> • Online systems</a:t>
            </a:r>
          </a:p>
        </p:txBody>
      </p:sp>
      <p:sp>
        <p:nvSpPr>
          <p:cNvPr id="8" name="Freeform 8"/>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8"/>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grpSp>
        <p:nvGrpSpPr>
          <p:cNvPr id="2" name="Group 2"/>
          <p:cNvGrpSpPr/>
          <p:nvPr/>
        </p:nvGrpSpPr>
        <p:grpSpPr>
          <a:xfrm>
            <a:off x="0" y="2479391"/>
            <a:ext cx="6529070" cy="7807609"/>
            <a:chOff x="0" y="0"/>
            <a:chExt cx="2381822" cy="2848237"/>
          </a:xfrm>
        </p:grpSpPr>
        <p:sp>
          <p:nvSpPr>
            <p:cNvPr id="3" name="Freeform 3"/>
            <p:cNvSpPr/>
            <p:nvPr/>
          </p:nvSpPr>
          <p:spPr>
            <a:xfrm>
              <a:off x="0" y="0"/>
              <a:ext cx="2381822" cy="2848237"/>
            </a:xfrm>
            <a:custGeom>
              <a:avLst/>
              <a:gdLst/>
              <a:ahLst/>
              <a:cxnLst/>
              <a:rect l="l" t="t" r="r" b="b"/>
              <a:pathLst>
                <a:path w="2381822" h="2848237">
                  <a:moveTo>
                    <a:pt x="0" y="0"/>
                  </a:moveTo>
                  <a:lnTo>
                    <a:pt x="2381822" y="0"/>
                  </a:lnTo>
                  <a:lnTo>
                    <a:pt x="2381822" y="2848237"/>
                  </a:lnTo>
                  <a:lnTo>
                    <a:pt x="0" y="2848237"/>
                  </a:lnTo>
                  <a:close/>
                </a:path>
              </a:pathLst>
            </a:custGeom>
            <a:solidFill>
              <a:srgbClr val="D9CCBC"/>
            </a:solidFill>
          </p:spPr>
          <p:txBody>
            <a:bodyPr/>
            <a:lstStyle/>
            <a:p>
              <a:endParaRPr lang="en-GB"/>
            </a:p>
          </p:txBody>
        </p:sp>
      </p:grpSp>
      <p:graphicFrame>
        <p:nvGraphicFramePr>
          <p:cNvPr id="4" name="Object 4"/>
          <p:cNvGraphicFramePr/>
          <p:nvPr>
            <p:extLst>
              <p:ext uri="{D42A27DB-BD31-4B8C-83A1-F6EECF244321}">
                <p14:modId xmlns:p14="http://schemas.microsoft.com/office/powerpoint/2010/main" val="3756099886"/>
              </p:ext>
            </p:extLst>
          </p:nvPr>
        </p:nvGraphicFramePr>
        <p:xfrm>
          <a:off x="-304800" y="2826237"/>
          <a:ext cx="16808865" cy="7807608"/>
        </p:xfrm>
        <a:graphic>
          <a:graphicData uri="http://schemas.openxmlformats.org/presentationml/2006/ole">
            <mc:AlternateContent xmlns:mc="http://schemas.openxmlformats.org/markup-compatibility/2006">
              <mc:Choice xmlns:v="urn:schemas-microsoft-com:vml" Requires="v">
                <p:oleObj name="Worksheet" r:id="rId3" imgW="19469100" imgH="10033000" progId="Excel.Sheet.12">
                  <p:embed/>
                </p:oleObj>
              </mc:Choice>
              <mc:Fallback>
                <p:oleObj name="Worksheet" r:id="rId3" imgW="19469100" imgH="10033000" progId="Excel.Sheet.12">
                  <p:embed/>
                  <p:pic>
                    <p:nvPicPr>
                      <p:cNvPr id="0" name=""/>
                      <p:cNvPicPr/>
                      <p:nvPr/>
                    </p:nvPicPr>
                    <p:blipFill>
                      <a:blip r:embed="rId4"/>
                      <a:stretch>
                        <a:fillRect/>
                      </a:stretch>
                    </p:blipFill>
                    <p:spPr>
                      <a:xfrm>
                        <a:off x="-304800" y="2826237"/>
                        <a:ext cx="16808865" cy="7807608"/>
                      </a:xfrm>
                      <a:prstGeom prst="rect">
                        <a:avLst/>
                      </a:prstGeom>
                    </p:spPr>
                  </p:pic>
                </p:oleObj>
              </mc:Fallback>
            </mc:AlternateContent>
          </a:graphicData>
        </a:graphic>
      </p:graphicFrame>
      <p:sp>
        <p:nvSpPr>
          <p:cNvPr id="5" name="Freeform 5"/>
          <p:cNvSpPr/>
          <p:nvPr/>
        </p:nvSpPr>
        <p:spPr>
          <a:xfrm>
            <a:off x="11129210" y="1644307"/>
            <a:ext cx="7004003" cy="4552602"/>
          </a:xfrm>
          <a:custGeom>
            <a:avLst/>
            <a:gdLst/>
            <a:ahLst/>
            <a:cxnLst/>
            <a:rect l="l" t="t" r="r" b="b"/>
            <a:pathLst>
              <a:path w="7004003" h="4552602">
                <a:moveTo>
                  <a:pt x="0" y="0"/>
                </a:moveTo>
                <a:lnTo>
                  <a:pt x="7004003" y="0"/>
                </a:lnTo>
                <a:lnTo>
                  <a:pt x="7004003" y="4552602"/>
                </a:lnTo>
                <a:lnTo>
                  <a:pt x="0" y="4552602"/>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2270024" y="772748"/>
            <a:ext cx="8382566" cy="2333625"/>
          </a:xfrm>
          <a:prstGeom prst="rect">
            <a:avLst/>
          </a:prstGeom>
        </p:spPr>
        <p:txBody>
          <a:bodyPr lIns="0" tIns="0" rIns="0" bIns="0" rtlCol="0" anchor="t">
            <a:spAutoFit/>
          </a:bodyPr>
          <a:lstStyle/>
          <a:p>
            <a:pPr algn="ctr">
              <a:lnSpc>
                <a:spcPts val="6000"/>
              </a:lnSpc>
            </a:pPr>
            <a:r>
              <a:rPr lang="en-US" sz="6000">
                <a:solidFill>
                  <a:srgbClr val="28211B"/>
                </a:solidFill>
                <a:latin typeface="Marcellus"/>
                <a:ea typeface="Marcellus"/>
                <a:cs typeface="Marcellus"/>
                <a:sym typeface="Marcellus"/>
              </a:rPr>
              <a:t>TASK 2 </a:t>
            </a:r>
          </a:p>
          <a:p>
            <a:pPr algn="ctr">
              <a:lnSpc>
                <a:spcPts val="6000"/>
              </a:lnSpc>
            </a:pPr>
            <a:r>
              <a:rPr lang="en-US" sz="6000">
                <a:solidFill>
                  <a:srgbClr val="28211B"/>
                </a:solidFill>
                <a:latin typeface="Marcellus"/>
                <a:ea typeface="Marcellus"/>
                <a:cs typeface="Marcellus"/>
                <a:sym typeface="Marcellus"/>
              </a:rPr>
              <a:t>EXCEL FINANCIAL PLANNING</a:t>
            </a:r>
          </a:p>
        </p:txBody>
      </p:sp>
      <p:sp>
        <p:nvSpPr>
          <p:cNvPr id="7" name="TextBox 7"/>
          <p:cNvSpPr txBox="1"/>
          <p:nvPr/>
        </p:nvSpPr>
        <p:spPr>
          <a:xfrm>
            <a:off x="11843906" y="6130234"/>
            <a:ext cx="6862628" cy="4090035"/>
          </a:xfrm>
          <a:prstGeom prst="rect">
            <a:avLst/>
          </a:prstGeom>
        </p:spPr>
        <p:txBody>
          <a:bodyPr lIns="0" tIns="0" rIns="0" bIns="0" rtlCol="0" anchor="t">
            <a:spAutoFit/>
          </a:bodyPr>
          <a:lstStyle/>
          <a:p>
            <a:pPr algn="l">
              <a:lnSpc>
                <a:spcPts val="3600"/>
              </a:lnSpc>
            </a:pPr>
            <a:r>
              <a:rPr lang="en-US" sz="2400">
                <a:solidFill>
                  <a:srgbClr val="28211B"/>
                </a:solidFill>
                <a:latin typeface="Canva Sans"/>
                <a:ea typeface="Canva Sans"/>
                <a:cs typeface="Canva Sans"/>
                <a:sym typeface="Canva Sans"/>
              </a:rPr>
              <a:t>Microsoft Excel used to:</a:t>
            </a:r>
          </a:p>
          <a:p>
            <a:pPr algn="l">
              <a:lnSpc>
                <a:spcPts val="3600"/>
              </a:lnSpc>
            </a:pPr>
            <a:r>
              <a:rPr lang="en-US" sz="2400">
                <a:solidFill>
                  <a:srgbClr val="28211B"/>
                </a:solidFill>
                <a:latin typeface="Canva Sans"/>
                <a:ea typeface="Canva Sans"/>
                <a:cs typeface="Canva Sans"/>
                <a:sym typeface="Canva Sans"/>
              </a:rPr>
              <a:t> • Project business income</a:t>
            </a:r>
          </a:p>
          <a:p>
            <a:pPr algn="l">
              <a:lnSpc>
                <a:spcPts val="3600"/>
              </a:lnSpc>
            </a:pPr>
            <a:r>
              <a:rPr lang="en-US" sz="2400">
                <a:solidFill>
                  <a:srgbClr val="28211B"/>
                </a:solidFill>
                <a:latin typeface="Canva Sans"/>
                <a:ea typeface="Canva Sans"/>
                <a:cs typeface="Canva Sans"/>
                <a:sym typeface="Canva Sans"/>
              </a:rPr>
              <a:t> • Estimate expenses</a:t>
            </a:r>
          </a:p>
          <a:p>
            <a:pPr algn="l">
              <a:lnSpc>
                <a:spcPts val="3600"/>
              </a:lnSpc>
            </a:pPr>
            <a:r>
              <a:rPr lang="en-US" sz="2400">
                <a:solidFill>
                  <a:srgbClr val="28211B"/>
                </a:solidFill>
                <a:latin typeface="Canva Sans"/>
                <a:ea typeface="Canva Sans"/>
                <a:cs typeface="Canva Sans"/>
                <a:sym typeface="Canva Sans"/>
              </a:rPr>
              <a:t> • Analyse profit</a:t>
            </a:r>
          </a:p>
          <a:p>
            <a:pPr algn="l">
              <a:lnSpc>
                <a:spcPts val="3600"/>
              </a:lnSpc>
            </a:pPr>
            <a:endParaRPr lang="en-US" sz="2400">
              <a:solidFill>
                <a:srgbClr val="28211B"/>
              </a:solidFill>
              <a:latin typeface="Canva Sans"/>
              <a:ea typeface="Canva Sans"/>
              <a:cs typeface="Canva Sans"/>
              <a:sym typeface="Canva Sans"/>
            </a:endParaRPr>
          </a:p>
          <a:p>
            <a:pPr algn="l">
              <a:lnSpc>
                <a:spcPts val="3600"/>
              </a:lnSpc>
            </a:pPr>
            <a:r>
              <a:rPr lang="en-US" sz="2400">
                <a:solidFill>
                  <a:srgbClr val="28211B"/>
                </a:solidFill>
                <a:latin typeface="Canva Sans"/>
                <a:ea typeface="Canva Sans"/>
                <a:cs typeface="Canva Sans"/>
                <a:sym typeface="Canva Sans"/>
              </a:rPr>
              <a:t>Benefits of Excel:</a:t>
            </a:r>
          </a:p>
          <a:p>
            <a:pPr algn="l">
              <a:lnSpc>
                <a:spcPts val="3600"/>
              </a:lnSpc>
            </a:pPr>
            <a:r>
              <a:rPr lang="en-US" sz="2400">
                <a:solidFill>
                  <a:srgbClr val="28211B"/>
                </a:solidFill>
                <a:latin typeface="Canva Sans"/>
                <a:ea typeface="Canva Sans"/>
                <a:cs typeface="Canva Sans"/>
                <a:sym typeface="Canva Sans"/>
              </a:rPr>
              <a:t> • Clear financial overview</a:t>
            </a:r>
          </a:p>
          <a:p>
            <a:pPr algn="l">
              <a:lnSpc>
                <a:spcPts val="3600"/>
              </a:lnSpc>
            </a:pPr>
            <a:r>
              <a:rPr lang="en-US" sz="2400">
                <a:solidFill>
                  <a:srgbClr val="28211B"/>
                </a:solidFill>
                <a:latin typeface="Canva Sans"/>
                <a:ea typeface="Canva Sans"/>
                <a:cs typeface="Canva Sans"/>
                <a:sym typeface="Canva Sans"/>
              </a:rPr>
              <a:t> • Easy data organisation</a:t>
            </a:r>
          </a:p>
          <a:p>
            <a:pPr algn="l">
              <a:lnSpc>
                <a:spcPts val="3600"/>
              </a:lnSpc>
            </a:pPr>
            <a:r>
              <a:rPr lang="en-US" sz="2400">
                <a:solidFill>
                  <a:srgbClr val="28211B"/>
                </a:solidFill>
                <a:latin typeface="Canva Sans"/>
                <a:ea typeface="Canva Sans"/>
                <a:cs typeface="Canva Sans"/>
                <a:sym typeface="Canva Sans"/>
              </a:rPr>
              <a:t> • Helps business decision making</a:t>
            </a:r>
          </a:p>
        </p:txBody>
      </p:sp>
      <p:sp>
        <p:nvSpPr>
          <p:cNvPr id="8" name="Freeform 8"/>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6"/>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sp>
        <p:nvSpPr>
          <p:cNvPr id="2" name="Freeform 2"/>
          <p:cNvSpPr/>
          <p:nvPr/>
        </p:nvSpPr>
        <p:spPr>
          <a:xfrm>
            <a:off x="9806871" y="8832392"/>
            <a:ext cx="439492" cy="425908"/>
          </a:xfrm>
          <a:custGeom>
            <a:avLst/>
            <a:gdLst/>
            <a:ahLst/>
            <a:cxnLst/>
            <a:rect l="l" t="t" r="r" b="b"/>
            <a:pathLst>
              <a:path w="439492" h="425908">
                <a:moveTo>
                  <a:pt x="0" y="0"/>
                </a:moveTo>
                <a:lnTo>
                  <a:pt x="439492" y="0"/>
                </a:lnTo>
                <a:lnTo>
                  <a:pt x="439492" y="425908"/>
                </a:lnTo>
                <a:lnTo>
                  <a:pt x="0" y="42590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9806871" y="9471254"/>
            <a:ext cx="439492" cy="425908"/>
          </a:xfrm>
          <a:custGeom>
            <a:avLst/>
            <a:gdLst/>
            <a:ahLst/>
            <a:cxnLst/>
            <a:rect l="l" t="t" r="r" b="b"/>
            <a:pathLst>
              <a:path w="439492" h="425908">
                <a:moveTo>
                  <a:pt x="0" y="0"/>
                </a:moveTo>
                <a:lnTo>
                  <a:pt x="439492" y="0"/>
                </a:lnTo>
                <a:lnTo>
                  <a:pt x="439492" y="425907"/>
                </a:lnTo>
                <a:lnTo>
                  <a:pt x="0" y="42590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8924254" y="9258300"/>
            <a:ext cx="439492" cy="425908"/>
          </a:xfrm>
          <a:custGeom>
            <a:avLst/>
            <a:gdLst/>
            <a:ahLst/>
            <a:cxnLst/>
            <a:rect l="l" t="t" r="r" b="b"/>
            <a:pathLst>
              <a:path w="439492" h="425908">
                <a:moveTo>
                  <a:pt x="0" y="0"/>
                </a:moveTo>
                <a:lnTo>
                  <a:pt x="439492" y="0"/>
                </a:lnTo>
                <a:lnTo>
                  <a:pt x="439492" y="425908"/>
                </a:lnTo>
                <a:lnTo>
                  <a:pt x="0" y="42590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7"/>
            <a:stretch>
              <a:fillRect/>
            </a:stretch>
          </a:blipFill>
        </p:spPr>
        <p:txBody>
          <a:bodyPr/>
          <a:lstStyle/>
          <a:p>
            <a:endParaRPr lang="en-GB"/>
          </a:p>
        </p:txBody>
      </p:sp>
      <p:sp>
        <p:nvSpPr>
          <p:cNvPr id="6" name="Freeform 6"/>
          <p:cNvSpPr/>
          <p:nvPr/>
        </p:nvSpPr>
        <p:spPr>
          <a:xfrm>
            <a:off x="10994248" y="3381210"/>
            <a:ext cx="5754829" cy="5451183"/>
          </a:xfrm>
          <a:custGeom>
            <a:avLst/>
            <a:gdLst/>
            <a:ahLst/>
            <a:cxnLst/>
            <a:rect l="l" t="t" r="r" b="b"/>
            <a:pathLst>
              <a:path w="5754829" h="5451183">
                <a:moveTo>
                  <a:pt x="0" y="0"/>
                </a:moveTo>
                <a:lnTo>
                  <a:pt x="5754830" y="0"/>
                </a:lnTo>
                <a:lnTo>
                  <a:pt x="5754830" y="5451182"/>
                </a:lnTo>
                <a:lnTo>
                  <a:pt x="0" y="5451182"/>
                </a:lnTo>
                <a:lnTo>
                  <a:pt x="0" y="0"/>
                </a:lnTo>
                <a:close/>
              </a:path>
            </a:pathLst>
          </a:custGeom>
          <a:blipFill>
            <a:blip r:embed="rId8"/>
            <a:stretch>
              <a:fillRect/>
            </a:stretch>
          </a:blipFill>
        </p:spPr>
        <p:txBody>
          <a:bodyPr/>
          <a:lstStyle/>
          <a:p>
            <a:endParaRPr lang="en-GB"/>
          </a:p>
        </p:txBody>
      </p:sp>
      <p:sp>
        <p:nvSpPr>
          <p:cNvPr id="7" name="TextBox 7"/>
          <p:cNvSpPr txBox="1"/>
          <p:nvPr/>
        </p:nvSpPr>
        <p:spPr>
          <a:xfrm>
            <a:off x="2501118" y="4103981"/>
            <a:ext cx="6862628" cy="4090035"/>
          </a:xfrm>
          <a:prstGeom prst="rect">
            <a:avLst/>
          </a:prstGeom>
        </p:spPr>
        <p:txBody>
          <a:bodyPr lIns="0" tIns="0" rIns="0" bIns="0" rtlCol="0" anchor="t">
            <a:spAutoFit/>
          </a:bodyPr>
          <a:lstStyle/>
          <a:p>
            <a:pPr algn="l">
              <a:lnSpc>
                <a:spcPts val="3600"/>
              </a:lnSpc>
            </a:pPr>
            <a:r>
              <a:rPr lang="en-US" sz="2400" b="1">
                <a:solidFill>
                  <a:srgbClr val="28211B"/>
                </a:solidFill>
                <a:latin typeface="Canva Sans Bold"/>
                <a:ea typeface="Canva Sans Bold"/>
                <a:cs typeface="Canva Sans Bold"/>
                <a:sym typeface="Canva Sans Bold"/>
              </a:rPr>
              <a:t>Included:</a:t>
            </a:r>
          </a:p>
          <a:p>
            <a:pPr algn="l">
              <a:lnSpc>
                <a:spcPts val="3600"/>
              </a:lnSpc>
            </a:pPr>
            <a:r>
              <a:rPr lang="en-US" sz="2400">
                <a:solidFill>
                  <a:srgbClr val="28211B"/>
                </a:solidFill>
                <a:latin typeface="Canva Sans"/>
                <a:ea typeface="Canva Sans"/>
                <a:cs typeface="Canva Sans"/>
                <a:sym typeface="Canva Sans"/>
              </a:rPr>
              <a:t> • Introduction of my salon</a:t>
            </a:r>
          </a:p>
          <a:p>
            <a:pPr algn="l">
              <a:lnSpc>
                <a:spcPts val="3600"/>
              </a:lnSpc>
            </a:pPr>
            <a:r>
              <a:rPr lang="en-US" sz="2400">
                <a:solidFill>
                  <a:srgbClr val="28211B"/>
                </a:solidFill>
                <a:latin typeface="Canva Sans"/>
                <a:ea typeface="Canva Sans"/>
                <a:cs typeface="Canva Sans"/>
                <a:sym typeface="Canva Sans"/>
              </a:rPr>
              <a:t> • My motivation for opening the business</a:t>
            </a:r>
          </a:p>
          <a:p>
            <a:pPr algn="l">
              <a:lnSpc>
                <a:spcPts val="3600"/>
              </a:lnSpc>
            </a:pPr>
            <a:r>
              <a:rPr lang="en-US" sz="2400">
                <a:solidFill>
                  <a:srgbClr val="28211B"/>
                </a:solidFill>
                <a:latin typeface="Canva Sans"/>
                <a:ea typeface="Canva Sans"/>
                <a:cs typeface="Canva Sans"/>
                <a:sym typeface="Canva Sans"/>
              </a:rPr>
              <a:t> • Salon environment</a:t>
            </a:r>
          </a:p>
          <a:p>
            <a:pPr algn="l">
              <a:lnSpc>
                <a:spcPts val="3600"/>
              </a:lnSpc>
            </a:pPr>
            <a:r>
              <a:rPr lang="en-US" sz="2400">
                <a:solidFill>
                  <a:srgbClr val="28211B"/>
                </a:solidFill>
                <a:latin typeface="Canva Sans"/>
                <a:ea typeface="Canva Sans"/>
                <a:cs typeface="Canva Sans"/>
                <a:sym typeface="Canva Sans"/>
              </a:rPr>
              <a:t> • Brands and products used</a:t>
            </a:r>
          </a:p>
          <a:p>
            <a:pPr algn="l">
              <a:lnSpc>
                <a:spcPts val="3600"/>
              </a:lnSpc>
            </a:pPr>
            <a:r>
              <a:rPr lang="en-US" sz="2400">
                <a:solidFill>
                  <a:srgbClr val="28211B"/>
                </a:solidFill>
                <a:latin typeface="Canva Sans"/>
                <a:ea typeface="Canva Sans"/>
                <a:cs typeface="Canva Sans"/>
                <a:sym typeface="Canva Sans"/>
              </a:rPr>
              <a:t> • Examples of my work</a:t>
            </a:r>
          </a:p>
          <a:p>
            <a:pPr algn="l">
              <a:lnSpc>
                <a:spcPts val="3600"/>
              </a:lnSpc>
            </a:pPr>
            <a:endParaRPr lang="en-US" sz="2400">
              <a:solidFill>
                <a:srgbClr val="28211B"/>
              </a:solidFill>
              <a:latin typeface="Canva Sans"/>
              <a:ea typeface="Canva Sans"/>
              <a:cs typeface="Canva Sans"/>
              <a:sym typeface="Canva Sans"/>
            </a:endParaRPr>
          </a:p>
          <a:p>
            <a:pPr algn="l">
              <a:lnSpc>
                <a:spcPts val="3600"/>
              </a:lnSpc>
            </a:pPr>
            <a:r>
              <a:rPr lang="en-US" sz="2400" b="1">
                <a:solidFill>
                  <a:srgbClr val="28211B"/>
                </a:solidFill>
                <a:latin typeface="Canva Sans Bold"/>
                <a:ea typeface="Canva Sans Bold"/>
                <a:cs typeface="Canva Sans Bold"/>
                <a:sym typeface="Canva Sans Bold"/>
              </a:rPr>
              <a:t>Purpose:</a:t>
            </a:r>
          </a:p>
          <a:p>
            <a:pPr algn="l">
              <a:lnSpc>
                <a:spcPts val="3600"/>
              </a:lnSpc>
            </a:pPr>
            <a:r>
              <a:rPr lang="en-US" sz="2400">
                <a:solidFill>
                  <a:srgbClr val="28211B"/>
                </a:solidFill>
                <a:latin typeface="Canva Sans"/>
                <a:ea typeface="Canva Sans"/>
                <a:cs typeface="Canva Sans"/>
                <a:sym typeface="Canva Sans"/>
              </a:rPr>
              <a:t>Build trust and promote the brand.</a:t>
            </a:r>
          </a:p>
        </p:txBody>
      </p:sp>
      <p:sp>
        <p:nvSpPr>
          <p:cNvPr id="8" name="TextBox 8"/>
          <p:cNvSpPr txBox="1"/>
          <p:nvPr/>
        </p:nvSpPr>
        <p:spPr>
          <a:xfrm>
            <a:off x="2270024" y="772748"/>
            <a:ext cx="6862628" cy="2333625"/>
          </a:xfrm>
          <a:prstGeom prst="rect">
            <a:avLst/>
          </a:prstGeom>
        </p:spPr>
        <p:txBody>
          <a:bodyPr lIns="0" tIns="0" rIns="0" bIns="0" rtlCol="0" anchor="t">
            <a:spAutoFit/>
          </a:bodyPr>
          <a:lstStyle/>
          <a:p>
            <a:pPr algn="ctr">
              <a:lnSpc>
                <a:spcPts val="6000"/>
              </a:lnSpc>
            </a:pPr>
            <a:r>
              <a:rPr lang="en-US" sz="6000">
                <a:solidFill>
                  <a:srgbClr val="28211B"/>
                </a:solidFill>
                <a:latin typeface="Marcellus"/>
                <a:ea typeface="Marcellus"/>
                <a:cs typeface="Marcellus"/>
                <a:sym typeface="Marcellus"/>
              </a:rPr>
              <a:t>TASK 3</a:t>
            </a:r>
          </a:p>
          <a:p>
            <a:pPr algn="ctr">
              <a:lnSpc>
                <a:spcPts val="6000"/>
              </a:lnSpc>
            </a:pPr>
            <a:r>
              <a:rPr lang="en-US" sz="6000">
                <a:solidFill>
                  <a:srgbClr val="28211B"/>
                </a:solidFill>
                <a:latin typeface="Marcellus"/>
                <a:ea typeface="Marcellus"/>
                <a:cs typeface="Marcellus"/>
                <a:sym typeface="Marcellus"/>
              </a:rPr>
              <a:t>VIDEO ADVERTISEMENT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sp>
        <p:nvSpPr>
          <p:cNvPr id="2" name="TextBox 2"/>
          <p:cNvSpPr txBox="1"/>
          <p:nvPr/>
        </p:nvSpPr>
        <p:spPr>
          <a:xfrm>
            <a:off x="2822517" y="1133475"/>
            <a:ext cx="11859022" cy="809625"/>
          </a:xfrm>
          <a:prstGeom prst="rect">
            <a:avLst/>
          </a:prstGeom>
        </p:spPr>
        <p:txBody>
          <a:bodyPr lIns="0" tIns="0" rIns="0" bIns="0" rtlCol="0" anchor="t">
            <a:spAutoFit/>
          </a:bodyPr>
          <a:lstStyle/>
          <a:p>
            <a:pPr algn="ctr">
              <a:lnSpc>
                <a:spcPts val="6000"/>
              </a:lnSpc>
            </a:pPr>
            <a:r>
              <a:rPr lang="en-US" sz="6000">
                <a:solidFill>
                  <a:srgbClr val="28211B"/>
                </a:solidFill>
                <a:latin typeface="Marcellus"/>
                <a:ea typeface="Marcellus"/>
                <a:cs typeface="Marcellus"/>
                <a:sym typeface="Marcellus"/>
              </a:rPr>
              <a:t>REFLECTION</a:t>
            </a:r>
          </a:p>
        </p:txBody>
      </p:sp>
      <p:sp>
        <p:nvSpPr>
          <p:cNvPr id="3" name="TextBox 3"/>
          <p:cNvSpPr txBox="1"/>
          <p:nvPr/>
        </p:nvSpPr>
        <p:spPr>
          <a:xfrm>
            <a:off x="5712686" y="2425065"/>
            <a:ext cx="6862628" cy="6833235"/>
          </a:xfrm>
          <a:prstGeom prst="rect">
            <a:avLst/>
          </a:prstGeom>
        </p:spPr>
        <p:txBody>
          <a:bodyPr lIns="0" tIns="0" rIns="0" bIns="0" rtlCol="0" anchor="t">
            <a:spAutoFit/>
          </a:bodyPr>
          <a:lstStyle/>
          <a:p>
            <a:pPr algn="l">
              <a:lnSpc>
                <a:spcPts val="3600"/>
              </a:lnSpc>
            </a:pPr>
            <a:endParaRPr/>
          </a:p>
          <a:p>
            <a:pPr algn="l">
              <a:lnSpc>
                <a:spcPts val="3600"/>
              </a:lnSpc>
            </a:pPr>
            <a:r>
              <a:rPr lang="en-US" sz="2400" b="1">
                <a:solidFill>
                  <a:srgbClr val="28211B"/>
                </a:solidFill>
                <a:latin typeface="Canva Sans Bold"/>
                <a:ea typeface="Canva Sans Bold"/>
                <a:cs typeface="Canva Sans Bold"/>
                <a:sym typeface="Canva Sans Bold"/>
              </a:rPr>
              <a:t>What I learned:</a:t>
            </a:r>
          </a:p>
          <a:p>
            <a:pPr algn="l">
              <a:lnSpc>
                <a:spcPts val="3600"/>
              </a:lnSpc>
            </a:pPr>
            <a:r>
              <a:rPr lang="en-US" sz="2400">
                <a:solidFill>
                  <a:srgbClr val="28211B"/>
                </a:solidFill>
                <a:latin typeface="Canva Sans"/>
                <a:ea typeface="Canva Sans"/>
                <a:cs typeface="Canva Sans"/>
                <a:sym typeface="Canva Sans"/>
              </a:rPr>
              <a:t> • Importance of market research</a:t>
            </a:r>
          </a:p>
          <a:p>
            <a:pPr algn="l">
              <a:lnSpc>
                <a:spcPts val="3600"/>
              </a:lnSpc>
            </a:pPr>
            <a:r>
              <a:rPr lang="en-US" sz="2400">
                <a:solidFill>
                  <a:srgbClr val="28211B"/>
                </a:solidFill>
                <a:latin typeface="Canva Sans"/>
                <a:ea typeface="Canva Sans"/>
                <a:cs typeface="Canva Sans"/>
                <a:sym typeface="Canva Sans"/>
              </a:rPr>
              <a:t> • Using data to make business decisions</a:t>
            </a:r>
          </a:p>
          <a:p>
            <a:pPr algn="l">
              <a:lnSpc>
                <a:spcPts val="3600"/>
              </a:lnSpc>
            </a:pPr>
            <a:r>
              <a:rPr lang="en-US" sz="2400">
                <a:solidFill>
                  <a:srgbClr val="28211B"/>
                </a:solidFill>
                <a:latin typeface="Canva Sans"/>
                <a:ea typeface="Canva Sans"/>
                <a:cs typeface="Canva Sans"/>
                <a:sym typeface="Canva Sans"/>
              </a:rPr>
              <a:t> • Digital marketing strategies</a:t>
            </a:r>
          </a:p>
          <a:p>
            <a:pPr algn="l">
              <a:lnSpc>
                <a:spcPts val="3600"/>
              </a:lnSpc>
            </a:pPr>
            <a:endParaRPr lang="en-US" sz="2400">
              <a:solidFill>
                <a:srgbClr val="28211B"/>
              </a:solidFill>
              <a:latin typeface="Canva Sans"/>
              <a:ea typeface="Canva Sans"/>
              <a:cs typeface="Canva Sans"/>
              <a:sym typeface="Canva Sans"/>
            </a:endParaRPr>
          </a:p>
          <a:p>
            <a:pPr algn="l">
              <a:lnSpc>
                <a:spcPts val="3600"/>
              </a:lnSpc>
            </a:pPr>
            <a:r>
              <a:rPr lang="en-US" sz="2400" b="1">
                <a:solidFill>
                  <a:srgbClr val="28211B"/>
                </a:solidFill>
                <a:latin typeface="Canva Sans Bold"/>
                <a:ea typeface="Canva Sans Bold"/>
                <a:cs typeface="Canva Sans Bold"/>
                <a:sym typeface="Canva Sans Bold"/>
              </a:rPr>
              <a:t>Skills developed:</a:t>
            </a:r>
          </a:p>
          <a:p>
            <a:pPr algn="l">
              <a:lnSpc>
                <a:spcPts val="3600"/>
              </a:lnSpc>
            </a:pPr>
            <a:r>
              <a:rPr lang="en-US" sz="2400">
                <a:solidFill>
                  <a:srgbClr val="28211B"/>
                </a:solidFill>
                <a:latin typeface="Canva Sans"/>
                <a:ea typeface="Canva Sans"/>
                <a:cs typeface="Canva Sans"/>
                <a:sym typeface="Canva Sans"/>
              </a:rPr>
              <a:t> • Data analysis</a:t>
            </a:r>
          </a:p>
          <a:p>
            <a:pPr algn="l">
              <a:lnSpc>
                <a:spcPts val="3600"/>
              </a:lnSpc>
            </a:pPr>
            <a:r>
              <a:rPr lang="en-US" sz="2400">
                <a:solidFill>
                  <a:srgbClr val="28211B"/>
                </a:solidFill>
                <a:latin typeface="Canva Sans"/>
                <a:ea typeface="Canva Sans"/>
                <a:cs typeface="Canva Sans"/>
                <a:sym typeface="Canva Sans"/>
              </a:rPr>
              <a:t> • Financial planning in Excel</a:t>
            </a:r>
          </a:p>
          <a:p>
            <a:pPr algn="l">
              <a:lnSpc>
                <a:spcPts val="3600"/>
              </a:lnSpc>
            </a:pPr>
            <a:r>
              <a:rPr lang="en-US" sz="2400">
                <a:solidFill>
                  <a:srgbClr val="28211B"/>
                </a:solidFill>
                <a:latin typeface="Canva Sans"/>
                <a:ea typeface="Canva Sans"/>
                <a:cs typeface="Canva Sans"/>
                <a:sym typeface="Canva Sans"/>
              </a:rPr>
              <a:t> • Video marketing</a:t>
            </a:r>
          </a:p>
          <a:p>
            <a:pPr algn="l">
              <a:lnSpc>
                <a:spcPts val="3600"/>
              </a:lnSpc>
            </a:pPr>
            <a:endParaRPr lang="en-US" sz="2400">
              <a:solidFill>
                <a:srgbClr val="28211B"/>
              </a:solidFill>
              <a:latin typeface="Canva Sans"/>
              <a:ea typeface="Canva Sans"/>
              <a:cs typeface="Canva Sans"/>
              <a:sym typeface="Canva Sans"/>
            </a:endParaRPr>
          </a:p>
          <a:p>
            <a:pPr algn="l">
              <a:lnSpc>
                <a:spcPts val="3600"/>
              </a:lnSpc>
            </a:pPr>
            <a:r>
              <a:rPr lang="en-US" sz="2400" b="1">
                <a:solidFill>
                  <a:srgbClr val="28211B"/>
                </a:solidFill>
                <a:latin typeface="Canva Sans Bold"/>
                <a:ea typeface="Canva Sans Bold"/>
                <a:cs typeface="Canva Sans Bold"/>
                <a:sym typeface="Canva Sans Bold"/>
              </a:rPr>
              <a:t>Future skills to develop:</a:t>
            </a:r>
          </a:p>
          <a:p>
            <a:pPr algn="l">
              <a:lnSpc>
                <a:spcPts val="3600"/>
              </a:lnSpc>
            </a:pPr>
            <a:r>
              <a:rPr lang="en-US" sz="2400">
                <a:solidFill>
                  <a:srgbClr val="28211B"/>
                </a:solidFill>
                <a:latin typeface="Canva Sans"/>
                <a:ea typeface="Canva Sans"/>
                <a:cs typeface="Canva Sans"/>
                <a:sym typeface="Canva Sans"/>
              </a:rPr>
              <a:t> • Advanced marketing strategies</a:t>
            </a:r>
          </a:p>
          <a:p>
            <a:pPr algn="l">
              <a:lnSpc>
                <a:spcPts val="3600"/>
              </a:lnSpc>
            </a:pPr>
            <a:r>
              <a:rPr lang="en-US" sz="2400">
                <a:solidFill>
                  <a:srgbClr val="28211B"/>
                </a:solidFill>
                <a:latin typeface="Canva Sans"/>
                <a:ea typeface="Canva Sans"/>
                <a:cs typeface="Canva Sans"/>
                <a:sym typeface="Canva Sans"/>
              </a:rPr>
              <a:t> • Social media growth</a:t>
            </a:r>
          </a:p>
          <a:p>
            <a:pPr algn="l">
              <a:lnSpc>
                <a:spcPts val="3600"/>
              </a:lnSpc>
            </a:pPr>
            <a:r>
              <a:rPr lang="en-US" sz="2400">
                <a:solidFill>
                  <a:srgbClr val="28211B"/>
                </a:solidFill>
                <a:latin typeface="Canva Sans"/>
                <a:ea typeface="Canva Sans"/>
                <a:cs typeface="Canva Sans"/>
                <a:sym typeface="Canva Sans"/>
              </a:rPr>
              <a:t> • Business financial management</a:t>
            </a:r>
          </a:p>
        </p:txBody>
      </p:sp>
      <p:sp>
        <p:nvSpPr>
          <p:cNvPr id="4" name="Freeform 4"/>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sp>
        <p:nvSpPr>
          <p:cNvPr id="2" name="TextBox 2"/>
          <p:cNvSpPr txBox="1"/>
          <p:nvPr/>
        </p:nvSpPr>
        <p:spPr>
          <a:xfrm>
            <a:off x="-2715022" y="219075"/>
            <a:ext cx="11859022" cy="809625"/>
          </a:xfrm>
          <a:prstGeom prst="rect">
            <a:avLst/>
          </a:prstGeom>
        </p:spPr>
        <p:txBody>
          <a:bodyPr lIns="0" tIns="0" rIns="0" bIns="0" rtlCol="0" anchor="t">
            <a:spAutoFit/>
          </a:bodyPr>
          <a:lstStyle/>
          <a:p>
            <a:pPr algn="ctr">
              <a:lnSpc>
                <a:spcPts val="6000"/>
              </a:lnSpc>
            </a:pPr>
            <a:r>
              <a:rPr lang="en-US" sz="6000">
                <a:solidFill>
                  <a:srgbClr val="28211B"/>
                </a:solidFill>
                <a:latin typeface="Marcellus"/>
                <a:ea typeface="Marcellus"/>
                <a:cs typeface="Marcellus"/>
                <a:sym typeface="Marcellus"/>
              </a:rPr>
              <a:t>REFERENCES</a:t>
            </a:r>
          </a:p>
        </p:txBody>
      </p:sp>
      <p:sp>
        <p:nvSpPr>
          <p:cNvPr id="3" name="TextBox 3"/>
          <p:cNvSpPr txBox="1"/>
          <p:nvPr/>
        </p:nvSpPr>
        <p:spPr>
          <a:xfrm>
            <a:off x="457525" y="957687"/>
            <a:ext cx="12680987" cy="9329313"/>
          </a:xfrm>
          <a:prstGeom prst="rect">
            <a:avLst/>
          </a:prstGeom>
        </p:spPr>
        <p:txBody>
          <a:bodyPr lIns="0" tIns="0" rIns="0" bIns="0" rtlCol="0" anchor="t">
            <a:spAutoFit/>
          </a:bodyPr>
          <a:lstStyle/>
          <a:p>
            <a:pPr algn="l">
              <a:lnSpc>
                <a:spcPts val="2537"/>
              </a:lnSpc>
            </a:pPr>
            <a:r>
              <a:rPr lang="en-US" sz="1691">
                <a:solidFill>
                  <a:srgbClr val="28211B"/>
                </a:solidFill>
                <a:latin typeface="Canva Sans"/>
                <a:ea typeface="Canva Sans"/>
                <a:cs typeface="Canva Sans"/>
                <a:sym typeface="Canva Sans"/>
              </a:rPr>
              <a:t>Atwal, G. and Williams, A. (2009) “Luxury brand marketing – The experience is everything,” The journal of brand management, 16(5), pp. 338–346. Available at: </a:t>
            </a:r>
            <a:r>
              <a:rPr lang="en-US" sz="1691" u="sng">
                <a:solidFill>
                  <a:srgbClr val="28211B"/>
                </a:solidFill>
                <a:latin typeface="Canva Sans"/>
                <a:ea typeface="Canva Sans"/>
                <a:cs typeface="Canva Sans"/>
                <a:sym typeface="Canva Sans"/>
                <a:hlinkClick r:id="rId3" tooltip="https://doi.org/10.1057/bm.2008.48"/>
              </a:rPr>
              <a:t>https://doi.o</a:t>
            </a:r>
            <a:r>
              <a:rPr lang="en-US" sz="1691" u="sng">
                <a:solidFill>
                  <a:srgbClr val="28211B"/>
                </a:solidFill>
                <a:latin typeface="Canva Sans"/>
                <a:ea typeface="Canva Sans"/>
                <a:cs typeface="Canva Sans"/>
                <a:sym typeface="Canva Sans"/>
                <a:hlinkClick r:id="rId3" tooltip="https://doi.org/10.1057/bm.2008.48"/>
              </a:rPr>
              <a:t>r</a:t>
            </a:r>
            <a:r>
              <a:rPr lang="en-US" sz="1691" u="sng">
                <a:solidFill>
                  <a:srgbClr val="28211B"/>
                </a:solidFill>
                <a:latin typeface="Canva Sans"/>
                <a:ea typeface="Canva Sans"/>
                <a:cs typeface="Canva Sans"/>
                <a:sym typeface="Canva Sans"/>
                <a:hlinkClick r:id="rId3" tooltip="https://doi.org/10.1057/bm.2008.48"/>
              </a:rPr>
              <a:t>g/10.1057/bm.2008.48</a:t>
            </a:r>
            <a:r>
              <a:rPr lang="en-US" sz="1691">
                <a:solidFill>
                  <a:srgbClr val="28211B"/>
                </a:solidFill>
                <a:latin typeface="Canva Sans"/>
                <a:ea typeface="Canva Sans"/>
                <a:cs typeface="Canva Sans"/>
                <a:sym typeface="Canva Sans"/>
              </a:rPr>
              <a:t>.</a:t>
            </a:r>
          </a:p>
          <a:p>
            <a:pPr algn="l">
              <a:lnSpc>
                <a:spcPts val="2537"/>
              </a:lnSpc>
            </a:pPr>
            <a:endParaRPr lang="en-US" sz="1691">
              <a:solidFill>
                <a:srgbClr val="28211B"/>
              </a:solidFill>
              <a:latin typeface="Canva Sans"/>
              <a:ea typeface="Canva Sans"/>
              <a:cs typeface="Canva Sans"/>
              <a:sym typeface="Canva Sans"/>
            </a:endParaRPr>
          </a:p>
          <a:p>
            <a:pPr algn="l">
              <a:lnSpc>
                <a:spcPts val="2537"/>
              </a:lnSpc>
            </a:pPr>
            <a:r>
              <a:rPr lang="en-US" sz="1691">
                <a:solidFill>
                  <a:srgbClr val="28211B"/>
                </a:solidFill>
                <a:latin typeface="Canva Sans"/>
                <a:ea typeface="Canva Sans"/>
                <a:cs typeface="Canva Sans"/>
                <a:sym typeface="Canva Sans"/>
              </a:rPr>
              <a:t>Bulent Ozturk, A. (2023) Digital marketing and social media strategies for tourism and hospitality organizations. 1st ed. Edited by A.B. Ozturk and M. Hançer. Oxford: Goodfellow Publishers Limited.</a:t>
            </a:r>
          </a:p>
          <a:p>
            <a:pPr algn="l">
              <a:lnSpc>
                <a:spcPts val="2537"/>
              </a:lnSpc>
            </a:pPr>
            <a:endParaRPr lang="en-US" sz="1691">
              <a:solidFill>
                <a:srgbClr val="28211B"/>
              </a:solidFill>
              <a:latin typeface="Canva Sans"/>
              <a:ea typeface="Canva Sans"/>
              <a:cs typeface="Canva Sans"/>
              <a:sym typeface="Canva Sans"/>
            </a:endParaRPr>
          </a:p>
          <a:p>
            <a:pPr algn="l">
              <a:lnSpc>
                <a:spcPts val="2537"/>
              </a:lnSpc>
            </a:pPr>
            <a:r>
              <a:rPr lang="en-US" sz="1691">
                <a:solidFill>
                  <a:srgbClr val="28211B"/>
                </a:solidFill>
                <a:latin typeface="Canva Sans"/>
                <a:ea typeface="Canva Sans"/>
                <a:cs typeface="Canva Sans"/>
                <a:sym typeface="Canva Sans"/>
              </a:rPr>
              <a:t>Kulikovskaja, V. et al. (2023) “Driving marketing outcomes through social media-based customer engagement,” Journal of retailing and consumer services, 74. Available at: </a:t>
            </a:r>
            <a:r>
              <a:rPr lang="en-US" sz="1691" u="sng">
                <a:solidFill>
                  <a:srgbClr val="28211B"/>
                </a:solidFill>
                <a:latin typeface="Canva Sans"/>
                <a:ea typeface="Canva Sans"/>
                <a:cs typeface="Canva Sans"/>
                <a:sym typeface="Canva Sans"/>
                <a:hlinkClick r:id="rId4" tooltip="https://doi.org/10.1016/j.jretconser.2023.103445"/>
              </a:rPr>
              <a:t>https://doi.org/10.1016/j.jretconser.2023.103445</a:t>
            </a:r>
            <a:r>
              <a:rPr lang="en-US" sz="1691">
                <a:solidFill>
                  <a:srgbClr val="28211B"/>
                </a:solidFill>
                <a:latin typeface="Canva Sans"/>
                <a:ea typeface="Canva Sans"/>
                <a:cs typeface="Canva Sans"/>
                <a:sym typeface="Canva Sans"/>
              </a:rPr>
              <a:t>.</a:t>
            </a:r>
          </a:p>
          <a:p>
            <a:pPr algn="l">
              <a:lnSpc>
                <a:spcPts val="2537"/>
              </a:lnSpc>
            </a:pPr>
            <a:endParaRPr lang="en-US" sz="1691">
              <a:solidFill>
                <a:srgbClr val="28211B"/>
              </a:solidFill>
              <a:latin typeface="Canva Sans"/>
              <a:ea typeface="Canva Sans"/>
              <a:cs typeface="Canva Sans"/>
              <a:sym typeface="Canva Sans"/>
            </a:endParaRPr>
          </a:p>
          <a:p>
            <a:pPr algn="l">
              <a:lnSpc>
                <a:spcPts val="2537"/>
              </a:lnSpc>
            </a:pPr>
            <a:r>
              <a:rPr lang="en-US" sz="1691">
                <a:solidFill>
                  <a:srgbClr val="28211B"/>
                </a:solidFill>
                <a:latin typeface="Canva Sans"/>
                <a:ea typeface="Canva Sans"/>
                <a:cs typeface="Canva Sans"/>
                <a:sym typeface="Canva Sans"/>
              </a:rPr>
              <a:t> Kotler, P. et al. (2020) Principles of marketing. Eighth European edition. Harlow, England: Pearson.</a:t>
            </a:r>
          </a:p>
          <a:p>
            <a:pPr algn="l">
              <a:lnSpc>
                <a:spcPts val="2537"/>
              </a:lnSpc>
            </a:pPr>
            <a:endParaRPr lang="en-US" sz="1691">
              <a:solidFill>
                <a:srgbClr val="28211B"/>
              </a:solidFill>
              <a:latin typeface="Canva Sans"/>
              <a:ea typeface="Canva Sans"/>
              <a:cs typeface="Canva Sans"/>
              <a:sym typeface="Canva Sans"/>
            </a:endParaRPr>
          </a:p>
          <a:p>
            <a:pPr algn="l">
              <a:lnSpc>
                <a:spcPts val="2537"/>
              </a:lnSpc>
            </a:pPr>
            <a:r>
              <a:rPr lang="en-US" sz="1691">
                <a:solidFill>
                  <a:srgbClr val="28211B"/>
                </a:solidFill>
                <a:latin typeface="Canva Sans"/>
                <a:ea typeface="Canva Sans"/>
                <a:cs typeface="Canva Sans"/>
                <a:sym typeface="Canva Sans"/>
              </a:rPr>
              <a:t>Kotler, P. et al. (2025) Marketing management. 5th European edition. Harlow: Pearson. Available at: </a:t>
            </a:r>
            <a:r>
              <a:rPr lang="en-US" sz="1691" u="sng">
                <a:solidFill>
                  <a:srgbClr val="28211B"/>
                </a:solidFill>
                <a:latin typeface="Canva Sans"/>
                <a:ea typeface="Canva Sans"/>
                <a:cs typeface="Canva Sans"/>
                <a:sym typeface="Canva Sans"/>
                <a:hlinkClick r:id="rId5" tooltip="https://ezproxy.uwtsd.ac.uk/login?url=https://www.vlebooks.com/product/openreader?id=TrinityStD&amp;accId=8886856&amp;isbn=9781292458786&amp;uid=%5eu"/>
              </a:rPr>
              <a:t>https://ezproxy.uwtsd.ac.uk/login?url=https://www.vlebooks.com/product/openreader?id=TrinityStD&amp;accId=8886856&amp;isbn=9781292458786&amp;uid=^u</a:t>
            </a:r>
            <a:r>
              <a:rPr lang="en-US" sz="1691">
                <a:solidFill>
                  <a:srgbClr val="28211B"/>
                </a:solidFill>
                <a:latin typeface="Canva Sans"/>
                <a:ea typeface="Canva Sans"/>
                <a:cs typeface="Canva Sans"/>
                <a:sym typeface="Canva Sans"/>
              </a:rPr>
              <a:t>.</a:t>
            </a:r>
          </a:p>
          <a:p>
            <a:pPr algn="l">
              <a:lnSpc>
                <a:spcPts val="2537"/>
              </a:lnSpc>
            </a:pPr>
            <a:endParaRPr lang="en-US" sz="1691">
              <a:solidFill>
                <a:srgbClr val="28211B"/>
              </a:solidFill>
              <a:latin typeface="Canva Sans"/>
              <a:ea typeface="Canva Sans"/>
              <a:cs typeface="Canva Sans"/>
              <a:sym typeface="Canva Sans"/>
            </a:endParaRPr>
          </a:p>
          <a:p>
            <a:pPr algn="l">
              <a:lnSpc>
                <a:spcPts val="2537"/>
              </a:lnSpc>
            </a:pPr>
            <a:r>
              <a:rPr lang="en-US" sz="1691">
                <a:solidFill>
                  <a:srgbClr val="28211B"/>
                </a:solidFill>
                <a:latin typeface="Canva Sans"/>
                <a:ea typeface="Canva Sans"/>
                <a:cs typeface="Canva Sans"/>
                <a:sym typeface="Canva Sans"/>
              </a:rPr>
              <a:t>McGruer, D. (2021) Dynamic digital marketing : master the world of online and social media marketing to grow your business. Chichester, West Sussex, United Kingdom: John Wiley &amp; Sons Ltd.</a:t>
            </a:r>
          </a:p>
          <a:p>
            <a:pPr algn="l">
              <a:lnSpc>
                <a:spcPts val="2537"/>
              </a:lnSpc>
            </a:pPr>
            <a:endParaRPr lang="en-US" sz="1691">
              <a:solidFill>
                <a:srgbClr val="28211B"/>
              </a:solidFill>
              <a:latin typeface="Canva Sans"/>
              <a:ea typeface="Canva Sans"/>
              <a:cs typeface="Canva Sans"/>
              <a:sym typeface="Canva Sans"/>
            </a:endParaRPr>
          </a:p>
          <a:p>
            <a:pPr algn="l">
              <a:lnSpc>
                <a:spcPts val="2537"/>
              </a:lnSpc>
            </a:pPr>
            <a:r>
              <a:rPr lang="en-US" sz="1691">
                <a:solidFill>
                  <a:srgbClr val="28211B"/>
                </a:solidFill>
                <a:latin typeface="Canva Sans"/>
                <a:ea typeface="Canva Sans"/>
                <a:cs typeface="Canva Sans"/>
                <a:sym typeface="Canva Sans"/>
              </a:rPr>
              <a:t>Suyama, N. and Namatame, T. (2016) Competitive advantages of hair salon business influencing consumer behaviour. Asia Pacific Industrial Engineering &amp; Management Systems Conference. </a:t>
            </a:r>
            <a:r>
              <a:rPr lang="en-US" sz="1691" u="sng">
                <a:solidFill>
                  <a:srgbClr val="28211B"/>
                </a:solidFill>
                <a:latin typeface="Canva Sans"/>
                <a:ea typeface="Canva Sans"/>
                <a:cs typeface="Canva Sans"/>
                <a:sym typeface="Canva Sans"/>
                <a:hlinkClick r:id="rId6" tooltip="https://d1wqtxts1xzle7.cloudfront.net/53802363/APIEMS2016_FullPaper_suyama_camera_ready-libre.pdf?1499570367=&amp;response-content-disposition=inline%3B+filename%3DCompetitive_Advantages_of_Hair_Salon_Bus.pdf&amp;Expires=1773347605&amp;Signature=D3BsRBXi6hgEehHUnidQTbwNA0TxdgkqLcThL5iigy9rZlXBfVpfTH3fPmZ6bnhxJjgrdQFSzTy1drKjONY4qGjESHa~DiNR4Cl0--TQ2dt-~PPaH~zVTfsNOKEHwS0oHuS2AbW~UPgvfEm-TWYLtmK-1ZU2CykccBWw20nPUWLkikW6TZXSj5rdP3OcLUokpoSRtMHbUlU75RxSavvyIJZNzjqS9YubjLGObSMoOA9An3xWFe645cGp0fa62aL99sEpHh5F82luJp6-DDl9YRaeeZ5K-3NcxT8rSo7TipCJzoH6pwtafRjGNEt5y0JBBB7SZjYGQ7Eh4g1d~xRwyA__&amp;Key-Pair-Id=APKAJLOHF5GGSLRBV4ZA"/>
              </a:rPr>
              <a:t>APIEMS2016_FullPaper_suyama_camera_ready-libre.pdf</a:t>
            </a:r>
          </a:p>
          <a:p>
            <a:pPr algn="l">
              <a:lnSpc>
                <a:spcPts val="2537"/>
              </a:lnSpc>
            </a:pPr>
            <a:endParaRPr lang="en-US" sz="1691" u="sng">
              <a:solidFill>
                <a:srgbClr val="28211B"/>
              </a:solidFill>
              <a:latin typeface="Canva Sans"/>
              <a:ea typeface="Canva Sans"/>
              <a:cs typeface="Canva Sans"/>
              <a:sym typeface="Canva Sans"/>
              <a:hlinkClick r:id="rId6" tooltip="https://d1wqtxts1xzle7.cloudfront.net/53802363/APIEMS2016_FullPaper_suyama_camera_ready-libre.pdf?1499570367=&amp;response-content-disposition=inline%3B+filename%3DCompetitive_Advantages_of_Hair_Salon_Bus.pdf&amp;Expires=1773347605&amp;Signature=D3BsRBXi6hgEehHUnidQTbwNA0TxdgkqLcThL5iigy9rZlXBfVpfTH3fPmZ6bnhxJjgrdQFSzTy1drKjONY4qGjESHa~DiNR4Cl0--TQ2dt-~PPaH~zVTfsNOKEHwS0oHuS2AbW~UPgvfEm-TWYLtmK-1ZU2CykccBWw20nPUWLkikW6TZXSj5rdP3OcLUokpoSRtMHbUlU75RxSavvyIJZNzjqS9YubjLGObSMoOA9An3xWFe645cGp0fa62aL99sEpHh5F82luJp6-DDl9YRaeeZ5K-3NcxT8rSo7TipCJzoH6pwtafRjGNEt5y0JBBB7SZjYGQ7Eh4g1d~xRwyA__&amp;Key-Pair-Id=APKAJLOHF5GGSLRBV4ZA"/>
            </a:endParaRPr>
          </a:p>
          <a:p>
            <a:pPr algn="l">
              <a:lnSpc>
                <a:spcPts val="2537"/>
              </a:lnSpc>
            </a:pPr>
            <a:r>
              <a:rPr lang="en-US" sz="1691">
                <a:solidFill>
                  <a:srgbClr val="28211B"/>
                </a:solidFill>
                <a:latin typeface="Canva Sans"/>
                <a:ea typeface="Canva Sans"/>
                <a:cs typeface="Canva Sans"/>
                <a:sym typeface="Canva Sans"/>
              </a:rPr>
              <a:t>Tiago, M.T.P.M.B. and Veríssimo, J.M.C. (2014) “Digital marketing and social media: Why bother?,” Business horizons, 57(6), pp. 703–708. Available at: </a:t>
            </a:r>
            <a:r>
              <a:rPr lang="en-US" sz="1691" u="sng">
                <a:solidFill>
                  <a:srgbClr val="28211B"/>
                </a:solidFill>
                <a:latin typeface="Canva Sans"/>
                <a:ea typeface="Canva Sans"/>
                <a:cs typeface="Canva Sans"/>
                <a:sym typeface="Canva Sans"/>
                <a:hlinkClick r:id="rId7" tooltip="https://doi.org/10.1016/j.bushor.2014.07.002"/>
              </a:rPr>
              <a:t>htt</a:t>
            </a:r>
            <a:r>
              <a:rPr lang="en-US" sz="1691" u="sng">
                <a:solidFill>
                  <a:srgbClr val="28211B"/>
                </a:solidFill>
                <a:latin typeface="Canva Sans"/>
                <a:ea typeface="Canva Sans"/>
                <a:cs typeface="Canva Sans"/>
                <a:sym typeface="Canva Sans"/>
                <a:hlinkClick r:id="rId7" tooltip="https://doi.org/10.1016/j.bushor.2014.07.002"/>
              </a:rPr>
              <a:t>p</a:t>
            </a:r>
            <a:r>
              <a:rPr lang="en-US" sz="1691" u="sng">
                <a:solidFill>
                  <a:srgbClr val="28211B"/>
                </a:solidFill>
                <a:latin typeface="Canva Sans"/>
                <a:ea typeface="Canva Sans"/>
                <a:cs typeface="Canva Sans"/>
                <a:sym typeface="Canva Sans"/>
                <a:hlinkClick r:id="rId7" tooltip="https://doi.org/10.1016/j.bushor.2014.07.002"/>
              </a:rPr>
              <a:t>s</a:t>
            </a:r>
            <a:r>
              <a:rPr lang="en-US" sz="1691" u="sng">
                <a:solidFill>
                  <a:srgbClr val="28211B"/>
                </a:solidFill>
                <a:latin typeface="Canva Sans"/>
                <a:ea typeface="Canva Sans"/>
                <a:cs typeface="Canva Sans"/>
                <a:sym typeface="Canva Sans"/>
                <a:hlinkClick r:id="rId7" tooltip="https://doi.org/10.1016/j.bushor.2014.07.002"/>
              </a:rPr>
              <a:t>:</a:t>
            </a:r>
            <a:r>
              <a:rPr lang="en-US" sz="1691" u="sng">
                <a:solidFill>
                  <a:srgbClr val="28211B"/>
                </a:solidFill>
                <a:latin typeface="Canva Sans"/>
                <a:ea typeface="Canva Sans"/>
                <a:cs typeface="Canva Sans"/>
                <a:sym typeface="Canva Sans"/>
                <a:hlinkClick r:id="rId7" tooltip="https://doi.org/10.1016/j.bushor.2014.07.002"/>
              </a:rPr>
              <a:t>//doi.org/10.1016/j.bushor.2014.07.002</a:t>
            </a:r>
            <a:r>
              <a:rPr lang="en-US" sz="1691">
                <a:solidFill>
                  <a:srgbClr val="28211B"/>
                </a:solidFill>
                <a:latin typeface="Canva Sans"/>
                <a:ea typeface="Canva Sans"/>
                <a:cs typeface="Canva Sans"/>
                <a:sym typeface="Canva Sans"/>
              </a:rPr>
              <a:t>.</a:t>
            </a:r>
          </a:p>
          <a:p>
            <a:pPr algn="l">
              <a:lnSpc>
                <a:spcPts val="2537"/>
              </a:lnSpc>
            </a:pPr>
            <a:r>
              <a:rPr lang="en-US" sz="1691">
                <a:solidFill>
                  <a:srgbClr val="28211B"/>
                </a:solidFill>
                <a:latin typeface="Canva Sans"/>
                <a:ea typeface="Canva Sans"/>
                <a:cs typeface="Canva Sans"/>
                <a:sym typeface="Canva Sans"/>
              </a:rPr>
              <a:t>Vieira, V.A. et al. (2022) “Optimising digital marketing and social media strategy: from push to pull to performance,” Journal of marketing management, 38(7–8), pp. 709–739. Available at: </a:t>
            </a:r>
            <a:r>
              <a:rPr lang="en-US" sz="1691" u="sng">
                <a:solidFill>
                  <a:srgbClr val="28211B"/>
                </a:solidFill>
                <a:latin typeface="Canva Sans"/>
                <a:ea typeface="Canva Sans"/>
                <a:cs typeface="Canva Sans"/>
                <a:sym typeface="Canva Sans"/>
                <a:hlinkClick r:id="rId8" tooltip="https://doi.org/10.1080/0267257X.2021.1996444"/>
              </a:rPr>
              <a:t>https://doi.org/10.1080/0267257X.2021.1996444</a:t>
            </a:r>
            <a:r>
              <a:rPr lang="en-US" sz="1691">
                <a:solidFill>
                  <a:srgbClr val="28211B"/>
                </a:solidFill>
                <a:latin typeface="Canva Sans"/>
                <a:ea typeface="Canva Sans"/>
                <a:cs typeface="Canva Sans"/>
                <a:sym typeface="Canva Sans"/>
              </a:rPr>
              <a:t>.</a:t>
            </a:r>
          </a:p>
          <a:p>
            <a:pPr algn="l">
              <a:lnSpc>
                <a:spcPts val="2537"/>
              </a:lnSpc>
            </a:pPr>
            <a:r>
              <a:rPr lang="en-US" sz="1691">
                <a:solidFill>
                  <a:srgbClr val="28211B"/>
                </a:solidFill>
                <a:latin typeface="Canva Sans"/>
                <a:ea typeface="Canva Sans"/>
                <a:cs typeface="Canva Sans"/>
                <a:sym typeface="Canva Sans"/>
              </a:rPr>
              <a:t>Wibowo, A. et al. (2021) “Customer Behavior as an Outcome of Social Media Marketing: The Role of Social Media Marketing Activity and Customer Experience,” Sustainability, 13(1), p. 189. Available at: </a:t>
            </a:r>
            <a:r>
              <a:rPr lang="en-US" sz="1691" u="sng">
                <a:solidFill>
                  <a:srgbClr val="28211B"/>
                </a:solidFill>
                <a:latin typeface="Canva Sans"/>
                <a:ea typeface="Canva Sans"/>
                <a:cs typeface="Canva Sans"/>
                <a:sym typeface="Canva Sans"/>
                <a:hlinkClick r:id="rId9" tooltip="https://doi.org/10.3390/su13010189"/>
              </a:rPr>
              <a:t>https://doi.org/10.3390/su13010189</a:t>
            </a:r>
            <a:r>
              <a:rPr lang="en-US" sz="1691">
                <a:solidFill>
                  <a:srgbClr val="28211B"/>
                </a:solidFill>
                <a:latin typeface="Canva Sans"/>
                <a:ea typeface="Canva Sans"/>
                <a:cs typeface="Canva Sans"/>
                <a:sym typeface="Canva Sans"/>
              </a:rPr>
              <a:t>.</a:t>
            </a:r>
          </a:p>
          <a:p>
            <a:pPr algn="l">
              <a:lnSpc>
                <a:spcPts val="2537"/>
              </a:lnSpc>
            </a:pPr>
            <a:endParaRPr lang="en-US" sz="1691">
              <a:solidFill>
                <a:srgbClr val="28211B"/>
              </a:solidFill>
              <a:latin typeface="Canva Sans"/>
              <a:ea typeface="Canva Sans"/>
              <a:cs typeface="Canva Sans"/>
              <a:sym typeface="Canva Sans"/>
            </a:endParaRPr>
          </a:p>
        </p:txBody>
      </p:sp>
      <p:sp>
        <p:nvSpPr>
          <p:cNvPr id="4" name="Freeform 4"/>
          <p:cNvSpPr/>
          <p:nvPr/>
        </p:nvSpPr>
        <p:spPr>
          <a:xfrm>
            <a:off x="14328362" y="0"/>
            <a:ext cx="3959638" cy="1580662"/>
          </a:xfrm>
          <a:custGeom>
            <a:avLst/>
            <a:gdLst/>
            <a:ahLst/>
            <a:cxnLst/>
            <a:rect l="l" t="t" r="r" b="b"/>
            <a:pathLst>
              <a:path w="3959638" h="1580662">
                <a:moveTo>
                  <a:pt x="0" y="0"/>
                </a:moveTo>
                <a:lnTo>
                  <a:pt x="3959638" y="0"/>
                </a:lnTo>
                <a:lnTo>
                  <a:pt x="3959638" y="1580662"/>
                </a:lnTo>
                <a:lnTo>
                  <a:pt x="0" y="1580662"/>
                </a:lnTo>
                <a:lnTo>
                  <a:pt x="0" y="0"/>
                </a:lnTo>
                <a:close/>
              </a:path>
            </a:pathLst>
          </a:custGeom>
          <a:blipFill>
            <a:blip r:embed="rId10"/>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9CCBC"/>
        </a:solidFill>
        <a:effectLst/>
      </p:bgPr>
    </p:bg>
    <p:spTree>
      <p:nvGrpSpPr>
        <p:cNvPr id="1" name=""/>
        <p:cNvGrpSpPr/>
        <p:nvPr/>
      </p:nvGrpSpPr>
      <p:grpSpPr>
        <a:xfrm>
          <a:off x="0" y="0"/>
          <a:ext cx="0" cy="0"/>
          <a:chOff x="0" y="0"/>
          <a:chExt cx="0" cy="0"/>
        </a:xfrm>
      </p:grpSpPr>
      <p:pic>
        <p:nvPicPr>
          <p:cNvPr id="2" name="20260315_080951000_iOS (1)">
            <a:hlinkClick r:id="" action="ppaction://media"/>
            <a:extLst>
              <a:ext uri="{FF2B5EF4-FFF2-40B4-BE49-F238E27FC236}">
                <a16:creationId xmlns:a16="http://schemas.microsoft.com/office/drawing/2014/main" id="{D9F4582C-ECE3-1C71-7160-E14CEA3160A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229350" y="0"/>
            <a:ext cx="58293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4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1451</Words>
  <Application>Microsoft Office PowerPoint</Application>
  <PresentationFormat>Custom</PresentationFormat>
  <Paragraphs>160</Paragraphs>
  <Slides>12</Slides>
  <Notes>11</Notes>
  <HiddenSlides>0</HiddenSlides>
  <MMClips>1</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9" baseType="lpstr">
      <vt:lpstr>Arial</vt:lpstr>
      <vt:lpstr>Calibri</vt:lpstr>
      <vt:lpstr>Canva Sans</vt:lpstr>
      <vt:lpstr>Marcellus</vt:lpstr>
      <vt:lpstr>Canva Sans Bold</vt:lpstr>
      <vt:lpstr>Office Theme</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Elegant Fashion Product Portfolio Presentation</dc:title>
  <cp:lastModifiedBy>Patrycja Torunska (2431559)</cp:lastModifiedBy>
  <cp:revision>4</cp:revision>
  <dcterms:created xsi:type="dcterms:W3CDTF">2006-08-16T00:00:00Z</dcterms:created>
  <dcterms:modified xsi:type="dcterms:W3CDTF">2026-03-15T20:58:13Z</dcterms:modified>
  <dc:identifier>DAHEC0t1_pw</dc:identifier>
</cp:coreProperties>
</file>