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handoutMasterIdLst>
    <p:handoutMasterId r:id="rId36"/>
  </p:handoutMasterIdLst>
  <p:sldIdLst>
    <p:sldId id="262" r:id="rId2"/>
    <p:sldId id="617" r:id="rId3"/>
    <p:sldId id="618" r:id="rId4"/>
    <p:sldId id="619" r:id="rId5"/>
    <p:sldId id="620" r:id="rId6"/>
    <p:sldId id="621" r:id="rId7"/>
    <p:sldId id="622" r:id="rId8"/>
    <p:sldId id="623" r:id="rId9"/>
    <p:sldId id="624" r:id="rId10"/>
    <p:sldId id="625" r:id="rId11"/>
    <p:sldId id="626" r:id="rId12"/>
    <p:sldId id="627" r:id="rId13"/>
    <p:sldId id="628" r:id="rId14"/>
    <p:sldId id="629" r:id="rId15"/>
    <p:sldId id="630" r:id="rId16"/>
    <p:sldId id="631" r:id="rId17"/>
    <p:sldId id="633" r:id="rId18"/>
    <p:sldId id="634" r:id="rId19"/>
    <p:sldId id="596" r:id="rId20"/>
    <p:sldId id="598" r:id="rId21"/>
    <p:sldId id="597" r:id="rId22"/>
    <p:sldId id="599" r:id="rId23"/>
    <p:sldId id="603" r:id="rId24"/>
    <p:sldId id="604" r:id="rId25"/>
    <p:sldId id="605" r:id="rId26"/>
    <p:sldId id="607" r:id="rId27"/>
    <p:sldId id="606" r:id="rId28"/>
    <p:sldId id="608" r:id="rId29"/>
    <p:sldId id="609" r:id="rId30"/>
    <p:sldId id="610" r:id="rId31"/>
    <p:sldId id="616" r:id="rId32"/>
    <p:sldId id="611" r:id="rId33"/>
    <p:sldId id="263" r:id="rId3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96" autoAdjust="0"/>
    <p:restoredTop sz="94542"/>
  </p:normalViewPr>
  <p:slideViewPr>
    <p:cSldViewPr>
      <p:cViewPr varScale="1">
        <p:scale>
          <a:sx n="92" d="100"/>
          <a:sy n="92" d="100"/>
        </p:scale>
        <p:origin x="1328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15/06/2018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15/06/2018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15/06/2018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alancedscorecard.org/" TargetMode="External"/><Relationship Id="rId2" Type="http://schemas.openxmlformats.org/officeDocument/2006/relationships/hyperlink" Target="https://www.slideshare.net/Jasminekaurnagpal12345/sample-balanced-scorecard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icdata.com/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992888" cy="648072"/>
          </a:xfrm>
        </p:spPr>
        <p:txBody>
          <a:bodyPr>
            <a:normAutofit fontScale="90000"/>
          </a:bodyPr>
          <a:lstStyle/>
          <a:p>
            <a:pPr algn="l"/>
            <a:br>
              <a:rPr lang="en-GB" sz="3600" dirty="0">
                <a:solidFill>
                  <a:schemeClr val="bg1"/>
                </a:solidFill>
              </a:rPr>
            </a:br>
            <a:br>
              <a:rPr lang="en-GB" sz="3600" dirty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5736" y="1628800"/>
            <a:ext cx="6120680" cy="36248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Mastering Metrics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Unit 2 Chris Thomas</a:t>
            </a:r>
          </a:p>
          <a:p>
            <a:r>
              <a:rPr lang="en-GB">
                <a:solidFill>
                  <a:schemeClr val="bg1"/>
                </a:solidFill>
              </a:rPr>
              <a:t>Unit 4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0392" y="5589240"/>
            <a:ext cx="648072" cy="36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142115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A2539-1C37-1540-B7BF-8559E34E1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Metrics and Organisational Lifecycle Stage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BCDBE-E22D-0A40-BAC2-AB09F0857E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Organisations face different challenges at different stages of their lifecycle and the metrics they employ at each stage have to reflect these: </a:t>
            </a:r>
          </a:p>
        </p:txBody>
      </p:sp>
    </p:spTree>
    <p:extLst>
      <p:ext uri="{BB962C8B-B14F-4D97-AF65-F5344CB8AC3E}">
        <p14:creationId xmlns:p14="http://schemas.microsoft.com/office/powerpoint/2010/main" val="505219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A4D5B-8B24-F94A-A5EB-767301801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Start-up companies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F86F5-BAC2-314B-B7AB-15E7812BD2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Every start up has limited resources whether people , money or time. According to C &amp; M Consulting Group (2014) young organisations have a hard time understanding what to track to ensure they grow at an optimum rate. They see 3 key area of focus: cash burn, customer acquisition and product development.</a:t>
            </a:r>
          </a:p>
        </p:txBody>
      </p:sp>
    </p:spTree>
    <p:extLst>
      <p:ext uri="{BB962C8B-B14F-4D97-AF65-F5344CB8AC3E}">
        <p14:creationId xmlns:p14="http://schemas.microsoft.com/office/powerpoint/2010/main" val="3336191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F846C-CDB3-1749-81AE-0E5A97F4F6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Cash-burn rate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E967E-ED39-8944-B6AA-0AA0BDF06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This will be how soon, at current expenditure rate, cash will run out. As a guide over 12 months of cash provides safety. Organisations with less than three months of cash are in danger.</a:t>
            </a:r>
          </a:p>
        </p:txBody>
      </p:sp>
    </p:spTree>
    <p:extLst>
      <p:ext uri="{BB962C8B-B14F-4D97-AF65-F5344CB8AC3E}">
        <p14:creationId xmlns:p14="http://schemas.microsoft.com/office/powerpoint/2010/main" val="708703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9B07C-DB2C-4F46-A027-40343DC36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acquisition/growth rate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4AD0E-9E9B-5343-8987-10943E9641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This measures the conversion of enquiries into paying customers. A start-up company will take some time to build this metric, but it should measure it on a month-by-month basis. An understanding of what’s driving the increase is needed  i.e. size and nature of the sales funnel</a:t>
            </a:r>
          </a:p>
        </p:txBody>
      </p:sp>
    </p:spTree>
    <p:extLst>
      <p:ext uri="{BB962C8B-B14F-4D97-AF65-F5344CB8AC3E}">
        <p14:creationId xmlns:p14="http://schemas.microsoft.com/office/powerpoint/2010/main" val="3046388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621DA-D819-B343-990D-19E75F546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Product development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9C05B-4BC0-3F4A-9C08-0B81F7D3F3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speed at which areas of the product or service that are below par are rectified or turned around.</a:t>
            </a:r>
          </a:p>
        </p:txBody>
      </p:sp>
    </p:spTree>
    <p:extLst>
      <p:ext uri="{BB962C8B-B14F-4D97-AF65-F5344CB8AC3E}">
        <p14:creationId xmlns:p14="http://schemas.microsoft.com/office/powerpoint/2010/main" val="3251257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71CFE-985C-2949-AAB6-A1E87C392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3E827-D10B-344D-BE9E-BD8793696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major challenge for start-up business is the lack of historical data against which to compare current performance.</a:t>
            </a:r>
          </a:p>
          <a:p>
            <a:r>
              <a:rPr lang="en-US" dirty="0"/>
              <a:t>The initial use will at least create benchmarks for the future.</a:t>
            </a:r>
          </a:p>
          <a:p>
            <a:r>
              <a:rPr lang="en-US" dirty="0"/>
              <a:t>Most initial metrics will be estimates based on research from relevant sources. </a:t>
            </a:r>
          </a:p>
        </p:txBody>
      </p:sp>
    </p:spTree>
    <p:extLst>
      <p:ext uri="{BB962C8B-B14F-4D97-AF65-F5344CB8AC3E}">
        <p14:creationId xmlns:p14="http://schemas.microsoft.com/office/powerpoint/2010/main" val="3010885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D2102-B001-C149-B083-9D1C6AD0B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Sources of information at Start-up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17016-3101-2345-9AD3-34D8E42FD5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Awareness factors</a:t>
            </a:r>
          </a:p>
          <a:p>
            <a:r>
              <a:rPr lang="en-US" dirty="0"/>
              <a:t>Customer advocacy factors</a:t>
            </a:r>
          </a:p>
          <a:p>
            <a:r>
              <a:rPr lang="en-US" dirty="0"/>
              <a:t>Responses to promotional offers</a:t>
            </a:r>
          </a:p>
          <a:p>
            <a:r>
              <a:rPr lang="en-US" dirty="0"/>
              <a:t>How the product or service is used.</a:t>
            </a:r>
          </a:p>
          <a:p>
            <a:pPr marL="0" indent="0">
              <a:buNone/>
            </a:pPr>
            <a:r>
              <a:rPr lang="en-US" dirty="0"/>
              <a:t>These will inform subsequent ‘hard’ data metrics like:</a:t>
            </a:r>
          </a:p>
          <a:p>
            <a:r>
              <a:rPr lang="en-US" dirty="0"/>
              <a:t>New customer gains</a:t>
            </a:r>
          </a:p>
          <a:p>
            <a:r>
              <a:rPr lang="en-US" dirty="0"/>
              <a:t>Customer acquisition costs</a:t>
            </a:r>
          </a:p>
          <a:p>
            <a:r>
              <a:rPr lang="en-US" dirty="0"/>
              <a:t>Cost per lead</a:t>
            </a:r>
          </a:p>
          <a:p>
            <a:r>
              <a:rPr lang="en-US" dirty="0"/>
              <a:t>New product purchase rate</a:t>
            </a:r>
          </a:p>
          <a:p>
            <a:r>
              <a:rPr lang="en-US" dirty="0"/>
              <a:t>Activity ratio for social media.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073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D0A7E-5259-9A4E-8C5F-F962DE274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Developing Companies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4D2F0-6952-E947-801B-054F9FAA4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Priorities change from gaining customers to retaining them whilst maintaining growth rates.</a:t>
            </a:r>
          </a:p>
          <a:p>
            <a:r>
              <a:rPr lang="en-US" dirty="0"/>
              <a:t>Growth rates need to be considered carefully</a:t>
            </a:r>
          </a:p>
          <a:p>
            <a:pPr lvl="1"/>
            <a:r>
              <a:rPr lang="en-US" dirty="0"/>
              <a:t>How are individual sales staff performing </a:t>
            </a:r>
          </a:p>
          <a:p>
            <a:pPr lvl="1"/>
            <a:r>
              <a:rPr lang="en-US" dirty="0"/>
              <a:t>How are individual outlets performing</a:t>
            </a:r>
          </a:p>
        </p:txBody>
      </p:sp>
    </p:spTree>
    <p:extLst>
      <p:ext uri="{BB962C8B-B14F-4D97-AF65-F5344CB8AC3E}">
        <p14:creationId xmlns:p14="http://schemas.microsoft.com/office/powerpoint/2010/main" val="24921537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D0A7E-5259-9A4E-8C5F-F962DE274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Developing Companies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4D2F0-6952-E947-801B-054F9FAA4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Specific areas of interest to inform metrics in the development</a:t>
            </a:r>
          </a:p>
          <a:p>
            <a:pPr lvl="1"/>
            <a:r>
              <a:rPr lang="en-US" dirty="0"/>
              <a:t>Area generating growth</a:t>
            </a:r>
          </a:p>
          <a:p>
            <a:pPr lvl="1"/>
            <a:r>
              <a:rPr lang="en-US" dirty="0"/>
              <a:t>Triggers of growth</a:t>
            </a:r>
          </a:p>
          <a:p>
            <a:pPr lvl="1"/>
            <a:r>
              <a:rPr lang="en-US" dirty="0"/>
              <a:t>Factors that influence customer views</a:t>
            </a:r>
          </a:p>
          <a:p>
            <a:pPr lvl="1"/>
            <a:r>
              <a:rPr lang="en-US" dirty="0"/>
              <a:t>Media outlets capable of providing most potential new business</a:t>
            </a:r>
          </a:p>
        </p:txBody>
      </p:sp>
    </p:spTree>
    <p:extLst>
      <p:ext uri="{BB962C8B-B14F-4D97-AF65-F5344CB8AC3E}">
        <p14:creationId xmlns:p14="http://schemas.microsoft.com/office/powerpoint/2010/main" val="8204829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9E9FB-3CDA-0E4E-9711-CED269EE8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Mature companies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3B3D2-0A74-9645-9F87-1B40001CAF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As companies tend to reach the maturity stage their sales tend to flatten or even decline.</a:t>
            </a:r>
          </a:p>
          <a:p>
            <a:r>
              <a:rPr lang="en-US" dirty="0"/>
              <a:t>Maintaining maturity and staving off the ‘decline’ phase for as long as possible is often the target, and metrics should reflect this.</a:t>
            </a:r>
          </a:p>
          <a:p>
            <a:r>
              <a:rPr lang="en-US" dirty="0"/>
              <a:t>They may need to think harder about introducing new products and they need to be alert to the danger of </a:t>
            </a:r>
            <a:r>
              <a:rPr lang="en-US" dirty="0" err="1"/>
              <a:t>cannibalisation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8880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A8FA7-BBA4-F444-8AF7-9CF5B7513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Mature companies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C290F7-3865-B847-A316-F5C33B4394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900" y="2904331"/>
            <a:ext cx="7950200" cy="1308100"/>
          </a:xfrm>
        </p:spPr>
      </p:pic>
    </p:spTree>
    <p:extLst>
      <p:ext uri="{BB962C8B-B14F-4D97-AF65-F5344CB8AC3E}">
        <p14:creationId xmlns:p14="http://schemas.microsoft.com/office/powerpoint/2010/main" val="2825404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6AF2F-D44B-2441-85BB-ABA3EFBD1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Mature companies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A22614-E736-DA4B-83DE-F22048FE86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Other information to consider at the maturity phase are:</a:t>
            </a:r>
          </a:p>
          <a:p>
            <a:pPr lvl="1"/>
            <a:r>
              <a:rPr lang="en-US" dirty="0"/>
              <a:t>Trends and preferences for the product offered</a:t>
            </a:r>
          </a:p>
          <a:p>
            <a:pPr lvl="1"/>
            <a:r>
              <a:rPr lang="en-US" dirty="0"/>
              <a:t>Brand advocates and influencers for the product</a:t>
            </a:r>
          </a:p>
          <a:p>
            <a:pPr lvl="1"/>
            <a:r>
              <a:rPr lang="en-US" dirty="0"/>
              <a:t>Other products customers show interest in.</a:t>
            </a:r>
          </a:p>
          <a:p>
            <a:pPr lvl="1"/>
            <a:r>
              <a:rPr lang="en-US" dirty="0"/>
              <a:t>Competitor activity in similar product areas.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5650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A8F13-DE4F-5441-995E-BE11E27E6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Choosing appropriate measure to improve marketing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126C9-081C-814A-AB08-D362196E7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Many areas that can be measured through analytics (the tools and methods that produce the metrics).</a:t>
            </a:r>
          </a:p>
          <a:p>
            <a:r>
              <a:rPr lang="en-US" dirty="0"/>
              <a:t>You have to choose the appropriate measures if you want to ad value to the organisation.</a:t>
            </a:r>
          </a:p>
        </p:txBody>
      </p:sp>
    </p:spTree>
    <p:extLst>
      <p:ext uri="{BB962C8B-B14F-4D97-AF65-F5344CB8AC3E}">
        <p14:creationId xmlns:p14="http://schemas.microsoft.com/office/powerpoint/2010/main" val="37074557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6E18F-4F11-5B4D-84F9-633F8EE77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4C750A-5B27-F244-BF3D-8DC7355EFE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Views differ as to the ‘appropriate’ measure’.</a:t>
            </a:r>
          </a:p>
          <a:p>
            <a:r>
              <a:rPr lang="en-US" dirty="0"/>
              <a:t>Ambler (2003) cites examples of contrasting advice from senior execs.</a:t>
            </a:r>
          </a:p>
          <a:p>
            <a:pPr lvl="1"/>
            <a:r>
              <a:rPr lang="en-US" dirty="0"/>
              <a:t>The general approach – using a few metrics that can be applied in every organisation. But Ambler found little consistency between many senior managers.</a:t>
            </a:r>
          </a:p>
          <a:p>
            <a:pPr lvl="1"/>
            <a:r>
              <a:rPr lang="en-US" dirty="0"/>
              <a:t>The tailored approach – choosing metrics based on what an organisation is trying to achieve.</a:t>
            </a:r>
          </a:p>
        </p:txBody>
      </p:sp>
    </p:spTree>
    <p:extLst>
      <p:ext uri="{BB962C8B-B14F-4D97-AF65-F5344CB8AC3E}">
        <p14:creationId xmlns:p14="http://schemas.microsoft.com/office/powerpoint/2010/main" val="433414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7876C-D8BE-FD47-809E-AF33CA642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Integrating data sources, including big data sets.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C834D-D4FB-0E4D-8648-EC56EFF60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Combining financial and non-financial data can be powerful.</a:t>
            </a:r>
          </a:p>
          <a:p>
            <a:r>
              <a:rPr lang="en-US" dirty="0"/>
              <a:t>Data from both online and offline sources need to be combined to provide a fuller picture.</a:t>
            </a:r>
          </a:p>
          <a:p>
            <a:r>
              <a:rPr lang="en-US" dirty="0"/>
              <a:t>A marketing information system (MKIS)  should integrate data from all of the organisation’s customer data sources.</a:t>
            </a:r>
          </a:p>
          <a:p>
            <a:r>
              <a:rPr lang="en-US" dirty="0"/>
              <a:t>***When data is integrated marketers benefit from better insights, which lead to higher conversion rates, improved retention rates and better customer service. </a:t>
            </a:r>
          </a:p>
        </p:txBody>
      </p:sp>
    </p:spTree>
    <p:extLst>
      <p:ext uri="{BB962C8B-B14F-4D97-AF65-F5344CB8AC3E}">
        <p14:creationId xmlns:p14="http://schemas.microsoft.com/office/powerpoint/2010/main" val="10893231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7876C-D8BE-FD47-809E-AF33CA642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Integrating data sources, including big data sets.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C834D-D4FB-0E4D-8648-EC56EFF60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Most important integration is that of metrics with strategies and objectives, so that all stakeholders can seethe link between marketing data and their own involvement in the organisation.</a:t>
            </a:r>
          </a:p>
          <a:p>
            <a:r>
              <a:rPr lang="en-US" dirty="0"/>
              <a:t>Big Data ‘ high volume, high velocity, and/or high variety’ enables marketers to gain insights into any aspect of customer buying behaviour but again metrics should be integrated with more traditional sources to add all important context.</a:t>
            </a:r>
          </a:p>
        </p:txBody>
      </p:sp>
    </p:spTree>
    <p:extLst>
      <p:ext uri="{BB962C8B-B14F-4D97-AF65-F5344CB8AC3E}">
        <p14:creationId xmlns:p14="http://schemas.microsoft.com/office/powerpoint/2010/main" val="21834671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7876C-D8BE-FD47-809E-AF33CA642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Integrating data sources, including big data sets.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C834D-D4FB-0E4D-8648-EC56EFF60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With so much data available there is a danger of too much analysis and to little time making decisions on it.</a:t>
            </a:r>
          </a:p>
        </p:txBody>
      </p:sp>
    </p:spTree>
    <p:extLst>
      <p:ext uri="{BB962C8B-B14F-4D97-AF65-F5344CB8AC3E}">
        <p14:creationId xmlns:p14="http://schemas.microsoft.com/office/powerpoint/2010/main" val="40762152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Balanced Scorecard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framework for setting and monitoring business performance.</a:t>
            </a:r>
          </a:p>
          <a:p>
            <a:r>
              <a:rPr lang="en-GB" dirty="0"/>
              <a:t>Translates organisational strategies into objectives and then providing metrics to monitor the execution of the strategy.</a:t>
            </a:r>
          </a:p>
          <a:p>
            <a:r>
              <a:rPr lang="en-GB" dirty="0"/>
              <a:t>It translates vision and strategy into objectives </a:t>
            </a:r>
          </a:p>
        </p:txBody>
      </p:sp>
    </p:spTree>
    <p:extLst>
      <p:ext uri="{BB962C8B-B14F-4D97-AF65-F5344CB8AC3E}">
        <p14:creationId xmlns:p14="http://schemas.microsoft.com/office/powerpoint/2010/main" val="4028979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part due to fact that previous over relying on financial metrics such as turnover and profitability meant retrospective measures. </a:t>
            </a:r>
          </a:p>
        </p:txBody>
      </p:sp>
    </p:spTree>
    <p:extLst>
      <p:ext uri="{BB962C8B-B14F-4D97-AF65-F5344CB8AC3E}">
        <p14:creationId xmlns:p14="http://schemas.microsoft.com/office/powerpoint/2010/main" val="41707151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area of the BSC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Customer</a:t>
            </a:r>
          </a:p>
          <a:p>
            <a:pPr lvl="1"/>
            <a:r>
              <a:rPr lang="en-GB" dirty="0"/>
              <a:t> e.g. time, quality, service and cost</a:t>
            </a:r>
          </a:p>
          <a:p>
            <a:r>
              <a:rPr lang="en-GB" dirty="0"/>
              <a:t>Internal Business Processes </a:t>
            </a:r>
          </a:p>
          <a:p>
            <a:pPr lvl="1"/>
            <a:r>
              <a:rPr lang="en-GB" dirty="0"/>
              <a:t>e.g. number of activities per function; cycle time, productivity</a:t>
            </a:r>
          </a:p>
          <a:p>
            <a:r>
              <a:rPr lang="en-GB" dirty="0"/>
              <a:t>Financial Measures: </a:t>
            </a:r>
          </a:p>
          <a:p>
            <a:pPr lvl="1"/>
            <a:r>
              <a:rPr lang="en-GB" dirty="0"/>
              <a:t>e.g. Cash flow, ROI, ROCE, profitability  </a:t>
            </a:r>
          </a:p>
          <a:p>
            <a:r>
              <a:rPr lang="en-GB" dirty="0"/>
              <a:t>Learning and growth e.g. (innovation and staff development) </a:t>
            </a:r>
          </a:p>
          <a:p>
            <a:pPr lvl="1"/>
            <a:r>
              <a:rPr lang="en-GB" dirty="0"/>
              <a:t>e.g. % rev from new services; employee turnover, job satisfaction</a:t>
            </a:r>
          </a:p>
        </p:txBody>
      </p:sp>
    </p:spTree>
    <p:extLst>
      <p:ext uri="{BB962C8B-B14F-4D97-AF65-F5344CB8AC3E}">
        <p14:creationId xmlns:p14="http://schemas.microsoft.com/office/powerpoint/2010/main" val="7311142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Balanced Scorecard example</a:t>
            </a:r>
          </a:p>
          <a:p>
            <a:pPr lvl="1"/>
            <a:r>
              <a:rPr lang="en-GB" dirty="0">
                <a:hlinkClick r:id="rId2"/>
              </a:rPr>
              <a:t>https://www.slideshare.net/Jasminekaurnagpal12345/sample-balanced-scorecard</a:t>
            </a:r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>
                <a:hlinkClick r:id="rId3"/>
              </a:rPr>
              <a:t>www.balancedscorecard.org</a:t>
            </a:r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15756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Implication for Marketers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Balance their focus of marketing objectives with the overall goals of the organisation.</a:t>
            </a:r>
          </a:p>
        </p:txBody>
      </p:sp>
    </p:spTree>
    <p:extLst>
      <p:ext uri="{BB962C8B-B14F-4D97-AF65-F5344CB8AC3E}">
        <p14:creationId xmlns:p14="http://schemas.microsoft.com/office/powerpoint/2010/main" val="36108962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Reporting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Frequency</a:t>
            </a:r>
          </a:p>
          <a:p>
            <a:r>
              <a:rPr lang="en-GB" dirty="0"/>
              <a:t>Metric hierarchies</a:t>
            </a:r>
          </a:p>
          <a:p>
            <a:pPr lvl="1"/>
            <a:r>
              <a:rPr lang="en-GB" dirty="0"/>
              <a:t>Top down decide strategic metric  - operational and then tactical </a:t>
            </a:r>
          </a:p>
          <a:p>
            <a:pPr lvl="1"/>
            <a:r>
              <a:rPr lang="en-GB" dirty="0"/>
              <a:t>Bottom up – metric of each individual area that can be measured, tactical and operational and group these together to develop the next level of measure to be applied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2882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Interaction of factors</a:t>
            </a:r>
          </a:p>
          <a:p>
            <a:pPr lvl="1"/>
            <a:r>
              <a:rPr lang="en-GB" dirty="0"/>
              <a:t>E.g. price reduction results in no increased sales</a:t>
            </a:r>
          </a:p>
          <a:p>
            <a:pPr lvl="1"/>
            <a:r>
              <a:rPr lang="en-GB" dirty="0"/>
              <a:t>Is it the amount of the price reduction</a:t>
            </a:r>
          </a:p>
          <a:p>
            <a:pPr lvl="1"/>
            <a:r>
              <a:rPr lang="en-GB" dirty="0"/>
              <a:t>Or way the price reduction was promoted?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73354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Dashboards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444" y="1600200"/>
            <a:ext cx="7011111" cy="3916363"/>
          </a:xfrm>
        </p:spPr>
      </p:pic>
    </p:spTree>
    <p:extLst>
      <p:ext uri="{BB962C8B-B14F-4D97-AF65-F5344CB8AC3E}">
        <p14:creationId xmlns:p14="http://schemas.microsoft.com/office/powerpoint/2010/main" val="28447865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Dashboards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they?</a:t>
            </a:r>
          </a:p>
          <a:p>
            <a:r>
              <a:rPr lang="en-GB" dirty="0"/>
              <a:t>Why have them?</a:t>
            </a:r>
          </a:p>
          <a:p>
            <a:r>
              <a:rPr lang="en-GB" dirty="0"/>
              <a:t>How do we create them?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2555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Graphical description of data and information for to inform managers for decision making</a:t>
            </a:r>
          </a:p>
          <a:p>
            <a:r>
              <a:rPr lang="en-GB" dirty="0"/>
              <a:t>Visually intuitive, easy to understand</a:t>
            </a:r>
          </a:p>
          <a:p>
            <a:r>
              <a:rPr lang="en-GB" dirty="0"/>
              <a:t>Rich in graphs and tables</a:t>
            </a:r>
          </a:p>
          <a:p>
            <a:r>
              <a:rPr lang="en-GB" dirty="0"/>
              <a:t>Financial and non financial metrics</a:t>
            </a:r>
          </a:p>
          <a:p>
            <a:r>
              <a:rPr lang="en-GB" dirty="0"/>
              <a:t>Demonstrates progress towards achieving objectives</a:t>
            </a:r>
          </a:p>
          <a:p>
            <a:r>
              <a:rPr lang="en-GB" dirty="0"/>
              <a:t>Contain the vital information needed to present the current situation and inform progress</a:t>
            </a:r>
          </a:p>
          <a:p>
            <a:pPr lvl="1"/>
            <a:r>
              <a:rPr lang="en-GB" dirty="0"/>
              <a:t>Strategically, operationally and tactically</a:t>
            </a:r>
          </a:p>
        </p:txBody>
      </p:sp>
    </p:spTree>
    <p:extLst>
      <p:ext uri="{BB962C8B-B14F-4D97-AF65-F5344CB8AC3E}">
        <p14:creationId xmlns:p14="http://schemas.microsoft.com/office/powerpoint/2010/main" val="1784781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have them?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Can be quickly and easily interpreted</a:t>
            </a:r>
          </a:p>
          <a:p>
            <a:r>
              <a:rPr lang="en-GB" dirty="0"/>
              <a:t>Can be shared easily</a:t>
            </a:r>
          </a:p>
          <a:p>
            <a:r>
              <a:rPr lang="en-GB" dirty="0"/>
              <a:t>Negative trends can be easily seen and investigated</a:t>
            </a:r>
          </a:p>
          <a:p>
            <a:r>
              <a:rPr lang="en-GB" dirty="0"/>
              <a:t>Some trends can be drilled down for further analysis</a:t>
            </a:r>
          </a:p>
          <a:p>
            <a:r>
              <a:rPr lang="en-GB" dirty="0"/>
              <a:t>Facilitate more informed decision making</a:t>
            </a:r>
          </a:p>
          <a:p>
            <a:r>
              <a:rPr lang="en-GB" dirty="0"/>
              <a:t>Less time consuming than running off multiple reports</a:t>
            </a:r>
          </a:p>
          <a:p>
            <a:r>
              <a:rPr lang="en-GB" dirty="0"/>
              <a:t>Give a holistic view from multiple metrics in one place</a:t>
            </a:r>
          </a:p>
          <a:p>
            <a:r>
              <a:rPr lang="en-GB" dirty="0"/>
              <a:t>Increases employee engagement</a:t>
            </a:r>
          </a:p>
          <a:p>
            <a:r>
              <a:rPr lang="en-GB" dirty="0"/>
              <a:t>Competitive advantage</a:t>
            </a:r>
          </a:p>
        </p:txBody>
      </p:sp>
    </p:spTree>
    <p:extLst>
      <p:ext uri="{BB962C8B-B14F-4D97-AF65-F5344CB8AC3E}">
        <p14:creationId xmlns:p14="http://schemas.microsoft.com/office/powerpoint/2010/main" val="20682909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dashboards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Present only relevant data that can be used for making effective decisions</a:t>
            </a:r>
          </a:p>
          <a:p>
            <a:r>
              <a:rPr lang="en-GB" dirty="0"/>
              <a:t>Include comparisons or targets to give context</a:t>
            </a:r>
          </a:p>
          <a:p>
            <a:pPr lvl="1"/>
            <a:r>
              <a:rPr lang="en-GB" dirty="0"/>
              <a:t>This year versus last year</a:t>
            </a:r>
          </a:p>
          <a:p>
            <a:pPr lvl="1"/>
            <a:r>
              <a:rPr lang="en-GB" dirty="0"/>
              <a:t>Performance against budget </a:t>
            </a:r>
          </a:p>
          <a:p>
            <a:r>
              <a:rPr lang="en-GB" dirty="0"/>
              <a:t>Free and paid software to create dashboards</a:t>
            </a:r>
          </a:p>
          <a:p>
            <a:pPr lvl="1"/>
            <a:r>
              <a:rPr lang="en-GB" dirty="0"/>
              <a:t>Try </a:t>
            </a:r>
            <a:r>
              <a:rPr lang="en-GB" dirty="0">
                <a:hlinkClick r:id="rId2"/>
              </a:rPr>
              <a:t>www.clicdata.com</a:t>
            </a:r>
            <a:endParaRPr lang="en-GB" dirty="0"/>
          </a:p>
          <a:p>
            <a:pPr lvl="2"/>
            <a:r>
              <a:rPr lang="en-GB" dirty="0"/>
              <a:t>free for one user plus details tutorials on </a:t>
            </a:r>
            <a:r>
              <a:rPr lang="en-GB" dirty="0" err="1"/>
              <a:t>youtube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228278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 Dashboards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 step process </a:t>
            </a:r>
            <a:r>
              <a:rPr lang="en-GB" dirty="0" err="1"/>
              <a:t>Hemann</a:t>
            </a:r>
            <a:r>
              <a:rPr lang="en-GB" dirty="0"/>
              <a:t> and </a:t>
            </a:r>
            <a:r>
              <a:rPr lang="en-GB" dirty="0" err="1"/>
              <a:t>Burbary</a:t>
            </a:r>
            <a:r>
              <a:rPr lang="en-GB" dirty="0"/>
              <a:t> (2013)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708920"/>
            <a:ext cx="9144000" cy="1991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9227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 of caution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Dashboard present only part of the picture</a:t>
            </a:r>
          </a:p>
        </p:txBody>
      </p:sp>
    </p:spTree>
    <p:extLst>
      <p:ext uri="{BB962C8B-B14F-4D97-AF65-F5344CB8AC3E}">
        <p14:creationId xmlns:p14="http://schemas.microsoft.com/office/powerpoint/2010/main" val="228206998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822CC-57CA-5647-8FCB-70B294063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0E7F4-A69A-9446-AC8D-4E2E34BB95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19975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16716</TotalTime>
  <Words>1243</Words>
  <Application>Microsoft Macintosh PowerPoint</Application>
  <PresentationFormat>On-screen Show (4:3)</PresentationFormat>
  <Paragraphs>134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Myriad Pro</vt:lpstr>
      <vt:lpstr>20140311PresentationUWTSDTemplate</vt:lpstr>
      <vt:lpstr>  </vt:lpstr>
      <vt:lpstr>Metrics and Organisational Lifecycle Stage</vt:lpstr>
      <vt:lpstr>Start-up companies</vt:lpstr>
      <vt:lpstr>Cash-burn rate</vt:lpstr>
      <vt:lpstr>Customer acquisition/growth rate</vt:lpstr>
      <vt:lpstr>Product development response</vt:lpstr>
      <vt:lpstr>PowerPoint Presentation</vt:lpstr>
      <vt:lpstr>Sources of information at Start-up</vt:lpstr>
      <vt:lpstr>Developing Companies</vt:lpstr>
      <vt:lpstr>Developing Companies</vt:lpstr>
      <vt:lpstr>Mature companies</vt:lpstr>
      <vt:lpstr>Mature companies</vt:lpstr>
      <vt:lpstr>Mature companies</vt:lpstr>
      <vt:lpstr>Choosing appropriate measure to improve marketing performance</vt:lpstr>
      <vt:lpstr>Problem…</vt:lpstr>
      <vt:lpstr>Integrating data sources, including big data sets.</vt:lpstr>
      <vt:lpstr>Integrating data sources, including big data sets.</vt:lpstr>
      <vt:lpstr>Integrating data sources, including big data sets.</vt:lpstr>
      <vt:lpstr>The Balanced Scorecard</vt:lpstr>
      <vt:lpstr>Why?</vt:lpstr>
      <vt:lpstr>Four area of the BSC</vt:lpstr>
      <vt:lpstr>PowerPoint Presentation</vt:lpstr>
      <vt:lpstr>Implication for Marketers</vt:lpstr>
      <vt:lpstr>Reporting</vt:lpstr>
      <vt:lpstr>PowerPoint Presentation</vt:lpstr>
      <vt:lpstr>Marketing Dashboards</vt:lpstr>
      <vt:lpstr>Marketing Dashboards</vt:lpstr>
      <vt:lpstr>What are they?</vt:lpstr>
      <vt:lpstr>Why have them?</vt:lpstr>
      <vt:lpstr>Creating dashboards</vt:lpstr>
      <vt:lpstr>Creating  Dashboards</vt:lpstr>
      <vt:lpstr>Note of caution</vt:lpstr>
      <vt:lpstr>PowerPoint Presentation</vt:lpstr>
    </vt:vector>
  </TitlesOfParts>
  <Company>Microsoft</Company>
  <LinksUpToDate>false</LinksUpToDate>
  <SharedDoc>false</SharedDoc>
  <HyperlinksChanged>false</HyperlinksChanged>
  <AppVersion>16.0013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Microsoft Office User</cp:lastModifiedBy>
  <cp:revision>367</cp:revision>
  <cp:lastPrinted>2016-02-08T18:19:33Z</cp:lastPrinted>
  <dcterms:created xsi:type="dcterms:W3CDTF">2015-05-19T15:55:27Z</dcterms:created>
  <dcterms:modified xsi:type="dcterms:W3CDTF">2018-06-16T07:41:28Z</dcterms:modified>
</cp:coreProperties>
</file>