
<file path=[Content_Types].xml><?xml version="1.0" encoding="utf-8"?>
<Types xmlns="http://schemas.openxmlformats.org/package/2006/content-types">
  <Default Extension="xml" ContentType="application/xml"/>
  <Default Extension="jpeg" ContentType="image/jpeg"/>
  <Default Extension="rels" ContentType="application/vnd.openxmlformats-package.relationships+xml"/>
  <Default Extension="vml" ContentType="application/vnd.openxmlformats-officedocument.vmlDrawing"/>
  <Default Extension="docx" ContentType="application/vnd.openxmlformats-officedocument.wordprocessingml.document"/>
  <Default Extension="bin" ContentType="application/vnd.openxmlformats-officedocument.presentationml.printerSettings"/>
  <Default Extension="png" ContentType="image/p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1" r:id="rId1"/>
  </p:sldMasterIdLst>
  <p:notesMasterIdLst>
    <p:notesMasterId r:id="rId26"/>
  </p:notesMasterIdLst>
  <p:sldIdLst>
    <p:sldId id="256" r:id="rId2"/>
    <p:sldId id="257" r:id="rId3"/>
    <p:sldId id="258" r:id="rId4"/>
    <p:sldId id="259" r:id="rId5"/>
    <p:sldId id="260" r:id="rId6"/>
    <p:sldId id="261" r:id="rId7"/>
    <p:sldId id="262" r:id="rId8"/>
    <p:sldId id="264" r:id="rId9"/>
    <p:sldId id="265" r:id="rId10"/>
    <p:sldId id="266" r:id="rId11"/>
    <p:sldId id="267" r:id="rId12"/>
    <p:sldId id="268" r:id="rId13"/>
    <p:sldId id="280" r:id="rId14"/>
    <p:sldId id="269" r:id="rId15"/>
    <p:sldId id="270" r:id="rId16"/>
    <p:sldId id="271" r:id="rId17"/>
    <p:sldId id="272" r:id="rId18"/>
    <p:sldId id="273" r:id="rId19"/>
    <p:sldId id="281" r:id="rId20"/>
    <p:sldId id="282" r:id="rId21"/>
    <p:sldId id="283" r:id="rId22"/>
    <p:sldId id="277" r:id="rId23"/>
    <p:sldId id="284" r:id="rId24"/>
    <p:sldId id="278" r:id="rId2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828" autoAdjust="0"/>
  </p:normalViewPr>
  <p:slideViewPr>
    <p:cSldViewPr snapToGrid="0" snapToObjects="1">
      <p:cViewPr>
        <p:scale>
          <a:sx n="85" d="100"/>
          <a:sy n="85" d="100"/>
        </p:scale>
        <p:origin x="-1424" y="-14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notesMaster" Target="notesMasters/notesMaster1.xml"/><Relationship Id="rId27" Type="http://schemas.openxmlformats.org/officeDocument/2006/relationships/printerSettings" Target="printerSettings/printerSettings1.bin"/><Relationship Id="rId28" Type="http://schemas.openxmlformats.org/officeDocument/2006/relationships/presProps" Target="presProps.xml"/><Relationship Id="rId29" Type="http://schemas.openxmlformats.org/officeDocument/2006/relationships/viewProps" Target="viewProps.xml"/><Relationship Id="rId30" Type="http://schemas.openxmlformats.org/officeDocument/2006/relationships/theme" Target="theme/theme1.xml"/><Relationship Id="rId31"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3.png"/></Relationships>
</file>

<file path=ppt/drawings/_rels/vmlDrawing2.vml.rels><?xml version="1.0" encoding="UTF-8" standalone="yes"?>
<Relationships xmlns="http://schemas.openxmlformats.org/package/2006/relationships"><Relationship Id="rId1" Type="http://schemas.openxmlformats.org/officeDocument/2006/relationships/image" Target="../media/image14.png"/></Relationships>
</file>

<file path=ppt/drawings/_rels/vmlDrawing3.vml.rels><?xml version="1.0" encoding="UTF-8" standalone="yes"?>
<Relationships xmlns="http://schemas.openxmlformats.org/package/2006/relationships"><Relationship Id="rId1" Type="http://schemas.openxmlformats.org/officeDocument/2006/relationships/image" Target="../media/image15.png"/></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824013C-89B1-4D4D-AF2D-918519E790AB}" type="datetimeFigureOut">
              <a:rPr lang="en-US" smtClean="0"/>
              <a:t>30/10/2016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CC2E27C-F988-584D-AA98-B982D4D33204}" type="slidenum">
              <a:rPr lang="en-US" smtClean="0"/>
              <a:t>‹#›</a:t>
            </a:fld>
            <a:endParaRPr lang="en-US"/>
          </a:p>
        </p:txBody>
      </p:sp>
    </p:spTree>
    <p:extLst>
      <p:ext uri="{BB962C8B-B14F-4D97-AF65-F5344CB8AC3E}">
        <p14:creationId xmlns:p14="http://schemas.microsoft.com/office/powerpoint/2010/main" val="1773420990"/>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CC2E27C-F988-584D-AA98-B982D4D33204}" type="slidenum">
              <a:rPr lang="en-US" smtClean="0"/>
              <a:t>18</a:t>
            </a:fld>
            <a:endParaRPr lang="en-US"/>
          </a:p>
        </p:txBody>
      </p:sp>
    </p:spTree>
    <p:extLst>
      <p:ext uri="{BB962C8B-B14F-4D97-AF65-F5344CB8AC3E}">
        <p14:creationId xmlns:p14="http://schemas.microsoft.com/office/powerpoint/2010/main" val="41812570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B1CEA9EB-7EDF-7441-AD51-7851A2F7DF2B}" type="datetimeFigureOut">
              <a:rPr lang="en-US" smtClean="0"/>
              <a:t>30/10/2016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7084BC6-1B18-6349-A5BD-75DB3A1AEFE6}" type="slidenum">
              <a:rPr lang="en-US" smtClean="0"/>
              <a:t>‹#›</a:t>
            </a:fld>
            <a:endParaRPr lang="en-US"/>
          </a:p>
        </p:txBody>
      </p:sp>
    </p:spTree>
    <p:extLst>
      <p:ext uri="{BB962C8B-B14F-4D97-AF65-F5344CB8AC3E}">
        <p14:creationId xmlns:p14="http://schemas.microsoft.com/office/powerpoint/2010/main" val="21770270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B1CEA9EB-7EDF-7441-AD51-7851A2F7DF2B}" type="datetimeFigureOut">
              <a:rPr lang="en-US" smtClean="0"/>
              <a:t>30/10/2016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C74E731-6B7C-7643-A462-10D33E0D8B6E}" type="slidenum">
              <a:rPr lang="en-US" smtClean="0"/>
              <a:t>‹#›</a:t>
            </a:fld>
            <a:endParaRPr lang="en-US"/>
          </a:p>
        </p:txBody>
      </p:sp>
    </p:spTree>
    <p:extLst>
      <p:ext uri="{BB962C8B-B14F-4D97-AF65-F5344CB8AC3E}">
        <p14:creationId xmlns:p14="http://schemas.microsoft.com/office/powerpoint/2010/main" val="8370141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B1CEA9EB-7EDF-7441-AD51-7851A2F7DF2B}" type="datetimeFigureOut">
              <a:rPr lang="en-US" smtClean="0"/>
              <a:t>30/10/2016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C74E731-6B7C-7643-A462-10D33E0D8B6E}" type="slidenum">
              <a:rPr lang="en-US" smtClean="0"/>
              <a:t>‹#›</a:t>
            </a:fld>
            <a:endParaRPr lang="en-US"/>
          </a:p>
        </p:txBody>
      </p:sp>
    </p:spTree>
    <p:extLst>
      <p:ext uri="{BB962C8B-B14F-4D97-AF65-F5344CB8AC3E}">
        <p14:creationId xmlns:p14="http://schemas.microsoft.com/office/powerpoint/2010/main" val="23889399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B1CEA9EB-7EDF-7441-AD51-7851A2F7DF2B}" type="datetimeFigureOut">
              <a:rPr lang="en-US" smtClean="0"/>
              <a:t>30/10/2016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C74E731-6B7C-7643-A462-10D33E0D8B6E}" type="slidenum">
              <a:rPr lang="en-US" smtClean="0"/>
              <a:t>‹#›</a:t>
            </a:fld>
            <a:endParaRPr lang="en-US"/>
          </a:p>
        </p:txBody>
      </p:sp>
    </p:spTree>
    <p:extLst>
      <p:ext uri="{BB962C8B-B14F-4D97-AF65-F5344CB8AC3E}">
        <p14:creationId xmlns:p14="http://schemas.microsoft.com/office/powerpoint/2010/main" val="42319722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B1CEA9EB-7EDF-7441-AD51-7851A2F7DF2B}" type="datetimeFigureOut">
              <a:rPr lang="en-US" smtClean="0"/>
              <a:t>30/10/2016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C74E731-6B7C-7643-A462-10D33E0D8B6E}" type="slidenum">
              <a:rPr lang="en-US" smtClean="0"/>
              <a:t>‹#›</a:t>
            </a:fld>
            <a:endParaRPr lang="en-US"/>
          </a:p>
        </p:txBody>
      </p:sp>
    </p:spTree>
    <p:extLst>
      <p:ext uri="{BB962C8B-B14F-4D97-AF65-F5344CB8AC3E}">
        <p14:creationId xmlns:p14="http://schemas.microsoft.com/office/powerpoint/2010/main" val="1539289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B1CEA9EB-7EDF-7441-AD51-7851A2F7DF2B}" type="datetimeFigureOut">
              <a:rPr lang="en-US" smtClean="0"/>
              <a:t>30/10/2016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C74E731-6B7C-7643-A462-10D33E0D8B6E}" type="slidenum">
              <a:rPr lang="en-US" smtClean="0"/>
              <a:t>‹#›</a:t>
            </a:fld>
            <a:endParaRPr lang="en-US"/>
          </a:p>
        </p:txBody>
      </p:sp>
    </p:spTree>
    <p:extLst>
      <p:ext uri="{BB962C8B-B14F-4D97-AF65-F5344CB8AC3E}">
        <p14:creationId xmlns:p14="http://schemas.microsoft.com/office/powerpoint/2010/main" val="17905279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1CEA9EB-7EDF-7441-AD51-7851A2F7DF2B}" type="datetimeFigureOut">
              <a:rPr lang="en-US" smtClean="0"/>
              <a:t>30/10/2016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C74E731-6B7C-7643-A462-10D33E0D8B6E}" type="slidenum">
              <a:rPr lang="en-US" smtClean="0"/>
              <a:t>‹#›</a:t>
            </a:fld>
            <a:endParaRPr lang="en-US"/>
          </a:p>
        </p:txBody>
      </p:sp>
    </p:spTree>
    <p:extLst>
      <p:ext uri="{BB962C8B-B14F-4D97-AF65-F5344CB8AC3E}">
        <p14:creationId xmlns:p14="http://schemas.microsoft.com/office/powerpoint/2010/main" val="38710552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B1CEA9EB-7EDF-7441-AD51-7851A2F7DF2B}" type="datetimeFigureOut">
              <a:rPr lang="en-US" smtClean="0"/>
              <a:t>30/10/2016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7084BC6-1B18-6349-A5BD-75DB3A1AEFE6}" type="slidenum">
              <a:rPr lang="en-US" smtClean="0"/>
              <a:t>‹#›</a:t>
            </a:fld>
            <a:endParaRPr lang="en-US"/>
          </a:p>
        </p:txBody>
      </p:sp>
    </p:spTree>
    <p:extLst>
      <p:ext uri="{BB962C8B-B14F-4D97-AF65-F5344CB8AC3E}">
        <p14:creationId xmlns:p14="http://schemas.microsoft.com/office/powerpoint/2010/main" val="35152318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B1CEA9EB-7EDF-7441-AD51-7851A2F7DF2B}" type="datetimeFigureOut">
              <a:rPr lang="en-US" smtClean="0"/>
              <a:t>30/10/2016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C74E731-6B7C-7643-A462-10D33E0D8B6E}" type="slidenum">
              <a:rPr lang="en-US" smtClean="0"/>
              <a:t>‹#›</a:t>
            </a:fld>
            <a:endParaRPr lang="en-US"/>
          </a:p>
        </p:txBody>
      </p:sp>
    </p:spTree>
    <p:extLst>
      <p:ext uri="{BB962C8B-B14F-4D97-AF65-F5344CB8AC3E}">
        <p14:creationId xmlns:p14="http://schemas.microsoft.com/office/powerpoint/2010/main" val="22455940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B1CEA9EB-7EDF-7441-AD51-7851A2F7DF2B}" type="datetimeFigureOut">
              <a:rPr lang="en-US" smtClean="0"/>
              <a:t>30/10/2016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C74E731-6B7C-7643-A462-10D33E0D8B6E}" type="slidenum">
              <a:rPr lang="en-US" smtClean="0"/>
              <a:t>‹#›</a:t>
            </a:fld>
            <a:endParaRPr lang="en-US"/>
          </a:p>
        </p:txBody>
      </p:sp>
    </p:spTree>
    <p:extLst>
      <p:ext uri="{BB962C8B-B14F-4D97-AF65-F5344CB8AC3E}">
        <p14:creationId xmlns:p14="http://schemas.microsoft.com/office/powerpoint/2010/main" val="3862158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B1CEA9EB-7EDF-7441-AD51-7851A2F7DF2B}" type="datetimeFigureOut">
              <a:rPr lang="en-US" smtClean="0"/>
              <a:t>30/10/2016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C74E731-6B7C-7643-A462-10D33E0D8B6E}" type="slidenum">
              <a:rPr lang="en-US" smtClean="0"/>
              <a:t>‹#›</a:t>
            </a:fld>
            <a:endParaRPr lang="en-US"/>
          </a:p>
        </p:txBody>
      </p:sp>
    </p:spTree>
    <p:extLst>
      <p:ext uri="{BB962C8B-B14F-4D97-AF65-F5344CB8AC3E}">
        <p14:creationId xmlns:p14="http://schemas.microsoft.com/office/powerpoint/2010/main" val="3711468653"/>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1CEA9EB-7EDF-7441-AD51-7851A2F7DF2B}" type="datetimeFigureOut">
              <a:rPr lang="en-US" smtClean="0"/>
              <a:t>30/10/2016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C74E731-6B7C-7643-A462-10D33E0D8B6E}" type="slidenum">
              <a:rPr lang="en-US" smtClean="0"/>
              <a:t>‹#›</a:t>
            </a:fld>
            <a:endParaRPr lang="en-US"/>
          </a:p>
        </p:txBody>
      </p:sp>
    </p:spTree>
    <p:extLst>
      <p:ext uri="{BB962C8B-B14F-4D97-AF65-F5344CB8AC3E}">
        <p14:creationId xmlns:p14="http://schemas.microsoft.com/office/powerpoint/2010/main" val="230934607"/>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png"/><Relationship Id="rId3" Type="http://schemas.openxmlformats.org/officeDocument/2006/relationships/image" Target="../media/image7.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8.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9.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0.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1.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2.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package" Target="../embeddings/Microsoft_Word_Document1.docx"/><Relationship Id="rId4" Type="http://schemas.openxmlformats.org/officeDocument/2006/relationships/image" Target="../media/image13.png"/><Relationship Id="rId1" Type="http://schemas.openxmlformats.org/officeDocument/2006/relationships/vmlDrawing" Target="../drawings/vmlDrawing1.vml"/><Relationship Id="rId2"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package" Target="../embeddings/Microsoft_Word_Document2.docx"/><Relationship Id="rId4" Type="http://schemas.openxmlformats.org/officeDocument/2006/relationships/image" Target="../media/image14.png"/><Relationship Id="rId1" Type="http://schemas.openxmlformats.org/officeDocument/2006/relationships/vmlDrawing" Target="../drawings/vmlDrawing2.vml"/><Relationship Id="rId2"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package" Target="../embeddings/Microsoft_Word_Document3.docx"/><Relationship Id="rId4" Type="http://schemas.openxmlformats.org/officeDocument/2006/relationships/image" Target="../media/image15.png"/><Relationship Id="rId1" Type="http://schemas.openxmlformats.org/officeDocument/2006/relationships/vmlDrawing" Target="../drawings/vmlDrawing3.vml"/><Relationship Id="rId2"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www.sixtiescity.com/"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053215" y="299142"/>
            <a:ext cx="6892366" cy="3677930"/>
          </a:xfrm>
          <a:prstGeom prst="rect">
            <a:avLst/>
          </a:prstGeom>
          <a:noFill/>
        </p:spPr>
        <p:txBody>
          <a:bodyPr wrap="square" rtlCol="0">
            <a:spAutoFit/>
          </a:bodyPr>
          <a:lstStyle/>
          <a:p>
            <a:pPr algn="ctr"/>
            <a:r>
              <a:rPr lang="en-US" sz="4000" b="1" dirty="0" smtClean="0"/>
              <a:t>DISSERTATION</a:t>
            </a:r>
          </a:p>
          <a:p>
            <a:pPr algn="ctr"/>
            <a:r>
              <a:rPr lang="en-US" sz="4000" b="1" dirty="0" smtClean="0"/>
              <a:t>Session </a:t>
            </a:r>
            <a:r>
              <a:rPr lang="en-US" sz="4000" b="1" dirty="0" smtClean="0"/>
              <a:t>5</a:t>
            </a:r>
            <a:endParaRPr lang="en-US" sz="4000" b="1" dirty="0" smtClean="0"/>
          </a:p>
          <a:p>
            <a:pPr algn="ctr"/>
            <a:endParaRPr lang="en-US" sz="900" b="1" dirty="0"/>
          </a:p>
          <a:p>
            <a:pPr algn="ctr"/>
            <a:r>
              <a:rPr lang="en-US" sz="4000" b="1" dirty="0" smtClean="0"/>
              <a:t>ANALYSING A TEXT</a:t>
            </a:r>
          </a:p>
          <a:p>
            <a:pPr algn="ctr"/>
            <a:r>
              <a:rPr lang="en-US" sz="2400" b="1" dirty="0" smtClean="0"/>
              <a:t>&amp;</a:t>
            </a:r>
            <a:endParaRPr lang="en-US" sz="2400" b="1" dirty="0"/>
          </a:p>
          <a:p>
            <a:pPr algn="ctr"/>
            <a:r>
              <a:rPr lang="en-US" sz="4000" b="1" dirty="0" smtClean="0"/>
              <a:t>CONSTRUCTING YOUR DISSERTATION</a:t>
            </a:r>
            <a:endParaRPr lang="en-US" sz="4000" b="1" dirty="0"/>
          </a:p>
        </p:txBody>
      </p:sp>
      <p:pic>
        <p:nvPicPr>
          <p:cNvPr id="5" name="Picture 4"/>
          <p:cNvPicPr>
            <a:picLocks noChangeAspect="1"/>
          </p:cNvPicPr>
          <p:nvPr/>
        </p:nvPicPr>
        <p:blipFill rotWithShape="1">
          <a:blip r:embed="rId2"/>
          <a:srcRect b="11355"/>
          <a:stretch/>
        </p:blipFill>
        <p:spPr>
          <a:xfrm>
            <a:off x="2787923" y="3977072"/>
            <a:ext cx="3568154" cy="2299500"/>
          </a:xfrm>
          <a:prstGeom prst="rect">
            <a:avLst/>
          </a:prstGeom>
        </p:spPr>
      </p:pic>
    </p:spTree>
    <p:extLst>
      <p:ext uri="{BB962C8B-B14F-4D97-AF65-F5344CB8AC3E}">
        <p14:creationId xmlns:p14="http://schemas.microsoft.com/office/powerpoint/2010/main" val="4047881290"/>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2896342" y="954272"/>
            <a:ext cx="6108369" cy="4905784"/>
          </a:xfrm>
          <a:prstGeom prst="rect">
            <a:avLst/>
          </a:prstGeom>
        </p:spPr>
      </p:pic>
      <p:sp>
        <p:nvSpPr>
          <p:cNvPr id="6" name="Rectangle 5"/>
          <p:cNvSpPr/>
          <p:nvPr/>
        </p:nvSpPr>
        <p:spPr>
          <a:xfrm>
            <a:off x="0" y="1073638"/>
            <a:ext cx="3159646" cy="4493538"/>
          </a:xfrm>
          <a:prstGeom prst="rect">
            <a:avLst/>
          </a:prstGeom>
        </p:spPr>
        <p:txBody>
          <a:bodyPr wrap="square">
            <a:spAutoFit/>
          </a:bodyPr>
          <a:lstStyle/>
          <a:p>
            <a:pPr lvl="0"/>
            <a:r>
              <a:rPr lang="en-GB" sz="3200" b="1" dirty="0"/>
              <a:t>Books</a:t>
            </a:r>
          </a:p>
          <a:p>
            <a:pPr lvl="0"/>
            <a:r>
              <a:rPr lang="en-GB" sz="3000" b="1" dirty="0"/>
              <a:t>Edited collections</a:t>
            </a:r>
          </a:p>
          <a:p>
            <a:pPr lvl="0"/>
            <a:r>
              <a:rPr lang="en-GB" sz="3200" b="1" dirty="0"/>
              <a:t>Journals</a:t>
            </a:r>
          </a:p>
          <a:p>
            <a:pPr lvl="0"/>
            <a:r>
              <a:rPr lang="en-GB" sz="3200" b="1" dirty="0"/>
              <a:t>Newspapers</a:t>
            </a:r>
          </a:p>
          <a:p>
            <a:pPr lvl="0"/>
            <a:r>
              <a:rPr lang="en-GB" sz="3200" b="1" dirty="0"/>
              <a:t>Magazines</a:t>
            </a:r>
          </a:p>
          <a:p>
            <a:pPr lvl="0"/>
            <a:r>
              <a:rPr lang="en-GB" sz="3200" b="1" dirty="0"/>
              <a:t>Websites</a:t>
            </a:r>
          </a:p>
          <a:p>
            <a:pPr lvl="0"/>
            <a:r>
              <a:rPr lang="en-GB" sz="3200" b="1" dirty="0"/>
              <a:t>Blogs</a:t>
            </a:r>
          </a:p>
          <a:p>
            <a:pPr lvl="0"/>
            <a:r>
              <a:rPr lang="en-GB" sz="3200" b="1" dirty="0" smtClean="0"/>
              <a:t>Forums</a:t>
            </a:r>
          </a:p>
          <a:p>
            <a:pPr lvl="0"/>
            <a:r>
              <a:rPr lang="en-GB" sz="3200" b="1" dirty="0" smtClean="0"/>
              <a:t>Reports</a:t>
            </a:r>
            <a:endParaRPr lang="en-GB" sz="3200" b="1" dirty="0"/>
          </a:p>
        </p:txBody>
      </p:sp>
      <p:sp>
        <p:nvSpPr>
          <p:cNvPr id="7" name="TextBox 6"/>
          <p:cNvSpPr txBox="1"/>
          <p:nvPr/>
        </p:nvSpPr>
        <p:spPr>
          <a:xfrm>
            <a:off x="1068702" y="108427"/>
            <a:ext cx="6907853" cy="584776"/>
          </a:xfrm>
          <a:prstGeom prst="rect">
            <a:avLst/>
          </a:prstGeom>
          <a:noFill/>
        </p:spPr>
        <p:txBody>
          <a:bodyPr wrap="square" rtlCol="0">
            <a:spAutoFit/>
          </a:bodyPr>
          <a:lstStyle/>
          <a:p>
            <a:pPr algn="ctr"/>
            <a:r>
              <a:rPr lang="en-US" sz="3200" b="1" dirty="0" smtClean="0"/>
              <a:t>DIFFERENT TYPES OF TEXTS INCLUDE…</a:t>
            </a:r>
            <a:endParaRPr lang="en-US" sz="3200" b="1" dirty="0"/>
          </a:p>
        </p:txBody>
      </p:sp>
    </p:spTree>
    <p:extLst>
      <p:ext uri="{BB962C8B-B14F-4D97-AF65-F5344CB8AC3E}">
        <p14:creationId xmlns:p14="http://schemas.microsoft.com/office/powerpoint/2010/main" val="3255483112"/>
      </p:ext>
    </p:extLst>
  </p:cSld>
  <p:clrMapOvr>
    <a:masterClrMapping/>
  </p:clrMapOvr>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991261" y="-92945"/>
            <a:ext cx="7357019" cy="1569660"/>
          </a:xfrm>
          <a:prstGeom prst="rect">
            <a:avLst/>
          </a:prstGeom>
          <a:noFill/>
        </p:spPr>
        <p:txBody>
          <a:bodyPr wrap="square" rtlCol="0">
            <a:spAutoFit/>
          </a:bodyPr>
          <a:lstStyle/>
          <a:p>
            <a:pPr algn="ctr"/>
            <a:r>
              <a:rPr lang="en-US" sz="4800" b="1" dirty="0" smtClean="0"/>
              <a:t>TAKE YOUR TIME … </a:t>
            </a:r>
          </a:p>
          <a:p>
            <a:pPr algn="ctr"/>
            <a:r>
              <a:rPr lang="en-US" sz="4800" b="1" dirty="0" smtClean="0"/>
              <a:t>BUT NOT TOO LONG!!</a:t>
            </a:r>
            <a:endParaRPr lang="en-US" sz="4800" b="1" dirty="0"/>
          </a:p>
        </p:txBody>
      </p:sp>
      <p:pic>
        <p:nvPicPr>
          <p:cNvPr id="7" name="Picture 6"/>
          <p:cNvPicPr>
            <a:picLocks noChangeAspect="1"/>
          </p:cNvPicPr>
          <p:nvPr/>
        </p:nvPicPr>
        <p:blipFill rotWithShape="1">
          <a:blip r:embed="rId2"/>
          <a:srcRect l="10695" t="7320" r="12865" b="10649"/>
          <a:stretch/>
        </p:blipFill>
        <p:spPr>
          <a:xfrm>
            <a:off x="450900" y="1476715"/>
            <a:ext cx="8341416" cy="5036956"/>
          </a:xfrm>
          <a:prstGeom prst="rect">
            <a:avLst/>
          </a:prstGeom>
        </p:spPr>
      </p:pic>
    </p:spTree>
    <p:extLst>
      <p:ext uri="{BB962C8B-B14F-4D97-AF65-F5344CB8AC3E}">
        <p14:creationId xmlns:p14="http://schemas.microsoft.com/office/powerpoint/2010/main" val="2907021016"/>
      </p:ext>
    </p:extLst>
  </p:cSld>
  <p:clrMapOvr>
    <a:masterClrMapping/>
  </p:clrMapOvr>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840153" y="331104"/>
            <a:ext cx="7541846" cy="6183092"/>
          </a:xfrm>
          <a:prstGeom prst="rect">
            <a:avLst/>
          </a:prstGeom>
        </p:spPr>
      </p:pic>
    </p:spTree>
    <p:extLst>
      <p:ext uri="{BB962C8B-B14F-4D97-AF65-F5344CB8AC3E}">
        <p14:creationId xmlns:p14="http://schemas.microsoft.com/office/powerpoint/2010/main" val="2757024139"/>
      </p:ext>
    </p:extLst>
  </p:cSld>
  <p:clrMapOvr>
    <a:masterClrMapping/>
  </p:clrMapOvr>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rotWithShape="1">
          <a:blip r:embed="rId2"/>
          <a:srcRect b="7692"/>
          <a:stretch/>
        </p:blipFill>
        <p:spPr>
          <a:xfrm>
            <a:off x="1" y="19538"/>
            <a:ext cx="9144000" cy="6762692"/>
          </a:xfrm>
          <a:prstGeom prst="rect">
            <a:avLst/>
          </a:prstGeom>
        </p:spPr>
      </p:pic>
    </p:spTree>
    <p:extLst>
      <p:ext uri="{BB962C8B-B14F-4D97-AF65-F5344CB8AC3E}">
        <p14:creationId xmlns:p14="http://schemas.microsoft.com/office/powerpoint/2010/main" val="2365275989"/>
      </p:ext>
    </p:extLst>
  </p:cSld>
  <p:clrMapOvr>
    <a:masterClrMapping/>
  </p:clrMapOvr>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976451" y="1481302"/>
            <a:ext cx="7139322" cy="4403392"/>
          </a:xfrm>
          <a:prstGeom prst="rect">
            <a:avLst/>
          </a:prstGeom>
        </p:spPr>
      </p:pic>
      <p:pic>
        <p:nvPicPr>
          <p:cNvPr id="7" name="Picture 6"/>
          <p:cNvPicPr>
            <a:picLocks noChangeAspect="1"/>
          </p:cNvPicPr>
          <p:nvPr/>
        </p:nvPicPr>
        <p:blipFill rotWithShape="1">
          <a:blip r:embed="rId3"/>
          <a:srcRect l="19231" r="19743" b="7692"/>
          <a:stretch/>
        </p:blipFill>
        <p:spPr>
          <a:xfrm>
            <a:off x="39086" y="43478"/>
            <a:ext cx="952955" cy="1441445"/>
          </a:xfrm>
          <a:prstGeom prst="rect">
            <a:avLst/>
          </a:prstGeom>
        </p:spPr>
      </p:pic>
      <p:pic>
        <p:nvPicPr>
          <p:cNvPr id="9" name="Picture 8"/>
          <p:cNvPicPr>
            <a:picLocks noChangeAspect="1"/>
          </p:cNvPicPr>
          <p:nvPr/>
        </p:nvPicPr>
        <p:blipFill rotWithShape="1">
          <a:blip r:embed="rId3"/>
          <a:srcRect l="19231" r="19743" b="7692"/>
          <a:stretch/>
        </p:blipFill>
        <p:spPr>
          <a:xfrm>
            <a:off x="39086" y="5416555"/>
            <a:ext cx="952955" cy="1441445"/>
          </a:xfrm>
          <a:prstGeom prst="rect">
            <a:avLst/>
          </a:prstGeom>
        </p:spPr>
      </p:pic>
      <p:pic>
        <p:nvPicPr>
          <p:cNvPr id="10" name="Picture 9"/>
          <p:cNvPicPr>
            <a:picLocks noChangeAspect="1"/>
          </p:cNvPicPr>
          <p:nvPr/>
        </p:nvPicPr>
        <p:blipFill rotWithShape="1">
          <a:blip r:embed="rId3"/>
          <a:srcRect l="19231" r="19743" b="7692"/>
          <a:stretch/>
        </p:blipFill>
        <p:spPr>
          <a:xfrm>
            <a:off x="8135311" y="5416555"/>
            <a:ext cx="952955" cy="1441445"/>
          </a:xfrm>
          <a:prstGeom prst="rect">
            <a:avLst/>
          </a:prstGeom>
        </p:spPr>
      </p:pic>
      <p:pic>
        <p:nvPicPr>
          <p:cNvPr id="11" name="Picture 10"/>
          <p:cNvPicPr>
            <a:picLocks noChangeAspect="1"/>
          </p:cNvPicPr>
          <p:nvPr/>
        </p:nvPicPr>
        <p:blipFill rotWithShape="1">
          <a:blip r:embed="rId3"/>
          <a:srcRect l="19231" r="19743" b="7692"/>
          <a:stretch/>
        </p:blipFill>
        <p:spPr>
          <a:xfrm>
            <a:off x="8139732" y="78154"/>
            <a:ext cx="952955" cy="1441445"/>
          </a:xfrm>
          <a:prstGeom prst="rect">
            <a:avLst/>
          </a:prstGeom>
        </p:spPr>
      </p:pic>
    </p:spTree>
    <p:extLst>
      <p:ext uri="{BB962C8B-B14F-4D97-AF65-F5344CB8AC3E}">
        <p14:creationId xmlns:p14="http://schemas.microsoft.com/office/powerpoint/2010/main" val="3252220106"/>
      </p:ext>
    </p:extLst>
  </p:cSld>
  <p:clrMapOvr>
    <a:masterClrMapping/>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64353" y="74707"/>
            <a:ext cx="8860118" cy="769441"/>
          </a:xfrm>
          <a:prstGeom prst="rect">
            <a:avLst/>
          </a:prstGeom>
          <a:noFill/>
        </p:spPr>
        <p:txBody>
          <a:bodyPr wrap="square" rtlCol="0">
            <a:spAutoFit/>
          </a:bodyPr>
          <a:lstStyle/>
          <a:p>
            <a:pPr algn="ctr"/>
            <a:r>
              <a:rPr lang="en-US" sz="4400" b="1" dirty="0" smtClean="0">
                <a:latin typeface="+mj-lt"/>
              </a:rPr>
              <a:t>TOP TEN TIPS FOR YOUR RESEARCH</a:t>
            </a:r>
            <a:endParaRPr lang="en-US" sz="4400" b="1" dirty="0">
              <a:latin typeface="+mj-lt"/>
            </a:endParaRPr>
          </a:p>
        </p:txBody>
      </p:sp>
      <p:sp>
        <p:nvSpPr>
          <p:cNvPr id="5" name="TextBox 4"/>
          <p:cNvSpPr txBox="1"/>
          <p:nvPr/>
        </p:nvSpPr>
        <p:spPr>
          <a:xfrm>
            <a:off x="313765" y="1120588"/>
            <a:ext cx="4945529" cy="5016757"/>
          </a:xfrm>
          <a:prstGeom prst="rect">
            <a:avLst/>
          </a:prstGeom>
          <a:noFill/>
        </p:spPr>
        <p:txBody>
          <a:bodyPr wrap="square" rtlCol="0">
            <a:spAutoFit/>
          </a:bodyPr>
          <a:lstStyle/>
          <a:p>
            <a:r>
              <a:rPr lang="en-US" sz="3200" b="1" dirty="0" smtClean="0"/>
              <a:t>1: Questions</a:t>
            </a:r>
          </a:p>
          <a:p>
            <a:r>
              <a:rPr lang="en-US" sz="3200" b="1" dirty="0" smtClean="0"/>
              <a:t>2: Wide reading</a:t>
            </a:r>
          </a:p>
          <a:p>
            <a:r>
              <a:rPr lang="en-US" sz="3200" b="1" dirty="0" smtClean="0"/>
              <a:t>3: Significance over content</a:t>
            </a:r>
          </a:p>
          <a:p>
            <a:r>
              <a:rPr lang="en-US" sz="3200" b="1" dirty="0" smtClean="0"/>
              <a:t>4: Key themes</a:t>
            </a:r>
          </a:p>
          <a:p>
            <a:r>
              <a:rPr lang="en-US" sz="3200" b="1" dirty="0" smtClean="0"/>
              <a:t>5: Critical attitude</a:t>
            </a:r>
          </a:p>
          <a:p>
            <a:r>
              <a:rPr lang="en-US" sz="3200" b="1" dirty="0" smtClean="0"/>
              <a:t>6: Findings</a:t>
            </a:r>
          </a:p>
          <a:p>
            <a:r>
              <a:rPr lang="en-US" sz="3200" b="1" dirty="0" smtClean="0"/>
              <a:t>7: Valid sources</a:t>
            </a:r>
          </a:p>
          <a:p>
            <a:r>
              <a:rPr lang="en-US" sz="3200" b="1" dirty="0" smtClean="0"/>
              <a:t>8: </a:t>
            </a:r>
            <a:r>
              <a:rPr lang="en-US" sz="3200" b="1" dirty="0" err="1" smtClean="0"/>
              <a:t>Categorisation</a:t>
            </a:r>
            <a:endParaRPr lang="en-US" sz="3200" b="1" dirty="0" smtClean="0"/>
          </a:p>
          <a:p>
            <a:r>
              <a:rPr lang="en-US" sz="3200" b="1" dirty="0" smtClean="0"/>
              <a:t>9: Theory</a:t>
            </a:r>
          </a:p>
          <a:p>
            <a:r>
              <a:rPr lang="en-US" sz="3200" b="1" dirty="0" smtClean="0"/>
              <a:t>10: Source authority</a:t>
            </a:r>
            <a:endParaRPr lang="en-US" sz="3200" b="1" dirty="0"/>
          </a:p>
        </p:txBody>
      </p:sp>
      <p:pic>
        <p:nvPicPr>
          <p:cNvPr id="6" name="Picture 5"/>
          <p:cNvPicPr>
            <a:picLocks noChangeAspect="1"/>
          </p:cNvPicPr>
          <p:nvPr/>
        </p:nvPicPr>
        <p:blipFill>
          <a:blip r:embed="rId2"/>
          <a:stretch>
            <a:fillRect/>
          </a:stretch>
        </p:blipFill>
        <p:spPr>
          <a:xfrm>
            <a:off x="5531971" y="866588"/>
            <a:ext cx="3492500" cy="5842000"/>
          </a:xfrm>
          <a:prstGeom prst="rect">
            <a:avLst/>
          </a:prstGeom>
        </p:spPr>
      </p:pic>
    </p:spTree>
    <p:extLst>
      <p:ext uri="{BB962C8B-B14F-4D97-AF65-F5344CB8AC3E}">
        <p14:creationId xmlns:p14="http://schemas.microsoft.com/office/powerpoint/2010/main" val="1897254585"/>
      </p:ext>
    </p:extLst>
  </p:cSld>
  <p:clrMapOvr>
    <a:masterClrMapping/>
  </p:clrMapOvr>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58588" y="89650"/>
            <a:ext cx="8426824" cy="584776"/>
          </a:xfrm>
          <a:prstGeom prst="rect">
            <a:avLst/>
          </a:prstGeom>
          <a:noFill/>
        </p:spPr>
        <p:txBody>
          <a:bodyPr wrap="square" rtlCol="0">
            <a:spAutoFit/>
          </a:bodyPr>
          <a:lstStyle/>
          <a:p>
            <a:pPr algn="ctr"/>
            <a:r>
              <a:rPr lang="en-US" sz="3200" b="1" dirty="0" smtClean="0"/>
              <a:t>CONDUCTING A REPORT FOR THE DISSERTATION</a:t>
            </a:r>
            <a:endParaRPr lang="en-US" sz="3200" b="1" dirty="0"/>
          </a:p>
        </p:txBody>
      </p:sp>
      <p:sp>
        <p:nvSpPr>
          <p:cNvPr id="5" name="TextBox 4"/>
          <p:cNvSpPr txBox="1"/>
          <p:nvPr/>
        </p:nvSpPr>
        <p:spPr>
          <a:xfrm>
            <a:off x="104591" y="1389524"/>
            <a:ext cx="6096000" cy="4154983"/>
          </a:xfrm>
          <a:prstGeom prst="rect">
            <a:avLst/>
          </a:prstGeom>
          <a:noFill/>
        </p:spPr>
        <p:txBody>
          <a:bodyPr wrap="square" rtlCol="0">
            <a:spAutoFit/>
          </a:bodyPr>
          <a:lstStyle/>
          <a:p>
            <a:r>
              <a:rPr lang="en-US" sz="2400" b="1" dirty="0" smtClean="0"/>
              <a:t>1: What is my research goal?</a:t>
            </a:r>
          </a:p>
          <a:p>
            <a:endParaRPr lang="en-US" sz="2400" b="1" dirty="0"/>
          </a:p>
          <a:p>
            <a:r>
              <a:rPr lang="en-US" sz="2400" b="1" dirty="0" smtClean="0"/>
              <a:t>2: What types of data should I be using?</a:t>
            </a:r>
          </a:p>
          <a:p>
            <a:endParaRPr lang="en-US" sz="2400" b="1" dirty="0"/>
          </a:p>
          <a:p>
            <a:r>
              <a:rPr lang="en-US" sz="2400" b="1" dirty="0" smtClean="0"/>
              <a:t>3: Basic analysis of “Quantitative” information</a:t>
            </a:r>
          </a:p>
          <a:p>
            <a:endParaRPr lang="en-US" sz="2400" b="1" dirty="0"/>
          </a:p>
          <a:p>
            <a:r>
              <a:rPr lang="en-US" sz="2400" b="1" dirty="0" smtClean="0"/>
              <a:t>4: Basic analysis of “Qualitative” information</a:t>
            </a:r>
          </a:p>
          <a:p>
            <a:endParaRPr lang="en-US" sz="2400" b="1" dirty="0"/>
          </a:p>
          <a:p>
            <a:r>
              <a:rPr lang="en-US" sz="2400" b="1" dirty="0" smtClean="0"/>
              <a:t>5: Interpreting the information</a:t>
            </a:r>
          </a:p>
          <a:p>
            <a:endParaRPr lang="en-US" sz="2400" b="1" dirty="0"/>
          </a:p>
          <a:p>
            <a:r>
              <a:rPr lang="en-US" sz="2400" b="1" dirty="0" smtClean="0"/>
              <a:t>6: How to write the report (see next slide)</a:t>
            </a:r>
            <a:endParaRPr lang="en-US" sz="2400" b="1" dirty="0"/>
          </a:p>
        </p:txBody>
      </p:sp>
      <p:pic>
        <p:nvPicPr>
          <p:cNvPr id="7" name="Picture 6"/>
          <p:cNvPicPr>
            <a:picLocks noChangeAspect="1"/>
          </p:cNvPicPr>
          <p:nvPr/>
        </p:nvPicPr>
        <p:blipFill>
          <a:blip r:embed="rId2"/>
          <a:stretch>
            <a:fillRect/>
          </a:stretch>
        </p:blipFill>
        <p:spPr>
          <a:xfrm>
            <a:off x="5961529" y="211250"/>
            <a:ext cx="3689724" cy="6072231"/>
          </a:xfrm>
          <a:prstGeom prst="rect">
            <a:avLst/>
          </a:prstGeom>
        </p:spPr>
      </p:pic>
    </p:spTree>
    <p:extLst>
      <p:ext uri="{BB962C8B-B14F-4D97-AF65-F5344CB8AC3E}">
        <p14:creationId xmlns:p14="http://schemas.microsoft.com/office/powerpoint/2010/main" val="1988123204"/>
      </p:ext>
    </p:extLst>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57407" y="44825"/>
            <a:ext cx="7709647" cy="830997"/>
          </a:xfrm>
          <a:prstGeom prst="rect">
            <a:avLst/>
          </a:prstGeom>
          <a:noFill/>
        </p:spPr>
        <p:txBody>
          <a:bodyPr wrap="square" rtlCol="0">
            <a:spAutoFit/>
          </a:bodyPr>
          <a:lstStyle/>
          <a:p>
            <a:pPr algn="ctr"/>
            <a:r>
              <a:rPr lang="en-US" sz="4800" b="1" dirty="0" smtClean="0"/>
              <a:t>HOW TO WRITE THE REPORT</a:t>
            </a:r>
            <a:endParaRPr lang="en-US" sz="4800" b="1" dirty="0"/>
          </a:p>
        </p:txBody>
      </p:sp>
      <p:sp>
        <p:nvSpPr>
          <p:cNvPr id="5" name="Rectangle 4"/>
          <p:cNvSpPr/>
          <p:nvPr/>
        </p:nvSpPr>
        <p:spPr>
          <a:xfrm>
            <a:off x="149414" y="1075771"/>
            <a:ext cx="8083177" cy="5170646"/>
          </a:xfrm>
          <a:prstGeom prst="rect">
            <a:avLst/>
          </a:prstGeom>
        </p:spPr>
        <p:txBody>
          <a:bodyPr wrap="square">
            <a:spAutoFit/>
          </a:bodyPr>
          <a:lstStyle/>
          <a:p>
            <a:pPr lvl="0"/>
            <a:r>
              <a:rPr lang="en-GB" sz="3000" b="1" dirty="0" smtClean="0"/>
              <a:t>1: Title </a:t>
            </a:r>
            <a:r>
              <a:rPr lang="en-GB" sz="3000" b="1" dirty="0"/>
              <a:t>page</a:t>
            </a:r>
          </a:p>
          <a:p>
            <a:pPr lvl="0"/>
            <a:r>
              <a:rPr lang="en-GB" sz="3000" b="1" dirty="0" smtClean="0"/>
              <a:t>2: Table </a:t>
            </a:r>
            <a:r>
              <a:rPr lang="en-GB" sz="3000" b="1" dirty="0"/>
              <a:t>of contents</a:t>
            </a:r>
          </a:p>
          <a:p>
            <a:pPr lvl="0"/>
            <a:r>
              <a:rPr lang="en-GB" sz="3000" b="1" dirty="0" smtClean="0"/>
              <a:t>3: One </a:t>
            </a:r>
            <a:r>
              <a:rPr lang="en-GB" sz="3000" b="1" dirty="0"/>
              <a:t>page summary</a:t>
            </a:r>
          </a:p>
          <a:p>
            <a:pPr lvl="0"/>
            <a:r>
              <a:rPr lang="en-GB" sz="3000" b="1" dirty="0" smtClean="0"/>
              <a:t>4: Purpose </a:t>
            </a:r>
            <a:r>
              <a:rPr lang="en-GB" sz="3000" b="1" dirty="0"/>
              <a:t>of the report</a:t>
            </a:r>
          </a:p>
          <a:p>
            <a:pPr lvl="0"/>
            <a:r>
              <a:rPr lang="en-GB" sz="3000" b="1" dirty="0" smtClean="0"/>
              <a:t>5: What </a:t>
            </a:r>
            <a:r>
              <a:rPr lang="en-GB" sz="3000" b="1" dirty="0"/>
              <a:t>is being researched?</a:t>
            </a:r>
          </a:p>
          <a:p>
            <a:pPr lvl="0"/>
            <a:r>
              <a:rPr lang="en-GB" sz="3000" b="1" dirty="0" smtClean="0"/>
              <a:t>6: Types </a:t>
            </a:r>
            <a:r>
              <a:rPr lang="en-GB" sz="3000" b="1" dirty="0"/>
              <a:t>of data collected</a:t>
            </a:r>
          </a:p>
          <a:p>
            <a:pPr lvl="0"/>
            <a:r>
              <a:rPr lang="en-GB" sz="3000" b="1" dirty="0" smtClean="0"/>
              <a:t>7: How </a:t>
            </a:r>
            <a:r>
              <a:rPr lang="en-GB" sz="3000" b="1" dirty="0"/>
              <a:t>was that data collected?</a:t>
            </a:r>
          </a:p>
          <a:p>
            <a:pPr lvl="0"/>
            <a:r>
              <a:rPr lang="en-GB" sz="3000" b="1" dirty="0" smtClean="0"/>
              <a:t>8: How </a:t>
            </a:r>
            <a:r>
              <a:rPr lang="en-GB" sz="3000" b="1" dirty="0"/>
              <a:t>was that data analysed?</a:t>
            </a:r>
          </a:p>
          <a:p>
            <a:pPr lvl="0"/>
            <a:r>
              <a:rPr lang="en-GB" sz="3000" b="1" dirty="0" smtClean="0"/>
              <a:t>9: What </a:t>
            </a:r>
            <a:r>
              <a:rPr lang="en-GB" sz="3000" b="1" dirty="0"/>
              <a:t>were the limitations of the evaluation?</a:t>
            </a:r>
          </a:p>
          <a:p>
            <a:pPr lvl="0"/>
            <a:r>
              <a:rPr lang="en-GB" sz="3000" b="1" dirty="0" smtClean="0"/>
              <a:t>10: Interpretations</a:t>
            </a:r>
            <a:endParaRPr lang="en-GB" sz="3000" b="1" dirty="0"/>
          </a:p>
          <a:p>
            <a:pPr lvl="0"/>
            <a:r>
              <a:rPr lang="en-GB" sz="3000" b="1" dirty="0" smtClean="0"/>
              <a:t>11: Conclusions</a:t>
            </a:r>
            <a:endParaRPr lang="en-GB" sz="3000" b="1" dirty="0"/>
          </a:p>
        </p:txBody>
      </p:sp>
      <p:pic>
        <p:nvPicPr>
          <p:cNvPr id="6" name="Picture 5"/>
          <p:cNvPicPr>
            <a:picLocks noChangeAspect="1"/>
          </p:cNvPicPr>
          <p:nvPr/>
        </p:nvPicPr>
        <p:blipFill>
          <a:blip r:embed="rId2"/>
          <a:stretch>
            <a:fillRect/>
          </a:stretch>
        </p:blipFill>
        <p:spPr>
          <a:xfrm>
            <a:off x="5208999" y="875822"/>
            <a:ext cx="3796759" cy="2964060"/>
          </a:xfrm>
          <a:prstGeom prst="rect">
            <a:avLst/>
          </a:prstGeom>
        </p:spPr>
      </p:pic>
    </p:spTree>
    <p:extLst>
      <p:ext uri="{BB962C8B-B14F-4D97-AF65-F5344CB8AC3E}">
        <p14:creationId xmlns:p14="http://schemas.microsoft.com/office/powerpoint/2010/main" val="709388089"/>
      </p:ext>
    </p:extLst>
  </p:cSld>
  <p:clrMapOvr>
    <a:masterClrMapping/>
  </p:clrMapOvr>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Screen Shot 2014-10-18 at 12.07.29.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78106"/>
            <a:ext cx="9144000" cy="5251149"/>
          </a:xfrm>
          <a:prstGeom prst="rect">
            <a:avLst/>
          </a:prstGeom>
        </p:spPr>
      </p:pic>
    </p:spTree>
    <p:extLst>
      <p:ext uri="{BB962C8B-B14F-4D97-AF65-F5344CB8AC3E}">
        <p14:creationId xmlns:p14="http://schemas.microsoft.com/office/powerpoint/2010/main" val="183251579"/>
      </p:ext>
    </p:extLst>
  </p:cSld>
  <p:clrMapOvr>
    <a:masterClrMapping/>
  </p:clrMapOvr>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Screen Shot 2014-10-18 at 12.09.30.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764" y="0"/>
            <a:ext cx="9023202" cy="6170706"/>
          </a:xfrm>
          <a:prstGeom prst="rect">
            <a:avLst/>
          </a:prstGeom>
        </p:spPr>
      </p:pic>
    </p:spTree>
    <p:extLst>
      <p:ext uri="{BB962C8B-B14F-4D97-AF65-F5344CB8AC3E}">
        <p14:creationId xmlns:p14="http://schemas.microsoft.com/office/powerpoint/2010/main" val="1207343034"/>
      </p:ext>
    </p:extLst>
  </p:cSld>
  <p:clrMapOvr>
    <a:masterClrMapping/>
  </p:clrMapOvr>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3784026703"/>
              </p:ext>
            </p:extLst>
          </p:nvPr>
        </p:nvGraphicFramePr>
        <p:xfrm>
          <a:off x="239061" y="209188"/>
          <a:ext cx="8680823" cy="6329067"/>
        </p:xfrm>
        <a:graphic>
          <a:graphicData uri="http://schemas.openxmlformats.org/drawingml/2006/table">
            <a:tbl>
              <a:tblPr firstRow="1" bandRow="1">
                <a:tableStyleId>{5C22544A-7EE6-4342-B048-85BDC9FD1C3A}</a:tableStyleId>
              </a:tblPr>
              <a:tblGrid>
                <a:gridCol w="2286000"/>
                <a:gridCol w="2286000"/>
                <a:gridCol w="4108823"/>
              </a:tblGrid>
              <a:tr h="341868">
                <a:tc>
                  <a:txBody>
                    <a:bodyPr/>
                    <a:lstStyle/>
                    <a:p>
                      <a:pPr algn="ctr"/>
                      <a:r>
                        <a:rPr lang="en-US" dirty="0" smtClean="0"/>
                        <a:t>Subject</a:t>
                      </a:r>
                      <a:endParaRPr lang="en-US" dirty="0"/>
                    </a:p>
                  </a:txBody>
                  <a:tcPr/>
                </a:tc>
                <a:tc>
                  <a:txBody>
                    <a:bodyPr/>
                    <a:lstStyle/>
                    <a:p>
                      <a:pPr algn="ctr"/>
                      <a:r>
                        <a:rPr lang="en-US" dirty="0" smtClean="0"/>
                        <a:t>Words</a:t>
                      </a:r>
                      <a:endParaRPr lang="en-US" dirty="0"/>
                    </a:p>
                  </a:txBody>
                  <a:tcPr/>
                </a:tc>
                <a:tc>
                  <a:txBody>
                    <a:bodyPr/>
                    <a:lstStyle/>
                    <a:p>
                      <a:pPr algn="ctr"/>
                      <a:r>
                        <a:rPr lang="en-US" dirty="0" smtClean="0"/>
                        <a:t>Overview</a:t>
                      </a:r>
                      <a:endParaRPr lang="en-US" dirty="0"/>
                    </a:p>
                  </a:txBody>
                  <a:tcPr/>
                </a:tc>
              </a:tr>
              <a:tr h="648185">
                <a:tc>
                  <a:txBody>
                    <a:bodyPr/>
                    <a:lstStyle/>
                    <a:p>
                      <a:r>
                        <a:rPr lang="en-US" dirty="0" smtClean="0"/>
                        <a:t>Introduction</a:t>
                      </a:r>
                      <a:endParaRPr lang="en-US" dirty="0"/>
                    </a:p>
                  </a:txBody>
                  <a:tcPr/>
                </a:tc>
                <a:tc>
                  <a:txBody>
                    <a:bodyPr/>
                    <a:lstStyle/>
                    <a:p>
                      <a:r>
                        <a:rPr lang="en-US" dirty="0" smtClean="0"/>
                        <a:t>500</a:t>
                      </a:r>
                      <a:endParaRPr lang="en-US" dirty="0"/>
                    </a:p>
                  </a:txBody>
                  <a:tcPr/>
                </a:tc>
                <a:tc>
                  <a:txBody>
                    <a:bodyPr/>
                    <a:lstStyle/>
                    <a:p>
                      <a:r>
                        <a:rPr lang="en-US" dirty="0" smtClean="0"/>
                        <a:t>General overview</a:t>
                      </a:r>
                      <a:r>
                        <a:rPr lang="en-US" baseline="0" dirty="0" smtClean="0"/>
                        <a:t> – a taster, can include “I”</a:t>
                      </a:r>
                      <a:endParaRPr lang="en-US" dirty="0"/>
                    </a:p>
                  </a:txBody>
                  <a:tcPr/>
                </a:tc>
              </a:tr>
              <a:tr h="1426008">
                <a:tc>
                  <a:txBody>
                    <a:bodyPr/>
                    <a:lstStyle/>
                    <a:p>
                      <a:r>
                        <a:rPr lang="en-US" dirty="0" smtClean="0"/>
                        <a:t>Research Question</a:t>
                      </a:r>
                      <a:endParaRPr lang="en-US" dirty="0"/>
                    </a:p>
                  </a:txBody>
                  <a:tcPr/>
                </a:tc>
                <a:tc>
                  <a:txBody>
                    <a:bodyPr/>
                    <a:lstStyle/>
                    <a:p>
                      <a:r>
                        <a:rPr lang="en-US" dirty="0" smtClean="0"/>
                        <a:t>700</a:t>
                      </a:r>
                      <a:endParaRPr lang="en-US" dirty="0"/>
                    </a:p>
                  </a:txBody>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dirty="0" smtClean="0"/>
                        <a:t>Establishing your arguments, outlining</a:t>
                      </a:r>
                      <a:r>
                        <a:rPr lang="en-US" baseline="0" dirty="0" smtClean="0"/>
                        <a:t> the methodology, explaining research material</a:t>
                      </a:r>
                      <a:endParaRPr lang="en-US" dirty="0"/>
                    </a:p>
                  </a:txBody>
                  <a:tcPr/>
                </a:tc>
              </a:tr>
              <a:tr h="1037097">
                <a:tc>
                  <a:txBody>
                    <a:bodyPr/>
                    <a:lstStyle/>
                    <a:p>
                      <a:r>
                        <a:rPr lang="en-US" dirty="0" smtClean="0"/>
                        <a:t>Case Study 1</a:t>
                      </a:r>
                      <a:endParaRPr lang="en-US" dirty="0"/>
                    </a:p>
                  </a:txBody>
                  <a:tcPr/>
                </a:tc>
                <a:tc>
                  <a:txBody>
                    <a:bodyPr/>
                    <a:lstStyle/>
                    <a:p>
                      <a:r>
                        <a:rPr lang="en-US" dirty="0" smtClean="0"/>
                        <a:t>1500</a:t>
                      </a:r>
                      <a:endParaRPr lang="en-US" dirty="0"/>
                    </a:p>
                  </a:txBody>
                  <a:tcPr/>
                </a:tc>
                <a:tc>
                  <a:txBody>
                    <a:bodyPr/>
                    <a:lstStyle/>
                    <a:p>
                      <a:r>
                        <a:rPr lang="en-US" dirty="0" smtClean="0"/>
                        <a:t>Used</a:t>
                      </a:r>
                      <a:r>
                        <a:rPr lang="en-US" baseline="0" dirty="0" smtClean="0"/>
                        <a:t> to develop your arguments through the analysis of your research materials</a:t>
                      </a:r>
                      <a:endParaRPr lang="en-US" dirty="0"/>
                    </a:p>
                  </a:txBody>
                  <a:tcPr/>
                </a:tc>
              </a:tr>
              <a:tr h="1037097">
                <a:tc>
                  <a:txBody>
                    <a:bodyPr/>
                    <a:lstStyle/>
                    <a:p>
                      <a:r>
                        <a:rPr lang="en-US" dirty="0" smtClean="0"/>
                        <a:t>Case</a:t>
                      </a:r>
                      <a:r>
                        <a:rPr lang="en-US" baseline="0" dirty="0" smtClean="0"/>
                        <a:t> Study 2</a:t>
                      </a:r>
                      <a:endParaRPr lang="en-US" dirty="0"/>
                    </a:p>
                  </a:txBody>
                  <a:tcPr/>
                </a:tc>
                <a:tc>
                  <a:txBody>
                    <a:bodyPr/>
                    <a:lstStyle/>
                    <a:p>
                      <a:r>
                        <a:rPr lang="en-US" dirty="0" smtClean="0"/>
                        <a:t>1500</a:t>
                      </a:r>
                      <a:endParaRPr lang="en-US" dirty="0"/>
                    </a:p>
                  </a:txBody>
                  <a:tcPr/>
                </a:tc>
                <a:tc>
                  <a:txBody>
                    <a:bodyPr/>
                    <a:lstStyle/>
                    <a:p>
                      <a:r>
                        <a:rPr lang="en-US" dirty="0" smtClean="0"/>
                        <a:t>May</a:t>
                      </a:r>
                      <a:r>
                        <a:rPr lang="en-US" baseline="0" dirty="0" smtClean="0"/>
                        <a:t> look at some of the issues raised in the first case study in more detail</a:t>
                      </a:r>
                      <a:endParaRPr lang="en-US" dirty="0"/>
                    </a:p>
                  </a:txBody>
                  <a:tcPr/>
                </a:tc>
              </a:tr>
              <a:tr h="1814920">
                <a:tc>
                  <a:txBody>
                    <a:bodyPr/>
                    <a:lstStyle/>
                    <a:p>
                      <a:r>
                        <a:rPr lang="en-US" dirty="0" smtClean="0"/>
                        <a:t>Conclusion</a:t>
                      </a:r>
                      <a:endParaRPr lang="en-US" dirty="0"/>
                    </a:p>
                  </a:txBody>
                  <a:tcPr/>
                </a:tc>
                <a:tc>
                  <a:txBody>
                    <a:bodyPr/>
                    <a:lstStyle/>
                    <a:p>
                      <a:r>
                        <a:rPr lang="en-US" dirty="0" smtClean="0"/>
                        <a:t>500</a:t>
                      </a:r>
                      <a:endParaRPr lang="en-US" dirty="0"/>
                    </a:p>
                  </a:txBody>
                  <a:tcPr/>
                </a:tc>
                <a:tc>
                  <a:txBody>
                    <a:bodyPr/>
                    <a:lstStyle/>
                    <a:p>
                      <a:r>
                        <a:rPr lang="en-US" dirty="0" smtClean="0"/>
                        <a:t>Summary of key arguments, brief</a:t>
                      </a:r>
                      <a:r>
                        <a:rPr lang="en-US" baseline="0" dirty="0" smtClean="0"/>
                        <a:t> consideration of limits, re-establishing the significance of the research pointing to further questions.</a:t>
                      </a:r>
                      <a:endParaRPr lang="en-US" dirty="0"/>
                    </a:p>
                  </a:txBody>
                  <a:tcPr/>
                </a:tc>
              </a:tr>
            </a:tbl>
          </a:graphicData>
        </a:graphic>
      </p:graphicFrame>
    </p:spTree>
    <p:extLst>
      <p:ext uri="{BB962C8B-B14F-4D97-AF65-F5344CB8AC3E}">
        <p14:creationId xmlns:p14="http://schemas.microsoft.com/office/powerpoint/2010/main" val="1287901990"/>
      </p:ext>
    </p:extLst>
  </p:cSld>
  <p:clrMapOvr>
    <a:masterClrMapping/>
  </p:clrMapOvr>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p:cNvGraphicFramePr>
            <a:graphicFrameLocks noGrp="1"/>
          </p:cNvGraphicFramePr>
          <p:nvPr>
            <p:extLst>
              <p:ext uri="{D42A27DB-BD31-4B8C-83A1-F6EECF244321}">
                <p14:modId xmlns:p14="http://schemas.microsoft.com/office/powerpoint/2010/main" val="2141056732"/>
              </p:ext>
            </p:extLst>
          </p:nvPr>
        </p:nvGraphicFramePr>
        <p:xfrm>
          <a:off x="687294" y="971174"/>
          <a:ext cx="7769412" cy="5586291"/>
        </p:xfrm>
        <a:graphic>
          <a:graphicData uri="http://schemas.openxmlformats.org/drawingml/2006/table">
            <a:tbl>
              <a:tblPr firstRow="1" bandRow="1">
                <a:tableStyleId>{5C22544A-7EE6-4342-B048-85BDC9FD1C3A}</a:tableStyleId>
              </a:tblPr>
              <a:tblGrid>
                <a:gridCol w="2091765"/>
                <a:gridCol w="1195294"/>
                <a:gridCol w="4482353"/>
              </a:tblGrid>
              <a:tr h="573613">
                <a:tc>
                  <a:txBody>
                    <a:bodyPr/>
                    <a:lstStyle/>
                    <a:p>
                      <a:pPr algn="ctr"/>
                      <a:r>
                        <a:rPr lang="en-US" dirty="0" smtClean="0"/>
                        <a:t>Subject</a:t>
                      </a:r>
                      <a:endParaRPr lang="en-US" dirty="0"/>
                    </a:p>
                  </a:txBody>
                  <a:tcPr/>
                </a:tc>
                <a:tc>
                  <a:txBody>
                    <a:bodyPr/>
                    <a:lstStyle/>
                    <a:p>
                      <a:pPr algn="ctr"/>
                      <a:r>
                        <a:rPr lang="en-US" dirty="0" smtClean="0"/>
                        <a:t>Words</a:t>
                      </a:r>
                      <a:endParaRPr lang="en-US" dirty="0"/>
                    </a:p>
                  </a:txBody>
                  <a:tcPr/>
                </a:tc>
                <a:tc>
                  <a:txBody>
                    <a:bodyPr/>
                    <a:lstStyle/>
                    <a:p>
                      <a:pPr algn="ctr"/>
                      <a:r>
                        <a:rPr lang="en-US" dirty="0" smtClean="0"/>
                        <a:t>Overview</a:t>
                      </a:r>
                      <a:endParaRPr lang="en-US" dirty="0"/>
                    </a:p>
                  </a:txBody>
                  <a:tcPr/>
                </a:tc>
              </a:tr>
              <a:tr h="573613">
                <a:tc>
                  <a:txBody>
                    <a:bodyPr/>
                    <a:lstStyle/>
                    <a:p>
                      <a:r>
                        <a:rPr lang="en-US" dirty="0" smtClean="0"/>
                        <a:t>Introduction</a:t>
                      </a:r>
                      <a:endParaRPr lang="en-US" dirty="0"/>
                    </a:p>
                  </a:txBody>
                  <a:tcPr/>
                </a:tc>
                <a:tc>
                  <a:txBody>
                    <a:bodyPr/>
                    <a:lstStyle/>
                    <a:p>
                      <a:pPr algn="ctr"/>
                      <a:r>
                        <a:rPr lang="en-US" dirty="0" smtClean="0"/>
                        <a:t>3000</a:t>
                      </a:r>
                      <a:endParaRPr lang="en-US" dirty="0"/>
                    </a:p>
                  </a:txBody>
                  <a:tcPr/>
                </a:tc>
                <a:tc>
                  <a:txBody>
                    <a:bodyPr/>
                    <a:lstStyle/>
                    <a:p>
                      <a:r>
                        <a:rPr lang="en-US" dirty="0" smtClean="0"/>
                        <a:t>1.What</a:t>
                      </a:r>
                      <a:r>
                        <a:rPr lang="en-US" baseline="0" dirty="0" smtClean="0"/>
                        <a:t> is this book about? </a:t>
                      </a:r>
                    </a:p>
                    <a:p>
                      <a:r>
                        <a:rPr lang="en-US" baseline="0" dirty="0" smtClean="0"/>
                        <a:t>2. Key historical approaches</a:t>
                      </a:r>
                    </a:p>
                    <a:p>
                      <a:r>
                        <a:rPr lang="en-US" baseline="0" dirty="0" smtClean="0"/>
                        <a:t>3. How this book will ‘work’</a:t>
                      </a:r>
                      <a:endParaRPr lang="en-US" dirty="0"/>
                    </a:p>
                  </a:txBody>
                  <a:tcPr/>
                </a:tc>
              </a:tr>
              <a:tr h="573613">
                <a:tc>
                  <a:txBody>
                    <a:bodyPr/>
                    <a:lstStyle/>
                    <a:p>
                      <a:r>
                        <a:rPr lang="en-US" dirty="0" smtClean="0"/>
                        <a:t>Hoodie</a:t>
                      </a:r>
                      <a:r>
                        <a:rPr lang="en-US" baseline="0" dirty="0" smtClean="0"/>
                        <a:t> Horror</a:t>
                      </a:r>
                      <a:endParaRPr lang="en-US" dirty="0"/>
                    </a:p>
                  </a:txBody>
                  <a:tcPr/>
                </a:tc>
                <a:tc>
                  <a:txBody>
                    <a:bodyPr/>
                    <a:lstStyle/>
                    <a:p>
                      <a:pPr algn="ctr"/>
                      <a:r>
                        <a:rPr lang="en-US" dirty="0" smtClean="0"/>
                        <a:t>8000</a:t>
                      </a:r>
                      <a:endParaRPr lang="en-US" dirty="0"/>
                    </a:p>
                  </a:txBody>
                  <a:tcPr/>
                </a:tc>
                <a:tc>
                  <a:txBody>
                    <a:bodyPr/>
                    <a:lstStyle/>
                    <a:p>
                      <a:pPr marL="342900" indent="-342900">
                        <a:buAutoNum type="arabicPeriod"/>
                      </a:pPr>
                      <a:r>
                        <a:rPr lang="en-US" dirty="0" smtClean="0"/>
                        <a:t>Intro to ‘Hoodie’ concepts</a:t>
                      </a:r>
                    </a:p>
                    <a:p>
                      <a:pPr marL="342900" indent="-342900">
                        <a:buAutoNum type="arabicPeriod"/>
                      </a:pPr>
                      <a:r>
                        <a:rPr lang="en-US" dirty="0" smtClean="0"/>
                        <a:t>CS1 – </a:t>
                      </a:r>
                      <a:r>
                        <a:rPr lang="en-US" i="1" dirty="0" smtClean="0"/>
                        <a:t>Heartless</a:t>
                      </a:r>
                    </a:p>
                    <a:p>
                      <a:pPr marL="342900" indent="-342900">
                        <a:buAutoNum type="arabicPeriod"/>
                      </a:pPr>
                      <a:r>
                        <a:rPr lang="en-US" i="0" dirty="0" smtClean="0"/>
                        <a:t>CS2</a:t>
                      </a:r>
                      <a:r>
                        <a:rPr lang="en-US" i="0" baseline="0" dirty="0" smtClean="0"/>
                        <a:t> – </a:t>
                      </a:r>
                      <a:r>
                        <a:rPr lang="en-US" i="1" baseline="0" dirty="0" smtClean="0"/>
                        <a:t>F</a:t>
                      </a:r>
                    </a:p>
                    <a:p>
                      <a:pPr marL="342900" indent="-342900">
                        <a:buAutoNum type="arabicPeriod"/>
                      </a:pPr>
                      <a:r>
                        <a:rPr lang="en-US" i="0" baseline="0" dirty="0" smtClean="0"/>
                        <a:t>CS3 – </a:t>
                      </a:r>
                      <a:r>
                        <a:rPr lang="en-US" i="1" baseline="0" dirty="0" smtClean="0"/>
                        <a:t>Eden Lake</a:t>
                      </a:r>
                    </a:p>
                    <a:p>
                      <a:pPr marL="342900" indent="-342900">
                        <a:buAutoNum type="arabicPeriod"/>
                      </a:pPr>
                      <a:r>
                        <a:rPr lang="en-US" i="0" baseline="0" dirty="0" smtClean="0"/>
                        <a:t>Conclusion to </a:t>
                      </a:r>
                      <a:r>
                        <a:rPr lang="en-US" i="1" baseline="0" dirty="0" smtClean="0"/>
                        <a:t>this </a:t>
                      </a:r>
                      <a:r>
                        <a:rPr lang="en-US" i="0" baseline="0" dirty="0" smtClean="0"/>
                        <a:t>chapter</a:t>
                      </a:r>
                      <a:endParaRPr lang="en-US" i="0" dirty="0"/>
                    </a:p>
                  </a:txBody>
                  <a:tcPr/>
                </a:tc>
              </a:tr>
              <a:tr h="573613">
                <a:tc>
                  <a:txBody>
                    <a:bodyPr/>
                    <a:lstStyle/>
                    <a:p>
                      <a:r>
                        <a:rPr lang="en-US" dirty="0" smtClean="0"/>
                        <a:t>The Great Outdoors</a:t>
                      </a:r>
                      <a:endParaRPr lang="en-US" dirty="0"/>
                    </a:p>
                  </a:txBody>
                  <a:tcPr/>
                </a:tc>
                <a:tc>
                  <a:txBody>
                    <a:bodyPr/>
                    <a:lstStyle/>
                    <a:p>
                      <a:pPr algn="ctr"/>
                      <a:r>
                        <a:rPr lang="en-US" dirty="0" smtClean="0"/>
                        <a:t>8000</a:t>
                      </a:r>
                      <a:endParaRPr lang="en-US" dirty="0"/>
                    </a:p>
                  </a:txBody>
                  <a:tcPr/>
                </a:tc>
                <a:tc>
                  <a:txBody>
                    <a:bodyPr/>
                    <a:lstStyle/>
                    <a:p>
                      <a:r>
                        <a:rPr lang="en-US" dirty="0" smtClean="0"/>
                        <a:t>As above structure</a:t>
                      </a:r>
                      <a:endParaRPr lang="en-US" dirty="0"/>
                    </a:p>
                  </a:txBody>
                  <a:tcPr/>
                </a:tc>
              </a:tr>
              <a:tr h="573613">
                <a:tc>
                  <a:txBody>
                    <a:bodyPr/>
                    <a:lstStyle/>
                    <a:p>
                      <a:r>
                        <a:rPr lang="en-US" dirty="0" smtClean="0"/>
                        <a:t>The Stranger</a:t>
                      </a:r>
                      <a:r>
                        <a:rPr lang="en-US" baseline="0" dirty="0" smtClean="0"/>
                        <a:t> Within</a:t>
                      </a:r>
                      <a:endParaRPr lang="en-US" dirty="0"/>
                    </a:p>
                  </a:txBody>
                  <a:tcPr/>
                </a:tc>
                <a:tc>
                  <a:txBody>
                    <a:bodyPr/>
                    <a:lstStyle/>
                    <a:p>
                      <a:pPr algn="ctr"/>
                      <a:r>
                        <a:rPr lang="en-US" dirty="0" smtClean="0"/>
                        <a:t>8000</a:t>
                      </a:r>
                      <a:endParaRPr lang="en-US" dirty="0"/>
                    </a:p>
                  </a:txBody>
                  <a:tcPr/>
                </a:tc>
                <a:tc>
                  <a:txBody>
                    <a:bodyPr/>
                    <a:lstStyle/>
                    <a:p>
                      <a:r>
                        <a:rPr lang="en-US" dirty="0" smtClean="0"/>
                        <a:t>As above structure</a:t>
                      </a:r>
                      <a:endParaRPr lang="en-US" dirty="0"/>
                    </a:p>
                  </a:txBody>
                  <a:tcPr/>
                </a:tc>
              </a:tr>
              <a:tr h="573613">
                <a:tc>
                  <a:txBody>
                    <a:bodyPr/>
                    <a:lstStyle/>
                    <a:p>
                      <a:r>
                        <a:rPr lang="en-US" dirty="0" smtClean="0"/>
                        <a:t>Conclusion</a:t>
                      </a:r>
                      <a:endParaRPr lang="en-US" dirty="0"/>
                    </a:p>
                  </a:txBody>
                  <a:tcPr/>
                </a:tc>
                <a:tc>
                  <a:txBody>
                    <a:bodyPr/>
                    <a:lstStyle/>
                    <a:p>
                      <a:pPr algn="ctr"/>
                      <a:r>
                        <a:rPr lang="en-US" dirty="0" smtClean="0"/>
                        <a:t>1000</a:t>
                      </a:r>
                      <a:endParaRPr lang="en-US" dirty="0"/>
                    </a:p>
                  </a:txBody>
                  <a:tcPr/>
                </a:tc>
                <a:tc>
                  <a:txBody>
                    <a:bodyPr/>
                    <a:lstStyle/>
                    <a:p>
                      <a:pPr marL="342900" indent="-342900">
                        <a:buAutoNum type="arabicPeriod"/>
                      </a:pPr>
                      <a:r>
                        <a:rPr lang="en-US" dirty="0" smtClean="0"/>
                        <a:t>Summing up of arguments</a:t>
                      </a:r>
                    </a:p>
                    <a:p>
                      <a:pPr marL="342900" indent="-342900">
                        <a:buAutoNum type="arabicPeriod"/>
                      </a:pPr>
                      <a:r>
                        <a:rPr lang="en-US" dirty="0" err="1" smtClean="0"/>
                        <a:t>Precis</a:t>
                      </a:r>
                      <a:r>
                        <a:rPr lang="en-US" dirty="0" smtClean="0"/>
                        <a:t> of chapters</a:t>
                      </a:r>
                    </a:p>
                    <a:p>
                      <a:pPr marL="342900" indent="-342900">
                        <a:buAutoNum type="arabicPeriod"/>
                      </a:pPr>
                      <a:r>
                        <a:rPr lang="en-US" dirty="0" smtClean="0"/>
                        <a:t>Own conclusions (personal)</a:t>
                      </a:r>
                      <a:endParaRPr lang="en-US" dirty="0"/>
                    </a:p>
                  </a:txBody>
                  <a:tcPr/>
                </a:tc>
              </a:tr>
              <a:tr h="573613">
                <a:tc>
                  <a:txBody>
                    <a:bodyPr/>
                    <a:lstStyle/>
                    <a:p>
                      <a:endParaRPr lang="en-US"/>
                    </a:p>
                  </a:txBody>
                  <a:tcPr/>
                </a:tc>
                <a:tc>
                  <a:txBody>
                    <a:bodyPr/>
                    <a:lstStyle/>
                    <a:p>
                      <a:endParaRPr lang="en-US"/>
                    </a:p>
                  </a:txBody>
                  <a:tcPr/>
                </a:tc>
                <a:tc>
                  <a:txBody>
                    <a:bodyPr/>
                    <a:lstStyle/>
                    <a:p>
                      <a:endParaRPr lang="en-US" dirty="0"/>
                    </a:p>
                  </a:txBody>
                  <a:tcPr/>
                </a:tc>
              </a:tr>
            </a:tbl>
          </a:graphicData>
        </a:graphic>
      </p:graphicFrame>
      <p:sp>
        <p:nvSpPr>
          <p:cNvPr id="6" name="TextBox 5"/>
          <p:cNvSpPr txBox="1"/>
          <p:nvPr/>
        </p:nvSpPr>
        <p:spPr>
          <a:xfrm>
            <a:off x="687294" y="164353"/>
            <a:ext cx="7575177" cy="646331"/>
          </a:xfrm>
          <a:prstGeom prst="rect">
            <a:avLst/>
          </a:prstGeom>
          <a:noFill/>
        </p:spPr>
        <p:txBody>
          <a:bodyPr wrap="square" rtlCol="0">
            <a:spAutoFit/>
          </a:bodyPr>
          <a:lstStyle/>
          <a:p>
            <a:pPr algn="ctr"/>
            <a:r>
              <a:rPr lang="en-US" sz="3600" dirty="0" smtClean="0"/>
              <a:t>The Modern British Horror Film</a:t>
            </a:r>
            <a:endParaRPr lang="en-US" sz="3600" dirty="0"/>
          </a:p>
        </p:txBody>
      </p:sp>
    </p:spTree>
    <p:extLst>
      <p:ext uri="{BB962C8B-B14F-4D97-AF65-F5344CB8AC3E}">
        <p14:creationId xmlns:p14="http://schemas.microsoft.com/office/powerpoint/2010/main" val="4173000574"/>
      </p:ext>
    </p:extLst>
  </p:cSld>
  <p:clrMapOvr>
    <a:masterClrMapping/>
  </p:clrMapOvr>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Box 3"/>
          <p:cNvSpPr txBox="1"/>
          <p:nvPr/>
        </p:nvSpPr>
        <p:spPr>
          <a:xfrm>
            <a:off x="463177" y="732118"/>
            <a:ext cx="2689412" cy="5393764"/>
          </a:xfrm>
          <a:prstGeom prst="rect">
            <a:avLst/>
          </a:prstGeom>
          <a:noFill/>
          <a:ln>
            <a:solidFill>
              <a:schemeClr val="tx1"/>
            </a:solidFill>
          </a:ln>
          <a:effectLst/>
          <a:extLst>
            <a:ext uri="{C572A759-6A51-4108-AA02-DFA0A04FC94B}">
              <ma14:wrappingTextBoxFlag xmlns:ma14="http://schemas.microsoft.com/office/mac/drawingml/2011/main"/>
            </a:ext>
          </a:extLst>
        </p:spPr>
        <p:style>
          <a:lnRef idx="0">
            <a:schemeClr val="accent1"/>
          </a:lnRef>
          <a:fillRef idx="0">
            <a:schemeClr val="accent1"/>
          </a:fillRef>
          <a:effectRef idx="0">
            <a:schemeClr val="accent1"/>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noAutofit/>
          </a:bodyPr>
          <a:lstStyle/>
          <a:p>
            <a:pPr>
              <a:spcAft>
                <a:spcPts val="0"/>
              </a:spcAft>
            </a:pPr>
            <a:r>
              <a:rPr lang="en-GB" sz="1200" dirty="0">
                <a:effectLst/>
                <a:ea typeface="ＭＳ 明朝"/>
                <a:cs typeface="Times New Roman"/>
              </a:rPr>
              <a:t> </a:t>
            </a:r>
          </a:p>
          <a:p>
            <a:pPr>
              <a:spcAft>
                <a:spcPts val="0"/>
              </a:spcAft>
            </a:pPr>
            <a:r>
              <a:rPr lang="en-GB" sz="1200" b="1" dirty="0">
                <a:effectLst/>
                <a:latin typeface="Calibri"/>
                <a:ea typeface="ＭＳ 明朝"/>
                <a:cs typeface="Times New Roman"/>
              </a:rPr>
              <a:t>UNIVERSITY OF WALES TRINITY SAINT DAVID	BA (Your degree scheme)</a:t>
            </a:r>
            <a:endParaRPr lang="en-GB" sz="1200" dirty="0">
              <a:effectLst/>
              <a:ea typeface="ＭＳ 明朝"/>
              <a:cs typeface="Times New Roman"/>
            </a:endParaRPr>
          </a:p>
          <a:p>
            <a:pPr>
              <a:spcAft>
                <a:spcPts val="0"/>
              </a:spcAft>
            </a:pPr>
            <a:r>
              <a:rPr lang="en-GB" sz="1200" b="1" dirty="0">
                <a:effectLst/>
                <a:latin typeface="Calibri"/>
                <a:ea typeface="ＭＳ 明朝"/>
                <a:cs typeface="Times New Roman"/>
              </a:rPr>
              <a:t> </a:t>
            </a:r>
            <a:endParaRPr lang="en-GB" sz="1200" dirty="0">
              <a:effectLst/>
              <a:ea typeface="ＭＳ 明朝"/>
              <a:cs typeface="Times New Roman"/>
            </a:endParaRPr>
          </a:p>
          <a:p>
            <a:pPr algn="ctr">
              <a:spcAft>
                <a:spcPts val="0"/>
              </a:spcAft>
            </a:pPr>
            <a:r>
              <a:rPr lang="en-GB" sz="1200" b="1" dirty="0">
                <a:effectLst/>
                <a:latin typeface="Calibri"/>
                <a:ea typeface="ＭＳ 明朝"/>
                <a:cs typeface="Times New Roman"/>
              </a:rPr>
              <a:t> </a:t>
            </a:r>
            <a:endParaRPr lang="en-GB" sz="1200" dirty="0">
              <a:effectLst/>
              <a:ea typeface="ＭＳ 明朝"/>
              <a:cs typeface="Times New Roman"/>
            </a:endParaRPr>
          </a:p>
          <a:p>
            <a:pPr algn="ctr">
              <a:spcAft>
                <a:spcPts val="0"/>
              </a:spcAft>
            </a:pPr>
            <a:r>
              <a:rPr lang="en-GB" sz="1200" b="1" dirty="0">
                <a:effectLst/>
                <a:latin typeface="Calibri"/>
                <a:ea typeface="ＭＳ 明朝"/>
                <a:cs typeface="Times New Roman"/>
              </a:rPr>
              <a:t> </a:t>
            </a:r>
            <a:endParaRPr lang="en-GB" sz="1200" dirty="0">
              <a:effectLst/>
              <a:ea typeface="ＭＳ 明朝"/>
              <a:cs typeface="Times New Roman"/>
            </a:endParaRPr>
          </a:p>
          <a:p>
            <a:pPr algn="ctr">
              <a:spcAft>
                <a:spcPts val="0"/>
              </a:spcAft>
            </a:pPr>
            <a:r>
              <a:rPr lang="en-GB" sz="1200" b="1" dirty="0">
                <a:effectLst/>
                <a:latin typeface="Calibri"/>
                <a:ea typeface="ＭＳ 明朝"/>
                <a:cs typeface="Times New Roman"/>
              </a:rPr>
              <a:t> </a:t>
            </a:r>
            <a:endParaRPr lang="en-GB" sz="1200" dirty="0">
              <a:effectLst/>
              <a:ea typeface="ＭＳ 明朝"/>
              <a:cs typeface="Times New Roman"/>
            </a:endParaRPr>
          </a:p>
          <a:p>
            <a:pPr algn="ctr">
              <a:spcAft>
                <a:spcPts val="0"/>
              </a:spcAft>
            </a:pPr>
            <a:r>
              <a:rPr lang="en-GB" sz="1200" b="1" dirty="0">
                <a:effectLst/>
                <a:latin typeface="Calibri"/>
                <a:ea typeface="ＭＳ 明朝"/>
                <a:cs typeface="Times New Roman"/>
              </a:rPr>
              <a:t>By</a:t>
            </a:r>
            <a:endParaRPr lang="en-GB" sz="1200" dirty="0">
              <a:effectLst/>
              <a:ea typeface="ＭＳ 明朝"/>
              <a:cs typeface="Times New Roman"/>
            </a:endParaRPr>
          </a:p>
          <a:p>
            <a:pPr algn="ctr">
              <a:spcAft>
                <a:spcPts val="0"/>
              </a:spcAft>
            </a:pPr>
            <a:r>
              <a:rPr lang="en-GB" sz="1200" b="1" dirty="0">
                <a:effectLst/>
                <a:latin typeface="Calibri"/>
                <a:ea typeface="ＭＳ 明朝"/>
                <a:cs typeface="Times New Roman"/>
              </a:rPr>
              <a:t> </a:t>
            </a:r>
            <a:endParaRPr lang="en-GB" sz="1200" dirty="0">
              <a:effectLst/>
              <a:ea typeface="ＭＳ 明朝"/>
              <a:cs typeface="Times New Roman"/>
            </a:endParaRPr>
          </a:p>
          <a:p>
            <a:pPr algn="ctr">
              <a:spcAft>
                <a:spcPts val="0"/>
              </a:spcAft>
            </a:pPr>
            <a:r>
              <a:rPr lang="en-GB" sz="1200" b="1" dirty="0">
                <a:effectLst/>
                <a:latin typeface="Calibri"/>
                <a:ea typeface="ＭＳ 明朝"/>
                <a:cs typeface="Times New Roman"/>
              </a:rPr>
              <a:t> </a:t>
            </a:r>
            <a:endParaRPr lang="en-GB" sz="1200" dirty="0">
              <a:effectLst/>
              <a:ea typeface="ＭＳ 明朝"/>
              <a:cs typeface="Times New Roman"/>
            </a:endParaRPr>
          </a:p>
          <a:p>
            <a:pPr algn="ctr">
              <a:spcAft>
                <a:spcPts val="0"/>
              </a:spcAft>
            </a:pPr>
            <a:r>
              <a:rPr lang="en-GB" sz="1200" b="1" dirty="0">
                <a:effectLst/>
                <a:latin typeface="Calibri"/>
                <a:ea typeface="ＭＳ 明朝"/>
                <a:cs typeface="Times New Roman"/>
              </a:rPr>
              <a:t> </a:t>
            </a:r>
            <a:endParaRPr lang="en-GB" sz="1200" dirty="0">
              <a:effectLst/>
              <a:ea typeface="ＭＳ 明朝"/>
              <a:cs typeface="Times New Roman"/>
            </a:endParaRPr>
          </a:p>
          <a:p>
            <a:pPr algn="ctr">
              <a:spcAft>
                <a:spcPts val="0"/>
              </a:spcAft>
            </a:pPr>
            <a:r>
              <a:rPr lang="en-GB" sz="1200" b="1" dirty="0">
                <a:effectLst/>
                <a:latin typeface="Calibri"/>
                <a:ea typeface="ＭＳ 明朝"/>
                <a:cs typeface="Times New Roman"/>
              </a:rPr>
              <a:t>CANDIDATE’S NAME</a:t>
            </a:r>
            <a:endParaRPr lang="en-GB" sz="1200" dirty="0">
              <a:effectLst/>
              <a:ea typeface="ＭＳ 明朝"/>
              <a:cs typeface="Times New Roman"/>
            </a:endParaRPr>
          </a:p>
          <a:p>
            <a:pPr algn="ctr">
              <a:spcAft>
                <a:spcPts val="0"/>
              </a:spcAft>
            </a:pPr>
            <a:r>
              <a:rPr lang="en-GB" sz="1200" b="1" dirty="0">
                <a:effectLst/>
                <a:latin typeface="Calibri"/>
                <a:ea typeface="ＭＳ 明朝"/>
                <a:cs typeface="Times New Roman"/>
              </a:rPr>
              <a:t> </a:t>
            </a:r>
            <a:endParaRPr lang="en-GB" sz="1200" dirty="0">
              <a:effectLst/>
              <a:ea typeface="ＭＳ 明朝"/>
              <a:cs typeface="Times New Roman"/>
            </a:endParaRPr>
          </a:p>
          <a:p>
            <a:pPr algn="ctr">
              <a:spcAft>
                <a:spcPts val="0"/>
              </a:spcAft>
            </a:pPr>
            <a:r>
              <a:rPr lang="en-GB" sz="1200" b="1" dirty="0">
                <a:effectLst/>
                <a:latin typeface="Calibri"/>
                <a:ea typeface="ＭＳ 明朝"/>
                <a:cs typeface="Times New Roman"/>
              </a:rPr>
              <a:t> </a:t>
            </a:r>
            <a:endParaRPr lang="en-GB" sz="1200" dirty="0">
              <a:effectLst/>
              <a:ea typeface="ＭＳ 明朝"/>
              <a:cs typeface="Times New Roman"/>
            </a:endParaRPr>
          </a:p>
          <a:p>
            <a:pPr algn="ctr">
              <a:spcAft>
                <a:spcPts val="0"/>
              </a:spcAft>
            </a:pPr>
            <a:r>
              <a:rPr lang="en-GB" sz="1200" b="1" dirty="0">
                <a:effectLst/>
                <a:latin typeface="Calibri"/>
                <a:ea typeface="ＭＳ 明朝"/>
                <a:cs typeface="Times New Roman"/>
              </a:rPr>
              <a:t> </a:t>
            </a:r>
            <a:endParaRPr lang="en-GB" sz="1200" dirty="0">
              <a:effectLst/>
              <a:ea typeface="ＭＳ 明朝"/>
              <a:cs typeface="Times New Roman"/>
            </a:endParaRPr>
          </a:p>
          <a:p>
            <a:pPr algn="ctr">
              <a:spcAft>
                <a:spcPts val="0"/>
              </a:spcAft>
            </a:pPr>
            <a:r>
              <a:rPr lang="en-GB" sz="1200" b="1" dirty="0">
                <a:effectLst/>
                <a:latin typeface="Calibri"/>
                <a:ea typeface="ＭＳ 明朝"/>
                <a:cs typeface="Times New Roman"/>
              </a:rPr>
              <a:t> </a:t>
            </a:r>
            <a:endParaRPr lang="en-GB" sz="1200" dirty="0">
              <a:effectLst/>
              <a:ea typeface="ＭＳ 明朝"/>
              <a:cs typeface="Times New Roman"/>
            </a:endParaRPr>
          </a:p>
          <a:p>
            <a:pPr algn="ctr">
              <a:spcAft>
                <a:spcPts val="0"/>
              </a:spcAft>
            </a:pPr>
            <a:r>
              <a:rPr lang="en-GB" sz="1200" b="1" dirty="0">
                <a:effectLst/>
                <a:latin typeface="Calibri"/>
                <a:ea typeface="ＭＳ 明朝"/>
                <a:cs typeface="Times New Roman"/>
              </a:rPr>
              <a:t> </a:t>
            </a:r>
            <a:endParaRPr lang="en-GB" sz="1200" dirty="0">
              <a:effectLst/>
              <a:ea typeface="ＭＳ 明朝"/>
              <a:cs typeface="Times New Roman"/>
            </a:endParaRPr>
          </a:p>
          <a:p>
            <a:pPr algn="ctr">
              <a:spcAft>
                <a:spcPts val="0"/>
              </a:spcAft>
            </a:pPr>
            <a:r>
              <a:rPr lang="en-GB" sz="1200" b="1" dirty="0">
                <a:effectLst/>
                <a:latin typeface="Calibri"/>
                <a:ea typeface="ＭＳ 明朝"/>
                <a:cs typeface="Times New Roman"/>
              </a:rPr>
              <a:t> </a:t>
            </a:r>
            <a:endParaRPr lang="en-GB" sz="1200" dirty="0">
              <a:effectLst/>
              <a:ea typeface="ＭＳ 明朝"/>
              <a:cs typeface="Times New Roman"/>
            </a:endParaRPr>
          </a:p>
          <a:p>
            <a:pPr algn="ctr">
              <a:spcAft>
                <a:spcPts val="0"/>
              </a:spcAft>
            </a:pPr>
            <a:r>
              <a:rPr lang="en-GB" sz="1200" b="1" dirty="0">
                <a:effectLst/>
                <a:latin typeface="Calibri"/>
                <a:ea typeface="ＭＳ 明朝"/>
                <a:cs typeface="Times New Roman"/>
              </a:rPr>
              <a:t> </a:t>
            </a:r>
            <a:endParaRPr lang="en-GB" sz="1200" dirty="0">
              <a:effectLst/>
              <a:ea typeface="ＭＳ 明朝"/>
              <a:cs typeface="Times New Roman"/>
            </a:endParaRPr>
          </a:p>
          <a:p>
            <a:pPr algn="ctr">
              <a:spcAft>
                <a:spcPts val="0"/>
              </a:spcAft>
            </a:pPr>
            <a:r>
              <a:rPr lang="en-GB" sz="1200" b="1" dirty="0">
                <a:effectLst/>
                <a:latin typeface="Calibri"/>
                <a:ea typeface="ＭＳ 明朝"/>
                <a:cs typeface="Times New Roman"/>
              </a:rPr>
              <a:t> </a:t>
            </a:r>
            <a:endParaRPr lang="en-GB" sz="1200" dirty="0">
              <a:effectLst/>
              <a:ea typeface="ＭＳ 明朝"/>
              <a:cs typeface="Times New Roman"/>
            </a:endParaRPr>
          </a:p>
          <a:p>
            <a:pPr algn="ctr">
              <a:spcAft>
                <a:spcPts val="0"/>
              </a:spcAft>
            </a:pPr>
            <a:r>
              <a:rPr lang="en-GB" sz="1200" b="1" dirty="0">
                <a:effectLst/>
                <a:latin typeface="Calibri"/>
                <a:ea typeface="ＭＳ 明朝"/>
                <a:cs typeface="Times New Roman"/>
              </a:rPr>
              <a:t> </a:t>
            </a:r>
            <a:endParaRPr lang="en-GB" sz="1200" dirty="0">
              <a:effectLst/>
              <a:ea typeface="ＭＳ 明朝"/>
              <a:cs typeface="Times New Roman"/>
            </a:endParaRPr>
          </a:p>
          <a:p>
            <a:pPr algn="ctr">
              <a:spcAft>
                <a:spcPts val="0"/>
              </a:spcAft>
            </a:pPr>
            <a:r>
              <a:rPr lang="en-GB" sz="1200" b="1" dirty="0">
                <a:effectLst/>
                <a:latin typeface="Calibri"/>
                <a:ea typeface="ＭＳ 明朝"/>
                <a:cs typeface="Times New Roman"/>
              </a:rPr>
              <a:t> </a:t>
            </a:r>
            <a:endParaRPr lang="en-GB" sz="1200" dirty="0">
              <a:effectLst/>
              <a:ea typeface="ＭＳ 明朝"/>
              <a:cs typeface="Times New Roman"/>
            </a:endParaRPr>
          </a:p>
          <a:p>
            <a:pPr algn="ctr">
              <a:spcAft>
                <a:spcPts val="0"/>
              </a:spcAft>
            </a:pPr>
            <a:r>
              <a:rPr lang="en-GB" sz="1200" b="1" dirty="0">
                <a:effectLst/>
                <a:latin typeface="Calibri"/>
                <a:ea typeface="ＭＳ 明朝"/>
                <a:cs typeface="Times New Roman"/>
              </a:rPr>
              <a:t> </a:t>
            </a:r>
            <a:endParaRPr lang="en-GB" sz="1200" dirty="0">
              <a:effectLst/>
              <a:ea typeface="ＭＳ 明朝"/>
              <a:cs typeface="Times New Roman"/>
            </a:endParaRPr>
          </a:p>
          <a:p>
            <a:pPr algn="ctr">
              <a:spcAft>
                <a:spcPts val="0"/>
              </a:spcAft>
            </a:pPr>
            <a:r>
              <a:rPr lang="en-GB" sz="1200" b="1" dirty="0">
                <a:effectLst/>
                <a:latin typeface="Calibri"/>
                <a:ea typeface="ＭＳ 明朝"/>
                <a:cs typeface="Times New Roman"/>
              </a:rPr>
              <a:t> </a:t>
            </a:r>
            <a:endParaRPr lang="en-GB" sz="1200" dirty="0">
              <a:effectLst/>
              <a:ea typeface="ＭＳ 明朝"/>
              <a:cs typeface="Times New Roman"/>
            </a:endParaRPr>
          </a:p>
          <a:p>
            <a:pPr algn="ctr">
              <a:spcAft>
                <a:spcPts val="0"/>
              </a:spcAft>
            </a:pPr>
            <a:r>
              <a:rPr lang="en-GB" sz="1200" b="1" dirty="0">
                <a:effectLst/>
                <a:latin typeface="Calibri"/>
                <a:ea typeface="ＭＳ 明朝"/>
                <a:cs typeface="Times New Roman"/>
              </a:rPr>
              <a:t> </a:t>
            </a:r>
            <a:endParaRPr lang="en-GB" sz="1200" dirty="0">
              <a:effectLst/>
              <a:ea typeface="ＭＳ 明朝"/>
              <a:cs typeface="Times New Roman"/>
            </a:endParaRPr>
          </a:p>
          <a:p>
            <a:pPr algn="ctr">
              <a:spcAft>
                <a:spcPts val="0"/>
              </a:spcAft>
            </a:pPr>
            <a:r>
              <a:rPr lang="en-GB" sz="1200" b="1" dirty="0">
                <a:effectLst/>
                <a:latin typeface="Calibri"/>
                <a:ea typeface="ＭＳ 明朝"/>
                <a:cs typeface="Times New Roman"/>
              </a:rPr>
              <a:t> </a:t>
            </a:r>
            <a:endParaRPr lang="en-GB" sz="1200" dirty="0">
              <a:effectLst/>
              <a:ea typeface="ＭＳ 明朝"/>
              <a:cs typeface="Times New Roman"/>
            </a:endParaRPr>
          </a:p>
          <a:p>
            <a:pPr algn="ctr">
              <a:spcAft>
                <a:spcPts val="0"/>
              </a:spcAft>
            </a:pPr>
            <a:r>
              <a:rPr lang="en-GB" sz="1200" b="1" dirty="0" smtClean="0">
                <a:effectLst/>
                <a:latin typeface="Calibri"/>
                <a:ea typeface="ＭＳ 明朝"/>
                <a:cs typeface="Times New Roman"/>
              </a:rPr>
              <a:t>M6X00499	2014/15</a:t>
            </a:r>
            <a:r>
              <a:rPr lang="en-GB" sz="1200" b="1" dirty="0">
                <a:effectLst/>
                <a:latin typeface="Calibri"/>
                <a:ea typeface="ＭＳ 明朝"/>
                <a:cs typeface="Times New Roman"/>
              </a:rPr>
              <a:t> </a:t>
            </a:r>
            <a:endParaRPr lang="en-GB" sz="1200" dirty="0">
              <a:effectLst/>
              <a:ea typeface="ＭＳ 明朝"/>
              <a:cs typeface="Times New Roman"/>
            </a:endParaRPr>
          </a:p>
          <a:p>
            <a:pPr algn="ctr">
              <a:spcAft>
                <a:spcPts val="0"/>
              </a:spcAft>
            </a:pPr>
            <a:r>
              <a:rPr lang="en-GB" sz="1200" b="1" dirty="0">
                <a:effectLst/>
                <a:latin typeface="Calibri"/>
                <a:ea typeface="ＭＳ 明朝"/>
                <a:cs typeface="Times New Roman"/>
              </a:rPr>
              <a:t> </a:t>
            </a:r>
            <a:endParaRPr lang="en-GB" sz="1200" dirty="0">
              <a:effectLst/>
              <a:ea typeface="ＭＳ 明朝"/>
              <a:cs typeface="Times New Roman"/>
            </a:endParaRPr>
          </a:p>
          <a:p>
            <a:pPr algn="ctr">
              <a:spcAft>
                <a:spcPts val="0"/>
              </a:spcAft>
            </a:pPr>
            <a:r>
              <a:rPr lang="en-GB" sz="1200" b="1" dirty="0">
                <a:effectLst/>
                <a:latin typeface="Calibri"/>
                <a:ea typeface="ＭＳ 明朝"/>
                <a:cs typeface="Times New Roman"/>
              </a:rPr>
              <a:t> </a:t>
            </a:r>
            <a:endParaRPr lang="en-GB" sz="1200" dirty="0">
              <a:effectLst/>
              <a:ea typeface="ＭＳ 明朝"/>
              <a:cs typeface="Times New Roman"/>
            </a:endParaRPr>
          </a:p>
          <a:p>
            <a:pPr algn="ctr">
              <a:spcAft>
                <a:spcPts val="0"/>
              </a:spcAft>
            </a:pPr>
            <a:r>
              <a:rPr lang="en-GB" sz="1200" b="1" dirty="0">
                <a:effectLst/>
                <a:latin typeface="Calibri"/>
                <a:ea typeface="ＭＳ 明朝"/>
                <a:cs typeface="Times New Roman"/>
              </a:rPr>
              <a:t> </a:t>
            </a:r>
            <a:endParaRPr lang="en-GB" sz="1200" dirty="0">
              <a:effectLst/>
              <a:ea typeface="ＭＳ 明朝"/>
              <a:cs typeface="Times New Roman"/>
            </a:endParaRPr>
          </a:p>
          <a:p>
            <a:pPr algn="ctr">
              <a:spcAft>
                <a:spcPts val="0"/>
              </a:spcAft>
            </a:pPr>
            <a:r>
              <a:rPr lang="en-GB" sz="1200" b="1" dirty="0">
                <a:effectLst/>
                <a:latin typeface="Calibri"/>
                <a:ea typeface="ＭＳ 明朝"/>
                <a:cs typeface="Times New Roman"/>
              </a:rPr>
              <a:t> </a:t>
            </a:r>
            <a:endParaRPr lang="en-GB" sz="1200" dirty="0">
              <a:effectLst/>
              <a:ea typeface="ＭＳ 明朝"/>
              <a:cs typeface="Times New Roman"/>
            </a:endParaRPr>
          </a:p>
          <a:p>
            <a:pPr algn="ctr">
              <a:spcAft>
                <a:spcPts val="0"/>
              </a:spcAft>
            </a:pPr>
            <a:r>
              <a:rPr lang="en-GB" sz="1200" b="1" dirty="0">
                <a:effectLst/>
                <a:latin typeface="Calibri"/>
                <a:ea typeface="ＭＳ 明朝"/>
                <a:cs typeface="Times New Roman"/>
              </a:rPr>
              <a:t> </a:t>
            </a:r>
            <a:endParaRPr lang="en-GB" sz="1200" dirty="0">
              <a:effectLst/>
              <a:ea typeface="ＭＳ 明朝"/>
              <a:cs typeface="Times New Roman"/>
            </a:endParaRPr>
          </a:p>
          <a:p>
            <a:pPr algn="ctr">
              <a:spcAft>
                <a:spcPts val="0"/>
              </a:spcAft>
            </a:pPr>
            <a:r>
              <a:rPr lang="en-GB" sz="1200" b="1" dirty="0">
                <a:effectLst/>
                <a:latin typeface="Calibri"/>
                <a:ea typeface="ＭＳ 明朝"/>
                <a:cs typeface="Times New Roman"/>
              </a:rPr>
              <a:t> </a:t>
            </a:r>
            <a:endParaRPr lang="en-GB" sz="1200" dirty="0">
              <a:effectLst/>
              <a:ea typeface="ＭＳ 明朝"/>
              <a:cs typeface="Times New Roman"/>
            </a:endParaRPr>
          </a:p>
          <a:p>
            <a:pPr algn="ctr">
              <a:spcAft>
                <a:spcPts val="0"/>
              </a:spcAft>
            </a:pPr>
            <a:r>
              <a:rPr lang="en-GB" sz="1200" b="1" dirty="0">
                <a:effectLst/>
                <a:latin typeface="Calibri"/>
                <a:ea typeface="ＭＳ 明朝"/>
                <a:cs typeface="Times New Roman"/>
              </a:rPr>
              <a:t> </a:t>
            </a:r>
            <a:endParaRPr lang="en-GB" sz="1200" dirty="0">
              <a:effectLst/>
              <a:ea typeface="ＭＳ 明朝"/>
              <a:cs typeface="Times New Roman"/>
            </a:endParaRPr>
          </a:p>
          <a:p>
            <a:pPr algn="ctr">
              <a:spcAft>
                <a:spcPts val="0"/>
              </a:spcAft>
            </a:pPr>
            <a:r>
              <a:rPr lang="en-GB" sz="1200" b="1" dirty="0">
                <a:effectLst/>
                <a:latin typeface="Calibri"/>
                <a:ea typeface="ＭＳ 明朝"/>
                <a:cs typeface="Times New Roman"/>
              </a:rPr>
              <a:t> </a:t>
            </a:r>
            <a:endParaRPr lang="en-GB" sz="1200" dirty="0">
              <a:effectLst/>
              <a:ea typeface="ＭＳ 明朝"/>
              <a:cs typeface="Times New Roman"/>
            </a:endParaRPr>
          </a:p>
          <a:p>
            <a:pPr algn="ctr">
              <a:spcAft>
                <a:spcPts val="0"/>
              </a:spcAft>
            </a:pPr>
            <a:r>
              <a:rPr lang="en-GB" sz="1200" b="1" dirty="0">
                <a:effectLst/>
                <a:latin typeface="Calibri"/>
                <a:ea typeface="ＭＳ 明朝"/>
                <a:cs typeface="Times New Roman"/>
              </a:rPr>
              <a:t> </a:t>
            </a:r>
            <a:endParaRPr lang="en-GB" sz="1200" dirty="0">
              <a:effectLst/>
              <a:ea typeface="ＭＳ 明朝"/>
              <a:cs typeface="Times New Roman"/>
            </a:endParaRPr>
          </a:p>
          <a:p>
            <a:pPr algn="ctr">
              <a:spcAft>
                <a:spcPts val="0"/>
              </a:spcAft>
            </a:pPr>
            <a:r>
              <a:rPr lang="en-GB" sz="1200" b="1" dirty="0">
                <a:effectLst/>
                <a:latin typeface="Calibri"/>
                <a:ea typeface="ＭＳ 明朝"/>
                <a:cs typeface="Times New Roman"/>
              </a:rPr>
              <a:t> </a:t>
            </a:r>
            <a:endParaRPr lang="en-GB" sz="1200" dirty="0">
              <a:effectLst/>
              <a:ea typeface="ＭＳ 明朝"/>
              <a:cs typeface="Times New Roman"/>
            </a:endParaRPr>
          </a:p>
          <a:p>
            <a:pPr algn="ctr">
              <a:spcAft>
                <a:spcPts val="0"/>
              </a:spcAft>
            </a:pPr>
            <a:r>
              <a:rPr lang="en-GB" sz="1200" b="1" dirty="0">
                <a:effectLst/>
                <a:latin typeface="Calibri"/>
                <a:ea typeface="ＭＳ 明朝"/>
                <a:cs typeface="Times New Roman"/>
              </a:rPr>
              <a:t> </a:t>
            </a:r>
            <a:endParaRPr lang="en-GB" sz="1200" dirty="0">
              <a:effectLst/>
              <a:ea typeface="ＭＳ 明朝"/>
              <a:cs typeface="Times New Roman"/>
            </a:endParaRPr>
          </a:p>
          <a:p>
            <a:pPr algn="ctr">
              <a:spcAft>
                <a:spcPts val="0"/>
              </a:spcAft>
            </a:pPr>
            <a:r>
              <a:rPr lang="en-GB" sz="1200" b="1" dirty="0">
                <a:effectLst/>
                <a:latin typeface="Calibri"/>
                <a:ea typeface="ＭＳ 明朝"/>
                <a:cs typeface="Times New Roman"/>
              </a:rPr>
              <a:t> </a:t>
            </a:r>
            <a:endParaRPr lang="en-GB" sz="1200" dirty="0">
              <a:effectLst/>
              <a:ea typeface="ＭＳ 明朝"/>
              <a:cs typeface="Times New Roman"/>
            </a:endParaRPr>
          </a:p>
          <a:p>
            <a:pPr algn="ctr">
              <a:spcAft>
                <a:spcPts val="0"/>
              </a:spcAft>
            </a:pPr>
            <a:r>
              <a:rPr lang="en-GB" sz="1200" b="1" dirty="0">
                <a:effectLst/>
                <a:latin typeface="Calibri"/>
                <a:ea typeface="ＭＳ 明朝"/>
                <a:cs typeface="Times New Roman"/>
              </a:rPr>
              <a:t> </a:t>
            </a:r>
            <a:endParaRPr lang="en-GB" sz="1200" dirty="0">
              <a:effectLst/>
              <a:ea typeface="ＭＳ 明朝"/>
              <a:cs typeface="Times New Roman"/>
            </a:endParaRPr>
          </a:p>
          <a:p>
            <a:pPr>
              <a:spcAft>
                <a:spcPts val="0"/>
              </a:spcAft>
            </a:pPr>
            <a:r>
              <a:rPr lang="en-GB" sz="1200" b="1" dirty="0">
                <a:effectLst/>
                <a:latin typeface="Calibri"/>
                <a:ea typeface="ＭＳ 明朝"/>
                <a:cs typeface="Calibri"/>
              </a:rPr>
              <a:t>M6X00499								2014/15</a:t>
            </a:r>
            <a:endParaRPr lang="en-GB" sz="1200" dirty="0">
              <a:effectLst/>
              <a:ea typeface="ＭＳ 明朝"/>
              <a:cs typeface="Times New Roman"/>
            </a:endParaRPr>
          </a:p>
        </p:txBody>
      </p:sp>
      <p:sp>
        <p:nvSpPr>
          <p:cNvPr id="5" name="Text Box 5"/>
          <p:cNvSpPr txBox="1"/>
          <p:nvPr/>
        </p:nvSpPr>
        <p:spPr>
          <a:xfrm>
            <a:off x="3346824" y="732118"/>
            <a:ext cx="2300942" cy="5393764"/>
          </a:xfrm>
          <a:prstGeom prst="rect">
            <a:avLst/>
          </a:prstGeom>
          <a:noFill/>
          <a:ln>
            <a:solidFill>
              <a:schemeClr val="tx1"/>
            </a:solidFill>
          </a:ln>
          <a:effectLst/>
          <a:extLst>
            <a:ext uri="{C572A759-6A51-4108-AA02-DFA0A04FC94B}">
              <ma14:wrappingTextBoxFlag xmlns:ma14="http://schemas.microsoft.com/office/mac/drawingml/2011/main"/>
            </a:ext>
          </a:extLst>
        </p:spPr>
        <p:style>
          <a:lnRef idx="0">
            <a:schemeClr val="accent1"/>
          </a:lnRef>
          <a:fillRef idx="0">
            <a:schemeClr val="accent1"/>
          </a:fillRef>
          <a:effectRef idx="0">
            <a:schemeClr val="accent1"/>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noAutofit/>
          </a:bodyPr>
          <a:lstStyle/>
          <a:p>
            <a:pPr>
              <a:spcAft>
                <a:spcPts val="0"/>
              </a:spcAft>
            </a:pPr>
            <a:r>
              <a:rPr lang="en-GB" sz="1200">
                <a:effectLst/>
                <a:ea typeface="ＭＳ 明朝"/>
                <a:cs typeface="Times New Roman"/>
              </a:rPr>
              <a:t> </a:t>
            </a:r>
          </a:p>
          <a:p>
            <a:pPr>
              <a:spcAft>
                <a:spcPts val="0"/>
              </a:spcAft>
            </a:pPr>
            <a:r>
              <a:rPr lang="en-GB" sz="1200">
                <a:effectLst/>
                <a:latin typeface="Calibri"/>
                <a:ea typeface="ＭＳ 明朝"/>
                <a:cs typeface="Times New Roman"/>
              </a:rPr>
              <a:t> </a:t>
            </a:r>
            <a:endParaRPr lang="en-GB" sz="1200">
              <a:effectLst/>
              <a:ea typeface="ＭＳ 明朝"/>
              <a:cs typeface="Times New Roman"/>
            </a:endParaRPr>
          </a:p>
          <a:p>
            <a:pPr>
              <a:spcAft>
                <a:spcPts val="0"/>
              </a:spcAft>
            </a:pPr>
            <a:r>
              <a:rPr lang="en-GB" sz="1200">
                <a:effectLst/>
                <a:latin typeface="Calibri"/>
                <a:ea typeface="ＭＳ 明朝"/>
                <a:cs typeface="Times New Roman"/>
              </a:rPr>
              <a:t>I declare that this dissertation is the result of my own efforts.</a:t>
            </a:r>
            <a:endParaRPr lang="en-GB" sz="1200">
              <a:effectLst/>
              <a:ea typeface="ＭＳ 明朝"/>
              <a:cs typeface="Times New Roman"/>
            </a:endParaRPr>
          </a:p>
          <a:p>
            <a:pPr>
              <a:spcAft>
                <a:spcPts val="0"/>
              </a:spcAft>
            </a:pPr>
            <a:r>
              <a:rPr lang="en-GB" sz="1200">
                <a:solidFill>
                  <a:srgbClr val="000000"/>
                </a:solidFill>
                <a:effectLst/>
                <a:latin typeface="Calibri"/>
                <a:ea typeface="ＭＳ 明朝"/>
                <a:cs typeface="Times New Roman"/>
              </a:rPr>
              <a:t> </a:t>
            </a:r>
            <a:endParaRPr lang="en-GB" sz="1200">
              <a:effectLst/>
              <a:ea typeface="ＭＳ 明朝"/>
              <a:cs typeface="Times New Roman"/>
            </a:endParaRPr>
          </a:p>
          <a:p>
            <a:pPr>
              <a:spcAft>
                <a:spcPts val="0"/>
              </a:spcAft>
            </a:pPr>
            <a:r>
              <a:rPr lang="en-GB" sz="1200">
                <a:effectLst/>
                <a:latin typeface="Calibri"/>
                <a:ea typeface="ＭＳ 明朝"/>
                <a:cs typeface="Times New Roman"/>
              </a:rPr>
              <a:t>The various sources to which I am indebted are clearly indicated in the references in the text or in the bibliography.</a:t>
            </a:r>
            <a:endParaRPr lang="en-GB" sz="1200">
              <a:effectLst/>
              <a:ea typeface="ＭＳ 明朝"/>
              <a:cs typeface="Times New Roman"/>
            </a:endParaRPr>
          </a:p>
          <a:p>
            <a:pPr>
              <a:spcAft>
                <a:spcPts val="0"/>
              </a:spcAft>
            </a:pPr>
            <a:r>
              <a:rPr lang="en-GB" sz="1200">
                <a:effectLst/>
                <a:latin typeface="Calibri"/>
                <a:ea typeface="ＭＳ 明朝"/>
                <a:cs typeface="Times New Roman"/>
              </a:rPr>
              <a:t> </a:t>
            </a:r>
            <a:endParaRPr lang="en-GB" sz="1200">
              <a:effectLst/>
              <a:ea typeface="ＭＳ 明朝"/>
              <a:cs typeface="Times New Roman"/>
            </a:endParaRPr>
          </a:p>
          <a:p>
            <a:pPr>
              <a:spcAft>
                <a:spcPts val="0"/>
              </a:spcAft>
            </a:pPr>
            <a:r>
              <a:rPr lang="en-GB" sz="1200">
                <a:effectLst/>
                <a:latin typeface="Calibri"/>
                <a:ea typeface="ＭＳ 明朝"/>
                <a:cs typeface="Times New Roman"/>
              </a:rPr>
              <a:t>I further declare that no part of this work has ever been accepted in the substance of any degree, and is not being concurrently submitted in candidature for any other degree.</a:t>
            </a:r>
            <a:endParaRPr lang="en-GB" sz="1200">
              <a:effectLst/>
              <a:ea typeface="ＭＳ 明朝"/>
              <a:cs typeface="Times New Roman"/>
            </a:endParaRPr>
          </a:p>
          <a:p>
            <a:pPr>
              <a:spcAft>
                <a:spcPts val="0"/>
              </a:spcAft>
            </a:pPr>
            <a:r>
              <a:rPr lang="en-GB" sz="1200">
                <a:effectLst/>
                <a:latin typeface="Calibri"/>
                <a:ea typeface="ＭＳ 明朝"/>
                <a:cs typeface="Times New Roman"/>
              </a:rPr>
              <a:t> </a:t>
            </a:r>
            <a:endParaRPr lang="en-GB" sz="1200">
              <a:effectLst/>
              <a:ea typeface="ＭＳ 明朝"/>
              <a:cs typeface="Times New Roman"/>
            </a:endParaRPr>
          </a:p>
          <a:p>
            <a:pPr>
              <a:spcAft>
                <a:spcPts val="0"/>
              </a:spcAft>
            </a:pPr>
            <a:r>
              <a:rPr lang="en-GB" sz="1200">
                <a:effectLst/>
                <a:latin typeface="Calibri"/>
                <a:ea typeface="ＭＳ 明朝"/>
                <a:cs typeface="Times New Roman"/>
              </a:rPr>
              <a:t> </a:t>
            </a:r>
            <a:endParaRPr lang="en-GB" sz="1200">
              <a:effectLst/>
              <a:ea typeface="ＭＳ 明朝"/>
              <a:cs typeface="Times New Roman"/>
            </a:endParaRPr>
          </a:p>
          <a:p>
            <a:pPr>
              <a:spcAft>
                <a:spcPts val="0"/>
              </a:spcAft>
            </a:pPr>
            <a:r>
              <a:rPr lang="en-GB" sz="1200">
                <a:effectLst/>
                <a:latin typeface="Calibri"/>
                <a:ea typeface="ＭＳ 明朝"/>
                <a:cs typeface="Times New Roman"/>
              </a:rPr>
              <a:t> </a:t>
            </a:r>
            <a:endParaRPr lang="en-GB" sz="1200">
              <a:effectLst/>
              <a:ea typeface="ＭＳ 明朝"/>
              <a:cs typeface="Times New Roman"/>
            </a:endParaRPr>
          </a:p>
          <a:p>
            <a:pPr>
              <a:spcAft>
                <a:spcPts val="0"/>
              </a:spcAft>
            </a:pPr>
            <a:r>
              <a:rPr lang="en-GB" sz="1200">
                <a:effectLst/>
                <a:latin typeface="Calibri"/>
                <a:ea typeface="ＭＳ 明朝"/>
                <a:cs typeface="Times New Roman"/>
              </a:rPr>
              <a:t> </a:t>
            </a:r>
            <a:endParaRPr lang="en-GB" sz="1200">
              <a:effectLst/>
              <a:ea typeface="ＭＳ 明朝"/>
              <a:cs typeface="Times New Roman"/>
            </a:endParaRPr>
          </a:p>
          <a:p>
            <a:pPr>
              <a:spcAft>
                <a:spcPts val="0"/>
              </a:spcAft>
            </a:pPr>
            <a:r>
              <a:rPr lang="en-GB" sz="1200">
                <a:effectLst/>
                <a:latin typeface="Calibri"/>
                <a:ea typeface="ＭＳ 明朝"/>
                <a:cs typeface="Times New Roman"/>
              </a:rPr>
              <a:t>Candidate’s signature</a:t>
            </a:r>
            <a:endParaRPr lang="en-GB" sz="1200">
              <a:effectLst/>
              <a:ea typeface="ＭＳ 明朝"/>
              <a:cs typeface="Times New Roman"/>
            </a:endParaRPr>
          </a:p>
          <a:p>
            <a:pPr>
              <a:spcAft>
                <a:spcPts val="0"/>
              </a:spcAft>
            </a:pPr>
            <a:r>
              <a:rPr lang="en-GB" sz="1200">
                <a:effectLst/>
                <a:latin typeface="Calibri"/>
                <a:ea typeface="ＭＳ 明朝"/>
                <a:cs typeface="Times New Roman"/>
              </a:rPr>
              <a:t> </a:t>
            </a:r>
            <a:endParaRPr lang="en-GB" sz="1200">
              <a:effectLst/>
              <a:ea typeface="ＭＳ 明朝"/>
              <a:cs typeface="Times New Roman"/>
            </a:endParaRPr>
          </a:p>
          <a:p>
            <a:pPr>
              <a:spcAft>
                <a:spcPts val="0"/>
              </a:spcAft>
            </a:pPr>
            <a:r>
              <a:rPr lang="en-GB" sz="1200">
                <a:effectLst/>
                <a:latin typeface="Calibri"/>
                <a:ea typeface="ＭＳ 明朝"/>
                <a:cs typeface="Times New Roman"/>
              </a:rPr>
              <a:t>CANDIDATE’S NAME:</a:t>
            </a:r>
            <a:endParaRPr lang="en-GB" sz="1200">
              <a:effectLst/>
              <a:ea typeface="ＭＳ 明朝"/>
              <a:cs typeface="Times New Roman"/>
            </a:endParaRPr>
          </a:p>
          <a:p>
            <a:pPr>
              <a:spcAft>
                <a:spcPts val="0"/>
              </a:spcAft>
            </a:pPr>
            <a:r>
              <a:rPr lang="en-GB" sz="1200">
                <a:effectLst/>
                <a:latin typeface="Calibri"/>
                <a:ea typeface="ＭＳ 明朝"/>
                <a:cs typeface="Times New Roman"/>
              </a:rPr>
              <a:t> </a:t>
            </a:r>
            <a:endParaRPr lang="en-GB" sz="1200">
              <a:effectLst/>
              <a:ea typeface="ＭＳ 明朝"/>
              <a:cs typeface="Times New Roman"/>
            </a:endParaRPr>
          </a:p>
        </p:txBody>
      </p:sp>
      <p:sp>
        <p:nvSpPr>
          <p:cNvPr id="6" name="Text Box 6"/>
          <p:cNvSpPr txBox="1"/>
          <p:nvPr/>
        </p:nvSpPr>
        <p:spPr>
          <a:xfrm>
            <a:off x="5812119" y="732118"/>
            <a:ext cx="2883646" cy="5393764"/>
          </a:xfrm>
          <a:prstGeom prst="rect">
            <a:avLst/>
          </a:prstGeom>
          <a:noFill/>
          <a:ln>
            <a:solidFill>
              <a:sysClr val="windowText" lastClr="000000"/>
            </a:solidFill>
          </a:ln>
          <a:effectLst/>
          <a:extLst>
            <a:ext uri="{C572A759-6A51-4108-AA02-DFA0A04FC94B}">
              <ma14:wrappingTextBoxFlag xmlns:ma14="http://schemas.microsoft.com/office/mac/drawingml/2011/main"/>
            </a:ext>
          </a:extLst>
        </p:spPr>
        <p:txBody>
          <a:bodyPr rot="0" spcFirstLastPara="0" vert="horz" wrap="square" lIns="91440" tIns="45720" rIns="91440" bIns="45720" numCol="1" spcCol="0" rtlCol="0" fromWordArt="0" anchor="t" anchorCtr="0" forceAA="0" compatLnSpc="1">
            <a:prstTxWarp prst="textNoShape">
              <a:avLst/>
            </a:prstTxWarp>
            <a:noAutofit/>
          </a:bodyPr>
          <a:lstStyle/>
          <a:p>
            <a:pPr>
              <a:spcAft>
                <a:spcPts val="0"/>
              </a:spcAft>
            </a:pPr>
            <a:r>
              <a:rPr lang="en-GB" sz="1200" dirty="0">
                <a:effectLst/>
                <a:latin typeface="Cambria"/>
                <a:ea typeface="ＭＳ 明朝"/>
                <a:cs typeface="Times New Roman"/>
              </a:rPr>
              <a:t> </a:t>
            </a:r>
          </a:p>
          <a:p>
            <a:pPr>
              <a:spcAft>
                <a:spcPts val="0"/>
              </a:spcAft>
            </a:pPr>
            <a:r>
              <a:rPr lang="en-GB" sz="1200" dirty="0">
                <a:effectLst/>
                <a:latin typeface="Calibri"/>
                <a:ea typeface="ＭＳ 明朝"/>
                <a:cs typeface="Times New Roman"/>
              </a:rPr>
              <a:t>List of illustrations (if applicable</a:t>
            </a:r>
            <a:r>
              <a:rPr lang="en-GB" sz="1200" dirty="0" smtClean="0">
                <a:effectLst/>
                <a:latin typeface="Calibri"/>
                <a:ea typeface="ＭＳ 明朝"/>
                <a:cs typeface="Times New Roman"/>
              </a:rPr>
              <a:t>) 	</a:t>
            </a:r>
            <a:r>
              <a:rPr lang="en-GB" sz="1200" dirty="0" err="1" smtClean="0">
                <a:effectLst/>
                <a:latin typeface="Calibri"/>
                <a:ea typeface="ＭＳ 明朝"/>
                <a:cs typeface="Times New Roman"/>
              </a:rPr>
              <a:t>i</a:t>
            </a:r>
            <a:r>
              <a:rPr lang="en-GB" sz="1200" dirty="0">
                <a:effectLst/>
                <a:latin typeface="Calibri"/>
                <a:ea typeface="ＭＳ 明朝"/>
                <a:cs typeface="Times New Roman"/>
              </a:rPr>
              <a:t>			</a:t>
            </a:r>
            <a:endParaRPr lang="en-GB" sz="1200" dirty="0">
              <a:effectLst/>
              <a:latin typeface="Cambria"/>
              <a:ea typeface="ＭＳ 明朝"/>
              <a:cs typeface="Times New Roman"/>
            </a:endParaRPr>
          </a:p>
          <a:p>
            <a:pPr>
              <a:spcAft>
                <a:spcPts val="0"/>
              </a:spcAft>
            </a:pPr>
            <a:r>
              <a:rPr lang="en-GB" sz="1200" dirty="0">
                <a:effectLst/>
                <a:latin typeface="Calibri"/>
                <a:ea typeface="ＭＳ 明朝"/>
                <a:cs typeface="Times New Roman"/>
              </a:rPr>
              <a:t> </a:t>
            </a:r>
            <a:endParaRPr lang="en-GB" sz="1200" dirty="0">
              <a:effectLst/>
              <a:latin typeface="Cambria"/>
              <a:ea typeface="ＭＳ 明朝"/>
              <a:cs typeface="Times New Roman"/>
            </a:endParaRPr>
          </a:p>
          <a:p>
            <a:pPr>
              <a:spcAft>
                <a:spcPts val="0"/>
              </a:spcAft>
            </a:pPr>
            <a:r>
              <a:rPr lang="en-GB" sz="1200" dirty="0">
                <a:effectLst/>
                <a:latin typeface="Calibri"/>
                <a:ea typeface="ＭＳ 明朝"/>
                <a:cs typeface="Times New Roman"/>
              </a:rPr>
              <a:t>List of tables (if applicable)	</a:t>
            </a:r>
            <a:r>
              <a:rPr lang="en-GB" sz="1200" dirty="0" smtClean="0">
                <a:effectLst/>
                <a:latin typeface="Calibri"/>
                <a:ea typeface="ＭＳ 明朝"/>
                <a:cs typeface="Times New Roman"/>
              </a:rPr>
              <a:t>	ii</a:t>
            </a:r>
            <a:r>
              <a:rPr lang="en-GB" sz="1200" dirty="0">
                <a:effectLst/>
                <a:latin typeface="Calibri"/>
                <a:ea typeface="ＭＳ 明朝"/>
                <a:cs typeface="Times New Roman"/>
              </a:rPr>
              <a:t>			</a:t>
            </a:r>
            <a:endParaRPr lang="en-GB" sz="1200" dirty="0">
              <a:effectLst/>
              <a:latin typeface="Cambria"/>
              <a:ea typeface="ＭＳ 明朝"/>
              <a:cs typeface="Times New Roman"/>
            </a:endParaRPr>
          </a:p>
          <a:p>
            <a:pPr>
              <a:spcAft>
                <a:spcPts val="0"/>
              </a:spcAft>
            </a:pPr>
            <a:r>
              <a:rPr lang="en-GB" sz="1200" dirty="0">
                <a:effectLst/>
                <a:latin typeface="Calibri"/>
                <a:ea typeface="ＭＳ 明朝"/>
                <a:cs typeface="Times New Roman"/>
              </a:rPr>
              <a:t> </a:t>
            </a:r>
            <a:endParaRPr lang="en-GB" sz="1200" dirty="0">
              <a:effectLst/>
              <a:latin typeface="Cambria"/>
              <a:ea typeface="ＭＳ 明朝"/>
              <a:cs typeface="Times New Roman"/>
            </a:endParaRPr>
          </a:p>
          <a:p>
            <a:pPr>
              <a:spcAft>
                <a:spcPts val="0"/>
              </a:spcAft>
            </a:pPr>
            <a:r>
              <a:rPr lang="en-GB" sz="1200" dirty="0" smtClean="0">
                <a:effectLst/>
                <a:latin typeface="Calibri"/>
                <a:ea typeface="ＭＳ 明朝"/>
                <a:cs typeface="Times New Roman"/>
              </a:rPr>
              <a:t>Abstract				iii</a:t>
            </a:r>
          </a:p>
          <a:p>
            <a:pPr>
              <a:spcAft>
                <a:spcPts val="0"/>
              </a:spcAft>
            </a:pPr>
            <a:r>
              <a:rPr lang="en-GB" sz="1200" dirty="0">
                <a:effectLst/>
                <a:latin typeface="Calibri"/>
                <a:ea typeface="ＭＳ 明朝"/>
                <a:cs typeface="Times New Roman"/>
              </a:rPr>
              <a:t> </a:t>
            </a:r>
            <a:endParaRPr lang="en-GB" sz="1200" dirty="0">
              <a:effectLst/>
              <a:latin typeface="Cambria"/>
              <a:ea typeface="ＭＳ 明朝"/>
              <a:cs typeface="Times New Roman"/>
            </a:endParaRPr>
          </a:p>
          <a:p>
            <a:pPr>
              <a:spcAft>
                <a:spcPts val="0"/>
              </a:spcAft>
            </a:pPr>
            <a:r>
              <a:rPr lang="en-GB" sz="1200" dirty="0">
                <a:effectLst/>
                <a:latin typeface="Calibri"/>
                <a:ea typeface="ＭＳ 明朝"/>
                <a:cs typeface="Times New Roman"/>
              </a:rPr>
              <a:t>Acknowledgments			</a:t>
            </a:r>
            <a:r>
              <a:rPr lang="en-GB" sz="1200" dirty="0" smtClean="0">
                <a:effectLst/>
                <a:latin typeface="Calibri"/>
                <a:ea typeface="ＭＳ 明朝"/>
                <a:cs typeface="Times New Roman"/>
              </a:rPr>
              <a:t>iv</a:t>
            </a:r>
            <a:endParaRPr lang="en-GB" sz="1200" dirty="0">
              <a:effectLst/>
              <a:latin typeface="Cambria"/>
              <a:ea typeface="ＭＳ 明朝"/>
              <a:cs typeface="Times New Roman"/>
            </a:endParaRPr>
          </a:p>
          <a:p>
            <a:pPr>
              <a:spcAft>
                <a:spcPts val="0"/>
              </a:spcAft>
            </a:pPr>
            <a:r>
              <a:rPr lang="en-GB" sz="1200" dirty="0">
                <a:effectLst/>
                <a:latin typeface="Calibri"/>
                <a:ea typeface="ＭＳ 明朝"/>
                <a:cs typeface="Times New Roman"/>
              </a:rPr>
              <a:t> </a:t>
            </a:r>
            <a:endParaRPr lang="en-GB" sz="1200" dirty="0">
              <a:effectLst/>
              <a:latin typeface="Cambria"/>
              <a:ea typeface="ＭＳ 明朝"/>
              <a:cs typeface="Times New Roman"/>
            </a:endParaRPr>
          </a:p>
          <a:p>
            <a:pPr>
              <a:spcAft>
                <a:spcPts val="0"/>
              </a:spcAft>
            </a:pPr>
            <a:r>
              <a:rPr lang="en-GB" sz="1200" dirty="0">
                <a:effectLst/>
                <a:latin typeface="Calibri"/>
                <a:ea typeface="ＭＳ 明朝"/>
                <a:cs typeface="Times New Roman"/>
              </a:rPr>
              <a:t>MAIN BODY OF TEXT			</a:t>
            </a:r>
            <a:r>
              <a:rPr lang="en-GB" sz="1200" dirty="0" smtClean="0">
                <a:effectLst/>
                <a:latin typeface="Calibri"/>
                <a:ea typeface="ＭＳ 明朝"/>
                <a:cs typeface="Times New Roman"/>
              </a:rPr>
              <a:t>1</a:t>
            </a:r>
            <a:endParaRPr lang="en-GB" sz="1200" dirty="0">
              <a:effectLst/>
              <a:latin typeface="Cambria"/>
              <a:ea typeface="ＭＳ 明朝"/>
              <a:cs typeface="Times New Roman"/>
            </a:endParaRPr>
          </a:p>
          <a:p>
            <a:pPr>
              <a:spcAft>
                <a:spcPts val="0"/>
              </a:spcAft>
            </a:pPr>
            <a:r>
              <a:rPr lang="en-GB" sz="1200" dirty="0">
                <a:effectLst/>
                <a:latin typeface="Calibri"/>
                <a:ea typeface="ＭＳ 明朝"/>
                <a:cs typeface="Times New Roman"/>
              </a:rPr>
              <a:t> </a:t>
            </a:r>
            <a:endParaRPr lang="en-GB" sz="1200" dirty="0">
              <a:effectLst/>
              <a:latin typeface="Cambria"/>
              <a:ea typeface="ＭＳ 明朝"/>
              <a:cs typeface="Times New Roman"/>
            </a:endParaRPr>
          </a:p>
          <a:p>
            <a:pPr>
              <a:spcAft>
                <a:spcPts val="0"/>
              </a:spcAft>
            </a:pPr>
            <a:r>
              <a:rPr lang="en-GB" sz="1200" dirty="0">
                <a:effectLst/>
                <a:latin typeface="Calibri"/>
                <a:ea typeface="ＭＳ 明朝"/>
                <a:cs typeface="Times New Roman"/>
              </a:rPr>
              <a:t>Appendix A (if applicable)		</a:t>
            </a:r>
            <a:r>
              <a:rPr lang="en-GB" sz="1200" dirty="0" smtClean="0">
                <a:effectLst/>
                <a:latin typeface="Calibri"/>
                <a:ea typeface="ＭＳ 明朝"/>
                <a:cs typeface="Times New Roman"/>
              </a:rPr>
              <a:t>20</a:t>
            </a:r>
            <a:endParaRPr lang="en-GB" sz="1200" dirty="0">
              <a:effectLst/>
              <a:latin typeface="Cambria"/>
              <a:ea typeface="ＭＳ 明朝"/>
              <a:cs typeface="Times New Roman"/>
            </a:endParaRPr>
          </a:p>
          <a:p>
            <a:pPr>
              <a:spcAft>
                <a:spcPts val="0"/>
              </a:spcAft>
            </a:pPr>
            <a:r>
              <a:rPr lang="en-GB" sz="1200" dirty="0">
                <a:effectLst/>
                <a:latin typeface="Calibri"/>
                <a:ea typeface="ＭＳ 明朝"/>
                <a:cs typeface="Times New Roman"/>
              </a:rPr>
              <a:t> </a:t>
            </a:r>
            <a:endParaRPr lang="en-GB" sz="1200" dirty="0">
              <a:effectLst/>
              <a:latin typeface="Cambria"/>
              <a:ea typeface="ＭＳ 明朝"/>
              <a:cs typeface="Times New Roman"/>
            </a:endParaRPr>
          </a:p>
          <a:p>
            <a:pPr>
              <a:spcAft>
                <a:spcPts val="0"/>
              </a:spcAft>
            </a:pPr>
            <a:r>
              <a:rPr lang="en-GB" sz="1200" dirty="0">
                <a:effectLst/>
                <a:latin typeface="Calibri"/>
                <a:ea typeface="ＭＳ 明朝"/>
                <a:cs typeface="Times New Roman"/>
              </a:rPr>
              <a:t>Appendix B (if applicable)		</a:t>
            </a:r>
            <a:r>
              <a:rPr lang="en-GB" sz="1200" dirty="0" smtClean="0">
                <a:effectLst/>
                <a:latin typeface="Calibri"/>
                <a:ea typeface="ＭＳ 明朝"/>
                <a:cs typeface="Times New Roman"/>
              </a:rPr>
              <a:t>22</a:t>
            </a:r>
            <a:endParaRPr lang="en-GB" sz="1200" dirty="0">
              <a:effectLst/>
              <a:latin typeface="Cambria"/>
              <a:ea typeface="ＭＳ 明朝"/>
              <a:cs typeface="Times New Roman"/>
            </a:endParaRPr>
          </a:p>
          <a:p>
            <a:pPr>
              <a:spcAft>
                <a:spcPts val="0"/>
              </a:spcAft>
            </a:pPr>
            <a:r>
              <a:rPr lang="en-GB" sz="1200" dirty="0">
                <a:effectLst/>
                <a:latin typeface="Calibri"/>
                <a:ea typeface="ＭＳ 明朝"/>
                <a:cs typeface="Times New Roman"/>
              </a:rPr>
              <a:t> </a:t>
            </a:r>
            <a:endParaRPr lang="en-GB" sz="1200" dirty="0">
              <a:effectLst/>
              <a:latin typeface="Cambria"/>
              <a:ea typeface="ＭＳ 明朝"/>
              <a:cs typeface="Times New Roman"/>
            </a:endParaRPr>
          </a:p>
          <a:p>
            <a:pPr>
              <a:spcAft>
                <a:spcPts val="0"/>
              </a:spcAft>
            </a:pPr>
            <a:r>
              <a:rPr lang="en-GB" sz="1200" dirty="0">
                <a:effectLst/>
                <a:latin typeface="Calibri"/>
                <a:ea typeface="ＭＳ 明朝"/>
                <a:cs typeface="Times New Roman"/>
              </a:rPr>
              <a:t>Bibliography				</a:t>
            </a:r>
            <a:r>
              <a:rPr lang="en-GB" sz="1200" dirty="0" smtClean="0">
                <a:effectLst/>
                <a:latin typeface="Calibri"/>
                <a:ea typeface="ＭＳ 明朝"/>
                <a:cs typeface="Times New Roman"/>
              </a:rPr>
              <a:t>24</a:t>
            </a:r>
            <a:endParaRPr lang="en-GB" sz="1200" dirty="0">
              <a:effectLst/>
              <a:latin typeface="Cambria"/>
              <a:ea typeface="ＭＳ 明朝"/>
              <a:cs typeface="Times New Roman"/>
            </a:endParaRPr>
          </a:p>
          <a:p>
            <a:pPr>
              <a:spcAft>
                <a:spcPts val="0"/>
              </a:spcAft>
            </a:pPr>
            <a:r>
              <a:rPr lang="en-GB" sz="1200" dirty="0">
                <a:effectLst/>
                <a:latin typeface="Calibri"/>
                <a:ea typeface="ＭＳ 明朝"/>
                <a:cs typeface="Times New Roman"/>
              </a:rPr>
              <a:t> </a:t>
            </a:r>
            <a:endParaRPr lang="en-GB" sz="1200" dirty="0">
              <a:effectLst/>
              <a:latin typeface="Cambria"/>
              <a:ea typeface="ＭＳ 明朝"/>
              <a:cs typeface="Times New Roman"/>
            </a:endParaRPr>
          </a:p>
          <a:p>
            <a:pPr>
              <a:spcAft>
                <a:spcPts val="0"/>
              </a:spcAft>
            </a:pPr>
            <a:r>
              <a:rPr lang="en-GB" sz="1200" dirty="0">
                <a:effectLst/>
                <a:latin typeface="Calibri"/>
                <a:ea typeface="ＭＳ 明朝"/>
                <a:cs typeface="Times New Roman"/>
              </a:rPr>
              <a:t>Film/TV/</a:t>
            </a:r>
            <a:r>
              <a:rPr lang="en-GB" sz="1200" dirty="0" err="1">
                <a:effectLst/>
                <a:latin typeface="Calibri"/>
                <a:ea typeface="ＭＳ 明朝"/>
                <a:cs typeface="Times New Roman"/>
              </a:rPr>
              <a:t>Webography</a:t>
            </a:r>
            <a:r>
              <a:rPr lang="en-GB" sz="1200" dirty="0">
                <a:effectLst/>
                <a:latin typeface="Calibri"/>
                <a:ea typeface="ＭＳ 明朝"/>
                <a:cs typeface="Times New Roman"/>
              </a:rPr>
              <a:t>			</a:t>
            </a:r>
            <a:r>
              <a:rPr lang="en-GB" sz="1200" dirty="0" smtClean="0">
                <a:effectLst/>
                <a:latin typeface="Calibri"/>
                <a:ea typeface="ＭＳ 明朝"/>
                <a:cs typeface="Times New Roman"/>
              </a:rPr>
              <a:t>28</a:t>
            </a:r>
          </a:p>
          <a:p>
            <a:pPr>
              <a:spcAft>
                <a:spcPts val="0"/>
              </a:spcAft>
            </a:pPr>
            <a:endParaRPr lang="en-GB" sz="1200" dirty="0">
              <a:effectLst/>
              <a:latin typeface="Cambria"/>
              <a:ea typeface="ＭＳ 明朝"/>
              <a:cs typeface="Times New Roman"/>
            </a:endParaRPr>
          </a:p>
          <a:p>
            <a:pPr>
              <a:spcAft>
                <a:spcPts val="0"/>
              </a:spcAft>
            </a:pPr>
            <a:r>
              <a:rPr lang="en-GB" sz="1200" dirty="0">
                <a:effectLst/>
                <a:latin typeface="Calibri"/>
                <a:ea typeface="ＭＳ 明朝"/>
                <a:cs typeface="Times New Roman"/>
              </a:rPr>
              <a:t> </a:t>
            </a:r>
            <a:endParaRPr lang="en-GB" sz="1200" dirty="0">
              <a:effectLst/>
              <a:latin typeface="Cambria"/>
              <a:ea typeface="ＭＳ 明朝"/>
              <a:cs typeface="Times New Roman"/>
            </a:endParaRPr>
          </a:p>
          <a:p>
            <a:pPr>
              <a:spcAft>
                <a:spcPts val="0"/>
              </a:spcAft>
            </a:pPr>
            <a:r>
              <a:rPr lang="en-GB" sz="1200" dirty="0">
                <a:effectLst/>
                <a:latin typeface="Calibri"/>
                <a:ea typeface="ＭＳ 明朝"/>
                <a:cs typeface="Times New Roman"/>
              </a:rPr>
              <a:t> </a:t>
            </a:r>
            <a:endParaRPr lang="en-GB" sz="1200" dirty="0">
              <a:effectLst/>
              <a:latin typeface="Cambria"/>
              <a:ea typeface="ＭＳ 明朝"/>
              <a:cs typeface="Times New Roman"/>
            </a:endParaRPr>
          </a:p>
        </p:txBody>
      </p:sp>
      <p:sp>
        <p:nvSpPr>
          <p:cNvPr id="7" name="TextBox 6"/>
          <p:cNvSpPr txBox="1"/>
          <p:nvPr/>
        </p:nvSpPr>
        <p:spPr>
          <a:xfrm>
            <a:off x="298825" y="104588"/>
            <a:ext cx="8486588" cy="369332"/>
          </a:xfrm>
          <a:prstGeom prst="rect">
            <a:avLst/>
          </a:prstGeom>
          <a:noFill/>
        </p:spPr>
        <p:txBody>
          <a:bodyPr wrap="square" rtlCol="0">
            <a:spAutoFit/>
          </a:bodyPr>
          <a:lstStyle/>
          <a:p>
            <a:r>
              <a:rPr lang="en-US" b="1" dirty="0" smtClean="0"/>
              <a:t>	       COVER SHEET		     SIGNED DECLARATION	     TABLE OF CONTENTS	</a:t>
            </a:r>
            <a:endParaRPr lang="en-US" b="1" dirty="0"/>
          </a:p>
        </p:txBody>
      </p:sp>
    </p:spTree>
    <p:extLst>
      <p:ext uri="{BB962C8B-B14F-4D97-AF65-F5344CB8AC3E}">
        <p14:creationId xmlns:p14="http://schemas.microsoft.com/office/powerpoint/2010/main" val="1342130547"/>
      </p:ext>
    </p:extLst>
  </p:cSld>
  <p:clrMapOvr>
    <a:masterClrMapping/>
  </p:clrMapOvr>
  <p:timing>
    <p:tnLst>
      <p:par>
        <p:cTn xmlns:p14="http://schemas.microsoft.com/office/powerpoint/2010/mai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Object 5"/>
          <p:cNvGraphicFramePr>
            <a:graphicFrameLocks noChangeAspect="1"/>
          </p:cNvGraphicFramePr>
          <p:nvPr>
            <p:extLst>
              <p:ext uri="{D42A27DB-BD31-4B8C-83A1-F6EECF244321}">
                <p14:modId xmlns:p14="http://schemas.microsoft.com/office/powerpoint/2010/main" val="3338441993"/>
              </p:ext>
            </p:extLst>
          </p:nvPr>
        </p:nvGraphicFramePr>
        <p:xfrm>
          <a:off x="209176" y="156316"/>
          <a:ext cx="8725648" cy="6246548"/>
        </p:xfrm>
        <a:graphic>
          <a:graphicData uri="http://schemas.openxmlformats.org/presentationml/2006/ole">
            <mc:AlternateContent xmlns:mc="http://schemas.openxmlformats.org/markup-compatibility/2006">
              <mc:Choice xmlns:v="urn:schemas-microsoft-com:vml" Requires="v">
                <p:oleObj spid="_x0000_s2059" name="Document" r:id="rId3" imgW="10058400" imgH="7200900" progId="Word.Document.12">
                  <p:embed/>
                </p:oleObj>
              </mc:Choice>
              <mc:Fallback>
                <p:oleObj name="Document" r:id="rId3" imgW="10058400" imgH="7200900" progId="Word.Document.12">
                  <p:embed/>
                  <p:pic>
                    <p:nvPicPr>
                      <p:cNvPr id="0" name=""/>
                      <p:cNvPicPr/>
                      <p:nvPr/>
                    </p:nvPicPr>
                    <p:blipFill>
                      <a:blip r:embed="rId4"/>
                      <a:stretch>
                        <a:fillRect/>
                      </a:stretch>
                    </p:blipFill>
                    <p:spPr>
                      <a:xfrm>
                        <a:off x="209176" y="156316"/>
                        <a:ext cx="8725648" cy="6246548"/>
                      </a:xfrm>
                      <a:prstGeom prst="rect">
                        <a:avLst/>
                      </a:prstGeom>
                    </p:spPr>
                  </p:pic>
                </p:oleObj>
              </mc:Fallback>
            </mc:AlternateContent>
          </a:graphicData>
        </a:graphic>
      </p:graphicFrame>
    </p:spTree>
    <p:extLst>
      <p:ext uri="{BB962C8B-B14F-4D97-AF65-F5344CB8AC3E}">
        <p14:creationId xmlns:p14="http://schemas.microsoft.com/office/powerpoint/2010/main" val="3727814868"/>
      </p:ext>
    </p:extLst>
  </p:cSld>
  <p:clrMapOvr>
    <a:masterClrMapping/>
  </p:clrMapOvr>
  <p:timing>
    <p:tnLst>
      <p:par>
        <p:cTn xmlns:p14="http://schemas.microsoft.com/office/powerpoint/2010/mai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Object 3"/>
          <p:cNvGraphicFramePr>
            <a:graphicFrameLocks noChangeAspect="1"/>
          </p:cNvGraphicFramePr>
          <p:nvPr>
            <p:extLst>
              <p:ext uri="{D42A27DB-BD31-4B8C-83A1-F6EECF244321}">
                <p14:modId xmlns:p14="http://schemas.microsoft.com/office/powerpoint/2010/main" val="3092618203"/>
              </p:ext>
            </p:extLst>
          </p:nvPr>
        </p:nvGraphicFramePr>
        <p:xfrm>
          <a:off x="177707" y="312525"/>
          <a:ext cx="8787000" cy="6232950"/>
        </p:xfrm>
        <a:graphic>
          <a:graphicData uri="http://schemas.openxmlformats.org/presentationml/2006/ole">
            <mc:AlternateContent xmlns:mc="http://schemas.openxmlformats.org/markup-compatibility/2006">
              <mc:Choice xmlns:v="urn:schemas-microsoft-com:vml" Requires="v">
                <p:oleObj spid="_x0000_s3083" name="Document" r:id="rId3" imgW="9829800" imgH="6972300" progId="Word.Document.12">
                  <p:embed/>
                </p:oleObj>
              </mc:Choice>
              <mc:Fallback>
                <p:oleObj name="Document" r:id="rId3" imgW="9829800" imgH="6972300" progId="Word.Document.12">
                  <p:embed/>
                  <p:pic>
                    <p:nvPicPr>
                      <p:cNvPr id="0" name=""/>
                      <p:cNvPicPr/>
                      <p:nvPr/>
                    </p:nvPicPr>
                    <p:blipFill>
                      <a:blip r:embed="rId4"/>
                      <a:stretch>
                        <a:fillRect/>
                      </a:stretch>
                    </p:blipFill>
                    <p:spPr>
                      <a:xfrm>
                        <a:off x="177707" y="312525"/>
                        <a:ext cx="8787000" cy="6232950"/>
                      </a:xfrm>
                      <a:prstGeom prst="rect">
                        <a:avLst/>
                      </a:prstGeom>
                    </p:spPr>
                  </p:pic>
                </p:oleObj>
              </mc:Fallback>
            </mc:AlternateContent>
          </a:graphicData>
        </a:graphic>
      </p:graphicFrame>
    </p:spTree>
    <p:extLst>
      <p:ext uri="{BB962C8B-B14F-4D97-AF65-F5344CB8AC3E}">
        <p14:creationId xmlns:p14="http://schemas.microsoft.com/office/powerpoint/2010/main" val="1748776921"/>
      </p:ext>
    </p:extLst>
  </p:cSld>
  <p:clrMapOvr>
    <a:masterClrMapping/>
  </p:clrMapOvr>
  <p:timing>
    <p:tnLst>
      <p:par>
        <p:cTn xmlns:p14="http://schemas.microsoft.com/office/powerpoint/2010/mai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Object 4"/>
          <p:cNvGraphicFramePr>
            <a:graphicFrameLocks noChangeAspect="1"/>
          </p:cNvGraphicFramePr>
          <p:nvPr>
            <p:extLst>
              <p:ext uri="{D42A27DB-BD31-4B8C-83A1-F6EECF244321}">
                <p14:modId xmlns:p14="http://schemas.microsoft.com/office/powerpoint/2010/main" val="3486126775"/>
              </p:ext>
            </p:extLst>
          </p:nvPr>
        </p:nvGraphicFramePr>
        <p:xfrm>
          <a:off x="1866900" y="165099"/>
          <a:ext cx="5262222" cy="6349253"/>
        </p:xfrm>
        <a:graphic>
          <a:graphicData uri="http://schemas.openxmlformats.org/presentationml/2006/ole">
            <mc:AlternateContent xmlns:mc="http://schemas.openxmlformats.org/markup-compatibility/2006">
              <mc:Choice xmlns:v="urn:schemas-microsoft-com:vml" Requires="v">
                <p:oleObj spid="_x0000_s4104" name="Document" r:id="rId3" imgW="5410200" imgH="6527800" progId="Word.Document.12">
                  <p:embed/>
                </p:oleObj>
              </mc:Choice>
              <mc:Fallback>
                <p:oleObj name="Document" r:id="rId3" imgW="5410200" imgH="6527800" progId="Word.Document.12">
                  <p:embed/>
                  <p:pic>
                    <p:nvPicPr>
                      <p:cNvPr id="0" name=""/>
                      <p:cNvPicPr/>
                      <p:nvPr/>
                    </p:nvPicPr>
                    <p:blipFill>
                      <a:blip r:embed="rId4"/>
                      <a:stretch>
                        <a:fillRect/>
                      </a:stretch>
                    </p:blipFill>
                    <p:spPr>
                      <a:xfrm>
                        <a:off x="1866900" y="165099"/>
                        <a:ext cx="5262222" cy="6349253"/>
                      </a:xfrm>
                      <a:prstGeom prst="rect">
                        <a:avLst/>
                      </a:prstGeom>
                    </p:spPr>
                  </p:pic>
                </p:oleObj>
              </mc:Fallback>
            </mc:AlternateContent>
          </a:graphicData>
        </a:graphic>
      </p:graphicFrame>
    </p:spTree>
    <p:extLst>
      <p:ext uri="{BB962C8B-B14F-4D97-AF65-F5344CB8AC3E}">
        <p14:creationId xmlns:p14="http://schemas.microsoft.com/office/powerpoint/2010/main" val="3959234812"/>
      </p:ext>
    </p:extLst>
  </p:cSld>
  <p:clrMapOvr>
    <a:masterClrMapping/>
  </p:clrMapOvr>
  <p:timing>
    <p:tnLst>
      <p:par>
        <p:cTn xmlns:p14="http://schemas.microsoft.com/office/powerpoint/2010/mai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224118" y="149412"/>
            <a:ext cx="8770470" cy="461665"/>
          </a:xfrm>
          <a:prstGeom prst="rect">
            <a:avLst/>
          </a:prstGeom>
          <a:noFill/>
        </p:spPr>
        <p:txBody>
          <a:bodyPr wrap="square" rtlCol="0">
            <a:spAutoFit/>
          </a:bodyPr>
          <a:lstStyle/>
          <a:p>
            <a:pPr algn="ctr"/>
            <a:r>
              <a:rPr lang="en-US" sz="2400" b="1" dirty="0" smtClean="0"/>
              <a:t>SOME ACADEMIC KEYWORDS USED IN QUESTIONS AND TITLES</a:t>
            </a:r>
            <a:endParaRPr lang="en-US" sz="2400" b="1" dirty="0"/>
          </a:p>
        </p:txBody>
      </p:sp>
      <p:sp>
        <p:nvSpPr>
          <p:cNvPr id="9" name="Rectangle 8"/>
          <p:cNvSpPr/>
          <p:nvPr/>
        </p:nvSpPr>
        <p:spPr>
          <a:xfrm>
            <a:off x="224118" y="616031"/>
            <a:ext cx="8770470" cy="646331"/>
          </a:xfrm>
          <a:prstGeom prst="rect">
            <a:avLst/>
          </a:prstGeom>
        </p:spPr>
        <p:txBody>
          <a:bodyPr wrap="square">
            <a:spAutoFit/>
          </a:bodyPr>
          <a:lstStyle/>
          <a:p>
            <a:r>
              <a:rPr lang="en-GB" dirty="0"/>
              <a:t>The following words are those likely to be used in exam questions, essay titles and report topics. They denote the writing style and the type of response required.</a:t>
            </a:r>
          </a:p>
        </p:txBody>
      </p:sp>
      <p:sp>
        <p:nvSpPr>
          <p:cNvPr id="12" name="TextBox 11"/>
          <p:cNvSpPr txBox="1"/>
          <p:nvPr/>
        </p:nvSpPr>
        <p:spPr>
          <a:xfrm>
            <a:off x="224118" y="1389529"/>
            <a:ext cx="8919882" cy="4801315"/>
          </a:xfrm>
          <a:prstGeom prst="rect">
            <a:avLst/>
          </a:prstGeom>
          <a:noFill/>
        </p:spPr>
        <p:txBody>
          <a:bodyPr wrap="square" rtlCol="0">
            <a:spAutoFit/>
          </a:bodyPr>
          <a:lstStyle/>
          <a:p>
            <a:r>
              <a:rPr lang="en-US" b="1" dirty="0" smtClean="0"/>
              <a:t>1: ACCOUNT FOR – </a:t>
            </a:r>
            <a:r>
              <a:rPr lang="en-US" dirty="0" smtClean="0"/>
              <a:t>Give reasons for; explain why.</a:t>
            </a:r>
          </a:p>
          <a:p>
            <a:endParaRPr lang="en-US" b="1" dirty="0"/>
          </a:p>
          <a:p>
            <a:r>
              <a:rPr lang="en-US" b="1" dirty="0" smtClean="0"/>
              <a:t>2: ANALYSE </a:t>
            </a:r>
            <a:r>
              <a:rPr lang="en-US" dirty="0" smtClean="0"/>
              <a:t>– Examine in very close detail.</a:t>
            </a:r>
          </a:p>
          <a:p>
            <a:endParaRPr lang="en-US" b="1" dirty="0"/>
          </a:p>
          <a:p>
            <a:r>
              <a:rPr lang="en-US" b="1" dirty="0" smtClean="0"/>
              <a:t>3: COMMENT ON </a:t>
            </a:r>
            <a:r>
              <a:rPr lang="en-US" dirty="0" smtClean="0"/>
              <a:t>– Write about the main issues, give reactions on, and avoid personal opinions.</a:t>
            </a:r>
          </a:p>
          <a:p>
            <a:endParaRPr lang="en-US" b="1" dirty="0"/>
          </a:p>
          <a:p>
            <a:r>
              <a:rPr lang="en-US" b="1" dirty="0" smtClean="0"/>
              <a:t>4: COMPARE </a:t>
            </a:r>
            <a:r>
              <a:rPr lang="en-US" dirty="0" smtClean="0"/>
              <a:t>– Show how two or more things are similar.</a:t>
            </a:r>
          </a:p>
          <a:p>
            <a:endParaRPr lang="en-US" b="1" dirty="0"/>
          </a:p>
          <a:p>
            <a:r>
              <a:rPr lang="en-US" b="1" dirty="0" smtClean="0"/>
              <a:t>5: CONTRAST </a:t>
            </a:r>
            <a:r>
              <a:rPr lang="en-US" dirty="0" smtClean="0"/>
              <a:t>– Set two or more items or arguments in opposition to draw out differences.</a:t>
            </a:r>
          </a:p>
          <a:p>
            <a:endParaRPr lang="en-US" b="1" dirty="0"/>
          </a:p>
          <a:p>
            <a:r>
              <a:rPr lang="en-US" b="1" dirty="0" smtClean="0"/>
              <a:t>6: CRITICALLY EVALUATE </a:t>
            </a:r>
            <a:r>
              <a:rPr lang="en-US" dirty="0" smtClean="0"/>
              <a:t>– Weigh arguments for or against something, assessing the strengths of evidence on both sides.</a:t>
            </a:r>
          </a:p>
          <a:p>
            <a:endParaRPr lang="en-US" b="1" dirty="0"/>
          </a:p>
          <a:p>
            <a:r>
              <a:rPr lang="en-US" b="1" dirty="0" smtClean="0"/>
              <a:t>7: DESCRIBE </a:t>
            </a:r>
            <a:r>
              <a:rPr lang="en-US" dirty="0" smtClean="0"/>
              <a:t>– Give the main characteristics or features, outline the main events.</a:t>
            </a:r>
          </a:p>
          <a:p>
            <a:endParaRPr lang="en-US" b="1" dirty="0"/>
          </a:p>
          <a:p>
            <a:r>
              <a:rPr lang="en-US" b="1" dirty="0" smtClean="0"/>
              <a:t>8: DISCUSS </a:t>
            </a:r>
            <a:r>
              <a:rPr lang="en-US" dirty="0" smtClean="0"/>
              <a:t>– Write about the most important aspects – including criticisms.</a:t>
            </a:r>
            <a:endParaRPr lang="en-US" b="1" dirty="0"/>
          </a:p>
        </p:txBody>
      </p:sp>
    </p:spTree>
    <p:extLst>
      <p:ext uri="{BB962C8B-B14F-4D97-AF65-F5344CB8AC3E}">
        <p14:creationId xmlns:p14="http://schemas.microsoft.com/office/powerpoint/2010/main" val="2822515681"/>
      </p:ext>
    </p:extLst>
  </p:cSld>
  <p:clrMapOvr>
    <a:masterClrMapping/>
  </p:clrMapOvr>
  <p:timing>
    <p:tnLst>
      <p:par>
        <p:cTn xmlns:p14="http://schemas.microsoft.com/office/powerpoint/2010/mai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504056" y="188640"/>
            <a:ext cx="8172400" cy="6386364"/>
          </a:xfrm>
          <a:prstGeom prst="rect">
            <a:avLst/>
          </a:prstGeom>
          <a:noFill/>
        </p:spPr>
        <p:txBody>
          <a:bodyPr wrap="square" rtlCol="0">
            <a:spAutoFit/>
          </a:bodyPr>
          <a:lstStyle/>
          <a:p>
            <a:r>
              <a:rPr lang="en-GB" sz="4400" b="1" u="sng" dirty="0" smtClean="0"/>
              <a:t>AT THE END OF </a:t>
            </a:r>
          </a:p>
          <a:p>
            <a:r>
              <a:rPr lang="en-GB" sz="4400" b="1" u="sng" dirty="0" smtClean="0"/>
              <a:t>THE DISSERTATION:</a:t>
            </a:r>
            <a:endParaRPr lang="en-GB" sz="1100" b="1" u="sng" dirty="0" smtClean="0"/>
          </a:p>
          <a:p>
            <a:endParaRPr lang="en-GB" sz="1100" b="1" u="sng" dirty="0"/>
          </a:p>
          <a:p>
            <a:r>
              <a:rPr lang="en-GB" sz="2000" b="1" u="sng" dirty="0" smtClean="0"/>
              <a:t>BIBLIOGRAPHY: </a:t>
            </a:r>
            <a:endParaRPr lang="en-GB" sz="2000" b="1" dirty="0" smtClean="0"/>
          </a:p>
          <a:p>
            <a:r>
              <a:rPr lang="en-GB" sz="2000" b="1" dirty="0" smtClean="0"/>
              <a:t> </a:t>
            </a:r>
            <a:r>
              <a:rPr lang="en-US" sz="2000" dirty="0"/>
              <a:t>Adams, Joe C.  (2004) </a:t>
            </a:r>
            <a:r>
              <a:rPr lang="en-US" sz="2000" i="1" dirty="0"/>
              <a:t>Art History Methods</a:t>
            </a:r>
            <a:r>
              <a:rPr lang="en-US" sz="2000" dirty="0"/>
              <a:t>, London: </a:t>
            </a:r>
            <a:r>
              <a:rPr lang="en-US" sz="2000" dirty="0" err="1"/>
              <a:t>Phaidon</a:t>
            </a:r>
            <a:endParaRPr lang="en-GB" sz="2000" dirty="0"/>
          </a:p>
          <a:p>
            <a:r>
              <a:rPr lang="en-US" sz="2000" dirty="0"/>
              <a:t> </a:t>
            </a:r>
            <a:endParaRPr lang="en-US" sz="2000" dirty="0" smtClean="0"/>
          </a:p>
          <a:p>
            <a:r>
              <a:rPr lang="en-US" sz="2000" dirty="0" smtClean="0"/>
              <a:t>Gerrard, Steven (2016) </a:t>
            </a:r>
            <a:r>
              <a:rPr lang="en-US" sz="2000" i="1" dirty="0" smtClean="0"/>
              <a:t>The Carry On Films</a:t>
            </a:r>
            <a:r>
              <a:rPr lang="en-US" sz="2000" dirty="0" smtClean="0"/>
              <a:t>, London: Palgrave</a:t>
            </a:r>
          </a:p>
          <a:p>
            <a:endParaRPr lang="en-GB" sz="2000" dirty="0"/>
          </a:p>
          <a:p>
            <a:r>
              <a:rPr lang="en-US" sz="2000" dirty="0"/>
              <a:t>Smith, Jill (1999) The Role of the Critic in J.C. Jones (ed.) </a:t>
            </a:r>
            <a:r>
              <a:rPr lang="en-US" sz="2000" i="1" dirty="0"/>
              <a:t>The New Museum,</a:t>
            </a:r>
            <a:r>
              <a:rPr lang="en-US" sz="2000" dirty="0"/>
              <a:t> New York: Johns Press</a:t>
            </a:r>
            <a:endParaRPr lang="en-GB" sz="2000" dirty="0"/>
          </a:p>
          <a:p>
            <a:endParaRPr lang="en-GB" sz="2000" b="1" dirty="0" smtClean="0"/>
          </a:p>
          <a:p>
            <a:r>
              <a:rPr lang="en-GB" sz="2000" b="1" u="sng" dirty="0" smtClean="0"/>
              <a:t>WEBSITE:</a:t>
            </a:r>
          </a:p>
          <a:p>
            <a:endParaRPr lang="en-GB" sz="2000" dirty="0" smtClean="0"/>
          </a:p>
          <a:p>
            <a:r>
              <a:rPr lang="en-GB" sz="2000" dirty="0" smtClean="0"/>
              <a:t>(Author unknown) </a:t>
            </a:r>
            <a:r>
              <a:rPr lang="en-GB" sz="2000" u="sng" dirty="0" smtClean="0">
                <a:hlinkClick r:id="rId2"/>
              </a:rPr>
              <a:t>www.sixtiescity.com/</a:t>
            </a:r>
            <a:r>
              <a:rPr lang="en-GB" sz="2000" dirty="0" smtClean="0"/>
              <a:t> (accessed on 23</a:t>
            </a:r>
            <a:r>
              <a:rPr lang="en-GB" sz="2000" baseline="30000" dirty="0" smtClean="0"/>
              <a:t>rd</a:t>
            </a:r>
            <a:r>
              <a:rPr lang="en-GB" sz="2000" dirty="0" smtClean="0"/>
              <a:t> May 2004)</a:t>
            </a:r>
          </a:p>
          <a:p>
            <a:r>
              <a:rPr lang="en-GB" sz="2000" dirty="0" smtClean="0"/>
              <a:t> </a:t>
            </a:r>
          </a:p>
          <a:p>
            <a:r>
              <a:rPr lang="en-GB" sz="2000" b="1" u="sng" dirty="0" smtClean="0"/>
              <a:t>JOURNAL:</a:t>
            </a:r>
          </a:p>
          <a:p>
            <a:r>
              <a:rPr lang="en-GB" sz="2000" b="1" dirty="0" smtClean="0"/>
              <a:t> </a:t>
            </a:r>
            <a:endParaRPr lang="en-GB" sz="2000" dirty="0" smtClean="0"/>
          </a:p>
          <a:p>
            <a:r>
              <a:rPr lang="en-GB" sz="2000" dirty="0" smtClean="0"/>
              <a:t>1960 </a:t>
            </a:r>
            <a:r>
              <a:rPr lang="en-GB" sz="2000" i="1" dirty="0" smtClean="0"/>
              <a:t>Sight and Sound</a:t>
            </a:r>
            <a:r>
              <a:rPr lang="en-GB" sz="2000" dirty="0" smtClean="0"/>
              <a:t>,</a:t>
            </a:r>
            <a:r>
              <a:rPr lang="en-GB" sz="2000" i="1" dirty="0" smtClean="0"/>
              <a:t> </a:t>
            </a:r>
            <a:r>
              <a:rPr lang="en-GB" sz="2000" dirty="0" smtClean="0"/>
              <a:t>London: Autumn</a:t>
            </a:r>
          </a:p>
          <a:p>
            <a:endParaRPr lang="en-GB" sz="1000" dirty="0"/>
          </a:p>
        </p:txBody>
      </p:sp>
    </p:spTree>
    <p:extLst>
      <p:ext uri="{BB962C8B-B14F-4D97-AF65-F5344CB8AC3E}">
        <p14:creationId xmlns:p14="http://schemas.microsoft.com/office/powerpoint/2010/main" val="1479468075"/>
      </p:ext>
    </p:extLst>
  </p:cSld>
  <p:clrMapOvr>
    <a:masterClrMapping/>
  </p:clrMapOvr>
  <p:timing>
    <p:tnLst>
      <p:par>
        <p:cTn xmlns:p14="http://schemas.microsoft.com/office/powerpoint/2010/mai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3250" y="26504"/>
            <a:ext cx="8242852" cy="6186309"/>
          </a:xfrm>
          <a:prstGeom prst="rect">
            <a:avLst/>
          </a:prstGeom>
          <a:noFill/>
        </p:spPr>
        <p:txBody>
          <a:bodyPr wrap="square" rtlCol="0">
            <a:spAutoFit/>
          </a:bodyPr>
          <a:lstStyle/>
          <a:p>
            <a:r>
              <a:rPr lang="en-GB" sz="4400" b="1" u="sng" dirty="0" smtClean="0"/>
              <a:t>WITHIN THE DISSERTATION </a:t>
            </a:r>
          </a:p>
          <a:p>
            <a:r>
              <a:rPr lang="en-GB" sz="4400" b="1" u="sng" dirty="0" smtClean="0"/>
              <a:t>MAIN TEXT:</a:t>
            </a:r>
          </a:p>
          <a:p>
            <a:endParaRPr lang="en-GB" sz="4400" b="1" u="sng" dirty="0" smtClean="0"/>
          </a:p>
          <a:p>
            <a:r>
              <a:rPr lang="en-US" sz="3200" dirty="0"/>
              <a:t>(</a:t>
            </a:r>
            <a:r>
              <a:rPr lang="en-US" sz="3200" dirty="0" err="1"/>
              <a:t>Bloggs</a:t>
            </a:r>
            <a:r>
              <a:rPr lang="en-US" sz="3200" dirty="0"/>
              <a:t> 2002: 12)</a:t>
            </a:r>
            <a:endParaRPr lang="en-GB" sz="3200" dirty="0"/>
          </a:p>
          <a:p>
            <a:r>
              <a:rPr lang="en-US" sz="3200" dirty="0"/>
              <a:t> </a:t>
            </a:r>
            <a:endParaRPr lang="en-GB" sz="3200" dirty="0"/>
          </a:p>
          <a:p>
            <a:r>
              <a:rPr lang="en-US" sz="3200" dirty="0"/>
              <a:t>(Mint </a:t>
            </a:r>
            <a:r>
              <a:rPr lang="en-US" sz="3200" i="1" dirty="0"/>
              <a:t>et al</a:t>
            </a:r>
            <a:r>
              <a:rPr lang="en-US" sz="3200" dirty="0"/>
              <a:t> 2001: </a:t>
            </a:r>
            <a:r>
              <a:rPr lang="en-US" sz="3200" i="1" dirty="0"/>
              <a:t>Graphic Design in the 21</a:t>
            </a:r>
            <a:r>
              <a:rPr lang="en-US" sz="3200" i="1" baseline="30000" dirty="0"/>
              <a:t>st</a:t>
            </a:r>
            <a:r>
              <a:rPr lang="en-US" sz="3200" dirty="0"/>
              <a:t> </a:t>
            </a:r>
            <a:r>
              <a:rPr lang="en-US" sz="3200" i="1" dirty="0"/>
              <a:t>Century</a:t>
            </a:r>
            <a:r>
              <a:rPr lang="en-US" sz="3200" dirty="0"/>
              <a:t> [online - here you must give the full </a:t>
            </a:r>
            <a:r>
              <a:rPr lang="en-US" sz="3200" dirty="0" err="1"/>
              <a:t>url</a:t>
            </a:r>
            <a:r>
              <a:rPr lang="en-US" sz="3200" dirty="0"/>
              <a:t>])</a:t>
            </a:r>
            <a:endParaRPr lang="en-GB" sz="3200" dirty="0"/>
          </a:p>
          <a:p>
            <a:r>
              <a:rPr lang="en-US" sz="3200" dirty="0"/>
              <a:t> </a:t>
            </a:r>
            <a:endParaRPr lang="en-GB" sz="3200" dirty="0"/>
          </a:p>
          <a:p>
            <a:r>
              <a:rPr lang="en-US" sz="3200" dirty="0"/>
              <a:t> (Sherman 23/6/2003: ITV, </a:t>
            </a:r>
            <a:r>
              <a:rPr lang="en-US" sz="3200" i="1" dirty="0"/>
              <a:t>South Bank Show</a:t>
            </a:r>
            <a:r>
              <a:rPr lang="en-US" sz="3200" dirty="0"/>
              <a:t>)</a:t>
            </a:r>
            <a:endParaRPr lang="en-GB" sz="3200" dirty="0"/>
          </a:p>
          <a:p>
            <a:endParaRPr lang="en-GB" sz="4400" b="1" u="sng" dirty="0"/>
          </a:p>
          <a:p>
            <a:endParaRPr lang="en-GB" sz="2800" b="1" u="sng" dirty="0"/>
          </a:p>
        </p:txBody>
      </p:sp>
    </p:spTree>
    <p:extLst>
      <p:ext uri="{BB962C8B-B14F-4D97-AF65-F5344CB8AC3E}">
        <p14:creationId xmlns:p14="http://schemas.microsoft.com/office/powerpoint/2010/main" val="742565378"/>
      </p:ext>
    </p:extLst>
  </p:cSld>
  <p:clrMapOvr>
    <a:masterClrMapping/>
  </p:clrMapOvr>
  <p:timing>
    <p:tnLst>
      <p:par>
        <p:cTn xmlns:p14="http://schemas.microsoft.com/office/powerpoint/2010/mai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106017"/>
            <a:ext cx="9144000" cy="6832640"/>
          </a:xfrm>
          <a:prstGeom prst="rect">
            <a:avLst/>
          </a:prstGeom>
          <a:noFill/>
        </p:spPr>
        <p:txBody>
          <a:bodyPr wrap="square" rtlCol="0">
            <a:spAutoFit/>
          </a:bodyPr>
          <a:lstStyle/>
          <a:p>
            <a:r>
              <a:rPr lang="en-GB" b="1" u="sng" dirty="0" smtClean="0"/>
              <a:t>EXAMPLE:</a:t>
            </a:r>
          </a:p>
          <a:p>
            <a:endParaRPr lang="en-GB" b="1" u="sng" dirty="0"/>
          </a:p>
          <a:p>
            <a:r>
              <a:rPr lang="en-GB" dirty="0" smtClean="0"/>
              <a:t>Quotes </a:t>
            </a:r>
            <a:r>
              <a:rPr lang="en-GB" b="1" dirty="0" smtClean="0">
                <a:solidFill>
                  <a:srgbClr val="FF0000"/>
                </a:solidFill>
              </a:rPr>
              <a:t>UNDER</a:t>
            </a:r>
            <a:r>
              <a:rPr lang="en-GB" dirty="0" smtClean="0">
                <a:solidFill>
                  <a:srgbClr val="FF0000"/>
                </a:solidFill>
              </a:rPr>
              <a:t> </a:t>
            </a:r>
            <a:r>
              <a:rPr lang="en-GB" dirty="0" smtClean="0"/>
              <a:t>30 words</a:t>
            </a:r>
          </a:p>
          <a:p>
            <a:pPr marL="342900" indent="-342900">
              <a:buAutoNum type="arabicPeriod"/>
            </a:pPr>
            <a:r>
              <a:rPr lang="en-GB" dirty="0" smtClean="0"/>
              <a:t>Quotation marks</a:t>
            </a:r>
          </a:p>
          <a:p>
            <a:pPr marL="342900" indent="-342900">
              <a:buAutoNum type="arabicPeriod"/>
            </a:pPr>
            <a:r>
              <a:rPr lang="en-GB" dirty="0" smtClean="0"/>
              <a:t>The sentence will include the quotation</a:t>
            </a:r>
          </a:p>
          <a:p>
            <a:pPr marL="342900" indent="-342900">
              <a:buAutoNum type="arabicPeriod"/>
            </a:pPr>
            <a:r>
              <a:rPr lang="en-GB" dirty="0" smtClean="0"/>
              <a:t>End quotation marks</a:t>
            </a:r>
          </a:p>
          <a:p>
            <a:pPr marL="342900" indent="-342900">
              <a:buAutoNum type="arabicPeriod"/>
            </a:pPr>
            <a:endParaRPr lang="en-GB" sz="800" dirty="0"/>
          </a:p>
          <a:p>
            <a:r>
              <a:rPr lang="en-GB" dirty="0" smtClean="0"/>
              <a:t>Example: </a:t>
            </a:r>
          </a:p>
          <a:p>
            <a:r>
              <a:rPr lang="en-GB" dirty="0" smtClean="0"/>
              <a:t>As Gerrard (2016, p.14) says, “The </a:t>
            </a:r>
            <a:r>
              <a:rPr lang="en-US" dirty="0"/>
              <a:t>remit of the </a:t>
            </a:r>
            <a:r>
              <a:rPr lang="en-US" i="1" dirty="0"/>
              <a:t>Carry On </a:t>
            </a:r>
            <a:r>
              <a:rPr lang="en-US" dirty="0"/>
              <a:t>films was to ensure that the populace had a reflection of their </a:t>
            </a:r>
            <a:r>
              <a:rPr lang="en-US" dirty="0" smtClean="0"/>
              <a:t>own </a:t>
            </a:r>
            <a:r>
              <a:rPr lang="en-US" dirty="0"/>
              <a:t>culture fed back to them</a:t>
            </a:r>
            <a:r>
              <a:rPr lang="en-US" dirty="0" smtClean="0"/>
              <a:t>.” This was particularly true with…</a:t>
            </a:r>
          </a:p>
          <a:p>
            <a:endParaRPr lang="en-US" sz="800" dirty="0"/>
          </a:p>
          <a:p>
            <a:r>
              <a:rPr lang="en-US" u="sng" dirty="0" smtClean="0"/>
              <a:t>Quotes </a:t>
            </a:r>
            <a:r>
              <a:rPr lang="en-US" b="1" u="sng" dirty="0" smtClean="0">
                <a:solidFill>
                  <a:srgbClr val="D50000"/>
                </a:solidFill>
              </a:rPr>
              <a:t>30 words or OVER</a:t>
            </a:r>
            <a:r>
              <a:rPr lang="en-GB" b="1" u="sng" dirty="0" smtClean="0">
                <a:solidFill>
                  <a:srgbClr val="D50000"/>
                </a:solidFill>
              </a:rPr>
              <a:t> </a:t>
            </a:r>
            <a:endParaRPr lang="en-GB" b="1" dirty="0" smtClean="0"/>
          </a:p>
          <a:p>
            <a:pPr marL="342900" indent="-342900">
              <a:buAutoNum type="arabicPeriod"/>
            </a:pPr>
            <a:r>
              <a:rPr lang="en-GB" dirty="0" smtClean="0"/>
              <a:t>The quote MUST be its own paragraph</a:t>
            </a:r>
          </a:p>
          <a:p>
            <a:pPr marL="342900" indent="-342900">
              <a:buAutoNum type="arabicPeriod"/>
            </a:pPr>
            <a:r>
              <a:rPr lang="en-GB" dirty="0" smtClean="0"/>
              <a:t>The paragraph MUST be indented ONE tab space</a:t>
            </a:r>
          </a:p>
          <a:p>
            <a:pPr marL="342900" indent="-342900">
              <a:buAutoNum type="arabicPeriod"/>
            </a:pPr>
            <a:r>
              <a:rPr lang="en-GB" dirty="0" smtClean="0"/>
              <a:t>No quotation marks at the beginning or the end</a:t>
            </a:r>
          </a:p>
          <a:p>
            <a:pPr marL="342900" indent="-342900">
              <a:buAutoNum type="arabicPeriod"/>
            </a:pPr>
            <a:r>
              <a:rPr lang="en-GB" dirty="0" smtClean="0"/>
              <a:t>Don’t use too many of them – have a go at précising or paraphrasing the work</a:t>
            </a:r>
          </a:p>
          <a:p>
            <a:pPr marL="342900" indent="-342900">
              <a:buAutoNum type="arabicPeriod"/>
            </a:pPr>
            <a:endParaRPr lang="en-GB" sz="800" dirty="0"/>
          </a:p>
          <a:p>
            <a:r>
              <a:rPr lang="en-GB" dirty="0" smtClean="0"/>
              <a:t>Example:</a:t>
            </a:r>
          </a:p>
          <a:p>
            <a:r>
              <a:rPr lang="en-US" dirty="0"/>
              <a:t>As Gerrard (</a:t>
            </a:r>
            <a:r>
              <a:rPr lang="en-US" dirty="0" smtClean="0"/>
              <a:t>2016, p.14) </a:t>
            </a:r>
            <a:r>
              <a:rPr lang="en-US" dirty="0"/>
              <a:t>points out,</a:t>
            </a:r>
            <a:endParaRPr lang="en-GB" dirty="0"/>
          </a:p>
          <a:p>
            <a:r>
              <a:rPr lang="en-US" dirty="0"/>
              <a:t> </a:t>
            </a:r>
            <a:endParaRPr lang="en-GB" sz="800" dirty="0"/>
          </a:p>
          <a:p>
            <a:r>
              <a:rPr lang="en-US" dirty="0"/>
              <a:t>	The remit of the </a:t>
            </a:r>
            <a:r>
              <a:rPr lang="en-US" i="1" dirty="0"/>
              <a:t>Carry On </a:t>
            </a:r>
            <a:r>
              <a:rPr lang="en-US" dirty="0"/>
              <a:t>films was to ensure that the populace had a reflection of their 	own culture fed back to them. They were to provide easy laughs for an audience prone </a:t>
            </a:r>
            <a:r>
              <a:rPr lang="en-US" dirty="0" smtClean="0"/>
              <a:t>to 	Low </a:t>
            </a:r>
            <a:r>
              <a:rPr lang="en-US" dirty="0"/>
              <a:t>Art and Low Culture ideals. That does not mean that the films are ‘simple’ or </a:t>
            </a:r>
            <a:r>
              <a:rPr lang="en-US" dirty="0" smtClean="0"/>
              <a:t>simply 	made</a:t>
            </a:r>
            <a:r>
              <a:rPr lang="en-US" dirty="0"/>
              <a:t>. They reflect the ethos of a culture ingrained in both innuendo and smut, </a:t>
            </a:r>
            <a:r>
              <a:rPr lang="en-US" dirty="0" smtClean="0"/>
              <a:t>but 	simultaneously </a:t>
            </a:r>
            <a:r>
              <a:rPr lang="en-US" dirty="0"/>
              <a:t>critique the very fabric of society that helped create them.</a:t>
            </a:r>
            <a:endParaRPr lang="en-GB" dirty="0"/>
          </a:p>
          <a:p>
            <a:endParaRPr lang="en-GB" dirty="0"/>
          </a:p>
        </p:txBody>
      </p:sp>
    </p:spTree>
    <p:extLst>
      <p:ext uri="{BB962C8B-B14F-4D97-AF65-F5344CB8AC3E}">
        <p14:creationId xmlns:p14="http://schemas.microsoft.com/office/powerpoint/2010/main" val="955772595"/>
      </p:ext>
    </p:extLst>
  </p:cSld>
  <p:clrMapOvr>
    <a:masterClrMapping/>
  </p:clrMapOvr>
  <p:timing>
    <p:tnLst>
      <p:par>
        <p:cTn xmlns:p14="http://schemas.microsoft.com/office/powerpoint/2010/mai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374588" y="209176"/>
            <a:ext cx="6618941" cy="584776"/>
          </a:xfrm>
          <a:prstGeom prst="rect">
            <a:avLst/>
          </a:prstGeom>
          <a:noFill/>
        </p:spPr>
        <p:txBody>
          <a:bodyPr wrap="square" rtlCol="0">
            <a:spAutoFit/>
          </a:bodyPr>
          <a:lstStyle/>
          <a:p>
            <a:pPr algn="ctr"/>
            <a:r>
              <a:rPr lang="en-US" sz="3200" b="1" dirty="0" smtClean="0">
                <a:solidFill>
                  <a:srgbClr val="FF0000"/>
                </a:solidFill>
              </a:rPr>
              <a:t>FILMOGRAPHY and OTHER STUFF</a:t>
            </a:r>
          </a:p>
        </p:txBody>
      </p:sp>
      <p:sp>
        <p:nvSpPr>
          <p:cNvPr id="5" name="TextBox 4"/>
          <p:cNvSpPr txBox="1"/>
          <p:nvPr/>
        </p:nvSpPr>
        <p:spPr>
          <a:xfrm>
            <a:off x="239059" y="1016000"/>
            <a:ext cx="8710706" cy="646331"/>
          </a:xfrm>
          <a:prstGeom prst="rect">
            <a:avLst/>
          </a:prstGeom>
          <a:noFill/>
        </p:spPr>
        <p:txBody>
          <a:bodyPr wrap="square" rtlCol="0">
            <a:spAutoFit/>
          </a:bodyPr>
          <a:lstStyle/>
          <a:p>
            <a:pPr algn="ctr"/>
            <a:r>
              <a:rPr lang="en-US" b="1" dirty="0" smtClean="0"/>
              <a:t>As with books, journals, newspapers and other print material, if you quote a film or TV </a:t>
            </a:r>
            <a:r>
              <a:rPr lang="en-US" b="1" dirty="0" err="1" smtClean="0"/>
              <a:t>programme</a:t>
            </a:r>
            <a:r>
              <a:rPr lang="en-US" b="1" dirty="0"/>
              <a:t> </a:t>
            </a:r>
            <a:r>
              <a:rPr lang="en-US" b="1" dirty="0" smtClean="0"/>
              <a:t>or game, then these must be referenced, too. Here are some examples…</a:t>
            </a:r>
            <a:endParaRPr lang="en-US" b="1" dirty="0"/>
          </a:p>
        </p:txBody>
      </p:sp>
      <p:sp>
        <p:nvSpPr>
          <p:cNvPr id="6" name="TextBox 5"/>
          <p:cNvSpPr txBox="1"/>
          <p:nvPr/>
        </p:nvSpPr>
        <p:spPr>
          <a:xfrm>
            <a:off x="179295" y="1703297"/>
            <a:ext cx="8770470" cy="5355313"/>
          </a:xfrm>
          <a:prstGeom prst="rect">
            <a:avLst/>
          </a:prstGeom>
          <a:noFill/>
        </p:spPr>
        <p:txBody>
          <a:bodyPr wrap="square" rtlCol="0">
            <a:spAutoFit/>
          </a:bodyPr>
          <a:lstStyle/>
          <a:p>
            <a:r>
              <a:rPr lang="en-US" b="1" u="sng" dirty="0" smtClean="0">
                <a:solidFill>
                  <a:srgbClr val="FF0000"/>
                </a:solidFill>
              </a:rPr>
              <a:t>FILMS:</a:t>
            </a:r>
          </a:p>
          <a:p>
            <a:r>
              <a:rPr lang="en-US" i="1" dirty="0" smtClean="0"/>
              <a:t>Raiders of the Lost Ark </a:t>
            </a:r>
            <a:r>
              <a:rPr lang="en-US" dirty="0" smtClean="0"/>
              <a:t>(USA 1981: Steven Spielberg) – note, title in italics, country of origin, date of release in its native country, and director.</a:t>
            </a:r>
          </a:p>
          <a:p>
            <a:endParaRPr lang="en-US" i="1" dirty="0"/>
          </a:p>
          <a:p>
            <a:r>
              <a:rPr lang="en-US" b="1" u="sng" dirty="0" smtClean="0">
                <a:solidFill>
                  <a:srgbClr val="FF0000"/>
                </a:solidFill>
              </a:rPr>
              <a:t>TV:</a:t>
            </a:r>
          </a:p>
          <a:p>
            <a:r>
              <a:rPr lang="en-US" i="1" dirty="0" smtClean="0">
                <a:solidFill>
                  <a:srgbClr val="000000"/>
                </a:solidFill>
              </a:rPr>
              <a:t>Doctor Who </a:t>
            </a:r>
            <a:r>
              <a:rPr lang="en-US" dirty="0" smtClean="0">
                <a:solidFill>
                  <a:srgbClr val="000000"/>
                </a:solidFill>
              </a:rPr>
              <a:t>(UK 1963- ) – note, if the </a:t>
            </a:r>
            <a:r>
              <a:rPr lang="en-US" dirty="0" err="1" smtClean="0">
                <a:solidFill>
                  <a:srgbClr val="000000"/>
                </a:solidFill>
              </a:rPr>
              <a:t>programme</a:t>
            </a:r>
            <a:r>
              <a:rPr lang="en-US" dirty="0" smtClean="0">
                <a:solidFill>
                  <a:srgbClr val="000000"/>
                </a:solidFill>
              </a:rPr>
              <a:t> is still on TV you DO NOT put an end date. If it has finished, then put an end date. As there are many directors, you DO NOT put their names.</a:t>
            </a:r>
          </a:p>
          <a:p>
            <a:endParaRPr lang="en-US" dirty="0">
              <a:solidFill>
                <a:srgbClr val="000000"/>
              </a:solidFill>
            </a:endParaRPr>
          </a:p>
          <a:p>
            <a:r>
              <a:rPr lang="en-US" i="1" dirty="0" smtClean="0">
                <a:solidFill>
                  <a:srgbClr val="000000"/>
                </a:solidFill>
              </a:rPr>
              <a:t>Cathy Come Home </a:t>
            </a:r>
            <a:r>
              <a:rPr lang="en-US" dirty="0" smtClean="0">
                <a:solidFill>
                  <a:srgbClr val="000000"/>
                </a:solidFill>
              </a:rPr>
              <a:t>(UK 1966: Ken Loach) – when a TV </a:t>
            </a:r>
            <a:r>
              <a:rPr lang="en-US" dirty="0" err="1" smtClean="0">
                <a:solidFill>
                  <a:srgbClr val="000000"/>
                </a:solidFill>
              </a:rPr>
              <a:t>programme</a:t>
            </a:r>
            <a:r>
              <a:rPr lang="en-US" dirty="0" smtClean="0">
                <a:solidFill>
                  <a:srgbClr val="000000"/>
                </a:solidFill>
              </a:rPr>
              <a:t> is a one-off production you CAN name the director/s).</a:t>
            </a:r>
          </a:p>
          <a:p>
            <a:endParaRPr lang="en-US" i="1" dirty="0">
              <a:solidFill>
                <a:srgbClr val="000000"/>
              </a:solidFill>
            </a:endParaRPr>
          </a:p>
          <a:p>
            <a:r>
              <a:rPr lang="en-US" b="1" u="sng" dirty="0" smtClean="0">
                <a:solidFill>
                  <a:srgbClr val="FF0000"/>
                </a:solidFill>
              </a:rPr>
              <a:t>RADIO:</a:t>
            </a:r>
          </a:p>
          <a:p>
            <a:r>
              <a:rPr lang="en-US" i="1" dirty="0" smtClean="0">
                <a:solidFill>
                  <a:srgbClr val="000000"/>
                </a:solidFill>
              </a:rPr>
              <a:t>Round the Horne </a:t>
            </a:r>
            <a:r>
              <a:rPr lang="en-US" dirty="0" smtClean="0">
                <a:solidFill>
                  <a:srgbClr val="000000"/>
                </a:solidFill>
              </a:rPr>
              <a:t>(UK 1965-1968) – same rules as TV.</a:t>
            </a:r>
          </a:p>
          <a:p>
            <a:endParaRPr lang="en-US" i="1" dirty="0">
              <a:solidFill>
                <a:srgbClr val="000000"/>
              </a:solidFill>
            </a:endParaRPr>
          </a:p>
          <a:p>
            <a:r>
              <a:rPr lang="en-US" b="1" u="sng" dirty="0" smtClean="0">
                <a:solidFill>
                  <a:srgbClr val="FF0000"/>
                </a:solidFill>
              </a:rPr>
              <a:t>GAMES:</a:t>
            </a:r>
          </a:p>
          <a:p>
            <a:r>
              <a:rPr lang="en-US" i="1" dirty="0" smtClean="0">
                <a:solidFill>
                  <a:srgbClr val="000000"/>
                </a:solidFill>
              </a:rPr>
              <a:t>Tomb Raider </a:t>
            </a:r>
            <a:r>
              <a:rPr lang="en-US" dirty="0" smtClean="0">
                <a:solidFill>
                  <a:srgbClr val="000000"/>
                </a:solidFill>
              </a:rPr>
              <a:t>(UK 1996: Core Design)</a:t>
            </a:r>
            <a:endParaRPr lang="en-US" i="1" dirty="0" smtClean="0">
              <a:solidFill>
                <a:srgbClr val="000000"/>
              </a:solidFill>
            </a:endParaRPr>
          </a:p>
          <a:p>
            <a:endParaRPr lang="en-US" i="1" dirty="0">
              <a:solidFill>
                <a:srgbClr val="000000"/>
              </a:solidFill>
            </a:endParaRPr>
          </a:p>
          <a:p>
            <a:endParaRPr lang="en-US" i="1" dirty="0">
              <a:solidFill>
                <a:srgbClr val="000000"/>
              </a:solidFill>
            </a:endParaRPr>
          </a:p>
        </p:txBody>
      </p:sp>
    </p:spTree>
    <p:extLst>
      <p:ext uri="{BB962C8B-B14F-4D97-AF65-F5344CB8AC3E}">
        <p14:creationId xmlns:p14="http://schemas.microsoft.com/office/powerpoint/2010/main" val="3141566617"/>
      </p:ext>
    </p:extLst>
  </p:cSld>
  <p:clrMapOvr>
    <a:masterClrMapping/>
  </p:clrMapOvr>
  <p:timing>
    <p:tnLst>
      <p:par>
        <p:cTn xmlns:p14="http://schemas.microsoft.com/office/powerpoint/2010/mai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19529" y="224118"/>
            <a:ext cx="8576236" cy="6186310"/>
          </a:xfrm>
          <a:prstGeom prst="rect">
            <a:avLst/>
          </a:prstGeom>
          <a:noFill/>
        </p:spPr>
        <p:txBody>
          <a:bodyPr wrap="square" rtlCol="0">
            <a:spAutoFit/>
          </a:bodyPr>
          <a:lstStyle/>
          <a:p>
            <a:r>
              <a:rPr lang="en-US" b="1" dirty="0" smtClean="0"/>
              <a:t>1. </a:t>
            </a:r>
            <a:r>
              <a:rPr lang="en-US" dirty="0" smtClean="0"/>
              <a:t>At </a:t>
            </a:r>
            <a:r>
              <a:rPr lang="en-US" dirty="0"/>
              <a:t>the end of Thelma and Louise, they find their time is up with the police and there is nowhere to run or hide, they drive off the cliff to escape them leaving the doubt of whether or not they survived but with this is quashes the structure of the melodrama of the women not going back to their usual place in which they began the film with</a:t>
            </a:r>
            <a:r>
              <a:rPr lang="en-US" dirty="0" smtClean="0"/>
              <a:t>.</a:t>
            </a:r>
          </a:p>
          <a:p>
            <a:endParaRPr lang="en-US" sz="800" dirty="0"/>
          </a:p>
          <a:p>
            <a:r>
              <a:rPr lang="en-GB" b="1" dirty="0" smtClean="0"/>
              <a:t>2. </a:t>
            </a:r>
            <a:r>
              <a:rPr lang="en-US" dirty="0"/>
              <a:t>In Terence Fisher’s hey </a:t>
            </a:r>
            <a:r>
              <a:rPr lang="en-US" dirty="0" smtClean="0"/>
              <a:t>day…</a:t>
            </a:r>
            <a:r>
              <a:rPr lang="en-GB" dirty="0" smtClean="0"/>
              <a:t> </a:t>
            </a:r>
          </a:p>
          <a:p>
            <a:endParaRPr lang="en-GB" sz="800" dirty="0"/>
          </a:p>
          <a:p>
            <a:r>
              <a:rPr lang="en-US" b="1" dirty="0" smtClean="0"/>
              <a:t>3. </a:t>
            </a:r>
            <a:r>
              <a:rPr lang="en-US" dirty="0" smtClean="0"/>
              <a:t>I</a:t>
            </a:r>
            <a:r>
              <a:rPr lang="en-GB" dirty="0" smtClean="0"/>
              <a:t>n </a:t>
            </a:r>
            <a:r>
              <a:rPr lang="en-GB" dirty="0"/>
              <a:t>conclusion, Marilyn Monroe was the architectural dumb blonde.</a:t>
            </a:r>
            <a:r>
              <a:rPr lang="en-GB" dirty="0"/>
              <a:t> </a:t>
            </a:r>
            <a:endParaRPr lang="en-GB" dirty="0" smtClean="0"/>
          </a:p>
          <a:p>
            <a:endParaRPr lang="en-US" sz="800" dirty="0" smtClean="0"/>
          </a:p>
          <a:p>
            <a:r>
              <a:rPr lang="en-US" b="1" dirty="0" smtClean="0"/>
              <a:t>4. </a:t>
            </a:r>
            <a:r>
              <a:rPr lang="en-US" dirty="0"/>
              <a:t>Moreover later on in his career he became an academy award winning.</a:t>
            </a:r>
            <a:r>
              <a:rPr lang="en-GB" dirty="0"/>
              <a:t> </a:t>
            </a:r>
            <a:endParaRPr lang="en-GB" dirty="0" smtClean="0"/>
          </a:p>
          <a:p>
            <a:endParaRPr lang="en-GB" sz="800" dirty="0"/>
          </a:p>
          <a:p>
            <a:r>
              <a:rPr lang="en-US" b="1" dirty="0" smtClean="0"/>
              <a:t>5. </a:t>
            </a:r>
            <a:r>
              <a:rPr lang="en-US" dirty="0"/>
              <a:t>This makes the audience feel as if they are watching a film of an important person who’s pictures as ‘Indiana’, who is going on an adventurous trip to find a golden statue that is sorted by others, whom are the Nazis.</a:t>
            </a:r>
            <a:r>
              <a:rPr lang="en-GB" dirty="0"/>
              <a:t> </a:t>
            </a:r>
            <a:endParaRPr lang="en-GB" dirty="0" smtClean="0"/>
          </a:p>
          <a:p>
            <a:endParaRPr lang="en-GB" sz="800" dirty="0" smtClean="0"/>
          </a:p>
          <a:p>
            <a:r>
              <a:rPr lang="en-GB" b="1" dirty="0" smtClean="0"/>
              <a:t>6. </a:t>
            </a:r>
            <a:r>
              <a:rPr lang="en-US" dirty="0"/>
              <a:t>The next film I am going to look at to hopefully come to some sort of conclusion is…</a:t>
            </a:r>
            <a:r>
              <a:rPr lang="en-GB" dirty="0"/>
              <a:t> </a:t>
            </a:r>
            <a:endParaRPr lang="en-GB" dirty="0" smtClean="0"/>
          </a:p>
          <a:p>
            <a:endParaRPr lang="en-GB" sz="800" dirty="0"/>
          </a:p>
          <a:p>
            <a:r>
              <a:rPr lang="en-GB" b="1" dirty="0"/>
              <a:t>7</a:t>
            </a:r>
            <a:r>
              <a:rPr lang="en-GB" b="1" dirty="0" smtClean="0"/>
              <a:t>: </a:t>
            </a:r>
            <a:r>
              <a:rPr lang="en-GB" dirty="0" smtClean="0"/>
              <a:t>During </a:t>
            </a:r>
            <a:r>
              <a:rPr lang="en-GB" dirty="0"/>
              <a:t>the lesson I was under the </a:t>
            </a:r>
            <a:r>
              <a:rPr lang="en-GB" dirty="0" smtClean="0"/>
              <a:t>influence.</a:t>
            </a:r>
            <a:endParaRPr lang="en-GB" dirty="0"/>
          </a:p>
          <a:p>
            <a:r>
              <a:rPr lang="en-GB" sz="800" dirty="0"/>
              <a:t> </a:t>
            </a:r>
          </a:p>
          <a:p>
            <a:r>
              <a:rPr lang="en-GB" b="1" dirty="0"/>
              <a:t>8</a:t>
            </a:r>
            <a:r>
              <a:rPr lang="en-GB" b="1" dirty="0" smtClean="0"/>
              <a:t>: </a:t>
            </a:r>
            <a:r>
              <a:rPr lang="en-GB" dirty="0" smtClean="0"/>
              <a:t>Another </a:t>
            </a:r>
            <a:r>
              <a:rPr lang="en-GB" dirty="0"/>
              <a:t>weakness was my proposal </a:t>
            </a:r>
            <a:r>
              <a:rPr lang="en-GB" dirty="0" smtClean="0"/>
              <a:t>skills.</a:t>
            </a:r>
          </a:p>
          <a:p>
            <a:r>
              <a:rPr lang="en-GB" sz="800" dirty="0"/>
              <a:t> </a:t>
            </a:r>
          </a:p>
          <a:p>
            <a:r>
              <a:rPr lang="en-GB" b="1" dirty="0"/>
              <a:t>9</a:t>
            </a:r>
            <a:r>
              <a:rPr lang="en-GB" b="1" dirty="0" smtClean="0"/>
              <a:t>: </a:t>
            </a:r>
            <a:r>
              <a:rPr lang="en-GB" dirty="0"/>
              <a:t>I tend to forget the things I need to do, and the personal work plan helped me a lot in </a:t>
            </a:r>
            <a:r>
              <a:rPr lang="en-GB" dirty="0" smtClean="0"/>
              <a:t>this.</a:t>
            </a:r>
            <a:endParaRPr lang="en-GB" dirty="0"/>
          </a:p>
          <a:p>
            <a:r>
              <a:rPr lang="en-GB" sz="800" dirty="0"/>
              <a:t> </a:t>
            </a:r>
          </a:p>
          <a:p>
            <a:r>
              <a:rPr lang="en-GB" b="1" dirty="0" smtClean="0"/>
              <a:t>10: </a:t>
            </a:r>
            <a:r>
              <a:rPr lang="en-GB" dirty="0"/>
              <a:t>I can only work feeling the pressure on my </a:t>
            </a:r>
            <a:r>
              <a:rPr lang="en-GB" dirty="0" smtClean="0"/>
              <a:t>shoulders.</a:t>
            </a:r>
          </a:p>
          <a:p>
            <a:endParaRPr lang="en-GB" sz="800" dirty="0"/>
          </a:p>
          <a:p>
            <a:r>
              <a:rPr lang="en-GB" b="1" dirty="0" smtClean="0"/>
              <a:t>11. </a:t>
            </a:r>
            <a:r>
              <a:rPr lang="en-GB" dirty="0" smtClean="0"/>
              <a:t>I feel I have developed my weaknesses.</a:t>
            </a:r>
            <a:endParaRPr lang="en-US" dirty="0"/>
          </a:p>
        </p:txBody>
      </p:sp>
    </p:spTree>
    <p:extLst>
      <p:ext uri="{BB962C8B-B14F-4D97-AF65-F5344CB8AC3E}">
        <p14:creationId xmlns:p14="http://schemas.microsoft.com/office/powerpoint/2010/main" val="65869602"/>
      </p:ext>
    </p:extLst>
  </p:cSld>
  <p:clrMapOvr>
    <a:masterClrMapping/>
  </p:clrMapOvr>
  <p:timing>
    <p:tnLst>
      <p:par>
        <p:cTn xmlns:p14="http://schemas.microsoft.com/office/powerpoint/2010/mai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0" y="112415"/>
            <a:ext cx="6753412" cy="6431821"/>
          </a:xfrm>
          <a:prstGeom prst="rect">
            <a:avLst/>
          </a:prstGeom>
        </p:spPr>
      </p:pic>
      <p:sp>
        <p:nvSpPr>
          <p:cNvPr id="5" name="TextBox 4"/>
          <p:cNvSpPr txBox="1"/>
          <p:nvPr/>
        </p:nvSpPr>
        <p:spPr>
          <a:xfrm>
            <a:off x="4467412" y="112415"/>
            <a:ext cx="4318000" cy="1938992"/>
          </a:xfrm>
          <a:prstGeom prst="rect">
            <a:avLst/>
          </a:prstGeom>
          <a:noFill/>
        </p:spPr>
        <p:txBody>
          <a:bodyPr wrap="square" rtlCol="0">
            <a:spAutoFit/>
          </a:bodyPr>
          <a:lstStyle/>
          <a:p>
            <a:pPr algn="r"/>
            <a:r>
              <a:rPr lang="en-US" sz="6000" b="1" dirty="0" smtClean="0"/>
              <a:t>GOOD LUCK WITH IT!!</a:t>
            </a:r>
            <a:endParaRPr lang="en-US" sz="6000" b="1" dirty="0"/>
          </a:p>
        </p:txBody>
      </p:sp>
    </p:spTree>
    <p:extLst>
      <p:ext uri="{BB962C8B-B14F-4D97-AF65-F5344CB8AC3E}">
        <p14:creationId xmlns:p14="http://schemas.microsoft.com/office/powerpoint/2010/main" val="3866774771"/>
      </p:ext>
    </p:extLst>
  </p:cSld>
  <p:clrMapOvr>
    <a:masterClrMapping/>
  </p:clrMapOvr>
  <p:timing>
    <p:tnLst>
      <p:par>
        <p:cTn xmlns:p14="http://schemas.microsoft.com/office/powerpoint/2010/mai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
  <TotalTime>353</TotalTime>
  <Words>1070</Words>
  <Application>Microsoft Macintosh PowerPoint</Application>
  <PresentationFormat>On-screen Show (4:3)</PresentationFormat>
  <Paragraphs>275</Paragraphs>
  <Slides>24</Slides>
  <Notes>1</Notes>
  <HiddenSlides>0</HiddenSlides>
  <MMClips>0</MMClips>
  <ScaleCrop>false</ScaleCrop>
  <HeadingPairs>
    <vt:vector size="6" baseType="variant">
      <vt:variant>
        <vt:lpstr>Theme</vt:lpstr>
      </vt:variant>
      <vt:variant>
        <vt:i4>1</vt:i4>
      </vt:variant>
      <vt:variant>
        <vt:lpstr>Embedded OLE Servers</vt:lpstr>
      </vt:variant>
      <vt:variant>
        <vt:i4>1</vt:i4>
      </vt:variant>
      <vt:variant>
        <vt:lpstr>Slide Titles</vt:lpstr>
      </vt:variant>
      <vt:variant>
        <vt:i4>24</vt:i4>
      </vt:variant>
    </vt:vector>
  </HeadingPairs>
  <TitlesOfParts>
    <vt:vector size="26" baseType="lpstr">
      <vt:lpstr>Office Theme</vt:lpstr>
      <vt:lpstr>Document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Trinity Saint David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Drindod Dewi Sant</dc:creator>
  <cp:lastModifiedBy>Drindod Dewi Sant</cp:lastModifiedBy>
  <cp:revision>27</cp:revision>
  <dcterms:created xsi:type="dcterms:W3CDTF">2014-10-18T08:57:01Z</dcterms:created>
  <dcterms:modified xsi:type="dcterms:W3CDTF">2016-10-30T12:38:24Z</dcterms:modified>
</cp:coreProperties>
</file>