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61" r:id="rId3"/>
    <p:sldId id="262" r:id="rId4"/>
    <p:sldId id="260" r:id="rId5"/>
    <p:sldId id="264" r:id="rId6"/>
    <p:sldId id="265" r:id="rId7"/>
    <p:sldId id="266" r:id="rId8"/>
    <p:sldId id="267" r:id="rId9"/>
    <p:sldId id="268" r:id="rId10"/>
    <p:sldId id="269" r:id="rId11"/>
  </p:sldIdLst>
  <p:sldSz cx="12192000" cy="6858000"/>
  <p:notesSz cx="6858000" cy="9144000"/>
  <p:defaultTextStyle>
    <a:defPPr>
      <a:defRPr lang="hu-H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90472" y="1463557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90472" y="3943232"/>
            <a:ext cx="9144000" cy="1655762"/>
          </a:xfrm>
        </p:spPr>
        <p:txBody>
          <a:bodyPr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46538D75-00C2-DE73-4C65-FE94AC658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50B8E-A176-49F2-A3C1-FEDA0200170B}" type="datetime2">
              <a:rPr lang="en-US" smtClean="0"/>
              <a:t>Wednesday, March 20, 2024</a:t>
            </a:fld>
            <a:endParaRPr lang="en-US" dirty="0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6B601B81-68C1-B63A-105C-EC637DF56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9F3E495-0415-392A-9A07-34555BBC7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039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4" y="1825625"/>
            <a:ext cx="10515600" cy="4206383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A25CBB87-BE9B-82CE-8A24-F21EEA036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97BA6-BEF8-495F-ACCD-8D19769E4FC6}" type="datetime2">
              <a:rPr lang="en-US" smtClean="0"/>
              <a:t>Wednesday, March 20, 2024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2131628-C033-9728-C4CF-90CDBCB89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67216CA-9A26-BBE7-68A3-9237D22CD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867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15600" cy="2852737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B034DD9-4A61-318F-88CF-79721B55A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7292D-4609-4E55-92E3-C12C6A1234E8}" type="datetime2">
              <a:rPr lang="en-US" smtClean="0"/>
              <a:t>Wednesday, March 20, 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496DA99-E916-9F7C-9E88-AA06046AE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1CC86B5-B6B3-4633-0D90-AACB44D0D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585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78F7F10-35F6-E392-D41B-3CD300D5CCF8}"/>
              </a:ext>
            </a:extLst>
          </p:cNvPr>
          <p:cNvSpPr/>
          <p:nvPr/>
        </p:nvSpPr>
        <p:spPr>
          <a:xfrm>
            <a:off x="0" y="685800"/>
            <a:ext cx="11494008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181600" cy="420638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mtClean="0"/>
            </a:lvl1pPr>
            <a:lvl2pPr>
              <a:defRPr lang="en-US" smtClean="0"/>
            </a:lvl2pPr>
            <a:lvl3pPr>
              <a:defRPr lang="en-US" smtClean="0"/>
            </a:lvl3pPr>
            <a:lvl4pPr>
              <a:defRPr lang="en-US" smtClean="0"/>
            </a:lvl4pPr>
            <a:lvl5pPr>
              <a:defRPr lang="en-US" dirty="0"/>
            </a:lvl5pPr>
          </a:lstStyle>
          <a:p>
            <a:pPr lvl="0">
              <a:buChar char="¬"/>
            </a:pPr>
            <a:r>
              <a:rPr lang="en-GB"/>
              <a:t>Click to edit Master text styles</a:t>
            </a:r>
          </a:p>
          <a:p>
            <a:pPr lvl="1">
              <a:buChar char="¬"/>
            </a:pPr>
            <a:r>
              <a:rPr lang="en-GB"/>
              <a:t>Second level</a:t>
            </a:r>
          </a:p>
          <a:p>
            <a:pPr lvl="2">
              <a:buChar char="¬"/>
            </a:pPr>
            <a:r>
              <a:rPr lang="en-GB"/>
              <a:t>Third level</a:t>
            </a:r>
          </a:p>
          <a:p>
            <a:pPr lvl="3">
              <a:buChar char="¬"/>
            </a:pPr>
            <a:r>
              <a:rPr lang="en-GB"/>
              <a:t>Fourth level</a:t>
            </a:r>
          </a:p>
          <a:p>
            <a:pPr lvl="4">
              <a:buChar char="¬"/>
            </a:pPr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56178" y="1825625"/>
            <a:ext cx="5180046" cy="4206382"/>
          </a:xfrm>
        </p:spPr>
        <p:txBody>
          <a:bodyPr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35274CEC-210E-BC97-9B79-A7D801E4B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E0E29-2C79-4A2A-B61C-A21B8362A50A}" type="datetime2">
              <a:rPr lang="en-US" smtClean="0"/>
              <a:t>Wednesday, March 20, 2024</a:t>
            </a:fld>
            <a:endParaRPr lang="en-US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486B3D53-F805-C08E-2359-498218FC6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1C4695B-D7BD-45F7-EB23-6FDAF2410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025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A1F52B7-5271-53AA-8260-0CF50FF8DA3C}"/>
              </a:ext>
            </a:extLst>
          </p:cNvPr>
          <p:cNvSpPr/>
          <p:nvPr/>
        </p:nvSpPr>
        <p:spPr>
          <a:xfrm>
            <a:off x="0" y="685800"/>
            <a:ext cx="11494008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78" y="365125"/>
            <a:ext cx="10515600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2178" y="1681163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2178" y="2505075"/>
            <a:ext cx="5157787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54590" y="1681163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54590" y="2505075"/>
            <a:ext cx="5183188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7198C3F1-4E77-7888-CDB8-CF9406E4A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0177-5432-41AC-9593-8EC96BFF4F82}" type="datetime2">
              <a:rPr lang="en-US" smtClean="0"/>
              <a:t>Wednesday, March 20, 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93561D3-90F6-AD82-BCFE-90F9427D8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32F9B33-3FA7-526F-7B45-342EB64A1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484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15600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A9328E63-E075-39E2-BAA7-30CCAE2E7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29A7B-B2F1-41A3-B969-4E25F618B967}" type="datetime2">
              <a:rPr lang="en-US" smtClean="0"/>
              <a:t>Wednesday, March 20, 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A5894A5-0E01-F43E-C68A-2EFAB2EB8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250128C-CE40-2B40-1B89-7E9AAAAC4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8794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E281B99-C6A0-F92A-BDD3-BB362196501C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EB8367C-67E1-A50A-1584-F859A6FED9C9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BB8861-51D7-741E-6B2C-25412D40E5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98B79-F222-4FD1-8713-07459E1B5004}" type="datetime2">
              <a:rPr lang="en-US" smtClean="0"/>
              <a:t>Wednesday, March 20,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D69A2F-0657-B33B-8334-C458A9538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B4FC84-48ED-0480-2497-FCD84C127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649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12425" cy="1600200"/>
          </a:xfrm>
        </p:spPr>
        <p:txBody>
          <a:bodyPr anchor="b">
            <a:normAutofit/>
          </a:bodyPr>
          <a:lstStyle>
            <a:lvl1pPr>
              <a:defRPr sz="5200">
                <a:latin typeface="Dante (Headings)2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2830" y="2199340"/>
            <a:ext cx="6172200" cy="3661710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3932237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23F37370-7C05-0AAE-A0C3-9EE620A84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630FD-0818-4065-B5FE-410552D9B1BC}" type="datetime2">
              <a:rPr lang="en-US" smtClean="0"/>
              <a:t>Wednesday, March 20, 2024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900B8E3-39E6-A88A-BBFB-717596EB3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48E340D-1840-D987-3EEA-963BDDE31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545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3932237" cy="16002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81276" y="987425"/>
            <a:ext cx="6172200" cy="487362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3932237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0F28E44-58BB-553B-BBD0-F292C66CC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2D289-0EBF-40C7-B6E8-60285281F180}" type="datetime2">
              <a:rPr lang="en-US" smtClean="0"/>
              <a:t>Wednesday, March 20, 2024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F22D156-E5FE-F118-0553-B401F1965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88AEE0A6-6120-9BA2-5751-E0E2D8CF0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2107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D930A-6467-4C46-BA13-A0F5EC12F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41977A-7872-4BE8-8C5C-D2099BEDB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268C47-2910-B99C-EC67-F6649ADC2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A49D-4A7C-4944-9802-8EE0B5A6CEDD}" type="datetime2">
              <a:rPr lang="en-US" smtClean="0"/>
              <a:t>Wednesday, March 20, 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019515-4A04-FBE0-E89C-86ECBB7E9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D9C272-2490-C827-9BE5-9CEE41850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248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76A9FC-D582-4FC8-B641-9F77B4DD15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32613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3A1683-12F6-4BA6-AD1A-F98C60951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3943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FF68BE-C313-C839-B719-0339AC34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89DDD-3B11-4150-8B39-3662C10D8BF9}" type="datetime2">
              <a:rPr lang="en-US" smtClean="0"/>
              <a:t>Wednesday, March 20, 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4F4E5F-FFF4-F934-3DD9-134F8D242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FE0F82-88EB-FAE2-FC02-99D5EE301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195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4B53B4F-080C-8523-03AD-871CC3B8D168}"/>
              </a:ext>
            </a:extLst>
          </p:cNvPr>
          <p:cNvSpPr/>
          <p:nvPr/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3B790B-70BD-FD52-2540-F1DA4882170E}"/>
              </a:ext>
            </a:extLst>
          </p:cNvPr>
          <p:cNvSpPr/>
          <p:nvPr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 descr="Tag=AccentColor&#10;Flavor=Light&#10;Target=Line">
            <a:extLst>
              <a:ext uri="{FF2B5EF4-FFF2-40B4-BE49-F238E27FC236}">
                <a16:creationId xmlns:a16="http://schemas.microsoft.com/office/drawing/2014/main" id="{7D4FC5F0-CBD6-AEEB-4902-28D624068890}"/>
              </a:ext>
            </a:extLst>
          </p:cNvPr>
          <p:cNvCxnSpPr>
            <a:cxnSpLocks/>
          </p:cNvCxnSpPr>
          <p:nvPr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 descr="Tag=AccentColor&#10;Flavor=Light&#10;Target=Line">
            <a:extLst>
              <a:ext uri="{FF2B5EF4-FFF2-40B4-BE49-F238E27FC236}">
                <a16:creationId xmlns:a16="http://schemas.microsoft.com/office/drawing/2014/main" id="{FA9EB4DB-DDA5-1A45-7D87-B2BF67D2D1C3}"/>
              </a:ext>
            </a:extLst>
          </p:cNvPr>
          <p:cNvCxnSpPr>
            <a:cxnSpLocks/>
          </p:cNvCxnSpPr>
          <p:nvPr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94CDC665-7415-4DAF-AE09-B9BBC1907393}" type="datetime2">
              <a:rPr lang="en-US" smtClean="0"/>
              <a:t>Wednesday, March 20, 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-18288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137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BB3B2C43-5E36-4768-8319-6752D24B4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B044326E-7BB3-4929-BE33-05CA64DBB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731CF4E0-AA2D-43CA-A528-C52FB1582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6C0D99-E50B-3744-865F-5B1AA5E610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79920" y="2530043"/>
            <a:ext cx="5136133" cy="961580"/>
          </a:xfrm>
        </p:spPr>
        <p:txBody>
          <a:bodyPr anchor="b">
            <a:normAutofit fontScale="90000"/>
          </a:bodyPr>
          <a:lstStyle/>
          <a:p>
            <a:r>
              <a:rPr lang="hu-HU" sz="4900" dirty="0" err="1">
                <a:latin typeface="Amasis MT Pro Medium" panose="02040604050005020304" pitchFamily="18" charset="-18"/>
              </a:rPr>
              <a:t>Entrepreneurship</a:t>
            </a:r>
            <a:br>
              <a:rPr lang="hu-HU" sz="4800" dirty="0"/>
            </a:br>
            <a:r>
              <a:rPr lang="hu-HU" sz="4800" dirty="0"/>
              <a:t>  </a:t>
            </a:r>
            <a:r>
              <a:rPr lang="hu-HU" sz="4400" dirty="0" err="1"/>
              <a:t>component</a:t>
            </a:r>
            <a:r>
              <a:rPr lang="hu-HU" sz="4400" dirty="0"/>
              <a:t>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AFD9FF-9318-0A6E-CA8E-AA0C9CB219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23999" y="3972418"/>
            <a:ext cx="5054196" cy="2192683"/>
          </a:xfrm>
        </p:spPr>
        <p:txBody>
          <a:bodyPr>
            <a:normAutofit/>
          </a:bodyPr>
          <a:lstStyle/>
          <a:p>
            <a:pPr algn="r"/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: Brigitta Horváth</a:t>
            </a:r>
          </a:p>
          <a:p>
            <a:pPr algn="r"/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Student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 ID: 2213952</a:t>
            </a:r>
          </a:p>
          <a:p>
            <a:pPr algn="r"/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Modul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number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: LCBB5001</a:t>
            </a:r>
          </a:p>
          <a:p>
            <a:pPr algn="r"/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Amer</a:t>
            </a:r>
            <a:r>
              <a:rPr lang="hu-HU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600" dirty="0" err="1">
                <a:latin typeface="Arial" panose="020B0604020202020204" pitchFamily="34" charset="0"/>
                <a:cs typeface="Arial" panose="020B0604020202020204" pitchFamily="34" charset="0"/>
              </a:rPr>
              <a:t>Kareem</a:t>
            </a:r>
            <a:r>
              <a:rPr lang="hu-HU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D3AC76-C703-53E9-665E-A9A0656D5A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000"/>
          <a:stretch/>
        </p:blipFill>
        <p:spPr>
          <a:xfrm>
            <a:off x="-6472" y="10"/>
            <a:ext cx="5486394" cy="6857982"/>
          </a:xfrm>
          <a:prstGeom prst="rect">
            <a:avLst/>
          </a:prstGeom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3B083774-A903-4B1B-BC6A-94C1F048E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479921" y="0"/>
            <a:ext cx="287517" cy="6857992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5D5FB189-1F48-4A47-B036-6AF7E11A8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504676" y="-14198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C5B335DD-3163-4EC5-8B6B-2AB53E64D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Tartalom helye 4">
            <a:extLst>
              <a:ext uri="{FF2B5EF4-FFF2-40B4-BE49-F238E27FC236}">
                <a16:creationId xmlns:a16="http://schemas.microsoft.com/office/drawing/2014/main" id="{76DE606A-A936-B494-0973-2FE408663D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0120" y="267463"/>
            <a:ext cx="2517560" cy="961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824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08AEC7-7EFA-120A-2E56-EB137A356A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7690911-E856-175F-1C01-B5A8F6505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E267C510-2093-4611-FA3E-F64D2C0AB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83273EA-AA38-0893-3607-2CB9B5A629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2A4B01-2DED-5239-DFF7-718564804F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3953" y="560483"/>
            <a:ext cx="4977777" cy="527746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hu-HU" sz="4000" dirty="0" err="1">
                <a:latin typeface="Amasis MT Pro Medium" panose="02040604050005020304" pitchFamily="18" charset="-18"/>
              </a:rPr>
              <a:t>Table</a:t>
            </a:r>
            <a:r>
              <a:rPr lang="hu-HU" sz="4000" dirty="0">
                <a:latin typeface="Amasis MT Pro Medium" panose="02040604050005020304" pitchFamily="18" charset="-18"/>
              </a:rPr>
              <a:t> of </a:t>
            </a:r>
            <a:r>
              <a:rPr lang="hu-HU" sz="4000" dirty="0" err="1">
                <a:latin typeface="Amasis MT Pro Medium" panose="02040604050005020304" pitchFamily="18" charset="-18"/>
              </a:rPr>
              <a:t>content</a:t>
            </a:r>
            <a:endParaRPr lang="hu-HU" sz="4000" dirty="0">
              <a:latin typeface="Amasis MT Pro Medium" panose="02040604050005020304" pitchFamily="18" charset="-18"/>
            </a:endParaRPr>
          </a:p>
          <a:p>
            <a:pPr algn="l"/>
            <a:endParaRPr lang="hu-HU" sz="4000" dirty="0">
              <a:latin typeface="Amasis MT Pro Medium" panose="02040604050005020304" pitchFamily="18" charset="-18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Intoduction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of business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plan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Management team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plan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Marketing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Competition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differentiation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Funding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requirements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allocation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hu-HU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hu-HU" dirty="0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9511BC21-BE3E-8155-AFE5-92225B48C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37C15D-D388-DA52-D057-8B4B7857F1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73" r="-1" b="-1"/>
          <a:stretch/>
        </p:blipFill>
        <p:spPr>
          <a:xfrm>
            <a:off x="6766187" y="199744"/>
            <a:ext cx="4729997" cy="6458492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32E7E7B6-B938-733B-C374-5326D7A92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864F4D1D-F145-D707-3F3C-26B59EE81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2219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BEFC609-F642-4834-C843-4A28A0AB41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28106160-EC53-CAB3-9950-FA0A13192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1E2ED63A-514F-DBEE-B0A5-07F3E2EFD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35B39626-3EF0-4133-53E6-B0823DEEE3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303B05-342B-6C0D-14FF-C23A4A2E34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6699" y="398804"/>
            <a:ext cx="4977777" cy="942909"/>
          </a:xfrm>
        </p:spPr>
        <p:txBody>
          <a:bodyPr anchor="b">
            <a:normAutofit/>
          </a:bodyPr>
          <a:lstStyle/>
          <a:p>
            <a:pPr algn="l"/>
            <a:r>
              <a:rPr lang="hu-HU" sz="4400" dirty="0" err="1">
                <a:latin typeface="Amasis MT Pro Medium" panose="02040604050005020304" pitchFamily="18" charset="-18"/>
              </a:rPr>
              <a:t>Introduction</a:t>
            </a:r>
            <a:endParaRPr lang="hu-HU" sz="4400" dirty="0">
              <a:latin typeface="Amasis MT Pro Medium" panose="02040604050005020304" pitchFamily="18" charset="-1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7EA51E-78B7-9CD9-D625-134FE8CD3D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4457" y="1967732"/>
            <a:ext cx="4977777" cy="3488775"/>
          </a:xfrm>
        </p:spPr>
        <p:txBody>
          <a:bodyPr>
            <a:normAutofit/>
          </a:bodyPr>
          <a:lstStyle/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Recent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graduate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new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enthusiastic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entrepreneur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Vision: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SmartMeal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app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Strenght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innovative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approach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Opportuinity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growing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market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endParaRPr lang="hu-HU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Wingdings" panose="05000000000000000000" pitchFamily="2" charset="2"/>
              <a:buChar char="Ø"/>
            </a:pPr>
            <a:endParaRPr lang="hu-H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Wingdings" panose="05000000000000000000" pitchFamily="2" charset="2"/>
              <a:buChar char="Ø"/>
            </a:pPr>
            <a:endParaRPr lang="hu-HU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75F0E60-34AD-533A-B1E6-ABB5ABA8E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D8405F-70D6-0194-20F5-939E3D11E6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73" r="-1" b="-1"/>
          <a:stretch/>
        </p:blipFill>
        <p:spPr>
          <a:xfrm>
            <a:off x="6484677" y="5599"/>
            <a:ext cx="5018476" cy="6852391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1BC96110-C4C6-3D6F-E890-38793B5F7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38E6385E-FB05-178C-2EEA-BB7D22EE8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3650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84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9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34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9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61C15A3-7829-2057-5500-C3B34B3C8B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7EFEBD0A-2B1C-42AB-A2F4-3493E48F3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0E75F744-7372-4A4D-9F05-470883FF9A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42A84D6C-D535-43BB-9843-5103F1407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EEC3F7-9A44-3BFF-67AE-6006E32AAD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6153" y="447194"/>
            <a:ext cx="4977777" cy="1461069"/>
          </a:xfrm>
        </p:spPr>
        <p:txBody>
          <a:bodyPr anchor="b">
            <a:normAutofit/>
          </a:bodyPr>
          <a:lstStyle/>
          <a:p>
            <a:pPr algn="l"/>
            <a:r>
              <a:rPr lang="hu-HU" sz="4400">
                <a:latin typeface="Amasis MT Pro Medium" panose="02040604050005020304" pitchFamily="18" charset="-18"/>
              </a:rPr>
              <a:t>Overview of business plan</a:t>
            </a:r>
            <a:endParaRPr lang="hu-HU" sz="4400" dirty="0">
              <a:latin typeface="Amasis MT Pro Medium" panose="02040604050005020304" pitchFamily="18" charset="-1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284E7C-5236-61BF-C60C-CD2D8EFDD8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7399" y="2355456"/>
            <a:ext cx="4977777" cy="3265256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Idea: AI-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personalized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meal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plannig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Product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AI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meal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plannig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Shopping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list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automation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Nutritional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tracking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15F387C8-7A98-428C-A38B-51332E18AC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132E18-B4E5-6920-DF41-A26AABDB88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73" r="-1" b="-1"/>
          <a:stretch/>
        </p:blipFill>
        <p:spPr>
          <a:xfrm>
            <a:off x="6484677" y="5599"/>
            <a:ext cx="5018476" cy="6852391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3D901993-74B3-400C-B05A-8A0D31536D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730F885D-4D31-4126-8405-49A6BE4EB5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graph showing the world health organization&#10;&#10;Description automatically generated with medium confidence">
            <a:extLst>
              <a:ext uri="{FF2B5EF4-FFF2-40B4-BE49-F238E27FC236}">
                <a16:creationId xmlns:a16="http://schemas.microsoft.com/office/drawing/2014/main" id="{6A2D9575-1507-0296-419C-9848F24E83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6772" y="1555099"/>
            <a:ext cx="6361909" cy="37190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574D5FE-D91B-2D7F-856F-2A047441CE9A}"/>
              </a:ext>
            </a:extLst>
          </p:cNvPr>
          <p:cNvSpPr txBox="1"/>
          <p:nvPr/>
        </p:nvSpPr>
        <p:spPr>
          <a:xfrm>
            <a:off x="10123245" y="5307696"/>
            <a:ext cx="172280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hu-HU" sz="1200" dirty="0">
                <a:latin typeface="Arial" panose="020B0604020202020204" pitchFamily="34" charset="0"/>
                <a:cs typeface="Arial" panose="020B0604020202020204" pitchFamily="34" charset="0"/>
              </a:rPr>
              <a:t>(Davies, 2015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hu-HU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4285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4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49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4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99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24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49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AD07D9-C708-63B1-5EDD-45B7E17219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10600349-D5ED-1213-1E9C-75F29763C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3CC32421-DACC-941B-0DE4-745DB424B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961DB4F7-3BCE-9998-36FD-36082E81C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8509B5-585C-9B88-8321-B835FDF76A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1015" y="455316"/>
            <a:ext cx="4977777" cy="1430589"/>
          </a:xfrm>
        </p:spPr>
        <p:txBody>
          <a:bodyPr anchor="b">
            <a:normAutofit/>
          </a:bodyPr>
          <a:lstStyle/>
          <a:p>
            <a:pPr algn="l"/>
            <a:r>
              <a:rPr lang="hu-HU" sz="4400" dirty="0">
                <a:latin typeface="Amasis MT Pro Medium" panose="02040604050005020304" pitchFamily="18" charset="-18"/>
              </a:rPr>
              <a:t>Management team </a:t>
            </a:r>
            <a:r>
              <a:rPr lang="hu-HU" sz="4400" dirty="0" err="1">
                <a:latin typeface="Amasis MT Pro Medium" panose="02040604050005020304" pitchFamily="18" charset="-18"/>
              </a:rPr>
              <a:t>plan</a:t>
            </a:r>
            <a:endParaRPr lang="hu-HU" sz="4400" dirty="0">
              <a:latin typeface="Amasis MT Pro Medium" panose="02040604050005020304" pitchFamily="18" charset="-1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8A8421-CB78-7D53-DDA1-6987FB17F1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9269" y="2341221"/>
            <a:ext cx="4977777" cy="3600536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CEO - Visionary and product development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CTO - app development, technology, and data security.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CMO - marketing strategies, brand management, and customer engagement.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Nutrition Expert </a:t>
            </a:r>
            <a:r>
              <a:rPr lang="hu-HU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hu-HU" dirty="0" err="1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nutritional</a:t>
            </a:r>
            <a:r>
              <a:rPr lang="hu-HU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compliance</a:t>
            </a:r>
            <a:endParaRPr lang="en-US" b="0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endParaRPr lang="hu-HU" dirty="0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F8600BCE-A7E7-5AEF-E8EF-C9FBBDDB9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B2A6A6-ECD0-568F-DD50-981B0F3CD7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73" r="-1" b="-1"/>
          <a:stretch/>
        </p:blipFill>
        <p:spPr>
          <a:xfrm>
            <a:off x="6484677" y="5599"/>
            <a:ext cx="5018476" cy="6852391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B12F8ECC-10A6-F5CD-F67C-94D1B2645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559EB1CD-6BBF-E602-3DB3-696223AF8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55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8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3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8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83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B7E8AA-45E0-CE56-7A9E-D701A0B85A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9FE146C-D322-07F1-9A64-D28A22E3D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9D87B13B-92AF-0330-5C60-6D5DFEFD3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801348E1-1D12-2BFE-87FD-05EF23D2B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64D9E5-E852-5100-86E6-2433A0879D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1101" y="349472"/>
            <a:ext cx="4977777" cy="894625"/>
          </a:xfrm>
        </p:spPr>
        <p:txBody>
          <a:bodyPr anchor="b">
            <a:normAutofit/>
          </a:bodyPr>
          <a:lstStyle/>
          <a:p>
            <a:pPr algn="l"/>
            <a:r>
              <a:rPr lang="hu-HU" sz="4400" dirty="0">
                <a:latin typeface="Amasis MT Pro Medium" panose="02040604050005020304" pitchFamily="18" charset="-18"/>
              </a:rPr>
              <a:t>Marketing </a:t>
            </a:r>
            <a:r>
              <a:rPr lang="hu-HU" sz="4400" dirty="0" err="1">
                <a:latin typeface="Amasis MT Pro Medium" panose="02040604050005020304" pitchFamily="18" charset="-18"/>
              </a:rPr>
              <a:t>strategy</a:t>
            </a:r>
            <a:endParaRPr lang="hu-HU" sz="4400" dirty="0">
              <a:latin typeface="Amasis MT Pro Medium" panose="02040604050005020304" pitchFamily="18" charset="-1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EC9713-F570-3153-1D09-E80FC26558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71085" y="1924287"/>
            <a:ext cx="4977777" cy="3867507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USP - AI-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powered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personalization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Primary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Health-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conscious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Fitness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enthusiasts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specific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dietary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needs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l"/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591EE84D-3EDD-2681-DA1E-AF49BEC3F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3ADF1F-5389-2191-F0D6-7027AE39F9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73" r="-1" b="-1"/>
          <a:stretch/>
        </p:blipFill>
        <p:spPr>
          <a:xfrm>
            <a:off x="6484677" y="5599"/>
            <a:ext cx="5018476" cy="6852391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89E154F1-E640-6568-0EDA-AC7377067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3F4E2938-EAEB-70A7-0F5E-26AE8D6F2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graph with text on it&#10;&#10;Description automatically generated">
            <a:extLst>
              <a:ext uri="{FF2B5EF4-FFF2-40B4-BE49-F238E27FC236}">
                <a16:creationId xmlns:a16="http://schemas.microsoft.com/office/drawing/2014/main" id="{EEF3FDE3-7DB8-E391-03B8-BF19F2D73B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8388" y="1755871"/>
            <a:ext cx="5512785" cy="32026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C69CE6B-40AE-1E82-6EA0-BBD6C32FCED2}"/>
              </a:ext>
            </a:extLst>
          </p:cNvPr>
          <p:cNvSpPr txBox="1"/>
          <p:nvPr/>
        </p:nvSpPr>
        <p:spPr>
          <a:xfrm>
            <a:off x="10059511" y="5200405"/>
            <a:ext cx="172280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hu-HU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hu-HU" sz="1200" dirty="0" err="1">
                <a:latin typeface="Arial" panose="020B0604020202020204" pitchFamily="34" charset="0"/>
                <a:cs typeface="Arial" panose="020B0604020202020204" pitchFamily="34" charset="0"/>
              </a:rPr>
              <a:t>Audickas</a:t>
            </a:r>
            <a:r>
              <a:rPr lang="hu-HU" sz="1200" dirty="0">
                <a:latin typeface="Arial" panose="020B0604020202020204" pitchFamily="34" charset="0"/>
                <a:cs typeface="Arial" panose="020B0604020202020204" pitchFamily="34" charset="0"/>
              </a:rPr>
              <a:t>, 2017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hu-HU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3780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4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29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4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79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4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29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FFDEBEA-0BDF-9369-F6AA-66656FF12A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9FBE719B-42ED-4D02-F748-7CC5BA2DE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A96FA57A-B6B6-5141-C79D-8A4D9F017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6FA8866-6BA7-FE71-28B9-E83955F36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BB8007-0E6E-7A34-07EA-F3761FA379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789" y="597240"/>
            <a:ext cx="6147585" cy="1359734"/>
          </a:xfrm>
        </p:spPr>
        <p:txBody>
          <a:bodyPr anchor="b">
            <a:normAutofit/>
          </a:bodyPr>
          <a:lstStyle/>
          <a:p>
            <a:pPr algn="l"/>
            <a:r>
              <a:rPr lang="hu-HU" sz="4400" dirty="0" err="1">
                <a:latin typeface="Amasis MT Pro Medium" panose="02040604050005020304" pitchFamily="18" charset="-18"/>
              </a:rPr>
              <a:t>Competition</a:t>
            </a:r>
            <a:r>
              <a:rPr lang="hu-HU" sz="4400" dirty="0">
                <a:latin typeface="Amasis MT Pro Medium" panose="02040604050005020304" pitchFamily="18" charset="-18"/>
              </a:rPr>
              <a:t> and </a:t>
            </a:r>
            <a:r>
              <a:rPr lang="hu-HU" sz="4400" dirty="0" err="1">
                <a:latin typeface="Amasis MT Pro Medium" panose="02040604050005020304" pitchFamily="18" charset="-18"/>
              </a:rPr>
              <a:t>differentiation</a:t>
            </a:r>
            <a:r>
              <a:rPr lang="hu-HU" sz="4400" dirty="0">
                <a:latin typeface="Amasis MT Pro Medium" panose="02040604050005020304" pitchFamily="18" charset="-18"/>
              </a:rPr>
              <a:t> </a:t>
            </a:r>
            <a:r>
              <a:rPr lang="hu-HU" sz="4400" dirty="0" err="1">
                <a:latin typeface="Amasis MT Pro Medium" panose="02040604050005020304" pitchFamily="18" charset="-18"/>
              </a:rPr>
              <a:t>strategy</a:t>
            </a:r>
            <a:endParaRPr lang="hu-HU" sz="4400" dirty="0">
              <a:latin typeface="Amasis MT Pro Medium" panose="02040604050005020304" pitchFamily="18" charset="-1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4A1C90-BC04-DE18-3436-84AD5806F9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0385" y="2443217"/>
            <a:ext cx="4977777" cy="3242739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Major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competitors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MyFitnessPal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Weight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Watchers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Differentiation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unique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features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 err="1"/>
              <a:t>Advantages</a:t>
            </a:r>
            <a:r>
              <a:rPr lang="hu-HU" dirty="0"/>
              <a:t>: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/>
              <a:t>AI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 err="1"/>
              <a:t>Personalized</a:t>
            </a:r>
            <a:r>
              <a:rPr lang="hu-HU" dirty="0"/>
              <a:t> </a:t>
            </a:r>
            <a:r>
              <a:rPr lang="hu-HU" dirty="0" err="1"/>
              <a:t>plans</a:t>
            </a:r>
            <a:endParaRPr lang="hu-HU" dirty="0"/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 err="1"/>
              <a:t>Integration</a:t>
            </a:r>
            <a:endParaRPr lang="hu-HU" dirty="0"/>
          </a:p>
          <a:p>
            <a:pPr lvl="1" algn="l"/>
            <a:endParaRPr lang="hu-HU" dirty="0"/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endParaRPr lang="hu-HU" dirty="0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2A9EA1DB-F68A-2AAD-DC5D-0E7F365BEF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CDF90E-FE98-DE98-73EE-B66E7F5196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73" r="-1" b="-1"/>
          <a:stretch/>
        </p:blipFill>
        <p:spPr>
          <a:xfrm>
            <a:off x="6484677" y="5599"/>
            <a:ext cx="5018476" cy="6852391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60D1F1C6-AEB7-38D2-0ABA-F756B4D28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4935C285-80AC-BF35-ECDC-C729E99BD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screenshot of a menu&#10;&#10;Description automatically generated">
            <a:extLst>
              <a:ext uri="{FF2B5EF4-FFF2-40B4-BE49-F238E27FC236}">
                <a16:creationId xmlns:a16="http://schemas.microsoft.com/office/drawing/2014/main" id="{3C303F4A-E5F4-2B5C-7797-E558D96C7C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3132" y="2118319"/>
            <a:ext cx="5630960" cy="349119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B18C64F-C2C5-B57B-CA34-A5CDD7329ED9}"/>
              </a:ext>
            </a:extLst>
          </p:cNvPr>
          <p:cNvSpPr txBox="1"/>
          <p:nvPr/>
        </p:nvSpPr>
        <p:spPr>
          <a:xfrm>
            <a:off x="10123245" y="5718521"/>
            <a:ext cx="172280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hu-HU" sz="1200" dirty="0">
                <a:latin typeface="Arial" panose="020B0604020202020204" pitchFamily="34" charset="0"/>
                <a:cs typeface="Arial" panose="020B0604020202020204" pitchFamily="34" charset="0"/>
              </a:rPr>
              <a:t>(K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alinin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hu-HU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2023)</a:t>
            </a:r>
            <a:endParaRPr lang="hu-HU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4019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84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9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34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9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84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9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34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0861B6-A646-25CD-32CD-58775981E0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B5301F74-CC7B-DD78-313C-401DC14B5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26440FB3-E2B9-45EF-D9D9-5512FF2607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D5DE4B79-512D-7FA7-F44D-09791B218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AC2E6A-8154-2B92-B6ED-704083B949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6843" y="553840"/>
            <a:ext cx="6317267" cy="1337996"/>
          </a:xfrm>
        </p:spPr>
        <p:txBody>
          <a:bodyPr anchor="b">
            <a:normAutofit/>
          </a:bodyPr>
          <a:lstStyle/>
          <a:p>
            <a:pPr algn="l"/>
            <a:r>
              <a:rPr lang="hu-HU" sz="4400" dirty="0" err="1">
                <a:latin typeface="Amasis MT Pro Medium" panose="02040604050005020304" pitchFamily="18" charset="-18"/>
              </a:rPr>
              <a:t>Funding</a:t>
            </a:r>
            <a:r>
              <a:rPr lang="hu-HU" sz="4400" dirty="0">
                <a:latin typeface="Amasis MT Pro Medium" panose="02040604050005020304" pitchFamily="18" charset="-18"/>
              </a:rPr>
              <a:t> </a:t>
            </a:r>
            <a:r>
              <a:rPr lang="hu-HU" sz="4400" dirty="0" err="1">
                <a:latin typeface="Amasis MT Pro Medium" panose="02040604050005020304" pitchFamily="18" charset="-18"/>
              </a:rPr>
              <a:t>requirements</a:t>
            </a:r>
            <a:r>
              <a:rPr lang="hu-HU" sz="4400" dirty="0">
                <a:latin typeface="Amasis MT Pro Medium" panose="02040604050005020304" pitchFamily="18" charset="-18"/>
              </a:rPr>
              <a:t> and </a:t>
            </a:r>
            <a:r>
              <a:rPr lang="hu-HU" sz="4400" dirty="0" err="1">
                <a:latin typeface="Amasis MT Pro Medium" panose="02040604050005020304" pitchFamily="18" charset="-18"/>
              </a:rPr>
              <a:t>allocation</a:t>
            </a:r>
            <a:endParaRPr lang="hu-HU" sz="4400" dirty="0">
              <a:latin typeface="Amasis MT Pro Medium" panose="02040604050005020304" pitchFamily="18" charset="-1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50548B-CEE3-A5C6-35CC-B796FAD566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5108" y="2285876"/>
            <a:ext cx="4977777" cy="3808346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Funding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u-HU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£100k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Utilization</a:t>
            </a:r>
            <a:r>
              <a:rPr lang="hu-HU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r>
              <a:rPr lang="hu-HU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>
                <a:solidFill>
                  <a:srgbClr val="202124"/>
                </a:solidFill>
                <a:effectLst/>
                <a:latin typeface="Roboto" panose="02000000000000000000" pitchFamily="2" charset="0"/>
              </a:rPr>
              <a:t>£</a:t>
            </a:r>
            <a:r>
              <a:rPr lang="hu-HU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50k</a:t>
            </a: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</a:t>
            </a:r>
            <a:r>
              <a:rPr lang="hu-HU" b="0" i="0" dirty="0">
                <a:solidFill>
                  <a:srgbClr val="202124"/>
                </a:solidFill>
                <a:effectLst/>
                <a:latin typeface="Roboto" panose="02000000000000000000" pitchFamily="2" charset="0"/>
              </a:rPr>
              <a:t>£30k</a:t>
            </a:r>
            <a:endParaRPr lang="hu-HU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</a:t>
            </a:r>
            <a:r>
              <a:rPr lang="hu-HU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hu-HU" dirty="0" err="1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contingecies</a:t>
            </a:r>
            <a:r>
              <a:rPr lang="hu-HU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b="0" i="0" dirty="0">
                <a:solidFill>
                  <a:srgbClr val="202124"/>
                </a:solidFill>
                <a:effectLst/>
                <a:latin typeface="Roboto" panose="02000000000000000000" pitchFamily="2" charset="0"/>
              </a:rPr>
              <a:t>£20k</a:t>
            </a:r>
            <a:endParaRPr lang="hu-HU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hu-HU" dirty="0" err="1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Targets</a:t>
            </a:r>
            <a:r>
              <a:rPr lang="hu-HU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dirty="0" err="1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plans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4015326E-A4FA-4F6E-DE18-38B1299B6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F29843-B5E5-194F-4D28-0611EE8409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73" r="-1" b="-1"/>
          <a:stretch/>
        </p:blipFill>
        <p:spPr>
          <a:xfrm>
            <a:off x="6484677" y="5599"/>
            <a:ext cx="5018476" cy="6852391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1F260DCA-9A24-4091-60EC-A7C734B4C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EA63C941-CB5F-2DF8-3DF8-43D9ECBE6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3894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64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89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14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39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64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89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B8B1EAA-361B-A118-D30B-71A3836271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D30BA9D0-781C-39D5-F34C-AD8AF8020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CF75AD7E-1892-8F76-332F-C682FF240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62EA6DAB-2508-C2DD-B824-2F04FAC13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A8E92-5B06-AD01-A6B6-BBDEFD3A92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4899" y="564994"/>
            <a:ext cx="4977777" cy="706401"/>
          </a:xfrm>
        </p:spPr>
        <p:txBody>
          <a:bodyPr anchor="b">
            <a:normAutofit/>
          </a:bodyPr>
          <a:lstStyle/>
          <a:p>
            <a:pPr algn="l"/>
            <a:r>
              <a:rPr lang="hu-HU" sz="4400" dirty="0" err="1">
                <a:latin typeface="Amasis MT Pro Medium" panose="02040604050005020304" pitchFamily="18" charset="-18"/>
              </a:rPr>
              <a:t>Conclusion</a:t>
            </a:r>
            <a:endParaRPr lang="hu-HU" sz="4400" dirty="0">
              <a:latin typeface="Amasis MT Pro Medium" panose="02040604050005020304" pitchFamily="18" charset="-1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F6C197-5A17-6D44-4848-40F5E6EC82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5899" y="1951585"/>
            <a:ext cx="4977777" cy="4343363"/>
          </a:xfrm>
        </p:spPr>
        <p:txBody>
          <a:bodyPr>
            <a:normAutofit/>
          </a:bodyPr>
          <a:lstStyle/>
          <a:p>
            <a:pPr algn="l"/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SmartMeal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uses AI to transform meal planning, offering unique </a:t>
            </a:r>
            <a:r>
              <a:rPr lang="hu-HU" dirty="0" err="1">
                <a:latin typeface="Arial" panose="020B0604020202020204" pitchFamily="34" charset="0"/>
                <a:cs typeface="Arial" panose="020B0604020202020204" pitchFamily="34" charset="0"/>
              </a:rPr>
              <a:t>personalization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of nutrition to achieve individual health goals, </a:t>
            </a:r>
            <a:r>
              <a:rPr lang="hu-HU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setting a new standard in nutrition management and well-being.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182DBDEE-20A7-8E63-2E6B-786C17A98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C62261-64C5-45C2-8368-9F28E6F9E8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73" r="-1" b="-1"/>
          <a:stretch/>
        </p:blipFill>
        <p:spPr>
          <a:xfrm>
            <a:off x="6484677" y="5599"/>
            <a:ext cx="5018476" cy="6852391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FFD7429E-5307-8B79-0A98-4F0A1C9407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B60CA26E-81D6-75C7-EFD1-A6FD14C950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0026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6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86ED615-92E9-8B32-2697-2B10F5A656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E04FF123-3536-1CF4-8AAC-656703ABD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2597B7E5-47A0-2C06-11CF-1CBF0871F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DCCB0C18-132B-CE05-2832-AABFF3780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D6CB0A-A30E-1503-5157-D5F38D820A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9547" y="393961"/>
            <a:ext cx="4977777" cy="885510"/>
          </a:xfrm>
        </p:spPr>
        <p:txBody>
          <a:bodyPr anchor="b">
            <a:normAutofit/>
          </a:bodyPr>
          <a:lstStyle/>
          <a:p>
            <a:pPr algn="l"/>
            <a:r>
              <a:rPr lang="hu-HU" sz="4000" dirty="0" err="1">
                <a:latin typeface="Amasis MT Pro Medium" panose="02040604050005020304" pitchFamily="18" charset="-18"/>
              </a:rPr>
              <a:t>References</a:t>
            </a:r>
            <a:endParaRPr lang="hu-HU" sz="4000" dirty="0">
              <a:latin typeface="Amasis MT Pro Medium" panose="02040604050005020304" pitchFamily="18" charset="-1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202FC9-2851-88E4-AC93-8EDD3E2DA9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1101" y="1673432"/>
            <a:ext cx="6076849" cy="4614245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Audickas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L. (</a:t>
            </a: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2017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Sport participation in England - House of Commons Library, Sport participation in England.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https://commonslibrary.parliament.uk/research-briefings/cbp-8181/ (Accessed: 14 December 2017). </a:t>
            </a:r>
            <a:endParaRPr lang="hu-H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Davies, M. (2015)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How healthy is your country?, Daily Mail Online.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https://www.dailymail.co.uk/health/article-2898728/Indonesians-sleep-Japanese-unhealthy-eaters-Poll-reveals-countries-list-healthy-habits-like-exercise-taking-vitamins.html (Accessed: 06 January 2015). </a:t>
            </a:r>
            <a:endParaRPr lang="hu-H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hu-HU" sz="1600" dirty="0"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alinin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K. (2023)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How to create a diet or nutrition app and make life healthier, Topflight.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https://topflightapps.com/ideas/diet-and-nutrition-app-development/ (Accessed: 18 December 2023). </a:t>
            </a:r>
            <a:endParaRPr lang="hu-HU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hu-HU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CDE92B01-02E8-FEBF-81F2-09936D8BF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496184" y="-10"/>
            <a:ext cx="695816" cy="6858000"/>
          </a:xfrm>
          <a:prstGeom prst="rect">
            <a:avLst/>
          </a:prstGeom>
          <a:solidFill>
            <a:srgbClr val="82E8F6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18B299-5754-09BB-B774-53881964AA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073" r="-1" b="-1"/>
          <a:stretch/>
        </p:blipFill>
        <p:spPr>
          <a:xfrm>
            <a:off x="6825616" y="-5620"/>
            <a:ext cx="5018476" cy="6852391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9ED8EB21-151B-6686-A7FB-CFAEAA930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1FF4ADCD-4CC8-47BA-16FD-6D8672055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82E8F6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2291089"/>
      </p:ext>
    </p:extLst>
  </p:cSld>
  <p:clrMapOvr>
    <a:masterClrMapping/>
  </p:clrMapOvr>
</p:sld>
</file>

<file path=ppt/theme/theme1.xml><?xml version="1.0" encoding="utf-8"?>
<a:theme xmlns:a="http://schemas.openxmlformats.org/drawingml/2006/main" name="OffsetVTI">
  <a:themeElements>
    <a:clrScheme name="Office">
      <a:dk1>
        <a:srgbClr val="000000"/>
      </a:dk1>
      <a:lt1>
        <a:srgbClr val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Dante">
      <a:majorFont>
        <a:latin typeface="Univers Light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setVTI" id="{17A3166B-76FF-4669-8F6D-D4251AE158D8}" vid="{4532814A-B5F8-4CFD-BC69-A007D492DA4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Ent prezi véglegess</Template>
  <TotalTime>10</TotalTime>
  <Words>367</Words>
  <Application>Microsoft Office PowerPoint</Application>
  <PresentationFormat>Szélesvásznú</PresentationFormat>
  <Paragraphs>61</Paragraphs>
  <Slides>10</Slides>
  <Notes>0</Notes>
  <HiddenSlides>0</HiddenSlides>
  <MMClips>0</MMClips>
  <ScaleCrop>false</ScaleCrop>
  <HeadingPairs>
    <vt:vector size="4" baseType="variant">
      <vt:variant>
        <vt:lpstr>Téma</vt:lpstr>
      </vt:variant>
      <vt:variant>
        <vt:i4>1</vt:i4>
      </vt:variant>
      <vt:variant>
        <vt:lpstr>Diacímek</vt:lpstr>
      </vt:variant>
      <vt:variant>
        <vt:i4>10</vt:i4>
      </vt:variant>
    </vt:vector>
  </HeadingPairs>
  <TitlesOfParts>
    <vt:vector size="11" baseType="lpstr">
      <vt:lpstr>OffsetVTI</vt:lpstr>
      <vt:lpstr>Entrepreneurship   component 2</vt:lpstr>
      <vt:lpstr>PowerPoint-bemutató</vt:lpstr>
      <vt:lpstr>Introduction</vt:lpstr>
      <vt:lpstr>Overview of business plan</vt:lpstr>
      <vt:lpstr>Management team plan</vt:lpstr>
      <vt:lpstr>Marketing strategy</vt:lpstr>
      <vt:lpstr>Competition and differentiation strategy</vt:lpstr>
      <vt:lpstr>Funding requirements and allocation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   component 2</dc:title>
  <dc:creator>Brigitta Horváth</dc:creator>
  <cp:lastModifiedBy>Brigitta Horváth</cp:lastModifiedBy>
  <cp:revision>2</cp:revision>
  <dcterms:created xsi:type="dcterms:W3CDTF">2024-03-20T19:56:03Z</dcterms:created>
  <dcterms:modified xsi:type="dcterms:W3CDTF">2024-03-20T20:20:45Z</dcterms:modified>
</cp:coreProperties>
</file>