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 id="261" r:id="rId5"/>
    <p:sldId id="262" r:id="rId6"/>
    <p:sldId id="264" r:id="rId7"/>
    <p:sldId id="263" r:id="rId8"/>
    <p:sldId id="265" r:id="rId9"/>
    <p:sldId id="270" r:id="rId10"/>
    <p:sldId id="271" r:id="rId11"/>
    <p:sldId id="266" r:id="rId12"/>
    <p:sldId id="267" r:id="rId13"/>
    <p:sldId id="268" r:id="rId14"/>
    <p:sldId id="269" r:id="rId15"/>
    <p:sldId id="272" r:id="rId16"/>
    <p:sldId id="274" r:id="rId17"/>
    <p:sldId id="273" r:id="rId18"/>
    <p:sldId id="275" r:id="rId19"/>
    <p:sldId id="276" r:id="rId20"/>
    <p:sldId id="277" r:id="rId21"/>
    <p:sldId id="279" r:id="rId22"/>
    <p:sldId id="280" r:id="rId23"/>
    <p:sldId id="281" r:id="rId24"/>
    <p:sldId id="282" r:id="rId25"/>
    <p:sldId id="283" r:id="rId26"/>
    <p:sldId id="285" r:id="rId27"/>
    <p:sldId id="287" r:id="rId28"/>
    <p:sldId id="286" r:id="rId29"/>
    <p:sldId id="288" r:id="rId30"/>
    <p:sldId id="260"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69" autoAdjust="0"/>
    <p:restoredTop sz="94660"/>
  </p:normalViewPr>
  <p:slideViewPr>
    <p:cSldViewPr snapToGrid="0">
      <p:cViewPr varScale="1">
        <p:scale>
          <a:sx n="90" d="100"/>
          <a:sy n="90" d="100"/>
        </p:scale>
        <p:origin x="12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B1D9E3-D314-4A52-9BED-85955AB38E4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5A66EF1C-42C4-4C52-B7CC-8FF6233D276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A22F4DF-31D0-4598-AB9E-3BCAC55E83B4}"/>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5" name="Footer Placeholder 4">
            <a:extLst>
              <a:ext uri="{FF2B5EF4-FFF2-40B4-BE49-F238E27FC236}">
                <a16:creationId xmlns:a16="http://schemas.microsoft.com/office/drawing/2014/main" id="{B8698C4C-451A-4FAF-8014-B2B55BF5B2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B180EF9-E553-4C13-85A7-049BBD3BF7C2}"/>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7441211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758DB8-18FB-46BA-8FBD-C6D4E924724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4247A09-7E30-4223-9017-499B054588B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B370AB-3E61-48FE-A9D4-B6050E71431C}"/>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5" name="Footer Placeholder 4">
            <a:extLst>
              <a:ext uri="{FF2B5EF4-FFF2-40B4-BE49-F238E27FC236}">
                <a16:creationId xmlns:a16="http://schemas.microsoft.com/office/drawing/2014/main" id="{09C8C9C2-1E86-41BF-A489-E5DC8C67460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283A2A-20BA-4988-825D-E918BA135968}"/>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12337956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11827E-0B3B-4CC9-A3D1-AB8F322BC37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23CF378-A837-4F6A-A10B-76F899A67E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98A0262-A866-403C-818F-4AF8E0AE6D81}"/>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5" name="Footer Placeholder 4">
            <a:extLst>
              <a:ext uri="{FF2B5EF4-FFF2-40B4-BE49-F238E27FC236}">
                <a16:creationId xmlns:a16="http://schemas.microsoft.com/office/drawing/2014/main" id="{027B33B7-1418-4CDE-8C14-16999507CCD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E709342-9494-4025-A1AB-16979DBBF065}"/>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2571471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34526D-E228-4DF7-B313-A8AAA608338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5FAF7A3-1F00-45C2-AB57-5BDD938937D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DF89676-CE58-4991-8543-069EE442FC6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12E4BD1-5729-456D-A978-5738B515A1F1}"/>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6" name="Footer Placeholder 5">
            <a:extLst>
              <a:ext uri="{FF2B5EF4-FFF2-40B4-BE49-F238E27FC236}">
                <a16:creationId xmlns:a16="http://schemas.microsoft.com/office/drawing/2014/main" id="{F13CDD5B-004E-43B7-8896-9D0AE5DC106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4D273E6-4D4D-4CC1-9CF2-CD1A4967C191}"/>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16294762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544FC9-8820-49D9-9A1F-C161DA0FD02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ABB2E59-DBDF-47DD-8B4A-0C9361988A9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0304F27-212D-4241-9767-8161457EB17D}"/>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0E8380C-8D30-431D-AD87-D07B1AB590D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508488B-1541-4B5B-9F8F-4DEF9B6CFE6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0BFAB8-F013-45BF-A908-D961BBC741FE}"/>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8" name="Footer Placeholder 7">
            <a:extLst>
              <a:ext uri="{FF2B5EF4-FFF2-40B4-BE49-F238E27FC236}">
                <a16:creationId xmlns:a16="http://schemas.microsoft.com/office/drawing/2014/main" id="{F5BFE621-A744-4B6F-ACF3-41BB10D5BCE6}"/>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ECBBA527-DF92-492F-8356-CD2C677C9F01}"/>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12803154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1343A3-5D7A-4F21-B04A-C6C449E2976C}"/>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40EF371-2209-4A55-B514-9276E2EC90D0}"/>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4" name="Footer Placeholder 3">
            <a:extLst>
              <a:ext uri="{FF2B5EF4-FFF2-40B4-BE49-F238E27FC236}">
                <a16:creationId xmlns:a16="http://schemas.microsoft.com/office/drawing/2014/main" id="{A4C480DA-7AF7-4AA6-BAAE-A5CEFE49ADF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7304700-7EFE-4EB5-9A2F-22EE13EFD96F}"/>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229248699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ED1B0BF-935B-44DB-BD38-356B22BB1933}"/>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3" name="Footer Placeholder 2">
            <a:extLst>
              <a:ext uri="{FF2B5EF4-FFF2-40B4-BE49-F238E27FC236}">
                <a16:creationId xmlns:a16="http://schemas.microsoft.com/office/drawing/2014/main" id="{7A3F67D7-2E46-4518-8281-C80D8AF45FB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3FB32A9D-5802-4B0D-B971-4AB0EEA3E350}"/>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2032486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B9B1BD-DAE8-4E1C-8292-B8DBCCFD1E5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0DDF4F0-7D3C-4B91-B8B9-5FBDE215630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90EE88D5-E710-48BB-ABC4-8803F218F6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7DDB9C-9939-4F11-A00C-ED8F4041672C}"/>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6" name="Footer Placeholder 5">
            <a:extLst>
              <a:ext uri="{FF2B5EF4-FFF2-40B4-BE49-F238E27FC236}">
                <a16:creationId xmlns:a16="http://schemas.microsoft.com/office/drawing/2014/main" id="{9185D838-C42B-441C-8129-9B235D21769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9B1A29D-217F-4E02-A19B-315D40096F36}"/>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10116792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AA3C62-FF76-46AE-B852-A276DCDA87A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2D2100D-F176-4331-AA1C-E134022BE29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1F02976-F254-4BCB-86FF-920594F30DE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C849B36-0D0C-47CE-A541-39B7D9747D6A}"/>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6" name="Footer Placeholder 5">
            <a:extLst>
              <a:ext uri="{FF2B5EF4-FFF2-40B4-BE49-F238E27FC236}">
                <a16:creationId xmlns:a16="http://schemas.microsoft.com/office/drawing/2014/main" id="{B1A26583-A35C-48A2-9D71-9254AC01860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7EB1AC8-514E-4278-8166-9D8390A334DB}"/>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10249756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DA60D-38F6-4D8B-BC30-1C9821FC2E4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2C78F4-6E5F-4EE8-93AB-7B16CA9D4459}"/>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6DE3B7C-62B0-485D-8210-12EB8441037D}"/>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5" name="Footer Placeholder 4">
            <a:extLst>
              <a:ext uri="{FF2B5EF4-FFF2-40B4-BE49-F238E27FC236}">
                <a16:creationId xmlns:a16="http://schemas.microsoft.com/office/drawing/2014/main" id="{FA05922B-8888-4C31-A483-3EE1CBD2C0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EF0523E-2CB3-4DE8-B38B-FCDB89678BE2}"/>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3508307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1C5A5F2-559F-4EC2-88EC-3FF4644FB4F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E5403A76-A751-49EB-9484-90C41B62FB94}"/>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EBA78CD-0FF8-44AD-9859-AD1348D68002}"/>
              </a:ext>
            </a:extLst>
          </p:cNvPr>
          <p:cNvSpPr>
            <a:spLocks noGrp="1"/>
          </p:cNvSpPr>
          <p:nvPr>
            <p:ph type="dt" sz="half" idx="10"/>
          </p:nvPr>
        </p:nvSpPr>
        <p:spPr/>
        <p:txBody>
          <a:bodyPr/>
          <a:lstStyle/>
          <a:p>
            <a:fld id="{6AA74B0C-4BF8-4B8B-9F5C-182B5F19F938}" type="datetimeFigureOut">
              <a:rPr lang="en-GB" smtClean="0"/>
              <a:t>21/02/2021</a:t>
            </a:fld>
            <a:endParaRPr lang="en-GB"/>
          </a:p>
        </p:txBody>
      </p:sp>
      <p:sp>
        <p:nvSpPr>
          <p:cNvPr id="5" name="Footer Placeholder 4">
            <a:extLst>
              <a:ext uri="{FF2B5EF4-FFF2-40B4-BE49-F238E27FC236}">
                <a16:creationId xmlns:a16="http://schemas.microsoft.com/office/drawing/2014/main" id="{24B2A17E-AAC9-4F92-A413-D7D9A3AC183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82B8FA-4831-4FAC-9725-87C73CD16058}"/>
              </a:ext>
            </a:extLst>
          </p:cNvPr>
          <p:cNvSpPr>
            <a:spLocks noGrp="1"/>
          </p:cNvSpPr>
          <p:nvPr>
            <p:ph type="sldNum" sz="quarter" idx="12"/>
          </p:nvPr>
        </p:nvSpPr>
        <p:spPr/>
        <p:txBody>
          <a:bodyPr/>
          <a:lstStyle/>
          <a:p>
            <a:fld id="{F673465C-495F-4522-BFEF-FB3FA36476E0}" type="slidenum">
              <a:rPr lang="en-GB" smtClean="0"/>
              <a:t>‹#›</a:t>
            </a:fld>
            <a:endParaRPr lang="en-GB"/>
          </a:p>
        </p:txBody>
      </p:sp>
    </p:spTree>
    <p:extLst>
      <p:ext uri="{BB962C8B-B14F-4D97-AF65-F5344CB8AC3E}">
        <p14:creationId xmlns:p14="http://schemas.microsoft.com/office/powerpoint/2010/main" val="27270394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F57021A-9A91-48EF-9A73-0852FEFD4F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0D2A379-541F-46D1-932C-F306E038FFE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CF0CB7A-2C93-4D47-A002-3C9F6A6F159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AA74B0C-4BF8-4B8B-9F5C-182B5F19F938}" type="datetimeFigureOut">
              <a:rPr lang="en-GB" smtClean="0"/>
              <a:t>21/02/2021</a:t>
            </a:fld>
            <a:endParaRPr lang="en-GB"/>
          </a:p>
        </p:txBody>
      </p:sp>
      <p:sp>
        <p:nvSpPr>
          <p:cNvPr id="5" name="Footer Placeholder 4">
            <a:extLst>
              <a:ext uri="{FF2B5EF4-FFF2-40B4-BE49-F238E27FC236}">
                <a16:creationId xmlns:a16="http://schemas.microsoft.com/office/drawing/2014/main" id="{DDF7EBF0-61CD-4958-87B9-BE68C7E370CE}"/>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F9BF10C-FA39-45A0-8D2E-019984A960B4}"/>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73465C-495F-4522-BFEF-FB3FA36476E0}" type="slidenum">
              <a:rPr lang="en-GB" smtClean="0"/>
              <a:t>‹#›</a:t>
            </a:fld>
            <a:endParaRPr lang="en-GB"/>
          </a:p>
        </p:txBody>
      </p:sp>
    </p:spTree>
    <p:extLst>
      <p:ext uri="{BB962C8B-B14F-4D97-AF65-F5344CB8AC3E}">
        <p14:creationId xmlns:p14="http://schemas.microsoft.com/office/powerpoint/2010/main" val="22213243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s://en.wikipedia.org/wiki/Space_Technology_5" TargetMode="External"/><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8.emf"/><Relationship Id="rId7" Type="http://schemas.openxmlformats.org/officeDocument/2006/relationships/image" Target="../media/image12.emf"/><Relationship Id="rId2" Type="http://schemas.openxmlformats.org/officeDocument/2006/relationships/image" Target="../media/image7.emf"/><Relationship Id="rId1" Type="http://schemas.openxmlformats.org/officeDocument/2006/relationships/slideLayout" Target="../slideLayouts/slideLayout2.xml"/><Relationship Id="rId6" Type="http://schemas.openxmlformats.org/officeDocument/2006/relationships/image" Target="../media/image11.emf"/><Relationship Id="rId5" Type="http://schemas.openxmlformats.org/officeDocument/2006/relationships/image" Target="../media/image10.emf"/><Relationship Id="rId4" Type="http://schemas.openxmlformats.org/officeDocument/2006/relationships/image" Target="../media/image9.emf"/></Relationships>
</file>

<file path=ppt/slides/_rels/slide29.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image" Target="../media/image13.emf"/><Relationship Id="rId1" Type="http://schemas.openxmlformats.org/officeDocument/2006/relationships/slideLayout" Target="../slideLayouts/slideLayout2.xml"/><Relationship Id="rId5" Type="http://schemas.openxmlformats.org/officeDocument/2006/relationships/image" Target="../media/image16.emf"/><Relationship Id="rId4" Type="http://schemas.openxmlformats.org/officeDocument/2006/relationships/image" Target="../media/image15.emf"/></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636D63-B50F-4F98-9ADE-3A2CF60802FD}"/>
              </a:ext>
            </a:extLst>
          </p:cNvPr>
          <p:cNvSpPr>
            <a:spLocks noGrp="1"/>
          </p:cNvSpPr>
          <p:nvPr>
            <p:ph type="ctrTitle"/>
          </p:nvPr>
        </p:nvSpPr>
        <p:spPr/>
        <p:txBody>
          <a:bodyPr/>
          <a:lstStyle/>
          <a:p>
            <a:r>
              <a:rPr lang="en-GB" dirty="0"/>
              <a:t>Genetic Algorithms</a:t>
            </a:r>
          </a:p>
        </p:txBody>
      </p:sp>
      <p:sp>
        <p:nvSpPr>
          <p:cNvPr id="3" name="Subtitle 2">
            <a:extLst>
              <a:ext uri="{FF2B5EF4-FFF2-40B4-BE49-F238E27FC236}">
                <a16:creationId xmlns:a16="http://schemas.microsoft.com/office/drawing/2014/main" id="{218A43B1-F376-4710-B6BD-BF77149FF5E5}"/>
              </a:ext>
            </a:extLst>
          </p:cNvPr>
          <p:cNvSpPr>
            <a:spLocks noGrp="1"/>
          </p:cNvSpPr>
          <p:nvPr>
            <p:ph type="subTitle" idx="1"/>
          </p:nvPr>
        </p:nvSpPr>
        <p:spPr/>
        <p:txBody>
          <a:bodyPr/>
          <a:lstStyle/>
          <a:p>
            <a:endParaRPr lang="en-GB"/>
          </a:p>
        </p:txBody>
      </p:sp>
    </p:spTree>
    <p:extLst>
      <p:ext uri="{BB962C8B-B14F-4D97-AF65-F5344CB8AC3E}">
        <p14:creationId xmlns:p14="http://schemas.microsoft.com/office/powerpoint/2010/main" val="6560307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Darwin's Battle with Anxiety – Brain Pickings">
            <a:extLst>
              <a:ext uri="{FF2B5EF4-FFF2-40B4-BE49-F238E27FC236}">
                <a16:creationId xmlns:a16="http://schemas.microsoft.com/office/drawing/2014/main" id="{9B2628A3-8CCE-4ABA-B18E-1094DB70D7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92746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E310392-1FB5-4533-B10A-97603B9FD7D7}"/>
              </a:ext>
            </a:extLst>
          </p:cNvPr>
          <p:cNvSpPr txBox="1"/>
          <p:nvPr/>
        </p:nvSpPr>
        <p:spPr>
          <a:xfrm>
            <a:off x="9239693" y="106326"/>
            <a:ext cx="2952307" cy="6751674"/>
          </a:xfrm>
          <a:prstGeom prst="rect">
            <a:avLst/>
          </a:prstGeom>
          <a:noFill/>
        </p:spPr>
        <p:txBody>
          <a:bodyPr wrap="square" rtlCol="0">
            <a:spAutoFit/>
          </a:bodyPr>
          <a:lstStyle/>
          <a:p>
            <a:endParaRPr lang="en-GB" dirty="0"/>
          </a:p>
        </p:txBody>
      </p:sp>
      <p:pic>
        <p:nvPicPr>
          <p:cNvPr id="6" name="Picture 2" descr="Darwin's Battle with Anxiety – Brain Pickings">
            <a:extLst>
              <a:ext uri="{FF2B5EF4-FFF2-40B4-BE49-F238E27FC236}">
                <a16:creationId xmlns:a16="http://schemas.microsoft.com/office/drawing/2014/main" id="{1C76A0D5-D8F4-46CF-8875-18B607256B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54080" y="36865"/>
            <a:ext cx="9239693" cy="6890595"/>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834AF92F-0512-496B-9757-9EEE269EAFC1}"/>
              </a:ext>
            </a:extLst>
          </p:cNvPr>
          <p:cNvSpPr>
            <a:spLocks noGrp="1"/>
          </p:cNvSpPr>
          <p:nvPr>
            <p:ph idx="1"/>
          </p:nvPr>
        </p:nvSpPr>
        <p:spPr>
          <a:xfrm>
            <a:off x="531627" y="2200785"/>
            <a:ext cx="6964327" cy="3179289"/>
          </a:xfrm>
        </p:spPr>
        <p:txBody>
          <a:bodyPr>
            <a:normAutofit/>
          </a:bodyPr>
          <a:lstStyle/>
          <a:p>
            <a:pPr marL="0" indent="0">
              <a:buNone/>
            </a:pPr>
            <a:r>
              <a:rPr lang="en-GB" sz="4400" dirty="0"/>
              <a:t>Inspired by evolutionary theory. In particular, Darwin’s theory of evolution introduced the idea of the selection of the fittest.</a:t>
            </a:r>
            <a:endParaRPr lang="en-GB" sz="4800" dirty="0"/>
          </a:p>
        </p:txBody>
      </p:sp>
      <p:sp>
        <p:nvSpPr>
          <p:cNvPr id="2" name="Title 1">
            <a:extLst>
              <a:ext uri="{FF2B5EF4-FFF2-40B4-BE49-F238E27FC236}">
                <a16:creationId xmlns:a16="http://schemas.microsoft.com/office/drawing/2014/main" id="{70B56C65-30D2-4C31-A98A-F83B3899C359}"/>
              </a:ext>
            </a:extLst>
          </p:cNvPr>
          <p:cNvSpPr>
            <a:spLocks noGrp="1"/>
          </p:cNvSpPr>
          <p:nvPr>
            <p:ph type="title"/>
          </p:nvPr>
        </p:nvSpPr>
        <p:spPr>
          <a:xfrm>
            <a:off x="380115" y="499885"/>
            <a:ext cx="5147930" cy="1325563"/>
          </a:xfrm>
        </p:spPr>
        <p:txBody>
          <a:bodyPr>
            <a:noAutofit/>
          </a:bodyPr>
          <a:lstStyle/>
          <a:p>
            <a:pPr algn="ctr"/>
            <a:r>
              <a:rPr lang="en-GB" sz="5400" b="1" dirty="0"/>
              <a:t>Genetic Algorithms</a:t>
            </a:r>
          </a:p>
        </p:txBody>
      </p:sp>
    </p:spTree>
    <p:extLst>
      <p:ext uri="{BB962C8B-B14F-4D97-AF65-F5344CB8AC3E}">
        <p14:creationId xmlns:p14="http://schemas.microsoft.com/office/powerpoint/2010/main" val="27119524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p:txBody>
          <a:bodyPr>
            <a:normAutofit lnSpcReduction="10000"/>
          </a:bodyPr>
          <a:lstStyle/>
          <a:p>
            <a:r>
              <a:rPr lang="en-GB" dirty="0">
                <a:effectLst/>
                <a:latin typeface="Times New Roman" panose="02020603050405020304" pitchFamily="18" charset="0"/>
                <a:ea typeface="Times New Roman" panose="02020603050405020304" pitchFamily="18" charset="0"/>
              </a:rPr>
              <a:t>Genetic Algorithms(GA) are a type of optimization algorithm,</a:t>
            </a:r>
          </a:p>
          <a:p>
            <a:r>
              <a:rPr lang="en-GB" dirty="0">
                <a:effectLst/>
                <a:latin typeface="Times New Roman" panose="02020603050405020304" pitchFamily="18" charset="0"/>
                <a:ea typeface="Times New Roman" panose="02020603050405020304" pitchFamily="18" charset="0"/>
              </a:rPr>
              <a:t>The GA is based on evolutionary theory and genetics,</a:t>
            </a:r>
          </a:p>
          <a:p>
            <a:r>
              <a:rPr lang="en-GB" dirty="0">
                <a:latin typeface="Times New Roman" panose="02020603050405020304" pitchFamily="18" charset="0"/>
              </a:rPr>
              <a:t>A population of individuals is created,</a:t>
            </a:r>
          </a:p>
          <a:p>
            <a:r>
              <a:rPr lang="en-GB" dirty="0">
                <a:latin typeface="Times New Roman" panose="02020603050405020304" pitchFamily="18" charset="0"/>
              </a:rPr>
              <a:t>These individuals are placed in an environment,</a:t>
            </a:r>
          </a:p>
          <a:p>
            <a:r>
              <a:rPr lang="en-GB" dirty="0">
                <a:latin typeface="Times New Roman" panose="02020603050405020304" pitchFamily="18" charset="0"/>
              </a:rPr>
              <a:t>The fittest individuals are selected for preproduction using a “fitness function,”</a:t>
            </a:r>
          </a:p>
          <a:p>
            <a:r>
              <a:rPr lang="en-GB" dirty="0">
                <a:latin typeface="Times New Roman" panose="02020603050405020304" pitchFamily="18" charset="0"/>
              </a:rPr>
              <a:t>New offspring are produced from these chosen ones and replace the poorest performing individuals, </a:t>
            </a:r>
          </a:p>
          <a:p>
            <a:r>
              <a:rPr lang="en-GB" dirty="0">
                <a:latin typeface="Times New Roman" panose="02020603050405020304" pitchFamily="18" charset="0"/>
              </a:rPr>
              <a:t>This process is repeated a set number of times until a suitable solution is found.</a:t>
            </a:r>
            <a:endParaRPr lang="en-GB" dirty="0"/>
          </a:p>
        </p:txBody>
      </p:sp>
    </p:spTree>
    <p:extLst>
      <p:ext uri="{BB962C8B-B14F-4D97-AF65-F5344CB8AC3E}">
        <p14:creationId xmlns:p14="http://schemas.microsoft.com/office/powerpoint/2010/main" val="327747600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838200" y="1485383"/>
            <a:ext cx="10515600" cy="1002635"/>
          </a:xfrm>
        </p:spPr>
        <p:txBody>
          <a:bodyPr>
            <a:normAutofit fontScale="25000" lnSpcReduction="20000"/>
          </a:bodyPr>
          <a:lstStyle/>
          <a:p>
            <a:pPr marL="0" indent="0">
              <a:buNone/>
            </a:pPr>
            <a:r>
              <a:rPr lang="en-GB" sz="10400" dirty="0"/>
              <a:t>Gas are very good at finding good solutions to some “smaller” problems, for example, turbine blades but not complete aeroplanes!</a:t>
            </a:r>
          </a:p>
          <a:p>
            <a:pPr marL="0" indent="0">
              <a:buNone/>
            </a:pPr>
            <a:r>
              <a:rPr lang="en-GB" sz="10400" dirty="0"/>
              <a:t>Some early examples are[1]:-</a:t>
            </a:r>
          </a:p>
          <a:p>
            <a:pPr marL="0" indent="0">
              <a:buNone/>
            </a:pPr>
            <a:endParaRPr lang="en-GB" sz="10400" dirty="0"/>
          </a:p>
          <a:p>
            <a:pPr marL="0" indent="0">
              <a:buNone/>
            </a:pPr>
            <a:r>
              <a:rPr lang="en-GB" sz="10400" dirty="0"/>
              <a:t>• Adaptive antenna arrays and radar absorbers</a:t>
            </a:r>
          </a:p>
          <a:p>
            <a:pPr marL="0" indent="0">
              <a:buNone/>
            </a:pPr>
            <a:r>
              <a:rPr lang="en-GB" sz="10400" dirty="0"/>
              <a:t>• Aero-foil and aircraft geometries</a:t>
            </a:r>
          </a:p>
          <a:p>
            <a:pPr marL="0" indent="0">
              <a:buNone/>
            </a:pPr>
            <a:r>
              <a:rPr lang="en-GB" sz="10400" dirty="0"/>
              <a:t>• Analogue filters </a:t>
            </a:r>
          </a:p>
          <a:p>
            <a:pPr marL="0" indent="0">
              <a:buNone/>
            </a:pPr>
            <a:r>
              <a:rPr lang="en-GB" sz="10400" dirty="0"/>
              <a:t>• Building heating systems </a:t>
            </a:r>
          </a:p>
          <a:p>
            <a:pPr marL="0" indent="0">
              <a:buNone/>
            </a:pPr>
            <a:r>
              <a:rPr lang="en-GB" sz="10400" dirty="0"/>
              <a:t>• Floorplans </a:t>
            </a:r>
          </a:p>
          <a:p>
            <a:pPr marL="0" indent="0">
              <a:buNone/>
            </a:pPr>
            <a:r>
              <a:rPr lang="en-GB" sz="10400" dirty="0"/>
              <a:t>• Sizes of gas pipes</a:t>
            </a:r>
          </a:p>
          <a:p>
            <a:pPr marL="0" indent="0">
              <a:buNone/>
            </a:pPr>
            <a:r>
              <a:rPr lang="en-GB" sz="10400" dirty="0"/>
              <a:t>• Hydraulic networks</a:t>
            </a:r>
          </a:p>
          <a:p>
            <a:pPr marL="0" indent="0">
              <a:buNone/>
            </a:pPr>
            <a:r>
              <a:rPr lang="en-GB" sz="10400" dirty="0"/>
              <a:t>• Microwave absorbing materials</a:t>
            </a:r>
          </a:p>
          <a:p>
            <a:pPr marL="0" indent="0">
              <a:buNone/>
            </a:pPr>
            <a:r>
              <a:rPr lang="en-GB" sz="10400" dirty="0"/>
              <a:t>• Satellite Booms</a:t>
            </a:r>
          </a:p>
          <a:p>
            <a:pPr marL="0" indent="0">
              <a:buNone/>
            </a:pPr>
            <a:endParaRPr lang="en-GB" dirty="0"/>
          </a:p>
        </p:txBody>
      </p:sp>
    </p:spTree>
    <p:extLst>
      <p:ext uri="{BB962C8B-B14F-4D97-AF65-F5344CB8AC3E}">
        <p14:creationId xmlns:p14="http://schemas.microsoft.com/office/powerpoint/2010/main" val="95302607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a:xfrm>
            <a:off x="468719" y="-102708"/>
            <a:ext cx="11353800" cy="1325563"/>
          </a:xfrm>
        </p:spPr>
        <p:txBody>
          <a:bodyPr/>
          <a:lstStyle/>
          <a:p>
            <a:r>
              <a:rPr lang="en-GB" sz="4400" b="1" dirty="0"/>
              <a:t>Genetic Algorithms: Kinds of Genetic Algorithms [1]:</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297712" y="1049447"/>
            <a:ext cx="11695814" cy="1002635"/>
          </a:xfrm>
        </p:spPr>
        <p:txBody>
          <a:bodyPr>
            <a:normAutofit fontScale="25000" lnSpcReduction="20000"/>
          </a:bodyPr>
          <a:lstStyle/>
          <a:p>
            <a:r>
              <a:rPr lang="en-GB" sz="11200" dirty="0"/>
              <a:t>Parallel GAs, where multiple processors are used in parallel to run the GA, </a:t>
            </a:r>
          </a:p>
          <a:p>
            <a:r>
              <a:rPr lang="en-GB" sz="11200" dirty="0"/>
              <a:t>Distributed GAs, where multiple populations are separately evolved with few interactions between them, </a:t>
            </a:r>
          </a:p>
          <a:p>
            <a:r>
              <a:rPr lang="en-GB" sz="11200" dirty="0"/>
              <a:t>GAs with niching and speciation, where the population within the GA is segregated into separate ’species,’</a:t>
            </a:r>
          </a:p>
          <a:p>
            <a:r>
              <a:rPr lang="en-GB" sz="11200" dirty="0"/>
              <a:t>Messy GAs (</a:t>
            </a:r>
            <a:r>
              <a:rPr lang="en-GB" sz="11200" dirty="0" err="1"/>
              <a:t>mGA</a:t>
            </a:r>
            <a:r>
              <a:rPr lang="en-GB" sz="11200" dirty="0"/>
              <a:t>), which use a number of ’exotic’ techniques such as variable-length chromosomes and a two-stage evolution process,</a:t>
            </a:r>
          </a:p>
          <a:p>
            <a:r>
              <a:rPr lang="en-GB" sz="11200" dirty="0" err="1"/>
              <a:t>Multiobjective</a:t>
            </a:r>
            <a:r>
              <a:rPr lang="en-GB" sz="11200" dirty="0"/>
              <a:t> GAs (MOGAs), which allow multiple objectives to be optimised with Gas,</a:t>
            </a:r>
          </a:p>
          <a:p>
            <a:r>
              <a:rPr lang="en-GB" sz="11200" dirty="0"/>
              <a:t>Hybrid GAs (</a:t>
            </a:r>
            <a:r>
              <a:rPr lang="en-GB" sz="11200" dirty="0" err="1"/>
              <a:t>hGAs</a:t>
            </a:r>
            <a:r>
              <a:rPr lang="en-GB" sz="11200" dirty="0"/>
              <a:t>), where GAs are combined with local search algorithms.</a:t>
            </a:r>
          </a:p>
        </p:txBody>
      </p:sp>
    </p:spTree>
    <p:extLst>
      <p:ext uri="{BB962C8B-B14F-4D97-AF65-F5344CB8AC3E}">
        <p14:creationId xmlns:p14="http://schemas.microsoft.com/office/powerpoint/2010/main" val="17437566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a:xfrm>
            <a:off x="468719" y="-102708"/>
            <a:ext cx="11353800" cy="1325563"/>
          </a:xfrm>
        </p:spPr>
        <p:txBody>
          <a:bodyPr/>
          <a:lstStyle/>
          <a:p>
            <a:r>
              <a:rPr lang="en-GB" sz="4400" b="1" dirty="0"/>
              <a:t>Genetic Algorithms: Kinds of Genetic Algorithms [1]:</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297712" y="1049447"/>
            <a:ext cx="11695814" cy="1002635"/>
          </a:xfrm>
        </p:spPr>
        <p:txBody>
          <a:bodyPr>
            <a:normAutofit fontScale="25000" lnSpcReduction="20000"/>
          </a:bodyPr>
          <a:lstStyle/>
          <a:p>
            <a:pPr marL="0" indent="0">
              <a:buNone/>
            </a:pPr>
            <a:r>
              <a:rPr lang="en-GB" sz="11200" dirty="0"/>
              <a:t>• Structured GAs (</a:t>
            </a:r>
            <a:r>
              <a:rPr lang="en-GB" sz="11200" dirty="0" err="1"/>
              <a:t>sGAs</a:t>
            </a:r>
            <a:r>
              <a:rPr lang="en-GB" sz="11200" dirty="0"/>
              <a:t>), which allow parts of chromosomes to be switched on and off using </a:t>
            </a:r>
            <a:r>
              <a:rPr lang="en-GB" sz="11200" dirty="0" err="1"/>
              <a:t>evolveable</a:t>
            </a:r>
            <a:r>
              <a:rPr lang="en-GB" sz="11200" dirty="0"/>
              <a:t> ’control genes’</a:t>
            </a:r>
          </a:p>
          <a:p>
            <a:pPr marL="0" indent="0">
              <a:buNone/>
            </a:pPr>
            <a:r>
              <a:rPr lang="en-GB" sz="11200" dirty="0"/>
              <a:t>• GAs with diploidy and dominance, which can improve variation and diversity in addition to performance</a:t>
            </a:r>
          </a:p>
          <a:p>
            <a:pPr marL="0" indent="0">
              <a:buNone/>
            </a:pPr>
            <a:r>
              <a:rPr lang="en-GB" sz="11200" dirty="0"/>
              <a:t>• Mutation-driven GAs, such as Harvey’s SAGA, which uses converged populations modified primarily by mutation to allow the constant ’incremental evolution’ of new solutions to varying fitness functions.</a:t>
            </a:r>
          </a:p>
          <a:p>
            <a:pPr marL="0" indent="0">
              <a:buNone/>
            </a:pPr>
            <a:r>
              <a:rPr lang="en-GB" sz="11200" dirty="0"/>
              <a:t>• GAs with ‘genetic engineering’, which identify beneficial genetic material during evolution and prevent its disruption by the genetic operators</a:t>
            </a:r>
          </a:p>
        </p:txBody>
      </p:sp>
    </p:spTree>
    <p:extLst>
      <p:ext uri="{BB962C8B-B14F-4D97-AF65-F5344CB8AC3E}">
        <p14:creationId xmlns:p14="http://schemas.microsoft.com/office/powerpoint/2010/main" val="37502942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838200" y="1825625"/>
            <a:ext cx="10515600" cy="1002635"/>
          </a:xfrm>
        </p:spPr>
        <p:txBody>
          <a:bodyPr>
            <a:normAutofit/>
          </a:bodyPr>
          <a:lstStyle/>
          <a:p>
            <a:pPr marL="0" indent="0">
              <a:buNone/>
            </a:pPr>
            <a:r>
              <a:rPr lang="en-GB" dirty="0"/>
              <a:t>GAs are very good at finding good solutions to some “smaller” problems, for example, turbine blades but not complete aeroplanes!</a:t>
            </a:r>
          </a:p>
          <a:p>
            <a:pPr marL="0" indent="0">
              <a:buNone/>
            </a:pPr>
            <a:endParaRPr lang="en-GB" dirty="0"/>
          </a:p>
        </p:txBody>
      </p:sp>
      <p:sp>
        <p:nvSpPr>
          <p:cNvPr id="5" name="TextBox 4">
            <a:extLst>
              <a:ext uri="{FF2B5EF4-FFF2-40B4-BE49-F238E27FC236}">
                <a16:creationId xmlns:a16="http://schemas.microsoft.com/office/drawing/2014/main" id="{D569D6E8-A8B8-490E-86F8-014BCF8DC77B}"/>
              </a:ext>
            </a:extLst>
          </p:cNvPr>
          <p:cNvSpPr txBox="1"/>
          <p:nvPr/>
        </p:nvSpPr>
        <p:spPr>
          <a:xfrm>
            <a:off x="656561" y="6354375"/>
            <a:ext cx="3001040" cy="276999"/>
          </a:xfrm>
          <a:prstGeom prst="rect">
            <a:avLst/>
          </a:prstGeom>
          <a:noFill/>
        </p:spPr>
        <p:txBody>
          <a:bodyPr wrap="square">
            <a:spAutoFit/>
          </a:bodyPr>
          <a:lstStyle/>
          <a:p>
            <a:r>
              <a:rPr lang="en-GB" sz="1200" b="0" i="0" dirty="0">
                <a:solidFill>
                  <a:srgbClr val="202122"/>
                </a:solidFill>
                <a:effectLst/>
                <a:latin typeface="Arial" panose="020B0604020202020204" pitchFamily="34" charset="0"/>
              </a:rPr>
              <a:t>The 2006 NASA </a:t>
            </a:r>
            <a:r>
              <a:rPr lang="en-GB" sz="1200" b="0" i="0" u="none" strike="noStrike" dirty="0">
                <a:solidFill>
                  <a:srgbClr val="0645AD"/>
                </a:solidFill>
                <a:effectLst/>
                <a:latin typeface="Arial" panose="020B0604020202020204" pitchFamily="34" charset="0"/>
                <a:hlinkClick r:id="rId2" tooltip="Space Technology 5"/>
              </a:rPr>
              <a:t>ST5</a:t>
            </a:r>
            <a:r>
              <a:rPr lang="en-GB" sz="1200" b="0" i="0" dirty="0">
                <a:solidFill>
                  <a:srgbClr val="202122"/>
                </a:solidFill>
                <a:effectLst/>
                <a:latin typeface="Arial" panose="020B0604020202020204" pitchFamily="34" charset="0"/>
              </a:rPr>
              <a:t> spacecraft antenna. </a:t>
            </a:r>
            <a:endParaRPr lang="en-GB" sz="1200" dirty="0"/>
          </a:p>
        </p:txBody>
      </p:sp>
      <p:pic>
        <p:nvPicPr>
          <p:cNvPr id="1026" name="Picture 2">
            <a:extLst>
              <a:ext uri="{FF2B5EF4-FFF2-40B4-BE49-F238E27FC236}">
                <a16:creationId xmlns:a16="http://schemas.microsoft.com/office/drawing/2014/main" id="{D9DEA090-C0DB-43AA-9B64-A1FC4AC62A9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1003" y="2828260"/>
            <a:ext cx="2705211" cy="347013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9C9744C-66CC-4568-9D1A-4AE8B6FBFE46}"/>
              </a:ext>
            </a:extLst>
          </p:cNvPr>
          <p:cNvPicPr>
            <a:picLocks noChangeAspect="1"/>
          </p:cNvPicPr>
          <p:nvPr/>
        </p:nvPicPr>
        <p:blipFill>
          <a:blip r:embed="rId4"/>
          <a:stretch>
            <a:fillRect/>
          </a:stretch>
        </p:blipFill>
        <p:spPr>
          <a:xfrm>
            <a:off x="4389120" y="2828260"/>
            <a:ext cx="3413760" cy="2722880"/>
          </a:xfrm>
          <a:prstGeom prst="rect">
            <a:avLst/>
          </a:prstGeom>
        </p:spPr>
      </p:pic>
      <p:sp>
        <p:nvSpPr>
          <p:cNvPr id="8" name="TextBox 7">
            <a:extLst>
              <a:ext uri="{FF2B5EF4-FFF2-40B4-BE49-F238E27FC236}">
                <a16:creationId xmlns:a16="http://schemas.microsoft.com/office/drawing/2014/main" id="{A90BBC78-2D49-47A9-8DD8-A8482A794C3F}"/>
              </a:ext>
            </a:extLst>
          </p:cNvPr>
          <p:cNvSpPr txBox="1"/>
          <p:nvPr/>
        </p:nvSpPr>
        <p:spPr>
          <a:xfrm>
            <a:off x="4389120" y="5762496"/>
            <a:ext cx="3001040" cy="276999"/>
          </a:xfrm>
          <a:prstGeom prst="rect">
            <a:avLst/>
          </a:prstGeom>
          <a:noFill/>
        </p:spPr>
        <p:txBody>
          <a:bodyPr wrap="square">
            <a:spAutoFit/>
          </a:bodyPr>
          <a:lstStyle/>
          <a:p>
            <a:r>
              <a:rPr lang="en-GB" sz="1200" b="0" i="0" dirty="0">
                <a:solidFill>
                  <a:srgbClr val="202122"/>
                </a:solidFill>
                <a:effectLst/>
                <a:latin typeface="Arial" panose="020B0604020202020204" pitchFamily="34" charset="0"/>
              </a:rPr>
              <a:t>Evolved Coffee </a:t>
            </a:r>
            <a:r>
              <a:rPr lang="en-GB" sz="1200" b="0" i="0" dirty="0" err="1">
                <a:solidFill>
                  <a:srgbClr val="202122"/>
                </a:solidFill>
                <a:effectLst/>
                <a:latin typeface="Arial" panose="020B0604020202020204" pitchFamily="34" charset="0"/>
              </a:rPr>
              <a:t>Tsble</a:t>
            </a:r>
            <a:r>
              <a:rPr lang="en-GB" sz="1200" b="0" i="0" dirty="0">
                <a:solidFill>
                  <a:srgbClr val="202122"/>
                </a:solidFill>
                <a:effectLst/>
                <a:latin typeface="Arial" panose="020B0604020202020204" pitchFamily="34" charset="0"/>
              </a:rPr>
              <a:t> Design [1]</a:t>
            </a:r>
            <a:endParaRPr lang="en-GB" sz="1200" dirty="0"/>
          </a:p>
        </p:txBody>
      </p:sp>
    </p:spTree>
    <p:extLst>
      <p:ext uri="{BB962C8B-B14F-4D97-AF65-F5344CB8AC3E}">
        <p14:creationId xmlns:p14="http://schemas.microsoft.com/office/powerpoint/2010/main" val="30915252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838200" y="1825625"/>
            <a:ext cx="10515600" cy="1459835"/>
          </a:xfrm>
        </p:spPr>
        <p:txBody>
          <a:bodyPr>
            <a:noAutofit/>
          </a:bodyPr>
          <a:lstStyle/>
          <a:p>
            <a:r>
              <a:rPr lang="en-GB" dirty="0">
                <a:effectLst/>
                <a:ea typeface="Times New Roman" panose="02020603050405020304" pitchFamily="18" charset="0"/>
              </a:rPr>
              <a:t>As in genetics the term genotype is used to describe the combination of information which is used to generate the individual.  </a:t>
            </a:r>
          </a:p>
          <a:p>
            <a:r>
              <a:rPr lang="en-GB" dirty="0">
                <a:effectLst/>
                <a:ea typeface="Times New Roman" panose="02020603050405020304" pitchFamily="18" charset="0"/>
              </a:rPr>
              <a:t>Typically </a:t>
            </a:r>
            <a:r>
              <a:rPr lang="en-GB" b="1" dirty="0">
                <a:effectLst/>
                <a:ea typeface="Times New Roman" panose="02020603050405020304" pitchFamily="18" charset="0"/>
              </a:rPr>
              <a:t>a genotype is a string of characters describing a structure</a:t>
            </a:r>
            <a:r>
              <a:rPr lang="en-GB" dirty="0">
                <a:effectLst/>
                <a:ea typeface="Times New Roman" panose="02020603050405020304" pitchFamily="18" charset="0"/>
              </a:rPr>
              <a:t>. </a:t>
            </a:r>
            <a:endParaRPr lang="en-GB" dirty="0"/>
          </a:p>
        </p:txBody>
      </p:sp>
      <p:sp>
        <p:nvSpPr>
          <p:cNvPr id="9" name="TextBox 8">
            <a:extLst>
              <a:ext uri="{FF2B5EF4-FFF2-40B4-BE49-F238E27FC236}">
                <a16:creationId xmlns:a16="http://schemas.microsoft.com/office/drawing/2014/main" id="{8B6456C9-773C-4992-940B-3A5E568C4598}"/>
              </a:ext>
            </a:extLst>
          </p:cNvPr>
          <p:cNvSpPr txBox="1"/>
          <p:nvPr/>
        </p:nvSpPr>
        <p:spPr>
          <a:xfrm>
            <a:off x="838200" y="3429000"/>
            <a:ext cx="10515600" cy="954107"/>
          </a:xfrm>
          <a:prstGeom prst="rect">
            <a:avLst/>
          </a:prstGeom>
          <a:noFill/>
        </p:spPr>
        <p:txBody>
          <a:bodyPr wrap="square">
            <a:spAutoFit/>
          </a:bodyPr>
          <a:lstStyle/>
          <a:p>
            <a:pPr marL="457200" indent="-457200">
              <a:buFont typeface="Arial" panose="020B0604020202020204" pitchFamily="34" charset="0"/>
              <a:buChar char="•"/>
            </a:pPr>
            <a:r>
              <a:rPr lang="en-GB" sz="2800" dirty="0">
                <a:effectLst/>
                <a:ea typeface="Times New Roman" panose="02020603050405020304" pitchFamily="18" charset="0"/>
              </a:rPr>
              <a:t>The structure that is described and ultimately built from that genotype is termed the </a:t>
            </a:r>
            <a:r>
              <a:rPr lang="en-GB" sz="2800" b="1" dirty="0">
                <a:effectLst/>
                <a:ea typeface="Times New Roman" panose="02020603050405020304" pitchFamily="18" charset="0"/>
              </a:rPr>
              <a:t>phenotype.</a:t>
            </a:r>
            <a:endParaRPr lang="en-GB" sz="2800" b="1" dirty="0"/>
          </a:p>
        </p:txBody>
      </p:sp>
      <p:sp>
        <p:nvSpPr>
          <p:cNvPr id="7" name="TextBox 6">
            <a:extLst>
              <a:ext uri="{FF2B5EF4-FFF2-40B4-BE49-F238E27FC236}">
                <a16:creationId xmlns:a16="http://schemas.microsoft.com/office/drawing/2014/main" id="{84FCE8B1-EBA2-4660-B455-C48AE2BC99DB}"/>
              </a:ext>
            </a:extLst>
          </p:cNvPr>
          <p:cNvSpPr txBox="1"/>
          <p:nvPr/>
        </p:nvSpPr>
        <p:spPr>
          <a:xfrm>
            <a:off x="967563" y="4763386"/>
            <a:ext cx="10386237" cy="1815882"/>
          </a:xfrm>
          <a:prstGeom prst="rect">
            <a:avLst/>
          </a:prstGeom>
          <a:noFill/>
        </p:spPr>
        <p:txBody>
          <a:bodyPr wrap="square" rtlCol="0">
            <a:spAutoFit/>
          </a:bodyPr>
          <a:lstStyle/>
          <a:p>
            <a:r>
              <a:rPr lang="en-GB" sz="2800" dirty="0"/>
              <a:t>So:</a:t>
            </a:r>
          </a:p>
          <a:p>
            <a:r>
              <a:rPr lang="en-GB" sz="2800" dirty="0"/>
              <a:t>A genotype encodes the phenotype.</a:t>
            </a:r>
          </a:p>
          <a:p>
            <a:endParaRPr lang="en-GB" sz="2800" dirty="0"/>
          </a:p>
          <a:p>
            <a:r>
              <a:rPr lang="en-GB" sz="2800" dirty="0" err="1"/>
              <a:t>Eg</a:t>
            </a:r>
            <a:r>
              <a:rPr lang="en-GB" sz="2800" dirty="0"/>
              <a:t>, Human DNA encodes a human being.</a:t>
            </a:r>
          </a:p>
        </p:txBody>
      </p:sp>
    </p:spTree>
    <p:extLst>
      <p:ext uri="{BB962C8B-B14F-4D97-AF65-F5344CB8AC3E}">
        <p14:creationId xmlns:p14="http://schemas.microsoft.com/office/powerpoint/2010/main" val="42420209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EDA73-708C-4539-8C4B-35BCE863FAA6}"/>
              </a:ext>
            </a:extLst>
          </p:cNvPr>
          <p:cNvSpPr>
            <a:spLocks noGrp="1"/>
          </p:cNvSpPr>
          <p:nvPr>
            <p:ph type="title"/>
          </p:nvPr>
        </p:nvSpPr>
        <p:spPr/>
        <p:txBody>
          <a:bodyPr/>
          <a:lstStyle/>
          <a:p>
            <a:r>
              <a:rPr lang="en-GB" dirty="0">
                <a:latin typeface="CMSL10"/>
              </a:rPr>
              <a:t>There are 5 important features od GAs:</a:t>
            </a:r>
            <a:br>
              <a:rPr lang="en-GB" dirty="0">
                <a:latin typeface="CMSL10"/>
              </a:rPr>
            </a:br>
            <a:endParaRPr lang="en-GB" dirty="0"/>
          </a:p>
        </p:txBody>
      </p:sp>
      <p:sp>
        <p:nvSpPr>
          <p:cNvPr id="3" name="Content Placeholder 2">
            <a:extLst>
              <a:ext uri="{FF2B5EF4-FFF2-40B4-BE49-F238E27FC236}">
                <a16:creationId xmlns:a16="http://schemas.microsoft.com/office/drawing/2014/main" id="{F1D886B3-ECEF-45FA-8461-025280426710}"/>
              </a:ext>
            </a:extLst>
          </p:cNvPr>
          <p:cNvSpPr>
            <a:spLocks noGrp="1"/>
          </p:cNvSpPr>
          <p:nvPr>
            <p:ph idx="1"/>
          </p:nvPr>
        </p:nvSpPr>
        <p:spPr/>
        <p:txBody>
          <a:bodyPr>
            <a:noAutofit/>
          </a:bodyPr>
          <a:lstStyle/>
          <a:p>
            <a:pPr algn="l"/>
            <a:r>
              <a:rPr lang="en-GB" b="0" i="0" u="none" strike="noStrike" baseline="0" dirty="0">
                <a:latin typeface="CMBX10"/>
              </a:rPr>
              <a:t>A </a:t>
            </a:r>
            <a:r>
              <a:rPr lang="en-GB" b="1" i="1" u="none" strike="noStrike" baseline="0" dirty="0">
                <a:latin typeface="CMBX10"/>
              </a:rPr>
              <a:t>Fitness Function</a:t>
            </a:r>
            <a:r>
              <a:rPr lang="en-GB" b="0" i="0" u="none" strike="noStrike" baseline="0" dirty="0">
                <a:latin typeface="CMBX10"/>
              </a:rPr>
              <a:t> that </a:t>
            </a:r>
            <a:r>
              <a:rPr lang="en-GB" b="0" i="0" u="none" strike="noStrike" baseline="0" dirty="0">
                <a:latin typeface="CMSL10"/>
              </a:rPr>
              <a:t>represents the main requirements of the desired solution (i.e. cheapest price, shortest route, most compact arrangement, etc). This function returns the fitness of an individual.</a:t>
            </a:r>
          </a:p>
          <a:p>
            <a:pPr algn="l"/>
            <a:r>
              <a:rPr lang="en-GB" b="0" i="0" u="none" strike="noStrike" baseline="0" dirty="0">
                <a:latin typeface="CMBX10"/>
              </a:rPr>
              <a:t>Individuals of a population are represented as </a:t>
            </a:r>
            <a:r>
              <a:rPr lang="en-GB" b="1" i="1" u="none" strike="noStrike" baseline="0" dirty="0">
                <a:latin typeface="CMBX10"/>
              </a:rPr>
              <a:t>Encodings</a:t>
            </a:r>
            <a:r>
              <a:rPr lang="en-GB" b="0" i="0" u="none" strike="noStrike" baseline="0" dirty="0">
                <a:latin typeface="CMBX10"/>
              </a:rPr>
              <a:t> of </a:t>
            </a:r>
            <a:r>
              <a:rPr lang="en-GB" b="0" i="0" u="none" strike="noStrike" baseline="0" dirty="0">
                <a:latin typeface="CMSL10"/>
              </a:rPr>
              <a:t>possible solutions of a problem. If a solution (an individual) can be divided into a series of small parts/steps (building blocks), then these are represented by genes and a series of genes (a chromosome) encodes the whole solution. </a:t>
            </a:r>
          </a:p>
        </p:txBody>
      </p:sp>
    </p:spTree>
    <p:extLst>
      <p:ext uri="{BB962C8B-B14F-4D97-AF65-F5344CB8AC3E}">
        <p14:creationId xmlns:p14="http://schemas.microsoft.com/office/powerpoint/2010/main" val="39897481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0EDA73-708C-4539-8C4B-35BCE863FAA6}"/>
              </a:ext>
            </a:extLst>
          </p:cNvPr>
          <p:cNvSpPr>
            <a:spLocks noGrp="1"/>
          </p:cNvSpPr>
          <p:nvPr>
            <p:ph type="title"/>
          </p:nvPr>
        </p:nvSpPr>
        <p:spPr/>
        <p:txBody>
          <a:bodyPr/>
          <a:lstStyle/>
          <a:p>
            <a:r>
              <a:rPr lang="en-GB" dirty="0">
                <a:latin typeface="CMSL10"/>
              </a:rPr>
              <a:t>There are 5 important features of GAs:</a:t>
            </a:r>
            <a:br>
              <a:rPr lang="en-GB" dirty="0">
                <a:latin typeface="CMSL10"/>
              </a:rPr>
            </a:br>
            <a:endParaRPr lang="en-GB" dirty="0"/>
          </a:p>
        </p:txBody>
      </p:sp>
      <p:sp>
        <p:nvSpPr>
          <p:cNvPr id="3" name="Content Placeholder 2">
            <a:extLst>
              <a:ext uri="{FF2B5EF4-FFF2-40B4-BE49-F238E27FC236}">
                <a16:creationId xmlns:a16="http://schemas.microsoft.com/office/drawing/2014/main" id="{F1D886B3-ECEF-45FA-8461-025280426710}"/>
              </a:ext>
            </a:extLst>
          </p:cNvPr>
          <p:cNvSpPr>
            <a:spLocks noGrp="1"/>
          </p:cNvSpPr>
          <p:nvPr>
            <p:ph idx="1"/>
          </p:nvPr>
        </p:nvSpPr>
        <p:spPr/>
        <p:txBody>
          <a:bodyPr>
            <a:noAutofit/>
          </a:bodyPr>
          <a:lstStyle/>
          <a:p>
            <a:pPr algn="l"/>
            <a:r>
              <a:rPr lang="en-GB" b="0" i="0" u="none" strike="noStrike" baseline="0" dirty="0">
                <a:latin typeface="CMBX10"/>
              </a:rPr>
              <a:t>The </a:t>
            </a:r>
            <a:r>
              <a:rPr lang="en-GB" b="1" i="1" u="none" strike="noStrike" baseline="0" dirty="0">
                <a:latin typeface="CMBX10"/>
              </a:rPr>
              <a:t>Selection</a:t>
            </a:r>
            <a:r>
              <a:rPr lang="en-GB" b="0" i="0" u="none" strike="noStrike" baseline="0" dirty="0">
                <a:latin typeface="CMBX10"/>
              </a:rPr>
              <a:t> </a:t>
            </a:r>
            <a:r>
              <a:rPr lang="en-GB" b="0" i="0" u="none" strike="noStrike" baseline="0" dirty="0">
                <a:latin typeface="CMSL10"/>
              </a:rPr>
              <a:t>operator  defines the way individuals in the current population are selected for reproduction. Strategies include roulette</a:t>
            </a:r>
            <a:r>
              <a:rPr lang="en-GB" dirty="0">
                <a:latin typeface="CMSL10"/>
              </a:rPr>
              <a:t> </a:t>
            </a:r>
            <a:r>
              <a:rPr lang="en-GB" b="0" i="0" u="none" strike="noStrike" baseline="0" dirty="0">
                <a:latin typeface="CMSL10"/>
              </a:rPr>
              <a:t>wheel, ranking, tournament selection, etc) but typically higher fitness individuals are selected.</a:t>
            </a:r>
          </a:p>
          <a:p>
            <a:pPr algn="l"/>
            <a:r>
              <a:rPr lang="en-GB" b="1" i="1" u="none" strike="noStrike" baseline="0" dirty="0">
                <a:latin typeface="CMBX10"/>
              </a:rPr>
              <a:t>Crossover </a:t>
            </a:r>
            <a:r>
              <a:rPr lang="en-GB" b="1" i="1" u="none" strike="noStrike" baseline="0" dirty="0">
                <a:latin typeface="CMSL10"/>
              </a:rPr>
              <a:t>operators </a:t>
            </a:r>
            <a:r>
              <a:rPr lang="en-GB" b="0" i="0" u="none" strike="noStrike" baseline="0" dirty="0">
                <a:latin typeface="CMSL10"/>
              </a:rPr>
              <a:t>define how chromosomes of parents are mixed to obtain genetic codes of their offspring This operator implements the inheritance.</a:t>
            </a:r>
          </a:p>
          <a:p>
            <a:pPr algn="l"/>
            <a:r>
              <a:rPr lang="en-GB" b="1" i="1" u="none" strike="noStrike" baseline="0" dirty="0">
                <a:latin typeface="CMBX10"/>
              </a:rPr>
              <a:t>Mutation</a:t>
            </a:r>
            <a:r>
              <a:rPr lang="en-GB" b="0" i="0" u="none" strike="noStrike" baseline="0" dirty="0">
                <a:latin typeface="CMBX10"/>
              </a:rPr>
              <a:t> </a:t>
            </a:r>
            <a:r>
              <a:rPr lang="en-GB" b="0" i="0" u="none" strike="noStrike" baseline="0" dirty="0">
                <a:latin typeface="CMSL10"/>
              </a:rPr>
              <a:t>operator creates random changes in genetic codes of the off spring. This operator is needed to bring some random diversity into the genetic code. In some cases GA cannot find the optimal solution without mutation operator (local maximum problem).</a:t>
            </a:r>
          </a:p>
        </p:txBody>
      </p:sp>
    </p:spTree>
    <p:extLst>
      <p:ext uri="{BB962C8B-B14F-4D97-AF65-F5344CB8AC3E}">
        <p14:creationId xmlns:p14="http://schemas.microsoft.com/office/powerpoint/2010/main" val="4143877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p:graphicFrame>
        <p:nvGraphicFramePr>
          <p:cNvPr id="4" name="Table 4">
            <a:extLst>
              <a:ext uri="{FF2B5EF4-FFF2-40B4-BE49-F238E27FC236}">
                <a16:creationId xmlns:a16="http://schemas.microsoft.com/office/drawing/2014/main" id="{0FA87C4C-6EF0-4131-AC22-9CF05E574F35}"/>
              </a:ext>
            </a:extLst>
          </p:cNvPr>
          <p:cNvGraphicFramePr>
            <a:graphicFrameLocks noGrp="1"/>
          </p:cNvGraphicFramePr>
          <p:nvPr>
            <p:ph idx="1"/>
            <p:extLst>
              <p:ext uri="{D42A27DB-BD31-4B8C-83A1-F6EECF244321}">
                <p14:modId xmlns:p14="http://schemas.microsoft.com/office/powerpoint/2010/main" val="1286471179"/>
              </p:ext>
            </p:extLst>
          </p:nvPr>
        </p:nvGraphicFramePr>
        <p:xfrm>
          <a:off x="838200" y="2718760"/>
          <a:ext cx="10515600" cy="370840"/>
        </p:xfrm>
        <a:graphic>
          <a:graphicData uri="http://schemas.openxmlformats.org/drawingml/2006/table">
            <a:tbl>
              <a:tblPr firstRow="1" bandRow="1">
                <a:tableStyleId>{5C22544A-7EE6-4342-B048-85BDC9FD1C3A}</a:tableStyleId>
              </a:tblPr>
              <a:tblGrid>
                <a:gridCol w="1051560">
                  <a:extLst>
                    <a:ext uri="{9D8B030D-6E8A-4147-A177-3AD203B41FA5}">
                      <a16:colId xmlns:a16="http://schemas.microsoft.com/office/drawing/2014/main" val="557909104"/>
                    </a:ext>
                  </a:extLst>
                </a:gridCol>
                <a:gridCol w="1051560">
                  <a:extLst>
                    <a:ext uri="{9D8B030D-6E8A-4147-A177-3AD203B41FA5}">
                      <a16:colId xmlns:a16="http://schemas.microsoft.com/office/drawing/2014/main" val="1366041994"/>
                    </a:ext>
                  </a:extLst>
                </a:gridCol>
                <a:gridCol w="1051560">
                  <a:extLst>
                    <a:ext uri="{9D8B030D-6E8A-4147-A177-3AD203B41FA5}">
                      <a16:colId xmlns:a16="http://schemas.microsoft.com/office/drawing/2014/main" val="1834976273"/>
                    </a:ext>
                  </a:extLst>
                </a:gridCol>
                <a:gridCol w="1051560">
                  <a:extLst>
                    <a:ext uri="{9D8B030D-6E8A-4147-A177-3AD203B41FA5}">
                      <a16:colId xmlns:a16="http://schemas.microsoft.com/office/drawing/2014/main" val="1784102242"/>
                    </a:ext>
                  </a:extLst>
                </a:gridCol>
                <a:gridCol w="1051560">
                  <a:extLst>
                    <a:ext uri="{9D8B030D-6E8A-4147-A177-3AD203B41FA5}">
                      <a16:colId xmlns:a16="http://schemas.microsoft.com/office/drawing/2014/main" val="857478774"/>
                    </a:ext>
                  </a:extLst>
                </a:gridCol>
                <a:gridCol w="1051560">
                  <a:extLst>
                    <a:ext uri="{9D8B030D-6E8A-4147-A177-3AD203B41FA5}">
                      <a16:colId xmlns:a16="http://schemas.microsoft.com/office/drawing/2014/main" val="221581472"/>
                    </a:ext>
                  </a:extLst>
                </a:gridCol>
                <a:gridCol w="1051560">
                  <a:extLst>
                    <a:ext uri="{9D8B030D-6E8A-4147-A177-3AD203B41FA5}">
                      <a16:colId xmlns:a16="http://schemas.microsoft.com/office/drawing/2014/main" val="4163894138"/>
                    </a:ext>
                  </a:extLst>
                </a:gridCol>
                <a:gridCol w="1051560">
                  <a:extLst>
                    <a:ext uri="{9D8B030D-6E8A-4147-A177-3AD203B41FA5}">
                      <a16:colId xmlns:a16="http://schemas.microsoft.com/office/drawing/2014/main" val="932851115"/>
                    </a:ext>
                  </a:extLst>
                </a:gridCol>
                <a:gridCol w="1051560">
                  <a:extLst>
                    <a:ext uri="{9D8B030D-6E8A-4147-A177-3AD203B41FA5}">
                      <a16:colId xmlns:a16="http://schemas.microsoft.com/office/drawing/2014/main" val="2504837691"/>
                    </a:ext>
                  </a:extLst>
                </a:gridCol>
                <a:gridCol w="1051560">
                  <a:extLst>
                    <a:ext uri="{9D8B030D-6E8A-4147-A177-3AD203B41FA5}">
                      <a16:colId xmlns:a16="http://schemas.microsoft.com/office/drawing/2014/main" val="1397383150"/>
                    </a:ext>
                  </a:extLst>
                </a:gridCol>
              </a:tblGrid>
              <a:tr h="370840">
                <a:tc>
                  <a:txBody>
                    <a:bodyPr/>
                    <a:lstStyle/>
                    <a:p>
                      <a:pPr algn="ctr"/>
                      <a:r>
                        <a:rPr lang="en-GB" dirty="0"/>
                        <a:t>1</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0</a:t>
                      </a:r>
                    </a:p>
                  </a:txBody>
                  <a:tcPr/>
                </a:tc>
                <a:extLst>
                  <a:ext uri="{0D108BD9-81ED-4DB2-BD59-A6C34878D82A}">
                    <a16:rowId xmlns:a16="http://schemas.microsoft.com/office/drawing/2014/main" val="3143534574"/>
                  </a:ext>
                </a:extLst>
              </a:tr>
            </a:tbl>
          </a:graphicData>
        </a:graphic>
      </p:graphicFrame>
      <p:sp>
        <p:nvSpPr>
          <p:cNvPr id="5" name="TextBox 4">
            <a:extLst>
              <a:ext uri="{FF2B5EF4-FFF2-40B4-BE49-F238E27FC236}">
                <a16:creationId xmlns:a16="http://schemas.microsoft.com/office/drawing/2014/main" id="{E81E13CB-B508-4E64-A30E-19199B69FD0C}"/>
              </a:ext>
            </a:extLst>
          </p:cNvPr>
          <p:cNvSpPr txBox="1"/>
          <p:nvPr/>
        </p:nvSpPr>
        <p:spPr>
          <a:xfrm>
            <a:off x="967563" y="1552353"/>
            <a:ext cx="10386237" cy="830997"/>
          </a:xfrm>
          <a:prstGeom prst="rect">
            <a:avLst/>
          </a:prstGeom>
          <a:noFill/>
        </p:spPr>
        <p:txBody>
          <a:bodyPr wrap="square" rtlCol="0">
            <a:spAutoFit/>
          </a:bodyPr>
          <a:lstStyle/>
          <a:p>
            <a:r>
              <a:rPr lang="en-GB" sz="2400" dirty="0"/>
              <a:t>A genotype can be represented as an n-</a:t>
            </a:r>
            <a:r>
              <a:rPr lang="en-GB" sz="2400" dirty="0" err="1"/>
              <a:t>ary</a:t>
            </a:r>
            <a:r>
              <a:rPr lang="en-GB" sz="2400" dirty="0"/>
              <a:t> string.  For example if n is 2 we have a binary string:</a:t>
            </a:r>
          </a:p>
        </p:txBody>
      </p:sp>
      <p:sp>
        <p:nvSpPr>
          <p:cNvPr id="6" name="TextBox 5">
            <a:extLst>
              <a:ext uri="{FF2B5EF4-FFF2-40B4-BE49-F238E27FC236}">
                <a16:creationId xmlns:a16="http://schemas.microsoft.com/office/drawing/2014/main" id="{A750C3A1-8433-444C-9B79-D95BCBD699FB}"/>
              </a:ext>
            </a:extLst>
          </p:cNvPr>
          <p:cNvSpPr txBox="1"/>
          <p:nvPr/>
        </p:nvSpPr>
        <p:spPr>
          <a:xfrm>
            <a:off x="838200" y="5573679"/>
            <a:ext cx="9037674" cy="830997"/>
          </a:xfrm>
          <a:prstGeom prst="rect">
            <a:avLst/>
          </a:prstGeom>
          <a:noFill/>
        </p:spPr>
        <p:txBody>
          <a:bodyPr wrap="square" rtlCol="0">
            <a:spAutoFit/>
          </a:bodyPr>
          <a:lstStyle/>
          <a:p>
            <a:r>
              <a:rPr lang="en-GB" sz="2400" dirty="0"/>
              <a:t>Allele: instance of a gene.</a:t>
            </a:r>
          </a:p>
          <a:p>
            <a:r>
              <a:rPr lang="en-GB" sz="2400" dirty="0" err="1"/>
              <a:t>Eg</a:t>
            </a:r>
            <a:r>
              <a:rPr lang="en-GB" sz="2400" dirty="0"/>
              <a:t>: Eye colour is the gene.  Alleles are 1=blue eyed, 2=brown eyed</a:t>
            </a:r>
            <a:r>
              <a:rPr lang="en-GB" dirty="0"/>
              <a:t>.</a:t>
            </a:r>
          </a:p>
        </p:txBody>
      </p:sp>
      <p:sp>
        <p:nvSpPr>
          <p:cNvPr id="7" name="Arrow: Up 6">
            <a:extLst>
              <a:ext uri="{FF2B5EF4-FFF2-40B4-BE49-F238E27FC236}">
                <a16:creationId xmlns:a16="http://schemas.microsoft.com/office/drawing/2014/main" id="{AFF32BE4-CA0F-4D00-ACCE-F3ECA9E99BC9}"/>
              </a:ext>
            </a:extLst>
          </p:cNvPr>
          <p:cNvSpPr/>
          <p:nvPr/>
        </p:nvSpPr>
        <p:spPr>
          <a:xfrm>
            <a:off x="8591107" y="3137446"/>
            <a:ext cx="276447" cy="823181"/>
          </a:xfrm>
          <a:prstGeom prst="upArrow">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3C496693-957A-4E78-8650-A429DC20C142}"/>
              </a:ext>
            </a:extLst>
          </p:cNvPr>
          <p:cNvSpPr txBox="1"/>
          <p:nvPr/>
        </p:nvSpPr>
        <p:spPr>
          <a:xfrm>
            <a:off x="8293395" y="4008474"/>
            <a:ext cx="1711842" cy="646331"/>
          </a:xfrm>
          <a:prstGeom prst="rect">
            <a:avLst/>
          </a:prstGeom>
          <a:noFill/>
        </p:spPr>
        <p:txBody>
          <a:bodyPr wrap="square" rtlCol="0">
            <a:spAutoFit/>
          </a:bodyPr>
          <a:lstStyle/>
          <a:p>
            <a:r>
              <a:rPr lang="en-GB" dirty="0"/>
              <a:t>A gene location</a:t>
            </a:r>
          </a:p>
          <a:p>
            <a:endParaRPr lang="en-GB" dirty="0"/>
          </a:p>
        </p:txBody>
      </p:sp>
    </p:spTree>
    <p:extLst>
      <p:ext uri="{BB962C8B-B14F-4D97-AF65-F5344CB8AC3E}">
        <p14:creationId xmlns:p14="http://schemas.microsoft.com/office/powerpoint/2010/main" val="34944505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838200" y="1314804"/>
            <a:ext cx="10515600" cy="1002635"/>
          </a:xfrm>
        </p:spPr>
        <p:txBody>
          <a:bodyPr>
            <a:normAutofit/>
          </a:bodyPr>
          <a:lstStyle/>
          <a:p>
            <a:pPr marL="0" indent="0">
              <a:buNone/>
            </a:pPr>
            <a:r>
              <a:rPr lang="en-GB" b="1" dirty="0"/>
              <a:t>Genetic Operators:</a:t>
            </a:r>
          </a:p>
          <a:p>
            <a:pPr marL="0" indent="0">
              <a:buNone/>
            </a:pPr>
            <a:r>
              <a:rPr lang="en-GB" b="1" dirty="0"/>
              <a:t>Crossover: One point, two point, uniform</a:t>
            </a:r>
          </a:p>
          <a:p>
            <a:pPr marL="0" indent="0">
              <a:buNone/>
            </a:pPr>
            <a:endParaRPr lang="en-GB" dirty="0"/>
          </a:p>
        </p:txBody>
      </p:sp>
      <p:graphicFrame>
        <p:nvGraphicFramePr>
          <p:cNvPr id="4" name="Table 4">
            <a:extLst>
              <a:ext uri="{FF2B5EF4-FFF2-40B4-BE49-F238E27FC236}">
                <a16:creationId xmlns:a16="http://schemas.microsoft.com/office/drawing/2014/main" id="{D0C9D207-C060-446B-96EA-83D271E66208}"/>
              </a:ext>
            </a:extLst>
          </p:cNvPr>
          <p:cNvGraphicFramePr>
            <a:graphicFrameLocks noGrp="1"/>
          </p:cNvGraphicFramePr>
          <p:nvPr>
            <p:extLst>
              <p:ext uri="{D42A27DB-BD31-4B8C-83A1-F6EECF244321}">
                <p14:modId xmlns:p14="http://schemas.microsoft.com/office/powerpoint/2010/main" val="774528772"/>
              </p:ext>
            </p:extLst>
          </p:nvPr>
        </p:nvGraphicFramePr>
        <p:xfrm>
          <a:off x="1190847" y="3429000"/>
          <a:ext cx="10192210" cy="731520"/>
        </p:xfrm>
        <a:graphic>
          <a:graphicData uri="http://schemas.openxmlformats.org/drawingml/2006/table">
            <a:tbl>
              <a:tblPr firstRow="1" bandRow="1">
                <a:tableStyleId>{5C22544A-7EE6-4342-B048-85BDC9FD1C3A}</a:tableStyleId>
              </a:tblPr>
              <a:tblGrid>
                <a:gridCol w="1454361">
                  <a:extLst>
                    <a:ext uri="{9D8B030D-6E8A-4147-A177-3AD203B41FA5}">
                      <a16:colId xmlns:a16="http://schemas.microsoft.com/office/drawing/2014/main" val="1444509689"/>
                    </a:ext>
                  </a:extLst>
                </a:gridCol>
                <a:gridCol w="484787">
                  <a:extLst>
                    <a:ext uri="{9D8B030D-6E8A-4147-A177-3AD203B41FA5}">
                      <a16:colId xmlns:a16="http://schemas.microsoft.com/office/drawing/2014/main" val="3829520894"/>
                    </a:ext>
                  </a:extLst>
                </a:gridCol>
                <a:gridCol w="484787">
                  <a:extLst>
                    <a:ext uri="{9D8B030D-6E8A-4147-A177-3AD203B41FA5}">
                      <a16:colId xmlns:a16="http://schemas.microsoft.com/office/drawing/2014/main" val="1493839307"/>
                    </a:ext>
                  </a:extLst>
                </a:gridCol>
                <a:gridCol w="484787">
                  <a:extLst>
                    <a:ext uri="{9D8B030D-6E8A-4147-A177-3AD203B41FA5}">
                      <a16:colId xmlns:a16="http://schemas.microsoft.com/office/drawing/2014/main" val="754266326"/>
                    </a:ext>
                  </a:extLst>
                </a:gridCol>
                <a:gridCol w="484787">
                  <a:extLst>
                    <a:ext uri="{9D8B030D-6E8A-4147-A177-3AD203B41FA5}">
                      <a16:colId xmlns:a16="http://schemas.microsoft.com/office/drawing/2014/main" val="795163208"/>
                    </a:ext>
                  </a:extLst>
                </a:gridCol>
                <a:gridCol w="484787">
                  <a:extLst>
                    <a:ext uri="{9D8B030D-6E8A-4147-A177-3AD203B41FA5}">
                      <a16:colId xmlns:a16="http://schemas.microsoft.com/office/drawing/2014/main" val="2553873438"/>
                    </a:ext>
                  </a:extLst>
                </a:gridCol>
                <a:gridCol w="484787">
                  <a:extLst>
                    <a:ext uri="{9D8B030D-6E8A-4147-A177-3AD203B41FA5}">
                      <a16:colId xmlns:a16="http://schemas.microsoft.com/office/drawing/2014/main" val="3652690265"/>
                    </a:ext>
                  </a:extLst>
                </a:gridCol>
                <a:gridCol w="484787">
                  <a:extLst>
                    <a:ext uri="{9D8B030D-6E8A-4147-A177-3AD203B41FA5}">
                      <a16:colId xmlns:a16="http://schemas.microsoft.com/office/drawing/2014/main" val="3176820986"/>
                    </a:ext>
                  </a:extLst>
                </a:gridCol>
                <a:gridCol w="484787">
                  <a:extLst>
                    <a:ext uri="{9D8B030D-6E8A-4147-A177-3AD203B41FA5}">
                      <a16:colId xmlns:a16="http://schemas.microsoft.com/office/drawing/2014/main" val="583723633"/>
                    </a:ext>
                  </a:extLst>
                </a:gridCol>
                <a:gridCol w="484787">
                  <a:extLst>
                    <a:ext uri="{9D8B030D-6E8A-4147-A177-3AD203B41FA5}">
                      <a16:colId xmlns:a16="http://schemas.microsoft.com/office/drawing/2014/main" val="664700433"/>
                    </a:ext>
                  </a:extLst>
                </a:gridCol>
                <a:gridCol w="484787">
                  <a:extLst>
                    <a:ext uri="{9D8B030D-6E8A-4147-A177-3AD203B41FA5}">
                      <a16:colId xmlns:a16="http://schemas.microsoft.com/office/drawing/2014/main" val="2684816941"/>
                    </a:ext>
                  </a:extLst>
                </a:gridCol>
                <a:gridCol w="484787">
                  <a:extLst>
                    <a:ext uri="{9D8B030D-6E8A-4147-A177-3AD203B41FA5}">
                      <a16:colId xmlns:a16="http://schemas.microsoft.com/office/drawing/2014/main" val="2512859836"/>
                    </a:ext>
                  </a:extLst>
                </a:gridCol>
                <a:gridCol w="484787">
                  <a:extLst>
                    <a:ext uri="{9D8B030D-6E8A-4147-A177-3AD203B41FA5}">
                      <a16:colId xmlns:a16="http://schemas.microsoft.com/office/drawing/2014/main" val="652936477"/>
                    </a:ext>
                  </a:extLst>
                </a:gridCol>
                <a:gridCol w="484787">
                  <a:extLst>
                    <a:ext uri="{9D8B030D-6E8A-4147-A177-3AD203B41FA5}">
                      <a16:colId xmlns:a16="http://schemas.microsoft.com/office/drawing/2014/main" val="2057272316"/>
                    </a:ext>
                  </a:extLst>
                </a:gridCol>
                <a:gridCol w="484787">
                  <a:extLst>
                    <a:ext uri="{9D8B030D-6E8A-4147-A177-3AD203B41FA5}">
                      <a16:colId xmlns:a16="http://schemas.microsoft.com/office/drawing/2014/main" val="1939499987"/>
                    </a:ext>
                  </a:extLst>
                </a:gridCol>
                <a:gridCol w="489816">
                  <a:extLst>
                    <a:ext uri="{9D8B030D-6E8A-4147-A177-3AD203B41FA5}">
                      <a16:colId xmlns:a16="http://schemas.microsoft.com/office/drawing/2014/main" val="3013483213"/>
                    </a:ext>
                  </a:extLst>
                </a:gridCol>
                <a:gridCol w="499094">
                  <a:extLst>
                    <a:ext uri="{9D8B030D-6E8A-4147-A177-3AD203B41FA5}">
                      <a16:colId xmlns:a16="http://schemas.microsoft.com/office/drawing/2014/main" val="682727422"/>
                    </a:ext>
                  </a:extLst>
                </a:gridCol>
                <a:gridCol w="520332">
                  <a:extLst>
                    <a:ext uri="{9D8B030D-6E8A-4147-A177-3AD203B41FA5}">
                      <a16:colId xmlns:a16="http://schemas.microsoft.com/office/drawing/2014/main" val="2947807675"/>
                    </a:ext>
                  </a:extLst>
                </a:gridCol>
                <a:gridCol w="441589">
                  <a:extLst>
                    <a:ext uri="{9D8B030D-6E8A-4147-A177-3AD203B41FA5}">
                      <a16:colId xmlns:a16="http://schemas.microsoft.com/office/drawing/2014/main" val="1388967022"/>
                    </a:ext>
                  </a:extLst>
                </a:gridCol>
              </a:tblGrid>
              <a:tr h="348217">
                <a:tc>
                  <a:txBody>
                    <a:bodyPr/>
                    <a:lstStyle/>
                    <a:p>
                      <a:r>
                        <a:rPr lang="en-GB" dirty="0"/>
                        <a:t>Parent 1</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0</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extLst>
                  <a:ext uri="{0D108BD9-81ED-4DB2-BD59-A6C34878D82A}">
                    <a16:rowId xmlns:a16="http://schemas.microsoft.com/office/drawing/2014/main" val="732811714"/>
                  </a:ext>
                </a:extLst>
              </a:tr>
              <a:tr h="348217">
                <a:tc>
                  <a:txBody>
                    <a:bodyPr/>
                    <a:lstStyle/>
                    <a:p>
                      <a:r>
                        <a:rPr lang="en-GB" dirty="0"/>
                        <a:t>Parent 2</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0</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0</a:t>
                      </a:r>
                    </a:p>
                  </a:txBody>
                  <a:tcPr/>
                </a:tc>
                <a:extLst>
                  <a:ext uri="{0D108BD9-81ED-4DB2-BD59-A6C34878D82A}">
                    <a16:rowId xmlns:a16="http://schemas.microsoft.com/office/drawing/2014/main" val="428844948"/>
                  </a:ext>
                </a:extLst>
              </a:tr>
            </a:tbl>
          </a:graphicData>
        </a:graphic>
      </p:graphicFrame>
      <p:graphicFrame>
        <p:nvGraphicFramePr>
          <p:cNvPr id="6" name="Table 4">
            <a:extLst>
              <a:ext uri="{FF2B5EF4-FFF2-40B4-BE49-F238E27FC236}">
                <a16:creationId xmlns:a16="http://schemas.microsoft.com/office/drawing/2014/main" id="{02812D2A-BD6C-416A-918A-2AD36476372D}"/>
              </a:ext>
            </a:extLst>
          </p:cNvPr>
          <p:cNvGraphicFramePr>
            <a:graphicFrameLocks noGrp="1"/>
          </p:cNvGraphicFramePr>
          <p:nvPr>
            <p:extLst>
              <p:ext uri="{D42A27DB-BD31-4B8C-83A1-F6EECF244321}">
                <p14:modId xmlns:p14="http://schemas.microsoft.com/office/powerpoint/2010/main" val="1322921581"/>
              </p:ext>
            </p:extLst>
          </p:nvPr>
        </p:nvGraphicFramePr>
        <p:xfrm>
          <a:off x="1161590" y="4759488"/>
          <a:ext cx="10192210" cy="731520"/>
        </p:xfrm>
        <a:graphic>
          <a:graphicData uri="http://schemas.openxmlformats.org/drawingml/2006/table">
            <a:tbl>
              <a:tblPr firstRow="1" bandRow="1">
                <a:tableStyleId>{5C22544A-7EE6-4342-B048-85BDC9FD1C3A}</a:tableStyleId>
              </a:tblPr>
              <a:tblGrid>
                <a:gridCol w="1454361">
                  <a:extLst>
                    <a:ext uri="{9D8B030D-6E8A-4147-A177-3AD203B41FA5}">
                      <a16:colId xmlns:a16="http://schemas.microsoft.com/office/drawing/2014/main" val="1444509689"/>
                    </a:ext>
                  </a:extLst>
                </a:gridCol>
                <a:gridCol w="484787">
                  <a:extLst>
                    <a:ext uri="{9D8B030D-6E8A-4147-A177-3AD203B41FA5}">
                      <a16:colId xmlns:a16="http://schemas.microsoft.com/office/drawing/2014/main" val="3829520894"/>
                    </a:ext>
                  </a:extLst>
                </a:gridCol>
                <a:gridCol w="484787">
                  <a:extLst>
                    <a:ext uri="{9D8B030D-6E8A-4147-A177-3AD203B41FA5}">
                      <a16:colId xmlns:a16="http://schemas.microsoft.com/office/drawing/2014/main" val="1493839307"/>
                    </a:ext>
                  </a:extLst>
                </a:gridCol>
                <a:gridCol w="484787">
                  <a:extLst>
                    <a:ext uri="{9D8B030D-6E8A-4147-A177-3AD203B41FA5}">
                      <a16:colId xmlns:a16="http://schemas.microsoft.com/office/drawing/2014/main" val="754266326"/>
                    </a:ext>
                  </a:extLst>
                </a:gridCol>
                <a:gridCol w="484787">
                  <a:extLst>
                    <a:ext uri="{9D8B030D-6E8A-4147-A177-3AD203B41FA5}">
                      <a16:colId xmlns:a16="http://schemas.microsoft.com/office/drawing/2014/main" val="795163208"/>
                    </a:ext>
                  </a:extLst>
                </a:gridCol>
                <a:gridCol w="484734">
                  <a:extLst>
                    <a:ext uri="{9D8B030D-6E8A-4147-A177-3AD203B41FA5}">
                      <a16:colId xmlns:a16="http://schemas.microsoft.com/office/drawing/2014/main" val="2553873438"/>
                    </a:ext>
                  </a:extLst>
                </a:gridCol>
                <a:gridCol w="484840">
                  <a:extLst>
                    <a:ext uri="{9D8B030D-6E8A-4147-A177-3AD203B41FA5}">
                      <a16:colId xmlns:a16="http://schemas.microsoft.com/office/drawing/2014/main" val="3652690265"/>
                    </a:ext>
                  </a:extLst>
                </a:gridCol>
                <a:gridCol w="484787">
                  <a:extLst>
                    <a:ext uri="{9D8B030D-6E8A-4147-A177-3AD203B41FA5}">
                      <a16:colId xmlns:a16="http://schemas.microsoft.com/office/drawing/2014/main" val="3176820986"/>
                    </a:ext>
                  </a:extLst>
                </a:gridCol>
                <a:gridCol w="484787">
                  <a:extLst>
                    <a:ext uri="{9D8B030D-6E8A-4147-A177-3AD203B41FA5}">
                      <a16:colId xmlns:a16="http://schemas.microsoft.com/office/drawing/2014/main" val="583723633"/>
                    </a:ext>
                  </a:extLst>
                </a:gridCol>
                <a:gridCol w="484787">
                  <a:extLst>
                    <a:ext uri="{9D8B030D-6E8A-4147-A177-3AD203B41FA5}">
                      <a16:colId xmlns:a16="http://schemas.microsoft.com/office/drawing/2014/main" val="664700433"/>
                    </a:ext>
                  </a:extLst>
                </a:gridCol>
                <a:gridCol w="484787">
                  <a:extLst>
                    <a:ext uri="{9D8B030D-6E8A-4147-A177-3AD203B41FA5}">
                      <a16:colId xmlns:a16="http://schemas.microsoft.com/office/drawing/2014/main" val="2684816941"/>
                    </a:ext>
                  </a:extLst>
                </a:gridCol>
                <a:gridCol w="484787">
                  <a:extLst>
                    <a:ext uri="{9D8B030D-6E8A-4147-A177-3AD203B41FA5}">
                      <a16:colId xmlns:a16="http://schemas.microsoft.com/office/drawing/2014/main" val="2512859836"/>
                    </a:ext>
                  </a:extLst>
                </a:gridCol>
                <a:gridCol w="484787">
                  <a:extLst>
                    <a:ext uri="{9D8B030D-6E8A-4147-A177-3AD203B41FA5}">
                      <a16:colId xmlns:a16="http://schemas.microsoft.com/office/drawing/2014/main" val="652936477"/>
                    </a:ext>
                  </a:extLst>
                </a:gridCol>
                <a:gridCol w="484787">
                  <a:extLst>
                    <a:ext uri="{9D8B030D-6E8A-4147-A177-3AD203B41FA5}">
                      <a16:colId xmlns:a16="http://schemas.microsoft.com/office/drawing/2014/main" val="2057272316"/>
                    </a:ext>
                  </a:extLst>
                </a:gridCol>
                <a:gridCol w="484787">
                  <a:extLst>
                    <a:ext uri="{9D8B030D-6E8A-4147-A177-3AD203B41FA5}">
                      <a16:colId xmlns:a16="http://schemas.microsoft.com/office/drawing/2014/main" val="1939499987"/>
                    </a:ext>
                  </a:extLst>
                </a:gridCol>
                <a:gridCol w="489816">
                  <a:extLst>
                    <a:ext uri="{9D8B030D-6E8A-4147-A177-3AD203B41FA5}">
                      <a16:colId xmlns:a16="http://schemas.microsoft.com/office/drawing/2014/main" val="3013483213"/>
                    </a:ext>
                  </a:extLst>
                </a:gridCol>
                <a:gridCol w="499094">
                  <a:extLst>
                    <a:ext uri="{9D8B030D-6E8A-4147-A177-3AD203B41FA5}">
                      <a16:colId xmlns:a16="http://schemas.microsoft.com/office/drawing/2014/main" val="682727422"/>
                    </a:ext>
                  </a:extLst>
                </a:gridCol>
                <a:gridCol w="520332">
                  <a:extLst>
                    <a:ext uri="{9D8B030D-6E8A-4147-A177-3AD203B41FA5}">
                      <a16:colId xmlns:a16="http://schemas.microsoft.com/office/drawing/2014/main" val="2947807675"/>
                    </a:ext>
                  </a:extLst>
                </a:gridCol>
                <a:gridCol w="441589">
                  <a:extLst>
                    <a:ext uri="{9D8B030D-6E8A-4147-A177-3AD203B41FA5}">
                      <a16:colId xmlns:a16="http://schemas.microsoft.com/office/drawing/2014/main" val="1388967022"/>
                    </a:ext>
                  </a:extLst>
                </a:gridCol>
              </a:tblGrid>
              <a:tr h="348217">
                <a:tc>
                  <a:txBody>
                    <a:bodyPr/>
                    <a:lstStyle/>
                    <a:p>
                      <a:r>
                        <a:rPr lang="en-GB" dirty="0"/>
                        <a:t>Child 1</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0</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extLst>
                  <a:ext uri="{0D108BD9-81ED-4DB2-BD59-A6C34878D82A}">
                    <a16:rowId xmlns:a16="http://schemas.microsoft.com/office/drawing/2014/main" val="732811714"/>
                  </a:ext>
                </a:extLst>
              </a:tr>
              <a:tr h="348217">
                <a:tc>
                  <a:txBody>
                    <a:bodyPr/>
                    <a:lstStyle/>
                    <a:p>
                      <a:r>
                        <a:rPr lang="en-GB" dirty="0"/>
                        <a:t>Child 2</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0</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1</a:t>
                      </a:r>
                    </a:p>
                  </a:txBody>
                  <a:tcPr/>
                </a:tc>
                <a:tc>
                  <a:txBody>
                    <a:bodyPr/>
                    <a:lstStyle/>
                    <a:p>
                      <a:pPr algn="ctr"/>
                      <a:r>
                        <a:rPr lang="en-GB" dirty="0">
                          <a:solidFill>
                            <a:srgbClr val="FF0000"/>
                          </a:solidFill>
                        </a:rPr>
                        <a:t>0</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0</a:t>
                      </a:r>
                    </a:p>
                  </a:txBody>
                  <a:tcPr/>
                </a:tc>
                <a:extLst>
                  <a:ext uri="{0D108BD9-81ED-4DB2-BD59-A6C34878D82A}">
                    <a16:rowId xmlns:a16="http://schemas.microsoft.com/office/drawing/2014/main" val="428844948"/>
                  </a:ext>
                </a:extLst>
              </a:tr>
            </a:tbl>
          </a:graphicData>
        </a:graphic>
      </p:graphicFrame>
      <p:sp>
        <p:nvSpPr>
          <p:cNvPr id="7" name="Rectangle 1">
            <a:extLst>
              <a:ext uri="{FF2B5EF4-FFF2-40B4-BE49-F238E27FC236}">
                <a16:creationId xmlns:a16="http://schemas.microsoft.com/office/drawing/2014/main" id="{CC8687EF-96BF-4C8D-8876-4308023D8D0C}"/>
              </a:ext>
            </a:extLst>
          </p:cNvPr>
          <p:cNvSpPr>
            <a:spLocks noChangeArrowheads="1"/>
          </p:cNvSpPr>
          <p:nvPr/>
        </p:nvSpPr>
        <p:spPr bwMode="auto">
          <a:xfrm>
            <a:off x="4463467" y="2255311"/>
            <a:ext cx="7200449"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Cut points are chosen at random (2 points in this example).</a:t>
            </a: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Arial" panose="020B0604020202020204" pitchFamily="34" charset="0"/>
                <a:ea typeface="Times New Roman" panose="02020603050405020304" pitchFamily="18" charset="0"/>
              </a:rPr>
              <a:t>                Chosen cut points</a:t>
            </a:r>
            <a:r>
              <a:rPr kumimoji="0" lang="en-GB" altLang="en-US" sz="2000" b="0" i="0" u="none" strike="noStrike" cap="none" normalizeH="0" baseline="0" dirty="0">
                <a:ln>
                  <a:noFill/>
                </a:ln>
                <a:solidFill>
                  <a:schemeClr val="tx1"/>
                </a:solidFill>
                <a:effectLst/>
                <a:latin typeface="Arial" panose="020B0604020202020204" pitchFamily="34" charset="0"/>
              </a:rPr>
              <a:t> </a:t>
            </a:r>
          </a:p>
        </p:txBody>
      </p:sp>
      <p:sp>
        <p:nvSpPr>
          <p:cNvPr id="8" name="Arrow: Down 7">
            <a:extLst>
              <a:ext uri="{FF2B5EF4-FFF2-40B4-BE49-F238E27FC236}">
                <a16:creationId xmlns:a16="http://schemas.microsoft.com/office/drawing/2014/main" id="{C5BA4B50-CD76-4169-AE62-916B5A89F862}"/>
              </a:ext>
            </a:extLst>
          </p:cNvPr>
          <p:cNvSpPr/>
          <p:nvPr/>
        </p:nvSpPr>
        <p:spPr>
          <a:xfrm>
            <a:off x="4933506" y="2783242"/>
            <a:ext cx="276447" cy="49973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Arrow: Down 8">
            <a:extLst>
              <a:ext uri="{FF2B5EF4-FFF2-40B4-BE49-F238E27FC236}">
                <a16:creationId xmlns:a16="http://schemas.microsoft.com/office/drawing/2014/main" id="{63F7BCEF-24C9-4974-9158-35F82626EABF}"/>
              </a:ext>
            </a:extLst>
          </p:cNvPr>
          <p:cNvSpPr/>
          <p:nvPr/>
        </p:nvSpPr>
        <p:spPr>
          <a:xfrm>
            <a:off x="8324857" y="2784656"/>
            <a:ext cx="276447" cy="49973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3413F1D2-0714-4722-96EF-E4A21A0AF25C}"/>
              </a:ext>
            </a:extLst>
          </p:cNvPr>
          <p:cNvSpPr txBox="1"/>
          <p:nvPr/>
        </p:nvSpPr>
        <p:spPr>
          <a:xfrm>
            <a:off x="1190847" y="5994283"/>
            <a:ext cx="9845749" cy="369332"/>
          </a:xfrm>
          <a:prstGeom prst="rect">
            <a:avLst/>
          </a:prstGeom>
          <a:noFill/>
        </p:spPr>
        <p:txBody>
          <a:bodyPr wrap="square" rtlCol="0">
            <a:spAutoFit/>
          </a:bodyPr>
          <a:lstStyle/>
          <a:p>
            <a:r>
              <a:rPr lang="en-GB" dirty="0"/>
              <a:t>A uniform cross over is just the swapping of random genes between parents.</a:t>
            </a:r>
          </a:p>
        </p:txBody>
      </p:sp>
    </p:spTree>
    <p:extLst>
      <p:ext uri="{BB962C8B-B14F-4D97-AF65-F5344CB8AC3E}">
        <p14:creationId xmlns:p14="http://schemas.microsoft.com/office/powerpoint/2010/main" val="179230154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838200" y="1314804"/>
            <a:ext cx="10515600" cy="1002635"/>
          </a:xfrm>
        </p:spPr>
        <p:txBody>
          <a:bodyPr>
            <a:normAutofit/>
          </a:bodyPr>
          <a:lstStyle/>
          <a:p>
            <a:pPr marL="0" indent="0">
              <a:buNone/>
            </a:pPr>
            <a:r>
              <a:rPr lang="en-GB" b="1" dirty="0"/>
              <a:t>Genetic Operators:</a:t>
            </a:r>
          </a:p>
          <a:p>
            <a:pPr marL="0" indent="0">
              <a:buNone/>
            </a:pPr>
            <a:r>
              <a:rPr lang="en-GB" b="1" dirty="0"/>
              <a:t>Mutation:</a:t>
            </a:r>
          </a:p>
          <a:p>
            <a:pPr marL="0" indent="0">
              <a:buNone/>
            </a:pPr>
            <a:endParaRPr lang="en-GB" dirty="0"/>
          </a:p>
        </p:txBody>
      </p:sp>
      <p:graphicFrame>
        <p:nvGraphicFramePr>
          <p:cNvPr id="4" name="Table 4">
            <a:extLst>
              <a:ext uri="{FF2B5EF4-FFF2-40B4-BE49-F238E27FC236}">
                <a16:creationId xmlns:a16="http://schemas.microsoft.com/office/drawing/2014/main" id="{D0C9D207-C060-446B-96EA-83D271E66208}"/>
              </a:ext>
            </a:extLst>
          </p:cNvPr>
          <p:cNvGraphicFramePr>
            <a:graphicFrameLocks noGrp="1"/>
          </p:cNvGraphicFramePr>
          <p:nvPr>
            <p:extLst>
              <p:ext uri="{D42A27DB-BD31-4B8C-83A1-F6EECF244321}">
                <p14:modId xmlns:p14="http://schemas.microsoft.com/office/powerpoint/2010/main" val="2161930593"/>
              </p:ext>
            </p:extLst>
          </p:nvPr>
        </p:nvGraphicFramePr>
        <p:xfrm>
          <a:off x="1190847" y="3429000"/>
          <a:ext cx="10192210" cy="731520"/>
        </p:xfrm>
        <a:graphic>
          <a:graphicData uri="http://schemas.openxmlformats.org/drawingml/2006/table">
            <a:tbl>
              <a:tblPr firstRow="1" bandRow="1">
                <a:tableStyleId>{5C22544A-7EE6-4342-B048-85BDC9FD1C3A}</a:tableStyleId>
              </a:tblPr>
              <a:tblGrid>
                <a:gridCol w="1454361">
                  <a:extLst>
                    <a:ext uri="{9D8B030D-6E8A-4147-A177-3AD203B41FA5}">
                      <a16:colId xmlns:a16="http://schemas.microsoft.com/office/drawing/2014/main" val="1444509689"/>
                    </a:ext>
                  </a:extLst>
                </a:gridCol>
                <a:gridCol w="484787">
                  <a:extLst>
                    <a:ext uri="{9D8B030D-6E8A-4147-A177-3AD203B41FA5}">
                      <a16:colId xmlns:a16="http://schemas.microsoft.com/office/drawing/2014/main" val="3829520894"/>
                    </a:ext>
                  </a:extLst>
                </a:gridCol>
                <a:gridCol w="484787">
                  <a:extLst>
                    <a:ext uri="{9D8B030D-6E8A-4147-A177-3AD203B41FA5}">
                      <a16:colId xmlns:a16="http://schemas.microsoft.com/office/drawing/2014/main" val="1493839307"/>
                    </a:ext>
                  </a:extLst>
                </a:gridCol>
                <a:gridCol w="484787">
                  <a:extLst>
                    <a:ext uri="{9D8B030D-6E8A-4147-A177-3AD203B41FA5}">
                      <a16:colId xmlns:a16="http://schemas.microsoft.com/office/drawing/2014/main" val="754266326"/>
                    </a:ext>
                  </a:extLst>
                </a:gridCol>
                <a:gridCol w="484787">
                  <a:extLst>
                    <a:ext uri="{9D8B030D-6E8A-4147-A177-3AD203B41FA5}">
                      <a16:colId xmlns:a16="http://schemas.microsoft.com/office/drawing/2014/main" val="795163208"/>
                    </a:ext>
                  </a:extLst>
                </a:gridCol>
                <a:gridCol w="484787">
                  <a:extLst>
                    <a:ext uri="{9D8B030D-6E8A-4147-A177-3AD203B41FA5}">
                      <a16:colId xmlns:a16="http://schemas.microsoft.com/office/drawing/2014/main" val="2553873438"/>
                    </a:ext>
                  </a:extLst>
                </a:gridCol>
                <a:gridCol w="484787">
                  <a:extLst>
                    <a:ext uri="{9D8B030D-6E8A-4147-A177-3AD203B41FA5}">
                      <a16:colId xmlns:a16="http://schemas.microsoft.com/office/drawing/2014/main" val="3652690265"/>
                    </a:ext>
                  </a:extLst>
                </a:gridCol>
                <a:gridCol w="484787">
                  <a:extLst>
                    <a:ext uri="{9D8B030D-6E8A-4147-A177-3AD203B41FA5}">
                      <a16:colId xmlns:a16="http://schemas.microsoft.com/office/drawing/2014/main" val="3176820986"/>
                    </a:ext>
                  </a:extLst>
                </a:gridCol>
                <a:gridCol w="484787">
                  <a:extLst>
                    <a:ext uri="{9D8B030D-6E8A-4147-A177-3AD203B41FA5}">
                      <a16:colId xmlns:a16="http://schemas.microsoft.com/office/drawing/2014/main" val="583723633"/>
                    </a:ext>
                  </a:extLst>
                </a:gridCol>
                <a:gridCol w="484787">
                  <a:extLst>
                    <a:ext uri="{9D8B030D-6E8A-4147-A177-3AD203B41FA5}">
                      <a16:colId xmlns:a16="http://schemas.microsoft.com/office/drawing/2014/main" val="664700433"/>
                    </a:ext>
                  </a:extLst>
                </a:gridCol>
                <a:gridCol w="484787">
                  <a:extLst>
                    <a:ext uri="{9D8B030D-6E8A-4147-A177-3AD203B41FA5}">
                      <a16:colId xmlns:a16="http://schemas.microsoft.com/office/drawing/2014/main" val="2684816941"/>
                    </a:ext>
                  </a:extLst>
                </a:gridCol>
                <a:gridCol w="484787">
                  <a:extLst>
                    <a:ext uri="{9D8B030D-6E8A-4147-A177-3AD203B41FA5}">
                      <a16:colId xmlns:a16="http://schemas.microsoft.com/office/drawing/2014/main" val="2512859836"/>
                    </a:ext>
                  </a:extLst>
                </a:gridCol>
                <a:gridCol w="484787">
                  <a:extLst>
                    <a:ext uri="{9D8B030D-6E8A-4147-A177-3AD203B41FA5}">
                      <a16:colId xmlns:a16="http://schemas.microsoft.com/office/drawing/2014/main" val="652936477"/>
                    </a:ext>
                  </a:extLst>
                </a:gridCol>
                <a:gridCol w="484787">
                  <a:extLst>
                    <a:ext uri="{9D8B030D-6E8A-4147-A177-3AD203B41FA5}">
                      <a16:colId xmlns:a16="http://schemas.microsoft.com/office/drawing/2014/main" val="2057272316"/>
                    </a:ext>
                  </a:extLst>
                </a:gridCol>
                <a:gridCol w="484787">
                  <a:extLst>
                    <a:ext uri="{9D8B030D-6E8A-4147-A177-3AD203B41FA5}">
                      <a16:colId xmlns:a16="http://schemas.microsoft.com/office/drawing/2014/main" val="1939499987"/>
                    </a:ext>
                  </a:extLst>
                </a:gridCol>
                <a:gridCol w="489816">
                  <a:extLst>
                    <a:ext uri="{9D8B030D-6E8A-4147-A177-3AD203B41FA5}">
                      <a16:colId xmlns:a16="http://schemas.microsoft.com/office/drawing/2014/main" val="3013483213"/>
                    </a:ext>
                  </a:extLst>
                </a:gridCol>
                <a:gridCol w="499094">
                  <a:extLst>
                    <a:ext uri="{9D8B030D-6E8A-4147-A177-3AD203B41FA5}">
                      <a16:colId xmlns:a16="http://schemas.microsoft.com/office/drawing/2014/main" val="682727422"/>
                    </a:ext>
                  </a:extLst>
                </a:gridCol>
                <a:gridCol w="520332">
                  <a:extLst>
                    <a:ext uri="{9D8B030D-6E8A-4147-A177-3AD203B41FA5}">
                      <a16:colId xmlns:a16="http://schemas.microsoft.com/office/drawing/2014/main" val="2947807675"/>
                    </a:ext>
                  </a:extLst>
                </a:gridCol>
                <a:gridCol w="441589">
                  <a:extLst>
                    <a:ext uri="{9D8B030D-6E8A-4147-A177-3AD203B41FA5}">
                      <a16:colId xmlns:a16="http://schemas.microsoft.com/office/drawing/2014/main" val="1388967022"/>
                    </a:ext>
                  </a:extLst>
                </a:gridCol>
              </a:tblGrid>
              <a:tr h="348217">
                <a:tc>
                  <a:txBody>
                    <a:bodyPr/>
                    <a:lstStyle/>
                    <a:p>
                      <a:r>
                        <a:rPr lang="en-GB" dirty="0"/>
                        <a:t>Before</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solidFill>
                            <a:schemeClr val="bg1"/>
                          </a:solidFill>
                        </a:rPr>
                        <a:t>0</a:t>
                      </a:r>
                    </a:p>
                  </a:txBody>
                  <a:tcPr/>
                </a:tc>
                <a:tc>
                  <a:txBody>
                    <a:bodyPr/>
                    <a:lstStyle/>
                    <a:p>
                      <a:pPr algn="ctr"/>
                      <a:r>
                        <a:rPr lang="en-GB" dirty="0">
                          <a:solidFill>
                            <a:schemeClr val="bg1"/>
                          </a:solidFill>
                        </a:rPr>
                        <a:t>1</a:t>
                      </a:r>
                    </a:p>
                  </a:txBody>
                  <a:tcPr/>
                </a:tc>
                <a:tc>
                  <a:txBody>
                    <a:bodyPr/>
                    <a:lstStyle/>
                    <a:p>
                      <a:pPr algn="ctr"/>
                      <a:r>
                        <a:rPr lang="en-GB" dirty="0">
                          <a:solidFill>
                            <a:schemeClr val="bg1"/>
                          </a:solidFill>
                        </a:rPr>
                        <a:t>0</a:t>
                      </a:r>
                    </a:p>
                  </a:txBody>
                  <a:tcPr/>
                </a:tc>
                <a:tc>
                  <a:txBody>
                    <a:bodyPr/>
                    <a:lstStyle/>
                    <a:p>
                      <a:pPr algn="ctr"/>
                      <a:r>
                        <a:rPr lang="en-GB" dirty="0">
                          <a:solidFill>
                            <a:schemeClr val="bg1"/>
                          </a:solidFill>
                        </a:rPr>
                        <a:t>1</a:t>
                      </a:r>
                    </a:p>
                  </a:txBody>
                  <a:tcPr/>
                </a:tc>
                <a:tc>
                  <a:txBody>
                    <a:bodyPr/>
                    <a:lstStyle/>
                    <a:p>
                      <a:pPr algn="ctr"/>
                      <a:r>
                        <a:rPr lang="en-GB" dirty="0">
                          <a:solidFill>
                            <a:schemeClr val="bg1"/>
                          </a:solidFill>
                        </a:rPr>
                        <a:t>1</a:t>
                      </a:r>
                    </a:p>
                  </a:txBody>
                  <a:tcPr/>
                </a:tc>
                <a:tc>
                  <a:txBody>
                    <a:bodyPr/>
                    <a:lstStyle/>
                    <a:p>
                      <a:pPr algn="ctr"/>
                      <a:r>
                        <a:rPr lang="en-GB" dirty="0">
                          <a:solidFill>
                            <a:schemeClr val="bg1"/>
                          </a:solidFill>
                        </a:rPr>
                        <a:t>1</a:t>
                      </a:r>
                    </a:p>
                  </a:txBody>
                  <a:tcPr/>
                </a:tc>
                <a:tc>
                  <a:txBody>
                    <a:bodyPr/>
                    <a:lstStyle/>
                    <a:p>
                      <a:pPr algn="ctr"/>
                      <a:r>
                        <a:rPr lang="en-GB" dirty="0">
                          <a:solidFill>
                            <a:schemeClr val="bg1"/>
                          </a:solidFill>
                        </a:rPr>
                        <a:t>0</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extLst>
                  <a:ext uri="{0D108BD9-81ED-4DB2-BD59-A6C34878D82A}">
                    <a16:rowId xmlns:a16="http://schemas.microsoft.com/office/drawing/2014/main" val="732811714"/>
                  </a:ext>
                </a:extLst>
              </a:tr>
              <a:tr h="348217">
                <a:tc>
                  <a:txBody>
                    <a:bodyPr/>
                    <a:lstStyle/>
                    <a:p>
                      <a:r>
                        <a:rPr lang="en-GB" dirty="0"/>
                        <a:t>After</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solidFill>
                            <a:schemeClr val="tx1"/>
                          </a:solidFill>
                        </a:rPr>
                        <a:t>1</a:t>
                      </a:r>
                    </a:p>
                  </a:txBody>
                  <a:tcPr/>
                </a:tc>
                <a:tc>
                  <a:txBody>
                    <a:bodyPr/>
                    <a:lstStyle/>
                    <a:p>
                      <a:pPr algn="ctr"/>
                      <a:r>
                        <a:rPr lang="en-GB" dirty="0">
                          <a:solidFill>
                            <a:schemeClr val="tx1"/>
                          </a:solidFill>
                        </a:rPr>
                        <a:t>1</a:t>
                      </a:r>
                    </a:p>
                  </a:txBody>
                  <a:tcPr/>
                </a:tc>
                <a:tc>
                  <a:txBody>
                    <a:bodyPr/>
                    <a:lstStyle/>
                    <a:p>
                      <a:pPr algn="ctr"/>
                      <a:r>
                        <a:rPr lang="en-GB" dirty="0">
                          <a:solidFill>
                            <a:schemeClr val="tx1"/>
                          </a:solidFill>
                        </a:rPr>
                        <a:t>1</a:t>
                      </a:r>
                    </a:p>
                  </a:txBody>
                  <a:tcPr/>
                </a:tc>
                <a:tc>
                  <a:txBody>
                    <a:bodyPr/>
                    <a:lstStyle/>
                    <a:p>
                      <a:pPr algn="ctr"/>
                      <a:r>
                        <a:rPr lang="en-GB" dirty="0">
                          <a:solidFill>
                            <a:schemeClr val="tx1"/>
                          </a:solidFill>
                        </a:rPr>
                        <a:t>1</a:t>
                      </a:r>
                    </a:p>
                  </a:txBody>
                  <a:tcPr/>
                </a:tc>
                <a:tc>
                  <a:txBody>
                    <a:bodyPr/>
                    <a:lstStyle/>
                    <a:p>
                      <a:pPr algn="ctr"/>
                      <a:r>
                        <a:rPr lang="en-GB" dirty="0">
                          <a:solidFill>
                            <a:schemeClr val="tx1"/>
                          </a:solidFill>
                        </a:rPr>
                        <a:t>0</a:t>
                      </a:r>
                    </a:p>
                  </a:txBody>
                  <a:tcPr/>
                </a:tc>
                <a:tc>
                  <a:txBody>
                    <a:bodyPr/>
                    <a:lstStyle/>
                    <a:p>
                      <a:pPr algn="ctr"/>
                      <a:r>
                        <a:rPr lang="en-GB" dirty="0">
                          <a:solidFill>
                            <a:schemeClr val="tx1"/>
                          </a:solidFill>
                        </a:rPr>
                        <a:t>0</a:t>
                      </a:r>
                    </a:p>
                  </a:txBody>
                  <a:tcPr/>
                </a:tc>
                <a:tc>
                  <a:txBody>
                    <a:bodyPr/>
                    <a:lstStyle/>
                    <a:p>
                      <a:pPr algn="ctr"/>
                      <a:r>
                        <a:rPr lang="en-GB" dirty="0">
                          <a:solidFill>
                            <a:schemeClr val="tx1"/>
                          </a:solidFill>
                        </a:rPr>
                        <a:t>0</a:t>
                      </a:r>
                    </a:p>
                  </a:txBody>
                  <a:tcPr/>
                </a:tc>
                <a:tc>
                  <a:txBody>
                    <a:bodyPr/>
                    <a:lstStyle/>
                    <a:p>
                      <a:pPr algn="ctr"/>
                      <a:r>
                        <a:rPr lang="en-GB" dirty="0"/>
                        <a:t>0</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1</a:t>
                      </a:r>
                    </a:p>
                  </a:txBody>
                  <a:tcPr/>
                </a:tc>
                <a:tc>
                  <a:txBody>
                    <a:bodyPr/>
                    <a:lstStyle/>
                    <a:p>
                      <a:pPr algn="ctr"/>
                      <a:r>
                        <a:rPr lang="en-GB" dirty="0"/>
                        <a:t>0</a:t>
                      </a:r>
                    </a:p>
                  </a:txBody>
                  <a:tcPr/>
                </a:tc>
                <a:extLst>
                  <a:ext uri="{0D108BD9-81ED-4DB2-BD59-A6C34878D82A}">
                    <a16:rowId xmlns:a16="http://schemas.microsoft.com/office/drawing/2014/main" val="428844948"/>
                  </a:ext>
                </a:extLst>
              </a:tr>
            </a:tbl>
          </a:graphicData>
        </a:graphic>
      </p:graphicFrame>
      <p:sp>
        <p:nvSpPr>
          <p:cNvPr id="7" name="Rectangle 1">
            <a:extLst>
              <a:ext uri="{FF2B5EF4-FFF2-40B4-BE49-F238E27FC236}">
                <a16:creationId xmlns:a16="http://schemas.microsoft.com/office/drawing/2014/main" id="{CC8687EF-96BF-4C8D-8876-4308023D8D0C}"/>
              </a:ext>
            </a:extLst>
          </p:cNvPr>
          <p:cNvSpPr>
            <a:spLocks noChangeArrowheads="1"/>
          </p:cNvSpPr>
          <p:nvPr/>
        </p:nvSpPr>
        <p:spPr bwMode="auto">
          <a:xfrm>
            <a:off x="2902689" y="2409199"/>
            <a:ext cx="876122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2000" b="0" i="0" u="none" strike="noStrike" cap="none" normalizeH="0" baseline="0" dirty="0">
                <a:ln>
                  <a:noFill/>
                </a:ln>
                <a:solidFill>
                  <a:schemeClr val="tx1"/>
                </a:solidFill>
                <a:effectLst/>
                <a:latin typeface="Arial" panose="020B0604020202020204" pitchFamily="34" charset="0"/>
              </a:rPr>
              <a:t>One gene is randomly chosen (with low probability) and its allele is flipped</a:t>
            </a:r>
          </a:p>
        </p:txBody>
      </p:sp>
      <p:sp>
        <p:nvSpPr>
          <p:cNvPr id="8" name="Arrow: Down 7">
            <a:extLst>
              <a:ext uri="{FF2B5EF4-FFF2-40B4-BE49-F238E27FC236}">
                <a16:creationId xmlns:a16="http://schemas.microsoft.com/office/drawing/2014/main" id="{C5BA4B50-CD76-4169-AE62-916B5A89F862}"/>
              </a:ext>
            </a:extLst>
          </p:cNvPr>
          <p:cNvSpPr/>
          <p:nvPr/>
        </p:nvSpPr>
        <p:spPr>
          <a:xfrm>
            <a:off x="5135524" y="2892410"/>
            <a:ext cx="276447" cy="499731"/>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022771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838200" y="1601883"/>
            <a:ext cx="10515600" cy="1002635"/>
          </a:xfrm>
        </p:spPr>
        <p:txBody>
          <a:bodyPr>
            <a:normAutofit fontScale="25000" lnSpcReduction="20000"/>
          </a:bodyPr>
          <a:lstStyle/>
          <a:p>
            <a:pPr marL="0" indent="0">
              <a:buNone/>
            </a:pPr>
            <a:r>
              <a:rPr lang="en-GB" sz="12800" b="1" dirty="0"/>
              <a:t>Terminating Conditions:</a:t>
            </a:r>
          </a:p>
          <a:p>
            <a:r>
              <a:rPr lang="en-GB" sz="12800" b="1" dirty="0"/>
              <a:t>A solution is found that satisfies minimum criteria </a:t>
            </a:r>
          </a:p>
          <a:p>
            <a:r>
              <a:rPr lang="en-GB" sz="12800" b="1" dirty="0"/>
              <a:t>Fixed number of generations reached </a:t>
            </a:r>
          </a:p>
          <a:p>
            <a:r>
              <a:rPr lang="en-GB" sz="12800" b="1" dirty="0"/>
              <a:t>Allocated budget (computation time/money) reached </a:t>
            </a:r>
          </a:p>
          <a:p>
            <a:r>
              <a:rPr lang="en-GB" sz="12800" b="1" dirty="0"/>
              <a:t>The highest ranking solution's fitness is reaching or has reached a plateau such that successive iterations no longer produce better results </a:t>
            </a:r>
          </a:p>
          <a:p>
            <a:r>
              <a:rPr lang="en-GB" sz="12800" b="1" dirty="0"/>
              <a:t>Manual inspection </a:t>
            </a:r>
          </a:p>
          <a:p>
            <a:r>
              <a:rPr lang="en-GB" sz="12800" b="1" dirty="0"/>
              <a:t>Combinations of the above. </a:t>
            </a:r>
          </a:p>
          <a:p>
            <a:pPr marL="0" indent="0">
              <a:buNone/>
            </a:pPr>
            <a:endParaRPr lang="en-GB" sz="3600" b="1" dirty="0"/>
          </a:p>
          <a:p>
            <a:pPr marL="0" indent="0">
              <a:buNone/>
            </a:pPr>
            <a:endParaRPr lang="en-GB" dirty="0"/>
          </a:p>
        </p:txBody>
      </p:sp>
    </p:spTree>
    <p:extLst>
      <p:ext uri="{BB962C8B-B14F-4D97-AF65-F5344CB8AC3E}">
        <p14:creationId xmlns:p14="http://schemas.microsoft.com/office/powerpoint/2010/main" val="247377388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838200" y="1601883"/>
            <a:ext cx="10515600" cy="1002635"/>
          </a:xfrm>
        </p:spPr>
        <p:txBody>
          <a:bodyPr>
            <a:normAutofit fontScale="25000" lnSpcReduction="20000"/>
          </a:bodyPr>
          <a:lstStyle/>
          <a:p>
            <a:pPr marL="0" indent="0">
              <a:buNone/>
            </a:pPr>
            <a:r>
              <a:rPr lang="en-GB" sz="12800" b="1" dirty="0"/>
              <a:t>How to encode a problem?</a:t>
            </a:r>
          </a:p>
          <a:p>
            <a:pPr marL="0" indent="0">
              <a:buNone/>
            </a:pPr>
            <a:r>
              <a:rPr lang="en-GB" sz="12800" b="1" dirty="0"/>
              <a:t>The answer depends upon the problem. Recall each gene is a building block so try to think in terms of a problem’s components.</a:t>
            </a:r>
          </a:p>
          <a:p>
            <a:pPr marL="0" indent="0">
              <a:buNone/>
            </a:pPr>
            <a:endParaRPr lang="en-GB" sz="12800" b="1" dirty="0"/>
          </a:p>
          <a:p>
            <a:pPr marL="0" indent="0">
              <a:buNone/>
            </a:pPr>
            <a:endParaRPr lang="en-GB" sz="12800" b="1" dirty="0"/>
          </a:p>
          <a:p>
            <a:pPr marL="0" indent="0">
              <a:buNone/>
            </a:pPr>
            <a:r>
              <a:rPr lang="en-GB" sz="12800" b="1" dirty="0"/>
              <a:t>The Travelling Sales person problem (TSP) is a good example.</a:t>
            </a:r>
          </a:p>
          <a:p>
            <a:pPr marL="0" indent="0">
              <a:buNone/>
            </a:pPr>
            <a:endParaRPr lang="en-GB" dirty="0"/>
          </a:p>
        </p:txBody>
      </p:sp>
    </p:spTree>
    <p:extLst>
      <p:ext uri="{BB962C8B-B14F-4D97-AF65-F5344CB8AC3E}">
        <p14:creationId xmlns:p14="http://schemas.microsoft.com/office/powerpoint/2010/main" val="25562071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B55A8B-CC66-4DB3-A62B-05307B7F2DA4}"/>
              </a:ext>
            </a:extLst>
          </p:cNvPr>
          <p:cNvSpPr>
            <a:spLocks noGrp="1"/>
          </p:cNvSpPr>
          <p:nvPr>
            <p:ph type="title"/>
          </p:nvPr>
        </p:nvSpPr>
        <p:spPr/>
        <p:txBody>
          <a:bodyPr/>
          <a:lstStyle/>
          <a:p>
            <a:r>
              <a:rPr lang="en-GB" b="1" dirty="0"/>
              <a:t>The travelling salesperson problem (TSP)</a:t>
            </a:r>
          </a:p>
        </p:txBody>
      </p:sp>
      <p:sp>
        <p:nvSpPr>
          <p:cNvPr id="3" name="Content Placeholder 2">
            <a:extLst>
              <a:ext uri="{FF2B5EF4-FFF2-40B4-BE49-F238E27FC236}">
                <a16:creationId xmlns:a16="http://schemas.microsoft.com/office/drawing/2014/main" id="{40BE7BF3-6274-4538-96FD-76EAF5E6D87E}"/>
              </a:ext>
            </a:extLst>
          </p:cNvPr>
          <p:cNvSpPr>
            <a:spLocks noGrp="1"/>
          </p:cNvSpPr>
          <p:nvPr>
            <p:ph idx="1"/>
          </p:nvPr>
        </p:nvSpPr>
        <p:spPr/>
        <p:txBody>
          <a:bodyPr>
            <a:normAutofit fontScale="85000" lnSpcReduction="20000"/>
          </a:bodyPr>
          <a:lstStyle/>
          <a:p>
            <a:pPr marL="0" indent="0">
              <a:buNone/>
            </a:pPr>
            <a:r>
              <a:rPr lang="en-GB" b="1" i="0" dirty="0">
                <a:effectLst/>
              </a:rPr>
              <a:t> Given a list of cities and the distances between each pair of cities, what is the shortest possible route that visits each city exactly once and returns to the origin city?</a:t>
            </a:r>
          </a:p>
          <a:p>
            <a:pPr marL="0" indent="0">
              <a:buNone/>
            </a:pPr>
            <a:endParaRPr lang="en-GB" b="1" i="0" dirty="0">
              <a:effectLst/>
            </a:endParaRPr>
          </a:p>
          <a:p>
            <a:pPr marL="0" indent="0">
              <a:buNone/>
            </a:pPr>
            <a:r>
              <a:rPr lang="en-GB" b="1" i="0" dirty="0">
                <a:effectLst/>
              </a:rPr>
              <a:t>The number of permutations is (n-1)!/2  That is exponential in its complexity.</a:t>
            </a:r>
          </a:p>
          <a:p>
            <a:pPr marL="0" indent="0">
              <a:buNone/>
            </a:pPr>
            <a:endParaRPr lang="en-GB" b="1" dirty="0">
              <a:latin typeface="arial" panose="020B0604020202020204" pitchFamily="34" charset="0"/>
            </a:endParaRPr>
          </a:p>
          <a:p>
            <a:pPr marL="0" indent="0">
              <a:buNone/>
            </a:pPr>
            <a:r>
              <a:rPr lang="en-GB" b="1" dirty="0"/>
              <a:t>The problem requires finding the minimum “tour” distance, which is composed of the sum of distances between cities in the tour.  So a gene needs to encode the path between a pair of cities.</a:t>
            </a:r>
          </a:p>
          <a:p>
            <a:pPr marL="0" indent="0">
              <a:buNone/>
            </a:pPr>
            <a:endParaRPr lang="en-GB" b="1" dirty="0"/>
          </a:p>
          <a:p>
            <a:pPr marL="0" indent="0">
              <a:buNone/>
            </a:pPr>
            <a:r>
              <a:rPr lang="en-GB" b="1" dirty="0"/>
              <a:t>Given 10 cities, how many genes are required?</a:t>
            </a:r>
          </a:p>
          <a:p>
            <a:pPr marL="0" indent="0">
              <a:buNone/>
            </a:pPr>
            <a:r>
              <a:rPr lang="en-GB" b="1" dirty="0"/>
              <a:t>Answer : Think about it.</a:t>
            </a:r>
          </a:p>
          <a:p>
            <a:pPr marL="0" indent="0">
              <a:buNone/>
            </a:pPr>
            <a:endParaRPr lang="en-GB" dirty="0"/>
          </a:p>
        </p:txBody>
      </p:sp>
    </p:spTree>
    <p:extLst>
      <p:ext uri="{BB962C8B-B14F-4D97-AF65-F5344CB8AC3E}">
        <p14:creationId xmlns:p14="http://schemas.microsoft.com/office/powerpoint/2010/main" val="35952992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F9E2C2-E1CF-4F28-8A93-16DAA04AF0FD}"/>
              </a:ext>
            </a:extLst>
          </p:cNvPr>
          <p:cNvSpPr>
            <a:spLocks noGrp="1"/>
          </p:cNvSpPr>
          <p:nvPr>
            <p:ph type="title"/>
          </p:nvPr>
        </p:nvSpPr>
        <p:spPr/>
        <p:txBody>
          <a:bodyPr/>
          <a:lstStyle/>
          <a:p>
            <a:r>
              <a:rPr lang="en-GB" sz="4400" b="1" dirty="0"/>
              <a:t>Genetic Algorithms:</a:t>
            </a:r>
            <a:endParaRPr lang="en-GB" dirty="0"/>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6969EDDE-D598-4BB1-8409-D6BCF70F7480}"/>
                  </a:ext>
                </a:extLst>
              </p:cNvPr>
              <p:cNvSpPr>
                <a:spLocks noGrp="1"/>
              </p:cNvSpPr>
              <p:nvPr>
                <p:ph idx="1"/>
              </p:nvPr>
            </p:nvSpPr>
            <p:spPr>
              <a:xfrm>
                <a:off x="838200" y="1601883"/>
                <a:ext cx="10515600" cy="1002635"/>
              </a:xfrm>
            </p:spPr>
            <p:txBody>
              <a:bodyPr>
                <a:normAutofit fontScale="25000" lnSpcReduction="20000"/>
              </a:bodyPr>
              <a:lstStyle/>
              <a:p>
                <a:pPr marL="0" indent="0">
                  <a:buNone/>
                </a:pPr>
                <a:r>
                  <a:rPr lang="en-GB" sz="12800" b="1" dirty="0"/>
                  <a:t>Each city is connected to nine other cities and there are 10 cities, so there are 10x9 = 90 paths to encode.</a:t>
                </a:r>
              </a:p>
              <a:p>
                <a:pPr marL="0" indent="0">
                  <a:buNone/>
                </a:pPr>
                <a:r>
                  <a:rPr lang="en-GB" sz="12800" b="1" dirty="0"/>
                  <a:t>But each path is bi-directional so half the paths are redundant.  Total paths is 10x9/2 = 45.</a:t>
                </a:r>
              </a:p>
              <a:p>
                <a:pPr marL="0" indent="0">
                  <a:buNone/>
                </a:pPr>
                <a:r>
                  <a:rPr lang="en-GB" sz="12800" b="1" dirty="0"/>
                  <a:t>So 45 genes are required.</a:t>
                </a:r>
              </a:p>
              <a:p>
                <a:pPr marL="0" indent="0">
                  <a:buNone/>
                </a:pPr>
                <a:endParaRPr lang="en-GB" sz="12800" b="1" dirty="0"/>
              </a:p>
              <a:p>
                <a:pPr marL="0" indent="0">
                  <a:buNone/>
                </a:pPr>
                <a:r>
                  <a:rPr lang="en-GB" sz="12800" b="1" dirty="0"/>
                  <a:t>In general the formula becomes:</a:t>
                </a:r>
              </a:p>
              <a:p>
                <a:pPr marL="0" indent="0">
                  <a:buNone/>
                </a:pPr>
                <a:endParaRPr lang="en-GB" sz="12800" b="1" dirty="0"/>
              </a:p>
              <a:p>
                <a:pPr marL="0" indent="0">
                  <a:buNone/>
                </a:pPr>
                <a14:m>
                  <m:oMathPara xmlns:m="http://schemas.openxmlformats.org/officeDocument/2006/math">
                    <m:oMathParaPr>
                      <m:jc m:val="centerGroup"/>
                    </m:oMathParaPr>
                    <m:oMath xmlns:m="http://schemas.openxmlformats.org/officeDocument/2006/math">
                      <m:f>
                        <m:fPr>
                          <m:ctrlPr>
                            <a:rPr lang="pt-BR" sz="12800" b="1" i="1" smtClean="0">
                              <a:latin typeface="Cambria Math" panose="02040503050406030204" pitchFamily="18" charset="0"/>
                            </a:rPr>
                          </m:ctrlPr>
                        </m:fPr>
                        <m:num>
                          <m:r>
                            <a:rPr lang="pt-BR" sz="12800" b="1" i="1" smtClean="0">
                              <a:latin typeface="Cambria Math" panose="02040503050406030204" pitchFamily="18" charset="0"/>
                            </a:rPr>
                            <m:t>𝒏</m:t>
                          </m:r>
                          <m:d>
                            <m:dPr>
                              <m:ctrlPr>
                                <a:rPr lang="pt-BR" sz="12800" b="1" i="1" smtClean="0">
                                  <a:latin typeface="Cambria Math" panose="02040503050406030204" pitchFamily="18" charset="0"/>
                                </a:rPr>
                              </m:ctrlPr>
                            </m:dPr>
                            <m:e>
                              <m:r>
                                <a:rPr lang="pt-BR" sz="12800" b="1" i="1" smtClean="0">
                                  <a:latin typeface="Cambria Math" panose="02040503050406030204" pitchFamily="18" charset="0"/>
                                </a:rPr>
                                <m:t>𝒏</m:t>
                              </m:r>
                              <m:r>
                                <a:rPr lang="pt-BR" sz="12800" b="1" i="1" smtClean="0">
                                  <a:latin typeface="Cambria Math" panose="02040503050406030204" pitchFamily="18" charset="0"/>
                                </a:rPr>
                                <m:t>−</m:t>
                              </m:r>
                              <m:r>
                                <a:rPr lang="pt-BR" sz="12800" b="1" i="1" smtClean="0">
                                  <a:latin typeface="Cambria Math" panose="02040503050406030204" pitchFamily="18" charset="0"/>
                                </a:rPr>
                                <m:t>𝟏</m:t>
                              </m:r>
                            </m:e>
                          </m:d>
                        </m:num>
                        <m:den>
                          <m:r>
                            <a:rPr lang="pt-BR" sz="12800" b="1" i="1" smtClean="0">
                              <a:latin typeface="Cambria Math" panose="02040503050406030204" pitchFamily="18" charset="0"/>
                            </a:rPr>
                            <m:t>𝟐</m:t>
                          </m:r>
                        </m:den>
                      </m:f>
                    </m:oMath>
                  </m:oMathPara>
                </a14:m>
                <a:endParaRPr lang="en-GB" sz="12800" b="1" dirty="0"/>
              </a:p>
              <a:p>
                <a:pPr marL="0" indent="0">
                  <a:buNone/>
                </a:pPr>
                <a:endParaRPr lang="en-GB" sz="12800" b="1" dirty="0"/>
              </a:p>
              <a:p>
                <a:pPr marL="0" indent="0">
                  <a:buNone/>
                </a:pPr>
                <a:endParaRPr lang="en-GB" sz="12800" b="1" dirty="0"/>
              </a:p>
              <a:p>
                <a:pPr marL="0" indent="0">
                  <a:buNone/>
                </a:pPr>
                <a:endParaRPr lang="en-GB" sz="3600" b="1" dirty="0"/>
              </a:p>
              <a:p>
                <a:pPr marL="0" indent="0">
                  <a:buNone/>
                </a:pPr>
                <a:endParaRPr lang="en-GB" dirty="0"/>
              </a:p>
            </p:txBody>
          </p:sp>
        </mc:Choice>
        <mc:Fallback xmlns="">
          <p:sp>
            <p:nvSpPr>
              <p:cNvPr id="3" name="Content Placeholder 2">
                <a:extLst>
                  <a:ext uri="{FF2B5EF4-FFF2-40B4-BE49-F238E27FC236}">
                    <a16:creationId xmlns:a16="http://schemas.microsoft.com/office/drawing/2014/main" id="{6969EDDE-D598-4BB1-8409-D6BCF70F7480}"/>
                  </a:ext>
                </a:extLst>
              </p:cNvPr>
              <p:cNvSpPr>
                <a:spLocks noGrp="1" noRot="1" noChangeAspect="1" noMove="1" noResize="1" noEditPoints="1" noAdjustHandles="1" noChangeArrowheads="1" noChangeShapeType="1" noTextEdit="1"/>
              </p:cNvSpPr>
              <p:nvPr>
                <p:ph idx="1"/>
              </p:nvPr>
            </p:nvSpPr>
            <p:spPr>
              <a:xfrm>
                <a:off x="838200" y="1601883"/>
                <a:ext cx="10515600" cy="1002635"/>
              </a:xfrm>
              <a:blipFill>
                <a:blip r:embed="rId2"/>
                <a:stretch>
                  <a:fillRect l="-1507" t="-20122" b="-315244"/>
                </a:stretch>
              </a:blipFill>
            </p:spPr>
            <p:txBody>
              <a:bodyPr/>
              <a:lstStyle/>
              <a:p>
                <a:r>
                  <a:rPr lang="en-GB">
                    <a:noFill/>
                  </a:rPr>
                  <a:t> </a:t>
                </a:r>
              </a:p>
            </p:txBody>
          </p:sp>
        </mc:Fallback>
      </mc:AlternateContent>
    </p:spTree>
    <p:extLst>
      <p:ext uri="{BB962C8B-B14F-4D97-AF65-F5344CB8AC3E}">
        <p14:creationId xmlns:p14="http://schemas.microsoft.com/office/powerpoint/2010/main" val="338702281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552AD-B05E-4328-9228-11C559E376F6}"/>
              </a:ext>
            </a:extLst>
          </p:cNvPr>
          <p:cNvSpPr>
            <a:spLocks noGrp="1"/>
          </p:cNvSpPr>
          <p:nvPr>
            <p:ph type="title"/>
          </p:nvPr>
        </p:nvSpPr>
        <p:spPr/>
        <p:txBody>
          <a:bodyPr/>
          <a:lstStyle/>
          <a:p>
            <a:r>
              <a:rPr lang="en-GB" b="1" dirty="0"/>
              <a:t>Fitness Functions</a:t>
            </a:r>
          </a:p>
        </p:txBody>
      </p:sp>
      <p:sp>
        <p:nvSpPr>
          <p:cNvPr id="3" name="Content Placeholder 2">
            <a:extLst>
              <a:ext uri="{FF2B5EF4-FFF2-40B4-BE49-F238E27FC236}">
                <a16:creationId xmlns:a16="http://schemas.microsoft.com/office/drawing/2014/main" id="{D1A99561-C468-449A-B547-21960C71F528}"/>
              </a:ext>
            </a:extLst>
          </p:cNvPr>
          <p:cNvSpPr>
            <a:spLocks noGrp="1"/>
          </p:cNvSpPr>
          <p:nvPr>
            <p:ph idx="1"/>
          </p:nvPr>
        </p:nvSpPr>
        <p:spPr/>
        <p:txBody>
          <a:bodyPr/>
          <a:lstStyle/>
          <a:p>
            <a:pPr marL="0" indent="0">
              <a:buNone/>
            </a:pPr>
            <a:r>
              <a:rPr lang="en-GB" dirty="0"/>
              <a:t>For the TSP we need to find the sum of the city pair distances.</a:t>
            </a:r>
          </a:p>
          <a:p>
            <a:pPr marL="0" indent="0">
              <a:buNone/>
            </a:pPr>
            <a:r>
              <a:rPr lang="en-GB" dirty="0"/>
              <a:t>We need to also consider how we order genes as not all chromosomes are going to be valid.  The fitness function will need to reject invalid chromosome arrangements.</a:t>
            </a:r>
          </a:p>
          <a:p>
            <a:pPr marL="0" indent="0">
              <a:buNone/>
            </a:pPr>
            <a:endParaRPr lang="en-GB" dirty="0"/>
          </a:p>
          <a:p>
            <a:pPr marL="0" indent="0">
              <a:buNone/>
            </a:pPr>
            <a:r>
              <a:rPr lang="en-GB" dirty="0"/>
              <a:t>Sometimes a fitness function might use a mathematical function to assess fitness.  Here’s an example:</a:t>
            </a:r>
          </a:p>
        </p:txBody>
      </p:sp>
    </p:spTree>
    <p:extLst>
      <p:ext uri="{BB962C8B-B14F-4D97-AF65-F5344CB8AC3E}">
        <p14:creationId xmlns:p14="http://schemas.microsoft.com/office/powerpoint/2010/main" val="54412458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552AD-B05E-4328-9228-11C559E376F6}"/>
              </a:ext>
            </a:extLst>
          </p:cNvPr>
          <p:cNvSpPr>
            <a:spLocks noGrp="1"/>
          </p:cNvSpPr>
          <p:nvPr>
            <p:ph type="title"/>
          </p:nvPr>
        </p:nvSpPr>
        <p:spPr/>
        <p:txBody>
          <a:bodyPr/>
          <a:lstStyle/>
          <a:p>
            <a:r>
              <a:rPr lang="en-GB" b="1" dirty="0"/>
              <a:t>Fitness Functions</a:t>
            </a:r>
          </a:p>
        </p:txBody>
      </p:sp>
      <p:sp>
        <p:nvSpPr>
          <p:cNvPr id="3" name="Content Placeholder 2">
            <a:extLst>
              <a:ext uri="{FF2B5EF4-FFF2-40B4-BE49-F238E27FC236}">
                <a16:creationId xmlns:a16="http://schemas.microsoft.com/office/drawing/2014/main" id="{D1A99561-C468-449A-B547-21960C71F528}"/>
              </a:ext>
            </a:extLst>
          </p:cNvPr>
          <p:cNvSpPr>
            <a:spLocks noGrp="1"/>
          </p:cNvSpPr>
          <p:nvPr>
            <p:ph idx="1"/>
          </p:nvPr>
        </p:nvSpPr>
        <p:spPr/>
        <p:txBody>
          <a:bodyPr>
            <a:normAutofit fontScale="62500" lnSpcReduction="20000"/>
          </a:bodyPr>
          <a:lstStyle/>
          <a:p>
            <a:pPr marL="0" indent="0">
              <a:buNone/>
            </a:pPr>
            <a:r>
              <a:rPr lang="en-GB" dirty="0"/>
              <a:t>A fixed length chromosome (labelled, x) is composed of 6 genes each representing an algebraic variable </a:t>
            </a:r>
            <a:r>
              <a:rPr lang="en-GB" dirty="0" err="1"/>
              <a:t>q,w,e,r,t</a:t>
            </a:r>
            <a:r>
              <a:rPr lang="en-GB" dirty="0"/>
              <a:t> and y.  The chromosome is represented by the string, x=</a:t>
            </a:r>
            <a:r>
              <a:rPr lang="en-GB" i="1" dirty="0"/>
              <a:t>qwerty.  Each variable can be a digit between 0 and 9.</a:t>
            </a:r>
          </a:p>
          <a:p>
            <a:pPr marL="0" indent="0">
              <a:buNone/>
            </a:pPr>
            <a:r>
              <a:rPr lang="en-GB" i="1" dirty="0"/>
              <a:t>The fitness of an individual is calculated by the function:</a:t>
            </a:r>
          </a:p>
          <a:p>
            <a:pPr marL="0" indent="0">
              <a:buNone/>
            </a:pPr>
            <a:endParaRPr lang="en-GB" i="1" dirty="0"/>
          </a:p>
          <a:p>
            <a:pPr marL="0" indent="0">
              <a:buNone/>
            </a:pPr>
            <a:r>
              <a:rPr lang="en-GB" i="1" dirty="0"/>
              <a:t>f(x)= (q + w) – (e + r) + t – y</a:t>
            </a:r>
          </a:p>
          <a:p>
            <a:pPr marL="0" indent="0">
              <a:buNone/>
            </a:pPr>
            <a:endParaRPr lang="en-GB" i="1" dirty="0"/>
          </a:p>
          <a:p>
            <a:pPr marL="0" indent="0">
              <a:buNone/>
            </a:pPr>
            <a:r>
              <a:rPr lang="en-GB" i="1" dirty="0"/>
              <a:t>If the initial population comprises of 4 individuals:</a:t>
            </a:r>
          </a:p>
          <a:p>
            <a:pPr marL="0" indent="0">
              <a:buNone/>
            </a:pPr>
            <a:r>
              <a:rPr lang="en-GB" i="1" dirty="0"/>
              <a:t>X1=613347</a:t>
            </a:r>
          </a:p>
          <a:p>
            <a:pPr marL="0" indent="0">
              <a:buNone/>
            </a:pPr>
            <a:r>
              <a:rPr lang="en-GB" i="1" dirty="0"/>
              <a:t>X2=167864</a:t>
            </a:r>
          </a:p>
          <a:p>
            <a:pPr marL="0" indent="0">
              <a:buNone/>
            </a:pPr>
            <a:r>
              <a:rPr lang="en-GB" i="1" dirty="0"/>
              <a:t>X3=325667</a:t>
            </a:r>
          </a:p>
          <a:p>
            <a:pPr marL="0" indent="0">
              <a:buNone/>
            </a:pPr>
            <a:r>
              <a:rPr lang="en-GB" i="1" dirty="0"/>
              <a:t>X4=708542</a:t>
            </a:r>
          </a:p>
          <a:p>
            <a:pPr marL="0" indent="0">
              <a:buNone/>
            </a:pPr>
            <a:r>
              <a:rPr lang="en-GB" i="1" dirty="0"/>
              <a:t>Evaluate the fitness of each individual and arrange them in order of fitness stating any assumptions you make.</a:t>
            </a:r>
          </a:p>
        </p:txBody>
      </p:sp>
    </p:spTree>
    <p:extLst>
      <p:ext uri="{BB962C8B-B14F-4D97-AF65-F5344CB8AC3E}">
        <p14:creationId xmlns:p14="http://schemas.microsoft.com/office/powerpoint/2010/main" val="29552611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552AD-B05E-4328-9228-11C559E376F6}"/>
              </a:ext>
            </a:extLst>
          </p:cNvPr>
          <p:cNvSpPr>
            <a:spLocks noGrp="1"/>
          </p:cNvSpPr>
          <p:nvPr>
            <p:ph type="title"/>
          </p:nvPr>
        </p:nvSpPr>
        <p:spPr/>
        <p:txBody>
          <a:bodyPr/>
          <a:lstStyle/>
          <a:p>
            <a:r>
              <a:rPr lang="en-GB" b="1" dirty="0"/>
              <a:t>Fitness Functions</a:t>
            </a:r>
          </a:p>
        </p:txBody>
      </p:sp>
      <p:sp>
        <p:nvSpPr>
          <p:cNvPr id="3" name="Content Placeholder 2">
            <a:extLst>
              <a:ext uri="{FF2B5EF4-FFF2-40B4-BE49-F238E27FC236}">
                <a16:creationId xmlns:a16="http://schemas.microsoft.com/office/drawing/2014/main" id="{D1A99561-C468-449A-B547-21960C71F528}"/>
              </a:ext>
            </a:extLst>
          </p:cNvPr>
          <p:cNvSpPr>
            <a:spLocks noGrp="1"/>
          </p:cNvSpPr>
          <p:nvPr>
            <p:ph idx="1"/>
          </p:nvPr>
        </p:nvSpPr>
        <p:spPr>
          <a:xfrm>
            <a:off x="838200" y="1392864"/>
            <a:ext cx="10515600" cy="5358809"/>
          </a:xfrm>
        </p:spPr>
        <p:txBody>
          <a:bodyPr>
            <a:normAutofit fontScale="62500" lnSpcReduction="20000"/>
          </a:bodyPr>
          <a:lstStyle/>
          <a:p>
            <a:pPr marL="0" indent="0">
              <a:buNone/>
            </a:pPr>
            <a:r>
              <a:rPr lang="en-GB" i="1" dirty="0"/>
              <a:t>Evaluate the fitness of each individual and arrange them in order of fitness stating any assumptions you make.</a:t>
            </a:r>
          </a:p>
          <a:p>
            <a:pPr marL="0" indent="0">
              <a:buNone/>
            </a:pPr>
            <a:r>
              <a:rPr lang="en-GB" i="1" dirty="0"/>
              <a:t>The fitness of individual x is calculated by the function:</a:t>
            </a:r>
          </a:p>
          <a:p>
            <a:pPr marL="0" indent="0">
              <a:buNone/>
            </a:pPr>
            <a:r>
              <a:rPr lang="en-GB" i="1" dirty="0"/>
              <a:t>f(x)= (q + w) – (e + r) + t – y</a:t>
            </a:r>
          </a:p>
          <a:p>
            <a:pPr marL="0" indent="0">
              <a:buNone/>
            </a:pPr>
            <a:r>
              <a:rPr lang="en-GB" i="1" dirty="0"/>
              <a:t>X1=613347</a:t>
            </a:r>
          </a:p>
          <a:p>
            <a:pPr marL="0" indent="0">
              <a:buNone/>
            </a:pPr>
            <a:r>
              <a:rPr lang="en-GB" i="1" dirty="0"/>
              <a:t>f(x1) = (6 + 1) – (3 + 3) + 4 – 7; f(x1) = -2</a:t>
            </a:r>
          </a:p>
          <a:p>
            <a:pPr marL="0" indent="0">
              <a:buNone/>
            </a:pPr>
            <a:endParaRPr lang="en-GB" i="1" dirty="0"/>
          </a:p>
          <a:p>
            <a:pPr marL="0" indent="0">
              <a:buNone/>
            </a:pPr>
            <a:r>
              <a:rPr lang="en-GB" i="1" dirty="0"/>
              <a:t>X2=167864</a:t>
            </a:r>
          </a:p>
          <a:p>
            <a:pPr marL="0" indent="0">
              <a:buNone/>
            </a:pPr>
            <a:r>
              <a:rPr lang="en-GB" i="1" dirty="0"/>
              <a:t>f(x2) = (1 + 6) – (7 + 8) + 6 – 4; f(x2) = 10</a:t>
            </a:r>
          </a:p>
          <a:p>
            <a:pPr marL="0" indent="0">
              <a:buNone/>
            </a:pPr>
            <a:endParaRPr lang="en-GB" i="1" dirty="0"/>
          </a:p>
          <a:p>
            <a:pPr marL="0" indent="0">
              <a:buNone/>
            </a:pPr>
            <a:r>
              <a:rPr lang="en-GB" i="1" dirty="0"/>
              <a:t>X3=325667</a:t>
            </a:r>
          </a:p>
          <a:p>
            <a:pPr marL="0" indent="0">
              <a:buNone/>
            </a:pPr>
            <a:r>
              <a:rPr lang="en-GB" i="1" dirty="0"/>
              <a:t>f(x3) = (3 + 2) – (5 + 6) + 6 – 7; f(x3) = -7</a:t>
            </a:r>
          </a:p>
          <a:p>
            <a:pPr marL="0" indent="0">
              <a:buNone/>
            </a:pPr>
            <a:endParaRPr lang="en-GB" i="1" dirty="0"/>
          </a:p>
          <a:p>
            <a:pPr marL="0" indent="0">
              <a:buNone/>
            </a:pPr>
            <a:r>
              <a:rPr lang="en-GB" i="1" dirty="0"/>
              <a:t>X4=708542</a:t>
            </a:r>
          </a:p>
          <a:p>
            <a:pPr marL="0" indent="0">
              <a:buNone/>
            </a:pPr>
            <a:r>
              <a:rPr lang="en-GB" i="1" dirty="0"/>
              <a:t>f(x4) = (7 + 0) – (8 + 5) + 4 – 2; f(x4) =  -4</a:t>
            </a:r>
          </a:p>
          <a:p>
            <a:pPr marL="0" indent="0">
              <a:buNone/>
            </a:pPr>
            <a:endParaRPr lang="en-GB" i="1" dirty="0"/>
          </a:p>
          <a:p>
            <a:pPr marL="0" indent="0">
              <a:buNone/>
            </a:pPr>
            <a:r>
              <a:rPr lang="en-GB" b="1" i="1" dirty="0"/>
              <a:t>Order of fitness is: x2, x1, x4, x3 </a:t>
            </a:r>
          </a:p>
        </p:txBody>
      </p:sp>
    </p:spTree>
    <p:extLst>
      <p:ext uri="{BB962C8B-B14F-4D97-AF65-F5344CB8AC3E}">
        <p14:creationId xmlns:p14="http://schemas.microsoft.com/office/powerpoint/2010/main" val="32609854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552AD-B05E-4328-9228-11C559E376F6}"/>
              </a:ext>
            </a:extLst>
          </p:cNvPr>
          <p:cNvSpPr>
            <a:spLocks noGrp="1"/>
          </p:cNvSpPr>
          <p:nvPr>
            <p:ph type="title"/>
          </p:nvPr>
        </p:nvSpPr>
        <p:spPr/>
        <p:txBody>
          <a:bodyPr/>
          <a:lstStyle/>
          <a:p>
            <a:r>
              <a:rPr lang="en-GB" b="1" dirty="0"/>
              <a:t>Fitness Functions</a:t>
            </a:r>
          </a:p>
        </p:txBody>
      </p:sp>
      <p:sp>
        <p:nvSpPr>
          <p:cNvPr id="3" name="Content Placeholder 2">
            <a:extLst>
              <a:ext uri="{FF2B5EF4-FFF2-40B4-BE49-F238E27FC236}">
                <a16:creationId xmlns:a16="http://schemas.microsoft.com/office/drawing/2014/main" id="{D1A99561-C468-449A-B547-21960C71F528}"/>
              </a:ext>
            </a:extLst>
          </p:cNvPr>
          <p:cNvSpPr>
            <a:spLocks noGrp="1"/>
          </p:cNvSpPr>
          <p:nvPr>
            <p:ph idx="1"/>
          </p:nvPr>
        </p:nvSpPr>
        <p:spPr/>
        <p:txBody>
          <a:bodyPr>
            <a:noAutofit/>
          </a:bodyPr>
          <a:lstStyle/>
          <a:p>
            <a:pPr marL="0" indent="0">
              <a:buNone/>
            </a:pPr>
            <a:r>
              <a:rPr lang="en-GB" sz="2400" b="1" dirty="0"/>
              <a:t>Question:</a:t>
            </a:r>
          </a:p>
          <a:p>
            <a:pPr marL="0" indent="0">
              <a:buNone/>
            </a:pPr>
            <a:r>
              <a:rPr lang="en-GB" sz="2400" dirty="0"/>
              <a:t>A fixed length chromosome (labelled, x) is composed of 6 genes each representing an algebraic variable </a:t>
            </a:r>
            <a:r>
              <a:rPr lang="en-GB" sz="2400" dirty="0" err="1"/>
              <a:t>a,b,c,d,e</a:t>
            </a:r>
            <a:r>
              <a:rPr lang="en-GB" sz="2400" dirty="0"/>
              <a:t> and f.  The chromosome is represented by the string of variables, x=</a:t>
            </a:r>
            <a:r>
              <a:rPr lang="en-GB" sz="2400" dirty="0" err="1"/>
              <a:t>abcdef</a:t>
            </a:r>
            <a:r>
              <a:rPr lang="en-GB" sz="2400" dirty="0"/>
              <a:t>.  Each variable can be a digit between 0 and 9.</a:t>
            </a:r>
          </a:p>
          <a:p>
            <a:pPr marL="0" indent="0">
              <a:buNone/>
            </a:pPr>
            <a:r>
              <a:rPr lang="en-GB" sz="2400" dirty="0"/>
              <a:t>If the initial population comprises of 4 individuals:</a:t>
            </a:r>
          </a:p>
          <a:p>
            <a:pPr marL="0" indent="0">
              <a:buNone/>
            </a:pPr>
            <a:r>
              <a:rPr lang="en-GB" sz="2400" dirty="0"/>
              <a:t>X1=158347</a:t>
            </a:r>
          </a:p>
          <a:p>
            <a:pPr marL="0" indent="0">
              <a:buNone/>
            </a:pPr>
            <a:r>
              <a:rPr lang="en-GB" sz="2400" dirty="0"/>
              <a:t>X2=921865</a:t>
            </a:r>
          </a:p>
          <a:p>
            <a:pPr marL="0" indent="0">
              <a:buNone/>
            </a:pPr>
            <a:r>
              <a:rPr lang="en-GB" sz="2400" dirty="0"/>
              <a:t>X3=283745</a:t>
            </a:r>
          </a:p>
          <a:p>
            <a:pPr marL="0" indent="0">
              <a:buNone/>
            </a:pPr>
            <a:r>
              <a:rPr lang="en-GB" sz="2400" dirty="0"/>
              <a:t>X4=304257</a:t>
            </a:r>
          </a:p>
        </p:txBody>
      </p:sp>
    </p:spTree>
    <p:extLst>
      <p:ext uri="{BB962C8B-B14F-4D97-AF65-F5344CB8AC3E}">
        <p14:creationId xmlns:p14="http://schemas.microsoft.com/office/powerpoint/2010/main" val="33380057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552AD-B05E-4328-9228-11C559E376F6}"/>
              </a:ext>
            </a:extLst>
          </p:cNvPr>
          <p:cNvSpPr>
            <a:spLocks noGrp="1"/>
          </p:cNvSpPr>
          <p:nvPr>
            <p:ph type="title"/>
          </p:nvPr>
        </p:nvSpPr>
        <p:spPr/>
        <p:txBody>
          <a:bodyPr/>
          <a:lstStyle/>
          <a:p>
            <a:r>
              <a:rPr lang="en-GB" b="1" dirty="0"/>
              <a:t>Fitness Functions</a:t>
            </a:r>
          </a:p>
        </p:txBody>
      </p:sp>
      <p:sp>
        <p:nvSpPr>
          <p:cNvPr id="3" name="Content Placeholder 2">
            <a:extLst>
              <a:ext uri="{FF2B5EF4-FFF2-40B4-BE49-F238E27FC236}">
                <a16:creationId xmlns:a16="http://schemas.microsoft.com/office/drawing/2014/main" id="{D1A99561-C468-449A-B547-21960C71F528}"/>
              </a:ext>
            </a:extLst>
          </p:cNvPr>
          <p:cNvSpPr>
            <a:spLocks noGrp="1"/>
          </p:cNvSpPr>
          <p:nvPr>
            <p:ph idx="1"/>
          </p:nvPr>
        </p:nvSpPr>
        <p:spPr/>
        <p:txBody>
          <a:bodyPr>
            <a:noAutofit/>
          </a:bodyPr>
          <a:lstStyle/>
          <a:p>
            <a:pPr marL="0" indent="0">
              <a:buNone/>
            </a:pPr>
            <a:r>
              <a:rPr lang="en-GB" sz="2400" dirty="0" err="1"/>
              <a:t>i</a:t>
            </a:r>
            <a:r>
              <a:rPr lang="en-GB" sz="2400" dirty="0"/>
              <a:t>) Apply a one point crossover operation at the midpoint of pair X1 and X2, and repeat this for the chromosome pair X3 and X4.</a:t>
            </a:r>
          </a:p>
          <a:p>
            <a:pPr marL="0" indent="0">
              <a:buNone/>
            </a:pPr>
            <a:endParaRPr lang="en-GB" sz="2400" i="1" dirty="0"/>
          </a:p>
        </p:txBody>
      </p:sp>
      <p:sp>
        <p:nvSpPr>
          <p:cNvPr id="5" name="TextBox 4">
            <a:extLst>
              <a:ext uri="{FF2B5EF4-FFF2-40B4-BE49-F238E27FC236}">
                <a16:creationId xmlns:a16="http://schemas.microsoft.com/office/drawing/2014/main" id="{6BCC23F5-0A86-4680-9DC0-121F2947C0EB}"/>
              </a:ext>
            </a:extLst>
          </p:cNvPr>
          <p:cNvSpPr txBox="1"/>
          <p:nvPr/>
        </p:nvSpPr>
        <p:spPr>
          <a:xfrm>
            <a:off x="10570978" y="213360"/>
            <a:ext cx="1565644" cy="1477328"/>
          </a:xfrm>
          <a:prstGeom prst="rect">
            <a:avLst/>
          </a:prstGeom>
          <a:noFill/>
        </p:spPr>
        <p:txBody>
          <a:bodyPr wrap="square">
            <a:spAutoFit/>
          </a:bodyPr>
          <a:lstStyle/>
          <a:p>
            <a:pPr marL="0" indent="0">
              <a:buNone/>
            </a:pPr>
            <a:r>
              <a:rPr lang="en-GB" sz="1800" dirty="0"/>
              <a:t>X=</a:t>
            </a:r>
            <a:r>
              <a:rPr lang="en-GB" sz="1800" dirty="0" err="1"/>
              <a:t>abcdef</a:t>
            </a:r>
            <a:endParaRPr lang="en-GB" sz="1800" dirty="0"/>
          </a:p>
          <a:p>
            <a:pPr marL="0" indent="0">
              <a:buNone/>
            </a:pPr>
            <a:r>
              <a:rPr lang="en-GB" sz="1800" dirty="0"/>
              <a:t>X1=158347</a:t>
            </a:r>
          </a:p>
          <a:p>
            <a:pPr marL="0" indent="0">
              <a:buNone/>
            </a:pPr>
            <a:r>
              <a:rPr lang="en-GB" sz="1800" dirty="0"/>
              <a:t>X2=921865</a:t>
            </a:r>
          </a:p>
          <a:p>
            <a:pPr marL="0" indent="0">
              <a:buNone/>
            </a:pPr>
            <a:r>
              <a:rPr lang="en-GB" sz="1800" dirty="0"/>
              <a:t>X3=283745</a:t>
            </a:r>
          </a:p>
          <a:p>
            <a:pPr marL="0" indent="0">
              <a:buNone/>
            </a:pPr>
            <a:r>
              <a:rPr lang="en-GB" sz="1800" dirty="0"/>
              <a:t>X4=304257</a:t>
            </a:r>
          </a:p>
        </p:txBody>
      </p:sp>
    </p:spTree>
    <p:extLst>
      <p:ext uri="{BB962C8B-B14F-4D97-AF65-F5344CB8AC3E}">
        <p14:creationId xmlns:p14="http://schemas.microsoft.com/office/powerpoint/2010/main" val="91546854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6552AD-B05E-4328-9228-11C559E376F6}"/>
              </a:ext>
            </a:extLst>
          </p:cNvPr>
          <p:cNvSpPr>
            <a:spLocks noGrp="1"/>
          </p:cNvSpPr>
          <p:nvPr>
            <p:ph type="title"/>
          </p:nvPr>
        </p:nvSpPr>
        <p:spPr/>
        <p:txBody>
          <a:bodyPr/>
          <a:lstStyle/>
          <a:p>
            <a:r>
              <a:rPr lang="en-GB" b="1" dirty="0"/>
              <a:t>Fitness Functions</a:t>
            </a:r>
          </a:p>
        </p:txBody>
      </p:sp>
      <p:sp>
        <p:nvSpPr>
          <p:cNvPr id="3" name="Content Placeholder 2">
            <a:extLst>
              <a:ext uri="{FF2B5EF4-FFF2-40B4-BE49-F238E27FC236}">
                <a16:creationId xmlns:a16="http://schemas.microsoft.com/office/drawing/2014/main" id="{D1A99561-C468-449A-B547-21960C71F528}"/>
              </a:ext>
            </a:extLst>
          </p:cNvPr>
          <p:cNvSpPr>
            <a:spLocks noGrp="1"/>
          </p:cNvSpPr>
          <p:nvPr>
            <p:ph idx="1"/>
          </p:nvPr>
        </p:nvSpPr>
        <p:spPr/>
        <p:txBody>
          <a:bodyPr>
            <a:noAutofit/>
          </a:bodyPr>
          <a:lstStyle/>
          <a:p>
            <a:pPr marL="0" indent="0">
              <a:buNone/>
            </a:pPr>
            <a:r>
              <a:rPr lang="en-GB" sz="2400" i="1" dirty="0"/>
              <a:t>ii) </a:t>
            </a:r>
            <a:r>
              <a:rPr lang="en-GB" sz="2400" dirty="0"/>
              <a:t>The fitness of an individual is calculated by the function:</a:t>
            </a:r>
          </a:p>
          <a:p>
            <a:pPr marL="0" indent="0">
              <a:buNone/>
            </a:pPr>
            <a:r>
              <a:rPr lang="en-GB" sz="2400" dirty="0"/>
              <a:t>f(x)= (a + b) - (e + f) - c + d</a:t>
            </a:r>
          </a:p>
          <a:p>
            <a:pPr marL="0" indent="0">
              <a:buNone/>
            </a:pPr>
            <a:r>
              <a:rPr lang="en-GB" sz="2400" dirty="0"/>
              <a:t>Evaluate the fitness of each of the offspring in part </a:t>
            </a:r>
            <a:r>
              <a:rPr lang="en-GB" sz="2400" dirty="0" err="1"/>
              <a:t>i</a:t>
            </a:r>
            <a:r>
              <a:rPr lang="en-GB" sz="2400" dirty="0"/>
              <a:t>) of this question stating any assumptions you make.</a:t>
            </a:r>
          </a:p>
          <a:p>
            <a:pPr marL="0" indent="0">
              <a:buNone/>
            </a:pPr>
            <a:endParaRPr lang="en-GB" sz="2400" dirty="0"/>
          </a:p>
          <a:p>
            <a:pPr marL="0" indent="0">
              <a:buNone/>
            </a:pPr>
            <a:r>
              <a:rPr lang="en-GB" sz="2400" dirty="0"/>
              <a:t>iii) What would be the value of </a:t>
            </a:r>
            <a:r>
              <a:rPr lang="en-GB" sz="2400"/>
              <a:t>the chromosome’s gene alleles </a:t>
            </a:r>
            <a:r>
              <a:rPr lang="en-GB" sz="2400" dirty="0"/>
              <a:t>if the chromosome had maximum fitness?</a:t>
            </a:r>
          </a:p>
        </p:txBody>
      </p:sp>
      <p:sp>
        <p:nvSpPr>
          <p:cNvPr id="5" name="TextBox 4">
            <a:extLst>
              <a:ext uri="{FF2B5EF4-FFF2-40B4-BE49-F238E27FC236}">
                <a16:creationId xmlns:a16="http://schemas.microsoft.com/office/drawing/2014/main" id="{6BCC23F5-0A86-4680-9DC0-121F2947C0EB}"/>
              </a:ext>
            </a:extLst>
          </p:cNvPr>
          <p:cNvSpPr txBox="1"/>
          <p:nvPr/>
        </p:nvSpPr>
        <p:spPr>
          <a:xfrm>
            <a:off x="10570978" y="213360"/>
            <a:ext cx="1565644" cy="1477328"/>
          </a:xfrm>
          <a:prstGeom prst="rect">
            <a:avLst/>
          </a:prstGeom>
          <a:noFill/>
        </p:spPr>
        <p:txBody>
          <a:bodyPr wrap="square">
            <a:spAutoFit/>
          </a:bodyPr>
          <a:lstStyle/>
          <a:p>
            <a:pPr marL="0" indent="0">
              <a:buNone/>
            </a:pPr>
            <a:r>
              <a:rPr lang="en-GB" sz="1800" dirty="0"/>
              <a:t>X=</a:t>
            </a:r>
            <a:r>
              <a:rPr lang="en-GB" sz="1800" dirty="0" err="1"/>
              <a:t>abcdef</a:t>
            </a:r>
            <a:endParaRPr lang="en-GB" sz="1800" dirty="0"/>
          </a:p>
          <a:p>
            <a:pPr marL="0" indent="0">
              <a:buNone/>
            </a:pPr>
            <a:r>
              <a:rPr lang="en-GB" sz="1800" dirty="0"/>
              <a:t>X1=158347</a:t>
            </a:r>
          </a:p>
          <a:p>
            <a:pPr marL="0" indent="0">
              <a:buNone/>
            </a:pPr>
            <a:r>
              <a:rPr lang="en-GB" sz="1800" dirty="0"/>
              <a:t>X2=921865</a:t>
            </a:r>
          </a:p>
          <a:p>
            <a:pPr marL="0" indent="0">
              <a:buNone/>
            </a:pPr>
            <a:r>
              <a:rPr lang="en-GB" sz="1800" dirty="0"/>
              <a:t>X3=283745</a:t>
            </a:r>
          </a:p>
          <a:p>
            <a:pPr marL="0" indent="0">
              <a:buNone/>
            </a:pPr>
            <a:r>
              <a:rPr lang="en-GB" sz="1800" dirty="0"/>
              <a:t>X4=304257</a:t>
            </a:r>
          </a:p>
        </p:txBody>
      </p:sp>
    </p:spTree>
    <p:extLst>
      <p:ext uri="{BB962C8B-B14F-4D97-AF65-F5344CB8AC3E}">
        <p14:creationId xmlns:p14="http://schemas.microsoft.com/office/powerpoint/2010/main" val="40225399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E52C1-28F0-4F10-8438-E57E3714E8FA}"/>
              </a:ext>
            </a:extLst>
          </p:cNvPr>
          <p:cNvSpPr>
            <a:spLocks noGrp="1"/>
          </p:cNvSpPr>
          <p:nvPr>
            <p:ph type="title"/>
          </p:nvPr>
        </p:nvSpPr>
        <p:spPr/>
        <p:txBody>
          <a:bodyPr/>
          <a:lstStyle/>
          <a:p>
            <a:r>
              <a:rPr lang="en-GB" b="1" dirty="0"/>
              <a:t>The TSP problem revisited</a:t>
            </a:r>
          </a:p>
        </p:txBody>
      </p:sp>
      <p:sp>
        <p:nvSpPr>
          <p:cNvPr id="3" name="Content Placeholder 2">
            <a:extLst>
              <a:ext uri="{FF2B5EF4-FFF2-40B4-BE49-F238E27FC236}">
                <a16:creationId xmlns:a16="http://schemas.microsoft.com/office/drawing/2014/main" id="{5CD6D1D9-C33B-40B6-B611-EC63AB26CA32}"/>
              </a:ext>
            </a:extLst>
          </p:cNvPr>
          <p:cNvSpPr>
            <a:spLocks noGrp="1"/>
          </p:cNvSpPr>
          <p:nvPr>
            <p:ph idx="1"/>
          </p:nvPr>
        </p:nvSpPr>
        <p:spPr/>
        <p:txBody>
          <a:bodyPr>
            <a:normAutofit/>
          </a:bodyPr>
          <a:lstStyle/>
          <a:p>
            <a:pPr marL="0" indent="0">
              <a:buNone/>
            </a:pPr>
            <a:r>
              <a:rPr lang="en-GB" dirty="0"/>
              <a:t>First define the </a:t>
            </a:r>
            <a:r>
              <a:rPr lang="en-GB" b="1" dirty="0"/>
              <a:t>environment</a:t>
            </a:r>
            <a:r>
              <a:rPr lang="en-GB" dirty="0"/>
              <a:t>.  Here there are 20 cities, their position defined by points on a 2D square of dimensions 1 x 1.  This means the distance between cities can be found using </a:t>
            </a:r>
            <a:r>
              <a:rPr lang="en-GB" dirty="0" err="1"/>
              <a:t>pythagorus</a:t>
            </a:r>
            <a:r>
              <a:rPr lang="en-GB" dirty="0"/>
              <a:t>’ theorem.</a:t>
            </a:r>
          </a:p>
          <a:p>
            <a:pPr marL="0" indent="0">
              <a:buNone/>
            </a:pPr>
            <a:endParaRPr lang="en-GB" dirty="0"/>
          </a:p>
          <a:p>
            <a:pPr marL="0" indent="0">
              <a:buNone/>
            </a:pPr>
            <a:r>
              <a:rPr lang="en-GB" dirty="0"/>
              <a:t>There are other ways to encode the chromosomes for this problem. Car[3] suggests encoding cities of the tour in the chromosome directly and in their visited order.</a:t>
            </a:r>
          </a:p>
          <a:p>
            <a:pPr marL="0" indent="0">
              <a:buNone/>
            </a:pPr>
            <a:r>
              <a:rPr lang="en-GB" dirty="0"/>
              <a:t>c</a:t>
            </a:r>
            <a:r>
              <a:rPr lang="en-GB" baseline="-25000" dirty="0"/>
              <a:t>1</a:t>
            </a:r>
            <a:r>
              <a:rPr lang="en-GB" dirty="0"/>
              <a:t>-&gt; c</a:t>
            </a:r>
            <a:r>
              <a:rPr lang="en-GB" baseline="-25000" dirty="0"/>
              <a:t>2</a:t>
            </a:r>
            <a:r>
              <a:rPr lang="en-GB" dirty="0"/>
              <a:t>-&gt; c</a:t>
            </a:r>
            <a:r>
              <a:rPr lang="en-GB" baseline="-25000" dirty="0"/>
              <a:t>3</a:t>
            </a:r>
            <a:r>
              <a:rPr lang="en-GB" dirty="0"/>
              <a:t>-&gt;…-&gt; </a:t>
            </a:r>
            <a:r>
              <a:rPr lang="en-GB" dirty="0" err="1"/>
              <a:t>c</a:t>
            </a:r>
            <a:r>
              <a:rPr lang="en-GB" baseline="-25000" dirty="0" err="1"/>
              <a:t>n</a:t>
            </a:r>
            <a:r>
              <a:rPr lang="en-GB" baseline="-25000" dirty="0"/>
              <a:t>  </a:t>
            </a:r>
            <a:r>
              <a:rPr lang="en-GB" dirty="0"/>
              <a:t>where n = 20</a:t>
            </a:r>
            <a:endParaRPr lang="en-GB" baseline="-25000"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420945312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E52C1-28F0-4F10-8438-E57E3714E8FA}"/>
              </a:ext>
            </a:extLst>
          </p:cNvPr>
          <p:cNvSpPr>
            <a:spLocks noGrp="1"/>
          </p:cNvSpPr>
          <p:nvPr>
            <p:ph type="title"/>
          </p:nvPr>
        </p:nvSpPr>
        <p:spPr/>
        <p:txBody>
          <a:bodyPr/>
          <a:lstStyle/>
          <a:p>
            <a:r>
              <a:rPr lang="en-GB" b="1" dirty="0"/>
              <a:t>The TSP problem revisited</a:t>
            </a:r>
          </a:p>
        </p:txBody>
      </p:sp>
      <p:sp>
        <p:nvSpPr>
          <p:cNvPr id="3" name="Content Placeholder 2">
            <a:extLst>
              <a:ext uri="{FF2B5EF4-FFF2-40B4-BE49-F238E27FC236}">
                <a16:creationId xmlns:a16="http://schemas.microsoft.com/office/drawing/2014/main" id="{5CD6D1D9-C33B-40B6-B611-EC63AB26CA32}"/>
              </a:ext>
            </a:extLst>
          </p:cNvPr>
          <p:cNvSpPr>
            <a:spLocks noGrp="1"/>
          </p:cNvSpPr>
          <p:nvPr>
            <p:ph idx="1"/>
          </p:nvPr>
        </p:nvSpPr>
        <p:spPr/>
        <p:txBody>
          <a:bodyPr>
            <a:normAutofit/>
          </a:bodyPr>
          <a:lstStyle/>
          <a:p>
            <a:pPr marL="0" indent="0">
              <a:buNone/>
            </a:pPr>
            <a:r>
              <a:rPr lang="en-GB" dirty="0"/>
              <a:t> The </a:t>
            </a:r>
            <a:r>
              <a:rPr lang="en-GB" b="1" dirty="0"/>
              <a:t>fitness</a:t>
            </a:r>
            <a:r>
              <a:rPr lang="en-GB" dirty="0"/>
              <a:t> function will the total distance of a tour, D where,</a:t>
            </a:r>
          </a:p>
          <a:p>
            <a:pPr marL="0" indent="0">
              <a:buNone/>
            </a:pPr>
            <a:endParaRPr lang="en-GB" dirty="0"/>
          </a:p>
          <a:p>
            <a:pPr marL="0" indent="0">
              <a:buNone/>
            </a:pPr>
            <a:endParaRPr lang="en-GB" dirty="0"/>
          </a:p>
          <a:p>
            <a:pPr marL="0" indent="0">
              <a:buNone/>
            </a:pPr>
            <a:endParaRPr lang="en-GB" dirty="0"/>
          </a:p>
          <a:p>
            <a:pPr marL="0" indent="0">
              <a:buNone/>
            </a:pPr>
            <a:r>
              <a:rPr lang="en-GB" dirty="0"/>
              <a:t>and d(c</a:t>
            </a:r>
            <a:r>
              <a:rPr lang="en-GB" baseline="-25000" dirty="0"/>
              <a:t>k,</a:t>
            </a:r>
            <a:r>
              <a:rPr lang="en-GB" dirty="0"/>
              <a:t> c</a:t>
            </a:r>
            <a:r>
              <a:rPr lang="en-GB" baseline="-25000" dirty="0"/>
              <a:t>k+1</a:t>
            </a:r>
            <a:r>
              <a:rPr lang="en-GB" dirty="0"/>
              <a:t>) is the distance between two </a:t>
            </a:r>
            <a:r>
              <a:rPr lang="en-GB" dirty="0" err="1"/>
              <a:t>cities.We</a:t>
            </a:r>
            <a:r>
              <a:rPr lang="en-GB" dirty="0"/>
              <a:t> aim to minimize D.  If cities are represented as (</a:t>
            </a:r>
            <a:r>
              <a:rPr lang="en-GB" dirty="0" err="1"/>
              <a:t>x,y</a:t>
            </a:r>
            <a:r>
              <a:rPr lang="en-GB" dirty="0"/>
              <a:t>) co-ordinates then D becomes,</a:t>
            </a:r>
          </a:p>
          <a:p>
            <a:pPr marL="0" indent="0">
              <a:buNone/>
            </a:pPr>
            <a:endParaRPr lang="en-GB" dirty="0"/>
          </a:p>
          <a:p>
            <a:pPr marL="0" indent="0">
              <a:buNone/>
            </a:pPr>
            <a:r>
              <a:rPr lang="en-GB" dirty="0"/>
              <a:t> </a:t>
            </a:r>
          </a:p>
        </p:txBody>
      </p:sp>
      <p:pic>
        <p:nvPicPr>
          <p:cNvPr id="7" name="Picture 6">
            <a:extLst>
              <a:ext uri="{FF2B5EF4-FFF2-40B4-BE49-F238E27FC236}">
                <a16:creationId xmlns:a16="http://schemas.microsoft.com/office/drawing/2014/main" id="{1442B7A2-7285-4F30-96EA-D7A61529B125}"/>
              </a:ext>
            </a:extLst>
          </p:cNvPr>
          <p:cNvPicPr>
            <a:picLocks noChangeAspect="1"/>
          </p:cNvPicPr>
          <p:nvPr/>
        </p:nvPicPr>
        <p:blipFill>
          <a:blip r:embed="rId2"/>
          <a:stretch>
            <a:fillRect/>
          </a:stretch>
        </p:blipFill>
        <p:spPr>
          <a:xfrm>
            <a:off x="2998270" y="2288356"/>
            <a:ext cx="3317470" cy="1549861"/>
          </a:xfrm>
          <a:prstGeom prst="rect">
            <a:avLst/>
          </a:prstGeom>
        </p:spPr>
      </p:pic>
      <p:pic>
        <p:nvPicPr>
          <p:cNvPr id="10" name="Picture 9">
            <a:extLst>
              <a:ext uri="{FF2B5EF4-FFF2-40B4-BE49-F238E27FC236}">
                <a16:creationId xmlns:a16="http://schemas.microsoft.com/office/drawing/2014/main" id="{278AC061-6234-4836-B33A-A12255EE292F}"/>
              </a:ext>
            </a:extLst>
          </p:cNvPr>
          <p:cNvPicPr>
            <a:picLocks noChangeAspect="1"/>
          </p:cNvPicPr>
          <p:nvPr/>
        </p:nvPicPr>
        <p:blipFill>
          <a:blip r:embed="rId3"/>
          <a:stretch>
            <a:fillRect/>
          </a:stretch>
        </p:blipFill>
        <p:spPr>
          <a:xfrm>
            <a:off x="2998270" y="4743635"/>
            <a:ext cx="5958311" cy="1433328"/>
          </a:xfrm>
          <a:prstGeom prst="rect">
            <a:avLst/>
          </a:prstGeom>
        </p:spPr>
      </p:pic>
    </p:spTree>
    <p:extLst>
      <p:ext uri="{BB962C8B-B14F-4D97-AF65-F5344CB8AC3E}">
        <p14:creationId xmlns:p14="http://schemas.microsoft.com/office/powerpoint/2010/main" val="303894619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E52C1-28F0-4F10-8438-E57E3714E8FA}"/>
              </a:ext>
            </a:extLst>
          </p:cNvPr>
          <p:cNvSpPr>
            <a:spLocks noGrp="1"/>
          </p:cNvSpPr>
          <p:nvPr>
            <p:ph type="title"/>
          </p:nvPr>
        </p:nvSpPr>
        <p:spPr/>
        <p:txBody>
          <a:bodyPr/>
          <a:lstStyle/>
          <a:p>
            <a:r>
              <a:rPr lang="en-GB" b="1" dirty="0"/>
              <a:t>The TSP problem revisited</a:t>
            </a:r>
          </a:p>
        </p:txBody>
      </p:sp>
      <p:sp>
        <p:nvSpPr>
          <p:cNvPr id="3" name="Content Placeholder 2">
            <a:extLst>
              <a:ext uri="{FF2B5EF4-FFF2-40B4-BE49-F238E27FC236}">
                <a16:creationId xmlns:a16="http://schemas.microsoft.com/office/drawing/2014/main" id="{5CD6D1D9-C33B-40B6-B611-EC63AB26CA32}"/>
              </a:ext>
            </a:extLst>
          </p:cNvPr>
          <p:cNvSpPr>
            <a:spLocks noGrp="1"/>
          </p:cNvSpPr>
          <p:nvPr>
            <p:ph idx="1"/>
          </p:nvPr>
        </p:nvSpPr>
        <p:spPr/>
        <p:txBody>
          <a:bodyPr>
            <a:normAutofit fontScale="25000" lnSpcReduction="20000"/>
          </a:bodyPr>
          <a:lstStyle/>
          <a:p>
            <a:pPr marL="0" indent="0">
              <a:buNone/>
            </a:pPr>
            <a:r>
              <a:rPr lang="en-GB" sz="12800" dirty="0"/>
              <a:t>The </a:t>
            </a:r>
            <a:r>
              <a:rPr lang="en-GB" sz="12800" b="1" dirty="0"/>
              <a:t>selection </a:t>
            </a:r>
            <a:r>
              <a:rPr lang="en-GB" sz="12800" dirty="0"/>
              <a:t> of the fittest chromosomes can be done in several ways.</a:t>
            </a:r>
          </a:p>
          <a:p>
            <a:pPr marL="0" indent="0">
              <a:buNone/>
            </a:pPr>
            <a:r>
              <a:rPr lang="en-GB" sz="12800" dirty="0"/>
              <a:t> We define an initial population size – Car uses 20.</a:t>
            </a:r>
          </a:p>
          <a:p>
            <a:pPr marL="0" indent="0">
              <a:buNone/>
            </a:pPr>
            <a:r>
              <a:rPr lang="en-GB" sz="12800" dirty="0"/>
              <a:t>We could take the top 10 fittest individuals (the fittest half of the population) but it would be fairer to let the most fit individuals of these 10 candidates appear more often in the following generation.</a:t>
            </a:r>
          </a:p>
          <a:p>
            <a:pPr marL="0" indent="0">
              <a:buNone/>
            </a:pPr>
            <a:r>
              <a:rPr lang="en-GB" sz="12800" dirty="0"/>
              <a:t>Typically a probability of selection is attributed to each of the top ten individuals with the most fit having a higher probability of selection than less fit individuals.  This has the effect of selecting multiple copies of the most fit individual at the expense of including the least fit of the 10 candidates.</a:t>
            </a:r>
          </a:p>
          <a:p>
            <a:pPr marL="0" indent="0">
              <a:buNone/>
            </a:pPr>
            <a:endParaRPr lang="en-GB" sz="12800" dirty="0"/>
          </a:p>
          <a:p>
            <a:pPr marL="0" indent="0">
              <a:buNone/>
            </a:pPr>
            <a:endParaRPr lang="en-GB" dirty="0"/>
          </a:p>
          <a:p>
            <a:pPr marL="0" indent="0">
              <a:buNone/>
            </a:pPr>
            <a:r>
              <a:rPr lang="en-GB" dirty="0"/>
              <a:t> </a:t>
            </a:r>
          </a:p>
        </p:txBody>
      </p:sp>
    </p:spTree>
    <p:extLst>
      <p:ext uri="{BB962C8B-B14F-4D97-AF65-F5344CB8AC3E}">
        <p14:creationId xmlns:p14="http://schemas.microsoft.com/office/powerpoint/2010/main" val="5055611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E52C1-28F0-4F10-8438-E57E3714E8FA}"/>
              </a:ext>
            </a:extLst>
          </p:cNvPr>
          <p:cNvSpPr>
            <a:spLocks noGrp="1"/>
          </p:cNvSpPr>
          <p:nvPr>
            <p:ph type="title"/>
          </p:nvPr>
        </p:nvSpPr>
        <p:spPr/>
        <p:txBody>
          <a:bodyPr/>
          <a:lstStyle/>
          <a:p>
            <a:r>
              <a:rPr lang="en-GB" b="1" dirty="0"/>
              <a:t>The TSP problem revisited</a:t>
            </a:r>
          </a:p>
        </p:txBody>
      </p:sp>
      <p:sp>
        <p:nvSpPr>
          <p:cNvPr id="3" name="Content Placeholder 2">
            <a:extLst>
              <a:ext uri="{FF2B5EF4-FFF2-40B4-BE49-F238E27FC236}">
                <a16:creationId xmlns:a16="http://schemas.microsoft.com/office/drawing/2014/main" id="{5CD6D1D9-C33B-40B6-B611-EC63AB26CA32}"/>
              </a:ext>
            </a:extLst>
          </p:cNvPr>
          <p:cNvSpPr>
            <a:spLocks noGrp="1"/>
          </p:cNvSpPr>
          <p:nvPr>
            <p:ph idx="1"/>
          </p:nvPr>
        </p:nvSpPr>
        <p:spPr/>
        <p:txBody>
          <a:bodyPr>
            <a:normAutofit fontScale="62500" lnSpcReduction="20000"/>
          </a:bodyPr>
          <a:lstStyle/>
          <a:p>
            <a:pPr marL="0" indent="0">
              <a:buNone/>
            </a:pPr>
            <a:r>
              <a:rPr lang="en-GB" sz="5800" dirty="0"/>
              <a:t>We set the number of iterations.  Here we set it to 10,000 but please see previous slides for other choices.</a:t>
            </a:r>
          </a:p>
          <a:p>
            <a:pPr marL="0" indent="0">
              <a:buNone/>
            </a:pPr>
            <a:endParaRPr lang="en-GB" sz="5800" dirty="0"/>
          </a:p>
          <a:p>
            <a:pPr marL="0" indent="0">
              <a:buNone/>
            </a:pPr>
            <a:r>
              <a:rPr lang="en-GB" sz="5800" dirty="0"/>
              <a:t>We apply our chosen crossover operators and include a small amount of mutation.</a:t>
            </a:r>
          </a:p>
          <a:p>
            <a:pPr marL="0" indent="0">
              <a:buNone/>
            </a:pPr>
            <a:endParaRPr lang="en-GB" sz="5800" dirty="0"/>
          </a:p>
          <a:p>
            <a:pPr marL="0" indent="0">
              <a:buNone/>
            </a:pPr>
            <a:r>
              <a:rPr lang="en-GB" sz="5800" dirty="0"/>
              <a:t>Run the algorithm multiple times as we don’t know the best solution, a priori.</a:t>
            </a:r>
          </a:p>
          <a:p>
            <a:pPr marL="0" indent="0">
              <a:buNone/>
            </a:pPr>
            <a:endParaRPr lang="en-GB" dirty="0"/>
          </a:p>
          <a:p>
            <a:pPr marL="0" indent="0">
              <a:buNone/>
            </a:pPr>
            <a:r>
              <a:rPr lang="en-GB" dirty="0"/>
              <a:t> </a:t>
            </a:r>
          </a:p>
        </p:txBody>
      </p:sp>
    </p:spTree>
    <p:extLst>
      <p:ext uri="{BB962C8B-B14F-4D97-AF65-F5344CB8AC3E}">
        <p14:creationId xmlns:p14="http://schemas.microsoft.com/office/powerpoint/2010/main" val="143895960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E52C1-28F0-4F10-8438-E57E3714E8FA}"/>
              </a:ext>
            </a:extLst>
          </p:cNvPr>
          <p:cNvSpPr>
            <a:spLocks noGrp="1"/>
          </p:cNvSpPr>
          <p:nvPr>
            <p:ph type="title"/>
          </p:nvPr>
        </p:nvSpPr>
        <p:spPr/>
        <p:txBody>
          <a:bodyPr/>
          <a:lstStyle/>
          <a:p>
            <a:r>
              <a:rPr lang="en-GB" b="1" dirty="0"/>
              <a:t>The TSP problem revisited</a:t>
            </a:r>
          </a:p>
        </p:txBody>
      </p:sp>
      <p:sp>
        <p:nvSpPr>
          <p:cNvPr id="3" name="Content Placeholder 2">
            <a:extLst>
              <a:ext uri="{FF2B5EF4-FFF2-40B4-BE49-F238E27FC236}">
                <a16:creationId xmlns:a16="http://schemas.microsoft.com/office/drawing/2014/main" id="{5CD6D1D9-C33B-40B6-B611-EC63AB26CA32}"/>
              </a:ext>
            </a:extLst>
          </p:cNvPr>
          <p:cNvSpPr>
            <a:spLocks noGrp="1"/>
          </p:cNvSpPr>
          <p:nvPr>
            <p:ph idx="1"/>
          </p:nvPr>
        </p:nvSpPr>
        <p:spPr/>
        <p:txBody>
          <a:bodyPr>
            <a:normAutofit/>
          </a:bodyPr>
          <a:lstStyle/>
          <a:p>
            <a:pPr marL="0" indent="0">
              <a:buNone/>
            </a:pPr>
            <a:endParaRPr lang="en-GB" dirty="0"/>
          </a:p>
          <a:p>
            <a:pPr marL="0" indent="0">
              <a:buNone/>
            </a:pPr>
            <a:r>
              <a:rPr lang="en-GB" dirty="0"/>
              <a:t> </a:t>
            </a:r>
          </a:p>
        </p:txBody>
      </p:sp>
      <p:pic>
        <p:nvPicPr>
          <p:cNvPr id="8" name="Picture 7">
            <a:extLst>
              <a:ext uri="{FF2B5EF4-FFF2-40B4-BE49-F238E27FC236}">
                <a16:creationId xmlns:a16="http://schemas.microsoft.com/office/drawing/2014/main" id="{C3F01F35-6A09-4027-969A-29127166E29C}"/>
              </a:ext>
            </a:extLst>
          </p:cNvPr>
          <p:cNvPicPr>
            <a:picLocks noChangeAspect="1"/>
          </p:cNvPicPr>
          <p:nvPr/>
        </p:nvPicPr>
        <p:blipFill>
          <a:blip r:embed="rId2"/>
          <a:stretch>
            <a:fillRect/>
          </a:stretch>
        </p:blipFill>
        <p:spPr>
          <a:xfrm>
            <a:off x="6446878" y="1104184"/>
            <a:ext cx="4398333" cy="3298750"/>
          </a:xfrm>
          <a:prstGeom prst="rect">
            <a:avLst/>
          </a:prstGeom>
        </p:spPr>
      </p:pic>
      <p:pic>
        <p:nvPicPr>
          <p:cNvPr id="10" name="Picture 9">
            <a:extLst>
              <a:ext uri="{FF2B5EF4-FFF2-40B4-BE49-F238E27FC236}">
                <a16:creationId xmlns:a16="http://schemas.microsoft.com/office/drawing/2014/main" id="{15510D7F-B74A-4766-87F5-E79A314E3881}"/>
              </a:ext>
            </a:extLst>
          </p:cNvPr>
          <p:cNvPicPr>
            <a:picLocks noChangeAspect="1"/>
          </p:cNvPicPr>
          <p:nvPr/>
        </p:nvPicPr>
        <p:blipFill>
          <a:blip r:embed="rId3"/>
          <a:stretch>
            <a:fillRect/>
          </a:stretch>
        </p:blipFill>
        <p:spPr>
          <a:xfrm>
            <a:off x="6900334" y="4193309"/>
            <a:ext cx="3593041" cy="2694781"/>
          </a:xfrm>
          <a:prstGeom prst="rect">
            <a:avLst/>
          </a:prstGeom>
        </p:spPr>
      </p:pic>
      <p:pic>
        <p:nvPicPr>
          <p:cNvPr id="12" name="Picture 11">
            <a:extLst>
              <a:ext uri="{FF2B5EF4-FFF2-40B4-BE49-F238E27FC236}">
                <a16:creationId xmlns:a16="http://schemas.microsoft.com/office/drawing/2014/main" id="{AF5346A8-6194-419C-9E2D-B298FDD8FC4B}"/>
              </a:ext>
            </a:extLst>
          </p:cNvPr>
          <p:cNvPicPr>
            <a:picLocks noChangeAspect="1"/>
          </p:cNvPicPr>
          <p:nvPr/>
        </p:nvPicPr>
        <p:blipFill>
          <a:blip r:embed="rId4"/>
          <a:stretch>
            <a:fillRect/>
          </a:stretch>
        </p:blipFill>
        <p:spPr>
          <a:xfrm>
            <a:off x="3078570" y="1124385"/>
            <a:ext cx="4398332" cy="3298750"/>
          </a:xfrm>
          <a:prstGeom prst="rect">
            <a:avLst/>
          </a:prstGeom>
        </p:spPr>
      </p:pic>
      <p:pic>
        <p:nvPicPr>
          <p:cNvPr id="14" name="Picture 13">
            <a:extLst>
              <a:ext uri="{FF2B5EF4-FFF2-40B4-BE49-F238E27FC236}">
                <a16:creationId xmlns:a16="http://schemas.microsoft.com/office/drawing/2014/main" id="{823D57A6-6764-4564-81CF-13FD8E8B8B98}"/>
              </a:ext>
            </a:extLst>
          </p:cNvPr>
          <p:cNvPicPr>
            <a:picLocks noChangeAspect="1"/>
          </p:cNvPicPr>
          <p:nvPr/>
        </p:nvPicPr>
        <p:blipFill>
          <a:blip r:embed="rId5"/>
          <a:stretch>
            <a:fillRect/>
          </a:stretch>
        </p:blipFill>
        <p:spPr>
          <a:xfrm>
            <a:off x="3532026" y="4193309"/>
            <a:ext cx="3593041" cy="2694781"/>
          </a:xfrm>
          <a:prstGeom prst="rect">
            <a:avLst/>
          </a:prstGeom>
        </p:spPr>
      </p:pic>
      <p:pic>
        <p:nvPicPr>
          <p:cNvPr id="16" name="Picture 15">
            <a:extLst>
              <a:ext uri="{FF2B5EF4-FFF2-40B4-BE49-F238E27FC236}">
                <a16:creationId xmlns:a16="http://schemas.microsoft.com/office/drawing/2014/main" id="{155D63AD-BF42-4AD2-98CB-21D4B0CF998A}"/>
              </a:ext>
            </a:extLst>
          </p:cNvPr>
          <p:cNvPicPr>
            <a:picLocks noChangeAspect="1"/>
          </p:cNvPicPr>
          <p:nvPr/>
        </p:nvPicPr>
        <p:blipFill>
          <a:blip r:embed="rId6"/>
          <a:stretch>
            <a:fillRect/>
          </a:stretch>
        </p:blipFill>
        <p:spPr>
          <a:xfrm>
            <a:off x="16249" y="1124385"/>
            <a:ext cx="4398332" cy="3298749"/>
          </a:xfrm>
          <a:prstGeom prst="rect">
            <a:avLst/>
          </a:prstGeom>
        </p:spPr>
      </p:pic>
      <p:pic>
        <p:nvPicPr>
          <p:cNvPr id="18" name="Picture 17">
            <a:extLst>
              <a:ext uri="{FF2B5EF4-FFF2-40B4-BE49-F238E27FC236}">
                <a16:creationId xmlns:a16="http://schemas.microsoft.com/office/drawing/2014/main" id="{1160675B-9E29-4D24-8B34-14351FA934D9}"/>
              </a:ext>
            </a:extLst>
          </p:cNvPr>
          <p:cNvPicPr>
            <a:picLocks noChangeAspect="1"/>
          </p:cNvPicPr>
          <p:nvPr/>
        </p:nvPicPr>
        <p:blipFill>
          <a:blip r:embed="rId7"/>
          <a:stretch>
            <a:fillRect/>
          </a:stretch>
        </p:blipFill>
        <p:spPr>
          <a:xfrm>
            <a:off x="418894" y="4193308"/>
            <a:ext cx="3593041" cy="2694781"/>
          </a:xfrm>
          <a:prstGeom prst="rect">
            <a:avLst/>
          </a:prstGeom>
        </p:spPr>
      </p:pic>
    </p:spTree>
    <p:extLst>
      <p:ext uri="{BB962C8B-B14F-4D97-AF65-F5344CB8AC3E}">
        <p14:creationId xmlns:p14="http://schemas.microsoft.com/office/powerpoint/2010/main" val="354395843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7E52C1-28F0-4F10-8438-E57E3714E8FA}"/>
              </a:ext>
            </a:extLst>
          </p:cNvPr>
          <p:cNvSpPr>
            <a:spLocks noGrp="1"/>
          </p:cNvSpPr>
          <p:nvPr>
            <p:ph type="title"/>
          </p:nvPr>
        </p:nvSpPr>
        <p:spPr/>
        <p:txBody>
          <a:bodyPr/>
          <a:lstStyle/>
          <a:p>
            <a:r>
              <a:rPr lang="en-GB" b="1" dirty="0"/>
              <a:t>The TSP problem revisited</a:t>
            </a:r>
          </a:p>
        </p:txBody>
      </p:sp>
      <p:sp>
        <p:nvSpPr>
          <p:cNvPr id="3" name="Content Placeholder 2">
            <a:extLst>
              <a:ext uri="{FF2B5EF4-FFF2-40B4-BE49-F238E27FC236}">
                <a16:creationId xmlns:a16="http://schemas.microsoft.com/office/drawing/2014/main" id="{5CD6D1D9-C33B-40B6-B611-EC63AB26CA32}"/>
              </a:ext>
            </a:extLst>
          </p:cNvPr>
          <p:cNvSpPr>
            <a:spLocks noGrp="1"/>
          </p:cNvSpPr>
          <p:nvPr>
            <p:ph idx="1"/>
          </p:nvPr>
        </p:nvSpPr>
        <p:spPr/>
        <p:txBody>
          <a:bodyPr>
            <a:normAutofit/>
          </a:bodyPr>
          <a:lstStyle/>
          <a:p>
            <a:pPr marL="0" indent="0">
              <a:buNone/>
            </a:pPr>
            <a:endParaRPr lang="en-GB" dirty="0"/>
          </a:p>
          <a:p>
            <a:pPr marL="0" indent="0">
              <a:buNone/>
            </a:pPr>
            <a:r>
              <a:rPr lang="en-GB" dirty="0"/>
              <a:t> </a:t>
            </a:r>
          </a:p>
        </p:txBody>
      </p:sp>
      <p:pic>
        <p:nvPicPr>
          <p:cNvPr id="5" name="Picture 4">
            <a:extLst>
              <a:ext uri="{FF2B5EF4-FFF2-40B4-BE49-F238E27FC236}">
                <a16:creationId xmlns:a16="http://schemas.microsoft.com/office/drawing/2014/main" id="{EAB83E62-507D-45EF-B6B0-B1B1090042A1}"/>
              </a:ext>
            </a:extLst>
          </p:cNvPr>
          <p:cNvPicPr>
            <a:picLocks noChangeAspect="1"/>
          </p:cNvPicPr>
          <p:nvPr/>
        </p:nvPicPr>
        <p:blipFill>
          <a:blip r:embed="rId2"/>
          <a:stretch>
            <a:fillRect/>
          </a:stretch>
        </p:blipFill>
        <p:spPr>
          <a:xfrm>
            <a:off x="0" y="1278061"/>
            <a:ext cx="3897252" cy="2922940"/>
          </a:xfrm>
          <a:prstGeom prst="rect">
            <a:avLst/>
          </a:prstGeom>
        </p:spPr>
      </p:pic>
      <p:pic>
        <p:nvPicPr>
          <p:cNvPr id="7" name="Picture 6">
            <a:extLst>
              <a:ext uri="{FF2B5EF4-FFF2-40B4-BE49-F238E27FC236}">
                <a16:creationId xmlns:a16="http://schemas.microsoft.com/office/drawing/2014/main" id="{E5A229F2-22D1-4694-893F-09534A399360}"/>
              </a:ext>
            </a:extLst>
          </p:cNvPr>
          <p:cNvPicPr>
            <a:picLocks noChangeAspect="1"/>
          </p:cNvPicPr>
          <p:nvPr/>
        </p:nvPicPr>
        <p:blipFill>
          <a:blip r:embed="rId3"/>
          <a:stretch>
            <a:fillRect/>
          </a:stretch>
        </p:blipFill>
        <p:spPr>
          <a:xfrm>
            <a:off x="366817" y="4109291"/>
            <a:ext cx="3178111" cy="2383583"/>
          </a:xfrm>
          <a:prstGeom prst="rect">
            <a:avLst/>
          </a:prstGeom>
        </p:spPr>
      </p:pic>
      <p:pic>
        <p:nvPicPr>
          <p:cNvPr id="11" name="Picture 10">
            <a:extLst>
              <a:ext uri="{FF2B5EF4-FFF2-40B4-BE49-F238E27FC236}">
                <a16:creationId xmlns:a16="http://schemas.microsoft.com/office/drawing/2014/main" id="{585EF83C-AA97-43DC-A9F1-50E92695C79E}"/>
              </a:ext>
            </a:extLst>
          </p:cNvPr>
          <p:cNvPicPr>
            <a:picLocks noChangeAspect="1"/>
          </p:cNvPicPr>
          <p:nvPr/>
        </p:nvPicPr>
        <p:blipFill>
          <a:blip r:embed="rId4"/>
          <a:stretch>
            <a:fillRect/>
          </a:stretch>
        </p:blipFill>
        <p:spPr>
          <a:xfrm>
            <a:off x="6148520" y="1253724"/>
            <a:ext cx="3897252" cy="2922939"/>
          </a:xfrm>
          <a:prstGeom prst="rect">
            <a:avLst/>
          </a:prstGeom>
        </p:spPr>
      </p:pic>
      <p:pic>
        <p:nvPicPr>
          <p:cNvPr id="15" name="Picture 14">
            <a:extLst>
              <a:ext uri="{FF2B5EF4-FFF2-40B4-BE49-F238E27FC236}">
                <a16:creationId xmlns:a16="http://schemas.microsoft.com/office/drawing/2014/main" id="{A3114466-9B0C-4C40-BEB7-1DBB58C4FB46}"/>
              </a:ext>
            </a:extLst>
          </p:cNvPr>
          <p:cNvPicPr>
            <a:picLocks noChangeAspect="1"/>
          </p:cNvPicPr>
          <p:nvPr/>
        </p:nvPicPr>
        <p:blipFill>
          <a:blip r:embed="rId5"/>
          <a:stretch>
            <a:fillRect/>
          </a:stretch>
        </p:blipFill>
        <p:spPr>
          <a:xfrm>
            <a:off x="6518564" y="4011241"/>
            <a:ext cx="3178111" cy="2383584"/>
          </a:xfrm>
          <a:prstGeom prst="rect">
            <a:avLst/>
          </a:prstGeom>
        </p:spPr>
      </p:pic>
      <p:sp>
        <p:nvSpPr>
          <p:cNvPr id="17" name="TextBox 16">
            <a:extLst>
              <a:ext uri="{FF2B5EF4-FFF2-40B4-BE49-F238E27FC236}">
                <a16:creationId xmlns:a16="http://schemas.microsoft.com/office/drawing/2014/main" id="{9B442541-45CC-4479-941E-9E6E3D2523A6}"/>
              </a:ext>
            </a:extLst>
          </p:cNvPr>
          <p:cNvSpPr txBox="1"/>
          <p:nvPr/>
        </p:nvSpPr>
        <p:spPr>
          <a:xfrm>
            <a:off x="9565734" y="1416222"/>
            <a:ext cx="1880791" cy="3970318"/>
          </a:xfrm>
          <a:prstGeom prst="rect">
            <a:avLst/>
          </a:prstGeom>
          <a:noFill/>
        </p:spPr>
        <p:txBody>
          <a:bodyPr wrap="square" rtlCol="0">
            <a:spAutoFit/>
          </a:bodyPr>
          <a:lstStyle/>
          <a:p>
            <a:r>
              <a:rPr lang="en-GB" dirty="0" err="1"/>
              <a:t>popsize</a:t>
            </a:r>
            <a:r>
              <a:rPr lang="en-GB" dirty="0"/>
              <a:t>=40</a:t>
            </a:r>
          </a:p>
          <a:p>
            <a:r>
              <a:rPr lang="en-GB" dirty="0" err="1"/>
              <a:t>mutrate</a:t>
            </a:r>
            <a:r>
              <a:rPr lang="en-GB" dirty="0"/>
              <a:t>=0.05 </a:t>
            </a:r>
          </a:p>
          <a:p>
            <a:r>
              <a:rPr lang="en-GB" dirty="0"/>
              <a:t>Cities=40</a:t>
            </a:r>
          </a:p>
          <a:p>
            <a:r>
              <a:rPr lang="en-GB" dirty="0"/>
              <a:t> best cost=5.5805</a:t>
            </a:r>
          </a:p>
          <a:p>
            <a:r>
              <a:rPr lang="en-GB" dirty="0"/>
              <a:t>best solution</a:t>
            </a:r>
          </a:p>
          <a:p>
            <a:r>
              <a:rPr lang="en-GB" dirty="0"/>
              <a:t>2  39  13  12  24   9  10   4  26  17  33  35   3   6  40  32  22  34  16   7  11  30  38  28  14   5  29  37   1  23  19  31  25  21   8  27  36  15  20  18</a:t>
            </a:r>
          </a:p>
          <a:p>
            <a:endParaRPr lang="en-GB" dirty="0"/>
          </a:p>
        </p:txBody>
      </p:sp>
      <p:sp>
        <p:nvSpPr>
          <p:cNvPr id="19" name="TextBox 18">
            <a:extLst>
              <a:ext uri="{FF2B5EF4-FFF2-40B4-BE49-F238E27FC236}">
                <a16:creationId xmlns:a16="http://schemas.microsoft.com/office/drawing/2014/main" id="{B51F84F3-A409-403D-98D3-D20F89176CB3}"/>
              </a:ext>
            </a:extLst>
          </p:cNvPr>
          <p:cNvSpPr txBox="1"/>
          <p:nvPr/>
        </p:nvSpPr>
        <p:spPr>
          <a:xfrm>
            <a:off x="3811836" y="1509714"/>
            <a:ext cx="1942062" cy="3693319"/>
          </a:xfrm>
          <a:prstGeom prst="rect">
            <a:avLst/>
          </a:prstGeom>
          <a:noFill/>
        </p:spPr>
        <p:txBody>
          <a:bodyPr wrap="square" rtlCol="0">
            <a:spAutoFit/>
          </a:bodyPr>
          <a:lstStyle/>
          <a:p>
            <a:r>
              <a:rPr lang="en-GB" dirty="0" err="1"/>
              <a:t>popsize</a:t>
            </a:r>
            <a:r>
              <a:rPr lang="en-GB" dirty="0"/>
              <a:t>=20</a:t>
            </a:r>
          </a:p>
          <a:p>
            <a:r>
              <a:rPr lang="en-GB" dirty="0" err="1"/>
              <a:t>mutrate</a:t>
            </a:r>
            <a:r>
              <a:rPr lang="en-GB" dirty="0"/>
              <a:t>=0.05</a:t>
            </a:r>
          </a:p>
          <a:p>
            <a:r>
              <a:rPr lang="en-GB" dirty="0"/>
              <a:t>Cities =40</a:t>
            </a:r>
          </a:p>
          <a:p>
            <a:r>
              <a:rPr lang="en-GB" dirty="0"/>
              <a:t>best cost=7.5044</a:t>
            </a:r>
          </a:p>
          <a:p>
            <a:r>
              <a:rPr lang="en-GB" dirty="0"/>
              <a:t>best solution</a:t>
            </a:r>
          </a:p>
          <a:p>
            <a:r>
              <a:rPr lang="en-GB" dirty="0"/>
              <a:t>11  40   3  35  17  25  31  23   1  14  28  34  32  22  30  38   5  29  37  15  20  18  36   2  39  10   4  26  33   6  16   8  21  24   9  12  13  19  27   7</a:t>
            </a:r>
          </a:p>
        </p:txBody>
      </p:sp>
    </p:spTree>
    <p:extLst>
      <p:ext uri="{BB962C8B-B14F-4D97-AF65-F5344CB8AC3E}">
        <p14:creationId xmlns:p14="http://schemas.microsoft.com/office/powerpoint/2010/main" val="13058124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AEBF3D-91CC-422C-A3A2-C14C9C449413}"/>
              </a:ext>
            </a:extLst>
          </p:cNvPr>
          <p:cNvSpPr>
            <a:spLocks noGrp="1"/>
          </p:cNvSpPr>
          <p:nvPr>
            <p:ph type="title"/>
          </p:nvPr>
        </p:nvSpPr>
        <p:spPr/>
        <p:txBody>
          <a:bodyPr/>
          <a:lstStyle/>
          <a:p>
            <a:r>
              <a:rPr lang="en-GB" b="1" dirty="0"/>
              <a:t>References</a:t>
            </a:r>
          </a:p>
        </p:txBody>
      </p:sp>
      <p:sp>
        <p:nvSpPr>
          <p:cNvPr id="3" name="Content Placeholder 2">
            <a:extLst>
              <a:ext uri="{FF2B5EF4-FFF2-40B4-BE49-F238E27FC236}">
                <a16:creationId xmlns:a16="http://schemas.microsoft.com/office/drawing/2014/main" id="{F53E9D97-B61A-4289-A5D8-EA86A4FD5BB0}"/>
              </a:ext>
            </a:extLst>
          </p:cNvPr>
          <p:cNvSpPr>
            <a:spLocks noGrp="1"/>
          </p:cNvSpPr>
          <p:nvPr>
            <p:ph idx="1"/>
          </p:nvPr>
        </p:nvSpPr>
        <p:spPr/>
        <p:txBody>
          <a:bodyPr/>
          <a:lstStyle/>
          <a:p>
            <a:pPr marL="457200" indent="-457200">
              <a:buAutoNum type="arabicPeriod"/>
            </a:pPr>
            <a:r>
              <a:rPr lang="en-GB" sz="2400" dirty="0"/>
              <a:t>Bentley, P.J., “</a:t>
            </a:r>
            <a:r>
              <a:rPr lang="en-GB" sz="2400" b="0" i="0" u="none" strike="noStrike" baseline="0" dirty="0">
                <a:latin typeface="Martel-Regular"/>
              </a:rPr>
              <a:t>The Revolution of Evolution in Design: From Coffee Tables to Hospitals”, Computer Science, 1999.</a:t>
            </a:r>
          </a:p>
          <a:p>
            <a:pPr marL="457200" indent="-457200">
              <a:buAutoNum type="arabicPeriod"/>
            </a:pPr>
            <a:r>
              <a:rPr lang="en-GB" sz="2400" b="0" i="0" u="none" strike="noStrike" baseline="0" dirty="0" err="1">
                <a:latin typeface="Martel-Regular"/>
              </a:rPr>
              <a:t>Jones,A</a:t>
            </a:r>
            <a:r>
              <a:rPr lang="en-GB" sz="2400" b="0" i="0" u="none" strike="noStrike" baseline="0" dirty="0">
                <a:latin typeface="Martel-Regular"/>
              </a:rPr>
              <a:t>, “Evolutionary Computing, Notes on Genetic Algorithms,” Cardiff University, 2000.</a:t>
            </a:r>
          </a:p>
          <a:p>
            <a:pPr marL="457200" indent="-457200">
              <a:buAutoNum type="arabicPeriod"/>
            </a:pPr>
            <a:r>
              <a:rPr lang="en-GB" sz="2400" dirty="0">
                <a:latin typeface="Martel-Regular"/>
              </a:rPr>
              <a:t>Car, J, “An Introduction to Genetic Algorithms,” 2014</a:t>
            </a:r>
            <a:endParaRPr lang="en-GB" sz="2400" b="0" i="0" u="none" strike="noStrike" baseline="0" dirty="0">
              <a:latin typeface="Martel-Regular"/>
            </a:endParaRPr>
          </a:p>
          <a:p>
            <a:pPr marL="0" indent="0">
              <a:buNone/>
            </a:pPr>
            <a:endParaRPr lang="en-GB" dirty="0"/>
          </a:p>
        </p:txBody>
      </p:sp>
    </p:spTree>
    <p:extLst>
      <p:ext uri="{BB962C8B-B14F-4D97-AF65-F5344CB8AC3E}">
        <p14:creationId xmlns:p14="http://schemas.microsoft.com/office/powerpoint/2010/main" val="29910160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873</TotalTime>
  <Words>2300</Words>
  <Application>Microsoft Office PowerPoint</Application>
  <PresentationFormat>Widescreen</PresentationFormat>
  <Paragraphs>338</Paragraphs>
  <Slides>30</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30</vt:i4>
      </vt:variant>
    </vt:vector>
  </HeadingPairs>
  <TitlesOfParts>
    <vt:vector size="40" baseType="lpstr">
      <vt:lpstr>Arial</vt:lpstr>
      <vt:lpstr>Arial</vt:lpstr>
      <vt:lpstr>Calibri</vt:lpstr>
      <vt:lpstr>Calibri Light</vt:lpstr>
      <vt:lpstr>Cambria Math</vt:lpstr>
      <vt:lpstr>CMBX10</vt:lpstr>
      <vt:lpstr>CMSL10</vt:lpstr>
      <vt:lpstr>Martel-Regular</vt:lpstr>
      <vt:lpstr>Times New Roman</vt:lpstr>
      <vt:lpstr>Office Theme</vt:lpstr>
      <vt:lpstr>Genetic Algorithms</vt:lpstr>
      <vt:lpstr>Genetic Algorithms</vt:lpstr>
      <vt:lpstr>Genetic Algorithms:</vt:lpstr>
      <vt:lpstr>Genetic Algorithms:</vt:lpstr>
      <vt:lpstr>Genetic Algorithms: Kinds of Genetic Algorithms [1]:</vt:lpstr>
      <vt:lpstr>Genetic Algorithms: Kinds of Genetic Algorithms [1]:</vt:lpstr>
      <vt:lpstr>Genetic Algorithms:</vt:lpstr>
      <vt:lpstr>Genetic Algorithms:</vt:lpstr>
      <vt:lpstr>There are 5 important features od GAs: </vt:lpstr>
      <vt:lpstr>There are 5 important features of GAs: </vt:lpstr>
      <vt:lpstr>Genetic Algorithms:</vt:lpstr>
      <vt:lpstr>Genetic Algorithms:</vt:lpstr>
      <vt:lpstr>Genetic Algorithms:</vt:lpstr>
      <vt:lpstr>Genetic Algorithms:</vt:lpstr>
      <vt:lpstr>Genetic Algorithms:</vt:lpstr>
      <vt:lpstr>The travelling salesperson problem (TSP)</vt:lpstr>
      <vt:lpstr>Genetic Algorithms:</vt:lpstr>
      <vt:lpstr>Fitness Functions</vt:lpstr>
      <vt:lpstr>Fitness Functions</vt:lpstr>
      <vt:lpstr>Fitness Functions</vt:lpstr>
      <vt:lpstr>Fitness Functions</vt:lpstr>
      <vt:lpstr>Fitness Functions</vt:lpstr>
      <vt:lpstr>Fitness Functions</vt:lpstr>
      <vt:lpstr>The TSP problem revisited</vt:lpstr>
      <vt:lpstr>The TSP problem revisited</vt:lpstr>
      <vt:lpstr>The TSP problem revisited</vt:lpstr>
      <vt:lpstr>The TSP problem revisited</vt:lpstr>
      <vt:lpstr>The TSP problem revisited</vt:lpstr>
      <vt:lpstr>The TSP problem revisited</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Genetic Algorithms</dc:title>
  <dc:creator>Gordon Dickers</dc:creator>
  <cp:lastModifiedBy>Gordon Dickers</cp:lastModifiedBy>
  <cp:revision>38</cp:revision>
  <dcterms:created xsi:type="dcterms:W3CDTF">2021-02-01T16:45:14Z</dcterms:created>
  <dcterms:modified xsi:type="dcterms:W3CDTF">2021-02-21T17:27:06Z</dcterms:modified>
</cp:coreProperties>
</file>